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9" r:id="rId1"/>
  </p:sldMasterIdLst>
  <p:notesMasterIdLst>
    <p:notesMasterId r:id="rId153"/>
  </p:notesMasterIdLst>
  <p:sldIdLst>
    <p:sldId id="1024" r:id="rId2"/>
    <p:sldId id="520" r:id="rId3"/>
    <p:sldId id="652" r:id="rId4"/>
    <p:sldId id="640" r:id="rId5"/>
    <p:sldId id="653" r:id="rId6"/>
    <p:sldId id="654" r:id="rId7"/>
    <p:sldId id="275" r:id="rId8"/>
    <p:sldId id="655" r:id="rId9"/>
    <p:sldId id="658" r:id="rId10"/>
    <p:sldId id="659" r:id="rId11"/>
    <p:sldId id="660" r:id="rId12"/>
    <p:sldId id="661" r:id="rId13"/>
    <p:sldId id="662" r:id="rId14"/>
    <p:sldId id="976" r:id="rId15"/>
    <p:sldId id="901" r:id="rId16"/>
    <p:sldId id="685" r:id="rId17"/>
    <p:sldId id="875" r:id="rId18"/>
    <p:sldId id="902" r:id="rId19"/>
    <p:sldId id="876" r:id="rId20"/>
    <p:sldId id="694" r:id="rId21"/>
    <p:sldId id="695" r:id="rId22"/>
    <p:sldId id="1000" r:id="rId23"/>
    <p:sldId id="999" r:id="rId24"/>
    <p:sldId id="1001" r:id="rId25"/>
    <p:sldId id="1002" r:id="rId26"/>
    <p:sldId id="1003" r:id="rId27"/>
    <p:sldId id="1041" r:id="rId28"/>
    <p:sldId id="1042" r:id="rId29"/>
    <p:sldId id="1004" r:id="rId30"/>
    <p:sldId id="1025" r:id="rId31"/>
    <p:sldId id="732" r:id="rId32"/>
    <p:sldId id="731" r:id="rId33"/>
    <p:sldId id="873" r:id="rId34"/>
    <p:sldId id="703" r:id="rId35"/>
    <p:sldId id="1005" r:id="rId36"/>
    <p:sldId id="1006" r:id="rId37"/>
    <p:sldId id="1007" r:id="rId38"/>
    <p:sldId id="1008" r:id="rId39"/>
    <p:sldId id="1009" r:id="rId40"/>
    <p:sldId id="1010" r:id="rId41"/>
    <p:sldId id="1012" r:id="rId42"/>
    <p:sldId id="1013" r:id="rId43"/>
    <p:sldId id="711" r:id="rId44"/>
    <p:sldId id="987" r:id="rId45"/>
    <p:sldId id="896" r:id="rId46"/>
    <p:sldId id="1017" r:id="rId47"/>
    <p:sldId id="1014" r:id="rId48"/>
    <p:sldId id="1018" r:id="rId49"/>
    <p:sldId id="743" r:id="rId50"/>
    <p:sldId id="891" r:id="rId51"/>
    <p:sldId id="745" r:id="rId52"/>
    <p:sldId id="746" r:id="rId53"/>
    <p:sldId id="747" r:id="rId54"/>
    <p:sldId id="1043" r:id="rId55"/>
    <p:sldId id="749" r:id="rId56"/>
    <p:sldId id="750" r:id="rId57"/>
    <p:sldId id="892" r:id="rId58"/>
    <p:sldId id="893" r:id="rId59"/>
    <p:sldId id="895" r:id="rId60"/>
    <p:sldId id="755" r:id="rId61"/>
    <p:sldId id="756" r:id="rId62"/>
    <p:sldId id="757" r:id="rId63"/>
    <p:sldId id="758" r:id="rId64"/>
    <p:sldId id="759" r:id="rId65"/>
    <p:sldId id="760" r:id="rId66"/>
    <p:sldId id="762" r:id="rId67"/>
    <p:sldId id="1044" r:id="rId68"/>
    <p:sldId id="788" r:id="rId69"/>
    <p:sldId id="789" r:id="rId70"/>
    <p:sldId id="790" r:id="rId71"/>
    <p:sldId id="792" r:id="rId72"/>
    <p:sldId id="793" r:id="rId73"/>
    <p:sldId id="770" r:id="rId74"/>
    <p:sldId id="771" r:id="rId75"/>
    <p:sldId id="772" r:id="rId76"/>
    <p:sldId id="773" r:id="rId77"/>
    <p:sldId id="774" r:id="rId78"/>
    <p:sldId id="775" r:id="rId79"/>
    <p:sldId id="776" r:id="rId80"/>
    <p:sldId id="924" r:id="rId81"/>
    <p:sldId id="938" r:id="rId82"/>
    <p:sldId id="923" r:id="rId83"/>
    <p:sldId id="926" r:id="rId84"/>
    <p:sldId id="927" r:id="rId85"/>
    <p:sldId id="928" r:id="rId86"/>
    <p:sldId id="918" r:id="rId87"/>
    <p:sldId id="919" r:id="rId88"/>
    <p:sldId id="794" r:id="rId89"/>
    <p:sldId id="908" r:id="rId90"/>
    <p:sldId id="913" r:id="rId91"/>
    <p:sldId id="922" r:id="rId92"/>
    <p:sldId id="916" r:id="rId93"/>
    <p:sldId id="929" r:id="rId94"/>
    <p:sldId id="930" r:id="rId95"/>
    <p:sldId id="887" r:id="rId96"/>
    <p:sldId id="889" r:id="rId97"/>
    <p:sldId id="800" r:id="rId98"/>
    <p:sldId id="1045" r:id="rId99"/>
    <p:sldId id="801" r:id="rId100"/>
    <p:sldId id="862" r:id="rId101"/>
    <p:sldId id="863" r:id="rId102"/>
    <p:sldId id="865" r:id="rId103"/>
    <p:sldId id="866" r:id="rId104"/>
    <p:sldId id="931" r:id="rId105"/>
    <p:sldId id="932" r:id="rId106"/>
    <p:sldId id="940" r:id="rId107"/>
    <p:sldId id="942" r:id="rId108"/>
    <p:sldId id="943" r:id="rId109"/>
    <p:sldId id="944" r:id="rId110"/>
    <p:sldId id="1046" r:id="rId111"/>
    <p:sldId id="868" r:id="rId112"/>
    <p:sldId id="945" r:id="rId113"/>
    <p:sldId id="946" r:id="rId114"/>
    <p:sldId id="947" r:id="rId115"/>
    <p:sldId id="950" r:id="rId116"/>
    <p:sldId id="951" r:id="rId117"/>
    <p:sldId id="952" r:id="rId118"/>
    <p:sldId id="953" r:id="rId119"/>
    <p:sldId id="954" r:id="rId120"/>
    <p:sldId id="955" r:id="rId121"/>
    <p:sldId id="956" r:id="rId122"/>
    <p:sldId id="957" r:id="rId123"/>
    <p:sldId id="961" r:id="rId124"/>
    <p:sldId id="989" r:id="rId125"/>
    <p:sldId id="990" r:id="rId126"/>
    <p:sldId id="991" r:id="rId127"/>
    <p:sldId id="992" r:id="rId128"/>
    <p:sldId id="959" r:id="rId129"/>
    <p:sldId id="960" r:id="rId130"/>
    <p:sldId id="963" r:id="rId131"/>
    <p:sldId id="890" r:id="rId132"/>
    <p:sldId id="850" r:id="rId133"/>
    <p:sldId id="852" r:id="rId134"/>
    <p:sldId id="965" r:id="rId135"/>
    <p:sldId id="853" r:id="rId136"/>
    <p:sldId id="1020" r:id="rId137"/>
    <p:sldId id="1021" r:id="rId138"/>
    <p:sldId id="1023" r:id="rId139"/>
    <p:sldId id="1027" r:id="rId140"/>
    <p:sldId id="1022" r:id="rId141"/>
    <p:sldId id="980" r:id="rId142"/>
    <p:sldId id="981" r:id="rId143"/>
    <p:sldId id="982" r:id="rId144"/>
    <p:sldId id="988" r:id="rId145"/>
    <p:sldId id="1034" r:id="rId146"/>
    <p:sldId id="1030" r:id="rId147"/>
    <p:sldId id="1040" r:id="rId148"/>
    <p:sldId id="1035" r:id="rId149"/>
    <p:sldId id="1038" r:id="rId150"/>
    <p:sldId id="1037" r:id="rId151"/>
    <p:sldId id="975" r:id="rId15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792" userDrawn="1">
          <p15:clr>
            <a:srgbClr val="A4A3A4"/>
          </p15:clr>
        </p15:guide>
        <p15:guide id="3" orient="horz"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D7D00"/>
    <a:srgbClr val="990000"/>
    <a:srgbClr val="360D07"/>
    <a:srgbClr val="D37011"/>
    <a:srgbClr val="323232"/>
    <a:srgbClr val="6B300C"/>
    <a:srgbClr val="C0C0C0"/>
    <a:srgbClr val="CCCCCC"/>
    <a:srgbClr val="FFFFFF"/>
    <a:srgbClr val="FF823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78" autoAdjust="0"/>
    <p:restoredTop sz="73339" autoAdjust="0"/>
  </p:normalViewPr>
  <p:slideViewPr>
    <p:cSldViewPr snapToGrid="0">
      <p:cViewPr>
        <p:scale>
          <a:sx n="75" d="100"/>
          <a:sy n="75" d="100"/>
        </p:scale>
        <p:origin x="2322" y="990"/>
      </p:cViewPr>
      <p:guideLst>
        <p:guide pos="3792"/>
        <p:guide orient="horz" pos="2160"/>
      </p:guideLst>
    </p:cSldViewPr>
  </p:slideViewPr>
  <p:outlineViewPr>
    <p:cViewPr>
      <p:scale>
        <a:sx n="33" d="100"/>
        <a:sy n="33" d="100"/>
      </p:scale>
      <p:origin x="0" y="-172"/>
    </p:cViewPr>
  </p:outlineViewPr>
  <p:notesTextViewPr>
    <p:cViewPr>
      <p:scale>
        <a:sx n="125" d="100"/>
        <a:sy n="125" d="100"/>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viewProps" Target="viewProp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theme" Target="theme/theme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notesMaster" Target="notesMasters/notesMaster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presProps" Target="presProps.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54A4886-B4AF-42F7-97BE-95CDF82A73E3}" type="datetimeFigureOut">
              <a:rPr lang="en-US" smtClean="0"/>
              <a:t>4/20/2025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029652-62E7-43D6-83B5-097D7B7AA5D8}" type="slidenum">
              <a:rPr lang="en-US" smtClean="0"/>
              <a:t>‹#›</a:t>
            </a:fld>
            <a:endParaRPr lang="en-US"/>
          </a:p>
        </p:txBody>
      </p:sp>
    </p:spTree>
    <p:extLst>
      <p:ext uri="{BB962C8B-B14F-4D97-AF65-F5344CB8AC3E}">
        <p14:creationId xmlns:p14="http://schemas.microsoft.com/office/powerpoint/2010/main" val="30767590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9029652-62E7-43D6-83B5-097D7B7AA5D8}" type="slidenum">
              <a:rPr lang="en-US" smtClean="0"/>
              <a:t>1</a:t>
            </a:fld>
            <a:endParaRPr lang="en-US"/>
          </a:p>
        </p:txBody>
      </p:sp>
    </p:spTree>
    <p:extLst>
      <p:ext uri="{BB962C8B-B14F-4D97-AF65-F5344CB8AC3E}">
        <p14:creationId xmlns:p14="http://schemas.microsoft.com/office/powerpoint/2010/main" val="36310470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Authentication is the process through which we determine the identity. </a:t>
            </a:r>
          </a:p>
          <a:p>
            <a:pPr marL="0" indent="0">
              <a:buFont typeface="Arial" panose="020B0604020202020204" pitchFamily="34" charset="0"/>
              <a:buNone/>
            </a:pPr>
            <a:endParaRPr lang="en-US" sz="1200" kern="1200" baseline="0" dirty="0">
              <a:solidFill>
                <a:schemeClr val="tx1"/>
              </a:solidFill>
              <a:effectLst/>
              <a:latin typeface="+mn-lt"/>
              <a:ea typeface="+mn-ea"/>
              <a:cs typeface="+mn-cs"/>
            </a:endParaRPr>
          </a:p>
          <a:p>
            <a:pPr marL="0" indent="0">
              <a:buFont typeface="Arial" panose="020B0604020202020204" pitchFamily="34" charset="0"/>
              <a:buNone/>
            </a:pPr>
            <a:r>
              <a:rPr lang="en-US" sz="1200" kern="1200" baseline="0" dirty="0">
                <a:solidFill>
                  <a:schemeClr val="tx1"/>
                </a:solidFill>
                <a:effectLst/>
                <a:latin typeface="+mn-lt"/>
                <a:ea typeface="+mn-ea"/>
                <a:cs typeface="+mn-cs"/>
              </a:rPr>
              <a:t>It’s whatever our website does to confirm that it’s actually Alice making the request.</a:t>
            </a:r>
          </a:p>
          <a:p>
            <a:pPr marL="0" indent="0">
              <a:buFont typeface="Arial" panose="020B0604020202020204" pitchFamily="34" charset="0"/>
              <a:buNone/>
            </a:pPr>
            <a:endParaRPr lang="en-US" sz="1200" kern="1200" baseline="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a:t>
            </a:fld>
            <a:endParaRPr lang="en-US"/>
          </a:p>
        </p:txBody>
      </p:sp>
    </p:spTree>
    <p:extLst>
      <p:ext uri="{BB962C8B-B14F-4D97-AF65-F5344CB8AC3E}">
        <p14:creationId xmlns:p14="http://schemas.microsoft.com/office/powerpoint/2010/main" val="1609611222"/>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 first navigates to the Service Provider.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She's not authenticated yet, so…</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(transition)</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 she's redirected to the Identity Provider….</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100</a:t>
            </a:fld>
            <a:endParaRPr lang="en-US"/>
          </a:p>
        </p:txBody>
      </p:sp>
    </p:spTree>
    <p:extLst>
      <p:ext uri="{BB962C8B-B14F-4D97-AF65-F5344CB8AC3E}">
        <p14:creationId xmlns:p14="http://schemas.microsoft.com/office/powerpoint/2010/main" val="1093613207"/>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she's redirected to the Identity Provider, where she logs in.</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101</a:t>
            </a:fld>
            <a:endParaRPr lang="en-US"/>
          </a:p>
        </p:txBody>
      </p:sp>
    </p:spTree>
    <p:extLst>
      <p:ext uri="{BB962C8B-B14F-4D97-AF65-F5344CB8AC3E}">
        <p14:creationId xmlns:p14="http://schemas.microsoft.com/office/powerpoint/2010/main" val="2346123664"/>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identity provider confirms her identity using whatever mechanism they want and then creates a set of signed claims containing that identity information.</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102</a:t>
            </a:fld>
            <a:endParaRPr lang="en-US"/>
          </a:p>
        </p:txBody>
      </p:sp>
    </p:spTree>
    <p:extLst>
      <p:ext uri="{BB962C8B-B14F-4D97-AF65-F5344CB8AC3E}">
        <p14:creationId xmlns:p14="http://schemas.microsoft.com/office/powerpoint/2010/main" val="2004495061"/>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 then returns to the Service Provider, who validates the claims and then uses the information in them to authenticate her.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(pause)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Now, if you're paying really close attention, you may have spotted a problem with that explanation.</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103</a:t>
            </a:fld>
            <a:endParaRPr lang="en-US"/>
          </a:p>
        </p:txBody>
      </p:sp>
    </p:spTree>
    <p:extLst>
      <p:ext uri="{BB962C8B-B14F-4D97-AF65-F5344CB8AC3E}">
        <p14:creationId xmlns:p14="http://schemas.microsoft.com/office/powerpoint/2010/main" val="1991847300"/>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When I explained SSO using Web Tokens, both systems that Alice was logging into had access to the same secret key, so that they could both write and verify the claims.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That's great, if you control both systems.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But if you're trying to integrate with a 3</a:t>
            </a:r>
            <a:r>
              <a:rPr lang="en-US" sz="1200" b="0" i="0" kern="1200" baseline="30000" dirty="0">
                <a:solidFill>
                  <a:schemeClr val="tx1"/>
                </a:solidFill>
                <a:effectLst/>
                <a:latin typeface="+mn-lt"/>
                <a:ea typeface="+mn-ea"/>
                <a:cs typeface="+mn-cs"/>
              </a:rPr>
              <a:t>rd</a:t>
            </a:r>
            <a:r>
              <a:rPr lang="en-US" sz="1200" b="0" i="0" kern="1200" dirty="0">
                <a:solidFill>
                  <a:schemeClr val="tx1"/>
                </a:solidFill>
                <a:effectLst/>
                <a:latin typeface="+mn-lt"/>
                <a:ea typeface="+mn-ea"/>
                <a:cs typeface="+mn-cs"/>
              </a:rPr>
              <a:t> party organization, there might not be a shared secret key that you can use.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104</a:t>
            </a:fld>
            <a:endParaRPr lang="en-US"/>
          </a:p>
        </p:txBody>
      </p:sp>
    </p:spTree>
    <p:extLst>
      <p:ext uri="{BB962C8B-B14F-4D97-AF65-F5344CB8AC3E}">
        <p14:creationId xmlns:p14="http://schemas.microsoft.com/office/powerpoint/2010/main" val="777835976"/>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Instead of using a </a:t>
            </a:r>
            <a:r>
              <a:rPr lang="en-US" sz="1200" b="0" i="0" kern="1200">
                <a:solidFill>
                  <a:schemeClr val="tx1"/>
                </a:solidFill>
                <a:effectLst/>
                <a:latin typeface="+mn-lt"/>
                <a:ea typeface="+mn-ea"/>
                <a:cs typeface="+mn-cs"/>
              </a:rPr>
              <a:t>shared secret </a:t>
            </a:r>
            <a:r>
              <a:rPr lang="en-US" sz="1200" b="0" i="0" kern="1200" dirty="0">
                <a:solidFill>
                  <a:schemeClr val="tx1"/>
                </a:solidFill>
                <a:effectLst/>
                <a:latin typeface="+mn-lt"/>
                <a:ea typeface="+mn-ea"/>
                <a:cs typeface="+mn-cs"/>
              </a:rPr>
              <a:t>key, SAML uses public key cryptography for signing and validation.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105</a:t>
            </a:fld>
            <a:endParaRPr lang="en-US"/>
          </a:p>
        </p:txBody>
      </p:sp>
    </p:spTree>
    <p:extLst>
      <p:ext uri="{BB962C8B-B14F-4D97-AF65-F5344CB8AC3E}">
        <p14:creationId xmlns:p14="http://schemas.microsoft.com/office/powerpoint/2010/main" val="1595334689"/>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idea behind public key crypto is that there are </a:t>
            </a:r>
            <a:r>
              <a:rPr lang="en-US" sz="1200" b="1" i="0" kern="1200" dirty="0">
                <a:solidFill>
                  <a:schemeClr val="tx1"/>
                </a:solidFill>
                <a:effectLst/>
                <a:latin typeface="+mn-lt"/>
                <a:ea typeface="+mn-ea"/>
                <a:cs typeface="+mn-cs"/>
              </a:rPr>
              <a:t>key pairs</a:t>
            </a:r>
            <a:r>
              <a:rPr lang="en-US" sz="1200" b="0" i="0" kern="1200" dirty="0">
                <a:solidFill>
                  <a:schemeClr val="tx1"/>
                </a:solidFill>
                <a:effectLst/>
                <a:latin typeface="+mn-lt"/>
                <a:ea typeface="+mn-ea"/>
                <a:cs typeface="+mn-cs"/>
              </a:rPr>
              <a:t> that contain two mathematically linked keys, a public key and a private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These keys are special because there are cryptographic algorithms where a message </a:t>
            </a:r>
            <a:r>
              <a:rPr lang="en-US" sz="1200" b="0" i="1" kern="1200" dirty="0">
                <a:solidFill>
                  <a:schemeClr val="tx1"/>
                </a:solidFill>
                <a:effectLst/>
                <a:latin typeface="+mn-lt"/>
                <a:ea typeface="+mn-ea"/>
                <a:cs typeface="+mn-cs"/>
              </a:rPr>
              <a:t>signed </a:t>
            </a:r>
            <a:r>
              <a:rPr lang="en-US" sz="1200" b="0" i="0" kern="1200" dirty="0">
                <a:solidFill>
                  <a:schemeClr val="tx1"/>
                </a:solidFill>
                <a:effectLst/>
                <a:latin typeface="+mn-lt"/>
                <a:ea typeface="+mn-ea"/>
                <a:cs typeface="+mn-cs"/>
              </a:rPr>
              <a:t>with the private key can be </a:t>
            </a:r>
            <a:r>
              <a:rPr lang="en-US" sz="1200" b="0" i="1" kern="1200" dirty="0">
                <a:solidFill>
                  <a:schemeClr val="tx1"/>
                </a:solidFill>
                <a:effectLst/>
                <a:latin typeface="+mn-lt"/>
                <a:ea typeface="+mn-ea"/>
                <a:cs typeface="+mn-cs"/>
              </a:rPr>
              <a:t>verified </a:t>
            </a:r>
            <a:r>
              <a:rPr lang="en-US" sz="1200" b="0" i="0" kern="1200" dirty="0">
                <a:solidFill>
                  <a:schemeClr val="tx1"/>
                </a:solidFill>
                <a:effectLst/>
                <a:latin typeface="+mn-lt"/>
                <a:ea typeface="+mn-ea"/>
                <a:cs typeface="+mn-cs"/>
              </a:rPr>
              <a:t>with one and only one public key.</a:t>
            </a:r>
          </a:p>
        </p:txBody>
      </p:sp>
      <p:sp>
        <p:nvSpPr>
          <p:cNvPr id="4" name="Slide Number Placeholder 3"/>
          <p:cNvSpPr>
            <a:spLocks noGrp="1"/>
          </p:cNvSpPr>
          <p:nvPr>
            <p:ph type="sldNum" sz="quarter" idx="10"/>
          </p:nvPr>
        </p:nvSpPr>
        <p:spPr/>
        <p:txBody>
          <a:bodyPr/>
          <a:lstStyle/>
          <a:p>
            <a:fld id="{89029652-62E7-43D6-83B5-097D7B7AA5D8}" type="slidenum">
              <a:rPr lang="en-US" smtClean="0"/>
              <a:t>106</a:t>
            </a:fld>
            <a:endParaRPr lang="en-US"/>
          </a:p>
        </p:txBody>
      </p:sp>
    </p:spTree>
    <p:extLst>
      <p:ext uri="{BB962C8B-B14F-4D97-AF65-F5344CB8AC3E}">
        <p14:creationId xmlns:p14="http://schemas.microsoft.com/office/powerpoint/2010/main" val="1993189487"/>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Identity Provider generates one of those keypairs.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It keeps the private key private, but it exposes the public key through a standardized SAML metadata endpoint.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 endpoint returns a payload that describes everything a service provider needs to set up the integration.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107</a:t>
            </a:fld>
            <a:endParaRPr lang="en-US"/>
          </a:p>
        </p:txBody>
      </p:sp>
    </p:spTree>
    <p:extLst>
      <p:ext uri="{BB962C8B-B14F-4D97-AF65-F5344CB8AC3E}">
        <p14:creationId xmlns:p14="http://schemas.microsoft.com/office/powerpoint/2010/main" val="3887190538"/>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So when Alice logs into the Identity Provider, it signs a token containing her identity using its </a:t>
            </a:r>
            <a:r>
              <a:rPr lang="en-US" sz="1200" b="1" i="0" kern="1200" dirty="0">
                <a:solidFill>
                  <a:schemeClr val="tx1"/>
                </a:solidFill>
                <a:effectLst/>
                <a:latin typeface="+mn-lt"/>
                <a:ea typeface="+mn-ea"/>
                <a:cs typeface="+mn-cs"/>
              </a:rPr>
              <a:t>private key</a:t>
            </a:r>
            <a:r>
              <a:rPr lang="en-US" sz="1200" b="0" i="0" kern="1200" dirty="0">
                <a:solidFill>
                  <a:schemeClr val="tx1"/>
                </a:solidFill>
                <a:effectLst/>
                <a:latin typeface="+mn-lt"/>
                <a:ea typeface="+mn-ea"/>
                <a:cs typeface="+mn-cs"/>
              </a:rPr>
              <a: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 token is then sent back to Alice…</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108</a:t>
            </a:fld>
            <a:endParaRPr lang="en-US"/>
          </a:p>
        </p:txBody>
      </p:sp>
    </p:spTree>
    <p:extLst>
      <p:ext uri="{BB962C8B-B14F-4D97-AF65-F5344CB8AC3E}">
        <p14:creationId xmlns:p14="http://schemas.microsoft.com/office/powerpoint/2010/main" val="2656509282"/>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who gets redirected back to the Service Provider.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Service Provider then obtains the public key from that SAML endpoint and uses it to verify the signature.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it verifies, then the Service Provider knows that the Identity Provider's claims of user identity can be trusted, and Alice can be considered authenticated.</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109</a:t>
            </a:fld>
            <a:endParaRPr lang="en-US"/>
          </a:p>
        </p:txBody>
      </p:sp>
    </p:spTree>
    <p:extLst>
      <p:ext uri="{BB962C8B-B14F-4D97-AF65-F5344CB8AC3E}">
        <p14:creationId xmlns:p14="http://schemas.microsoft.com/office/powerpoint/2010/main" val="1094665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Authorization is the process of ensuring that the identity is </a:t>
            </a:r>
            <a:r>
              <a:rPr lang="en-US" sz="1200" i="1" kern="1200" baseline="0" dirty="0">
                <a:solidFill>
                  <a:schemeClr val="tx1"/>
                </a:solidFill>
                <a:effectLst/>
                <a:latin typeface="+mn-lt"/>
                <a:ea typeface="+mn-ea"/>
                <a:cs typeface="+mn-cs"/>
              </a:rPr>
              <a:t>allowed</a:t>
            </a:r>
            <a:r>
              <a:rPr lang="en-US" sz="1200" kern="1200" baseline="0" dirty="0">
                <a:solidFill>
                  <a:schemeClr val="tx1"/>
                </a:solidFill>
                <a:effectLst/>
                <a:latin typeface="+mn-lt"/>
                <a:ea typeface="+mn-ea"/>
                <a:cs typeface="+mn-cs"/>
              </a:rPr>
              <a:t> to make the request.</a:t>
            </a:r>
          </a:p>
          <a:p>
            <a:pPr marL="0" indent="0">
              <a:buFont typeface="Arial" panose="020B0604020202020204" pitchFamily="34" charset="0"/>
              <a:buNone/>
            </a:pPr>
            <a:endParaRPr lang="en-US" sz="1200" kern="1200" baseline="0" dirty="0">
              <a:solidFill>
                <a:schemeClr val="tx1"/>
              </a:solidFill>
              <a:effectLst/>
              <a:latin typeface="+mn-lt"/>
              <a:ea typeface="+mn-ea"/>
              <a:cs typeface="+mn-cs"/>
            </a:endParaRPr>
          </a:p>
          <a:p>
            <a:pPr marL="0" indent="0">
              <a:buFont typeface="Arial" panose="020B0604020202020204" pitchFamily="34" charset="0"/>
              <a:buNone/>
            </a:pPr>
            <a:r>
              <a:rPr lang="en-US" sz="1200" kern="1200" baseline="0" dirty="0">
                <a:solidFill>
                  <a:schemeClr val="tx1"/>
                </a:solidFill>
                <a:effectLst/>
                <a:latin typeface="+mn-lt"/>
                <a:ea typeface="+mn-ea"/>
                <a:cs typeface="+mn-cs"/>
              </a:rPr>
              <a:t>In this case, it would be whatever business rules govern whether or not Alice is allowed to access Foo 42.</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11</a:t>
            </a:fld>
            <a:endParaRPr lang="en-US"/>
          </a:p>
        </p:txBody>
      </p:sp>
    </p:spTree>
    <p:extLst>
      <p:ext uri="{BB962C8B-B14F-4D97-AF65-F5344CB8AC3E}">
        <p14:creationId xmlns:p14="http://schemas.microsoft.com/office/powerpoint/2010/main" val="247659138"/>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BCCF12-97B5-B8C5-FF6B-D138BF6B971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A8D4C02-F96D-DA90-BB71-33BB11A9CFE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A16D25A-4143-FDB6-6DE6-E66A6CBD3CF0}"/>
              </a:ext>
            </a:extLst>
          </p:cNvPr>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This is similar to the HMAC stuff we discussed earlier, with one big difference.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HMAC uses </a:t>
            </a:r>
            <a:r>
              <a:rPr lang="en-US" sz="1200" b="1" i="0" kern="1200" dirty="0">
                <a:solidFill>
                  <a:schemeClr val="tx1"/>
                </a:solidFill>
                <a:effectLst/>
                <a:latin typeface="+mn-lt"/>
                <a:ea typeface="+mn-ea"/>
                <a:cs typeface="+mn-cs"/>
              </a:rPr>
              <a:t>symmetric cryptography</a:t>
            </a:r>
            <a:r>
              <a:rPr lang="en-US" sz="1200" b="0" i="0" kern="1200" dirty="0">
                <a:solidFill>
                  <a:schemeClr val="tx1"/>
                </a:solidFill>
                <a:effectLst/>
                <a:latin typeface="+mn-lt"/>
                <a:ea typeface="+mn-ea"/>
                <a:cs typeface="+mn-cs"/>
              </a:rPr>
              <a:t>, meaning that two parties have a shared secret key that they both know. This shared key means that either party can sign a message that the other party can verify as authentic, but that shared key has to be securely transmitted and stored.</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Public key crypto is </a:t>
            </a:r>
            <a:r>
              <a:rPr lang="en-US" sz="1200" b="1" i="0" kern="1200" dirty="0">
                <a:solidFill>
                  <a:schemeClr val="tx1"/>
                </a:solidFill>
                <a:effectLst/>
                <a:latin typeface="+mn-lt"/>
                <a:ea typeface="+mn-ea"/>
                <a:cs typeface="+mn-cs"/>
              </a:rPr>
              <a:t>asymmetric</a:t>
            </a:r>
            <a:r>
              <a:rPr lang="en-US" sz="1200" b="0" i="0" kern="1200" dirty="0">
                <a:solidFill>
                  <a:schemeClr val="tx1"/>
                </a:solidFill>
                <a:effectLst/>
                <a:latin typeface="+mn-lt"/>
                <a:ea typeface="+mn-ea"/>
                <a:cs typeface="+mn-cs"/>
              </a:rPr>
              <a:t> because only ONE party knows the private key, but any number of other parties can freely access the public key. The party with the private key can sign messages that the other parties can verify, but it doesn't go the other way. This does not require any special setup requirements; the public key can be posted on some website and used by anyone that wants to verify the sender's messages.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a:extLst>
              <a:ext uri="{FF2B5EF4-FFF2-40B4-BE49-F238E27FC236}">
                <a16:creationId xmlns:a16="http://schemas.microsoft.com/office/drawing/2014/main" id="{F2785DB4-5747-90C9-0E75-346697701478}"/>
              </a:ext>
            </a:extLst>
          </p:cNvPr>
          <p:cNvSpPr>
            <a:spLocks noGrp="1"/>
          </p:cNvSpPr>
          <p:nvPr>
            <p:ph type="sldNum" sz="quarter" idx="10"/>
          </p:nvPr>
        </p:nvSpPr>
        <p:spPr/>
        <p:txBody>
          <a:bodyPr/>
          <a:lstStyle/>
          <a:p>
            <a:fld id="{89029652-62E7-43D6-83B5-097D7B7AA5D8}" type="slidenum">
              <a:rPr lang="en-US" smtClean="0"/>
              <a:t>110</a:t>
            </a:fld>
            <a:endParaRPr lang="en-US"/>
          </a:p>
        </p:txBody>
      </p:sp>
    </p:spTree>
    <p:extLst>
      <p:ext uri="{BB962C8B-B14F-4D97-AF65-F5344CB8AC3E}">
        <p14:creationId xmlns:p14="http://schemas.microsoft.com/office/powerpoint/2010/main" val="614032858"/>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One really nice use case for SAML is outsourcing multi-factor authentication.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MFA can be difficult to implement, and I'd rather my team focus on our core competencies.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With SAML we can push the authentication off to a third party that can implement whatever multi-layered security protocols are needed.</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All </a:t>
            </a:r>
            <a:r>
              <a:rPr lang="en-US" sz="1200" b="0" i="1" kern="1200" dirty="0">
                <a:solidFill>
                  <a:schemeClr val="tx1"/>
                </a:solidFill>
                <a:effectLst/>
                <a:latin typeface="+mn-lt"/>
                <a:ea typeface="+mn-ea"/>
                <a:cs typeface="+mn-cs"/>
              </a:rPr>
              <a:t>my </a:t>
            </a:r>
            <a:r>
              <a:rPr lang="en-US" sz="1200" b="0" i="0" kern="1200" dirty="0">
                <a:solidFill>
                  <a:schemeClr val="tx1"/>
                </a:solidFill>
                <a:effectLst/>
                <a:latin typeface="+mn-lt"/>
                <a:ea typeface="+mn-ea"/>
                <a:cs typeface="+mn-cs"/>
              </a:rPr>
              <a:t>app has to do is match the signed claims to a user account.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(transition)</a:t>
            </a: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Let's move on to </a:t>
            </a: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111</a:t>
            </a:fld>
            <a:endParaRPr lang="en-US"/>
          </a:p>
        </p:txBody>
      </p:sp>
    </p:spTree>
    <p:extLst>
      <p:ext uri="{BB962C8B-B14F-4D97-AF65-F5344CB8AC3E}">
        <p14:creationId xmlns:p14="http://schemas.microsoft.com/office/powerpoint/2010/main" val="480467133"/>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rgbClr val="C00000"/>
                </a:solidFill>
                <a:effectLst/>
                <a:latin typeface="+mn-lt"/>
                <a:ea typeface="+mn-ea"/>
                <a:cs typeface="+mn-cs"/>
              </a:rPr>
              <a:t>…</a:t>
            </a:r>
            <a:r>
              <a:rPr lang="en-US" sz="1200" b="0" i="0" kern="1200" dirty="0">
                <a:solidFill>
                  <a:schemeClr val="tx1"/>
                </a:solidFill>
                <a:effectLst/>
                <a:latin typeface="+mn-lt"/>
                <a:ea typeface="+mn-ea"/>
                <a:cs typeface="+mn-cs"/>
              </a:rPr>
              <a:t> which also deals with a 3-party scenario.</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In this scenario we still have our user Alice…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 and Alice wants to create holiday greeting cards using Shutterfly.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Instead of uploading her photos all over again…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 Alice wants to use the photos she's already uploaded to Facebook.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kern="1200" dirty="0">
                <a:solidFill>
                  <a:schemeClr val="tx1"/>
                </a:solidFill>
                <a:effectLst/>
                <a:latin typeface="+mn-lt"/>
                <a:ea typeface="+mn-ea"/>
                <a:cs typeface="+mn-cs"/>
              </a:rPr>
              <a:t>The question is, how do we secure the connection between Shutterfly and Facebook?</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112</a:t>
            </a:fld>
            <a:endParaRPr lang="en-US"/>
          </a:p>
        </p:txBody>
      </p:sp>
    </p:spTree>
    <p:extLst>
      <p:ext uri="{BB962C8B-B14F-4D97-AF65-F5344CB8AC3E}">
        <p14:creationId xmlns:p14="http://schemas.microsoft.com/office/powerpoint/2010/main" val="2118897846"/>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simple approach would be for Alice to give her Facebook password to Shutterfly, who could then use it to get her photos.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But that would mean that Shutterfly is </a:t>
            </a:r>
            <a:r>
              <a:rPr lang="en-US" sz="1200" b="0" i="1" kern="1200" dirty="0">
                <a:solidFill>
                  <a:schemeClr val="tx1"/>
                </a:solidFill>
                <a:effectLst/>
                <a:latin typeface="+mn-lt"/>
                <a:ea typeface="+mn-ea"/>
                <a:cs typeface="+mn-cs"/>
              </a:rPr>
              <a:t>authenticating as Alice </a:t>
            </a:r>
            <a:r>
              <a:rPr lang="en-US" sz="1200" b="0" i="0" kern="1200" dirty="0">
                <a:solidFill>
                  <a:schemeClr val="tx1"/>
                </a:solidFill>
                <a:effectLst/>
                <a:latin typeface="+mn-lt"/>
                <a:ea typeface="+mn-ea"/>
                <a:cs typeface="+mn-cs"/>
              </a:rPr>
              <a:t>to Facebook, which would give Shutterfly access to </a:t>
            </a:r>
            <a:r>
              <a:rPr lang="en-US" sz="1200" b="0" i="1" kern="1200" dirty="0">
                <a:solidFill>
                  <a:schemeClr val="tx1"/>
                </a:solidFill>
                <a:effectLst/>
                <a:latin typeface="+mn-lt"/>
                <a:ea typeface="+mn-ea"/>
                <a:cs typeface="+mn-cs"/>
              </a:rPr>
              <a:t>her entire account</a:t>
            </a:r>
            <a:r>
              <a:rPr lang="en-US" sz="1200" b="0" i="0" kern="1200" dirty="0">
                <a:solidFill>
                  <a:schemeClr val="tx1"/>
                </a:solidFill>
                <a:effectLst/>
                <a:latin typeface="+mn-lt"/>
                <a:ea typeface="+mn-ea"/>
                <a:cs typeface="+mn-cs"/>
              </a:rPr>
              <a:t>, not just her photos. Additionally, Facebook would no way of knowing that it </a:t>
            </a:r>
            <a:r>
              <a:rPr lang="en-US" sz="1200" b="0" i="1" kern="1200" dirty="0">
                <a:solidFill>
                  <a:schemeClr val="tx1"/>
                </a:solidFill>
                <a:effectLst/>
                <a:latin typeface="+mn-lt"/>
                <a:ea typeface="+mn-ea"/>
                <a:cs typeface="+mn-cs"/>
              </a:rPr>
              <a:t>wasn't actually Alice </a:t>
            </a:r>
            <a:r>
              <a:rPr lang="en-US" sz="1200" b="0" i="0" kern="1200" dirty="0">
                <a:solidFill>
                  <a:schemeClr val="tx1"/>
                </a:solidFill>
                <a:effectLst/>
                <a:latin typeface="+mn-lt"/>
                <a:ea typeface="+mn-ea"/>
                <a:cs typeface="+mn-cs"/>
              </a:rPr>
              <a:t>on the other end of the request.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OAuth solves this problem by creating a standard that lets Alice </a:t>
            </a:r>
            <a:r>
              <a:rPr lang="en-US" sz="1200" b="1" i="1" kern="1200" dirty="0">
                <a:solidFill>
                  <a:schemeClr val="tx1"/>
                </a:solidFill>
                <a:effectLst/>
                <a:latin typeface="+mn-lt"/>
                <a:ea typeface="+mn-ea"/>
                <a:cs typeface="+mn-cs"/>
              </a:rPr>
              <a:t>delegate authorization</a:t>
            </a:r>
            <a:r>
              <a:rPr lang="en-US" sz="1200" b="0" i="1"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to use her Facebook photos to Shutterfly.</a:t>
            </a:r>
          </a:p>
        </p:txBody>
      </p:sp>
      <p:sp>
        <p:nvSpPr>
          <p:cNvPr id="4" name="Slide Number Placeholder 3"/>
          <p:cNvSpPr>
            <a:spLocks noGrp="1"/>
          </p:cNvSpPr>
          <p:nvPr>
            <p:ph type="sldNum" sz="quarter" idx="10"/>
          </p:nvPr>
        </p:nvSpPr>
        <p:spPr/>
        <p:txBody>
          <a:bodyPr/>
          <a:lstStyle/>
          <a:p>
            <a:fld id="{89029652-62E7-43D6-83B5-097D7B7AA5D8}" type="slidenum">
              <a:rPr lang="en-US" smtClean="0"/>
              <a:t>113</a:t>
            </a:fld>
            <a:endParaRPr lang="en-US"/>
          </a:p>
        </p:txBody>
      </p:sp>
    </p:spTree>
    <p:extLst>
      <p:ext uri="{BB962C8B-B14F-4D97-AF65-F5344CB8AC3E}">
        <p14:creationId xmlns:p14="http://schemas.microsoft.com/office/powerpoint/2010/main" val="3266762394"/>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 </a:t>
            </a:r>
            <a:r>
              <a:rPr lang="en-US" sz="1200" b="1" i="0" kern="1200" dirty="0">
                <a:solidFill>
                  <a:schemeClr val="tx1"/>
                </a:solidFill>
                <a:effectLst/>
                <a:latin typeface="+mn-lt"/>
                <a:ea typeface="+mn-ea"/>
                <a:cs typeface="+mn-cs"/>
              </a:rPr>
              <a:t>authenticates</a:t>
            </a:r>
            <a:r>
              <a:rPr lang="en-US" sz="1200" b="0" i="0" kern="1200" dirty="0">
                <a:solidFill>
                  <a:schemeClr val="tx1"/>
                </a:solidFill>
                <a:effectLst/>
                <a:latin typeface="+mn-lt"/>
                <a:ea typeface="+mn-ea"/>
                <a:cs typeface="+mn-cs"/>
              </a:rPr>
              <a:t> to Shutterfly using her Shutterfly credentials.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She then </a:t>
            </a:r>
            <a:r>
              <a:rPr lang="en-US" sz="1200" b="1" i="0" kern="1200" dirty="0">
                <a:solidFill>
                  <a:schemeClr val="tx1"/>
                </a:solidFill>
                <a:effectLst/>
                <a:latin typeface="+mn-lt"/>
                <a:ea typeface="+mn-ea"/>
                <a:cs typeface="+mn-cs"/>
              </a:rPr>
              <a:t>authorizes</a:t>
            </a:r>
            <a:r>
              <a:rPr lang="en-US" sz="1200" b="0" i="0" kern="1200" dirty="0">
                <a:solidFill>
                  <a:schemeClr val="tx1"/>
                </a:solidFill>
                <a:effectLst/>
                <a:latin typeface="+mn-lt"/>
                <a:ea typeface="+mn-ea"/>
                <a:cs typeface="+mn-cs"/>
              </a:rPr>
              <a:t> Shutterfly to access certain parts of her Facebook data.</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As a result, Facebook knows that it's Shutterfly asking for Alice's data. </a:t>
            </a:r>
          </a:p>
        </p:txBody>
      </p:sp>
      <p:sp>
        <p:nvSpPr>
          <p:cNvPr id="4" name="Slide Number Placeholder 3"/>
          <p:cNvSpPr>
            <a:spLocks noGrp="1"/>
          </p:cNvSpPr>
          <p:nvPr>
            <p:ph type="sldNum" sz="quarter" idx="10"/>
          </p:nvPr>
        </p:nvSpPr>
        <p:spPr/>
        <p:txBody>
          <a:bodyPr/>
          <a:lstStyle/>
          <a:p>
            <a:fld id="{89029652-62E7-43D6-83B5-097D7B7AA5D8}" type="slidenum">
              <a:rPr lang="en-US" smtClean="0"/>
              <a:t>114</a:t>
            </a:fld>
            <a:endParaRPr lang="en-US"/>
          </a:p>
        </p:txBody>
      </p:sp>
    </p:spTree>
    <p:extLst>
      <p:ext uri="{BB962C8B-B14F-4D97-AF65-F5344CB8AC3E}">
        <p14:creationId xmlns:p14="http://schemas.microsoft.com/office/powerpoint/2010/main" val="3427423943"/>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Here's how it works.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When Shutterfly wants to access her photos, they redirect Alice to Facebook.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URL identifies the client, the type of access it's requesting, and where to return to after the access is granted.</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Facebook then authenticates Alice and asks if she wants to allow Shutterfly to access her photos.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(transition)</a:t>
            </a:r>
          </a:p>
          <a:p>
            <a:pPr marL="0" indent="0">
              <a:buFont typeface="Arial" panose="020B0604020202020204" pitchFamily="34" charset="0"/>
              <a:buNone/>
            </a:pPr>
            <a:r>
              <a:rPr lang="en-US" sz="1200" b="0" i="0" kern="1200" dirty="0">
                <a:solidFill>
                  <a:schemeClr val="tx1"/>
                </a:solidFill>
                <a:effectLst/>
                <a:latin typeface="+mn-lt"/>
                <a:ea typeface="+mn-ea"/>
                <a:cs typeface="+mn-cs"/>
              </a:rPr>
              <a:t>Alice grants the access and Facebook…</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115</a:t>
            </a:fld>
            <a:endParaRPr lang="en-US"/>
          </a:p>
        </p:txBody>
      </p:sp>
    </p:spTree>
    <p:extLst>
      <p:ext uri="{BB962C8B-B14F-4D97-AF65-F5344CB8AC3E}">
        <p14:creationId xmlns:p14="http://schemas.microsoft.com/office/powerpoint/2010/main" val="283299370"/>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 grants the access </a:t>
            </a:r>
            <a:r>
              <a:rPr lang="en-US" sz="1200" b="1" i="0" kern="1200" dirty="0">
                <a:solidFill>
                  <a:schemeClr val="tx1"/>
                </a:solidFill>
                <a:effectLst/>
                <a:latin typeface="+mn-lt"/>
                <a:ea typeface="+mn-ea"/>
                <a:cs typeface="+mn-cs"/>
              </a:rPr>
              <a:t>and Facebook responds with a 302</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redirect</a:t>
            </a:r>
            <a:r>
              <a:rPr lang="en-US" sz="1200" b="0" i="0" kern="1200" dirty="0">
                <a:solidFill>
                  <a:schemeClr val="tx1"/>
                </a:solidFill>
                <a:effectLst/>
                <a:latin typeface="+mn-lt"/>
                <a:ea typeface="+mn-ea"/>
                <a:cs typeface="+mn-cs"/>
              </a:rPr>
              <a:t> back to Shutterfly, plus an access token.</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116</a:t>
            </a:fld>
            <a:endParaRPr lang="en-US"/>
          </a:p>
        </p:txBody>
      </p:sp>
    </p:spTree>
    <p:extLst>
      <p:ext uri="{BB962C8B-B14F-4D97-AF65-F5344CB8AC3E}">
        <p14:creationId xmlns:p14="http://schemas.microsoft.com/office/powerpoint/2010/main" val="3843929748"/>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Alice's browser follows the redirect and returns to Shutterfly with the access token.</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117</a:t>
            </a:fld>
            <a:endParaRPr lang="en-US"/>
          </a:p>
        </p:txBody>
      </p:sp>
    </p:spTree>
    <p:extLst>
      <p:ext uri="{BB962C8B-B14F-4D97-AF65-F5344CB8AC3E}">
        <p14:creationId xmlns:p14="http://schemas.microsoft.com/office/powerpoint/2010/main" val="2590533368"/>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Shutterfly then uses the Access Token when it calls Facebook's APIs.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Facebook validates the token and then sends back data about Alice's photos that Shutterfly can access.</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118</a:t>
            </a:fld>
            <a:endParaRPr lang="en-US"/>
          </a:p>
        </p:txBody>
      </p:sp>
    </p:spTree>
    <p:extLst>
      <p:ext uri="{BB962C8B-B14F-4D97-AF65-F5344CB8AC3E}">
        <p14:creationId xmlns:p14="http://schemas.microsoft.com/office/powerpoint/2010/main" val="4112177087"/>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OAuth does not specify a specific format for Access Tokens, so their contents can vary between implementations.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 common approach is to use JSON Web Tokens, but there's no guarantee that any specific server will use any specific format.</a:t>
            </a:r>
          </a:p>
        </p:txBody>
      </p:sp>
      <p:sp>
        <p:nvSpPr>
          <p:cNvPr id="4" name="Slide Number Placeholder 3"/>
          <p:cNvSpPr>
            <a:spLocks noGrp="1"/>
          </p:cNvSpPr>
          <p:nvPr>
            <p:ph type="sldNum" sz="quarter" idx="10"/>
          </p:nvPr>
        </p:nvSpPr>
        <p:spPr/>
        <p:txBody>
          <a:bodyPr/>
          <a:lstStyle/>
          <a:p>
            <a:fld id="{89029652-62E7-43D6-83B5-097D7B7AA5D8}" type="slidenum">
              <a:rPr lang="en-US" smtClean="0"/>
              <a:t>119</a:t>
            </a:fld>
            <a:endParaRPr lang="en-US"/>
          </a:p>
        </p:txBody>
      </p:sp>
    </p:spTree>
    <p:extLst>
      <p:ext uri="{BB962C8B-B14F-4D97-AF65-F5344CB8AC3E}">
        <p14:creationId xmlns:p14="http://schemas.microsoft.com/office/powerpoint/2010/main" val="34800590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When we're talking about authentication, it's </a:t>
            </a:r>
            <a:r>
              <a:rPr lang="en-US" sz="1200" b="0" kern="1200" baseline="0" dirty="0">
                <a:solidFill>
                  <a:schemeClr val="tx1"/>
                </a:solidFill>
                <a:effectLst/>
                <a:latin typeface="+mn-lt"/>
                <a:ea typeface="+mn-ea"/>
                <a:cs typeface="+mn-cs"/>
              </a:rPr>
              <a:t>generally considered bad practice to blindly trust the client when they tell you who they are.</a:t>
            </a:r>
          </a:p>
          <a:p>
            <a:pPr marL="0" indent="0">
              <a:buFont typeface="Arial" panose="020B0604020202020204" pitchFamily="34" charset="0"/>
              <a:buNone/>
            </a:pPr>
            <a:endParaRPr lang="en-US" sz="1200" b="0" kern="1200" baseline="0" dirty="0">
              <a:solidFill>
                <a:schemeClr val="tx1"/>
              </a:solidFill>
              <a:effectLst/>
              <a:latin typeface="+mn-lt"/>
              <a:ea typeface="+mn-ea"/>
              <a:cs typeface="+mn-cs"/>
            </a:endParaRPr>
          </a:p>
          <a:p>
            <a:pPr marL="0" indent="0">
              <a:buFont typeface="Arial" panose="020B0604020202020204" pitchFamily="34" charset="0"/>
              <a:buNone/>
            </a:pPr>
            <a:r>
              <a:rPr lang="en-US" sz="1200" b="0" kern="1200" baseline="0" dirty="0">
                <a:solidFill>
                  <a:schemeClr val="tx1"/>
                </a:solidFill>
                <a:effectLst/>
                <a:latin typeface="+mn-lt"/>
                <a:ea typeface="+mn-ea"/>
                <a:cs typeface="+mn-cs"/>
              </a:rPr>
              <a:t>We need some reliable way of </a:t>
            </a:r>
            <a:r>
              <a:rPr lang="en-US" sz="1200" b="0" i="1" kern="1200" baseline="0" dirty="0">
                <a:solidFill>
                  <a:schemeClr val="tx1"/>
                </a:solidFill>
                <a:effectLst/>
                <a:latin typeface="+mn-lt"/>
                <a:ea typeface="+mn-ea"/>
                <a:cs typeface="+mn-cs"/>
              </a:rPr>
              <a:t>verifying </a:t>
            </a:r>
            <a:r>
              <a:rPr lang="en-US" sz="1200" b="0" i="0" kern="1200" baseline="0" dirty="0">
                <a:solidFill>
                  <a:schemeClr val="tx1"/>
                </a:solidFill>
                <a:effectLst/>
                <a:latin typeface="+mn-lt"/>
                <a:ea typeface="+mn-ea"/>
                <a:cs typeface="+mn-cs"/>
              </a:rPr>
              <a:t>their identity claims.</a:t>
            </a:r>
            <a:endParaRPr lang="en-US" sz="1200" b="0" kern="1200" baseline="0" dirty="0">
              <a:solidFill>
                <a:schemeClr val="tx1"/>
              </a:solidFill>
              <a:effectLst/>
              <a:latin typeface="+mn-lt"/>
              <a:ea typeface="+mn-ea"/>
              <a:cs typeface="+mn-cs"/>
            </a:endParaRPr>
          </a:p>
          <a:p>
            <a:pPr marL="0" indent="0">
              <a:buFont typeface="Arial" panose="020B0604020202020204" pitchFamily="34" charset="0"/>
              <a:buNone/>
            </a:pP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12</a:t>
            </a:fld>
            <a:endParaRPr lang="en-US"/>
          </a:p>
        </p:txBody>
      </p:sp>
    </p:spTree>
    <p:extLst>
      <p:ext uri="{BB962C8B-B14F-4D97-AF65-F5344CB8AC3E}">
        <p14:creationId xmlns:p14="http://schemas.microsoft.com/office/powerpoint/2010/main" val="4027223610"/>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Therefore, since OAuth does not standardize the format of an access token, </a:t>
            </a:r>
            <a:r>
              <a:rPr lang="en-US" sz="1200" b="0" i="1" kern="1200" dirty="0">
                <a:solidFill>
                  <a:schemeClr val="tx1"/>
                </a:solidFill>
                <a:effectLst/>
                <a:latin typeface="+mn-lt"/>
                <a:ea typeface="+mn-ea"/>
                <a:cs typeface="+mn-cs"/>
              </a:rPr>
              <a:t>clients cannot make assumptions about its format or extract data from it</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token itself is a black box as far as Shutterfly is concerned; it can send the token to Facebook to retrieve photos, but it can't get any additional information from the token itself. </a:t>
            </a:r>
          </a:p>
        </p:txBody>
      </p:sp>
      <p:sp>
        <p:nvSpPr>
          <p:cNvPr id="4" name="Slide Number Placeholder 3"/>
          <p:cNvSpPr>
            <a:spLocks noGrp="1"/>
          </p:cNvSpPr>
          <p:nvPr>
            <p:ph type="sldNum" sz="quarter" idx="10"/>
          </p:nvPr>
        </p:nvSpPr>
        <p:spPr/>
        <p:txBody>
          <a:bodyPr/>
          <a:lstStyle/>
          <a:p>
            <a:fld id="{89029652-62E7-43D6-83B5-097D7B7AA5D8}" type="slidenum">
              <a:rPr lang="en-US" smtClean="0"/>
              <a:t>120</a:t>
            </a:fld>
            <a:endParaRPr lang="en-US"/>
          </a:p>
        </p:txBody>
      </p:sp>
    </p:spTree>
    <p:extLst>
      <p:ext uri="{BB962C8B-B14F-4D97-AF65-F5344CB8AC3E}">
        <p14:creationId xmlns:p14="http://schemas.microsoft.com/office/powerpoint/2010/main" val="4184526094"/>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That last point is really important, because it means that </a:t>
            </a:r>
            <a:r>
              <a:rPr lang="en-US" sz="1200" b="1" i="0" kern="1200" dirty="0">
                <a:solidFill>
                  <a:schemeClr val="tx1"/>
                </a:solidFill>
                <a:effectLst/>
                <a:latin typeface="+mn-lt"/>
                <a:ea typeface="+mn-ea"/>
                <a:cs typeface="+mn-cs"/>
              </a:rPr>
              <a:t>OAuth is NOT an authentication protocol</a:t>
            </a:r>
            <a:r>
              <a:rPr lang="en-US" sz="1200" b="0" i="0" kern="1200" dirty="0">
                <a:solidFill>
                  <a:schemeClr val="tx1"/>
                </a:solidFill>
                <a:effectLst/>
                <a:latin typeface="+mn-lt"/>
                <a:ea typeface="+mn-ea"/>
                <a:cs typeface="+mn-cs"/>
              </a:rPr>
              <a:t> and should not be used as one.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121</a:t>
            </a:fld>
            <a:endParaRPr lang="en-US"/>
          </a:p>
        </p:txBody>
      </p:sp>
    </p:spTree>
    <p:extLst>
      <p:ext uri="{BB962C8B-B14F-4D97-AF65-F5344CB8AC3E}">
        <p14:creationId xmlns:p14="http://schemas.microsoft.com/office/powerpoint/2010/main" val="800114683"/>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OAuth allows Shutterfly to access Alice's data from Facebook.</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OAuth does NOT allow Alice to </a:t>
            </a:r>
            <a:r>
              <a:rPr lang="en-US" sz="1200" b="1" i="0" kern="1200" dirty="0">
                <a:solidFill>
                  <a:schemeClr val="tx1"/>
                </a:solidFill>
                <a:effectLst/>
                <a:latin typeface="+mn-lt"/>
                <a:ea typeface="+mn-ea"/>
                <a:cs typeface="+mn-cs"/>
              </a:rPr>
              <a:t>authenticate </a:t>
            </a:r>
            <a:r>
              <a:rPr lang="en-US" sz="1200" b="0" i="0" kern="1200" dirty="0">
                <a:solidFill>
                  <a:schemeClr val="tx1"/>
                </a:solidFill>
                <a:effectLst/>
                <a:latin typeface="+mn-lt"/>
                <a:ea typeface="+mn-ea"/>
                <a:cs typeface="+mn-cs"/>
              </a:rPr>
              <a:t>to Shutterfly using her Facebook account.</a:t>
            </a:r>
          </a:p>
        </p:txBody>
      </p:sp>
      <p:sp>
        <p:nvSpPr>
          <p:cNvPr id="4" name="Slide Number Placeholder 3"/>
          <p:cNvSpPr>
            <a:spLocks noGrp="1"/>
          </p:cNvSpPr>
          <p:nvPr>
            <p:ph type="sldNum" sz="quarter" idx="10"/>
          </p:nvPr>
        </p:nvSpPr>
        <p:spPr/>
        <p:txBody>
          <a:bodyPr/>
          <a:lstStyle/>
          <a:p>
            <a:fld id="{89029652-62E7-43D6-83B5-097D7B7AA5D8}" type="slidenum">
              <a:rPr lang="en-US" smtClean="0"/>
              <a:t>122</a:t>
            </a:fld>
            <a:endParaRPr lang="en-US"/>
          </a:p>
        </p:txBody>
      </p:sp>
    </p:spTree>
    <p:extLst>
      <p:ext uri="{BB962C8B-B14F-4D97-AF65-F5344CB8AC3E}">
        <p14:creationId xmlns:p14="http://schemas.microsoft.com/office/powerpoint/2010/main" val="3877977484"/>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reason is that authentication is all about the identity that's making a request, but the token doesn't tell Shutterfly </a:t>
            </a:r>
            <a:r>
              <a:rPr lang="en-US" sz="1200" b="0" i="1" kern="1200" dirty="0">
                <a:solidFill>
                  <a:schemeClr val="tx1"/>
                </a:solidFill>
                <a:effectLst/>
                <a:latin typeface="+mn-lt"/>
                <a:ea typeface="+mn-ea"/>
                <a:cs typeface="+mn-cs"/>
              </a:rPr>
              <a:t>anything about identity</a:t>
            </a:r>
            <a:r>
              <a:rPr lang="en-US" sz="1200" b="0" i="0" kern="1200" dirty="0">
                <a:solidFill>
                  <a:schemeClr val="tx1"/>
                </a:solidFill>
                <a:effectLst/>
                <a:latin typeface="+mn-lt"/>
                <a:ea typeface="+mn-ea"/>
                <a:cs typeface="+mn-cs"/>
              </a:rPr>
              <a: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Shutterfly doesn't know WHO authorized the token, HOW that authorization was conducted, or even if the token was originally intended for Shutterfly or some other service.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All Shutterfly knows is that it has a token that it can use to call an API to get some data.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And without additional information about the identity of the user, Shutterfly cannot use that token to grant the user access to Alice's Shutterfly account.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123</a:t>
            </a:fld>
            <a:endParaRPr lang="en-US"/>
          </a:p>
        </p:txBody>
      </p:sp>
    </p:spTree>
    <p:extLst>
      <p:ext uri="{BB962C8B-B14F-4D97-AF65-F5344CB8AC3E}">
        <p14:creationId xmlns:p14="http://schemas.microsoft.com/office/powerpoint/2010/main" val="3730864668"/>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AHA, you say.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What if we can use that access token to </a:t>
            </a:r>
            <a:r>
              <a:rPr lang="en-US" sz="1200" b="0" i="1" kern="1200" dirty="0">
                <a:solidFill>
                  <a:schemeClr val="tx1"/>
                </a:solidFill>
                <a:effectLst/>
                <a:latin typeface="+mn-lt"/>
                <a:ea typeface="+mn-ea"/>
                <a:cs typeface="+mn-cs"/>
              </a:rPr>
              <a:t>get </a:t>
            </a:r>
            <a:r>
              <a:rPr lang="en-US" sz="1200" b="0" i="0" kern="1200" dirty="0">
                <a:solidFill>
                  <a:schemeClr val="tx1"/>
                </a:solidFill>
                <a:effectLst/>
                <a:latin typeface="+mn-lt"/>
                <a:ea typeface="+mn-ea"/>
                <a:cs typeface="+mn-cs"/>
              </a:rPr>
              <a:t>information about identity?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What if there was a Facebook API that we could call, and it would return Alice’s email address. Could Shutterfly use </a:t>
            </a:r>
            <a:r>
              <a:rPr lang="en-US" sz="1200" b="0" i="1" kern="1200" dirty="0">
                <a:solidFill>
                  <a:schemeClr val="tx1"/>
                </a:solidFill>
                <a:effectLst/>
                <a:latin typeface="+mn-lt"/>
                <a:ea typeface="+mn-ea"/>
                <a:cs typeface="+mn-cs"/>
              </a:rPr>
              <a:t>that </a:t>
            </a:r>
            <a:r>
              <a:rPr lang="en-US" sz="1200" b="0" i="0" kern="1200" dirty="0">
                <a:solidFill>
                  <a:schemeClr val="tx1"/>
                </a:solidFill>
                <a:effectLst/>
                <a:latin typeface="+mn-lt"/>
                <a:ea typeface="+mn-ea"/>
                <a:cs typeface="+mn-cs"/>
              </a:rPr>
              <a:t>information to authenticate the user as Alice?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124</a:t>
            </a:fld>
            <a:endParaRPr lang="en-US"/>
          </a:p>
        </p:txBody>
      </p:sp>
    </p:spTree>
    <p:extLst>
      <p:ext uri="{BB962C8B-B14F-4D97-AF65-F5344CB8AC3E}">
        <p14:creationId xmlns:p14="http://schemas.microsoft.com/office/powerpoint/2010/main" val="2386118711"/>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The answer is still no, because that still doesn’t answer these questions.</a:t>
            </a: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All Shutterfly knows is that </a:t>
            </a:r>
            <a:r>
              <a:rPr lang="en-US" sz="1200" b="0" i="1" kern="1200" dirty="0">
                <a:solidFill>
                  <a:schemeClr val="tx1"/>
                </a:solidFill>
                <a:effectLst/>
                <a:latin typeface="+mn-lt"/>
                <a:ea typeface="+mn-ea"/>
                <a:cs typeface="+mn-cs"/>
              </a:rPr>
              <a:t>someone </a:t>
            </a:r>
            <a:r>
              <a:rPr lang="en-US" sz="1200" b="0" i="0" kern="1200" dirty="0">
                <a:solidFill>
                  <a:schemeClr val="tx1"/>
                </a:solidFill>
                <a:effectLst/>
                <a:latin typeface="+mn-lt"/>
                <a:ea typeface="+mn-ea"/>
                <a:cs typeface="+mn-cs"/>
              </a:rPr>
              <a:t>delegated access to that API, and that the API returns Alice’s email address.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They don’t know if that person was Alice, or someone else with authority to that API. They don’t even know if the token they are using was intended for Shutterfly or not. </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125</a:t>
            </a:fld>
            <a:endParaRPr lang="en-US"/>
          </a:p>
        </p:txBody>
      </p:sp>
    </p:spTree>
    <p:extLst>
      <p:ext uri="{BB962C8B-B14F-4D97-AF65-F5344CB8AC3E}">
        <p14:creationId xmlns:p14="http://schemas.microsoft.com/office/powerpoint/2010/main" val="3311446603"/>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kern="1200" dirty="0" err="1">
                <a:solidFill>
                  <a:schemeClr val="tx1"/>
                </a:solidFill>
                <a:effectLst/>
                <a:latin typeface="+mn-lt"/>
                <a:ea typeface="+mn-ea"/>
                <a:cs typeface="+mn-cs"/>
              </a:rPr>
              <a:t>Oauth</a:t>
            </a:r>
            <a:r>
              <a:rPr lang="en-US" sz="1200" b="1" i="0" kern="1200" dirty="0">
                <a:solidFill>
                  <a:schemeClr val="tx1"/>
                </a:solidFill>
                <a:effectLst/>
                <a:latin typeface="+mn-lt"/>
                <a:ea typeface="+mn-ea"/>
                <a:cs typeface="+mn-cs"/>
              </a:rPr>
              <a:t> access tokens do not have audience restriction. </a:t>
            </a:r>
            <a:r>
              <a:rPr lang="en-US" sz="1200" b="0" i="0" kern="1200" dirty="0">
                <a:solidFill>
                  <a:schemeClr val="tx1"/>
                </a:solidFill>
                <a:effectLst/>
                <a:latin typeface="+mn-lt"/>
                <a:ea typeface="+mn-ea"/>
                <a:cs typeface="+mn-cs"/>
              </a:rPr>
              <a:t>If a malicious system could trick Alice into giving THEM access to her email address, nothing stops that system from using the access key they got from Alice to access Shutterfly themselves.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As long as Shutterfly only uses the token to get data from a 3</a:t>
            </a:r>
            <a:r>
              <a:rPr lang="en-US" sz="1200" b="0" i="0" kern="1200" baseline="30000" dirty="0">
                <a:solidFill>
                  <a:schemeClr val="tx1"/>
                </a:solidFill>
                <a:effectLst/>
                <a:latin typeface="+mn-lt"/>
                <a:ea typeface="+mn-ea"/>
                <a:cs typeface="+mn-cs"/>
              </a:rPr>
              <a:t>rd</a:t>
            </a:r>
            <a:r>
              <a:rPr lang="en-US" sz="1200" b="0" i="0" kern="1200" dirty="0">
                <a:solidFill>
                  <a:schemeClr val="tx1"/>
                </a:solidFill>
                <a:effectLst/>
                <a:latin typeface="+mn-lt"/>
                <a:ea typeface="+mn-ea"/>
                <a:cs typeface="+mn-cs"/>
              </a:rPr>
              <a:t> party, they are safe.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1"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126</a:t>
            </a:fld>
            <a:endParaRPr lang="en-US"/>
          </a:p>
        </p:txBody>
      </p:sp>
    </p:spTree>
    <p:extLst>
      <p:ext uri="{BB962C8B-B14F-4D97-AF65-F5344CB8AC3E}">
        <p14:creationId xmlns:p14="http://schemas.microsoft.com/office/powerpoint/2010/main" val="1154528586"/>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They just can’t use that information to </a:t>
            </a:r>
            <a:r>
              <a:rPr lang="en-US" sz="1200" b="0" i="0" u="sng" kern="1200" dirty="0">
                <a:solidFill>
                  <a:schemeClr val="tx1"/>
                </a:solidFill>
                <a:effectLst/>
                <a:latin typeface="+mn-lt"/>
                <a:ea typeface="+mn-ea"/>
                <a:cs typeface="+mn-cs"/>
              </a:rPr>
              <a:t>authenticate</a:t>
            </a:r>
            <a:r>
              <a:rPr lang="en-US" sz="1200" b="0" i="0" u="none" kern="1200" dirty="0">
                <a:solidFill>
                  <a:schemeClr val="tx1"/>
                </a:solidFill>
                <a:effectLst/>
                <a:latin typeface="+mn-lt"/>
                <a:ea typeface="+mn-ea"/>
                <a:cs typeface="+mn-cs"/>
              </a:rPr>
              <a:t> a user as Alice and give them access to Alice’s Shutterfly account.</a:t>
            </a: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127</a:t>
            </a:fld>
            <a:endParaRPr lang="en-US"/>
          </a:p>
        </p:txBody>
      </p:sp>
    </p:spTree>
    <p:extLst>
      <p:ext uri="{BB962C8B-B14F-4D97-AF65-F5344CB8AC3E}">
        <p14:creationId xmlns:p14="http://schemas.microsoft.com/office/powerpoint/2010/main" val="511819571"/>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This brings us to OpenID Connect, which addresses that limitation.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OIDC </a:t>
            </a:r>
            <a:r>
              <a:rPr lang="en-US" sz="1200" b="0" i="1" kern="1200" dirty="0">
                <a:solidFill>
                  <a:schemeClr val="tx1"/>
                </a:solidFill>
                <a:effectLst/>
                <a:latin typeface="+mn-lt"/>
                <a:ea typeface="+mn-ea"/>
                <a:cs typeface="+mn-cs"/>
              </a:rPr>
              <a:t>is </a:t>
            </a:r>
            <a:r>
              <a:rPr lang="en-US" sz="1200" b="0" i="0" kern="1200" dirty="0">
                <a:solidFill>
                  <a:schemeClr val="tx1"/>
                </a:solidFill>
                <a:effectLst/>
                <a:latin typeface="+mn-lt"/>
                <a:ea typeface="+mn-ea"/>
                <a:cs typeface="+mn-cs"/>
              </a:rPr>
              <a:t>an authentication protocol, and it is built </a:t>
            </a:r>
            <a:r>
              <a:rPr lang="en-US" sz="1200" b="0" i="1" kern="1200" dirty="0">
                <a:solidFill>
                  <a:schemeClr val="tx1"/>
                </a:solidFill>
                <a:effectLst/>
                <a:latin typeface="+mn-lt"/>
                <a:ea typeface="+mn-ea"/>
                <a:cs typeface="+mn-cs"/>
              </a:rPr>
              <a:t>on top of </a:t>
            </a:r>
            <a:r>
              <a:rPr lang="en-US" sz="1200" b="0" i="0" kern="1200" dirty="0">
                <a:solidFill>
                  <a:schemeClr val="tx1"/>
                </a:solidFill>
                <a:effectLst/>
                <a:latin typeface="+mn-lt"/>
                <a:ea typeface="+mn-ea"/>
                <a:cs typeface="+mn-cs"/>
              </a:rPr>
              <a:t>OAuth 2.0. It adds </a:t>
            </a:r>
            <a:r>
              <a:rPr lang="en-US" sz="1200" b="0" i="1" kern="1200" dirty="0">
                <a:solidFill>
                  <a:schemeClr val="tx1"/>
                </a:solidFill>
                <a:effectLst/>
                <a:latin typeface="+mn-lt"/>
                <a:ea typeface="+mn-ea"/>
                <a:cs typeface="+mn-cs"/>
              </a:rPr>
              <a:t>additional tokens</a:t>
            </a:r>
            <a:r>
              <a:rPr lang="en-US" sz="1200" b="0" i="0" kern="1200" dirty="0">
                <a:solidFill>
                  <a:schemeClr val="tx1"/>
                </a:solidFill>
                <a:effectLst/>
                <a:latin typeface="+mn-lt"/>
                <a:ea typeface="+mn-ea"/>
                <a:cs typeface="+mn-cs"/>
              </a:rPr>
              <a:t> using standardized formats that the client </a:t>
            </a:r>
            <a:r>
              <a:rPr lang="en-US" sz="1200" b="0" i="1" kern="1200" dirty="0">
                <a:solidFill>
                  <a:schemeClr val="tx1"/>
                </a:solidFill>
                <a:effectLst/>
                <a:latin typeface="+mn-lt"/>
                <a:ea typeface="+mn-ea"/>
                <a:cs typeface="+mn-cs"/>
              </a:rPr>
              <a:t>can </a:t>
            </a:r>
            <a:r>
              <a:rPr lang="en-US" sz="1200" b="0" i="0" kern="1200" dirty="0">
                <a:solidFill>
                  <a:schemeClr val="tx1"/>
                </a:solidFill>
                <a:effectLst/>
                <a:latin typeface="+mn-lt"/>
                <a:ea typeface="+mn-ea"/>
                <a:cs typeface="+mn-cs"/>
              </a:rPr>
              <a:t>extract data from.</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Those tokens provide additional claims that identify the user that authorized the token, how the authorization occurred, and which client or service the token was originally given to. </a:t>
            </a:r>
          </a:p>
        </p:txBody>
      </p:sp>
      <p:sp>
        <p:nvSpPr>
          <p:cNvPr id="4" name="Slide Number Placeholder 3"/>
          <p:cNvSpPr>
            <a:spLocks noGrp="1"/>
          </p:cNvSpPr>
          <p:nvPr>
            <p:ph type="sldNum" sz="quarter" idx="10"/>
          </p:nvPr>
        </p:nvSpPr>
        <p:spPr/>
        <p:txBody>
          <a:bodyPr/>
          <a:lstStyle/>
          <a:p>
            <a:fld id="{89029652-62E7-43D6-83B5-097D7B7AA5D8}" type="slidenum">
              <a:rPr lang="en-US" smtClean="0"/>
              <a:t>128</a:t>
            </a:fld>
            <a:endParaRPr lang="en-US"/>
          </a:p>
        </p:txBody>
      </p:sp>
    </p:spTree>
    <p:extLst>
      <p:ext uri="{BB962C8B-B14F-4D97-AF65-F5344CB8AC3E}">
        <p14:creationId xmlns:p14="http://schemas.microsoft.com/office/powerpoint/2010/main" val="856056100"/>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With that additional information, Shutterfly </a:t>
            </a:r>
            <a:r>
              <a:rPr lang="en-US" sz="1200" b="0" i="1" kern="1200" dirty="0">
                <a:solidFill>
                  <a:schemeClr val="tx1"/>
                </a:solidFill>
                <a:effectLst/>
                <a:latin typeface="+mn-lt"/>
                <a:ea typeface="+mn-ea"/>
                <a:cs typeface="+mn-cs"/>
              </a:rPr>
              <a:t>can </a:t>
            </a:r>
            <a:r>
              <a:rPr lang="en-US" sz="1200" b="0" i="0" kern="1200" dirty="0">
                <a:solidFill>
                  <a:schemeClr val="tx1"/>
                </a:solidFill>
                <a:effectLst/>
                <a:latin typeface="+mn-lt"/>
                <a:ea typeface="+mn-ea"/>
                <a:cs typeface="+mn-cs"/>
              </a:rPr>
              <a:t>securely link the request to Alice's account and authenticate the user as Alice. </a:t>
            </a:r>
          </a:p>
        </p:txBody>
      </p:sp>
      <p:sp>
        <p:nvSpPr>
          <p:cNvPr id="4" name="Slide Number Placeholder 3"/>
          <p:cNvSpPr>
            <a:spLocks noGrp="1"/>
          </p:cNvSpPr>
          <p:nvPr>
            <p:ph type="sldNum" sz="quarter" idx="10"/>
          </p:nvPr>
        </p:nvSpPr>
        <p:spPr/>
        <p:txBody>
          <a:bodyPr/>
          <a:lstStyle/>
          <a:p>
            <a:fld id="{89029652-62E7-43D6-83B5-097D7B7AA5D8}" type="slidenum">
              <a:rPr lang="en-US" smtClean="0"/>
              <a:t>129</a:t>
            </a:fld>
            <a:endParaRPr lang="en-US"/>
          </a:p>
        </p:txBody>
      </p:sp>
    </p:spTree>
    <p:extLst>
      <p:ext uri="{BB962C8B-B14F-4D97-AF65-F5344CB8AC3E}">
        <p14:creationId xmlns:p14="http://schemas.microsoft.com/office/powerpoint/2010/main" val="7903669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Generally, there are three factors that can be used in authentication:</a:t>
            </a:r>
          </a:p>
          <a:p>
            <a:pPr marL="0" indent="0">
              <a:buFont typeface="Arial" panose="020B0604020202020204" pitchFamily="34" charset="0"/>
              <a:buNone/>
            </a:pPr>
            <a:endParaRPr lang="en-US" sz="1200" b="1" kern="1200" baseline="0" dirty="0">
              <a:solidFill>
                <a:schemeClr val="tx1"/>
              </a:solidFill>
              <a:effectLst/>
              <a:latin typeface="+mn-lt"/>
              <a:ea typeface="+mn-ea"/>
              <a:cs typeface="+mn-cs"/>
            </a:endParaRPr>
          </a:p>
          <a:p>
            <a:pPr marL="171450" indent="-171450">
              <a:buFont typeface="Arial" panose="020B0604020202020204" pitchFamily="34" charset="0"/>
              <a:buChar char="•"/>
            </a:pPr>
            <a:r>
              <a:rPr lang="en-US" sz="1200" b="1" kern="1200" baseline="0" dirty="0">
                <a:solidFill>
                  <a:schemeClr val="tx1"/>
                </a:solidFill>
                <a:effectLst/>
                <a:latin typeface="+mn-lt"/>
                <a:ea typeface="+mn-ea"/>
                <a:cs typeface="+mn-cs"/>
              </a:rPr>
              <a:t>Something you know</a:t>
            </a:r>
            <a:r>
              <a:rPr lang="en-US" sz="1200" b="0" kern="1200" baseline="0" dirty="0">
                <a:solidFill>
                  <a:schemeClr val="tx1"/>
                </a:solidFill>
                <a:effectLst/>
                <a:latin typeface="+mn-lt"/>
                <a:ea typeface="+mn-ea"/>
                <a:cs typeface="+mn-cs"/>
              </a:rPr>
              <a:t>, like a password </a:t>
            </a:r>
          </a:p>
          <a:p>
            <a:pPr marL="171450" indent="-171450">
              <a:buFont typeface="Arial" panose="020B0604020202020204" pitchFamily="34" charset="0"/>
              <a:buChar char="•"/>
            </a:pPr>
            <a:r>
              <a:rPr lang="en-US" sz="1200" b="1" kern="1200" baseline="0" dirty="0">
                <a:solidFill>
                  <a:schemeClr val="tx1"/>
                </a:solidFill>
                <a:effectLst/>
                <a:latin typeface="+mn-lt"/>
                <a:ea typeface="+mn-ea"/>
                <a:cs typeface="+mn-cs"/>
              </a:rPr>
              <a:t>Something you have, </a:t>
            </a:r>
            <a:r>
              <a:rPr lang="en-US" sz="1200" b="0" kern="1200" baseline="0" dirty="0">
                <a:solidFill>
                  <a:schemeClr val="tx1"/>
                </a:solidFill>
                <a:effectLst/>
                <a:latin typeface="+mn-lt"/>
                <a:ea typeface="+mn-ea"/>
                <a:cs typeface="+mn-cs"/>
              </a:rPr>
              <a:t>such as a passkey or authenticator app, and</a:t>
            </a:r>
          </a:p>
          <a:p>
            <a:pPr marL="171450" indent="-171450">
              <a:buFont typeface="Arial" panose="020B0604020202020204" pitchFamily="34" charset="0"/>
              <a:buChar char="•"/>
            </a:pPr>
            <a:r>
              <a:rPr lang="en-US" sz="1200" b="1" kern="1200" baseline="0" dirty="0">
                <a:solidFill>
                  <a:schemeClr val="tx1"/>
                </a:solidFill>
                <a:effectLst/>
                <a:latin typeface="+mn-lt"/>
                <a:ea typeface="+mn-ea"/>
                <a:cs typeface="+mn-cs"/>
              </a:rPr>
              <a:t>Something you are</a:t>
            </a:r>
            <a:r>
              <a:rPr lang="en-US" sz="1200" b="0" kern="1200" baseline="0" dirty="0">
                <a:solidFill>
                  <a:schemeClr val="tx1"/>
                </a:solidFill>
                <a:effectLst/>
                <a:latin typeface="+mn-lt"/>
                <a:ea typeface="+mn-ea"/>
                <a:cs typeface="+mn-cs"/>
              </a:rPr>
              <a:t>, such as your biometrics</a:t>
            </a:r>
          </a:p>
          <a:p>
            <a:pPr marL="171450" indent="-171450">
              <a:buFont typeface="Arial" panose="020B0604020202020204" pitchFamily="34" charset="0"/>
              <a:buChar char="•"/>
            </a:pPr>
            <a:endParaRPr lang="en-US" sz="1200" b="0" kern="1200" baseline="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kern="1200" baseline="0" dirty="0">
                <a:solidFill>
                  <a:schemeClr val="tx1"/>
                </a:solidFill>
                <a:effectLst/>
                <a:latin typeface="+mn-lt"/>
                <a:ea typeface="+mn-ea"/>
                <a:cs typeface="+mn-cs"/>
              </a:rPr>
              <a:t>This talk focuses on things you know and things you have, but once you understand how those work you should be able to understand biometrics as well.</a:t>
            </a:r>
          </a:p>
          <a:p>
            <a:pPr marL="0" indent="0">
              <a:buFont typeface="Arial" panose="020B0604020202020204" pitchFamily="34" charset="0"/>
              <a:buNone/>
            </a:pP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13</a:t>
            </a:fld>
            <a:endParaRPr lang="en-US"/>
          </a:p>
        </p:txBody>
      </p:sp>
    </p:spTree>
    <p:extLst>
      <p:ext uri="{BB962C8B-B14F-4D97-AF65-F5344CB8AC3E}">
        <p14:creationId xmlns:p14="http://schemas.microsoft.com/office/powerpoint/2010/main" val="116665317"/>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Let's recap for a minute.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JSON Web Tokens</a:t>
            </a:r>
            <a:r>
              <a:rPr lang="en-US" sz="1200" b="0" i="0" kern="1200" dirty="0">
                <a:solidFill>
                  <a:schemeClr val="tx1"/>
                </a:solidFill>
                <a:effectLst/>
                <a:latin typeface="+mn-lt"/>
                <a:ea typeface="+mn-ea"/>
                <a:cs typeface="+mn-cs"/>
              </a:rPr>
              <a:t> are a format for securely transmitting verifiable claims between two parties.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 </a:t>
            </a:r>
          </a:p>
          <a:p>
            <a:pPr marL="0" indent="0">
              <a:buFont typeface="Arial" panose="020B0604020202020204" pitchFamily="34" charset="0"/>
              <a:buNone/>
            </a:pPr>
            <a:r>
              <a:rPr lang="en-US" sz="1200" b="1" i="0" kern="1200" dirty="0">
                <a:solidFill>
                  <a:schemeClr val="tx1"/>
                </a:solidFill>
                <a:effectLst/>
                <a:latin typeface="+mn-lt"/>
                <a:ea typeface="+mn-ea"/>
                <a:cs typeface="+mn-cs"/>
              </a:rPr>
              <a:t>OAuth </a:t>
            </a:r>
            <a:r>
              <a:rPr lang="en-US" sz="1200" b="0" i="0" kern="1200" dirty="0">
                <a:solidFill>
                  <a:schemeClr val="tx1"/>
                </a:solidFill>
                <a:effectLst/>
                <a:latin typeface="+mn-lt"/>
                <a:ea typeface="+mn-ea"/>
                <a:cs typeface="+mn-cs"/>
              </a:rPr>
              <a:t>is an authorization protocol. It allows Alice to give Shutterfly access to her Facebook photos without sharing her actual credentials. OAuth is NOT an </a:t>
            </a:r>
            <a:r>
              <a:rPr lang="en-US" sz="1200" b="0" i="1" kern="1200" dirty="0">
                <a:solidFill>
                  <a:schemeClr val="tx1"/>
                </a:solidFill>
                <a:effectLst/>
                <a:latin typeface="+mn-lt"/>
                <a:ea typeface="+mn-ea"/>
                <a:cs typeface="+mn-cs"/>
              </a:rPr>
              <a:t>authentication</a:t>
            </a:r>
            <a:r>
              <a:rPr lang="en-US" sz="1200" b="0" i="0" kern="1200" dirty="0">
                <a:solidFill>
                  <a:schemeClr val="tx1"/>
                </a:solidFill>
                <a:effectLst/>
                <a:latin typeface="+mn-lt"/>
                <a:ea typeface="+mn-ea"/>
                <a:cs typeface="+mn-cs"/>
              </a:rPr>
              <a:t> protocol.</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OpenID Connect</a:t>
            </a:r>
            <a:r>
              <a:rPr lang="en-US" sz="1200" b="0" i="0" kern="1200" dirty="0">
                <a:solidFill>
                  <a:schemeClr val="tx1"/>
                </a:solidFill>
                <a:effectLst/>
                <a:latin typeface="+mn-lt"/>
                <a:ea typeface="+mn-ea"/>
                <a:cs typeface="+mn-cs"/>
              </a:rPr>
              <a:t> extends OAuth and adds an identity layer, so that it can be used for authentication. If you want people to log into your site using their Facebook credentials, this is what you want to use.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1" i="0" kern="1200" dirty="0">
                <a:solidFill>
                  <a:schemeClr val="tx1"/>
                </a:solidFill>
                <a:effectLst/>
                <a:latin typeface="+mn-lt"/>
                <a:ea typeface="+mn-ea"/>
                <a:cs typeface="+mn-cs"/>
              </a:rPr>
              <a:t>SAML</a:t>
            </a:r>
            <a:r>
              <a:rPr lang="en-US" sz="1200" b="0" i="0" kern="1200" dirty="0">
                <a:solidFill>
                  <a:schemeClr val="tx1"/>
                </a:solidFill>
                <a:effectLst/>
                <a:latin typeface="+mn-lt"/>
                <a:ea typeface="+mn-ea"/>
                <a:cs typeface="+mn-cs"/>
              </a:rPr>
              <a:t> is conceptually similar to OpenID Connect, except that it uses XML and SOAP instead of JSON and HTTP. SAML is often used for SSO in the enterprise, while OIDC is often used for SSO in consumer-facing systems.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130</a:t>
            </a:fld>
            <a:endParaRPr lang="en-US"/>
          </a:p>
        </p:txBody>
      </p:sp>
    </p:spTree>
    <p:extLst>
      <p:ext uri="{BB962C8B-B14F-4D97-AF65-F5344CB8AC3E}">
        <p14:creationId xmlns:p14="http://schemas.microsoft.com/office/powerpoint/2010/main" val="3944946610"/>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So here's our progress so far.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We've covered how to authenticate using credentials, how to use signed claims to represent identity between different systems, and how to use OAuth for authorization across system boundaries.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Everything we've talked about so far has relied on a knowledge factor as the basis for authentication.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last two things we're going to talk about rely on something you </a:t>
            </a:r>
            <a:r>
              <a:rPr lang="en-US" sz="1200" b="0" i="1" kern="1200" dirty="0">
                <a:solidFill>
                  <a:schemeClr val="tx1"/>
                </a:solidFill>
                <a:effectLst/>
                <a:latin typeface="+mn-lt"/>
                <a:ea typeface="+mn-ea"/>
                <a:cs typeface="+mn-cs"/>
              </a:rPr>
              <a:t>have</a:t>
            </a:r>
            <a:r>
              <a:rPr lang="en-US" sz="1200" b="0" i="0" kern="1200" dirty="0">
                <a:solidFill>
                  <a:schemeClr val="tx1"/>
                </a:solidFill>
                <a:effectLst/>
                <a:latin typeface="+mn-lt"/>
                <a:ea typeface="+mn-ea"/>
                <a:cs typeface="+mn-cs"/>
              </a:rPr>
              <a:t> instead of something you </a:t>
            </a:r>
            <a:r>
              <a:rPr lang="en-US" sz="1200" b="0" i="1" kern="1200" dirty="0">
                <a:solidFill>
                  <a:schemeClr val="tx1"/>
                </a:solidFill>
                <a:effectLst/>
                <a:latin typeface="+mn-lt"/>
                <a:ea typeface="+mn-ea"/>
                <a:cs typeface="+mn-cs"/>
              </a:rPr>
              <a:t>know</a:t>
            </a:r>
            <a:r>
              <a:rPr lang="en-US" sz="1200" b="0" i="0" kern="1200" dirty="0">
                <a:solidFill>
                  <a:schemeClr val="tx1"/>
                </a:solidFill>
                <a:effectLst/>
                <a:latin typeface="+mn-lt"/>
                <a:ea typeface="+mn-ea"/>
                <a:cs typeface="+mn-cs"/>
              </a:rPr>
              <a:t>.</a:t>
            </a:r>
          </a:p>
        </p:txBody>
      </p:sp>
      <p:sp>
        <p:nvSpPr>
          <p:cNvPr id="4" name="Slide Number Placeholder 3"/>
          <p:cNvSpPr>
            <a:spLocks noGrp="1"/>
          </p:cNvSpPr>
          <p:nvPr>
            <p:ph type="sldNum" sz="quarter" idx="10"/>
          </p:nvPr>
        </p:nvSpPr>
        <p:spPr/>
        <p:txBody>
          <a:bodyPr/>
          <a:lstStyle/>
          <a:p>
            <a:fld id="{89029652-62E7-43D6-83B5-097D7B7AA5D8}" type="slidenum">
              <a:rPr lang="en-US" smtClean="0"/>
              <a:t>131</a:t>
            </a:fld>
            <a:endParaRPr lang="en-US"/>
          </a:p>
        </p:txBody>
      </p:sp>
    </p:spTree>
    <p:extLst>
      <p:ext uri="{BB962C8B-B14F-4D97-AF65-F5344CB8AC3E}">
        <p14:creationId xmlns:p14="http://schemas.microsoft.com/office/powerpoint/2010/main" val="4146718989"/>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Let’s start with authenticator apps, which are easier to implement than you might think.</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I'm sure you've seen this before where you log into some system using your password and then you have to open this app, retrieve some code, and type it into a webform.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These are called "time-based one-time passwords", abbreviated as TOTP, and there's a standards-based way of implementing them.</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132</a:t>
            </a:fld>
            <a:endParaRPr lang="en-US"/>
          </a:p>
        </p:txBody>
      </p:sp>
    </p:spTree>
    <p:extLst>
      <p:ext uri="{BB962C8B-B14F-4D97-AF65-F5344CB8AC3E}">
        <p14:creationId xmlns:p14="http://schemas.microsoft.com/office/powerpoint/2010/main" val="1707109509"/>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Here's how it works.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Alice authenticates to a website through whatever mechanism they use and indicates she wants to set up multi-factor authentication.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r>
              <a:rPr lang="en-US" sz="1200" b="0" i="0" kern="1200" dirty="0">
                <a:solidFill>
                  <a:schemeClr val="tx1"/>
                </a:solidFill>
                <a:effectLst/>
                <a:latin typeface="+mn-lt"/>
                <a:ea typeface="+mn-ea"/>
                <a:cs typeface="+mn-cs"/>
              </a:rPr>
              <a:t>The website generates a secret key and stores it on her account.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(transition)</a:t>
            </a:r>
          </a:p>
          <a:p>
            <a:pPr marL="0" indent="0">
              <a:buFont typeface="Arial" panose="020B0604020202020204" pitchFamily="34" charset="0"/>
              <a:buNone/>
            </a:pPr>
            <a:r>
              <a:rPr lang="en-US" sz="1200" b="0" i="0" kern="1200" dirty="0">
                <a:solidFill>
                  <a:schemeClr val="tx1"/>
                </a:solidFill>
                <a:effectLst/>
                <a:latin typeface="+mn-lt"/>
                <a:ea typeface="+mn-ea"/>
                <a:cs typeface="+mn-cs"/>
              </a:rPr>
              <a:t>The website then shares the key with Alice, typically using …</a:t>
            </a:r>
          </a:p>
        </p:txBody>
      </p:sp>
      <p:sp>
        <p:nvSpPr>
          <p:cNvPr id="4" name="Slide Number Placeholder 3"/>
          <p:cNvSpPr>
            <a:spLocks noGrp="1"/>
          </p:cNvSpPr>
          <p:nvPr>
            <p:ph type="sldNum" sz="quarter" idx="10"/>
          </p:nvPr>
        </p:nvSpPr>
        <p:spPr/>
        <p:txBody>
          <a:bodyPr/>
          <a:lstStyle/>
          <a:p>
            <a:fld id="{89029652-62E7-43D6-83B5-097D7B7AA5D8}" type="slidenum">
              <a:rPr lang="en-US" smtClean="0"/>
              <a:t>133</a:t>
            </a:fld>
            <a:endParaRPr lang="en-US"/>
          </a:p>
        </p:txBody>
      </p:sp>
    </p:spTree>
    <p:extLst>
      <p:ext uri="{BB962C8B-B14F-4D97-AF65-F5344CB8AC3E}">
        <p14:creationId xmlns:p14="http://schemas.microsoft.com/office/powerpoint/2010/main" val="223826102"/>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a QR code to simplify setup.</a:t>
            </a:r>
          </a:p>
        </p:txBody>
      </p:sp>
      <p:sp>
        <p:nvSpPr>
          <p:cNvPr id="4" name="Slide Number Placeholder 3"/>
          <p:cNvSpPr>
            <a:spLocks noGrp="1"/>
          </p:cNvSpPr>
          <p:nvPr>
            <p:ph type="sldNum" sz="quarter" idx="10"/>
          </p:nvPr>
        </p:nvSpPr>
        <p:spPr/>
        <p:txBody>
          <a:bodyPr/>
          <a:lstStyle/>
          <a:p>
            <a:fld id="{89029652-62E7-43D6-83B5-097D7B7AA5D8}" type="slidenum">
              <a:rPr lang="en-US" smtClean="0"/>
              <a:t>134</a:t>
            </a:fld>
            <a:endParaRPr lang="en-US"/>
          </a:p>
        </p:txBody>
      </p:sp>
    </p:spTree>
    <p:extLst>
      <p:ext uri="{BB962C8B-B14F-4D97-AF65-F5344CB8AC3E}">
        <p14:creationId xmlns:p14="http://schemas.microsoft.com/office/powerpoint/2010/main" val="2425501695"/>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That QR code contains a specially formatted URI containing the website name, Alice's email, and Alice's secret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Alice scans that QR code with her authenticator app, which uses the data from that URI…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135</a:t>
            </a:fld>
            <a:endParaRPr lang="en-US"/>
          </a:p>
        </p:txBody>
      </p:sp>
    </p:spTree>
    <p:extLst>
      <p:ext uri="{BB962C8B-B14F-4D97-AF65-F5344CB8AC3E}">
        <p14:creationId xmlns:p14="http://schemas.microsoft.com/office/powerpoint/2010/main" val="450986782"/>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 to create a new account in the app, linked to her secret key.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To authenticate a code…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both the client and server use an algorithm to convert the current time into a counter. This counter will change every 30 seconds or so, and as long as both system clocks are roughly accurate, the client and server will calculate the same counter within that 30 second window.</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Both systems then use their copy of Alice's key to sign that counter. Same approach as signing a request, but we're signing that time-based counter instead.</a:t>
            </a:r>
          </a:p>
        </p:txBody>
      </p:sp>
      <p:sp>
        <p:nvSpPr>
          <p:cNvPr id="4" name="Slide Number Placeholder 3"/>
          <p:cNvSpPr>
            <a:spLocks noGrp="1"/>
          </p:cNvSpPr>
          <p:nvPr>
            <p:ph type="sldNum" sz="quarter" idx="10"/>
          </p:nvPr>
        </p:nvSpPr>
        <p:spPr/>
        <p:txBody>
          <a:bodyPr/>
          <a:lstStyle/>
          <a:p>
            <a:fld id="{89029652-62E7-43D6-83B5-097D7B7AA5D8}" type="slidenum">
              <a:rPr lang="en-US" smtClean="0"/>
              <a:t>136</a:t>
            </a:fld>
            <a:endParaRPr lang="en-US"/>
          </a:p>
        </p:txBody>
      </p:sp>
    </p:spTree>
    <p:extLst>
      <p:ext uri="{BB962C8B-B14F-4D97-AF65-F5344CB8AC3E}">
        <p14:creationId xmlns:p14="http://schemas.microsoft.com/office/powerpoint/2010/main" val="1900134973"/>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Lastly, the client and server use another algorithm to convert the signature into a 4 to 6 digit code.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they both generate the same value, then they know they both started with the same private key, which is used as proof </a:t>
            </a:r>
            <a:r>
              <a:rPr lang="en-US" sz="1200" b="0" i="0" kern="1200">
                <a:solidFill>
                  <a:schemeClr val="tx1"/>
                </a:solidFill>
                <a:effectLst/>
                <a:latin typeface="+mn-lt"/>
                <a:ea typeface="+mn-ea"/>
                <a:cs typeface="+mn-cs"/>
              </a:rPr>
              <a:t>of authentication.</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137</a:t>
            </a:fld>
            <a:endParaRPr lang="en-US"/>
          </a:p>
        </p:txBody>
      </p:sp>
    </p:spTree>
    <p:extLst>
      <p:ext uri="{BB962C8B-B14F-4D97-AF65-F5344CB8AC3E}">
        <p14:creationId xmlns:p14="http://schemas.microsoft.com/office/powerpoint/2010/main" val="4152605516"/>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Lastly, let’s talk about this new idea of "</a:t>
            </a:r>
            <a:r>
              <a:rPr lang="en-US" sz="1200" b="0" i="0" kern="1200" dirty="0" err="1">
                <a:solidFill>
                  <a:schemeClr val="tx1"/>
                </a:solidFill>
                <a:effectLst/>
                <a:latin typeface="+mn-lt"/>
                <a:ea typeface="+mn-ea"/>
                <a:cs typeface="+mn-cs"/>
              </a:rPr>
              <a:t>passwordless</a:t>
            </a:r>
            <a:r>
              <a:rPr lang="en-US" sz="1200" b="0" i="0" kern="1200" dirty="0">
                <a:solidFill>
                  <a:schemeClr val="tx1"/>
                </a:solidFill>
                <a:effectLst/>
                <a:latin typeface="+mn-lt"/>
                <a:ea typeface="+mn-ea"/>
                <a:cs typeface="+mn-cs"/>
              </a:rPr>
              <a:t>" security using </a:t>
            </a:r>
            <a:r>
              <a:rPr lang="en-US" sz="1200" b="1" i="0" kern="1200" dirty="0">
                <a:solidFill>
                  <a:schemeClr val="tx1"/>
                </a:solidFill>
                <a:effectLst/>
                <a:latin typeface="+mn-lt"/>
                <a:ea typeface="+mn-ea"/>
                <a:cs typeface="+mn-cs"/>
              </a:rPr>
              <a:t>passkeys</a:t>
            </a:r>
            <a:r>
              <a:rPr lang="en-US" sz="1200" b="0" i="0" kern="1200" dirty="0">
                <a:solidFill>
                  <a:schemeClr val="tx1"/>
                </a:solidFill>
                <a:effectLst/>
                <a:latin typeface="+mn-lt"/>
                <a:ea typeface="+mn-ea"/>
                <a:cs typeface="+mn-cs"/>
              </a:rPr>
              <a: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Passkeys were developed as a way of </a:t>
            </a:r>
            <a:r>
              <a:rPr lang="en-US" sz="1200" b="1" i="0" kern="1200" dirty="0">
                <a:solidFill>
                  <a:schemeClr val="tx1"/>
                </a:solidFill>
                <a:effectLst/>
                <a:latin typeface="+mn-lt"/>
                <a:ea typeface="+mn-ea"/>
                <a:cs typeface="+mn-cs"/>
              </a:rPr>
              <a:t>improving security</a:t>
            </a:r>
            <a:r>
              <a:rPr lang="en-US" sz="1200" b="0" i="0" kern="1200" dirty="0">
                <a:solidFill>
                  <a:schemeClr val="tx1"/>
                </a:solidFill>
                <a:effectLst/>
                <a:latin typeface="+mn-lt"/>
                <a:ea typeface="+mn-ea"/>
                <a:cs typeface="+mn-cs"/>
              </a:rPr>
              <a:t> when compared to other authentication techniques.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Everything we've talked about so far has some sort of vulnerability or weakness.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r>
              <a:rPr lang="en-US" sz="1200" b="0" i="0" kern="1200" dirty="0">
                <a:solidFill>
                  <a:schemeClr val="tx1"/>
                </a:solidFill>
                <a:effectLst/>
                <a:latin typeface="+mn-lt"/>
                <a:ea typeface="+mn-ea"/>
                <a:cs typeface="+mn-cs"/>
              </a:rPr>
              <a:t> Passwords can be captured in transit, or by stealing the </a:t>
            </a:r>
            <a:r>
              <a:rPr lang="en-US" sz="1200" b="0" i="0" kern="1200" dirty="0" err="1">
                <a:solidFill>
                  <a:schemeClr val="tx1"/>
                </a:solidFill>
                <a:effectLst/>
                <a:latin typeface="+mn-lt"/>
                <a:ea typeface="+mn-ea"/>
                <a:cs typeface="+mn-cs"/>
              </a:rPr>
              <a:t>post-it</a:t>
            </a:r>
            <a:r>
              <a:rPr lang="en-US" sz="1200" b="0" i="0" kern="1200" dirty="0">
                <a:solidFill>
                  <a:schemeClr val="tx1"/>
                </a:solidFill>
                <a:effectLst/>
                <a:latin typeface="+mn-lt"/>
                <a:ea typeface="+mn-ea"/>
                <a:cs typeface="+mn-cs"/>
              </a:rPr>
              <a:t> notes that people write them on. And since passwords are often reused, stealing one password might get you into multiple systems.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r>
              <a:rPr lang="en-US" sz="1200" b="0" i="0" kern="1200" dirty="0">
                <a:solidFill>
                  <a:schemeClr val="tx1"/>
                </a:solidFill>
                <a:effectLst/>
                <a:latin typeface="+mn-lt"/>
                <a:ea typeface="+mn-ea"/>
                <a:cs typeface="+mn-cs"/>
              </a:rPr>
              <a:t> API Keys and Web Tokens rely on a shared secret key that is stored by both parties. If that key gets compromised, then it can be used to impersonate one party to the other.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r>
              <a:rPr lang="en-US" sz="1200" b="0" i="0" kern="1200" dirty="0">
                <a:solidFill>
                  <a:schemeClr val="tx1"/>
                </a:solidFill>
                <a:effectLst/>
                <a:latin typeface="+mn-lt"/>
                <a:ea typeface="+mn-ea"/>
                <a:cs typeface="+mn-cs"/>
              </a:rPr>
              <a:t> SAML and Open ID Connect are vulnerable phishing attacks unless MFA is properly implemented, and while they </a:t>
            </a:r>
            <a:r>
              <a:rPr lang="en-US" sz="1200" b="0" i="1" kern="1200" dirty="0">
                <a:solidFill>
                  <a:schemeClr val="tx1"/>
                </a:solidFill>
                <a:effectLst/>
                <a:latin typeface="+mn-lt"/>
                <a:ea typeface="+mn-ea"/>
                <a:cs typeface="+mn-cs"/>
              </a:rPr>
              <a:t>reduce </a:t>
            </a:r>
            <a:r>
              <a:rPr lang="en-US" sz="1200" b="0" i="0" kern="1200" dirty="0">
                <a:solidFill>
                  <a:schemeClr val="tx1"/>
                </a:solidFill>
                <a:effectLst/>
                <a:latin typeface="+mn-lt"/>
                <a:ea typeface="+mn-ea"/>
                <a:cs typeface="+mn-cs"/>
              </a:rPr>
              <a:t>the number of passwords we manage, they don't fully eliminate them if the identity provider relies on password based authentication.</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138</a:t>
            </a:fld>
            <a:endParaRPr lang="en-US"/>
          </a:p>
        </p:txBody>
      </p:sp>
    </p:spTree>
    <p:extLst>
      <p:ext uri="{BB962C8B-B14F-4D97-AF65-F5344CB8AC3E}">
        <p14:creationId xmlns:p14="http://schemas.microsoft.com/office/powerpoint/2010/main" val="1050154090"/>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E09F37-E958-2D8D-9938-3262450444C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AA848C8-208D-08A6-0012-12FC1DB0E07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85454F4-7420-4522-0D78-C05543B19B5F}"/>
              </a:ext>
            </a:extLst>
          </p:cNvPr>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Passkeys avoid those vulnerabilities by storing the authentication keys </a:t>
            </a:r>
            <a:r>
              <a:rPr lang="en-US" sz="1200" b="0" i="1" kern="1200" dirty="0">
                <a:solidFill>
                  <a:schemeClr val="tx1"/>
                </a:solidFill>
                <a:effectLst/>
                <a:latin typeface="+mn-lt"/>
                <a:ea typeface="+mn-ea"/>
                <a:cs typeface="+mn-cs"/>
              </a:rPr>
              <a:t>on the user's device</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When the keys are stored in the authenticator's database, then a single database breach can expose them all.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Storing the keys on the user's device means that a database breach doesn't expose anything that can be used to impersonate any of the system's users.</a:t>
            </a:r>
          </a:p>
        </p:txBody>
      </p:sp>
      <p:sp>
        <p:nvSpPr>
          <p:cNvPr id="4" name="Slide Number Placeholder 3">
            <a:extLst>
              <a:ext uri="{FF2B5EF4-FFF2-40B4-BE49-F238E27FC236}">
                <a16:creationId xmlns:a16="http://schemas.microsoft.com/office/drawing/2014/main" id="{360033CE-FB4A-B83C-6D91-4FC9FA484AC4}"/>
              </a:ext>
            </a:extLst>
          </p:cNvPr>
          <p:cNvSpPr>
            <a:spLocks noGrp="1"/>
          </p:cNvSpPr>
          <p:nvPr>
            <p:ph type="sldNum" sz="quarter" idx="10"/>
          </p:nvPr>
        </p:nvSpPr>
        <p:spPr/>
        <p:txBody>
          <a:bodyPr/>
          <a:lstStyle/>
          <a:p>
            <a:fld id="{89029652-62E7-43D6-83B5-097D7B7AA5D8}" type="slidenum">
              <a:rPr lang="en-US" smtClean="0"/>
              <a:t>139</a:t>
            </a:fld>
            <a:endParaRPr lang="en-US"/>
          </a:p>
        </p:txBody>
      </p:sp>
    </p:spTree>
    <p:extLst>
      <p:ext uri="{BB962C8B-B14F-4D97-AF65-F5344CB8AC3E}">
        <p14:creationId xmlns:p14="http://schemas.microsoft.com/office/powerpoint/2010/main" val="21002674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 most common authentication factor used on the internet is a password.</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You've all used passwords before, you know how they work, but I want to briefly discuss them because they </a:t>
            </a:r>
            <a:r>
              <a:rPr lang="en-US" sz="1200" b="0" i="0" kern="1200" dirty="0">
                <a:solidFill>
                  <a:schemeClr val="tx1"/>
                </a:solidFill>
                <a:effectLst/>
                <a:latin typeface="+mn-lt"/>
                <a:ea typeface="+mn-ea"/>
                <a:cs typeface="+mn-cs"/>
              </a:rPr>
              <a:t>demonstrate </a:t>
            </a:r>
            <a:r>
              <a:rPr lang="en-US" sz="1200" b="1" i="0" kern="1200" dirty="0">
                <a:solidFill>
                  <a:schemeClr val="tx1"/>
                </a:solidFill>
                <a:effectLst/>
                <a:latin typeface="+mn-lt"/>
                <a:ea typeface="+mn-ea"/>
                <a:cs typeface="+mn-cs"/>
              </a:rPr>
              <a:t>two fundamental concepts</a:t>
            </a:r>
            <a:r>
              <a:rPr lang="en-US" sz="1200" b="0" i="0" kern="1200" dirty="0">
                <a:solidFill>
                  <a:schemeClr val="tx1"/>
                </a:solidFill>
                <a:effectLst/>
                <a:latin typeface="+mn-lt"/>
                <a:ea typeface="+mn-ea"/>
                <a:cs typeface="+mn-cs"/>
              </a:rPr>
              <a:t> that you need to understand.</a:t>
            </a: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14</a:t>
            </a:fld>
            <a:endParaRPr lang="en-US"/>
          </a:p>
        </p:txBody>
      </p:sp>
    </p:spTree>
    <p:extLst>
      <p:ext uri="{BB962C8B-B14F-4D97-AF65-F5344CB8AC3E}">
        <p14:creationId xmlns:p14="http://schemas.microsoft.com/office/powerpoint/2010/main" val="1704565402"/>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Here's how it works.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 passkey is basically a public/private key pair like we saw earlier. These are pairs of cryptographically generated numbers such that a message signed with the private key can be verified with the public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140</a:t>
            </a:fld>
            <a:endParaRPr lang="en-US"/>
          </a:p>
        </p:txBody>
      </p:sp>
    </p:spTree>
    <p:extLst>
      <p:ext uri="{BB962C8B-B14F-4D97-AF65-F5344CB8AC3E}">
        <p14:creationId xmlns:p14="http://schemas.microsoft.com/office/powerpoint/2010/main" val="2537795365"/>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When Alice sets up a passkey with a website, </a:t>
            </a:r>
            <a:r>
              <a:rPr lang="en-US" sz="1200" b="1" i="0" kern="1200" dirty="0">
                <a:solidFill>
                  <a:schemeClr val="tx1"/>
                </a:solidFill>
                <a:effectLst/>
                <a:latin typeface="+mn-lt"/>
                <a:ea typeface="+mn-ea"/>
                <a:cs typeface="+mn-cs"/>
              </a:rPr>
              <a:t>her device</a:t>
            </a:r>
            <a:r>
              <a:rPr lang="en-US" sz="1200" b="0" i="0" kern="1200" dirty="0">
                <a:solidFill>
                  <a:schemeClr val="tx1"/>
                </a:solidFill>
                <a:effectLst/>
                <a:latin typeface="+mn-lt"/>
                <a:ea typeface="+mn-ea"/>
                <a:cs typeface="+mn-cs"/>
              </a:rPr>
              <a:t> generates the key pair and securely stores the private key on that device.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public key is given to the website or app that Alice wants to authenticate to.</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When she logs in, the server responds with a "challenge" containing something called a "nonce". This is just a unique, one-time-use random string generated by the server.</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141</a:t>
            </a:fld>
            <a:endParaRPr lang="en-US"/>
          </a:p>
        </p:txBody>
      </p:sp>
    </p:spTree>
    <p:extLst>
      <p:ext uri="{BB962C8B-B14F-4D97-AF65-F5344CB8AC3E}">
        <p14:creationId xmlns:p14="http://schemas.microsoft.com/office/powerpoint/2010/main" val="964828035"/>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Alice's device signs that challenge with her private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(transition)</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 and then sends the signed value back to the server.</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142</a:t>
            </a:fld>
            <a:endParaRPr lang="en-US"/>
          </a:p>
        </p:txBody>
      </p:sp>
    </p:spTree>
    <p:extLst>
      <p:ext uri="{BB962C8B-B14F-4D97-AF65-F5344CB8AC3E}">
        <p14:creationId xmlns:p14="http://schemas.microsoft.com/office/powerpoint/2010/main" val="1553363692"/>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server can then use its copy of her public key to verify the signature.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it verifies, then the server knows that the client has access to Alice's private key and authenticates her.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is in some ways the opposite of how SAML works. In SAML, the identity provider uses its private key to sign assertions that can be trusted by a client.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With passkeys, the client signs a challenge to prove they have access to a secret key used for authentication. </a:t>
            </a:r>
          </a:p>
        </p:txBody>
      </p:sp>
      <p:sp>
        <p:nvSpPr>
          <p:cNvPr id="4" name="Slide Number Placeholder 3"/>
          <p:cNvSpPr>
            <a:spLocks noGrp="1"/>
          </p:cNvSpPr>
          <p:nvPr>
            <p:ph type="sldNum" sz="quarter" idx="10"/>
          </p:nvPr>
        </p:nvSpPr>
        <p:spPr/>
        <p:txBody>
          <a:bodyPr/>
          <a:lstStyle/>
          <a:p>
            <a:fld id="{89029652-62E7-43D6-83B5-097D7B7AA5D8}" type="slidenum">
              <a:rPr lang="en-US" smtClean="0"/>
              <a:t>143</a:t>
            </a:fld>
            <a:endParaRPr lang="en-US"/>
          </a:p>
        </p:txBody>
      </p:sp>
    </p:spTree>
    <p:extLst>
      <p:ext uri="{BB962C8B-B14F-4D97-AF65-F5344CB8AC3E}">
        <p14:creationId xmlns:p14="http://schemas.microsoft.com/office/powerpoint/2010/main" val="2969837505"/>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This improves security in a few ways.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First, passkeys are inherently phishing-resistant because each key is bound to the specific website where it was registered. Even if a user is tricked into interacting with a fake site, the private key won't work.</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Second, the use of a unique challenge for each authentication attempt makes passkeys resistant to replay attacks because the signed response will be different each time.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And lastly, if an attacker does manage to steal Alice's public key from the website, they can't use that key to impersonate her. </a:t>
            </a:r>
          </a:p>
          <a:p>
            <a:pPr marL="0" indent="0">
              <a:buFont typeface="Arial" panose="020B0604020202020204" pitchFamily="34" charset="0"/>
              <a:buNone/>
            </a:pPr>
            <a:endParaRPr lang="en-US" sz="1200" b="0" i="0" u="none"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144</a:t>
            </a:fld>
            <a:endParaRPr lang="en-US"/>
          </a:p>
        </p:txBody>
      </p:sp>
    </p:spTree>
    <p:extLst>
      <p:ext uri="{BB962C8B-B14F-4D97-AF65-F5344CB8AC3E}">
        <p14:creationId xmlns:p14="http://schemas.microsoft.com/office/powerpoint/2010/main" val="4229529350"/>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FAC622-4E10-F332-5B51-A7AC400FAD6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C244960-9326-D8D7-A34F-57E3A338509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23D944F-4BC2-F77D-ACC5-8EDB685BE4D5}"/>
              </a:ext>
            </a:extLst>
          </p:cNvPr>
          <p:cNvSpPr>
            <a:spLocks noGrp="1"/>
          </p:cNvSpPr>
          <p:nvPr>
            <p:ph type="body" idx="1"/>
          </p:nvPr>
        </p:nvSpPr>
        <p:spPr/>
        <p:txBody>
          <a:bodyPr/>
          <a:lstStyle/>
          <a:p>
            <a:pPr marL="0" indent="0">
              <a:buFont typeface="Arial" panose="020B0604020202020204" pitchFamily="34" charset="0"/>
              <a:buNone/>
            </a:pPr>
            <a:r>
              <a:rPr lang="en-US" sz="1200" b="0" i="0" u="none" kern="1200" dirty="0">
                <a:solidFill>
                  <a:schemeClr val="tx1"/>
                </a:solidFill>
                <a:effectLst/>
                <a:latin typeface="+mn-lt"/>
                <a:ea typeface="+mn-ea"/>
                <a:cs typeface="+mn-cs"/>
              </a:rPr>
              <a:t>Of course, if an attacker managed to steal Alice's phone, they could try to get the stored private keys that are stored there.</a:t>
            </a:r>
          </a:p>
          <a:p>
            <a:pPr marL="0" indent="0">
              <a:buFont typeface="Arial" panose="020B0604020202020204" pitchFamily="34" charset="0"/>
              <a:buNone/>
            </a:pPr>
            <a:endParaRPr lang="en-US" sz="1200" b="0" i="0" u="none" kern="1200" dirty="0">
              <a:solidFill>
                <a:schemeClr val="tx1"/>
              </a:solidFill>
              <a:effectLst/>
              <a:latin typeface="+mn-lt"/>
              <a:ea typeface="+mn-ea"/>
              <a:cs typeface="+mn-cs"/>
            </a:endParaRPr>
          </a:p>
          <a:p>
            <a:pPr marL="0" indent="0">
              <a:buFont typeface="Arial" panose="020B0604020202020204" pitchFamily="34" charset="0"/>
              <a:buNone/>
            </a:pPr>
            <a:r>
              <a:rPr lang="en-US" sz="1200" b="0" i="0" u="none" kern="1200" dirty="0">
                <a:solidFill>
                  <a:schemeClr val="tx1"/>
                </a:solidFill>
                <a:effectLst/>
                <a:latin typeface="+mn-lt"/>
                <a:ea typeface="+mn-ea"/>
                <a:cs typeface="+mn-cs"/>
              </a:rPr>
              <a:t>To reduce this risk, </a:t>
            </a:r>
            <a:r>
              <a:rPr lang="en-US" sz="1200" b="0" i="0" kern="1200" dirty="0">
                <a:solidFill>
                  <a:schemeClr val="tx1"/>
                </a:solidFill>
                <a:effectLst/>
                <a:latin typeface="+mn-lt"/>
                <a:ea typeface="+mn-ea"/>
                <a:cs typeface="+mn-cs"/>
              </a:rPr>
              <a:t>modern devices store the cryptographic keys in dedicated hardware that protects them with a PIN or biometric identifier. Simply having access to the device isn't enough, there is typically some other authentication factor that is used to protect access to the stored keys.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On your desktop computer, that dedicated hardware is called a Trusted Platform Module, or TPM.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TPM is a dedicated chip that is physically separate from the primary CPU and memory. This separation helps keep those keys protected against malicious software running on the computer.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is actually one of the reasons that Windows 11 won't run on older PCs; it uses a TPM for passkey storage, so older devices without one of those chips are unable to use it.</a:t>
            </a:r>
          </a:p>
        </p:txBody>
      </p:sp>
      <p:sp>
        <p:nvSpPr>
          <p:cNvPr id="4" name="Slide Number Placeholder 3">
            <a:extLst>
              <a:ext uri="{FF2B5EF4-FFF2-40B4-BE49-F238E27FC236}">
                <a16:creationId xmlns:a16="http://schemas.microsoft.com/office/drawing/2014/main" id="{5A19F278-56BE-8CCE-8A04-71410C5B7FED}"/>
              </a:ext>
            </a:extLst>
          </p:cNvPr>
          <p:cNvSpPr>
            <a:spLocks noGrp="1"/>
          </p:cNvSpPr>
          <p:nvPr>
            <p:ph type="sldNum" sz="quarter" idx="10"/>
          </p:nvPr>
        </p:nvSpPr>
        <p:spPr/>
        <p:txBody>
          <a:bodyPr/>
          <a:lstStyle/>
          <a:p>
            <a:fld id="{89029652-62E7-43D6-83B5-097D7B7AA5D8}" type="slidenum">
              <a:rPr lang="en-US" smtClean="0"/>
              <a:t>145</a:t>
            </a:fld>
            <a:endParaRPr lang="en-US"/>
          </a:p>
        </p:txBody>
      </p:sp>
    </p:spTree>
    <p:extLst>
      <p:ext uri="{BB962C8B-B14F-4D97-AF65-F5344CB8AC3E}">
        <p14:creationId xmlns:p14="http://schemas.microsoft.com/office/powerpoint/2010/main" val="913608679"/>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DD0D87-C15A-C5C4-3886-49E04EB1C2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EC26896-92A1-FE5B-4E8C-CE7E1AFFED1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020348D-288F-65D0-C52B-EBC3C3E7239E}"/>
              </a:ext>
            </a:extLst>
          </p:cNvPr>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Modern phones have similar hardware, although they aren't exactly the same as TPM's.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On Android this is called the Trusted Execution Environment and on Apple this is called the "Secure Enclave".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So while the implementation details are different, these technologies all serve the same purpose of securely storing credentials to protect them against theft.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a:extLst>
              <a:ext uri="{FF2B5EF4-FFF2-40B4-BE49-F238E27FC236}">
                <a16:creationId xmlns:a16="http://schemas.microsoft.com/office/drawing/2014/main" id="{3CDCD51E-D5B1-D909-F821-0C64C26A24A0}"/>
              </a:ext>
            </a:extLst>
          </p:cNvPr>
          <p:cNvSpPr>
            <a:spLocks noGrp="1"/>
          </p:cNvSpPr>
          <p:nvPr>
            <p:ph type="sldNum" sz="quarter" idx="10"/>
          </p:nvPr>
        </p:nvSpPr>
        <p:spPr/>
        <p:txBody>
          <a:bodyPr/>
          <a:lstStyle/>
          <a:p>
            <a:fld id="{89029652-62E7-43D6-83B5-097D7B7AA5D8}" type="slidenum">
              <a:rPr lang="en-US" smtClean="0"/>
              <a:t>146</a:t>
            </a:fld>
            <a:endParaRPr lang="en-US"/>
          </a:p>
        </p:txBody>
      </p:sp>
    </p:spTree>
    <p:extLst>
      <p:ext uri="{BB962C8B-B14F-4D97-AF65-F5344CB8AC3E}">
        <p14:creationId xmlns:p14="http://schemas.microsoft.com/office/powerpoint/2010/main" val="3058933636"/>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1AD4A1-84AC-3D99-83AA-7CB1FA56416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5CCA9E5-5363-806C-FDE9-01F630BB48F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8783A02-00BF-6F6B-73A8-59BB171A33EB}"/>
              </a:ext>
            </a:extLst>
          </p:cNvPr>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Passkeys can be stored on physical hardware as well, such as USB security keys.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Just like your computer and your phone, these devices have their own hardware dedicated to securely storing and generating cryptographic keys.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a:extLst>
              <a:ext uri="{FF2B5EF4-FFF2-40B4-BE49-F238E27FC236}">
                <a16:creationId xmlns:a16="http://schemas.microsoft.com/office/drawing/2014/main" id="{D32678D2-1469-FAEE-CA68-E9C8418F952E}"/>
              </a:ext>
            </a:extLst>
          </p:cNvPr>
          <p:cNvSpPr>
            <a:spLocks noGrp="1"/>
          </p:cNvSpPr>
          <p:nvPr>
            <p:ph type="sldNum" sz="quarter" idx="10"/>
          </p:nvPr>
        </p:nvSpPr>
        <p:spPr/>
        <p:txBody>
          <a:bodyPr/>
          <a:lstStyle/>
          <a:p>
            <a:fld id="{89029652-62E7-43D6-83B5-097D7B7AA5D8}" type="slidenum">
              <a:rPr lang="en-US" smtClean="0"/>
              <a:t>147</a:t>
            </a:fld>
            <a:endParaRPr lang="en-US"/>
          </a:p>
        </p:txBody>
      </p:sp>
    </p:spTree>
    <p:extLst>
      <p:ext uri="{BB962C8B-B14F-4D97-AF65-F5344CB8AC3E}">
        <p14:creationId xmlns:p14="http://schemas.microsoft.com/office/powerpoint/2010/main" val="2199088659"/>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C8E9CD-A0E8-9349-4690-E38A840B733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E027EC1-F4FB-A230-F2F3-2BBBBD682EA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1B8FC52-1FE2-8316-B2D8-368285CD37F1}"/>
              </a:ext>
            </a:extLst>
          </p:cNvPr>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To make it easier for developers to deal with all of those different hardware implementations, the industry has developed a standard API called Client to Authenticator Protocol, or CTAP.</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Browsers can use this API to obtain cryptographic keys from any device that implements the standard.</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a:extLst>
              <a:ext uri="{FF2B5EF4-FFF2-40B4-BE49-F238E27FC236}">
                <a16:creationId xmlns:a16="http://schemas.microsoft.com/office/drawing/2014/main" id="{B8A908D4-08F4-FCC3-E831-E533B407D478}"/>
              </a:ext>
            </a:extLst>
          </p:cNvPr>
          <p:cNvSpPr>
            <a:spLocks noGrp="1"/>
          </p:cNvSpPr>
          <p:nvPr>
            <p:ph type="sldNum" sz="quarter" idx="10"/>
          </p:nvPr>
        </p:nvSpPr>
        <p:spPr/>
        <p:txBody>
          <a:bodyPr/>
          <a:lstStyle/>
          <a:p>
            <a:fld id="{89029652-62E7-43D6-83B5-097D7B7AA5D8}" type="slidenum">
              <a:rPr lang="en-US" smtClean="0"/>
              <a:t>148</a:t>
            </a:fld>
            <a:endParaRPr lang="en-US"/>
          </a:p>
        </p:txBody>
      </p:sp>
    </p:spTree>
    <p:extLst>
      <p:ext uri="{BB962C8B-B14F-4D97-AF65-F5344CB8AC3E}">
        <p14:creationId xmlns:p14="http://schemas.microsoft.com/office/powerpoint/2010/main" val="800059175"/>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BDF109-8E88-3E5D-0962-B41C602E14D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B6866A4-289F-BADF-A0C5-9205A53786D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42CB055-883D-3722-B5FA-C1A8EA294CAD}"/>
              </a:ext>
            </a:extLst>
          </p:cNvPr>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Once the browser has obtained the key using CTAP, it can use another standard API called </a:t>
            </a:r>
            <a:r>
              <a:rPr lang="en-US" sz="1200" b="0" i="0" kern="1200" dirty="0" err="1">
                <a:solidFill>
                  <a:schemeClr val="tx1"/>
                </a:solidFill>
                <a:effectLst/>
                <a:latin typeface="+mn-lt"/>
                <a:ea typeface="+mn-ea"/>
                <a:cs typeface="+mn-cs"/>
              </a:rPr>
              <a:t>WebAuthn</a:t>
            </a:r>
            <a:r>
              <a:rPr lang="en-US" sz="1200" b="0" i="0" kern="1200" dirty="0">
                <a:solidFill>
                  <a:schemeClr val="tx1"/>
                </a:solidFill>
                <a:effectLst/>
                <a:latin typeface="+mn-lt"/>
                <a:ea typeface="+mn-ea"/>
                <a:cs typeface="+mn-cs"/>
              </a:rPr>
              <a:t> to use that key to authenticate to a website.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While related, these two standards are completely separate from each other. CTAP abstracts interaction with secure hardware, and </a:t>
            </a:r>
            <a:r>
              <a:rPr lang="en-US" sz="1200" b="0" i="0" kern="1200" dirty="0" err="1">
                <a:solidFill>
                  <a:schemeClr val="tx1"/>
                </a:solidFill>
                <a:effectLst/>
                <a:latin typeface="+mn-lt"/>
                <a:ea typeface="+mn-ea"/>
                <a:cs typeface="+mn-cs"/>
              </a:rPr>
              <a:t>WebAuthn</a:t>
            </a:r>
            <a:r>
              <a:rPr lang="en-US" sz="1200" b="0" i="0" kern="1200" dirty="0">
                <a:solidFill>
                  <a:schemeClr val="tx1"/>
                </a:solidFill>
                <a:effectLst/>
                <a:latin typeface="+mn-lt"/>
                <a:ea typeface="+mn-ea"/>
                <a:cs typeface="+mn-cs"/>
              </a:rPr>
              <a:t> abstracts the usage of cryptographic keys for authentication.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In order to simplify and promote </a:t>
            </a:r>
            <a:r>
              <a:rPr lang="en-US" sz="1200" b="0" i="0" kern="1200" dirty="0" err="1">
                <a:solidFill>
                  <a:schemeClr val="tx1"/>
                </a:solidFill>
                <a:effectLst/>
                <a:latin typeface="+mn-lt"/>
                <a:ea typeface="+mn-ea"/>
                <a:cs typeface="+mn-cs"/>
              </a:rPr>
              <a:t>passwordless</a:t>
            </a:r>
            <a:r>
              <a:rPr lang="en-US" sz="1200" b="0" i="0" kern="1200" dirty="0">
                <a:solidFill>
                  <a:schemeClr val="tx1"/>
                </a:solidFill>
                <a:effectLst/>
                <a:latin typeface="+mn-lt"/>
                <a:ea typeface="+mn-ea"/>
                <a:cs typeface="+mn-cs"/>
              </a:rPr>
              <a:t> authentication, there is a 3</a:t>
            </a:r>
            <a:r>
              <a:rPr lang="en-US" sz="1200" b="0" i="0" kern="1200" baseline="30000" dirty="0">
                <a:solidFill>
                  <a:schemeClr val="tx1"/>
                </a:solidFill>
                <a:effectLst/>
                <a:latin typeface="+mn-lt"/>
                <a:ea typeface="+mn-ea"/>
                <a:cs typeface="+mn-cs"/>
              </a:rPr>
              <a:t>rd</a:t>
            </a:r>
            <a:r>
              <a:rPr lang="en-US" sz="1200" b="0" i="0" kern="1200" dirty="0">
                <a:solidFill>
                  <a:schemeClr val="tx1"/>
                </a:solidFill>
                <a:effectLst/>
                <a:latin typeface="+mn-lt"/>
                <a:ea typeface="+mn-ea"/>
                <a:cs typeface="+mn-cs"/>
              </a:rPr>
              <a:t> standard called FIDO2…..</a:t>
            </a:r>
          </a:p>
        </p:txBody>
      </p:sp>
      <p:sp>
        <p:nvSpPr>
          <p:cNvPr id="4" name="Slide Number Placeholder 3">
            <a:extLst>
              <a:ext uri="{FF2B5EF4-FFF2-40B4-BE49-F238E27FC236}">
                <a16:creationId xmlns:a16="http://schemas.microsoft.com/office/drawing/2014/main" id="{3B96836C-90CF-CA32-5057-1CF2F5F2C529}"/>
              </a:ext>
            </a:extLst>
          </p:cNvPr>
          <p:cNvSpPr>
            <a:spLocks noGrp="1"/>
          </p:cNvSpPr>
          <p:nvPr>
            <p:ph type="sldNum" sz="quarter" idx="10"/>
          </p:nvPr>
        </p:nvSpPr>
        <p:spPr/>
        <p:txBody>
          <a:bodyPr/>
          <a:lstStyle/>
          <a:p>
            <a:fld id="{89029652-62E7-43D6-83B5-097D7B7AA5D8}" type="slidenum">
              <a:rPr lang="en-US" smtClean="0"/>
              <a:t>149</a:t>
            </a:fld>
            <a:endParaRPr lang="en-US"/>
          </a:p>
        </p:txBody>
      </p:sp>
    </p:spTree>
    <p:extLst>
      <p:ext uri="{BB962C8B-B14F-4D97-AF65-F5344CB8AC3E}">
        <p14:creationId xmlns:p14="http://schemas.microsoft.com/office/powerpoint/2010/main" val="39698554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Here's our lovely user Alice logging into our website.</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Even though her password is masked on the screen…</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It's submitted to the server in the form post as plain text…</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(transition)</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 which means it's sent out over the network…</a:t>
            </a:r>
            <a:endParaRPr lang="en-US" sz="1200" b="1" kern="1200" dirty="0">
              <a:solidFill>
                <a:schemeClr val="tx1"/>
              </a:solidFill>
              <a:effectLst/>
              <a:latin typeface="+mn-lt"/>
              <a:ea typeface="+mn-ea"/>
              <a:cs typeface="+mn-cs"/>
            </a:endParaRPr>
          </a:p>
          <a:p>
            <a:pPr marL="0" indent="0">
              <a:buFont typeface="Arial" panose="020B0604020202020204" pitchFamily="34" charset="0"/>
              <a:buNone/>
            </a:pP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15</a:t>
            </a:fld>
            <a:endParaRPr lang="en-US"/>
          </a:p>
        </p:txBody>
      </p:sp>
    </p:spTree>
    <p:extLst>
      <p:ext uri="{BB962C8B-B14F-4D97-AF65-F5344CB8AC3E}">
        <p14:creationId xmlns:p14="http://schemas.microsoft.com/office/powerpoint/2010/main" val="1380994287"/>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144446-8089-6C55-186E-7CEC6C8DF7E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1C9529E-97B0-1568-110E-E4E0069BDBC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4C723DB-B64B-7711-7278-2FDE03D64950}"/>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 that combines them together and covers the entire flow.</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Whereas </a:t>
            </a:r>
            <a:r>
              <a:rPr lang="en-US" sz="1200" b="0" i="0" kern="1200" dirty="0" err="1">
                <a:solidFill>
                  <a:schemeClr val="tx1"/>
                </a:solidFill>
                <a:effectLst/>
                <a:latin typeface="+mn-lt"/>
                <a:ea typeface="+mn-ea"/>
                <a:cs typeface="+mn-cs"/>
              </a:rPr>
              <a:t>WebAuthn</a:t>
            </a:r>
            <a:r>
              <a:rPr lang="en-US" sz="1200" b="0" i="0" kern="1200" dirty="0">
                <a:solidFill>
                  <a:schemeClr val="tx1"/>
                </a:solidFill>
                <a:effectLst/>
                <a:latin typeface="+mn-lt"/>
                <a:ea typeface="+mn-ea"/>
                <a:cs typeface="+mn-cs"/>
              </a:rPr>
              <a:t> and CTAP are focused on separate parts of the equation, FIDO2 pulls everything together to ensure a seamless interaction between the web, the browser, and the secure hardware.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When people say "</a:t>
            </a:r>
            <a:r>
              <a:rPr lang="en-US" sz="1200" b="0" i="0" kern="1200" dirty="0" err="1">
                <a:solidFill>
                  <a:schemeClr val="tx1"/>
                </a:solidFill>
                <a:effectLst/>
                <a:latin typeface="+mn-lt"/>
                <a:ea typeface="+mn-ea"/>
                <a:cs typeface="+mn-cs"/>
              </a:rPr>
              <a:t>passwordless</a:t>
            </a:r>
            <a:r>
              <a:rPr lang="en-US" sz="1200" b="0" i="0" kern="1200" dirty="0">
                <a:solidFill>
                  <a:schemeClr val="tx1"/>
                </a:solidFill>
                <a:effectLst/>
                <a:latin typeface="+mn-lt"/>
                <a:ea typeface="+mn-ea"/>
                <a:cs typeface="+mn-cs"/>
              </a:rPr>
              <a:t>", they are generally talking about the complete experience that is provided by FIDO2. If you want to learn more about this, search for the protocol names themselves instead of just "</a:t>
            </a:r>
            <a:r>
              <a:rPr lang="en-US" sz="1200" b="0" i="0" kern="1200" dirty="0" err="1">
                <a:solidFill>
                  <a:schemeClr val="tx1"/>
                </a:solidFill>
                <a:effectLst/>
                <a:latin typeface="+mn-lt"/>
                <a:ea typeface="+mn-ea"/>
                <a:cs typeface="+mn-cs"/>
              </a:rPr>
              <a:t>passwordless</a:t>
            </a:r>
            <a:r>
              <a:rPr lang="en-US" sz="1200" b="0" i="0" kern="1200" dirty="0">
                <a:solidFill>
                  <a:schemeClr val="tx1"/>
                </a:solidFill>
                <a:effectLst/>
                <a:latin typeface="+mn-lt"/>
                <a:ea typeface="+mn-ea"/>
                <a:cs typeface="+mn-cs"/>
              </a:rPr>
              <a:t>". You'll get better results that way.</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 quick word of warning:</a:t>
            </a:r>
            <a:r>
              <a:rPr lang="en-US" sz="1200" b="1" i="0" kern="1200" dirty="0">
                <a:solidFill>
                  <a:schemeClr val="tx1"/>
                </a:solidFill>
                <a:effectLst/>
                <a:latin typeface="+mn-lt"/>
                <a:ea typeface="+mn-ea"/>
                <a:cs typeface="+mn-cs"/>
              </a:rPr>
              <a:t> passkeys aren't a silver bullet. </a:t>
            </a:r>
            <a:r>
              <a:rPr lang="en-US" sz="1200" b="0" i="0" kern="1200" dirty="0">
                <a:solidFill>
                  <a:schemeClr val="tx1"/>
                </a:solidFill>
                <a:effectLst/>
                <a:latin typeface="+mn-lt"/>
                <a:ea typeface="+mn-ea"/>
                <a:cs typeface="+mn-cs"/>
              </a:rPr>
              <a:t>They have a lot of benefits, but if you support fallback mechanisms like recovery codes or SMS or standard passwords, then you're really only as secure as your weakest authentication option.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Definitely consider using passkeys, just don't get lulled into a false sense of security.</a:t>
            </a:r>
            <a:endParaRPr lang="en-US" sz="1200" b="1" i="0" kern="1200" dirty="0">
              <a:solidFill>
                <a:schemeClr val="tx1"/>
              </a:solidFill>
              <a:effectLst/>
              <a:latin typeface="+mn-lt"/>
              <a:ea typeface="+mn-ea"/>
              <a:cs typeface="+mn-cs"/>
            </a:endParaRPr>
          </a:p>
        </p:txBody>
      </p:sp>
      <p:sp>
        <p:nvSpPr>
          <p:cNvPr id="4" name="Slide Number Placeholder 3">
            <a:extLst>
              <a:ext uri="{FF2B5EF4-FFF2-40B4-BE49-F238E27FC236}">
                <a16:creationId xmlns:a16="http://schemas.microsoft.com/office/drawing/2014/main" id="{BF331CD4-E903-207D-60F8-0B48F99AD4C5}"/>
              </a:ext>
            </a:extLst>
          </p:cNvPr>
          <p:cNvSpPr>
            <a:spLocks noGrp="1"/>
          </p:cNvSpPr>
          <p:nvPr>
            <p:ph type="sldNum" sz="quarter" idx="10"/>
          </p:nvPr>
        </p:nvSpPr>
        <p:spPr/>
        <p:txBody>
          <a:bodyPr/>
          <a:lstStyle/>
          <a:p>
            <a:fld id="{89029652-62E7-43D6-83B5-097D7B7AA5D8}" type="slidenum">
              <a:rPr lang="en-US" smtClean="0"/>
              <a:t>150</a:t>
            </a:fld>
            <a:endParaRPr lang="en-US"/>
          </a:p>
        </p:txBody>
      </p:sp>
    </p:spTree>
    <p:extLst>
      <p:ext uri="{BB962C8B-B14F-4D97-AF65-F5344CB8AC3E}">
        <p14:creationId xmlns:p14="http://schemas.microsoft.com/office/powerpoint/2010/main" val="2763671531"/>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Here's the last hour in a single slide for your screen-shotting pleasure.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In the top right corner is a link to these slides on my GitHub repo, and at the bottom is my contact information in case you want to reach out with questions, comments, or stock tips.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Please leave me feedback through the conference!</a:t>
            </a:r>
            <a:r>
              <a:rPr lang="en-US" sz="1200" b="0" i="0" kern="1200" dirty="0">
                <a:solidFill>
                  <a:schemeClr val="tx1"/>
                </a:solidFill>
                <a:effectLst/>
                <a:latin typeface="+mn-lt"/>
                <a:ea typeface="+mn-ea"/>
                <a:cs typeface="+mn-cs"/>
              </a:rPr>
              <a:t> Good, bad, or ugly I want to know what you thought of today so that I can continue to improve this talk.</a:t>
            </a: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Thank you very much for your time!</a:t>
            </a:r>
          </a:p>
        </p:txBody>
      </p:sp>
      <p:sp>
        <p:nvSpPr>
          <p:cNvPr id="4" name="Slide Number Placeholder 3"/>
          <p:cNvSpPr>
            <a:spLocks noGrp="1"/>
          </p:cNvSpPr>
          <p:nvPr>
            <p:ph type="sldNum" sz="quarter" idx="10"/>
          </p:nvPr>
        </p:nvSpPr>
        <p:spPr/>
        <p:txBody>
          <a:bodyPr/>
          <a:lstStyle/>
          <a:p>
            <a:fld id="{89029652-62E7-43D6-83B5-097D7B7AA5D8}" type="slidenum">
              <a:rPr lang="en-US" smtClean="0"/>
              <a:t>151</a:t>
            </a:fld>
            <a:endParaRPr lang="en-US"/>
          </a:p>
        </p:txBody>
      </p:sp>
    </p:spTree>
    <p:extLst>
      <p:ext uri="{BB962C8B-B14F-4D97-AF65-F5344CB8AC3E}">
        <p14:creationId xmlns:p14="http://schemas.microsoft.com/office/powerpoint/2010/main" val="25819328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 which means it's also sent out over the network as plain text.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If Alice is working from a public cafe, then…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 her credentials could be visible to any bad guys that are eavesdropping on that same </a:t>
            </a:r>
            <a:r>
              <a:rPr lang="en-US" sz="1200" b="0" kern="1200" dirty="0" err="1">
                <a:solidFill>
                  <a:schemeClr val="tx1"/>
                </a:solidFill>
                <a:effectLst/>
                <a:latin typeface="+mn-lt"/>
                <a:ea typeface="+mn-ea"/>
                <a:cs typeface="+mn-cs"/>
              </a:rPr>
              <a:t>wifi</a:t>
            </a:r>
            <a:r>
              <a:rPr lang="en-US" sz="1200" b="0" kern="1200" dirty="0">
                <a:solidFill>
                  <a:schemeClr val="tx1"/>
                </a:solidFill>
                <a:effectLst/>
                <a:latin typeface="+mn-lt"/>
                <a:ea typeface="+mn-ea"/>
                <a:cs typeface="+mn-cs"/>
              </a:rPr>
              <a:t> connection, or on any segment of the Internet between her and our webserver. </a:t>
            </a:r>
            <a:endParaRPr lang="en-US" sz="1200" b="1"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But if you use HTTPS on your login forms…</a:t>
            </a:r>
          </a:p>
        </p:txBody>
      </p:sp>
      <p:sp>
        <p:nvSpPr>
          <p:cNvPr id="4" name="Slide Number Placeholder 3"/>
          <p:cNvSpPr>
            <a:spLocks noGrp="1"/>
          </p:cNvSpPr>
          <p:nvPr>
            <p:ph type="sldNum" sz="quarter" idx="10"/>
          </p:nvPr>
        </p:nvSpPr>
        <p:spPr/>
        <p:txBody>
          <a:bodyPr/>
          <a:lstStyle/>
          <a:p>
            <a:fld id="{89029652-62E7-43D6-83B5-097D7B7AA5D8}" type="slidenum">
              <a:rPr lang="en-US" smtClean="0"/>
              <a:t>16</a:t>
            </a:fld>
            <a:endParaRPr lang="en-US"/>
          </a:p>
        </p:txBody>
      </p:sp>
    </p:spTree>
    <p:extLst>
      <p:ext uri="{BB962C8B-B14F-4D97-AF65-F5344CB8AC3E}">
        <p14:creationId xmlns:p14="http://schemas.microsoft.com/office/powerpoint/2010/main" val="26620843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 then the password gets </a:t>
            </a:r>
            <a:r>
              <a:rPr lang="en-US" sz="1200" b="1" kern="1200" dirty="0">
                <a:solidFill>
                  <a:schemeClr val="tx1"/>
                </a:solidFill>
                <a:effectLst/>
                <a:latin typeface="+mn-lt"/>
                <a:ea typeface="+mn-ea"/>
                <a:cs typeface="+mn-cs"/>
              </a:rPr>
              <a:t>encrypted </a:t>
            </a:r>
            <a:r>
              <a:rPr lang="en-US" sz="1200" b="0" kern="1200" dirty="0">
                <a:solidFill>
                  <a:schemeClr val="tx1"/>
                </a:solidFill>
                <a:effectLst/>
                <a:latin typeface="+mn-lt"/>
                <a:ea typeface="+mn-ea"/>
                <a:cs typeface="+mn-cs"/>
              </a:rPr>
              <a:t>by the TLS process.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kern="1200" dirty="0">
                <a:solidFill>
                  <a:schemeClr val="tx1"/>
                </a:solidFill>
                <a:effectLst/>
                <a:latin typeface="+mn-lt"/>
                <a:ea typeface="+mn-ea"/>
                <a:cs typeface="+mn-cs"/>
              </a:rPr>
              <a:t>(transition)</a:t>
            </a: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And as a result…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17</a:t>
            </a:fld>
            <a:endParaRPr lang="en-US"/>
          </a:p>
        </p:txBody>
      </p:sp>
    </p:spTree>
    <p:extLst>
      <p:ext uri="{BB962C8B-B14F-4D97-AF65-F5344CB8AC3E}">
        <p14:creationId xmlns:p14="http://schemas.microsoft.com/office/powerpoint/2010/main" val="33568538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And as a result …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the whole request looks like gibberish to anyone that's eavesdropping on the connection.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18</a:t>
            </a:fld>
            <a:endParaRPr lang="en-US"/>
          </a:p>
        </p:txBody>
      </p:sp>
    </p:spTree>
    <p:extLst>
      <p:ext uri="{BB962C8B-B14F-4D97-AF65-F5344CB8AC3E}">
        <p14:creationId xmlns:p14="http://schemas.microsoft.com/office/powerpoint/2010/main" val="8552437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The key thing about encryption is that it's </a:t>
            </a:r>
            <a:r>
              <a:rPr lang="en-US" sz="1200" b="1" kern="1200" dirty="0">
                <a:solidFill>
                  <a:schemeClr val="tx1"/>
                </a:solidFill>
                <a:effectLst/>
                <a:latin typeface="+mn-lt"/>
                <a:ea typeface="+mn-ea"/>
                <a:cs typeface="+mn-cs"/>
              </a:rPr>
              <a:t>reversible</a:t>
            </a:r>
            <a:r>
              <a:rPr lang="en-US" sz="1200" b="0" kern="1200" dirty="0">
                <a:solidFill>
                  <a:schemeClr val="tx1"/>
                </a:solidFill>
                <a:effectLst/>
                <a:latin typeface="+mn-lt"/>
                <a:ea typeface="+mn-ea"/>
                <a:cs typeface="+mn-cs"/>
              </a:rPr>
              <a:t>, as long as you have the encryption key.</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That's the whole point; it has to travel over the internet as gibberish, but the web server on the other end needs to turn it back into the original text to validate it.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Reversible encryption was the first concept that I wanted to illustrate using passwords.</a:t>
            </a:r>
          </a:p>
        </p:txBody>
      </p:sp>
      <p:sp>
        <p:nvSpPr>
          <p:cNvPr id="4" name="Slide Number Placeholder 3"/>
          <p:cNvSpPr>
            <a:spLocks noGrp="1"/>
          </p:cNvSpPr>
          <p:nvPr>
            <p:ph type="sldNum" sz="quarter" idx="10"/>
          </p:nvPr>
        </p:nvSpPr>
        <p:spPr/>
        <p:txBody>
          <a:bodyPr/>
          <a:lstStyle/>
          <a:p>
            <a:fld id="{89029652-62E7-43D6-83B5-097D7B7AA5D8}" type="slidenum">
              <a:rPr lang="en-US" smtClean="0"/>
              <a:t>19</a:t>
            </a:fld>
            <a:endParaRPr lang="en-US"/>
          </a:p>
        </p:txBody>
      </p:sp>
    </p:spTree>
    <p:extLst>
      <p:ext uri="{BB962C8B-B14F-4D97-AF65-F5344CB8AC3E}">
        <p14:creationId xmlns:p14="http://schemas.microsoft.com/office/powerpoint/2010/main" val="20575952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am here because a few years ago I made a huge rookie mistake. I was writing some code and I needed a piece of </a:t>
            </a:r>
            <a:r>
              <a:rPr lang="en-US" dirty="0" err="1"/>
              <a:t>Javascript</a:t>
            </a:r>
            <a:r>
              <a:rPr lang="en-US" dirty="0"/>
              <a:t> to make an API call back to my server. The server needed to which user account was making that API call, but I didn't know how to give it that information. </a:t>
            </a:r>
          </a:p>
          <a:p>
            <a:endParaRPr lang="en-US" dirty="0"/>
          </a:p>
          <a:p>
            <a:r>
              <a:rPr lang="en-US" dirty="0"/>
              <a:t>So I did a web search for "how to authenticate an API call" and I found a very confusing mess.</a:t>
            </a:r>
          </a:p>
          <a:p>
            <a:endParaRPr lang="en-US" dirty="0"/>
          </a:p>
          <a:p>
            <a:r>
              <a:rPr lang="en-US" b="1" dirty="0"/>
              <a:t>(click)</a:t>
            </a:r>
          </a:p>
          <a:p>
            <a:r>
              <a:rPr lang="en-US" sz="1200" i="0" kern="1200" dirty="0">
                <a:solidFill>
                  <a:schemeClr val="tx1"/>
                </a:solidFill>
                <a:effectLst/>
                <a:latin typeface="+mn-lt"/>
                <a:ea typeface="+mn-ea"/>
                <a:cs typeface="+mn-cs"/>
              </a:rPr>
              <a:t>There were articles about:</a:t>
            </a:r>
            <a:endParaRPr lang="en-US" sz="1200" b="0" kern="1200" baseline="0" dirty="0">
              <a:solidFill>
                <a:schemeClr val="tx1"/>
              </a:solidFill>
              <a:effectLst/>
              <a:latin typeface="+mn-lt"/>
              <a:ea typeface="+mn-ea"/>
              <a:cs typeface="+mn-cs"/>
            </a:endParaRPr>
          </a:p>
          <a:p>
            <a:pPr marL="171450" indent="-171450">
              <a:buFont typeface="Arial" panose="020B0604020202020204" pitchFamily="34" charset="0"/>
              <a:buChar char="•"/>
            </a:pPr>
            <a:r>
              <a:rPr lang="en-US" sz="1200" b="0" kern="1200" baseline="0" dirty="0">
                <a:solidFill>
                  <a:schemeClr val="tx1"/>
                </a:solidFill>
                <a:effectLst/>
                <a:latin typeface="+mn-lt"/>
                <a:ea typeface="+mn-ea"/>
                <a:cs typeface="+mn-cs"/>
              </a:rPr>
              <a:t>Federated identity systems</a:t>
            </a:r>
          </a:p>
          <a:p>
            <a:pPr marL="171450" indent="-171450">
              <a:buFont typeface="Arial" panose="020B0604020202020204" pitchFamily="34" charset="0"/>
              <a:buChar char="•"/>
            </a:pPr>
            <a:r>
              <a:rPr lang="en-US" sz="1200" b="0" kern="1200" baseline="0" dirty="0">
                <a:solidFill>
                  <a:schemeClr val="tx1"/>
                </a:solidFill>
                <a:effectLst/>
                <a:latin typeface="+mn-lt"/>
                <a:ea typeface="+mn-ea"/>
                <a:cs typeface="+mn-cs"/>
              </a:rPr>
              <a:t>Cryptographic hash functions</a:t>
            </a:r>
          </a:p>
          <a:p>
            <a:pPr marL="171450" indent="-171450">
              <a:buFont typeface="Arial" panose="020B0604020202020204" pitchFamily="34" charset="0"/>
              <a:buChar char="•"/>
            </a:pPr>
            <a:r>
              <a:rPr lang="en-US" sz="1200" b="0" kern="1200" baseline="0" dirty="0">
                <a:solidFill>
                  <a:schemeClr val="tx1"/>
                </a:solidFill>
                <a:effectLst/>
                <a:latin typeface="+mn-lt"/>
                <a:ea typeface="+mn-ea"/>
                <a:cs typeface="+mn-cs"/>
              </a:rPr>
              <a:t>Multiple versions of this thing called </a:t>
            </a:r>
            <a:r>
              <a:rPr lang="en-US" sz="1200" b="0" kern="1200" baseline="0" dirty="0" err="1">
                <a:solidFill>
                  <a:schemeClr val="tx1"/>
                </a:solidFill>
                <a:effectLst/>
                <a:latin typeface="+mn-lt"/>
                <a:ea typeface="+mn-ea"/>
                <a:cs typeface="+mn-cs"/>
              </a:rPr>
              <a:t>Oauth</a:t>
            </a:r>
            <a:endParaRPr lang="en-US" sz="1200" b="0" kern="1200" baseline="0" dirty="0">
              <a:solidFill>
                <a:schemeClr val="tx1"/>
              </a:solidFill>
              <a:effectLst/>
              <a:latin typeface="+mn-lt"/>
              <a:ea typeface="+mn-ea"/>
              <a:cs typeface="+mn-cs"/>
            </a:endParaRPr>
          </a:p>
          <a:p>
            <a:pPr marL="171450" indent="-171450">
              <a:buFont typeface="Arial" panose="020B0604020202020204" pitchFamily="34" charset="0"/>
              <a:buChar char="•"/>
            </a:pPr>
            <a:r>
              <a:rPr lang="en-US" sz="1200" b="0" kern="1200" baseline="0" dirty="0">
                <a:solidFill>
                  <a:schemeClr val="tx1"/>
                </a:solidFill>
                <a:effectLst/>
                <a:latin typeface="+mn-lt"/>
                <a:ea typeface="+mn-ea"/>
                <a:cs typeface="+mn-cs"/>
              </a:rPr>
              <a:t>A whole bunch of acronyms and terminology that I didn't understand</a:t>
            </a:r>
          </a:p>
          <a:p>
            <a:pPr marL="171450" indent="-171450">
              <a:buFont typeface="Arial" panose="020B0604020202020204" pitchFamily="34" charset="0"/>
              <a:buChar char="•"/>
            </a:pPr>
            <a:endParaRPr lang="en-US" sz="1200" b="0" kern="1200" baseline="0" dirty="0">
              <a:solidFill>
                <a:schemeClr val="tx1"/>
              </a:solidFill>
              <a:effectLst/>
              <a:latin typeface="+mn-lt"/>
              <a:ea typeface="+mn-ea"/>
              <a:cs typeface="+mn-cs"/>
            </a:endParaRPr>
          </a:p>
          <a:p>
            <a:pPr marL="0" indent="0">
              <a:buFont typeface="Arial" panose="020B0604020202020204" pitchFamily="34" charset="0"/>
              <a:buNone/>
            </a:pPr>
            <a:r>
              <a:rPr lang="en-US" sz="1200" b="0" kern="1200" baseline="0" dirty="0">
                <a:solidFill>
                  <a:schemeClr val="tx1"/>
                </a:solidFill>
                <a:effectLst/>
                <a:latin typeface="+mn-lt"/>
                <a:ea typeface="+mn-ea"/>
                <a:cs typeface="+mn-cs"/>
              </a:rPr>
              <a:t>It was pretty daunting and I was in a hurry, so I cobbled together some code from Stack Overflow and, spoiler alert, I shipped </a:t>
            </a:r>
            <a:r>
              <a:rPr lang="en-US" sz="1200" kern="1200" baseline="0" dirty="0">
                <a:solidFill>
                  <a:schemeClr val="tx1"/>
                </a:solidFill>
                <a:effectLst/>
                <a:latin typeface="+mn-lt"/>
                <a:ea typeface="+mn-ea"/>
                <a:cs typeface="+mn-cs"/>
              </a:rPr>
              <a:t>a security defect.</a:t>
            </a:r>
          </a:p>
        </p:txBody>
      </p:sp>
      <p:sp>
        <p:nvSpPr>
          <p:cNvPr id="4" name="Slide Number Placeholder 3"/>
          <p:cNvSpPr>
            <a:spLocks noGrp="1"/>
          </p:cNvSpPr>
          <p:nvPr>
            <p:ph type="sldNum" sz="quarter" idx="10"/>
          </p:nvPr>
        </p:nvSpPr>
        <p:spPr/>
        <p:txBody>
          <a:bodyPr/>
          <a:lstStyle/>
          <a:p>
            <a:fld id="{89029652-62E7-43D6-83B5-097D7B7AA5D8}" type="slidenum">
              <a:rPr lang="en-US" smtClean="0"/>
              <a:t>2</a:t>
            </a:fld>
            <a:endParaRPr lang="en-US"/>
          </a:p>
        </p:txBody>
      </p:sp>
    </p:spTree>
    <p:extLst>
      <p:ext uri="{BB962C8B-B14F-4D97-AF65-F5344CB8AC3E}">
        <p14:creationId xmlns:p14="http://schemas.microsoft.com/office/powerpoint/2010/main" val="25947175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The second concept comes up when we talk about validating that form post on the server.</a:t>
            </a:r>
          </a:p>
        </p:txBody>
      </p:sp>
      <p:sp>
        <p:nvSpPr>
          <p:cNvPr id="4" name="Slide Number Placeholder 3"/>
          <p:cNvSpPr>
            <a:spLocks noGrp="1"/>
          </p:cNvSpPr>
          <p:nvPr>
            <p:ph type="sldNum" sz="quarter" idx="10"/>
          </p:nvPr>
        </p:nvSpPr>
        <p:spPr/>
        <p:txBody>
          <a:bodyPr/>
          <a:lstStyle/>
          <a:p>
            <a:fld id="{89029652-62E7-43D6-83B5-097D7B7AA5D8}" type="slidenum">
              <a:rPr lang="en-US" smtClean="0"/>
              <a:t>20</a:t>
            </a:fld>
            <a:endParaRPr lang="en-US"/>
          </a:p>
        </p:txBody>
      </p:sp>
    </p:spTree>
    <p:extLst>
      <p:ext uri="{BB962C8B-B14F-4D97-AF65-F5344CB8AC3E}">
        <p14:creationId xmlns:p14="http://schemas.microsoft.com/office/powerpoint/2010/main" val="30434095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Let's say we stored Alice's password in our database as plain text.</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To validate the login form, we'd just…</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 query the database for the plain text values in the form post.</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That's super easy, but if we do that then we are NOT providing what's called </a:t>
            </a:r>
            <a:r>
              <a:rPr lang="en-US" sz="1200" b="1" kern="1200" dirty="0">
                <a:solidFill>
                  <a:schemeClr val="tx1"/>
                </a:solidFill>
                <a:effectLst/>
                <a:latin typeface="+mn-lt"/>
                <a:ea typeface="+mn-ea"/>
                <a:cs typeface="+mn-cs"/>
              </a:rPr>
              <a:t>"security at rest"</a:t>
            </a:r>
            <a:r>
              <a:rPr lang="en-US" sz="1200" b="0" kern="1200" dirty="0">
                <a:solidFill>
                  <a:schemeClr val="tx1"/>
                </a:solidFill>
                <a:effectLst/>
                <a:latin typeface="+mn-lt"/>
                <a:ea typeface="+mn-ea"/>
                <a:cs typeface="+mn-cs"/>
              </a:rPr>
              <a:t>. That means that…</a:t>
            </a:r>
            <a:endParaRPr lang="en-US" sz="1200" b="1"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 if an attacker can get access to the database, they get access to </a:t>
            </a:r>
            <a:r>
              <a:rPr lang="en-US" sz="1200" b="1" kern="1200" dirty="0">
                <a:solidFill>
                  <a:schemeClr val="tx1"/>
                </a:solidFill>
                <a:effectLst/>
                <a:latin typeface="+mn-lt"/>
                <a:ea typeface="+mn-ea"/>
                <a:cs typeface="+mn-cs"/>
              </a:rPr>
              <a:t>all</a:t>
            </a:r>
            <a:r>
              <a:rPr lang="en-US" sz="1200" b="0" kern="1200" dirty="0">
                <a:solidFill>
                  <a:schemeClr val="tx1"/>
                </a:solidFill>
                <a:effectLst/>
                <a:latin typeface="+mn-lt"/>
                <a:ea typeface="+mn-ea"/>
                <a:cs typeface="+mn-cs"/>
              </a:rPr>
              <a:t> of our user passwords in plain text. That's very bad.</a:t>
            </a:r>
          </a:p>
          <a:p>
            <a:pPr marL="0" indent="0">
              <a:buFont typeface="Arial" panose="020B0604020202020204" pitchFamily="34" charset="0"/>
              <a:buNone/>
            </a:pP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21</a:t>
            </a:fld>
            <a:endParaRPr lang="en-US"/>
          </a:p>
        </p:txBody>
      </p:sp>
    </p:spTree>
    <p:extLst>
      <p:ext uri="{BB962C8B-B14F-4D97-AF65-F5344CB8AC3E}">
        <p14:creationId xmlns:p14="http://schemas.microsoft.com/office/powerpoint/2010/main" val="107416264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We could increase security by storing the </a:t>
            </a:r>
            <a:r>
              <a:rPr lang="en-US" sz="1200" b="1" kern="1200" dirty="0">
                <a:solidFill>
                  <a:schemeClr val="tx1"/>
                </a:solidFill>
                <a:effectLst/>
                <a:latin typeface="+mn-lt"/>
                <a:ea typeface="+mn-ea"/>
                <a:cs typeface="+mn-cs"/>
              </a:rPr>
              <a:t>encrypted password</a:t>
            </a:r>
            <a:r>
              <a:rPr lang="en-US" sz="1200" b="0" kern="1200" dirty="0">
                <a:solidFill>
                  <a:schemeClr val="tx1"/>
                </a:solidFill>
                <a:effectLst/>
                <a:latin typeface="+mn-lt"/>
                <a:ea typeface="+mn-ea"/>
                <a:cs typeface="+mn-cs"/>
              </a:rPr>
              <a:t> in the database instead of the plaintext one.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The encryption keys are not stored in the database itself, so an attacker that hacks the database only gets the encrypted text; they can't reverse it into the actual password. </a:t>
            </a:r>
          </a:p>
          <a:p>
            <a:pPr marL="0" indent="0">
              <a:buFont typeface="Arial" panose="020B0604020202020204" pitchFamily="34" charset="0"/>
              <a:buNone/>
            </a:pPr>
            <a:endParaRPr lang="en-US" sz="1200" b="1" kern="1200" dirty="0">
              <a:solidFill>
                <a:schemeClr val="tx1"/>
              </a:solidFill>
              <a:effectLst/>
              <a:latin typeface="+mn-lt"/>
              <a:ea typeface="+mn-ea"/>
              <a:cs typeface="+mn-cs"/>
            </a:endParaRPr>
          </a:p>
          <a:p>
            <a:pPr marL="0" indent="0">
              <a:buFont typeface="Arial" panose="020B0604020202020204" pitchFamily="34" charset="0"/>
              <a:buNone/>
            </a:pPr>
            <a:endParaRPr lang="en-US" sz="1200" b="1" kern="1200" dirty="0">
              <a:solidFill>
                <a:schemeClr val="tx1"/>
              </a:solidFill>
              <a:effectLst/>
              <a:latin typeface="+mn-lt"/>
              <a:ea typeface="+mn-ea"/>
              <a:cs typeface="+mn-cs"/>
            </a:endParaRPr>
          </a:p>
          <a:p>
            <a:pPr marL="0" indent="0">
              <a:buFont typeface="Arial" panose="020B0604020202020204" pitchFamily="34" charset="0"/>
              <a:buNone/>
            </a:pP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22</a:t>
            </a:fld>
            <a:endParaRPr lang="en-US"/>
          </a:p>
        </p:txBody>
      </p:sp>
    </p:spTree>
    <p:extLst>
      <p:ext uri="{BB962C8B-B14F-4D97-AF65-F5344CB8AC3E}">
        <p14:creationId xmlns:p14="http://schemas.microsoft.com/office/powerpoint/2010/main" val="100467813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For this to work, the web app would need to know the encryption keys so that it can encrypt the user-submitted password before searching for it in the database.</a:t>
            </a: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23</a:t>
            </a:fld>
            <a:endParaRPr lang="en-US"/>
          </a:p>
        </p:txBody>
      </p:sp>
    </p:spTree>
    <p:extLst>
      <p:ext uri="{BB962C8B-B14F-4D97-AF65-F5344CB8AC3E}">
        <p14:creationId xmlns:p14="http://schemas.microsoft.com/office/powerpoint/2010/main" val="33375028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But if the web app has access to those encryption keys, then it can also DECRYPT a password retrieved from the database.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And if WE have the ability to decrypt that password, then we're vulnerable for that to be exploited.</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24</a:t>
            </a:fld>
            <a:endParaRPr lang="en-US"/>
          </a:p>
        </p:txBody>
      </p:sp>
    </p:spTree>
    <p:extLst>
      <p:ext uri="{BB962C8B-B14F-4D97-AF65-F5344CB8AC3E}">
        <p14:creationId xmlns:p14="http://schemas.microsoft.com/office/powerpoint/2010/main" val="29076709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It may not be </a:t>
            </a:r>
            <a:r>
              <a:rPr lang="en-US" sz="1200" b="0" i="1" kern="1200" dirty="0">
                <a:solidFill>
                  <a:schemeClr val="tx1"/>
                </a:solidFill>
                <a:effectLst/>
                <a:latin typeface="+mn-lt"/>
                <a:ea typeface="+mn-ea"/>
                <a:cs typeface="+mn-cs"/>
              </a:rPr>
              <a:t>easy </a:t>
            </a:r>
            <a:r>
              <a:rPr lang="en-US" sz="1200" b="0" i="0" kern="1200" dirty="0">
                <a:solidFill>
                  <a:schemeClr val="tx1"/>
                </a:solidFill>
                <a:effectLst/>
                <a:latin typeface="+mn-lt"/>
                <a:ea typeface="+mn-ea"/>
                <a:cs typeface="+mn-cs"/>
              </a:rPr>
              <a:t>to steal the encryption keys in addition to hacking the database, but if an attacker can pull it off then they get access to all the passwords.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And even though this might be a very difficult thing to exploit, it's an unnecessary risk because</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 we have no legitimate need to ever </a:t>
            </a:r>
            <a:r>
              <a:rPr lang="en-US" sz="1200" b="0" i="1" kern="1200" dirty="0">
                <a:solidFill>
                  <a:schemeClr val="tx1"/>
                </a:solidFill>
                <a:effectLst/>
                <a:latin typeface="+mn-lt"/>
                <a:ea typeface="+mn-ea"/>
                <a:cs typeface="+mn-cs"/>
              </a:rPr>
              <a:t>decrypt </a:t>
            </a:r>
            <a:r>
              <a:rPr lang="en-US" sz="1200" b="0" i="0" kern="1200" dirty="0">
                <a:solidFill>
                  <a:schemeClr val="tx1"/>
                </a:solidFill>
                <a:effectLst/>
                <a:latin typeface="+mn-lt"/>
                <a:ea typeface="+mn-ea"/>
                <a:cs typeface="+mn-cs"/>
              </a:rPr>
              <a:t>someone's password.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We DO need a way of ensuring that they entered the correct string into the login form, but we have no reason to ever determine the specific characters </a:t>
            </a:r>
            <a:r>
              <a:rPr lang="en-US" sz="1200" b="0" i="1" kern="1200" dirty="0">
                <a:solidFill>
                  <a:schemeClr val="tx1"/>
                </a:solidFill>
                <a:effectLst/>
                <a:latin typeface="+mn-lt"/>
                <a:ea typeface="+mn-ea"/>
                <a:cs typeface="+mn-cs"/>
              </a:rPr>
              <a:t>in </a:t>
            </a:r>
            <a:r>
              <a:rPr lang="en-US" sz="1200" b="0" i="0" kern="1200" dirty="0">
                <a:solidFill>
                  <a:schemeClr val="tx1"/>
                </a:solidFill>
                <a:effectLst/>
                <a:latin typeface="+mn-lt"/>
                <a:ea typeface="+mn-ea"/>
                <a:cs typeface="+mn-cs"/>
              </a:rPr>
              <a:t>that string.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25</a:t>
            </a:fld>
            <a:endParaRPr lang="en-US"/>
          </a:p>
        </p:txBody>
      </p:sp>
    </p:spTree>
    <p:extLst>
      <p:ext uri="{BB962C8B-B14F-4D97-AF65-F5344CB8AC3E}">
        <p14:creationId xmlns:p14="http://schemas.microsoft.com/office/powerpoint/2010/main" val="180560189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A better approach is to use something called </a:t>
            </a:r>
            <a:r>
              <a:rPr lang="en-US" sz="1200" b="1" kern="1200" dirty="0">
                <a:solidFill>
                  <a:schemeClr val="tx1"/>
                </a:solidFill>
                <a:effectLst/>
                <a:latin typeface="+mn-lt"/>
                <a:ea typeface="+mn-ea"/>
                <a:cs typeface="+mn-cs"/>
              </a:rPr>
              <a:t>hashing</a:t>
            </a:r>
            <a:r>
              <a:rPr lang="en-US" sz="1200" b="0" kern="1200" dirty="0">
                <a:solidFill>
                  <a:schemeClr val="tx1"/>
                </a:solidFill>
                <a:effectLst/>
                <a:latin typeface="+mn-lt"/>
                <a:ea typeface="+mn-ea"/>
                <a:cs typeface="+mn-cs"/>
              </a:rPr>
              <a:t>, which is the second concept I wanted to illustrate using password authentication.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1"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Hash functions are similar to encryption in that in both cases, you pass some sensitive string into a mathematical function…</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kern="1200" dirty="0">
                <a:solidFill>
                  <a:schemeClr val="tx1"/>
                </a:solidFill>
                <a:effectLst/>
                <a:latin typeface="+mn-lt"/>
                <a:ea typeface="+mn-ea"/>
                <a:cs typeface="+mn-cs"/>
              </a:rPr>
              <a:t>(click)</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 and you get some gibberish string as output.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 most important difference between them is that while encryption can be reversed, hashing a value is a one-way trip; the hash </a:t>
            </a:r>
            <a:r>
              <a:rPr lang="en-US" sz="1200" b="0" i="1" kern="1200" dirty="0">
                <a:solidFill>
                  <a:schemeClr val="tx1"/>
                </a:solidFill>
                <a:effectLst/>
                <a:latin typeface="+mn-lt"/>
                <a:ea typeface="+mn-ea"/>
                <a:cs typeface="+mn-cs"/>
              </a:rPr>
              <a:t>cannot</a:t>
            </a:r>
            <a:r>
              <a:rPr lang="en-US" sz="1200" b="0" kern="1200" dirty="0">
                <a:solidFill>
                  <a:schemeClr val="tx1"/>
                </a:solidFill>
                <a:effectLst/>
                <a:latin typeface="+mn-lt"/>
                <a:ea typeface="+mn-ea"/>
                <a:cs typeface="+mn-cs"/>
              </a:rPr>
              <a:t> be reversed into its original string.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p>
          <a:p>
            <a:pPr marL="0" indent="0">
              <a:buFont typeface="Arial" panose="020B0604020202020204" pitchFamily="34" charset="0"/>
              <a:buNone/>
            </a:pPr>
            <a:r>
              <a:rPr lang="en-US" sz="1200" b="0" kern="1200" dirty="0">
                <a:solidFill>
                  <a:schemeClr val="tx1"/>
                </a:solidFill>
                <a:effectLst/>
                <a:latin typeface="+mn-lt"/>
                <a:ea typeface="+mn-ea"/>
                <a:cs typeface="+mn-cs"/>
              </a:rPr>
              <a:t>Additionally, there are cryptographic hash functions that convert every unique input to a single, deterministic, unique output. No two passwords, put through the same hashing function, will generate the same result.</a:t>
            </a:r>
          </a:p>
          <a:p>
            <a:pPr marL="0" indent="0">
              <a:buFont typeface="Arial" panose="020B0604020202020204" pitchFamily="34" charset="0"/>
              <a:buNone/>
            </a:pPr>
            <a:endParaRPr lang="en-US" sz="1200" b="1" kern="1200" dirty="0">
              <a:solidFill>
                <a:schemeClr val="tx1"/>
              </a:solidFill>
              <a:effectLst/>
              <a:latin typeface="+mn-lt"/>
              <a:ea typeface="+mn-ea"/>
              <a:cs typeface="+mn-cs"/>
            </a:endParaRP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26</a:t>
            </a:fld>
            <a:endParaRPr lang="en-US"/>
          </a:p>
        </p:txBody>
      </p:sp>
    </p:spTree>
    <p:extLst>
      <p:ext uri="{BB962C8B-B14F-4D97-AF65-F5344CB8AC3E}">
        <p14:creationId xmlns:p14="http://schemas.microsoft.com/office/powerpoint/2010/main" val="224352939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156287-CB2B-81E0-257F-59ED9B8509B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15EF5B9-FBAD-336D-DA65-148C065A87E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5477DB5-A8EC-3CE1-6EC3-B30061E6C216}"/>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Well, that's not </a:t>
            </a:r>
            <a:r>
              <a:rPr lang="en-US" sz="1200" b="0" i="1" kern="1200" dirty="0">
                <a:solidFill>
                  <a:schemeClr val="tx1"/>
                </a:solidFill>
                <a:effectLst/>
                <a:latin typeface="+mn-lt"/>
                <a:ea typeface="+mn-ea"/>
                <a:cs typeface="+mn-cs"/>
              </a:rPr>
              <a:t>quite </a:t>
            </a:r>
            <a:r>
              <a:rPr lang="en-US" sz="1200" b="0" i="0" kern="1200" dirty="0">
                <a:solidFill>
                  <a:schemeClr val="tx1"/>
                </a:solidFill>
                <a:effectLst/>
                <a:latin typeface="+mn-lt"/>
                <a:ea typeface="+mn-ea"/>
                <a:cs typeface="+mn-cs"/>
              </a:rPr>
              <a:t>accurate.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Cryptographic hash functions all produce strings of a specific length. For instance, SHA-256 always produces a 256-bit output. That means there is a finite number of possible hash values, so if the number of possible input strings is greater than the number of possible hash values, then technically it </a:t>
            </a:r>
            <a:r>
              <a:rPr lang="en-US" sz="1200" b="0" i="1" kern="1200" dirty="0">
                <a:solidFill>
                  <a:schemeClr val="tx1"/>
                </a:solidFill>
                <a:effectLst/>
                <a:latin typeface="+mn-lt"/>
                <a:ea typeface="+mn-ea"/>
                <a:cs typeface="+mn-cs"/>
              </a:rPr>
              <a:t>is possible </a:t>
            </a:r>
            <a:r>
              <a:rPr lang="en-US" sz="1200" b="0" i="0" kern="1200" dirty="0">
                <a:solidFill>
                  <a:schemeClr val="tx1"/>
                </a:solidFill>
                <a:effectLst/>
                <a:latin typeface="+mn-lt"/>
                <a:ea typeface="+mn-ea"/>
                <a:cs typeface="+mn-cs"/>
              </a:rPr>
              <a:t>that two different inputs will have the same hash output.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What makes these hash functions secure is that it is </a:t>
            </a:r>
            <a:r>
              <a:rPr lang="en-US" sz="1200" b="1" i="0" kern="1200" dirty="0">
                <a:solidFill>
                  <a:schemeClr val="tx1"/>
                </a:solidFill>
                <a:effectLst/>
                <a:latin typeface="+mn-lt"/>
                <a:ea typeface="+mn-ea"/>
                <a:cs typeface="+mn-cs"/>
              </a:rPr>
              <a:t>computationally infeasible</a:t>
            </a:r>
            <a:r>
              <a:rPr lang="en-US" sz="1200" b="0" i="0" kern="1200" dirty="0">
                <a:solidFill>
                  <a:schemeClr val="tx1"/>
                </a:solidFill>
                <a:effectLst/>
                <a:latin typeface="+mn-lt"/>
                <a:ea typeface="+mn-ea"/>
                <a:cs typeface="+mn-cs"/>
              </a:rPr>
              <a:t> to find two inputs that have the same hash output, or two figure out which specific input yielded a specific hash output.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p:txBody>
      </p:sp>
      <p:sp>
        <p:nvSpPr>
          <p:cNvPr id="4" name="Slide Number Placeholder 3">
            <a:extLst>
              <a:ext uri="{FF2B5EF4-FFF2-40B4-BE49-F238E27FC236}">
                <a16:creationId xmlns:a16="http://schemas.microsoft.com/office/drawing/2014/main" id="{2C703254-120F-240C-F50A-5F971FCAFD0B}"/>
              </a:ext>
            </a:extLst>
          </p:cNvPr>
          <p:cNvSpPr>
            <a:spLocks noGrp="1"/>
          </p:cNvSpPr>
          <p:nvPr>
            <p:ph type="sldNum" sz="quarter" idx="10"/>
          </p:nvPr>
        </p:nvSpPr>
        <p:spPr/>
        <p:txBody>
          <a:bodyPr/>
          <a:lstStyle/>
          <a:p>
            <a:fld id="{89029652-62E7-43D6-83B5-097D7B7AA5D8}" type="slidenum">
              <a:rPr lang="en-US" smtClean="0"/>
              <a:t>27</a:t>
            </a:fld>
            <a:endParaRPr lang="en-US"/>
          </a:p>
        </p:txBody>
      </p:sp>
    </p:spTree>
    <p:extLst>
      <p:ext uri="{BB962C8B-B14F-4D97-AF65-F5344CB8AC3E}">
        <p14:creationId xmlns:p14="http://schemas.microsoft.com/office/powerpoint/2010/main" val="375466220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2CFDF2-F79D-B963-A369-0AD91278A62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CCFE91C-1333-F779-5C5A-85EA033838F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9DA4248-E166-07E4-D04D-0D295EE9F588}"/>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So while hash collisions are theoretically possible, we can generally ignore them when hashing values for security applications.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p:txBody>
      </p:sp>
      <p:sp>
        <p:nvSpPr>
          <p:cNvPr id="4" name="Slide Number Placeholder 3">
            <a:extLst>
              <a:ext uri="{FF2B5EF4-FFF2-40B4-BE49-F238E27FC236}">
                <a16:creationId xmlns:a16="http://schemas.microsoft.com/office/drawing/2014/main" id="{0E3486E8-8DD4-91B1-A8ED-5C8DE7BA77FA}"/>
              </a:ext>
            </a:extLst>
          </p:cNvPr>
          <p:cNvSpPr>
            <a:spLocks noGrp="1"/>
          </p:cNvSpPr>
          <p:nvPr>
            <p:ph type="sldNum" sz="quarter" idx="10"/>
          </p:nvPr>
        </p:nvSpPr>
        <p:spPr/>
        <p:txBody>
          <a:bodyPr/>
          <a:lstStyle/>
          <a:p>
            <a:fld id="{89029652-62E7-43D6-83B5-097D7B7AA5D8}" type="slidenum">
              <a:rPr lang="en-US" smtClean="0"/>
              <a:t>28</a:t>
            </a:fld>
            <a:endParaRPr lang="en-US"/>
          </a:p>
        </p:txBody>
      </p:sp>
    </p:spTree>
    <p:extLst>
      <p:ext uri="{BB962C8B-B14F-4D97-AF65-F5344CB8AC3E}">
        <p14:creationId xmlns:p14="http://schemas.microsoft.com/office/powerpoint/2010/main" val="397034173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Therefore, we can store a </a:t>
            </a:r>
            <a:r>
              <a:rPr lang="en-US" sz="1200" b="1" kern="1200" dirty="0">
                <a:solidFill>
                  <a:schemeClr val="tx1"/>
                </a:solidFill>
                <a:effectLst/>
                <a:latin typeface="+mn-lt"/>
                <a:ea typeface="+mn-ea"/>
                <a:cs typeface="+mn-cs"/>
              </a:rPr>
              <a:t>hash of the password</a:t>
            </a:r>
            <a:r>
              <a:rPr lang="en-US" sz="1200" b="0" kern="1200" dirty="0">
                <a:solidFill>
                  <a:schemeClr val="tx1"/>
                </a:solidFill>
                <a:effectLst/>
                <a:latin typeface="+mn-lt"/>
                <a:ea typeface="+mn-ea"/>
                <a:cs typeface="+mn-cs"/>
              </a:rPr>
              <a:t> in the user database, instead of the password itself.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Since it is computationally infeasible to reverse the hash back into the original password…</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p>
          <a:p>
            <a:pPr marL="0" indent="0">
              <a:buFont typeface="Arial" panose="020B0604020202020204" pitchFamily="34" charset="0"/>
              <a:buNone/>
            </a:pPr>
            <a:r>
              <a:rPr lang="en-US" sz="1200" b="0" kern="1200" dirty="0">
                <a:solidFill>
                  <a:schemeClr val="tx1"/>
                </a:solidFill>
                <a:effectLst/>
                <a:latin typeface="+mn-lt"/>
                <a:ea typeface="+mn-ea"/>
                <a:cs typeface="+mn-cs"/>
              </a:rPr>
              <a:t>… it's much harder for an attacker to steal passwords at scale.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This is also why we cannot email users a copy of their password, only a link to reset it. We don't </a:t>
            </a:r>
            <a:r>
              <a:rPr lang="en-US" sz="1200" b="0" i="1" kern="1200" dirty="0">
                <a:solidFill>
                  <a:schemeClr val="tx1"/>
                </a:solidFill>
                <a:effectLst/>
                <a:latin typeface="+mn-lt"/>
                <a:ea typeface="+mn-ea"/>
                <a:cs typeface="+mn-cs"/>
              </a:rPr>
              <a:t>know </a:t>
            </a:r>
            <a:r>
              <a:rPr lang="en-US" sz="1200" b="0" i="0" kern="1200" dirty="0">
                <a:solidFill>
                  <a:schemeClr val="tx1"/>
                </a:solidFill>
                <a:effectLst/>
                <a:latin typeface="+mn-lt"/>
                <a:ea typeface="+mn-ea"/>
                <a:cs typeface="+mn-cs"/>
              </a:rPr>
              <a:t>their actual password and have no way to get it.</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29</a:t>
            </a:fld>
            <a:endParaRPr lang="en-US"/>
          </a:p>
        </p:txBody>
      </p:sp>
    </p:spTree>
    <p:extLst>
      <p:ext uri="{BB962C8B-B14F-4D97-AF65-F5344CB8AC3E}">
        <p14:creationId xmlns:p14="http://schemas.microsoft.com/office/powerpoint/2010/main" val="2861168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Since then, I’ve learned a lot about authentication and authorization.</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My goal today is to give you the coherent overview I desperately needed</a:t>
            </a:r>
            <a:r>
              <a:rPr lang="en-US" sz="1200" kern="1200" baseline="0" dirty="0">
                <a:solidFill>
                  <a:schemeClr val="tx1"/>
                </a:solidFill>
                <a:effectLst/>
                <a:latin typeface="+mn-lt"/>
                <a:ea typeface="+mn-ea"/>
                <a:cs typeface="+mn-cs"/>
              </a:rPr>
              <a:t> back then.</a:t>
            </a: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I'm going to break down those complex terms and confusing concepts into simple explanations so that you can make educated decisions and not rookie mistakes.</a:t>
            </a:r>
          </a:p>
        </p:txBody>
      </p:sp>
      <p:sp>
        <p:nvSpPr>
          <p:cNvPr id="4" name="Slide Number Placeholder 3"/>
          <p:cNvSpPr>
            <a:spLocks noGrp="1"/>
          </p:cNvSpPr>
          <p:nvPr>
            <p:ph type="sldNum" sz="quarter" idx="10"/>
          </p:nvPr>
        </p:nvSpPr>
        <p:spPr/>
        <p:txBody>
          <a:bodyPr/>
          <a:lstStyle/>
          <a:p>
            <a:fld id="{89029652-62E7-43D6-83B5-097D7B7AA5D8}" type="slidenum">
              <a:rPr lang="en-US" smtClean="0"/>
              <a:t>3</a:t>
            </a:fld>
            <a:endParaRPr lang="en-US"/>
          </a:p>
        </p:txBody>
      </p:sp>
    </p:spTree>
    <p:extLst>
      <p:ext uri="{BB962C8B-B14F-4D97-AF65-F5344CB8AC3E}">
        <p14:creationId xmlns:p14="http://schemas.microsoft.com/office/powerpoint/2010/main" val="265251717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ED4C5E-54FD-52E9-1A3D-91A6FF12889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5091773-D7DE-67FA-1CBD-626F8B4AAF4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72BBFD1-9ADD-E823-0847-6A3E9B6386CF}"/>
              </a:ext>
            </a:extLst>
          </p:cNvPr>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TODO: New QR code</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This simplified example is enough to illustrate how hash functions can convert a sensitive value into a less-sensitive value, and that's going to be a recurring theme in this talk.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I had to gloss over a few important details though. If you really want a comprehensive understanding of hashing, specifically when it comes to password storage, then you should research different types of hash algorithms, a technique called "salting" your hashes, and the use of rainbow tables to crack insecure hashes.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This QR code will take you to my </a:t>
            </a:r>
            <a:r>
              <a:rPr lang="en-US" sz="1200" b="0" kern="1200" dirty="0" err="1">
                <a:solidFill>
                  <a:schemeClr val="tx1"/>
                </a:solidFill>
                <a:effectLst/>
                <a:latin typeface="+mn-lt"/>
                <a:ea typeface="+mn-ea"/>
                <a:cs typeface="+mn-cs"/>
              </a:rPr>
              <a:t>github</a:t>
            </a:r>
            <a:r>
              <a:rPr lang="en-US" sz="1200" b="0" kern="1200" dirty="0">
                <a:solidFill>
                  <a:schemeClr val="tx1"/>
                </a:solidFill>
                <a:effectLst/>
                <a:latin typeface="+mn-lt"/>
                <a:ea typeface="+mn-ea"/>
                <a:cs typeface="+mn-cs"/>
              </a:rPr>
              <a:t> where I've collected a few links for further reading.</a:t>
            </a:r>
          </a:p>
        </p:txBody>
      </p:sp>
      <p:sp>
        <p:nvSpPr>
          <p:cNvPr id="4" name="Slide Number Placeholder 3">
            <a:extLst>
              <a:ext uri="{FF2B5EF4-FFF2-40B4-BE49-F238E27FC236}">
                <a16:creationId xmlns:a16="http://schemas.microsoft.com/office/drawing/2014/main" id="{9458649F-54CB-985F-C25A-256946E347BB}"/>
              </a:ext>
            </a:extLst>
          </p:cNvPr>
          <p:cNvSpPr>
            <a:spLocks noGrp="1"/>
          </p:cNvSpPr>
          <p:nvPr>
            <p:ph type="sldNum" sz="quarter" idx="10"/>
          </p:nvPr>
        </p:nvSpPr>
        <p:spPr/>
        <p:txBody>
          <a:bodyPr/>
          <a:lstStyle/>
          <a:p>
            <a:fld id="{89029652-62E7-43D6-83B5-097D7B7AA5D8}" type="slidenum">
              <a:rPr lang="en-US" smtClean="0"/>
              <a:t>30</a:t>
            </a:fld>
            <a:endParaRPr lang="en-US"/>
          </a:p>
        </p:txBody>
      </p:sp>
    </p:spTree>
    <p:extLst>
      <p:ext uri="{BB962C8B-B14F-4D97-AF65-F5344CB8AC3E}">
        <p14:creationId xmlns:p14="http://schemas.microsoft.com/office/powerpoint/2010/main" val="261329116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Our first example used a login form submitted by an end user.</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What about computer-to-computer communication, like when one of our integration partners needs to call one of our APIs?</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We can't use a login form, because there's no person there to interact with it.</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31</a:t>
            </a:fld>
            <a:endParaRPr lang="en-US"/>
          </a:p>
        </p:txBody>
      </p:sp>
    </p:spTree>
    <p:extLst>
      <p:ext uri="{BB962C8B-B14F-4D97-AF65-F5344CB8AC3E}">
        <p14:creationId xmlns:p14="http://schemas.microsoft.com/office/powerpoint/2010/main" val="158963469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 next simplest thing you can use is called Basic Authentication.</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This is an Internet standard for sending credentials in an </a:t>
            </a:r>
            <a:r>
              <a:rPr lang="en-US" sz="1200" b="1" kern="1200" dirty="0">
                <a:solidFill>
                  <a:schemeClr val="tx1"/>
                </a:solidFill>
                <a:effectLst/>
                <a:latin typeface="+mn-lt"/>
                <a:ea typeface="+mn-ea"/>
                <a:cs typeface="+mn-cs"/>
              </a:rPr>
              <a:t>HTTP header</a:t>
            </a:r>
            <a:r>
              <a:rPr lang="en-US" sz="1200" b="0" kern="1200" dirty="0">
                <a:solidFill>
                  <a:schemeClr val="tx1"/>
                </a:solidFill>
                <a:effectLst/>
                <a:latin typeface="+mn-lt"/>
                <a:ea typeface="+mn-ea"/>
                <a:cs typeface="+mn-cs"/>
              </a:rPr>
              <a:t>, rather than in a form post.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p>
          <a:p>
            <a:pPr marL="0" indent="0">
              <a:buFont typeface="Arial" panose="020B0604020202020204" pitchFamily="34" charset="0"/>
              <a:buNone/>
            </a:pPr>
            <a:endParaRPr lang="en-US" sz="1200" b="1"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 name of the header is “Authorization”, which can be a bit misleading. There are a few different ways of using this header, but when its used like I'm describing here then it's being used for </a:t>
            </a:r>
            <a:r>
              <a:rPr lang="en-US" sz="1200" b="0" u="sng" kern="1200" dirty="0">
                <a:solidFill>
                  <a:schemeClr val="tx1"/>
                </a:solidFill>
                <a:effectLst/>
                <a:latin typeface="+mn-lt"/>
                <a:ea typeface="+mn-ea"/>
                <a:cs typeface="+mn-cs"/>
              </a:rPr>
              <a:t>authentication</a:t>
            </a:r>
            <a:r>
              <a:rPr lang="en-US" sz="1200" b="0" u="none" kern="1200" dirty="0">
                <a:solidFill>
                  <a:schemeClr val="tx1"/>
                </a:solidFill>
                <a:effectLst/>
                <a:latin typeface="+mn-lt"/>
                <a:ea typeface="+mn-ea"/>
                <a:cs typeface="+mn-cs"/>
              </a:rPr>
              <a:t>, not authorization.</a:t>
            </a: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32</a:t>
            </a:fld>
            <a:endParaRPr lang="en-US"/>
          </a:p>
        </p:txBody>
      </p:sp>
    </p:spTree>
    <p:extLst>
      <p:ext uri="{BB962C8B-B14F-4D97-AF65-F5344CB8AC3E}">
        <p14:creationId xmlns:p14="http://schemas.microsoft.com/office/powerpoint/2010/main" val="37402727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 value of the Authorization header consists of two pieces.</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 first is the </a:t>
            </a:r>
            <a:r>
              <a:rPr lang="en-US" sz="1200" b="1" kern="1200" dirty="0">
                <a:solidFill>
                  <a:schemeClr val="tx1"/>
                </a:solidFill>
                <a:effectLst/>
                <a:latin typeface="+mn-lt"/>
                <a:ea typeface="+mn-ea"/>
                <a:cs typeface="+mn-cs"/>
              </a:rPr>
              <a:t>scheme</a:t>
            </a:r>
            <a:r>
              <a:rPr lang="en-US" sz="1200" b="0" kern="1200" dirty="0">
                <a:solidFill>
                  <a:schemeClr val="tx1"/>
                </a:solidFill>
                <a:effectLst/>
                <a:latin typeface="+mn-lt"/>
                <a:ea typeface="+mn-ea"/>
                <a:cs typeface="+mn-cs"/>
              </a:rPr>
              <a:t> which tells us how to interpret the rest of the header value.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33</a:t>
            </a:fld>
            <a:endParaRPr lang="en-US"/>
          </a:p>
        </p:txBody>
      </p:sp>
    </p:spTree>
    <p:extLst>
      <p:ext uri="{BB962C8B-B14F-4D97-AF65-F5344CB8AC3E}">
        <p14:creationId xmlns:p14="http://schemas.microsoft.com/office/powerpoint/2010/main" val="78272068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For Basic auth, the rest of the value is a </a:t>
            </a:r>
            <a:r>
              <a:rPr lang="en-US" sz="1200" b="1" kern="1200" dirty="0">
                <a:solidFill>
                  <a:schemeClr val="tx1"/>
                </a:solidFill>
                <a:effectLst/>
                <a:latin typeface="+mn-lt"/>
                <a:ea typeface="+mn-ea"/>
                <a:cs typeface="+mn-cs"/>
              </a:rPr>
              <a:t>base64-encoded credential pair</a:t>
            </a:r>
            <a:r>
              <a:rPr lang="en-US" sz="1200" b="0" kern="1200" dirty="0">
                <a:solidFill>
                  <a:schemeClr val="tx1"/>
                </a:solidFill>
                <a:effectLst/>
                <a:latin typeface="+mn-lt"/>
                <a:ea typeface="+mn-ea"/>
                <a:cs typeface="+mn-cs"/>
              </a:rPr>
              <a:t>.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Let me show you how it works.</a:t>
            </a:r>
          </a:p>
        </p:txBody>
      </p:sp>
      <p:sp>
        <p:nvSpPr>
          <p:cNvPr id="4" name="Slide Number Placeholder 3"/>
          <p:cNvSpPr>
            <a:spLocks noGrp="1"/>
          </p:cNvSpPr>
          <p:nvPr>
            <p:ph type="sldNum" sz="quarter" idx="10"/>
          </p:nvPr>
        </p:nvSpPr>
        <p:spPr/>
        <p:txBody>
          <a:bodyPr/>
          <a:lstStyle/>
          <a:p>
            <a:fld id="{89029652-62E7-43D6-83B5-097D7B7AA5D8}" type="slidenum">
              <a:rPr lang="en-US" smtClean="0"/>
              <a:t>34</a:t>
            </a:fld>
            <a:endParaRPr lang="en-US"/>
          </a:p>
        </p:txBody>
      </p:sp>
    </p:spTree>
    <p:extLst>
      <p:ext uri="{BB962C8B-B14F-4D97-AF65-F5344CB8AC3E}">
        <p14:creationId xmlns:p14="http://schemas.microsoft.com/office/powerpoint/2010/main" val="16267606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 client </a:t>
            </a:r>
            <a:r>
              <a:rPr lang="en-US" sz="1200" b="1" kern="1200" dirty="0">
                <a:solidFill>
                  <a:schemeClr val="tx1"/>
                </a:solidFill>
                <a:effectLst/>
                <a:latin typeface="+mn-lt"/>
                <a:ea typeface="+mn-ea"/>
                <a:cs typeface="+mn-cs"/>
              </a:rPr>
              <a:t>still needs to know</a:t>
            </a:r>
            <a:r>
              <a:rPr lang="en-US" sz="1200" b="0" kern="1200" dirty="0">
                <a:solidFill>
                  <a:schemeClr val="tx1"/>
                </a:solidFill>
                <a:effectLst/>
                <a:latin typeface="+mn-lt"/>
                <a:ea typeface="+mn-ea"/>
                <a:cs typeface="+mn-cs"/>
              </a:rPr>
              <a:t> the username and password to use for authentication.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Maybe it gets them from a config file or a user database or something.</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35</a:t>
            </a:fld>
            <a:endParaRPr lang="en-US"/>
          </a:p>
        </p:txBody>
      </p:sp>
    </p:spTree>
    <p:extLst>
      <p:ext uri="{BB962C8B-B14F-4D97-AF65-F5344CB8AC3E}">
        <p14:creationId xmlns:p14="http://schemas.microsoft.com/office/powerpoint/2010/main" val="361864536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The client then concatenates the username and password together into a single text string like this.</a:t>
            </a:r>
            <a:endParaRPr lang="en-US" sz="1200" b="1"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36</a:t>
            </a:fld>
            <a:endParaRPr lang="en-US"/>
          </a:p>
        </p:txBody>
      </p:sp>
    </p:spTree>
    <p:extLst>
      <p:ext uri="{BB962C8B-B14F-4D97-AF65-F5344CB8AC3E}">
        <p14:creationId xmlns:p14="http://schemas.microsoft.com/office/powerpoint/2010/main" val="225978582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That text string is then </a:t>
            </a:r>
            <a:r>
              <a:rPr lang="en-US" sz="1200" b="1" kern="1200" dirty="0">
                <a:solidFill>
                  <a:schemeClr val="tx1"/>
                </a:solidFill>
                <a:effectLst/>
                <a:latin typeface="+mn-lt"/>
                <a:ea typeface="+mn-ea"/>
                <a:cs typeface="+mn-cs"/>
              </a:rPr>
              <a:t>Base64 encoded</a:t>
            </a:r>
            <a:r>
              <a:rPr lang="en-US" sz="1200" b="0" kern="1200" dirty="0">
                <a:solidFill>
                  <a:schemeClr val="tx1"/>
                </a:solidFill>
                <a:effectLst/>
                <a:latin typeface="+mn-lt"/>
                <a:ea typeface="+mn-ea"/>
                <a:cs typeface="+mn-cs"/>
              </a:rPr>
              <a:t>, which creates some gibberish string.</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It's really important to note that encoding ISN'T ENCRYPTION, and encoding ISN'T HASHING.</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Even though this value </a:t>
            </a:r>
            <a:r>
              <a:rPr lang="en-US" sz="1200" b="0" i="1" kern="1200" dirty="0">
                <a:solidFill>
                  <a:schemeClr val="tx1"/>
                </a:solidFill>
                <a:effectLst/>
                <a:latin typeface="+mn-lt"/>
                <a:ea typeface="+mn-ea"/>
                <a:cs typeface="+mn-cs"/>
              </a:rPr>
              <a:t>looks </a:t>
            </a:r>
            <a:r>
              <a:rPr lang="en-US" sz="1200" b="0" i="0" kern="1200" dirty="0">
                <a:solidFill>
                  <a:schemeClr val="tx1"/>
                </a:solidFill>
                <a:effectLst/>
                <a:latin typeface="+mn-lt"/>
                <a:ea typeface="+mn-ea"/>
                <a:cs typeface="+mn-cs"/>
              </a:rPr>
              <a:t>like the encrypted and hashed values we just saw, this particular string can be easily reversed into the plain text credentials, no decryption key required.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You can take this value, go to any Base64 decoding website you find online, and it will give you back the original string.</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So what's the point? Encoding is all about making a piece of text easier to transmit; it replaces special characters with simple ones that are less likely to cause a problem when passed through various computer systems. Encoding does nothing to actually </a:t>
            </a:r>
            <a:r>
              <a:rPr lang="en-US" sz="1200" b="0" i="1" kern="1200" dirty="0">
                <a:solidFill>
                  <a:schemeClr val="tx1"/>
                </a:solidFill>
                <a:effectLst/>
                <a:latin typeface="+mn-lt"/>
                <a:ea typeface="+mn-ea"/>
                <a:cs typeface="+mn-cs"/>
              </a:rPr>
              <a:t>secure </a:t>
            </a:r>
            <a:r>
              <a:rPr lang="en-US" sz="1200" b="0" i="0" kern="1200" dirty="0">
                <a:solidFill>
                  <a:schemeClr val="tx1"/>
                </a:solidFill>
                <a:effectLst/>
                <a:latin typeface="+mn-lt"/>
                <a:ea typeface="+mn-ea"/>
                <a:cs typeface="+mn-cs"/>
              </a:rPr>
              <a:t>the value.</a:t>
            </a:r>
            <a:endParaRPr lang="en-US" sz="1200" b="1"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37</a:t>
            </a:fld>
            <a:endParaRPr lang="en-US"/>
          </a:p>
        </p:txBody>
      </p:sp>
    </p:spTree>
    <p:extLst>
      <p:ext uri="{BB962C8B-B14F-4D97-AF65-F5344CB8AC3E}">
        <p14:creationId xmlns:p14="http://schemas.microsoft.com/office/powerpoint/2010/main" val="213544125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 encoded string is then added to the Authorization header and sent to the server.</a:t>
            </a:r>
          </a:p>
        </p:txBody>
      </p:sp>
      <p:sp>
        <p:nvSpPr>
          <p:cNvPr id="4" name="Slide Number Placeholder 3"/>
          <p:cNvSpPr>
            <a:spLocks noGrp="1"/>
          </p:cNvSpPr>
          <p:nvPr>
            <p:ph type="sldNum" sz="quarter" idx="10"/>
          </p:nvPr>
        </p:nvSpPr>
        <p:spPr/>
        <p:txBody>
          <a:bodyPr/>
          <a:lstStyle/>
          <a:p>
            <a:fld id="{89029652-62E7-43D6-83B5-097D7B7AA5D8}" type="slidenum">
              <a:rPr lang="en-US" smtClean="0"/>
              <a:t>38</a:t>
            </a:fld>
            <a:endParaRPr lang="en-US"/>
          </a:p>
        </p:txBody>
      </p:sp>
    </p:spTree>
    <p:extLst>
      <p:ext uri="{BB962C8B-B14F-4D97-AF65-F5344CB8AC3E}">
        <p14:creationId xmlns:p14="http://schemas.microsoft.com/office/powerpoint/2010/main" val="74015720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To authenticate the request, the server decodes that string back into the username and password and then verifies them.</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39</a:t>
            </a:fld>
            <a:endParaRPr lang="en-US"/>
          </a:p>
        </p:txBody>
      </p:sp>
    </p:spTree>
    <p:extLst>
      <p:ext uri="{BB962C8B-B14F-4D97-AF65-F5344CB8AC3E}">
        <p14:creationId xmlns:p14="http://schemas.microsoft.com/office/powerpoint/2010/main" val="36187572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 want to be clear about what this session is and is NOT.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First, I am not a security expert</a:t>
            </a:r>
            <a:r>
              <a:rPr lang="en-US" sz="1200" kern="1200" baseline="0" dirty="0">
                <a:solidFill>
                  <a:schemeClr val="tx1"/>
                </a:solidFill>
                <a:effectLst/>
                <a:latin typeface="+mn-lt"/>
                <a:ea typeface="+mn-ea"/>
                <a:cs typeface="+mn-cs"/>
              </a:rPr>
              <a:t> and </a:t>
            </a:r>
            <a:r>
              <a:rPr lang="en-US" sz="1200" kern="1200" dirty="0">
                <a:solidFill>
                  <a:schemeClr val="tx1"/>
                </a:solidFill>
                <a:effectLst/>
                <a:latin typeface="+mn-lt"/>
                <a:ea typeface="+mn-ea"/>
                <a:cs typeface="+mn-cs"/>
              </a:rPr>
              <a:t>this is not an advanced security session. </a:t>
            </a:r>
          </a:p>
          <a:p>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If you already know the difference between bearer tokens and signed requests, how JSON Web Tokens compare to OpenID Connect, and why OAuth should not be used for authentication, then this session isn't designed for you.</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Additionally, in order to keep these concepts accessible to a wide audience, I've omitted a few some low level details. Those details DO matter, just not to my target audience as they are first learning about these things.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other words, this session is a great place to start if you want to learn about authentication. But definitely don't go out and apply for an infosec job based solely on the next hour.</a:t>
            </a:r>
          </a:p>
        </p:txBody>
      </p:sp>
      <p:sp>
        <p:nvSpPr>
          <p:cNvPr id="4" name="Slide Number Placeholder 3"/>
          <p:cNvSpPr>
            <a:spLocks noGrp="1"/>
          </p:cNvSpPr>
          <p:nvPr>
            <p:ph type="sldNum" sz="quarter" idx="10"/>
          </p:nvPr>
        </p:nvSpPr>
        <p:spPr/>
        <p:txBody>
          <a:bodyPr/>
          <a:lstStyle/>
          <a:p>
            <a:fld id="{89029652-62E7-43D6-83B5-097D7B7AA5D8}" type="slidenum">
              <a:rPr lang="en-US" smtClean="0"/>
              <a:t>4</a:t>
            </a:fld>
            <a:endParaRPr lang="en-US"/>
          </a:p>
        </p:txBody>
      </p:sp>
    </p:spTree>
    <p:extLst>
      <p:ext uri="{BB962C8B-B14F-4D97-AF65-F5344CB8AC3E}">
        <p14:creationId xmlns:p14="http://schemas.microsoft.com/office/powerpoint/2010/main" val="3074510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 biggest drawback to using Basic Authentication like I just described is that it still requires knowledge of a password.</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And there's one big issue with using passwords for this kind of computer-to-computer API call.</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Namely,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40</a:t>
            </a:fld>
            <a:endParaRPr lang="en-US"/>
          </a:p>
        </p:txBody>
      </p:sp>
    </p:spTree>
    <p:extLst>
      <p:ext uri="{BB962C8B-B14F-4D97-AF65-F5344CB8AC3E}">
        <p14:creationId xmlns:p14="http://schemas.microsoft.com/office/powerpoint/2010/main" val="336066781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 passwords are the primary account credential.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They are the key to the user's entire kingdom.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Transmitting those credentials in what is basically plain text is a really bad idea.</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Theoretically, using HTTPS should protect the credentials as they go over the internet, but what happens if someone forgets to use HTTPS? Or what happens if that string ends up in a log file somewhere, which someone can then decode?</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 point is, using the primary account password for API authentication is a bad idea.</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41</a:t>
            </a:fld>
            <a:endParaRPr lang="en-US"/>
          </a:p>
        </p:txBody>
      </p:sp>
    </p:spTree>
    <p:extLst>
      <p:ext uri="{BB962C8B-B14F-4D97-AF65-F5344CB8AC3E}">
        <p14:creationId xmlns:p14="http://schemas.microsoft.com/office/powerpoint/2010/main" val="253649519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A common alternative is to use </a:t>
            </a:r>
            <a:r>
              <a:rPr lang="en-US" sz="1200" b="1" kern="1200" dirty="0">
                <a:solidFill>
                  <a:schemeClr val="tx1"/>
                </a:solidFill>
                <a:effectLst/>
                <a:latin typeface="+mn-lt"/>
                <a:ea typeface="+mn-ea"/>
                <a:cs typeface="+mn-cs"/>
              </a:rPr>
              <a:t>API Keys</a:t>
            </a:r>
            <a:r>
              <a:rPr lang="en-US" sz="1200" b="0" kern="1200" dirty="0">
                <a:solidFill>
                  <a:schemeClr val="tx1"/>
                </a:solidFill>
                <a:effectLst/>
                <a:latin typeface="+mn-lt"/>
                <a:ea typeface="+mn-ea"/>
                <a:cs typeface="+mn-cs"/>
              </a:rPr>
              <a:t> as a sort of </a:t>
            </a:r>
            <a:r>
              <a:rPr lang="en-US" sz="1200" b="1" kern="1200" dirty="0">
                <a:solidFill>
                  <a:schemeClr val="tx1"/>
                </a:solidFill>
                <a:effectLst/>
                <a:latin typeface="+mn-lt"/>
                <a:ea typeface="+mn-ea"/>
                <a:cs typeface="+mn-cs"/>
              </a:rPr>
              <a:t>limited-privilege</a:t>
            </a:r>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usage-specific</a:t>
            </a:r>
            <a:r>
              <a:rPr lang="en-US" sz="1200" b="0" kern="1200" dirty="0">
                <a:solidFill>
                  <a:schemeClr val="tx1"/>
                </a:solidFill>
                <a:effectLst/>
                <a:latin typeface="+mn-lt"/>
                <a:ea typeface="+mn-ea"/>
                <a:cs typeface="+mn-cs"/>
              </a:rPr>
              <a:t> password.</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42</a:t>
            </a:fld>
            <a:endParaRPr lang="en-US"/>
          </a:p>
        </p:txBody>
      </p:sp>
    </p:spTree>
    <p:extLst>
      <p:ext uri="{BB962C8B-B14F-4D97-AF65-F5344CB8AC3E}">
        <p14:creationId xmlns:p14="http://schemas.microsoft.com/office/powerpoint/2010/main" val="152832806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For example, lets say that our app integrates with multiple 3</a:t>
            </a:r>
            <a:r>
              <a:rPr lang="en-US" sz="1200" b="0" kern="1200" baseline="30000" dirty="0">
                <a:solidFill>
                  <a:schemeClr val="tx1"/>
                </a:solidFill>
                <a:effectLst/>
                <a:latin typeface="+mn-lt"/>
                <a:ea typeface="+mn-ea"/>
                <a:cs typeface="+mn-cs"/>
              </a:rPr>
              <a:t>rd</a:t>
            </a:r>
            <a:r>
              <a:rPr lang="en-US" sz="1200" b="0" kern="1200" dirty="0">
                <a:solidFill>
                  <a:schemeClr val="tx1"/>
                </a:solidFill>
                <a:effectLst/>
                <a:latin typeface="+mn-lt"/>
                <a:ea typeface="+mn-ea"/>
                <a:cs typeface="+mn-cs"/>
              </a:rPr>
              <a:t> party applications.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Instead of using her account password for all of those integrations, Alice could create separate API keys for each service.</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someone hacks one of those integrations, that's all they get access to; they can't use the hacked credential to access one of the other integrations.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Additionally, neither of those usage-specific credentials allow an attacker to </a:t>
            </a:r>
            <a:r>
              <a:rPr lang="en-US" sz="1200" b="0" i="1" kern="1200" dirty="0">
                <a:solidFill>
                  <a:schemeClr val="tx1"/>
                </a:solidFill>
                <a:effectLst/>
                <a:latin typeface="+mn-lt"/>
                <a:ea typeface="+mn-ea"/>
                <a:cs typeface="+mn-cs"/>
              </a:rPr>
              <a:t>actually log in to her account</a:t>
            </a:r>
            <a:r>
              <a:rPr lang="en-US" sz="1200" b="0" i="0" kern="1200" dirty="0">
                <a:solidFill>
                  <a:schemeClr val="tx1"/>
                </a:solidFill>
                <a:effectLst/>
                <a:latin typeface="+mn-lt"/>
                <a:ea typeface="+mn-ea"/>
                <a:cs typeface="+mn-cs"/>
              </a:rPr>
              <a:t>. These keys are only used for API calls, not logging in or changing passwords or doing anything else.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43</a:t>
            </a:fld>
            <a:endParaRPr lang="en-US"/>
          </a:p>
        </p:txBody>
      </p:sp>
    </p:spTree>
    <p:extLst>
      <p:ext uri="{BB962C8B-B14F-4D97-AF65-F5344CB8AC3E}">
        <p14:creationId xmlns:p14="http://schemas.microsoft.com/office/powerpoint/2010/main" val="352585841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There's no specific standard for what an API Key looks like, so the naïve solution is to use GUIDs.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That's a mistake. GUIDs are designed for uniqueness, NOT randomness, but randomness is what makes them secure. Using a standard GUID creates values that are too predictable for use in security situations.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The good news is that most platforms have a secure UUID implementation that uses a greater amount of entropy to generate suitable keys, you just need to make sure you use the right approach.</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44</a:t>
            </a:fld>
            <a:endParaRPr lang="en-US"/>
          </a:p>
        </p:txBody>
      </p:sp>
    </p:spTree>
    <p:extLst>
      <p:ext uri="{BB962C8B-B14F-4D97-AF65-F5344CB8AC3E}">
        <p14:creationId xmlns:p14="http://schemas.microsoft.com/office/powerpoint/2010/main" val="63410245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Once a key has been generated, there are three ways to use it for authentication.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 first is to use Basic Authentication, like we just talked about, but using the API Key instead of the account password when creating the Base64 encoded value.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45</a:t>
            </a:fld>
            <a:endParaRPr lang="en-US"/>
          </a:p>
        </p:txBody>
      </p:sp>
    </p:spTree>
    <p:extLst>
      <p:ext uri="{BB962C8B-B14F-4D97-AF65-F5344CB8AC3E}">
        <p14:creationId xmlns:p14="http://schemas.microsoft.com/office/powerpoint/2010/main" val="307822402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Another common approach is to pass the API Key </a:t>
            </a:r>
            <a:r>
              <a:rPr lang="en-US" sz="1200" b="1" kern="1200" dirty="0">
                <a:solidFill>
                  <a:schemeClr val="tx1"/>
                </a:solidFill>
                <a:effectLst/>
                <a:latin typeface="+mn-lt"/>
                <a:ea typeface="+mn-ea"/>
                <a:cs typeface="+mn-cs"/>
              </a:rPr>
              <a:t>by itself</a:t>
            </a:r>
            <a:r>
              <a:rPr lang="en-US" sz="1200" b="0" kern="1200" dirty="0">
                <a:solidFill>
                  <a:schemeClr val="tx1"/>
                </a:solidFill>
                <a:effectLst/>
                <a:latin typeface="+mn-lt"/>
                <a:ea typeface="+mn-ea"/>
                <a:cs typeface="+mn-cs"/>
              </a:rPr>
              <a:t> in an HTTP header.</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Since this is the </a:t>
            </a:r>
            <a:r>
              <a:rPr lang="en-US" sz="1200" b="0" i="1" kern="1200" dirty="0">
                <a:solidFill>
                  <a:schemeClr val="tx1"/>
                </a:solidFill>
                <a:effectLst/>
                <a:latin typeface="+mn-lt"/>
                <a:ea typeface="+mn-ea"/>
                <a:cs typeface="+mn-cs"/>
              </a:rPr>
              <a:t>only</a:t>
            </a:r>
            <a:r>
              <a:rPr lang="en-US" sz="1200" b="0" i="0" kern="1200" dirty="0">
                <a:solidFill>
                  <a:schemeClr val="tx1"/>
                </a:solidFill>
                <a:effectLst/>
                <a:latin typeface="+mn-lt"/>
                <a:ea typeface="+mn-ea"/>
                <a:cs typeface="+mn-cs"/>
              </a:rPr>
              <a:t> value being passed, you need to make sure the values are super random and hard to guess. </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46</a:t>
            </a:fld>
            <a:endParaRPr lang="en-US"/>
          </a:p>
        </p:txBody>
      </p:sp>
    </p:spTree>
    <p:extLst>
      <p:ext uri="{BB962C8B-B14F-4D97-AF65-F5344CB8AC3E}">
        <p14:creationId xmlns:p14="http://schemas.microsoft.com/office/powerpoint/2010/main" val="383040498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You </a:t>
            </a:r>
            <a:r>
              <a:rPr lang="en-US" sz="1200" b="0" i="1" kern="1200" dirty="0">
                <a:solidFill>
                  <a:schemeClr val="tx1"/>
                </a:solidFill>
                <a:effectLst/>
                <a:latin typeface="+mn-lt"/>
                <a:ea typeface="+mn-ea"/>
                <a:cs typeface="+mn-cs"/>
              </a:rPr>
              <a:t>could </a:t>
            </a:r>
            <a:r>
              <a:rPr lang="en-US" sz="1200" b="0" i="0" kern="1200" dirty="0">
                <a:solidFill>
                  <a:schemeClr val="tx1"/>
                </a:solidFill>
                <a:effectLst/>
                <a:latin typeface="+mn-lt"/>
                <a:ea typeface="+mn-ea"/>
                <a:cs typeface="+mn-cs"/>
              </a:rPr>
              <a:t>pass API keys as </a:t>
            </a:r>
            <a:r>
              <a:rPr lang="en-US" sz="1200" b="0" i="0" kern="1200" dirty="0" err="1">
                <a:solidFill>
                  <a:schemeClr val="tx1"/>
                </a:solidFill>
                <a:effectLst/>
                <a:latin typeface="+mn-lt"/>
                <a:ea typeface="+mn-ea"/>
                <a:cs typeface="+mn-cs"/>
              </a:rPr>
              <a:t>querystring</a:t>
            </a:r>
            <a:r>
              <a:rPr lang="en-US" sz="1200" b="0" i="0" kern="1200" dirty="0">
                <a:solidFill>
                  <a:schemeClr val="tx1"/>
                </a:solidFill>
                <a:effectLst/>
                <a:latin typeface="+mn-lt"/>
                <a:ea typeface="+mn-ea"/>
                <a:cs typeface="+mn-cs"/>
              </a:rPr>
              <a:t> parameters too, but then they will likely end up in your web server log files.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You wouldn't normally want your user </a:t>
            </a:r>
            <a:r>
              <a:rPr lang="en-US" sz="1200" b="0" i="1" kern="1200" dirty="0">
                <a:solidFill>
                  <a:schemeClr val="tx1"/>
                </a:solidFill>
                <a:effectLst/>
                <a:latin typeface="+mn-lt"/>
                <a:ea typeface="+mn-ea"/>
                <a:cs typeface="+mn-cs"/>
              </a:rPr>
              <a:t>passwords </a:t>
            </a:r>
            <a:r>
              <a:rPr lang="en-US" sz="1200" b="0" i="0" kern="1200" dirty="0">
                <a:solidFill>
                  <a:schemeClr val="tx1"/>
                </a:solidFill>
                <a:effectLst/>
                <a:latin typeface="+mn-lt"/>
                <a:ea typeface="+mn-ea"/>
                <a:cs typeface="+mn-cs"/>
              </a:rPr>
              <a:t>to show up in your log files, and in this case the API Key is effectively a password, so it's generally worth the effort to use headers instead.</a:t>
            </a:r>
          </a:p>
        </p:txBody>
      </p:sp>
      <p:sp>
        <p:nvSpPr>
          <p:cNvPr id="4" name="Slide Number Placeholder 3"/>
          <p:cNvSpPr>
            <a:spLocks noGrp="1"/>
          </p:cNvSpPr>
          <p:nvPr>
            <p:ph type="sldNum" sz="quarter" idx="10"/>
          </p:nvPr>
        </p:nvSpPr>
        <p:spPr/>
        <p:txBody>
          <a:bodyPr/>
          <a:lstStyle/>
          <a:p>
            <a:fld id="{89029652-62E7-43D6-83B5-097D7B7AA5D8}" type="slidenum">
              <a:rPr lang="en-US" smtClean="0"/>
              <a:t>47</a:t>
            </a:fld>
            <a:endParaRPr lang="en-US"/>
          </a:p>
        </p:txBody>
      </p:sp>
    </p:spTree>
    <p:extLst>
      <p:ext uri="{BB962C8B-B14F-4D97-AF65-F5344CB8AC3E}">
        <p14:creationId xmlns:p14="http://schemas.microsoft.com/office/powerpoint/2010/main" val="330565081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third way of using API keys doesn't require sending them over the wire at all.</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technique is called </a:t>
            </a:r>
            <a:r>
              <a:rPr lang="en-US" sz="1200" b="1" i="0" kern="1200" dirty="0">
                <a:solidFill>
                  <a:schemeClr val="tx1"/>
                </a:solidFill>
                <a:effectLst/>
                <a:latin typeface="+mn-lt"/>
                <a:ea typeface="+mn-ea"/>
                <a:cs typeface="+mn-cs"/>
              </a:rPr>
              <a:t>signing</a:t>
            </a:r>
            <a:r>
              <a:rPr lang="en-US" sz="1200" b="0" i="0" kern="1200" dirty="0">
                <a:solidFill>
                  <a:schemeClr val="tx1"/>
                </a:solidFill>
                <a:effectLst/>
                <a:latin typeface="+mn-lt"/>
                <a:ea typeface="+mn-ea"/>
                <a:cs typeface="+mn-cs"/>
              </a:rPr>
              <a:t> the request and it uses the API key plus a hash function to create a </a:t>
            </a:r>
            <a:r>
              <a:rPr lang="en-US" sz="1200" b="1" i="0" kern="1200" dirty="0">
                <a:solidFill>
                  <a:schemeClr val="tx1"/>
                </a:solidFill>
                <a:effectLst/>
                <a:latin typeface="+mn-lt"/>
                <a:ea typeface="+mn-ea"/>
                <a:cs typeface="+mn-cs"/>
              </a:rPr>
              <a:t>cryptographic signature</a:t>
            </a:r>
            <a:r>
              <a:rPr lang="en-US" sz="1200" b="0" i="0" kern="1200" dirty="0">
                <a:solidFill>
                  <a:schemeClr val="tx1"/>
                </a:solidFill>
                <a:effectLst/>
                <a:latin typeface="+mn-lt"/>
                <a:ea typeface="+mn-ea"/>
                <a:cs typeface="+mn-cs"/>
              </a:rPr>
              <a: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 sounds kind of </a:t>
            </a:r>
            <a:r>
              <a:rPr lang="en-US" sz="1200" b="0" i="0" kern="1200" dirty="0" err="1">
                <a:solidFill>
                  <a:schemeClr val="tx1"/>
                </a:solidFill>
                <a:effectLst/>
                <a:latin typeface="+mn-lt"/>
                <a:ea typeface="+mn-ea"/>
                <a:cs typeface="+mn-cs"/>
              </a:rPr>
              <a:t>mathy</a:t>
            </a:r>
            <a:r>
              <a:rPr lang="en-US" sz="1200" b="0" i="0" kern="1200" dirty="0">
                <a:solidFill>
                  <a:schemeClr val="tx1"/>
                </a:solidFill>
                <a:effectLst/>
                <a:latin typeface="+mn-lt"/>
                <a:ea typeface="+mn-ea"/>
                <a:cs typeface="+mn-cs"/>
              </a:rPr>
              <a:t> and complex, but it's really not.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Here's how it works:</a:t>
            </a:r>
          </a:p>
        </p:txBody>
      </p:sp>
      <p:sp>
        <p:nvSpPr>
          <p:cNvPr id="4" name="Slide Number Placeholder 3"/>
          <p:cNvSpPr>
            <a:spLocks noGrp="1"/>
          </p:cNvSpPr>
          <p:nvPr>
            <p:ph type="sldNum" sz="quarter" idx="10"/>
          </p:nvPr>
        </p:nvSpPr>
        <p:spPr/>
        <p:txBody>
          <a:bodyPr/>
          <a:lstStyle/>
          <a:p>
            <a:fld id="{89029652-62E7-43D6-83B5-097D7B7AA5D8}" type="slidenum">
              <a:rPr lang="en-US" smtClean="0"/>
              <a:t>48</a:t>
            </a:fld>
            <a:endParaRPr lang="en-US"/>
          </a:p>
        </p:txBody>
      </p:sp>
    </p:spTree>
    <p:extLst>
      <p:ext uri="{BB962C8B-B14F-4D97-AF65-F5344CB8AC3E}">
        <p14:creationId xmlns:p14="http://schemas.microsoft.com/office/powerpoint/2010/main" val="375108917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client still has to know the secret value, in this case the API Key.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We're still talking about "something you know" authentication factors.</a:t>
            </a:r>
          </a:p>
        </p:txBody>
      </p:sp>
      <p:sp>
        <p:nvSpPr>
          <p:cNvPr id="4" name="Slide Number Placeholder 3"/>
          <p:cNvSpPr>
            <a:spLocks noGrp="1"/>
          </p:cNvSpPr>
          <p:nvPr>
            <p:ph type="sldNum" sz="quarter" idx="10"/>
          </p:nvPr>
        </p:nvSpPr>
        <p:spPr/>
        <p:txBody>
          <a:bodyPr/>
          <a:lstStyle/>
          <a:p>
            <a:fld id="{89029652-62E7-43D6-83B5-097D7B7AA5D8}" type="slidenum">
              <a:rPr lang="en-US" smtClean="0"/>
              <a:t>49</a:t>
            </a:fld>
            <a:endParaRPr lang="en-US"/>
          </a:p>
        </p:txBody>
      </p:sp>
    </p:spTree>
    <p:extLst>
      <p:ext uri="{BB962C8B-B14F-4D97-AF65-F5344CB8AC3E}">
        <p14:creationId xmlns:p14="http://schemas.microsoft.com/office/powerpoint/2010/main" val="41942912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Second, I am not going to show you how to actually </a:t>
            </a:r>
            <a:r>
              <a:rPr lang="en-US" sz="1200" i="1" kern="1200" dirty="0">
                <a:solidFill>
                  <a:schemeClr val="tx1"/>
                </a:solidFill>
                <a:effectLst/>
                <a:latin typeface="+mn-lt"/>
                <a:ea typeface="+mn-ea"/>
                <a:cs typeface="+mn-cs"/>
              </a:rPr>
              <a:t>implement </a:t>
            </a:r>
            <a:r>
              <a:rPr lang="en-US" sz="1200" i="0" kern="1200" dirty="0">
                <a:solidFill>
                  <a:schemeClr val="tx1"/>
                </a:solidFill>
                <a:effectLst/>
                <a:latin typeface="+mn-lt"/>
                <a:ea typeface="+mn-ea"/>
                <a:cs typeface="+mn-cs"/>
              </a:rPr>
              <a:t>these techniques. </a:t>
            </a:r>
          </a:p>
          <a:p>
            <a:endParaRPr lang="en-US" sz="1200" i="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fact, there is stuff</a:t>
            </a:r>
            <a:r>
              <a:rPr lang="en-US" sz="1200" kern="1200" baseline="0" dirty="0">
                <a:solidFill>
                  <a:schemeClr val="tx1"/>
                </a:solidFill>
                <a:effectLst/>
                <a:latin typeface="+mn-lt"/>
                <a:ea typeface="+mn-ea"/>
                <a:cs typeface="+mn-cs"/>
              </a:rPr>
              <a:t> in this talk that </a:t>
            </a:r>
            <a:r>
              <a:rPr lang="en-US" sz="1200" kern="1200" dirty="0">
                <a:solidFill>
                  <a:schemeClr val="tx1"/>
                </a:solidFill>
                <a:effectLst/>
                <a:latin typeface="+mn-lt"/>
                <a:ea typeface="+mn-ea"/>
                <a:cs typeface="+mn-cs"/>
              </a:rPr>
              <a:t>I have no direct hands on experience with.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I’ve never written any </a:t>
            </a:r>
            <a:r>
              <a:rPr lang="en-US" sz="1200" kern="1200" dirty="0" err="1">
                <a:solidFill>
                  <a:schemeClr val="tx1"/>
                </a:solidFill>
                <a:effectLst/>
                <a:latin typeface="+mn-lt"/>
                <a:ea typeface="+mn-ea"/>
                <a:cs typeface="+mn-cs"/>
              </a:rPr>
              <a:t>oAuth</a:t>
            </a:r>
            <a:r>
              <a:rPr lang="en-US" sz="1200" kern="1200" dirty="0">
                <a:solidFill>
                  <a:schemeClr val="tx1"/>
                </a:solidFill>
                <a:effectLst/>
                <a:latin typeface="+mn-lt"/>
                <a:ea typeface="+mn-ea"/>
                <a:cs typeface="+mn-cs"/>
              </a:rPr>
              <a:t> code myself,</a:t>
            </a:r>
            <a:r>
              <a:rPr lang="en-US" sz="1200" kern="1200" baseline="0" dirty="0">
                <a:solidFill>
                  <a:schemeClr val="tx1"/>
                </a:solidFill>
                <a:effectLst/>
                <a:latin typeface="+mn-lt"/>
                <a:ea typeface="+mn-ea"/>
                <a:cs typeface="+mn-cs"/>
              </a:rPr>
              <a:t> so I can't really tell you exactly how to add it to your existing web app. </a:t>
            </a: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a:t>
            </a:fld>
            <a:endParaRPr lang="en-US"/>
          </a:p>
        </p:txBody>
      </p:sp>
    </p:spTree>
    <p:extLst>
      <p:ext uri="{BB962C8B-B14F-4D97-AF65-F5344CB8AC3E}">
        <p14:creationId xmlns:p14="http://schemas.microsoft.com/office/powerpoint/2010/main" val="269105093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To make an authenticated call, the client prepares the URL and parameters that it intends to request.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(transition)</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It then concatenates that string…</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50</a:t>
            </a:fld>
            <a:endParaRPr lang="en-US"/>
          </a:p>
        </p:txBody>
      </p:sp>
    </p:spTree>
    <p:extLst>
      <p:ext uri="{BB962C8B-B14F-4D97-AF65-F5344CB8AC3E}">
        <p14:creationId xmlns:p14="http://schemas.microsoft.com/office/powerpoint/2010/main" val="411637303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with the </a:t>
            </a:r>
            <a:r>
              <a:rPr lang="en-US" sz="1200" b="1" i="0" kern="1200" dirty="0">
                <a:solidFill>
                  <a:schemeClr val="tx1"/>
                </a:solidFill>
                <a:effectLst/>
                <a:latin typeface="+mn-lt"/>
                <a:ea typeface="+mn-ea"/>
                <a:cs typeface="+mn-cs"/>
              </a:rPr>
              <a:t>user-specific</a:t>
            </a:r>
            <a:r>
              <a:rPr lang="en-US" sz="1200" b="0" i="0" kern="1200" dirty="0">
                <a:solidFill>
                  <a:schemeClr val="tx1"/>
                </a:solidFill>
                <a:effectLst/>
                <a:latin typeface="+mn-lt"/>
                <a:ea typeface="+mn-ea"/>
                <a:cs typeface="+mn-cs"/>
              </a:rPr>
              <a:t> API Key, creating a string that's unique to that user's request for that specific URL.</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Any other user accessing the same URL will generate a different string because they will have their own API key.</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51</a:t>
            </a:fld>
            <a:endParaRPr lang="en-US"/>
          </a:p>
        </p:txBody>
      </p:sp>
    </p:spTree>
    <p:extLst>
      <p:ext uri="{BB962C8B-B14F-4D97-AF65-F5344CB8AC3E}">
        <p14:creationId xmlns:p14="http://schemas.microsoft.com/office/powerpoint/2010/main" val="218841192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client then runs that string through a hashing function, which…</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52</a:t>
            </a:fld>
            <a:endParaRPr lang="en-US"/>
          </a:p>
        </p:txBody>
      </p:sp>
    </p:spTree>
    <p:extLst>
      <p:ext uri="{BB962C8B-B14F-4D97-AF65-F5344CB8AC3E}">
        <p14:creationId xmlns:p14="http://schemas.microsoft.com/office/powerpoint/2010/main" val="32594602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results in a unique signature for this request.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string being hashed is unique to Alice's request for this URL, and since hash functions return a unique output for every unique input, no other client will generate this signature unless it's using Alice's API Key to request this exact URL.</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53</a:t>
            </a:fld>
            <a:endParaRPr lang="en-US"/>
          </a:p>
        </p:txBody>
      </p:sp>
    </p:spTree>
    <p:extLst>
      <p:ext uri="{BB962C8B-B14F-4D97-AF65-F5344CB8AC3E}">
        <p14:creationId xmlns:p14="http://schemas.microsoft.com/office/powerpoint/2010/main" val="93504274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9209A1-02B0-1FAD-47AC-DA2A1FFDEE1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6D7B7F8-92D2-4D0A-E890-86DF3D3FCF3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28D375A-C2F8-248D-F87E-5D9D20E9FFC1}"/>
              </a:ext>
            </a:extLst>
          </p:cNvPr>
          <p:cNvSpPr>
            <a:spLocks noGrp="1"/>
          </p:cNvSpPr>
          <p:nvPr>
            <p:ph type="body" idx="1"/>
          </p:nvPr>
        </p:nvSpPr>
        <p:spPr/>
        <p:txBody>
          <a:bodyPr/>
          <a:lstStyle/>
          <a:p>
            <a:pPr marL="0" indent="0">
              <a:buFont typeface="Arial" panose="020B0604020202020204" pitchFamily="34" charset="0"/>
              <a:buNone/>
            </a:pPr>
            <a:r>
              <a:rPr lang="en-US" sz="1200" b="0" i="1" kern="1200" dirty="0">
                <a:solidFill>
                  <a:schemeClr val="tx1"/>
                </a:solidFill>
                <a:effectLst/>
                <a:latin typeface="+mn-lt"/>
                <a:ea typeface="+mn-ea"/>
                <a:cs typeface="+mn-cs"/>
              </a:rPr>
              <a:t>Technically speaking</a:t>
            </a:r>
            <a:r>
              <a:rPr lang="en-US" sz="1200" b="0" i="0" kern="1200" dirty="0">
                <a:solidFill>
                  <a:schemeClr val="tx1"/>
                </a:solidFill>
                <a:effectLst/>
                <a:latin typeface="+mn-lt"/>
                <a:ea typeface="+mn-ea"/>
                <a:cs typeface="+mn-cs"/>
              </a:rPr>
              <a:t> this process doesn't simply concatenate the two strings together, because that can make the signature vulnerable to certain types of length-extension attacks.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When you implement this in code, you'll typically pass the message and the key as separate inputs to the hash function, and it does some complex things behind the scenes.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Practically speaking, however, it's simpler to think of it like concatenation.</a:t>
            </a:r>
          </a:p>
        </p:txBody>
      </p:sp>
      <p:sp>
        <p:nvSpPr>
          <p:cNvPr id="4" name="Slide Number Placeholder 3">
            <a:extLst>
              <a:ext uri="{FF2B5EF4-FFF2-40B4-BE49-F238E27FC236}">
                <a16:creationId xmlns:a16="http://schemas.microsoft.com/office/drawing/2014/main" id="{E7BDD143-03E9-B8CF-8F92-4D717FCCC960}"/>
              </a:ext>
            </a:extLst>
          </p:cNvPr>
          <p:cNvSpPr>
            <a:spLocks noGrp="1"/>
          </p:cNvSpPr>
          <p:nvPr>
            <p:ph type="sldNum" sz="quarter" idx="10"/>
          </p:nvPr>
        </p:nvSpPr>
        <p:spPr/>
        <p:txBody>
          <a:bodyPr/>
          <a:lstStyle/>
          <a:p>
            <a:fld id="{89029652-62E7-43D6-83B5-097D7B7AA5D8}" type="slidenum">
              <a:rPr lang="en-US" smtClean="0"/>
              <a:t>54</a:t>
            </a:fld>
            <a:endParaRPr lang="en-US"/>
          </a:p>
        </p:txBody>
      </p:sp>
    </p:spTree>
    <p:extLst>
      <p:ext uri="{BB962C8B-B14F-4D97-AF65-F5344CB8AC3E}">
        <p14:creationId xmlns:p14="http://schemas.microsoft.com/office/powerpoint/2010/main" val="412902334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Finally, the client then submits its request to the server, sending that signature in an HTTP header.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You'll notice that the API Key itself </a:t>
            </a:r>
            <a:r>
              <a:rPr lang="en-US" sz="1200" b="0" i="1" kern="1200" dirty="0">
                <a:solidFill>
                  <a:schemeClr val="tx1"/>
                </a:solidFill>
                <a:effectLst/>
                <a:latin typeface="+mn-lt"/>
                <a:ea typeface="+mn-ea"/>
                <a:cs typeface="+mn-cs"/>
              </a:rPr>
              <a:t>is not included in the request</a:t>
            </a:r>
            <a:r>
              <a:rPr lang="en-US" sz="1200" b="0" i="0" kern="1200" dirty="0">
                <a:solidFill>
                  <a:schemeClr val="tx1"/>
                </a:solidFill>
                <a:effectLst/>
                <a:latin typeface="+mn-lt"/>
                <a:ea typeface="+mn-ea"/>
                <a:cs typeface="+mn-cs"/>
              </a:rPr>
              <a:t>. It was used to create the signature, but hash values cannot be reversed, so anyone who captures this request off the network will be unable to extract the API key from it.</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55</a:t>
            </a:fld>
            <a:endParaRPr lang="en-US"/>
          </a:p>
        </p:txBody>
      </p:sp>
    </p:spTree>
    <p:extLst>
      <p:ext uri="{BB962C8B-B14F-4D97-AF65-F5344CB8AC3E}">
        <p14:creationId xmlns:p14="http://schemas.microsoft.com/office/powerpoint/2010/main" val="79534073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Signing requests also protects them against man-in-the-middle attacks.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Let's say this bad guy has infiltrated some part of the Internet that this request goes through</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He wants to….</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change </a:t>
            </a:r>
            <a:r>
              <a:rPr lang="en-US" sz="1200" b="0" i="0" kern="1200" dirty="0">
                <a:solidFill>
                  <a:schemeClr val="tx1"/>
                </a:solidFill>
                <a:effectLst/>
                <a:latin typeface="+mn-lt"/>
                <a:ea typeface="+mn-ea"/>
                <a:cs typeface="+mn-cs"/>
              </a:rPr>
              <a:t>one of those parameter values so that the server receives a </a:t>
            </a:r>
            <a:r>
              <a:rPr lang="en-US" sz="1200" b="0" i="1" kern="1200" dirty="0">
                <a:solidFill>
                  <a:schemeClr val="tx1"/>
                </a:solidFill>
                <a:effectLst/>
                <a:latin typeface="+mn-lt"/>
                <a:ea typeface="+mn-ea"/>
                <a:cs typeface="+mn-cs"/>
              </a:rPr>
              <a:t>different </a:t>
            </a:r>
            <a:r>
              <a:rPr lang="en-US" sz="1200" b="0" i="0" kern="1200" dirty="0">
                <a:solidFill>
                  <a:schemeClr val="tx1"/>
                </a:solidFill>
                <a:effectLst/>
                <a:latin typeface="+mn-lt"/>
                <a:ea typeface="+mn-ea"/>
                <a:cs typeface="+mn-cs"/>
              </a:rPr>
              <a:t>request than what the client sent.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 real world example would be Alice trying to transfer money to a friend; if an attacker can replace the target account number with his own account number, he could trick the server into sending him the money instead.</a:t>
            </a:r>
          </a:p>
        </p:txBody>
      </p:sp>
      <p:sp>
        <p:nvSpPr>
          <p:cNvPr id="4" name="Slide Number Placeholder 3"/>
          <p:cNvSpPr>
            <a:spLocks noGrp="1"/>
          </p:cNvSpPr>
          <p:nvPr>
            <p:ph type="sldNum" sz="quarter" idx="10"/>
          </p:nvPr>
        </p:nvSpPr>
        <p:spPr/>
        <p:txBody>
          <a:bodyPr/>
          <a:lstStyle/>
          <a:p>
            <a:fld id="{89029652-62E7-43D6-83B5-097D7B7AA5D8}" type="slidenum">
              <a:rPr lang="en-US" smtClean="0"/>
              <a:t>56</a:t>
            </a:fld>
            <a:endParaRPr lang="en-US"/>
          </a:p>
        </p:txBody>
      </p:sp>
    </p:spTree>
    <p:extLst>
      <p:ext uri="{BB962C8B-B14F-4D97-AF65-F5344CB8AC3E}">
        <p14:creationId xmlns:p14="http://schemas.microsoft.com/office/powerpoint/2010/main" val="188024762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But if the requests are signed, then this man in the middle attack won't work.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That's because, when the server receives the request, the first thing it does is </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…look up Alice's API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(transition)</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It then uses </a:t>
            </a:r>
            <a:r>
              <a:rPr lang="en-US" sz="1200" b="0" i="1" kern="1200" dirty="0">
                <a:solidFill>
                  <a:schemeClr val="tx1"/>
                </a:solidFill>
                <a:effectLst/>
                <a:latin typeface="+mn-lt"/>
                <a:ea typeface="+mn-ea"/>
                <a:cs typeface="+mn-cs"/>
              </a:rPr>
              <a:t>its copy </a:t>
            </a:r>
            <a:r>
              <a:rPr lang="en-US" sz="1200" b="0" i="0" kern="1200" dirty="0">
                <a:solidFill>
                  <a:schemeClr val="tx1"/>
                </a:solidFill>
                <a:effectLst/>
                <a:latin typeface="+mn-lt"/>
                <a:ea typeface="+mn-ea"/>
                <a:cs typeface="+mn-cs"/>
              </a:rPr>
              <a:t>of Alice's key…</a:t>
            </a: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57</a:t>
            </a:fld>
            <a:endParaRPr lang="en-US"/>
          </a:p>
        </p:txBody>
      </p:sp>
    </p:spTree>
    <p:extLst>
      <p:ext uri="{BB962C8B-B14F-4D97-AF65-F5344CB8AC3E}">
        <p14:creationId xmlns:p14="http://schemas.microsoft.com/office/powerpoint/2010/main" val="187664794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to recompute the signature.</a:t>
            </a:r>
          </a:p>
        </p:txBody>
      </p:sp>
      <p:sp>
        <p:nvSpPr>
          <p:cNvPr id="4" name="Slide Number Placeholder 3"/>
          <p:cNvSpPr>
            <a:spLocks noGrp="1"/>
          </p:cNvSpPr>
          <p:nvPr>
            <p:ph type="sldNum" sz="quarter" idx="10"/>
          </p:nvPr>
        </p:nvSpPr>
        <p:spPr/>
        <p:txBody>
          <a:bodyPr/>
          <a:lstStyle/>
          <a:p>
            <a:fld id="{89029652-62E7-43D6-83B5-097D7B7AA5D8}" type="slidenum">
              <a:rPr lang="en-US" smtClean="0"/>
              <a:t>58</a:t>
            </a:fld>
            <a:endParaRPr lang="en-US"/>
          </a:p>
        </p:txBody>
      </p:sp>
    </p:spTree>
    <p:extLst>
      <p:ext uri="{BB962C8B-B14F-4D97-AF65-F5344CB8AC3E}">
        <p14:creationId xmlns:p14="http://schemas.microsoft.com/office/powerpoint/2010/main" val="418221710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If the client's signature and server's signature are different, the server knows that either the original request was signed with the wrong key, OR the request was modified while it was in transit.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In either case, the request is rejected as invalid.</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59</a:t>
            </a:fld>
            <a:endParaRPr lang="en-US"/>
          </a:p>
        </p:txBody>
      </p:sp>
    </p:spTree>
    <p:extLst>
      <p:ext uri="{BB962C8B-B14F-4D97-AF65-F5344CB8AC3E}">
        <p14:creationId xmlns:p14="http://schemas.microsoft.com/office/powerpoint/2010/main" val="34460011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What I have done, however, is </a:t>
            </a:r>
            <a:r>
              <a:rPr lang="en-US" sz="1200" i="0" kern="1200" dirty="0">
                <a:solidFill>
                  <a:schemeClr val="tx1"/>
                </a:solidFill>
                <a:effectLst/>
                <a:latin typeface="+mn-lt"/>
                <a:ea typeface="+mn-ea"/>
                <a:cs typeface="+mn-cs"/>
              </a:rPr>
              <a:t>Googled the crap out of OAuth. </a:t>
            </a:r>
          </a:p>
          <a:p>
            <a:endParaRPr lang="en-US" sz="1200" i="0" kern="1200" dirty="0">
              <a:solidFill>
                <a:schemeClr val="tx1"/>
              </a:solidFill>
              <a:effectLst/>
              <a:latin typeface="+mn-lt"/>
              <a:ea typeface="+mn-ea"/>
              <a:cs typeface="+mn-cs"/>
            </a:endParaRPr>
          </a:p>
          <a:p>
            <a:r>
              <a:rPr lang="en-US" sz="1200" i="0" kern="1200" dirty="0">
                <a:solidFill>
                  <a:schemeClr val="tx1"/>
                </a:solidFill>
                <a:effectLst/>
                <a:latin typeface="+mn-lt"/>
                <a:ea typeface="+mn-ea"/>
                <a:cs typeface="+mn-cs"/>
              </a:rPr>
              <a:t>More specifically, I've Googled the crap out of OAuth </a:t>
            </a:r>
            <a:r>
              <a:rPr lang="en-US" sz="1200" kern="1200" dirty="0">
                <a:solidFill>
                  <a:schemeClr val="tx1"/>
                </a:solidFill>
                <a:effectLst/>
                <a:latin typeface="+mn-lt"/>
                <a:ea typeface="+mn-ea"/>
                <a:cs typeface="+mn-cs"/>
              </a:rPr>
              <a:t>and how it works relative to a bunch of other techniques, and that’s what this session is about. </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6</a:t>
            </a:fld>
            <a:endParaRPr lang="en-US"/>
          </a:p>
        </p:txBody>
      </p:sp>
    </p:spTree>
    <p:extLst>
      <p:ext uri="{BB962C8B-B14F-4D97-AF65-F5344CB8AC3E}">
        <p14:creationId xmlns:p14="http://schemas.microsoft.com/office/powerpoint/2010/main" val="110585217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 glossed over one important detail in that explanation.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whole process depends on the server using Alice's key to validate the signature.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But there's nothing in this request that identifies Alice as the originator, so how does the server know to use </a:t>
            </a:r>
            <a:r>
              <a:rPr lang="en-US" sz="1200" b="0" i="1" kern="1200" dirty="0">
                <a:solidFill>
                  <a:schemeClr val="tx1"/>
                </a:solidFill>
                <a:effectLst/>
                <a:latin typeface="+mn-lt"/>
                <a:ea typeface="+mn-ea"/>
                <a:cs typeface="+mn-cs"/>
              </a:rPr>
              <a:t>Alice's </a:t>
            </a:r>
            <a:r>
              <a:rPr lang="en-US" sz="1200" b="0" i="0" kern="1200" dirty="0">
                <a:solidFill>
                  <a:schemeClr val="tx1"/>
                </a:solidFill>
                <a:effectLst/>
                <a:latin typeface="+mn-lt"/>
                <a:ea typeface="+mn-ea"/>
                <a:cs typeface="+mn-cs"/>
              </a:rPr>
              <a:t>key for validation?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60</a:t>
            </a:fld>
            <a:endParaRPr lang="en-US"/>
          </a:p>
        </p:txBody>
      </p:sp>
    </p:spTree>
    <p:extLst>
      <p:ext uri="{BB962C8B-B14F-4D97-AF65-F5344CB8AC3E}">
        <p14:creationId xmlns:p14="http://schemas.microsoft.com/office/powerpoint/2010/main" val="295222354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When using API Keys to sign requests, your request needs to indicate the </a:t>
            </a:r>
            <a:r>
              <a:rPr lang="en-US" sz="1200" b="1" i="0" kern="1200" dirty="0">
                <a:solidFill>
                  <a:schemeClr val="tx1"/>
                </a:solidFill>
                <a:effectLst/>
                <a:latin typeface="+mn-lt"/>
                <a:ea typeface="+mn-ea"/>
                <a:cs typeface="+mn-cs"/>
              </a:rPr>
              <a:t>identity</a:t>
            </a:r>
            <a:r>
              <a:rPr lang="en-US" sz="1200" b="0" i="0" kern="1200" dirty="0">
                <a:solidFill>
                  <a:schemeClr val="tx1"/>
                </a:solidFill>
                <a:effectLst/>
                <a:latin typeface="+mn-lt"/>
                <a:ea typeface="+mn-ea"/>
                <a:cs typeface="+mn-cs"/>
              </a:rPr>
              <a:t> AND the signature.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is very similar to Basic Auth, which has the same requirement.</a:t>
            </a:r>
          </a:p>
        </p:txBody>
      </p:sp>
      <p:sp>
        <p:nvSpPr>
          <p:cNvPr id="4" name="Slide Number Placeholder 3"/>
          <p:cNvSpPr>
            <a:spLocks noGrp="1"/>
          </p:cNvSpPr>
          <p:nvPr>
            <p:ph type="sldNum" sz="quarter" idx="10"/>
          </p:nvPr>
        </p:nvSpPr>
        <p:spPr/>
        <p:txBody>
          <a:bodyPr/>
          <a:lstStyle/>
          <a:p>
            <a:fld id="{89029652-62E7-43D6-83B5-097D7B7AA5D8}" type="slidenum">
              <a:rPr lang="en-US" smtClean="0"/>
              <a:t>61</a:t>
            </a:fld>
            <a:endParaRPr lang="en-US"/>
          </a:p>
        </p:txBody>
      </p:sp>
    </p:spTree>
    <p:extLst>
      <p:ext uri="{BB962C8B-B14F-4D97-AF65-F5344CB8AC3E}">
        <p14:creationId xmlns:p14="http://schemas.microsoft.com/office/powerpoint/2010/main" val="233351153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So what should we use as the ID?</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You could use some unique key from your user database, like email address or USER_ID or whatever, and that works fine </a:t>
            </a:r>
            <a:r>
              <a:rPr lang="en-US" sz="1200" b="0" i="1" kern="1200" dirty="0">
                <a:solidFill>
                  <a:schemeClr val="tx1"/>
                </a:solidFill>
                <a:effectLst/>
                <a:latin typeface="+mn-lt"/>
                <a:ea typeface="+mn-ea"/>
                <a:cs typeface="+mn-cs"/>
              </a:rPr>
              <a:t>unless</a:t>
            </a:r>
            <a:r>
              <a:rPr lang="en-US" sz="1200" b="0" i="0" kern="1200" dirty="0">
                <a:solidFill>
                  <a:schemeClr val="tx1"/>
                </a:solidFill>
                <a:effectLst/>
                <a:latin typeface="+mn-lt"/>
                <a:ea typeface="+mn-ea"/>
                <a:cs typeface="+mn-cs"/>
              </a:rPr>
              <a:t> you want to allow people to create </a:t>
            </a:r>
            <a:r>
              <a:rPr lang="en-US" sz="1200" b="0" i="1" kern="1200" dirty="0">
                <a:solidFill>
                  <a:schemeClr val="tx1"/>
                </a:solidFill>
                <a:effectLst/>
                <a:latin typeface="+mn-lt"/>
                <a:ea typeface="+mn-ea"/>
                <a:cs typeface="+mn-cs"/>
              </a:rPr>
              <a:t>multiple </a:t>
            </a:r>
            <a:r>
              <a:rPr lang="en-US" sz="1200" b="0" i="0" kern="1200" dirty="0">
                <a:solidFill>
                  <a:schemeClr val="tx1"/>
                </a:solidFill>
                <a:effectLst/>
                <a:latin typeface="+mn-lt"/>
                <a:ea typeface="+mn-ea"/>
                <a:cs typeface="+mn-cs"/>
              </a:rPr>
              <a:t>API keys.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62</a:t>
            </a:fld>
            <a:endParaRPr lang="en-US"/>
          </a:p>
        </p:txBody>
      </p:sp>
    </p:spTree>
    <p:extLst>
      <p:ext uri="{BB962C8B-B14F-4D97-AF65-F5344CB8AC3E}">
        <p14:creationId xmlns:p14="http://schemas.microsoft.com/office/powerpoint/2010/main" val="116230749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If you support multiple API Keys per user, but you only pass the </a:t>
            </a:r>
            <a:r>
              <a:rPr lang="en-US" sz="1200" b="1" i="0" kern="1200" dirty="0">
                <a:solidFill>
                  <a:schemeClr val="tx1"/>
                </a:solidFill>
                <a:effectLst/>
                <a:latin typeface="+mn-lt"/>
                <a:ea typeface="+mn-ea"/>
                <a:cs typeface="+mn-cs"/>
              </a:rPr>
              <a:t>user </a:t>
            </a:r>
            <a:r>
              <a:rPr lang="en-US" sz="1200" b="0" i="0" kern="1200" dirty="0">
                <a:solidFill>
                  <a:schemeClr val="tx1"/>
                </a:solidFill>
                <a:effectLst/>
                <a:latin typeface="+mn-lt"/>
                <a:ea typeface="+mn-ea"/>
                <a:cs typeface="+mn-cs"/>
              </a:rPr>
              <a:t>id in the header, then on every request the server needs to loop through </a:t>
            </a:r>
            <a:r>
              <a:rPr lang="en-US" sz="1200" b="0" i="1" kern="1200" dirty="0">
                <a:solidFill>
                  <a:schemeClr val="tx1"/>
                </a:solidFill>
                <a:effectLst/>
                <a:latin typeface="+mn-lt"/>
                <a:ea typeface="+mn-ea"/>
                <a:cs typeface="+mn-cs"/>
              </a:rPr>
              <a:t>every </a:t>
            </a:r>
            <a:r>
              <a:rPr lang="en-US" sz="1200" b="0" i="0" kern="1200" dirty="0">
                <a:solidFill>
                  <a:schemeClr val="tx1"/>
                </a:solidFill>
                <a:effectLst/>
                <a:latin typeface="+mn-lt"/>
                <a:ea typeface="+mn-ea"/>
                <a:cs typeface="+mn-cs"/>
              </a:rPr>
              <a:t>key belonging to that user until it finds one that validates.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That's a lot of unnecessary overhead.</a:t>
            </a:r>
          </a:p>
        </p:txBody>
      </p:sp>
      <p:sp>
        <p:nvSpPr>
          <p:cNvPr id="4" name="Slide Number Placeholder 3"/>
          <p:cNvSpPr>
            <a:spLocks noGrp="1"/>
          </p:cNvSpPr>
          <p:nvPr>
            <p:ph type="sldNum" sz="quarter" idx="10"/>
          </p:nvPr>
        </p:nvSpPr>
        <p:spPr/>
        <p:txBody>
          <a:bodyPr/>
          <a:lstStyle/>
          <a:p>
            <a:fld id="{89029652-62E7-43D6-83B5-097D7B7AA5D8}" type="slidenum">
              <a:rPr lang="en-US" smtClean="0"/>
              <a:t>63</a:t>
            </a:fld>
            <a:endParaRPr lang="en-US"/>
          </a:p>
        </p:txBody>
      </p:sp>
    </p:spTree>
    <p:extLst>
      <p:ext uri="{BB962C8B-B14F-4D97-AF65-F5344CB8AC3E}">
        <p14:creationId xmlns:p14="http://schemas.microsoft.com/office/powerpoint/2010/main" val="142097842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 common solution in this case is to assign API Keys a unique identifier of their own.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That identifier value is public and is sent in the header as plain text. It is used only as an identifier to </a:t>
            </a:r>
            <a:r>
              <a:rPr lang="en-US" sz="1200" b="1" i="0" kern="1200" dirty="0">
                <a:solidFill>
                  <a:schemeClr val="tx1"/>
                </a:solidFill>
                <a:effectLst/>
                <a:latin typeface="+mn-lt"/>
                <a:ea typeface="+mn-ea"/>
                <a:cs typeface="+mn-cs"/>
              </a:rPr>
              <a:t>look up</a:t>
            </a:r>
            <a:r>
              <a:rPr lang="en-US" sz="1200" b="0" i="0" kern="1200" dirty="0">
                <a:solidFill>
                  <a:schemeClr val="tx1"/>
                </a:solidFill>
                <a:effectLst/>
                <a:latin typeface="+mn-lt"/>
                <a:ea typeface="+mn-ea"/>
                <a:cs typeface="+mn-cs"/>
              </a:rPr>
              <a:t> the…</a:t>
            </a:r>
          </a:p>
        </p:txBody>
      </p:sp>
      <p:sp>
        <p:nvSpPr>
          <p:cNvPr id="4" name="Slide Number Placeholder 3"/>
          <p:cNvSpPr>
            <a:spLocks noGrp="1"/>
          </p:cNvSpPr>
          <p:nvPr>
            <p:ph type="sldNum" sz="quarter" idx="10"/>
          </p:nvPr>
        </p:nvSpPr>
        <p:spPr/>
        <p:txBody>
          <a:bodyPr/>
          <a:lstStyle/>
          <a:p>
            <a:fld id="{89029652-62E7-43D6-83B5-097D7B7AA5D8}" type="slidenum">
              <a:rPr lang="en-US" smtClean="0"/>
              <a:t>64</a:t>
            </a:fld>
            <a:endParaRPr lang="en-US"/>
          </a:p>
        </p:txBody>
      </p:sp>
    </p:spTree>
    <p:extLst>
      <p:ext uri="{BB962C8B-B14F-4D97-AF65-F5344CB8AC3E}">
        <p14:creationId xmlns:p14="http://schemas.microsoft.com/office/powerpoint/2010/main" val="10165666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actual </a:t>
            </a:r>
            <a:r>
              <a:rPr lang="en-US" sz="1200" b="1" i="0" kern="1200" dirty="0">
                <a:solidFill>
                  <a:schemeClr val="tx1"/>
                </a:solidFill>
                <a:effectLst/>
                <a:latin typeface="+mn-lt"/>
                <a:ea typeface="+mn-ea"/>
                <a:cs typeface="+mn-cs"/>
              </a:rPr>
              <a:t>API key</a:t>
            </a:r>
            <a:r>
              <a:rPr lang="en-US" sz="1200" b="0" i="0" kern="1200" dirty="0">
                <a:solidFill>
                  <a:schemeClr val="tx1"/>
                </a:solidFill>
                <a:effectLst/>
                <a:latin typeface="+mn-lt"/>
                <a:ea typeface="+mn-ea"/>
                <a:cs typeface="+mn-cs"/>
              </a:rPr>
              <a:t>, which is then used to validate the signature.</a:t>
            </a:r>
          </a:p>
        </p:txBody>
      </p:sp>
      <p:sp>
        <p:nvSpPr>
          <p:cNvPr id="4" name="Slide Number Placeholder 3"/>
          <p:cNvSpPr>
            <a:spLocks noGrp="1"/>
          </p:cNvSpPr>
          <p:nvPr>
            <p:ph type="sldNum" sz="quarter" idx="10"/>
          </p:nvPr>
        </p:nvSpPr>
        <p:spPr/>
        <p:txBody>
          <a:bodyPr/>
          <a:lstStyle/>
          <a:p>
            <a:fld id="{89029652-62E7-43D6-83B5-097D7B7AA5D8}" type="slidenum">
              <a:rPr lang="en-US" smtClean="0"/>
              <a:t>65</a:t>
            </a:fld>
            <a:endParaRPr lang="en-US"/>
          </a:p>
        </p:txBody>
      </p:sp>
    </p:spTree>
    <p:extLst>
      <p:ext uri="{BB962C8B-B14F-4D97-AF65-F5344CB8AC3E}">
        <p14:creationId xmlns:p14="http://schemas.microsoft.com/office/powerpoint/2010/main" val="36827835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This concept of using a secret key to hash some string and then sending the output as a signature is a major concept in authentication.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kern="1200" dirty="0">
                <a:solidFill>
                  <a:schemeClr val="tx1"/>
                </a:solidFill>
                <a:effectLst/>
                <a:latin typeface="+mn-lt"/>
                <a:ea typeface="+mn-ea"/>
                <a:cs typeface="+mn-cs"/>
              </a:rPr>
              <a:t>(click)</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The signature is an </a:t>
            </a:r>
            <a:r>
              <a:rPr lang="en-US" sz="1200" b="1" i="0" kern="1200" dirty="0">
                <a:solidFill>
                  <a:schemeClr val="tx1"/>
                </a:solidFill>
                <a:effectLst/>
                <a:latin typeface="+mn-lt"/>
                <a:ea typeface="+mn-ea"/>
                <a:cs typeface="+mn-cs"/>
              </a:rPr>
              <a:t>authentication code</a:t>
            </a:r>
            <a:r>
              <a:rPr lang="en-US" sz="1200" b="0" i="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kern="1200" dirty="0">
                <a:solidFill>
                  <a:schemeClr val="tx1"/>
                </a:solidFill>
                <a:effectLst/>
                <a:latin typeface="+mn-lt"/>
                <a:ea typeface="+mn-ea"/>
                <a:cs typeface="+mn-cs"/>
              </a:rPr>
              <a:t>(click)</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It's created using a </a:t>
            </a:r>
            <a:r>
              <a:rPr lang="en-US" sz="1200" b="1" i="0" kern="1200" dirty="0">
                <a:solidFill>
                  <a:schemeClr val="tx1"/>
                </a:solidFill>
                <a:effectLst/>
                <a:latin typeface="+mn-lt"/>
                <a:ea typeface="+mn-ea"/>
                <a:cs typeface="+mn-cs"/>
              </a:rPr>
              <a:t>hash</a:t>
            </a:r>
            <a:r>
              <a:rPr lang="en-US" sz="1200" b="0" i="0" kern="1200" dirty="0">
                <a:solidFill>
                  <a:schemeClr val="tx1"/>
                </a:solidFill>
                <a:effectLst/>
                <a:latin typeface="+mn-lt"/>
                <a:ea typeface="+mn-ea"/>
                <a:cs typeface="+mn-cs"/>
              </a:rPr>
              <a:t> function, so…</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 that makes it a Hash-based Message Authentication Code, often abbreviated as "HMAC".</a:t>
            </a:r>
          </a:p>
        </p:txBody>
      </p:sp>
      <p:sp>
        <p:nvSpPr>
          <p:cNvPr id="4" name="Slide Number Placeholder 3"/>
          <p:cNvSpPr>
            <a:spLocks noGrp="1"/>
          </p:cNvSpPr>
          <p:nvPr>
            <p:ph type="sldNum" sz="quarter" idx="10"/>
          </p:nvPr>
        </p:nvSpPr>
        <p:spPr/>
        <p:txBody>
          <a:bodyPr/>
          <a:lstStyle/>
          <a:p>
            <a:fld id="{89029652-62E7-43D6-83B5-097D7B7AA5D8}" type="slidenum">
              <a:rPr lang="en-US" smtClean="0"/>
              <a:t>66</a:t>
            </a:fld>
            <a:endParaRPr lang="en-US"/>
          </a:p>
        </p:txBody>
      </p:sp>
    </p:spTree>
    <p:extLst>
      <p:ext uri="{BB962C8B-B14F-4D97-AF65-F5344CB8AC3E}">
        <p14:creationId xmlns:p14="http://schemas.microsoft.com/office/powerpoint/2010/main" val="95380844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68C6AA-0C90-EB6A-89F0-585257E31B0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862261F-39AE-7866-406C-3B69919E123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23790F2-DE8C-8128-55BA-E1CCA3B7BE8E}"/>
              </a:ext>
            </a:extLst>
          </p:cNvPr>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thing you should remember is that an HMAC algorithm provides </a:t>
            </a:r>
            <a:r>
              <a:rPr lang="en-US" sz="1200" b="1" i="0" kern="1200" dirty="0">
                <a:solidFill>
                  <a:schemeClr val="tx1"/>
                </a:solidFill>
                <a:effectLst/>
                <a:latin typeface="+mn-lt"/>
                <a:ea typeface="+mn-ea"/>
                <a:cs typeface="+mn-cs"/>
              </a:rPr>
              <a:t>message integrity</a:t>
            </a:r>
            <a:r>
              <a:rPr lang="en-US" sz="1200" b="0" i="0" kern="1200" dirty="0">
                <a:solidFill>
                  <a:schemeClr val="tx1"/>
                </a:solidFill>
                <a:effectLst/>
                <a:latin typeface="+mn-lt"/>
                <a:ea typeface="+mn-ea"/>
                <a:cs typeface="+mn-cs"/>
              </a:rPr>
              <a:t>, not </a:t>
            </a:r>
            <a:r>
              <a:rPr lang="en-US" sz="1200" b="1" i="0" kern="1200" dirty="0">
                <a:solidFill>
                  <a:schemeClr val="tx1"/>
                </a:solidFill>
                <a:effectLst/>
                <a:latin typeface="+mn-lt"/>
                <a:ea typeface="+mn-ea"/>
                <a:cs typeface="+mn-cs"/>
              </a:rPr>
              <a:t>message security</a:t>
            </a:r>
            <a:r>
              <a:rPr lang="en-US" sz="1200" b="0" i="0" kern="1200" dirty="0">
                <a:solidFill>
                  <a:schemeClr val="tx1"/>
                </a:solidFill>
                <a:effectLst/>
                <a:latin typeface="+mn-lt"/>
                <a:ea typeface="+mn-ea"/>
                <a:cs typeface="+mn-cs"/>
              </a:rPr>
              <a: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It allows Alice to send a message to Bob, and for Bob to confirm that the message was not modified in transit.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HMAC DOES NOT secure the message itself, so make sure you send these requests over HTTPS. That will protect the message from eavesdropping and replay attacks.</a:t>
            </a:r>
            <a:endParaRPr lang="en-US" sz="1200" b="1" i="0" kern="1200" dirty="0">
              <a:solidFill>
                <a:schemeClr val="tx1"/>
              </a:solidFill>
              <a:effectLst/>
              <a:latin typeface="+mn-lt"/>
              <a:ea typeface="+mn-ea"/>
              <a:cs typeface="+mn-cs"/>
            </a:endParaRPr>
          </a:p>
        </p:txBody>
      </p:sp>
      <p:sp>
        <p:nvSpPr>
          <p:cNvPr id="4" name="Slide Number Placeholder 3">
            <a:extLst>
              <a:ext uri="{FF2B5EF4-FFF2-40B4-BE49-F238E27FC236}">
                <a16:creationId xmlns:a16="http://schemas.microsoft.com/office/drawing/2014/main" id="{25D268E7-36D2-8C92-5ED4-57A9F4B08BD9}"/>
              </a:ext>
            </a:extLst>
          </p:cNvPr>
          <p:cNvSpPr>
            <a:spLocks noGrp="1"/>
          </p:cNvSpPr>
          <p:nvPr>
            <p:ph type="sldNum" sz="quarter" idx="10"/>
          </p:nvPr>
        </p:nvSpPr>
        <p:spPr/>
        <p:txBody>
          <a:bodyPr/>
          <a:lstStyle/>
          <a:p>
            <a:fld id="{89029652-62E7-43D6-83B5-097D7B7AA5D8}" type="slidenum">
              <a:rPr lang="en-US" smtClean="0"/>
              <a:t>67</a:t>
            </a:fld>
            <a:endParaRPr lang="en-US"/>
          </a:p>
        </p:txBody>
      </p:sp>
    </p:spTree>
    <p:extLst>
      <p:ext uri="{BB962C8B-B14F-4D97-AF65-F5344CB8AC3E}">
        <p14:creationId xmlns:p14="http://schemas.microsoft.com/office/powerpoint/2010/main" val="414361402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If a client and server have a shared secret key, that means the client must </a:t>
            </a:r>
            <a:r>
              <a:rPr lang="en-US" sz="1200" b="0" i="1" kern="1200" dirty="0">
                <a:solidFill>
                  <a:schemeClr val="tx1"/>
                </a:solidFill>
                <a:effectLst/>
                <a:latin typeface="+mn-lt"/>
                <a:ea typeface="+mn-ea"/>
                <a:cs typeface="+mn-cs"/>
              </a:rPr>
              <a:t>store </a:t>
            </a:r>
            <a:r>
              <a:rPr lang="en-US" sz="1200" b="0" i="0" kern="1200" dirty="0">
                <a:solidFill>
                  <a:schemeClr val="tx1"/>
                </a:solidFill>
                <a:effectLst/>
                <a:latin typeface="+mn-lt"/>
                <a:ea typeface="+mn-ea"/>
                <a:cs typeface="+mn-cs"/>
              </a:rPr>
              <a:t>the key somewhere between requests.</a:t>
            </a:r>
          </a:p>
        </p:txBody>
      </p:sp>
      <p:sp>
        <p:nvSpPr>
          <p:cNvPr id="4" name="Slide Number Placeholder 3"/>
          <p:cNvSpPr>
            <a:spLocks noGrp="1"/>
          </p:cNvSpPr>
          <p:nvPr>
            <p:ph type="sldNum" sz="quarter" idx="10"/>
          </p:nvPr>
        </p:nvSpPr>
        <p:spPr/>
        <p:txBody>
          <a:bodyPr/>
          <a:lstStyle/>
          <a:p>
            <a:fld id="{89029652-62E7-43D6-83B5-097D7B7AA5D8}" type="slidenum">
              <a:rPr lang="en-US" smtClean="0"/>
              <a:t>68</a:t>
            </a:fld>
            <a:endParaRPr lang="en-US"/>
          </a:p>
        </p:txBody>
      </p:sp>
    </p:spTree>
    <p:extLst>
      <p:ext uri="{BB962C8B-B14F-4D97-AF65-F5344CB8AC3E}">
        <p14:creationId xmlns:p14="http://schemas.microsoft.com/office/powerpoint/2010/main" val="353519977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For server to server communication this is easy.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We generate a key and store it in our database. </a:t>
            </a:r>
          </a:p>
        </p:txBody>
      </p:sp>
      <p:sp>
        <p:nvSpPr>
          <p:cNvPr id="4" name="Slide Number Placeholder 3"/>
          <p:cNvSpPr>
            <a:spLocks noGrp="1"/>
          </p:cNvSpPr>
          <p:nvPr>
            <p:ph type="sldNum" sz="quarter" idx="10"/>
          </p:nvPr>
        </p:nvSpPr>
        <p:spPr/>
        <p:txBody>
          <a:bodyPr/>
          <a:lstStyle/>
          <a:p>
            <a:fld id="{89029652-62E7-43D6-83B5-097D7B7AA5D8}" type="slidenum">
              <a:rPr lang="en-US" smtClean="0"/>
              <a:t>69</a:t>
            </a:fld>
            <a:endParaRPr lang="en-US"/>
          </a:p>
        </p:txBody>
      </p:sp>
    </p:spTree>
    <p:extLst>
      <p:ext uri="{BB962C8B-B14F-4D97-AF65-F5344CB8AC3E}">
        <p14:creationId xmlns:p14="http://schemas.microsoft.com/office/powerpoint/2010/main" val="11572743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Here's the agenda.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I'll explain how each of these things works at a conceptual level so that </a:t>
            </a:r>
            <a:r>
              <a:rPr lang="en-US" sz="1200" i="1" kern="1200" dirty="0">
                <a:solidFill>
                  <a:schemeClr val="tx1"/>
                </a:solidFill>
                <a:effectLst/>
                <a:latin typeface="+mn-lt"/>
                <a:ea typeface="+mn-ea"/>
                <a:cs typeface="+mn-cs"/>
              </a:rPr>
              <a:t>when </a:t>
            </a:r>
            <a:r>
              <a:rPr lang="en-US" sz="1200" i="0" kern="1200" dirty="0">
                <a:solidFill>
                  <a:schemeClr val="tx1"/>
                </a:solidFill>
                <a:effectLst/>
                <a:latin typeface="+mn-lt"/>
                <a:ea typeface="+mn-ea"/>
                <a:cs typeface="+mn-cs"/>
              </a:rPr>
              <a:t>you go to implement something, you'll have a solid mental model to start from and you'll be better equipped to understand whatever implementation guide you use.</a:t>
            </a:r>
            <a:endParaRPr lang="en-US" sz="1200" kern="1200" dirty="0">
              <a:solidFill>
                <a:schemeClr val="tx1"/>
              </a:solidFill>
              <a:effectLst/>
              <a:latin typeface="+mn-lt"/>
              <a:ea typeface="+mn-ea"/>
              <a:cs typeface="+mn-cs"/>
            </a:endParaRPr>
          </a:p>
          <a:p>
            <a:pPr lvl="0"/>
            <a:endParaRPr lang="en-US" sz="1200" b="1" kern="1200" dirty="0">
              <a:solidFill>
                <a:schemeClr val="tx1"/>
              </a:solidFill>
              <a:effectLst/>
              <a:latin typeface="+mn-lt"/>
              <a:ea typeface="+mn-ea"/>
              <a:cs typeface="+mn-cs"/>
            </a:endParaRPr>
          </a:p>
          <a:p>
            <a:pPr lvl="0"/>
            <a:r>
              <a:rPr lang="en-US" sz="1200" b="1" kern="1200" dirty="0">
                <a:solidFill>
                  <a:schemeClr val="tx1"/>
                </a:solidFill>
                <a:effectLst/>
                <a:latin typeface="+mn-lt"/>
                <a:ea typeface="+mn-ea"/>
                <a:cs typeface="+mn-cs"/>
              </a:rPr>
              <a:t>(pause for a drink, let people review the agenda)</a:t>
            </a:r>
          </a:p>
        </p:txBody>
      </p:sp>
      <p:sp>
        <p:nvSpPr>
          <p:cNvPr id="4" name="Slide Number Placeholder 3"/>
          <p:cNvSpPr>
            <a:spLocks noGrp="1"/>
          </p:cNvSpPr>
          <p:nvPr>
            <p:ph type="sldNum" sz="quarter" idx="10"/>
          </p:nvPr>
        </p:nvSpPr>
        <p:spPr/>
        <p:txBody>
          <a:bodyPr/>
          <a:lstStyle/>
          <a:p>
            <a:fld id="{89029652-62E7-43D6-83B5-097D7B7AA5D8}" type="slidenum">
              <a:rPr lang="en-US" smtClean="0"/>
              <a:t>7</a:t>
            </a:fld>
            <a:endParaRPr lang="en-US"/>
          </a:p>
        </p:txBody>
      </p:sp>
    </p:spTree>
    <p:extLst>
      <p:ext uri="{BB962C8B-B14F-4D97-AF65-F5344CB8AC3E}">
        <p14:creationId xmlns:p14="http://schemas.microsoft.com/office/powerpoint/2010/main" val="133903311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A developer for the other application retrieves that API key from our server and </a:t>
            </a:r>
            <a:r>
              <a:rPr lang="en-US" sz="1200" b="1" i="0" kern="1200" dirty="0">
                <a:solidFill>
                  <a:schemeClr val="tx1"/>
                </a:solidFill>
                <a:effectLst/>
                <a:latin typeface="+mn-lt"/>
                <a:ea typeface="+mn-ea"/>
                <a:cs typeface="+mn-cs"/>
              </a:rPr>
              <a:t>pre-loads it</a:t>
            </a:r>
            <a:r>
              <a:rPr lang="en-US" sz="1200" b="0" i="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br>
              <a:rPr lang="en-US" sz="1200" b="1" i="0" kern="1200" dirty="0">
                <a:solidFill>
                  <a:schemeClr val="tx1"/>
                </a:solidFill>
                <a:effectLst/>
                <a:latin typeface="+mn-lt"/>
                <a:ea typeface="+mn-ea"/>
                <a:cs typeface="+mn-cs"/>
              </a:rPr>
            </a:b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on that client application</a:t>
            </a:r>
            <a:r>
              <a:rPr lang="en-US" sz="1200" b="0" i="0" kern="1200" dirty="0">
                <a:solidFill>
                  <a:schemeClr val="tx1"/>
                </a:solidFill>
                <a:effectLst/>
                <a:latin typeface="+mn-lt"/>
                <a:ea typeface="+mn-ea"/>
                <a:cs typeface="+mn-cs"/>
              </a:rPr>
              <a:t>, where it can be securely stored in a config file </a:t>
            </a:r>
            <a:r>
              <a:rPr lang="en-US" sz="1200" b="0" i="0" kern="1200">
                <a:solidFill>
                  <a:schemeClr val="tx1"/>
                </a:solidFill>
                <a:effectLst/>
                <a:latin typeface="+mn-lt"/>
                <a:ea typeface="+mn-ea"/>
                <a:cs typeface="+mn-cs"/>
              </a:rPr>
              <a:t>or database.</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client can then use the key to communicate with us.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But what if the client isn't another server, but one of those newfangled </a:t>
            </a:r>
            <a:r>
              <a:rPr lang="en-US" sz="1200" b="0" i="0" kern="1200" dirty="0" err="1">
                <a:solidFill>
                  <a:schemeClr val="tx1"/>
                </a:solidFill>
                <a:effectLst/>
                <a:latin typeface="+mn-lt"/>
                <a:ea typeface="+mn-ea"/>
                <a:cs typeface="+mn-cs"/>
              </a:rPr>
              <a:t>JavaSript</a:t>
            </a:r>
            <a:r>
              <a:rPr lang="en-US" sz="1200" b="0" i="0" kern="1200" dirty="0">
                <a:solidFill>
                  <a:schemeClr val="tx1"/>
                </a:solidFill>
                <a:effectLst/>
                <a:latin typeface="+mn-lt"/>
                <a:ea typeface="+mn-ea"/>
                <a:cs typeface="+mn-cs"/>
              </a:rPr>
              <a:t> front ends written in React?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70</a:t>
            </a:fld>
            <a:endParaRPr lang="en-US"/>
          </a:p>
        </p:txBody>
      </p:sp>
    </p:spTree>
    <p:extLst>
      <p:ext uri="{BB962C8B-B14F-4D97-AF65-F5344CB8AC3E}">
        <p14:creationId xmlns:p14="http://schemas.microsoft.com/office/powerpoint/2010/main" val="154969220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 might choose to drop by her local library on a Sunday afternoon and log into our app from a public workstation.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There's no way to </a:t>
            </a:r>
            <a:r>
              <a:rPr lang="en-US" sz="1200" b="1" i="0" kern="1200" dirty="0">
                <a:solidFill>
                  <a:schemeClr val="tx1"/>
                </a:solidFill>
                <a:effectLst/>
                <a:latin typeface="+mn-lt"/>
                <a:ea typeface="+mn-ea"/>
                <a:cs typeface="+mn-cs"/>
              </a:rPr>
              <a:t>pre load</a:t>
            </a:r>
            <a:r>
              <a:rPr lang="en-US" sz="1200" b="0" i="0" kern="1200" dirty="0">
                <a:solidFill>
                  <a:schemeClr val="tx1"/>
                </a:solidFill>
                <a:effectLst/>
                <a:latin typeface="+mn-lt"/>
                <a:ea typeface="+mn-ea"/>
                <a:cs typeface="+mn-cs"/>
              </a:rPr>
              <a:t> her API key on that machine in advance, and without it our React app can't make authenticated requests on her behalf.</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We could have Alice sign in with her password and then send the API key back in the HTTP response, but there just isn't any way for her browser to securely store that key.</a:t>
            </a: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71</a:t>
            </a:fld>
            <a:endParaRPr lang="en-US"/>
          </a:p>
        </p:txBody>
      </p:sp>
    </p:spTree>
    <p:extLst>
      <p:ext uri="{BB962C8B-B14F-4D97-AF65-F5344CB8AC3E}">
        <p14:creationId xmlns:p14="http://schemas.microsoft.com/office/powerpoint/2010/main" val="379941205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That's because JavaScript is an insecure environment. Its crypto functions can be </a:t>
            </a:r>
            <a:r>
              <a:rPr lang="en-US" sz="1200" b="0" i="0" kern="1200" dirty="0" err="1">
                <a:solidFill>
                  <a:schemeClr val="tx1"/>
                </a:solidFill>
                <a:effectLst/>
                <a:latin typeface="+mn-lt"/>
                <a:ea typeface="+mn-ea"/>
                <a:cs typeface="+mn-cs"/>
              </a:rPr>
              <a:t>monkeypatched</a:t>
            </a:r>
            <a:r>
              <a:rPr lang="en-US" sz="1200" b="0" i="0" kern="1200" dirty="0">
                <a:solidFill>
                  <a:schemeClr val="tx1"/>
                </a:solidFill>
                <a:effectLst/>
                <a:latin typeface="+mn-lt"/>
                <a:ea typeface="+mn-ea"/>
                <a:cs typeface="+mn-cs"/>
              </a:rPr>
              <a:t> and replaced with compromised versions, </a:t>
            </a:r>
            <a:r>
              <a:rPr lang="en-US" sz="1200" b="0" i="0" kern="1200" dirty="0" err="1">
                <a:solidFill>
                  <a:schemeClr val="tx1"/>
                </a:solidFill>
                <a:effectLst/>
                <a:latin typeface="+mn-lt"/>
                <a:ea typeface="+mn-ea"/>
                <a:cs typeface="+mn-cs"/>
              </a:rPr>
              <a:t>LocalStorage</a:t>
            </a:r>
            <a:r>
              <a:rPr lang="en-US" sz="1200" b="0" i="0" kern="1200" dirty="0">
                <a:solidFill>
                  <a:schemeClr val="tx1"/>
                </a:solidFill>
                <a:effectLst/>
                <a:latin typeface="+mn-lt"/>
                <a:ea typeface="+mn-ea"/>
                <a:cs typeface="+mn-cs"/>
              </a:rPr>
              <a:t> can be attacked through cross-site scripting, etc.</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basic rule of thumb is that </a:t>
            </a:r>
            <a:r>
              <a:rPr lang="en-US" sz="1200" b="1" i="0" kern="1200" dirty="0">
                <a:solidFill>
                  <a:schemeClr val="tx1"/>
                </a:solidFill>
                <a:effectLst/>
                <a:latin typeface="+mn-lt"/>
                <a:ea typeface="+mn-ea"/>
                <a:cs typeface="+mn-cs"/>
              </a:rPr>
              <a:t>any data you expose to </a:t>
            </a:r>
            <a:r>
              <a:rPr lang="en-US" sz="1200" b="1" i="1" kern="1200" dirty="0">
                <a:solidFill>
                  <a:schemeClr val="tx1"/>
                </a:solidFill>
                <a:effectLst/>
                <a:latin typeface="+mn-lt"/>
                <a:ea typeface="+mn-ea"/>
                <a:cs typeface="+mn-cs"/>
              </a:rPr>
              <a:t>your </a:t>
            </a:r>
            <a:r>
              <a:rPr lang="en-US" sz="1200" b="1" i="0" kern="1200" dirty="0">
                <a:solidFill>
                  <a:schemeClr val="tx1"/>
                </a:solidFill>
                <a:effectLst/>
                <a:latin typeface="+mn-lt"/>
                <a:ea typeface="+mn-ea"/>
                <a:cs typeface="+mn-cs"/>
              </a:rPr>
              <a:t>JavaScript can potentially be seen by someone </a:t>
            </a:r>
            <a:r>
              <a:rPr lang="en-US" sz="1200" b="1" i="1" kern="1200" dirty="0">
                <a:solidFill>
                  <a:schemeClr val="tx1"/>
                </a:solidFill>
                <a:effectLst/>
                <a:latin typeface="+mn-lt"/>
                <a:ea typeface="+mn-ea"/>
                <a:cs typeface="+mn-cs"/>
              </a:rPr>
              <a:t>else’s </a:t>
            </a:r>
            <a:r>
              <a:rPr lang="en-US" sz="1200" b="1" i="0" kern="1200" dirty="0">
                <a:solidFill>
                  <a:schemeClr val="tx1"/>
                </a:solidFill>
                <a:effectLst/>
                <a:latin typeface="+mn-lt"/>
                <a:ea typeface="+mn-ea"/>
                <a:cs typeface="+mn-cs"/>
              </a:rPr>
              <a:t>JS</a:t>
            </a:r>
            <a:r>
              <a:rPr lang="en-US" sz="1200" b="0" i="0" kern="1200" dirty="0">
                <a:solidFill>
                  <a:schemeClr val="tx1"/>
                </a:solidFill>
                <a:effectLst/>
                <a:latin typeface="+mn-lt"/>
                <a:ea typeface="+mn-ea"/>
                <a:cs typeface="+mn-cs"/>
              </a:rPr>
              <a:t>. We cannot make the JS client aware of Alice's API key without exposing that key to theft.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So if we're working with a JS front end, we need a different technique to handle authentication.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72</a:t>
            </a:fld>
            <a:endParaRPr lang="en-US"/>
          </a:p>
        </p:txBody>
      </p:sp>
    </p:spTree>
    <p:extLst>
      <p:ext uri="{BB962C8B-B14F-4D97-AF65-F5344CB8AC3E}">
        <p14:creationId xmlns:p14="http://schemas.microsoft.com/office/powerpoint/2010/main" val="330877105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One solution to that problem is JSON web tokens, pronounced "JOT".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a:solidFill>
                  <a:schemeClr val="tx1"/>
                </a:solidFill>
                <a:effectLst/>
                <a:latin typeface="+mn-lt"/>
                <a:ea typeface="+mn-ea"/>
                <a:cs typeface="+mn-cs"/>
              </a:rPr>
              <a:t>In </a:t>
            </a:r>
            <a:r>
              <a:rPr lang="en-US" sz="1200" b="0" i="0" kern="1200" dirty="0">
                <a:solidFill>
                  <a:schemeClr val="tx1"/>
                </a:solidFill>
                <a:effectLst/>
                <a:latin typeface="+mn-lt"/>
                <a:ea typeface="+mn-ea"/>
                <a:cs typeface="+mn-cs"/>
              </a:rPr>
              <a:t>a JWT scenario, the server has a </a:t>
            </a:r>
            <a:r>
              <a:rPr lang="en-US" sz="1200" b="1" i="0" kern="1200" dirty="0">
                <a:solidFill>
                  <a:schemeClr val="tx1"/>
                </a:solidFill>
                <a:effectLst/>
                <a:latin typeface="+mn-lt"/>
                <a:ea typeface="+mn-ea"/>
                <a:cs typeface="+mn-cs"/>
              </a:rPr>
              <a:t>private key</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that it keeps to itself</a:t>
            </a:r>
            <a:r>
              <a:rPr lang="en-US" sz="1200" b="0" i="0" kern="1200" dirty="0">
                <a:solidFill>
                  <a:schemeClr val="tx1"/>
                </a:solidFill>
                <a:effectLst/>
                <a:latin typeface="+mn-lt"/>
                <a:ea typeface="+mn-ea"/>
                <a:cs typeface="+mn-cs"/>
              </a:rPr>
              <a:t>. This key is never shared with any clients and is not user-specific; it's a system-wide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r>
              <a:rPr lang="en-US" sz="1200" b="0" i="0" kern="1200" dirty="0">
                <a:solidFill>
                  <a:schemeClr val="tx1"/>
                </a:solidFill>
                <a:effectLst/>
                <a:latin typeface="+mn-lt"/>
                <a:ea typeface="+mn-ea"/>
                <a:cs typeface="+mn-cs"/>
              </a:rPr>
              <a:t>A user is still required to authenticate via some mechanism, such as a login form. Web tokens don't replace this step, they just provide a secure way of representing that a user </a:t>
            </a:r>
            <a:r>
              <a:rPr lang="en-US" sz="1200" b="0" i="1" kern="1200" dirty="0">
                <a:solidFill>
                  <a:schemeClr val="tx1"/>
                </a:solidFill>
                <a:effectLst/>
                <a:latin typeface="+mn-lt"/>
                <a:ea typeface="+mn-ea"/>
                <a:cs typeface="+mn-cs"/>
              </a:rPr>
              <a:t>has </a:t>
            </a:r>
            <a:r>
              <a:rPr lang="en-US" sz="1200" b="0" i="0" kern="1200" dirty="0">
                <a:solidFill>
                  <a:schemeClr val="tx1"/>
                </a:solidFill>
                <a:effectLst/>
                <a:latin typeface="+mn-lt"/>
                <a:ea typeface="+mn-ea"/>
                <a:cs typeface="+mn-cs"/>
              </a:rPr>
              <a:t>been authenticated.</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73</a:t>
            </a:fld>
            <a:endParaRPr lang="en-US"/>
          </a:p>
        </p:txBody>
      </p:sp>
    </p:spTree>
    <p:extLst>
      <p:ext uri="{BB962C8B-B14F-4D97-AF65-F5344CB8AC3E}">
        <p14:creationId xmlns:p14="http://schemas.microsoft.com/office/powerpoint/2010/main" val="382685552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After the user is authenticated, the server constructs a JSON document of "claims" about that user.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Claims are just pieces of data. The example here is a claim saying the user’s username is "Alice".</a:t>
            </a:r>
          </a:p>
        </p:txBody>
      </p:sp>
      <p:sp>
        <p:nvSpPr>
          <p:cNvPr id="4" name="Slide Number Placeholder 3"/>
          <p:cNvSpPr>
            <a:spLocks noGrp="1"/>
          </p:cNvSpPr>
          <p:nvPr>
            <p:ph type="sldNum" sz="quarter" idx="10"/>
          </p:nvPr>
        </p:nvSpPr>
        <p:spPr/>
        <p:txBody>
          <a:bodyPr/>
          <a:lstStyle/>
          <a:p>
            <a:fld id="{89029652-62E7-43D6-83B5-097D7B7AA5D8}" type="slidenum">
              <a:rPr lang="en-US" smtClean="0"/>
              <a:t>74</a:t>
            </a:fld>
            <a:endParaRPr lang="en-US"/>
          </a:p>
        </p:txBody>
      </p:sp>
    </p:spTree>
    <p:extLst>
      <p:ext uri="{BB962C8B-B14F-4D97-AF65-F5344CB8AC3E}">
        <p14:creationId xmlns:p14="http://schemas.microsoft.com/office/powerpoint/2010/main" val="205317087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server then </a:t>
            </a:r>
            <a:r>
              <a:rPr lang="en-US" sz="1200" b="0" i="1" kern="1200" dirty="0">
                <a:solidFill>
                  <a:schemeClr val="tx1"/>
                </a:solidFill>
                <a:effectLst/>
                <a:latin typeface="+mn-lt"/>
                <a:ea typeface="+mn-ea"/>
                <a:cs typeface="+mn-cs"/>
              </a:rPr>
              <a:t>signs </a:t>
            </a:r>
            <a:r>
              <a:rPr lang="en-US" sz="1200" b="0" i="0" kern="1200" dirty="0">
                <a:solidFill>
                  <a:schemeClr val="tx1"/>
                </a:solidFill>
                <a:effectLst/>
                <a:latin typeface="+mn-lt"/>
                <a:ea typeface="+mn-ea"/>
                <a:cs typeface="+mn-cs"/>
              </a:rPr>
              <a:t>those claims using the same technique we saw earlier, except this time the claims are being signed with the </a:t>
            </a:r>
            <a:r>
              <a:rPr lang="en-US" sz="1200" b="0" i="1" kern="1200" dirty="0">
                <a:solidFill>
                  <a:schemeClr val="tx1"/>
                </a:solidFill>
                <a:effectLst/>
                <a:latin typeface="+mn-lt"/>
                <a:ea typeface="+mn-ea"/>
                <a:cs typeface="+mn-cs"/>
              </a:rPr>
              <a:t>server's </a:t>
            </a:r>
            <a:r>
              <a:rPr lang="en-US" sz="1200" b="0" i="0" kern="1200" dirty="0">
                <a:solidFill>
                  <a:schemeClr val="tx1"/>
                </a:solidFill>
                <a:effectLst/>
                <a:latin typeface="+mn-lt"/>
                <a:ea typeface="+mn-ea"/>
                <a:cs typeface="+mn-cs"/>
              </a:rPr>
              <a:t>private key, rather than a user-specific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creates a unique signature for those claims.</a:t>
            </a:r>
          </a:p>
        </p:txBody>
      </p:sp>
      <p:sp>
        <p:nvSpPr>
          <p:cNvPr id="4" name="Slide Number Placeholder 3"/>
          <p:cNvSpPr>
            <a:spLocks noGrp="1"/>
          </p:cNvSpPr>
          <p:nvPr>
            <p:ph type="sldNum" sz="quarter" idx="10"/>
          </p:nvPr>
        </p:nvSpPr>
        <p:spPr/>
        <p:txBody>
          <a:bodyPr/>
          <a:lstStyle/>
          <a:p>
            <a:fld id="{89029652-62E7-43D6-83B5-097D7B7AA5D8}" type="slidenum">
              <a:rPr lang="en-US" smtClean="0"/>
              <a:t>75</a:t>
            </a:fld>
            <a:endParaRPr lang="en-US"/>
          </a:p>
        </p:txBody>
      </p:sp>
    </p:spTree>
    <p:extLst>
      <p:ext uri="{BB962C8B-B14F-4D97-AF65-F5344CB8AC3E}">
        <p14:creationId xmlns:p14="http://schemas.microsoft.com/office/powerpoint/2010/main" val="145782827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Finally, a token is created that contains the </a:t>
            </a:r>
            <a:r>
              <a:rPr lang="en-US" sz="1200" b="1" i="0" kern="1200" dirty="0">
                <a:solidFill>
                  <a:schemeClr val="tx1"/>
                </a:solidFill>
                <a:effectLst/>
                <a:latin typeface="+mn-lt"/>
                <a:ea typeface="+mn-ea"/>
                <a:cs typeface="+mn-cs"/>
              </a:rPr>
              <a:t>plain-text claims</a:t>
            </a:r>
            <a:r>
              <a:rPr lang="en-US" sz="1200" b="0" i="0" kern="1200" dirty="0">
                <a:solidFill>
                  <a:schemeClr val="tx1"/>
                </a:solidFill>
                <a:effectLst/>
                <a:latin typeface="+mn-lt"/>
                <a:ea typeface="+mn-ea"/>
                <a:cs typeface="+mn-cs"/>
              </a:rPr>
              <a:t> plus the signature.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is the same approach we used when signing a request using HMAC.</a:t>
            </a:r>
          </a:p>
        </p:txBody>
      </p:sp>
      <p:sp>
        <p:nvSpPr>
          <p:cNvPr id="4" name="Slide Number Placeholder 3"/>
          <p:cNvSpPr>
            <a:spLocks noGrp="1"/>
          </p:cNvSpPr>
          <p:nvPr>
            <p:ph type="sldNum" sz="quarter" idx="10"/>
          </p:nvPr>
        </p:nvSpPr>
        <p:spPr/>
        <p:txBody>
          <a:bodyPr/>
          <a:lstStyle/>
          <a:p>
            <a:fld id="{89029652-62E7-43D6-83B5-097D7B7AA5D8}" type="slidenum">
              <a:rPr lang="en-US" smtClean="0"/>
              <a:t>76</a:t>
            </a:fld>
            <a:endParaRPr lang="en-US"/>
          </a:p>
        </p:txBody>
      </p:sp>
    </p:spTree>
    <p:extLst>
      <p:ext uri="{BB962C8B-B14F-4D97-AF65-F5344CB8AC3E}">
        <p14:creationId xmlns:p14="http://schemas.microsoft.com/office/powerpoint/2010/main" val="268418168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token is then sent back to the client as part of the response.</a:t>
            </a:r>
          </a:p>
        </p:txBody>
      </p:sp>
      <p:sp>
        <p:nvSpPr>
          <p:cNvPr id="4" name="Slide Number Placeholder 3"/>
          <p:cNvSpPr>
            <a:spLocks noGrp="1"/>
          </p:cNvSpPr>
          <p:nvPr>
            <p:ph type="sldNum" sz="quarter" idx="10"/>
          </p:nvPr>
        </p:nvSpPr>
        <p:spPr/>
        <p:txBody>
          <a:bodyPr/>
          <a:lstStyle/>
          <a:p>
            <a:fld id="{89029652-62E7-43D6-83B5-097D7B7AA5D8}" type="slidenum">
              <a:rPr lang="en-US" smtClean="0"/>
              <a:t>77</a:t>
            </a:fld>
            <a:endParaRPr lang="en-US"/>
          </a:p>
        </p:txBody>
      </p:sp>
    </p:spTree>
    <p:extLst>
      <p:ext uri="{BB962C8B-B14F-4D97-AF65-F5344CB8AC3E}">
        <p14:creationId xmlns:p14="http://schemas.microsoft.com/office/powerpoint/2010/main" val="249301216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browser sends the token </a:t>
            </a:r>
            <a:r>
              <a:rPr lang="en-US" sz="1200" b="0" i="1" kern="1200" dirty="0">
                <a:solidFill>
                  <a:schemeClr val="tx1"/>
                </a:solidFill>
                <a:effectLst/>
                <a:latin typeface="+mn-lt"/>
                <a:ea typeface="+mn-ea"/>
                <a:cs typeface="+mn-cs"/>
              </a:rPr>
              <a:t>back </a:t>
            </a:r>
            <a:r>
              <a:rPr lang="en-US" sz="1200" b="0" i="0" kern="1200" dirty="0">
                <a:solidFill>
                  <a:schemeClr val="tx1"/>
                </a:solidFill>
                <a:effectLst/>
                <a:latin typeface="+mn-lt"/>
                <a:ea typeface="+mn-ea"/>
                <a:cs typeface="+mn-cs"/>
              </a:rPr>
              <a:t>to the server with all subsequent requests.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server validates the token by combining the claims with its private key and re-computing the signature.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78</a:t>
            </a:fld>
            <a:endParaRPr lang="en-US"/>
          </a:p>
        </p:txBody>
      </p:sp>
    </p:spTree>
    <p:extLst>
      <p:ext uri="{BB962C8B-B14F-4D97-AF65-F5344CB8AC3E}">
        <p14:creationId xmlns:p14="http://schemas.microsoft.com/office/powerpoint/2010/main" val="421791254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If the signatures match, the server knows that the token was signed by its own private key and wasn't modified in transit, so it can trust the values in the claims.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In this case, it can safely authenticate the request as coming from Alice.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Let's back up for a second…</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79</a:t>
            </a:fld>
            <a:endParaRPr lang="en-US"/>
          </a:p>
        </p:txBody>
      </p:sp>
    </p:spTree>
    <p:extLst>
      <p:ext uri="{BB962C8B-B14F-4D97-AF65-F5344CB8AC3E}">
        <p14:creationId xmlns:p14="http://schemas.microsoft.com/office/powerpoint/2010/main" val="12187160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Before we get to that list, however, we need to define three main terms that will come up over and over.</a:t>
            </a:r>
          </a:p>
          <a:p>
            <a:endParaRPr lang="en-US" sz="1200" u="sng" kern="1200" dirty="0">
              <a:solidFill>
                <a:schemeClr val="tx1"/>
              </a:solidFill>
              <a:effectLst/>
              <a:latin typeface="+mn-lt"/>
              <a:ea typeface="+mn-ea"/>
              <a:cs typeface="+mn-cs"/>
            </a:endParaRPr>
          </a:p>
          <a:p>
            <a:r>
              <a:rPr lang="en-US" sz="1200" u="none" kern="1200" dirty="0">
                <a:solidFill>
                  <a:schemeClr val="tx1"/>
                </a:solidFill>
                <a:effectLst/>
                <a:latin typeface="+mn-lt"/>
                <a:ea typeface="+mn-ea"/>
                <a:cs typeface="+mn-cs"/>
              </a:rPr>
              <a:t>Let’s say we have this website and a request comes in for some URL, like /foo/42</a:t>
            </a:r>
          </a:p>
          <a:p>
            <a:endParaRPr lang="en-US" sz="1200" u="sng"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a:t>
            </a:fld>
            <a:endParaRPr lang="en-US"/>
          </a:p>
        </p:txBody>
      </p:sp>
    </p:spTree>
    <p:extLst>
      <p:ext uri="{BB962C8B-B14F-4D97-AF65-F5344CB8AC3E}">
        <p14:creationId xmlns:p14="http://schemas.microsoft.com/office/powerpoint/2010/main" val="158570428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 just said that we couldn't use API Keys with JS clients, because JS is insecure and cannot securely store a private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80</a:t>
            </a:fld>
            <a:endParaRPr lang="en-US"/>
          </a:p>
        </p:txBody>
      </p:sp>
    </p:spTree>
    <p:extLst>
      <p:ext uri="{BB962C8B-B14F-4D97-AF65-F5344CB8AC3E}">
        <p14:creationId xmlns:p14="http://schemas.microsoft.com/office/powerpoint/2010/main" val="705898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But if JS clients cannot securely store a key, how can they securely store the token in between requests?</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81</a:t>
            </a:fld>
            <a:endParaRPr lang="en-US"/>
          </a:p>
        </p:txBody>
      </p:sp>
    </p:spTree>
    <p:extLst>
      <p:ext uri="{BB962C8B-B14F-4D97-AF65-F5344CB8AC3E}">
        <p14:creationId xmlns:p14="http://schemas.microsoft.com/office/powerpoint/2010/main" val="1167076763"/>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And the answer is, it can't. A JS client cannot store a token any more securely than it could store a shared secret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your JS code can access your token, then so can the bad guys.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And anyone that can access the token can read the claims, since they are stored in the token as plain text.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More importantly, anyone that can access the token can </a:t>
            </a:r>
            <a:r>
              <a:rPr lang="en-US" sz="1200" b="0" i="1" kern="1200" dirty="0">
                <a:solidFill>
                  <a:schemeClr val="tx1"/>
                </a:solidFill>
                <a:effectLst/>
                <a:latin typeface="+mn-lt"/>
                <a:ea typeface="+mn-ea"/>
                <a:cs typeface="+mn-cs"/>
              </a:rPr>
              <a:t>reuse it. </a:t>
            </a:r>
            <a:r>
              <a:rPr lang="en-US" sz="1200" b="0" i="0" kern="1200" dirty="0">
                <a:solidFill>
                  <a:schemeClr val="tx1"/>
                </a:solidFill>
                <a:effectLst/>
                <a:latin typeface="+mn-lt"/>
                <a:ea typeface="+mn-ea"/>
                <a:cs typeface="+mn-cs"/>
              </a:rPr>
              <a:t>In this case, since the token identifies the user as Alice, anyone that steals that token would be able to impersonate her in our system.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82</a:t>
            </a:fld>
            <a:endParaRPr lang="en-US"/>
          </a:p>
        </p:txBody>
      </p:sp>
    </p:spTree>
    <p:extLst>
      <p:ext uri="{BB962C8B-B14F-4D97-AF65-F5344CB8AC3E}">
        <p14:creationId xmlns:p14="http://schemas.microsoft.com/office/powerpoint/2010/main" val="151698089"/>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solution is to not expose the token to </a:t>
            </a:r>
            <a:r>
              <a:rPr lang="en-US" sz="1200" b="0" i="0" kern="1200" dirty="0" err="1">
                <a:solidFill>
                  <a:schemeClr val="tx1"/>
                </a:solidFill>
                <a:effectLst/>
                <a:latin typeface="+mn-lt"/>
                <a:ea typeface="+mn-ea"/>
                <a:cs typeface="+mn-cs"/>
              </a:rPr>
              <a:t>Javascript</a:t>
            </a:r>
            <a:r>
              <a:rPr lang="en-US" sz="1200" b="0" i="0" kern="1200" dirty="0">
                <a:solidFill>
                  <a:schemeClr val="tx1"/>
                </a:solidFill>
                <a:effectLst/>
                <a:latin typeface="+mn-lt"/>
                <a:ea typeface="+mn-ea"/>
                <a:cs typeface="+mn-cs"/>
              </a:rPr>
              <a:t> at all.</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Instead, store your authentication tokens in an </a:t>
            </a:r>
            <a:r>
              <a:rPr lang="en-US" sz="1200" b="1" i="0" kern="1200" dirty="0">
                <a:solidFill>
                  <a:schemeClr val="tx1"/>
                </a:solidFill>
                <a:effectLst/>
                <a:latin typeface="+mn-lt"/>
                <a:ea typeface="+mn-ea"/>
                <a:cs typeface="+mn-cs"/>
              </a:rPr>
              <a:t>HTTP Only secure</a:t>
            </a:r>
            <a:r>
              <a:rPr lang="en-US" sz="1200" b="0" i="0" kern="1200" dirty="0">
                <a:solidFill>
                  <a:schemeClr val="tx1"/>
                </a:solidFill>
                <a:effectLst/>
                <a:latin typeface="+mn-lt"/>
                <a:ea typeface="+mn-ea"/>
                <a:cs typeface="+mn-cs"/>
              </a:rPr>
              <a:t> cookie. The "secure" flag means it will only be sent on requests using HTTPS, which prevents it from being stolen by a network level eavesdropper, and the </a:t>
            </a:r>
            <a:r>
              <a:rPr lang="en-US" sz="1200" b="0" i="0" kern="1200" dirty="0" err="1">
                <a:solidFill>
                  <a:schemeClr val="tx1"/>
                </a:solidFill>
                <a:effectLst/>
                <a:latin typeface="+mn-lt"/>
                <a:ea typeface="+mn-ea"/>
                <a:cs typeface="+mn-cs"/>
              </a:rPr>
              <a:t>HttpOnly</a:t>
            </a:r>
            <a:r>
              <a:rPr lang="en-US" sz="1200" b="0" i="0" kern="1200" dirty="0">
                <a:solidFill>
                  <a:schemeClr val="tx1"/>
                </a:solidFill>
                <a:effectLst/>
                <a:latin typeface="+mn-lt"/>
                <a:ea typeface="+mn-ea"/>
                <a:cs typeface="+mn-cs"/>
              </a:rPr>
              <a:t> flag means that the browser </a:t>
            </a:r>
            <a:r>
              <a:rPr lang="en-US" sz="1200" b="0" i="1" kern="1200" dirty="0">
                <a:solidFill>
                  <a:schemeClr val="tx1"/>
                </a:solidFill>
                <a:effectLst/>
                <a:latin typeface="+mn-lt"/>
                <a:ea typeface="+mn-ea"/>
                <a:cs typeface="+mn-cs"/>
              </a:rPr>
              <a:t>will prevent </a:t>
            </a:r>
            <a:r>
              <a:rPr lang="en-US" sz="1200" b="0" i="1" kern="1200" dirty="0" err="1">
                <a:solidFill>
                  <a:schemeClr val="tx1"/>
                </a:solidFill>
                <a:effectLst/>
                <a:latin typeface="+mn-lt"/>
                <a:ea typeface="+mn-ea"/>
                <a:cs typeface="+mn-cs"/>
              </a:rPr>
              <a:t>Javascript</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from accessing it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way, the authentication token cannot be stolen or inspected with JS.</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83</a:t>
            </a:fld>
            <a:endParaRPr lang="en-US"/>
          </a:p>
        </p:txBody>
      </p:sp>
    </p:spTree>
    <p:extLst>
      <p:ext uri="{BB962C8B-B14F-4D97-AF65-F5344CB8AC3E}">
        <p14:creationId xmlns:p14="http://schemas.microsoft.com/office/powerpoint/2010/main" val="1401858719"/>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Sometimes, there will be stuff in the token that your JS code </a:t>
            </a:r>
            <a:r>
              <a:rPr lang="en-US" sz="1200" b="0" i="1" kern="1200" dirty="0">
                <a:solidFill>
                  <a:schemeClr val="tx1"/>
                </a:solidFill>
                <a:effectLst/>
                <a:latin typeface="+mn-lt"/>
                <a:ea typeface="+mn-ea"/>
                <a:cs typeface="+mn-cs"/>
              </a:rPr>
              <a:t>does </a:t>
            </a:r>
            <a:r>
              <a:rPr lang="en-US" sz="1200" b="0" i="0" kern="1200" dirty="0">
                <a:solidFill>
                  <a:schemeClr val="tx1"/>
                </a:solidFill>
                <a:effectLst/>
                <a:latin typeface="+mn-lt"/>
                <a:ea typeface="+mn-ea"/>
                <a:cs typeface="+mn-cs"/>
              </a:rPr>
              <a:t>need to access. For instance, you might be tracking user preferences that the JS app needs in order to render the page.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In that case, you can split your claims into two different tokens.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Put the token with authentication and authorization claims in the secure cookie…</a:t>
            </a:r>
          </a:p>
        </p:txBody>
      </p:sp>
      <p:sp>
        <p:nvSpPr>
          <p:cNvPr id="4" name="Slide Number Placeholder 3"/>
          <p:cNvSpPr>
            <a:spLocks noGrp="1"/>
          </p:cNvSpPr>
          <p:nvPr>
            <p:ph type="sldNum" sz="quarter" idx="10"/>
          </p:nvPr>
        </p:nvSpPr>
        <p:spPr/>
        <p:txBody>
          <a:bodyPr/>
          <a:lstStyle/>
          <a:p>
            <a:fld id="{89029652-62E7-43D6-83B5-097D7B7AA5D8}" type="slidenum">
              <a:rPr lang="en-US" smtClean="0"/>
              <a:t>84</a:t>
            </a:fld>
            <a:endParaRPr lang="en-US"/>
          </a:p>
        </p:txBody>
      </p:sp>
    </p:spTree>
    <p:extLst>
      <p:ext uri="{BB962C8B-B14F-4D97-AF65-F5344CB8AC3E}">
        <p14:creationId xmlns:p14="http://schemas.microsoft.com/office/powerpoint/2010/main" val="411840172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and the flags and preferences go into a token stored in </a:t>
            </a:r>
            <a:r>
              <a:rPr lang="en-US" sz="1200" b="0" i="0" kern="1200" dirty="0" err="1">
                <a:solidFill>
                  <a:schemeClr val="tx1"/>
                </a:solidFill>
                <a:effectLst/>
                <a:latin typeface="+mn-lt"/>
                <a:ea typeface="+mn-ea"/>
                <a:cs typeface="+mn-cs"/>
              </a:rPr>
              <a:t>LocalStorage</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way the authentication data is kept secure, while the less sensitive data can still be exposed to your client side code.</a:t>
            </a:r>
          </a:p>
        </p:txBody>
      </p:sp>
      <p:sp>
        <p:nvSpPr>
          <p:cNvPr id="4" name="Slide Number Placeholder 3"/>
          <p:cNvSpPr>
            <a:spLocks noGrp="1"/>
          </p:cNvSpPr>
          <p:nvPr>
            <p:ph type="sldNum" sz="quarter" idx="10"/>
          </p:nvPr>
        </p:nvSpPr>
        <p:spPr/>
        <p:txBody>
          <a:bodyPr/>
          <a:lstStyle/>
          <a:p>
            <a:fld id="{89029652-62E7-43D6-83B5-097D7B7AA5D8}" type="slidenum">
              <a:rPr lang="en-US" smtClean="0"/>
              <a:t>85</a:t>
            </a:fld>
            <a:endParaRPr lang="en-US"/>
          </a:p>
        </p:txBody>
      </p:sp>
    </p:spTree>
    <p:extLst>
      <p:ext uri="{BB962C8B-B14F-4D97-AF65-F5344CB8AC3E}">
        <p14:creationId xmlns:p14="http://schemas.microsoft.com/office/powerpoint/2010/main" val="1817594283"/>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If the token is being used for </a:t>
            </a:r>
            <a:r>
              <a:rPr lang="en-US" sz="1200" b="0" i="1" kern="1200" dirty="0">
                <a:solidFill>
                  <a:schemeClr val="tx1"/>
                </a:solidFill>
                <a:effectLst/>
                <a:latin typeface="+mn-lt"/>
                <a:ea typeface="+mn-ea"/>
                <a:cs typeface="+mn-cs"/>
              </a:rPr>
              <a:t>authentication</a:t>
            </a:r>
            <a:r>
              <a:rPr lang="en-US" sz="1200" b="0" i="0" kern="1200" dirty="0">
                <a:solidFill>
                  <a:schemeClr val="tx1"/>
                </a:solidFill>
                <a:effectLst/>
                <a:latin typeface="+mn-lt"/>
                <a:ea typeface="+mn-ea"/>
                <a:cs typeface="+mn-cs"/>
              </a:rPr>
              <a:t> only then it will contain a single claim telling us </a:t>
            </a:r>
            <a:r>
              <a:rPr lang="en-US" sz="1200" b="0" i="1" kern="1200" dirty="0">
                <a:solidFill>
                  <a:schemeClr val="tx1"/>
                </a:solidFill>
                <a:effectLst/>
                <a:latin typeface="+mn-lt"/>
                <a:ea typeface="+mn-ea"/>
                <a:cs typeface="+mn-cs"/>
              </a:rPr>
              <a:t>who </a:t>
            </a:r>
            <a:r>
              <a:rPr lang="en-US" sz="1200" b="0" i="0" kern="1200" dirty="0">
                <a:solidFill>
                  <a:schemeClr val="tx1"/>
                </a:solidFill>
                <a:effectLst/>
                <a:latin typeface="+mn-lt"/>
                <a:ea typeface="+mn-ea"/>
                <a:cs typeface="+mn-cs"/>
              </a:rPr>
              <a:t>is making the request.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we need to </a:t>
            </a:r>
            <a:r>
              <a:rPr lang="en-US" sz="1200" b="0" i="1" kern="1200" dirty="0">
                <a:solidFill>
                  <a:schemeClr val="tx1"/>
                </a:solidFill>
                <a:effectLst/>
                <a:latin typeface="+mn-lt"/>
                <a:ea typeface="+mn-ea"/>
                <a:cs typeface="+mn-cs"/>
              </a:rPr>
              <a:t>authorize </a:t>
            </a:r>
            <a:r>
              <a:rPr lang="en-US" sz="1200" b="0" i="0" kern="1200" dirty="0">
                <a:solidFill>
                  <a:schemeClr val="tx1"/>
                </a:solidFill>
                <a:effectLst/>
                <a:latin typeface="+mn-lt"/>
                <a:ea typeface="+mn-ea"/>
                <a:cs typeface="+mn-cs"/>
              </a:rPr>
              <a:t>the request, we'd have to run a query to get Alice's permissions and access level.</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cool thing about Web tokens though,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r>
              <a:rPr lang="en-US" sz="1200" b="0" i="0" kern="1200" dirty="0">
                <a:solidFill>
                  <a:schemeClr val="tx1"/>
                </a:solidFill>
                <a:effectLst/>
                <a:latin typeface="+mn-lt"/>
                <a:ea typeface="+mn-ea"/>
                <a:cs typeface="+mn-cs"/>
              </a:rPr>
              <a:t> is that they…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86</a:t>
            </a:fld>
            <a:endParaRPr lang="en-US"/>
          </a:p>
        </p:txBody>
      </p:sp>
    </p:spTree>
    <p:extLst>
      <p:ext uri="{BB962C8B-B14F-4D97-AF65-F5344CB8AC3E}">
        <p14:creationId xmlns:p14="http://schemas.microsoft.com/office/powerpoint/2010/main" val="2026479202"/>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can provide those permissions as additional claims.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Alice tries to access something that requires administrative permissions, we don't have to query the database to authorize her; we can just get the permissions from the token.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you have a high-volume API, avoiding those repetitive lookups could significantly reduce the load on your database server.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87</a:t>
            </a:fld>
            <a:endParaRPr lang="en-US"/>
          </a:p>
        </p:txBody>
      </p:sp>
    </p:spTree>
    <p:extLst>
      <p:ext uri="{BB962C8B-B14F-4D97-AF65-F5344CB8AC3E}">
        <p14:creationId xmlns:p14="http://schemas.microsoft.com/office/powerpoint/2010/main" val="1817608854"/>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Of course, using cached data is all well and good, until the data changes.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this token is properly signed, it will validate regardless of Alice's </a:t>
            </a:r>
            <a:r>
              <a:rPr lang="en-US" sz="1200" b="0" i="1" kern="1200" dirty="0">
                <a:solidFill>
                  <a:schemeClr val="tx1"/>
                </a:solidFill>
                <a:effectLst/>
                <a:latin typeface="+mn-lt"/>
                <a:ea typeface="+mn-ea"/>
                <a:cs typeface="+mn-cs"/>
              </a:rPr>
              <a:t>actual </a:t>
            </a:r>
            <a:r>
              <a:rPr lang="en-US" sz="1200" b="0" i="0" kern="1200" dirty="0">
                <a:solidFill>
                  <a:schemeClr val="tx1"/>
                </a:solidFill>
                <a:effectLst/>
                <a:latin typeface="+mn-lt"/>
                <a:ea typeface="+mn-ea"/>
                <a:cs typeface="+mn-cs"/>
              </a:rPr>
              <a:t>permissions. Validation just ensures that the token was </a:t>
            </a:r>
            <a:r>
              <a:rPr lang="en-US" sz="1200" b="0" i="1" kern="1200" dirty="0">
                <a:solidFill>
                  <a:schemeClr val="tx1"/>
                </a:solidFill>
                <a:effectLst/>
                <a:latin typeface="+mn-lt"/>
                <a:ea typeface="+mn-ea"/>
                <a:cs typeface="+mn-cs"/>
              </a:rPr>
              <a:t>signed with the correct key</a:t>
            </a:r>
            <a:r>
              <a:rPr lang="en-US" sz="1200" b="0" i="0" kern="1200" dirty="0">
                <a:solidFill>
                  <a:schemeClr val="tx1"/>
                </a:solidFill>
                <a:effectLst/>
                <a:latin typeface="+mn-lt"/>
                <a:ea typeface="+mn-ea"/>
                <a:cs typeface="+mn-cs"/>
              </a:rPr>
              <a:t>, it doesn’t mean the data itself is accurate.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This is what I got wrong a couple of years ago. I created a token that never expired, so once you got logged in you would basically stay logged in forever, regardless of what happened to your actual account.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Obviously, that’s bad and we need to limit how long this token is good for.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88</a:t>
            </a:fld>
            <a:endParaRPr lang="en-US"/>
          </a:p>
        </p:txBody>
      </p:sp>
    </p:spTree>
    <p:extLst>
      <p:ext uri="{BB962C8B-B14F-4D97-AF65-F5344CB8AC3E}">
        <p14:creationId xmlns:p14="http://schemas.microsoft.com/office/powerpoint/2010/main" val="318690239"/>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 simple solution is to add an expiration date to the token as another claim.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On the server side, if a token validates but has expired, then you can log the user out, and then reissue them an updated token when they log back in.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challenge here is figuring out how long that expiration period should be. If you expire the tokens too quickly, then you're going to annoy your users when they are continually forced to log back in.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But if you set the expiration date too far in the future, and if someone hacks one of your accounts, you might not be able to respond very quickly.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89</a:t>
            </a:fld>
            <a:endParaRPr lang="en-US"/>
          </a:p>
        </p:txBody>
      </p:sp>
    </p:spTree>
    <p:extLst>
      <p:ext uri="{BB962C8B-B14F-4D97-AF65-F5344CB8AC3E}">
        <p14:creationId xmlns:p14="http://schemas.microsoft.com/office/powerpoint/2010/main" val="42446585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The </a:t>
            </a:r>
            <a:r>
              <a:rPr lang="en-US" sz="1200" b="1" kern="1200" baseline="0" dirty="0">
                <a:solidFill>
                  <a:schemeClr val="tx1"/>
                </a:solidFill>
                <a:effectLst/>
                <a:latin typeface="+mn-lt"/>
                <a:ea typeface="+mn-ea"/>
                <a:cs typeface="+mn-cs"/>
              </a:rPr>
              <a:t>identity</a:t>
            </a:r>
            <a:r>
              <a:rPr lang="en-US" sz="1200" b="0" kern="1200" baseline="0" dirty="0">
                <a:solidFill>
                  <a:schemeClr val="tx1"/>
                </a:solidFill>
                <a:effectLst/>
                <a:latin typeface="+mn-lt"/>
                <a:ea typeface="+mn-ea"/>
                <a:cs typeface="+mn-cs"/>
              </a:rPr>
              <a:t> associated with that request is the person or entity that is making it. </a:t>
            </a:r>
            <a:endParaRPr lang="en-US" sz="1200" kern="1200" baseline="0" dirty="0">
              <a:solidFill>
                <a:schemeClr val="tx1"/>
              </a:solidFill>
              <a:effectLst/>
              <a:latin typeface="+mn-lt"/>
              <a:ea typeface="+mn-ea"/>
              <a:cs typeface="+mn-cs"/>
            </a:endParaRPr>
          </a:p>
          <a:p>
            <a:pPr marL="0" indent="0">
              <a:buFont typeface="Arial" panose="020B0604020202020204" pitchFamily="34" charset="0"/>
              <a:buNone/>
            </a:pPr>
            <a:endParaRPr lang="en-US" sz="1200" b="0" kern="1200" baseline="0" dirty="0">
              <a:solidFill>
                <a:schemeClr val="tx1"/>
              </a:solidFill>
              <a:effectLst/>
              <a:latin typeface="+mn-lt"/>
              <a:ea typeface="+mn-ea"/>
              <a:cs typeface="+mn-cs"/>
            </a:endParaRPr>
          </a:p>
          <a:p>
            <a:pPr marL="0" indent="0">
              <a:buFont typeface="Arial" panose="020B0604020202020204" pitchFamily="34" charset="0"/>
              <a:buNone/>
            </a:pPr>
            <a:r>
              <a:rPr lang="en-US" sz="1200" b="0" kern="1200" baseline="0" dirty="0">
                <a:solidFill>
                  <a:schemeClr val="tx1"/>
                </a:solidFill>
                <a:effectLst/>
                <a:latin typeface="+mn-lt"/>
                <a:ea typeface="+mn-ea"/>
                <a:cs typeface="+mn-cs"/>
              </a:rPr>
              <a:t>In this case, it's our lovely user Alice making the request from her desktop computer.</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9</a:t>
            </a:fld>
            <a:endParaRPr lang="en-US"/>
          </a:p>
        </p:txBody>
      </p:sp>
    </p:spTree>
    <p:extLst>
      <p:ext uri="{BB962C8B-B14F-4D97-AF65-F5344CB8AC3E}">
        <p14:creationId xmlns:p14="http://schemas.microsoft.com/office/powerpoint/2010/main" val="3774882005"/>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 good balance between security, performance, and user experience is to use something called </a:t>
            </a:r>
            <a:r>
              <a:rPr lang="en-US" sz="1200" b="1" i="0" kern="1200" dirty="0">
                <a:solidFill>
                  <a:schemeClr val="tx1"/>
                </a:solidFill>
                <a:effectLst/>
                <a:latin typeface="+mn-lt"/>
                <a:ea typeface="+mn-ea"/>
                <a:cs typeface="+mn-cs"/>
              </a:rPr>
              <a:t>refresh tokens</a:t>
            </a:r>
            <a:r>
              <a:rPr lang="en-US" sz="1200" b="0" i="0" kern="1200" dirty="0">
                <a:solidFill>
                  <a:schemeClr val="tx1"/>
                </a:solidFill>
                <a:effectLst/>
                <a:latin typeface="+mn-lt"/>
                <a:ea typeface="+mn-ea"/>
                <a:cs typeface="+mn-cs"/>
              </a:rPr>
              <a: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With this approach, you issue TWO TOKENS to the user when they log in.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The first is a </a:t>
            </a:r>
            <a:r>
              <a:rPr lang="en-US" sz="1200" b="1" i="0" kern="1200" dirty="0">
                <a:solidFill>
                  <a:schemeClr val="tx1"/>
                </a:solidFill>
                <a:effectLst/>
                <a:latin typeface="+mn-lt"/>
                <a:ea typeface="+mn-ea"/>
                <a:cs typeface="+mn-cs"/>
              </a:rPr>
              <a:t>short-lived access token</a:t>
            </a:r>
            <a:r>
              <a:rPr lang="en-US" sz="1200" b="0" i="0" kern="1200" dirty="0">
                <a:solidFill>
                  <a:schemeClr val="tx1"/>
                </a:solidFill>
                <a:effectLst/>
                <a:latin typeface="+mn-lt"/>
                <a:ea typeface="+mn-ea"/>
                <a:cs typeface="+mn-cs"/>
              </a:rPr>
              <a:t> that contains the user identity AND their permissions. This token is only valid for a short period of time, within that time the server will trust the claims without re-validating them with a database lookup.</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90</a:t>
            </a:fld>
            <a:endParaRPr lang="en-US"/>
          </a:p>
        </p:txBody>
      </p:sp>
    </p:spTree>
    <p:extLst>
      <p:ext uri="{BB962C8B-B14F-4D97-AF65-F5344CB8AC3E}">
        <p14:creationId xmlns:p14="http://schemas.microsoft.com/office/powerpoint/2010/main" val="474957809"/>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second token is a </a:t>
            </a:r>
            <a:r>
              <a:rPr lang="en-US" sz="1200" b="1" i="0" kern="1200" dirty="0">
                <a:solidFill>
                  <a:schemeClr val="tx1"/>
                </a:solidFill>
                <a:effectLst/>
                <a:latin typeface="+mn-lt"/>
                <a:ea typeface="+mn-ea"/>
                <a:cs typeface="+mn-cs"/>
              </a:rPr>
              <a:t>long-lived refresh token</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only things it contains are the identity and a longer expiration date.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the </a:t>
            </a:r>
            <a:r>
              <a:rPr lang="en-US" sz="1200" b="0" i="1" kern="1200" dirty="0">
                <a:solidFill>
                  <a:schemeClr val="tx1"/>
                </a:solidFill>
                <a:effectLst/>
                <a:latin typeface="+mn-lt"/>
                <a:ea typeface="+mn-ea"/>
                <a:cs typeface="+mn-cs"/>
              </a:rPr>
              <a:t>access token </a:t>
            </a:r>
            <a:r>
              <a:rPr lang="en-US" sz="1200" b="0" i="0" kern="1200" dirty="0">
                <a:solidFill>
                  <a:schemeClr val="tx1"/>
                </a:solidFill>
                <a:effectLst/>
                <a:latin typeface="+mn-lt"/>
                <a:ea typeface="+mn-ea"/>
                <a:cs typeface="+mn-cs"/>
              </a:rPr>
              <a:t>expires, but the refresh token is still valid, then the client can pass that refresh token to an API endpoint to get an updated access token.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In order to generate the new access token, the system </a:t>
            </a:r>
            <a:r>
              <a:rPr lang="en-US" sz="1200" b="1" i="0" kern="1200" dirty="0">
                <a:solidFill>
                  <a:schemeClr val="tx1"/>
                </a:solidFill>
                <a:effectLst/>
                <a:latin typeface="+mn-lt"/>
                <a:ea typeface="+mn-ea"/>
                <a:cs typeface="+mn-cs"/>
              </a:rPr>
              <a:t>does </a:t>
            </a:r>
            <a:r>
              <a:rPr lang="en-US" sz="1200" b="1" i="0" kern="1200" dirty="0" err="1">
                <a:solidFill>
                  <a:schemeClr val="tx1"/>
                </a:solidFill>
                <a:effectLst/>
                <a:latin typeface="+mn-lt"/>
                <a:ea typeface="+mn-ea"/>
                <a:cs typeface="+mn-cs"/>
              </a:rPr>
              <a:t>requery</a:t>
            </a:r>
            <a:r>
              <a:rPr lang="en-US" sz="1200" b="1" i="0" kern="1200" dirty="0">
                <a:solidFill>
                  <a:schemeClr val="tx1"/>
                </a:solidFill>
                <a:effectLst/>
                <a:latin typeface="+mn-lt"/>
                <a:ea typeface="+mn-ea"/>
                <a:cs typeface="+mn-cs"/>
              </a:rPr>
              <a:t> the database</a:t>
            </a:r>
            <a:r>
              <a:rPr lang="en-US" sz="1200" b="0" i="0" kern="1200" dirty="0">
                <a:solidFill>
                  <a:schemeClr val="tx1"/>
                </a:solidFill>
                <a:effectLst/>
                <a:latin typeface="+mn-lt"/>
                <a:ea typeface="+mn-ea"/>
                <a:cs typeface="+mn-cs"/>
              </a:rPr>
              <a:t> in order to validate that the user account is still active and to obtain its permissions.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process allows you to regularly re-authorize the user, making sure their permissions are still accurate, but without making them continually log out and back in. </a:t>
            </a:r>
          </a:p>
        </p:txBody>
      </p:sp>
      <p:sp>
        <p:nvSpPr>
          <p:cNvPr id="4" name="Slide Number Placeholder 3"/>
          <p:cNvSpPr>
            <a:spLocks noGrp="1"/>
          </p:cNvSpPr>
          <p:nvPr>
            <p:ph type="sldNum" sz="quarter" idx="10"/>
          </p:nvPr>
        </p:nvSpPr>
        <p:spPr/>
        <p:txBody>
          <a:bodyPr/>
          <a:lstStyle/>
          <a:p>
            <a:fld id="{89029652-62E7-43D6-83B5-097D7B7AA5D8}" type="slidenum">
              <a:rPr lang="en-US" smtClean="0"/>
              <a:t>91</a:t>
            </a:fld>
            <a:endParaRPr lang="en-US"/>
          </a:p>
        </p:txBody>
      </p:sp>
    </p:spTree>
    <p:extLst>
      <p:ext uri="{BB962C8B-B14F-4D97-AF65-F5344CB8AC3E}">
        <p14:creationId xmlns:p14="http://schemas.microsoft.com/office/powerpoint/2010/main" val="2167962014"/>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Another use case for web tokens is </a:t>
            </a:r>
            <a:r>
              <a:rPr lang="en-US" sz="1200" b="1" i="0" kern="1200" dirty="0">
                <a:solidFill>
                  <a:schemeClr val="tx1"/>
                </a:solidFill>
                <a:effectLst/>
                <a:latin typeface="+mn-lt"/>
                <a:ea typeface="+mn-ea"/>
                <a:cs typeface="+mn-cs"/>
              </a:rPr>
              <a:t>single-sign-on</a:t>
            </a:r>
            <a:r>
              <a:rPr lang="en-US" sz="1200" b="0" i="0" kern="1200" dirty="0">
                <a:solidFill>
                  <a:schemeClr val="tx1"/>
                </a:solidFill>
                <a:effectLst/>
                <a:latin typeface="+mn-lt"/>
                <a:ea typeface="+mn-ea"/>
                <a:cs typeface="+mn-cs"/>
              </a:rPr>
              <a:t> between </a:t>
            </a:r>
            <a:r>
              <a:rPr lang="en-US" sz="1200" b="0" i="1" kern="1200" dirty="0">
                <a:solidFill>
                  <a:schemeClr val="tx1"/>
                </a:solidFill>
                <a:effectLst/>
                <a:latin typeface="+mn-lt"/>
                <a:ea typeface="+mn-ea"/>
                <a:cs typeface="+mn-cs"/>
              </a:rPr>
              <a:t>multiple </a:t>
            </a:r>
            <a:r>
              <a:rPr lang="en-US" sz="1200" b="0" i="0" kern="1200" dirty="0">
                <a:solidFill>
                  <a:schemeClr val="tx1"/>
                </a:solidFill>
                <a:effectLst/>
                <a:latin typeface="+mn-lt"/>
                <a:ea typeface="+mn-ea"/>
                <a:cs typeface="+mn-cs"/>
              </a:rPr>
              <a:t>sites or applications.</a:t>
            </a:r>
          </a:p>
        </p:txBody>
      </p:sp>
      <p:sp>
        <p:nvSpPr>
          <p:cNvPr id="4" name="Slide Number Placeholder 3"/>
          <p:cNvSpPr>
            <a:spLocks noGrp="1"/>
          </p:cNvSpPr>
          <p:nvPr>
            <p:ph type="sldNum" sz="quarter" idx="10"/>
          </p:nvPr>
        </p:nvSpPr>
        <p:spPr/>
        <p:txBody>
          <a:bodyPr/>
          <a:lstStyle/>
          <a:p>
            <a:fld id="{89029652-62E7-43D6-83B5-097D7B7AA5D8}" type="slidenum">
              <a:rPr lang="en-US" smtClean="0"/>
              <a:t>92</a:t>
            </a:fld>
            <a:endParaRPr lang="en-US"/>
          </a:p>
        </p:txBody>
      </p:sp>
    </p:spTree>
    <p:extLst>
      <p:ext uri="{BB962C8B-B14F-4D97-AF65-F5344CB8AC3E}">
        <p14:creationId xmlns:p14="http://schemas.microsoft.com/office/powerpoint/2010/main" val="3237917630"/>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Let's say that you manage multiple web applications, and they both have access to the same private key.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Alice could login to server 1 and get a web token signed by that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(transition)</a:t>
            </a:r>
          </a:p>
          <a:p>
            <a:pPr marL="0" indent="0">
              <a:buFont typeface="Arial" panose="020B0604020202020204" pitchFamily="34" charset="0"/>
              <a:buNone/>
            </a:pPr>
            <a:r>
              <a:rPr lang="en-US" sz="1200" b="0" i="0" kern="1200" dirty="0">
                <a:solidFill>
                  <a:schemeClr val="tx1"/>
                </a:solidFill>
                <a:effectLst/>
                <a:latin typeface="+mn-lt"/>
                <a:ea typeface="+mn-ea"/>
                <a:cs typeface="+mn-cs"/>
              </a:rPr>
              <a:t>She could then go to server 2…</a:t>
            </a:r>
          </a:p>
        </p:txBody>
      </p:sp>
      <p:sp>
        <p:nvSpPr>
          <p:cNvPr id="4" name="Slide Number Placeholder 3"/>
          <p:cNvSpPr>
            <a:spLocks noGrp="1"/>
          </p:cNvSpPr>
          <p:nvPr>
            <p:ph type="sldNum" sz="quarter" idx="10"/>
          </p:nvPr>
        </p:nvSpPr>
        <p:spPr/>
        <p:txBody>
          <a:bodyPr/>
          <a:lstStyle/>
          <a:p>
            <a:fld id="{89029652-62E7-43D6-83B5-097D7B7AA5D8}" type="slidenum">
              <a:rPr lang="en-US" smtClean="0"/>
              <a:t>93</a:t>
            </a:fld>
            <a:endParaRPr lang="en-US"/>
          </a:p>
        </p:txBody>
      </p:sp>
    </p:spTree>
    <p:extLst>
      <p:ext uri="{BB962C8B-B14F-4D97-AF65-F5344CB8AC3E}">
        <p14:creationId xmlns:p14="http://schemas.microsoft.com/office/powerpoint/2010/main" val="1684014657"/>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 and pass the same token. Since server 2 has access to the same private key, it can validate the token and trust it.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It's called "single sign-on" because she signed-on once and received a credential that authenticates her to multiple systems.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94</a:t>
            </a:fld>
            <a:endParaRPr lang="en-US"/>
          </a:p>
        </p:txBody>
      </p:sp>
    </p:spTree>
    <p:extLst>
      <p:ext uri="{BB962C8B-B14F-4D97-AF65-F5344CB8AC3E}">
        <p14:creationId xmlns:p14="http://schemas.microsoft.com/office/powerpoint/2010/main" val="2515015256"/>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Let's pause for a second and peek back at the agenda. We've covered a lot of ground so far!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Passwords, Basic Auth, and API Keys are methods for authenticating a user based on </a:t>
            </a:r>
            <a:r>
              <a:rPr lang="en-US" sz="1200" b="1" i="0" kern="1200" dirty="0">
                <a:solidFill>
                  <a:schemeClr val="tx1"/>
                </a:solidFill>
                <a:effectLst/>
                <a:latin typeface="+mn-lt"/>
                <a:ea typeface="+mn-ea"/>
                <a:cs typeface="+mn-cs"/>
              </a:rPr>
              <a:t>credentials</a:t>
            </a:r>
            <a:r>
              <a:rPr lang="en-US" sz="1200" b="0" i="0" kern="1200" dirty="0">
                <a:solidFill>
                  <a:schemeClr val="tx1"/>
                </a:solidFill>
                <a:effectLst/>
                <a:latin typeface="+mn-lt"/>
                <a:ea typeface="+mn-ea"/>
                <a:cs typeface="+mn-cs"/>
              </a:rPr>
              <a:t> that they know.</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JSON Web Tokens are an example of a </a:t>
            </a:r>
            <a:r>
              <a:rPr lang="en-US" sz="1200" b="1" i="0" kern="1200" dirty="0">
                <a:solidFill>
                  <a:schemeClr val="tx1"/>
                </a:solidFill>
                <a:effectLst/>
                <a:latin typeface="+mn-lt"/>
                <a:ea typeface="+mn-ea"/>
                <a:cs typeface="+mn-cs"/>
              </a:rPr>
              <a:t>claims-based</a:t>
            </a:r>
            <a:r>
              <a:rPr lang="en-US" sz="1200" b="0" i="0" kern="1200" dirty="0">
                <a:solidFill>
                  <a:schemeClr val="tx1"/>
                </a:solidFill>
                <a:effectLst/>
                <a:latin typeface="+mn-lt"/>
                <a:ea typeface="+mn-ea"/>
                <a:cs typeface="+mn-cs"/>
              </a:rPr>
              <a:t> system that uses signed tokens to provide identity and permission information.</a:t>
            </a:r>
          </a:p>
        </p:txBody>
      </p:sp>
      <p:sp>
        <p:nvSpPr>
          <p:cNvPr id="4" name="Slide Number Placeholder 3"/>
          <p:cNvSpPr>
            <a:spLocks noGrp="1"/>
          </p:cNvSpPr>
          <p:nvPr>
            <p:ph type="sldNum" sz="quarter" idx="10"/>
          </p:nvPr>
        </p:nvSpPr>
        <p:spPr/>
        <p:txBody>
          <a:bodyPr/>
          <a:lstStyle/>
          <a:p>
            <a:fld id="{89029652-62E7-43D6-83B5-097D7B7AA5D8}" type="slidenum">
              <a:rPr lang="en-US" smtClean="0"/>
              <a:t>95</a:t>
            </a:fld>
            <a:endParaRPr lang="en-US"/>
          </a:p>
        </p:txBody>
      </p:sp>
    </p:spTree>
    <p:extLst>
      <p:ext uri="{BB962C8B-B14F-4D97-AF65-F5344CB8AC3E}">
        <p14:creationId xmlns:p14="http://schemas.microsoft.com/office/powerpoint/2010/main" val="1405480248"/>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next thing I want to talk about is SAML.</a:t>
            </a:r>
          </a:p>
        </p:txBody>
      </p:sp>
      <p:sp>
        <p:nvSpPr>
          <p:cNvPr id="4" name="Slide Number Placeholder 3"/>
          <p:cNvSpPr>
            <a:spLocks noGrp="1"/>
          </p:cNvSpPr>
          <p:nvPr>
            <p:ph type="sldNum" sz="quarter" idx="10"/>
          </p:nvPr>
        </p:nvSpPr>
        <p:spPr/>
        <p:txBody>
          <a:bodyPr/>
          <a:lstStyle/>
          <a:p>
            <a:fld id="{89029652-62E7-43D6-83B5-097D7B7AA5D8}" type="slidenum">
              <a:rPr lang="en-US" smtClean="0"/>
              <a:t>96</a:t>
            </a:fld>
            <a:endParaRPr lang="en-US"/>
          </a:p>
        </p:txBody>
      </p:sp>
    </p:spTree>
    <p:extLst>
      <p:ext uri="{BB962C8B-B14F-4D97-AF65-F5344CB8AC3E}">
        <p14:creationId xmlns:p14="http://schemas.microsoft.com/office/powerpoint/2010/main" val="4288529132"/>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elevator pitch is this: it’s an enterprise-grade version of JSON Web Tokens…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 that uses XML instead of JSON.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Actually, since SAML came first, it's more accurate to say that JSON Web Tokens are a </a:t>
            </a:r>
            <a:r>
              <a:rPr lang="en-US" sz="1200" b="1" i="0" kern="1200" dirty="0">
                <a:solidFill>
                  <a:schemeClr val="tx1"/>
                </a:solidFill>
                <a:effectLst/>
                <a:latin typeface="+mn-lt"/>
                <a:ea typeface="+mn-ea"/>
                <a:cs typeface="+mn-cs"/>
              </a:rPr>
              <a:t>stripped down</a:t>
            </a:r>
            <a:r>
              <a:rPr lang="en-US" sz="1200" b="0" i="0" kern="1200" dirty="0">
                <a:solidFill>
                  <a:schemeClr val="tx1"/>
                </a:solidFill>
                <a:effectLst/>
                <a:latin typeface="+mn-lt"/>
                <a:ea typeface="+mn-ea"/>
                <a:cs typeface="+mn-cs"/>
              </a:rPr>
              <a:t> version of SAML, optimized for modern web applications.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In any case, even though XML is gross and outdated and all the cool kids are using JSON, SAML is still widely used in enterprise single-sign-in scenarios.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In fact, the primary difference between them isn't that one uses JSON and one uses XML, it's that…</a:t>
            </a:r>
          </a:p>
          <a:p>
            <a:pPr marL="0" indent="0">
              <a:buFont typeface="Arial" panose="020B0604020202020204" pitchFamily="34" charset="0"/>
              <a:buNone/>
            </a:pPr>
            <a:endParaRPr lang="en-US" b="1" dirty="0"/>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97</a:t>
            </a:fld>
            <a:endParaRPr lang="en-US"/>
          </a:p>
        </p:txBody>
      </p:sp>
    </p:spTree>
    <p:extLst>
      <p:ext uri="{BB962C8B-B14F-4D97-AF65-F5344CB8AC3E}">
        <p14:creationId xmlns:p14="http://schemas.microsoft.com/office/powerpoint/2010/main" val="2718710869"/>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5696FE-6DDE-6E9E-235C-69864B75660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D586F4-315C-EBEC-697D-4EF95D85A83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838CC11-F1BA-BB47-F3DB-1DE75B8C82EE}"/>
              </a:ext>
            </a:extLst>
          </p:cNvPr>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while JSON web tokens work best for SSO between systems owned by the same organization, SAML is designed for </a:t>
            </a:r>
            <a:r>
              <a:rPr lang="en-US" sz="1200" b="1" i="0" kern="1200" dirty="0">
                <a:solidFill>
                  <a:schemeClr val="tx1"/>
                </a:solidFill>
                <a:effectLst/>
                <a:latin typeface="+mn-lt"/>
                <a:ea typeface="+mn-ea"/>
                <a:cs typeface="+mn-cs"/>
              </a:rPr>
              <a:t>cross-federation single sign-on</a:t>
            </a:r>
            <a:r>
              <a:rPr lang="en-US" sz="1200" b="0" i="0" kern="1200" dirty="0">
                <a:solidFill>
                  <a:schemeClr val="tx1"/>
                </a:solidFill>
                <a:effectLst/>
                <a:latin typeface="+mn-lt"/>
                <a:ea typeface="+mn-ea"/>
                <a:cs typeface="+mn-cs"/>
              </a:rPr>
              <a: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In other words, it provides a way for a company like Google to provide authentication and identity services to wholly unrelated 3</a:t>
            </a:r>
            <a:r>
              <a:rPr lang="en-US" sz="1200" b="0" i="0" kern="1200" baseline="30000" dirty="0">
                <a:solidFill>
                  <a:schemeClr val="tx1"/>
                </a:solidFill>
                <a:effectLst/>
                <a:latin typeface="+mn-lt"/>
                <a:ea typeface="+mn-ea"/>
                <a:cs typeface="+mn-cs"/>
              </a:rPr>
              <a:t>rd</a:t>
            </a:r>
            <a:r>
              <a:rPr lang="en-US" sz="1200" b="0" i="0" kern="1200" dirty="0">
                <a:solidFill>
                  <a:schemeClr val="tx1"/>
                </a:solidFill>
                <a:effectLst/>
                <a:latin typeface="+mn-lt"/>
                <a:ea typeface="+mn-ea"/>
                <a:cs typeface="+mn-cs"/>
              </a:rPr>
              <a:t> party websites.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Technically, it's </a:t>
            </a:r>
            <a:r>
              <a:rPr lang="en-US" sz="1200" b="0" i="1" kern="1200" dirty="0">
                <a:solidFill>
                  <a:schemeClr val="tx1"/>
                </a:solidFill>
                <a:effectLst/>
                <a:latin typeface="+mn-lt"/>
                <a:ea typeface="+mn-ea"/>
                <a:cs typeface="+mn-cs"/>
              </a:rPr>
              <a:t>possible </a:t>
            </a:r>
            <a:r>
              <a:rPr lang="en-US" sz="1200" b="0" i="0" kern="1200" dirty="0">
                <a:solidFill>
                  <a:schemeClr val="tx1"/>
                </a:solidFill>
                <a:effectLst/>
                <a:latin typeface="+mn-lt"/>
                <a:ea typeface="+mn-ea"/>
                <a:cs typeface="+mn-cs"/>
              </a:rPr>
              <a:t>to do cross-federation SSO with web tokens, but it requires adding additional technologies to the mix. SAML was designed with this as a 1</a:t>
            </a:r>
            <a:r>
              <a:rPr lang="en-US" sz="1200" b="0" i="0" kern="1200" baseline="30000" dirty="0">
                <a:solidFill>
                  <a:schemeClr val="tx1"/>
                </a:solidFill>
                <a:effectLst/>
                <a:latin typeface="+mn-lt"/>
                <a:ea typeface="+mn-ea"/>
                <a:cs typeface="+mn-cs"/>
              </a:rPr>
              <a:t>st</a:t>
            </a:r>
            <a:r>
              <a:rPr lang="en-US" sz="1200" b="0" i="0" kern="1200" dirty="0">
                <a:solidFill>
                  <a:schemeClr val="tx1"/>
                </a:solidFill>
                <a:effectLst/>
                <a:latin typeface="+mn-lt"/>
                <a:ea typeface="+mn-ea"/>
                <a:cs typeface="+mn-cs"/>
              </a:rPr>
              <a:t> class use case.</a:t>
            </a:r>
          </a:p>
        </p:txBody>
      </p:sp>
      <p:sp>
        <p:nvSpPr>
          <p:cNvPr id="4" name="Slide Number Placeholder 3">
            <a:extLst>
              <a:ext uri="{FF2B5EF4-FFF2-40B4-BE49-F238E27FC236}">
                <a16:creationId xmlns:a16="http://schemas.microsoft.com/office/drawing/2014/main" id="{17328EB9-3216-2702-CF42-60C5E37BFE7A}"/>
              </a:ext>
            </a:extLst>
          </p:cNvPr>
          <p:cNvSpPr>
            <a:spLocks noGrp="1"/>
          </p:cNvSpPr>
          <p:nvPr>
            <p:ph type="sldNum" sz="quarter" idx="10"/>
          </p:nvPr>
        </p:nvSpPr>
        <p:spPr/>
        <p:txBody>
          <a:bodyPr/>
          <a:lstStyle/>
          <a:p>
            <a:fld id="{89029652-62E7-43D6-83B5-097D7B7AA5D8}" type="slidenum">
              <a:rPr lang="en-US" smtClean="0"/>
              <a:t>98</a:t>
            </a:fld>
            <a:endParaRPr lang="en-US"/>
          </a:p>
        </p:txBody>
      </p:sp>
    </p:spTree>
    <p:extLst>
      <p:ext uri="{BB962C8B-B14F-4D97-AF65-F5344CB8AC3E}">
        <p14:creationId xmlns:p14="http://schemas.microsoft.com/office/powerpoint/2010/main" val="228062644"/>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There are three parties in a SAML scenario.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The first is the user that's trying to do something, we'll use Alice again.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second is the </a:t>
            </a:r>
            <a:r>
              <a:rPr lang="en-US" sz="1200" b="1" i="0" kern="1200" dirty="0">
                <a:solidFill>
                  <a:schemeClr val="tx1"/>
                </a:solidFill>
                <a:effectLst/>
                <a:latin typeface="+mn-lt"/>
                <a:ea typeface="+mn-ea"/>
                <a:cs typeface="+mn-cs"/>
              </a:rPr>
              <a:t>service provider</a:t>
            </a:r>
            <a:r>
              <a:rPr lang="en-US" sz="1200" b="0" i="0" kern="1200" dirty="0">
                <a:solidFill>
                  <a:schemeClr val="tx1"/>
                </a:solidFill>
                <a:effectLst/>
                <a:latin typeface="+mn-lt"/>
                <a:ea typeface="+mn-ea"/>
                <a:cs typeface="+mn-cs"/>
              </a:rPr>
              <a:t>, which is the website that Alice wants to access.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third party is the </a:t>
            </a:r>
            <a:r>
              <a:rPr lang="en-US" sz="1200" b="1" i="0" kern="1200" dirty="0">
                <a:solidFill>
                  <a:schemeClr val="tx1"/>
                </a:solidFill>
                <a:effectLst/>
                <a:latin typeface="+mn-lt"/>
                <a:ea typeface="+mn-ea"/>
                <a:cs typeface="+mn-cs"/>
              </a:rPr>
              <a:t>identity provider</a:t>
            </a:r>
            <a:r>
              <a:rPr lang="en-US" sz="1200" b="0" i="0" kern="1200" dirty="0">
                <a:solidFill>
                  <a:schemeClr val="tx1"/>
                </a:solidFill>
                <a:effectLst/>
                <a:latin typeface="+mn-lt"/>
                <a:ea typeface="+mn-ea"/>
                <a:cs typeface="+mn-cs"/>
              </a:rPr>
              <a:t>, which is the website that is responsible for authentication, such as Microsoft 365 or Google or whatever.</a:t>
            </a:r>
          </a:p>
        </p:txBody>
      </p:sp>
      <p:sp>
        <p:nvSpPr>
          <p:cNvPr id="4" name="Slide Number Placeholder 3"/>
          <p:cNvSpPr>
            <a:spLocks noGrp="1"/>
          </p:cNvSpPr>
          <p:nvPr>
            <p:ph type="sldNum" sz="quarter" idx="10"/>
          </p:nvPr>
        </p:nvSpPr>
        <p:spPr/>
        <p:txBody>
          <a:bodyPr/>
          <a:lstStyle/>
          <a:p>
            <a:fld id="{89029652-62E7-43D6-83B5-097D7B7AA5D8}" type="slidenum">
              <a:rPr lang="en-US" smtClean="0"/>
              <a:t>99</a:t>
            </a:fld>
            <a:endParaRPr lang="en-US"/>
          </a:p>
        </p:txBody>
      </p:sp>
    </p:spTree>
    <p:extLst>
      <p:ext uri="{BB962C8B-B14F-4D97-AF65-F5344CB8AC3E}">
        <p14:creationId xmlns:p14="http://schemas.microsoft.com/office/powerpoint/2010/main" val="23313694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75AA6396-395E-4ADA-8EE5-F328BC863A04}" type="datetimeFigureOut">
              <a:rPr lang="en-US" smtClean="0"/>
              <a:t>4/20/2025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39646834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5AA6396-395E-4ADA-8EE5-F328BC863A04}" type="datetimeFigureOut">
              <a:rPr lang="en-US" smtClean="0"/>
              <a:t>4/20/2025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189599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5AA6396-395E-4ADA-8EE5-F328BC863A04}" type="datetimeFigureOut">
              <a:rPr lang="en-US" smtClean="0"/>
              <a:t>4/20/2025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2725780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FD7D00"/>
                </a:solidFill>
                <a:latin typeface="Corbel" panose="020B0503020204020204" pitchFamily="34" charset="0"/>
              </a:defRPr>
            </a:lvl1pPr>
          </a:lstStyle>
          <a:p>
            <a:r>
              <a:rPr lang="en-US" dirty="0"/>
              <a:t>Click to edit Master title style</a:t>
            </a:r>
          </a:p>
        </p:txBody>
      </p:sp>
      <p:sp>
        <p:nvSpPr>
          <p:cNvPr id="3" name="Content Placeholder 2"/>
          <p:cNvSpPr>
            <a:spLocks noGrp="1"/>
          </p:cNvSpPr>
          <p:nvPr>
            <p:ph idx="1"/>
          </p:nvPr>
        </p:nvSpPr>
        <p:spPr/>
        <p:txBody>
          <a:bodyPr/>
          <a:lstStyle>
            <a:lvl1pPr>
              <a:defRPr sz="3000" baseline="0">
                <a:solidFill>
                  <a:srgbClr val="013947"/>
                </a:solidFill>
                <a:latin typeface="Corbel" panose="020B0503020204020204" pitchFamily="34" charset="0"/>
              </a:defRPr>
            </a:lvl1pPr>
            <a:lvl2pPr>
              <a:defRPr sz="2600" baseline="0">
                <a:solidFill>
                  <a:srgbClr val="013947"/>
                </a:solidFill>
                <a:latin typeface="Corbel" panose="020B0503020204020204" pitchFamily="34" charset="0"/>
              </a:defRPr>
            </a:lvl2pPr>
            <a:lvl3pPr>
              <a:defRPr sz="2400" baseline="0">
                <a:solidFill>
                  <a:srgbClr val="013947"/>
                </a:solidFill>
                <a:latin typeface="Corbel" panose="020B0503020204020204" pitchFamily="34" charset="0"/>
              </a:defRPr>
            </a:lvl3pPr>
            <a:lvl4pPr>
              <a:defRPr baseline="0">
                <a:solidFill>
                  <a:srgbClr val="013947"/>
                </a:solidFill>
                <a:latin typeface="Corbel" panose="020B0503020204020204" pitchFamily="34" charset="0"/>
              </a:defRPr>
            </a:lvl4pPr>
            <a:lvl5pPr>
              <a:defRPr baseline="0">
                <a:solidFill>
                  <a:srgbClr val="013947"/>
                </a:solidFill>
                <a:latin typeface="Corbel" panose="020B0503020204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75AA6396-395E-4ADA-8EE5-F328BC863A04}" type="datetimeFigureOut">
              <a:rPr lang="en-US" smtClean="0"/>
              <a:t>4/20/2025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9603973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5AA6396-395E-4ADA-8EE5-F328BC863A04}" type="datetimeFigureOut">
              <a:rPr lang="en-US" smtClean="0"/>
              <a:t>4/20/2025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2970179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5AA6396-395E-4ADA-8EE5-F328BC863A04}" type="datetimeFigureOut">
              <a:rPr lang="en-US" smtClean="0"/>
              <a:t>4/20/2025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40472877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5AA6396-395E-4ADA-8EE5-F328BC863A04}" type="datetimeFigureOut">
              <a:rPr lang="en-US" smtClean="0"/>
              <a:t>4/20/2025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5394065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5AA6396-395E-4ADA-8EE5-F328BC863A04}" type="datetimeFigureOut">
              <a:rPr lang="en-US" smtClean="0"/>
              <a:t>4/20/2025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8786120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5AA6396-395E-4ADA-8EE5-F328BC863A04}" type="datetimeFigureOut">
              <a:rPr lang="en-US" smtClean="0"/>
              <a:t>4/20/2025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4815758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5AA6396-395E-4ADA-8EE5-F328BC863A04}" type="datetimeFigureOut">
              <a:rPr lang="en-US" smtClean="0"/>
              <a:t>4/20/2025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6031794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5AA6396-395E-4ADA-8EE5-F328BC863A04}" type="datetimeFigureOut">
              <a:rPr lang="en-US" smtClean="0"/>
              <a:t>4/20/2025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27954184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5AA6396-395E-4ADA-8EE5-F328BC863A04}" type="datetimeFigureOut">
              <a:rPr lang="en-US" smtClean="0"/>
              <a:t>4/20/2025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D1A49E7-5589-4258-8FEA-6B6C7EDF729A}" type="slidenum">
              <a:rPr lang="en-US" smtClean="0"/>
              <a:t>‹#›</a:t>
            </a:fld>
            <a:endParaRPr lang="en-US"/>
          </a:p>
        </p:txBody>
      </p:sp>
    </p:spTree>
    <p:extLst>
      <p:ext uri="{BB962C8B-B14F-4D97-AF65-F5344CB8AC3E}">
        <p14:creationId xmlns:p14="http://schemas.microsoft.com/office/powerpoint/2010/main" val="2130273826"/>
      </p:ext>
    </p:extLst>
  </p:cSld>
  <p:clrMap bg1="lt1" tx1="dk1" bg2="lt2" tx2="dk2" accent1="accent1" accent2="accent2" accent3="accent3" accent4="accent4" accent5="accent5" accent6="accent6" hlink="hlink" folHlink="folHlink"/>
  <p:sldLayoutIdLst>
    <p:sldLayoutId id="2147483750" r:id="rId1"/>
    <p:sldLayoutId id="2147483751" r:id="rId2"/>
    <p:sldLayoutId id="2147483752" r:id="rId3"/>
    <p:sldLayoutId id="2147483753" r:id="rId4"/>
    <p:sldLayoutId id="2147483754" r:id="rId5"/>
    <p:sldLayoutId id="2147483755" r:id="rId6"/>
    <p:sldLayoutId id="2147483756" r:id="rId7"/>
    <p:sldLayoutId id="2147483757" r:id="rId8"/>
    <p:sldLayoutId id="2147483758" r:id="rId9"/>
    <p:sldLayoutId id="2147483759" r:id="rId10"/>
    <p:sldLayoutId id="214748376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0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00.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1.png"/></Relationships>
</file>

<file path=ppt/slides/_rels/slide10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01.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1.png"/></Relationships>
</file>

<file path=ppt/slides/_rels/slide10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02.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1.png"/></Relationships>
</file>

<file path=ppt/slides/_rels/slide10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03.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1.png"/></Relationships>
</file>

<file path=ppt/slides/_rels/slide10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04.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0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05.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10.png"/></Relationships>
</file>

<file path=ppt/slides/_rels/slide10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06.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10.png"/></Relationships>
</file>

<file path=ppt/slides/_rels/slide107.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35.png"/><Relationship Id="rId2" Type="http://schemas.openxmlformats.org/officeDocument/2006/relationships/notesSlide" Target="../notesSlides/notesSlide107.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33.png"/></Relationships>
</file>

<file path=ppt/slides/_rels/slide108.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17.png"/><Relationship Id="rId2" Type="http://schemas.openxmlformats.org/officeDocument/2006/relationships/notesSlide" Target="../notesSlides/notesSlide108.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33.png"/></Relationships>
</file>

<file path=ppt/slides/_rels/slide109.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9.png"/><Relationship Id="rId2" Type="http://schemas.openxmlformats.org/officeDocument/2006/relationships/notesSlide" Target="../notesSlides/notesSlide109.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33.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1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10.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33.png"/></Relationships>
</file>

<file path=ppt/slides/_rels/slide11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11.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112.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41.png"/><Relationship Id="rId2" Type="http://schemas.openxmlformats.org/officeDocument/2006/relationships/notesSlide" Target="../notesSlides/notesSlide112.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40.png"/><Relationship Id="rId4" Type="http://schemas.openxmlformats.org/officeDocument/2006/relationships/image" Target="../media/image10.png"/></Relationships>
</file>

<file path=ppt/slides/_rels/slide1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3.xm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1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4.xm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1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5.xm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1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6.xm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1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7.xm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1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8.xm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1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9.xm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2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20.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12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21.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1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22.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41.png"/></Relationships>
</file>

<file path=ppt/slides/_rels/slide12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23.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41.png"/></Relationships>
</file>

<file path=ppt/slides/_rels/slide12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24.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41.png"/></Relationships>
</file>

<file path=ppt/slides/_rels/slide12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25.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41.png"/></Relationships>
</file>

<file path=ppt/slides/_rels/slide12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26.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41.png"/></Relationships>
</file>

<file path=ppt/slides/_rels/slide12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27.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41.png"/></Relationships>
</file>

<file path=ppt/slides/_rels/slide12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28.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41.png"/></Relationships>
</file>

<file path=ppt/slides/_rels/slide1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29.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41.png"/></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3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30.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13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31.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32.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13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3.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1.png"/></Relationships>
</file>

<file path=ppt/slides/_rels/slide13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4.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16.png"/><Relationship Id="rId4" Type="http://schemas.openxmlformats.org/officeDocument/2006/relationships/image" Target="../media/image11.png"/></Relationships>
</file>

<file path=ppt/slides/_rels/slide135.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46.png"/><Relationship Id="rId2" Type="http://schemas.openxmlformats.org/officeDocument/2006/relationships/notesSlide" Target="../notesSlides/notesSlide135.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16.png"/><Relationship Id="rId4" Type="http://schemas.openxmlformats.org/officeDocument/2006/relationships/image" Target="../media/image11.png"/></Relationships>
</file>

<file path=ppt/slides/_rels/slide136.xml.rels><?xml version="1.0" encoding="UTF-8" standalone="yes"?>
<Relationships xmlns="http://schemas.openxmlformats.org/package/2006/relationships"><Relationship Id="rId8" Type="http://schemas.openxmlformats.org/officeDocument/2006/relationships/image" Target="../media/image480.png"/><Relationship Id="rId3" Type="http://schemas.openxmlformats.org/officeDocument/2006/relationships/image" Target="../media/image10.png"/><Relationship Id="rId7" Type="http://schemas.openxmlformats.org/officeDocument/2006/relationships/image" Target="../media/image46.png"/><Relationship Id="rId2" Type="http://schemas.openxmlformats.org/officeDocument/2006/relationships/notesSlide" Target="../notesSlides/notesSlide136.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16.png"/><Relationship Id="rId4" Type="http://schemas.openxmlformats.org/officeDocument/2006/relationships/image" Target="../media/image11.png"/></Relationships>
</file>

<file path=ppt/slides/_rels/slide137.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10.png"/><Relationship Id="rId7" Type="http://schemas.openxmlformats.org/officeDocument/2006/relationships/image" Target="../media/image480.png"/><Relationship Id="rId2" Type="http://schemas.openxmlformats.org/officeDocument/2006/relationships/notesSlide" Target="../notesSlides/notesSlide137.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16.png"/><Relationship Id="rId4" Type="http://schemas.openxmlformats.org/officeDocument/2006/relationships/image" Target="../media/image11.png"/><Relationship Id="rId9" Type="http://schemas.openxmlformats.org/officeDocument/2006/relationships/image" Target="../media/image49.svg"/></Relationships>
</file>

<file path=ppt/slides/_rels/slide138.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10.png"/><Relationship Id="rId7" Type="http://schemas.openxmlformats.org/officeDocument/2006/relationships/image" Target="../media/image490.png"/><Relationship Id="rId2" Type="http://schemas.openxmlformats.org/officeDocument/2006/relationships/notesSlide" Target="../notesSlides/notesSlide138.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16.png"/><Relationship Id="rId4" Type="http://schemas.openxmlformats.org/officeDocument/2006/relationships/image" Target="../media/image11.png"/><Relationship Id="rId9" Type="http://schemas.openxmlformats.org/officeDocument/2006/relationships/image" Target="../media/image49.svg"/></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0.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34.png"/><Relationship Id="rId4" Type="http://schemas.openxmlformats.org/officeDocument/2006/relationships/image" Target="../media/image11.png"/></Relationships>
</file>

<file path=ppt/slides/_rels/slide14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1.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34.png"/><Relationship Id="rId4" Type="http://schemas.openxmlformats.org/officeDocument/2006/relationships/image" Target="../media/image11.png"/></Relationships>
</file>

<file path=ppt/slides/_rels/slide14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2.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34.png"/><Relationship Id="rId4" Type="http://schemas.openxmlformats.org/officeDocument/2006/relationships/image" Target="../media/image11.png"/></Relationships>
</file>

<file path=ppt/slides/_rels/slide143.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143.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34.png"/><Relationship Id="rId4" Type="http://schemas.openxmlformats.org/officeDocument/2006/relationships/image" Target="../media/image11.png"/></Relationships>
</file>

<file path=ppt/slides/_rels/slide144.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144.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34.png"/><Relationship Id="rId4" Type="http://schemas.openxmlformats.org/officeDocument/2006/relationships/image" Target="../media/image11.png"/></Relationships>
</file>

<file path=ppt/slides/_rels/slide145.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34.png"/><Relationship Id="rId2" Type="http://schemas.openxmlformats.org/officeDocument/2006/relationships/notesSlide" Target="../notesSlides/notesSlide145.xml"/><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11.png"/></Relationships>
</file>

<file path=ppt/slides/_rels/slide14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46.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52.png"/><Relationship Id="rId4" Type="http://schemas.openxmlformats.org/officeDocument/2006/relationships/image" Target="../media/image11.png"/></Relationships>
</file>

<file path=ppt/slides/_rels/slide147.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53.png"/><Relationship Id="rId2" Type="http://schemas.openxmlformats.org/officeDocument/2006/relationships/notesSlide" Target="../notesSlides/notesSlide147.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52.png"/><Relationship Id="rId4" Type="http://schemas.openxmlformats.org/officeDocument/2006/relationships/image" Target="../media/image50.png"/></Relationships>
</file>

<file path=ppt/slides/_rels/slide148.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11.png"/><Relationship Id="rId7" Type="http://schemas.openxmlformats.org/officeDocument/2006/relationships/image" Target="../media/image53.png"/><Relationship Id="rId2" Type="http://schemas.openxmlformats.org/officeDocument/2006/relationships/notesSlide" Target="../notesSlides/notesSlide148.xml"/><Relationship Id="rId1" Type="http://schemas.openxmlformats.org/officeDocument/2006/relationships/slideLayout" Target="../slideLayouts/slideLayout2.xml"/><Relationship Id="rId6" Type="http://schemas.openxmlformats.org/officeDocument/2006/relationships/image" Target="../media/image34.png"/><Relationship Id="rId11" Type="http://schemas.openxmlformats.org/officeDocument/2006/relationships/image" Target="../media/image10.png"/><Relationship Id="rId5" Type="http://schemas.openxmlformats.org/officeDocument/2006/relationships/image" Target="../media/image52.png"/><Relationship Id="rId10" Type="http://schemas.openxmlformats.org/officeDocument/2006/relationships/image" Target="../media/image56.png"/><Relationship Id="rId4" Type="http://schemas.openxmlformats.org/officeDocument/2006/relationships/image" Target="../media/image50.png"/><Relationship Id="rId9" Type="http://schemas.openxmlformats.org/officeDocument/2006/relationships/image" Target="../media/image55.png"/></Relationships>
</file>

<file path=ppt/slides/_rels/slide149.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11.png"/><Relationship Id="rId7" Type="http://schemas.openxmlformats.org/officeDocument/2006/relationships/image" Target="../media/image53.png"/><Relationship Id="rId2" Type="http://schemas.openxmlformats.org/officeDocument/2006/relationships/notesSlide" Target="../notesSlides/notesSlide149.xml"/><Relationship Id="rId1" Type="http://schemas.openxmlformats.org/officeDocument/2006/relationships/slideLayout" Target="../slideLayouts/slideLayout2.xml"/><Relationship Id="rId6" Type="http://schemas.openxmlformats.org/officeDocument/2006/relationships/image" Target="../media/image34.png"/><Relationship Id="rId11" Type="http://schemas.openxmlformats.org/officeDocument/2006/relationships/image" Target="../media/image10.png"/><Relationship Id="rId5" Type="http://schemas.openxmlformats.org/officeDocument/2006/relationships/image" Target="../media/image52.png"/><Relationship Id="rId10" Type="http://schemas.openxmlformats.org/officeDocument/2006/relationships/image" Target="../media/image56.png"/><Relationship Id="rId4" Type="http://schemas.openxmlformats.org/officeDocument/2006/relationships/image" Target="../media/image50.png"/><Relationship Id="rId9" Type="http://schemas.openxmlformats.org/officeDocument/2006/relationships/image" Target="../media/image55.png"/></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0.png"/></Relationships>
</file>

<file path=ppt/slides/_rels/slide15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50.xml"/><Relationship Id="rId1"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image" Target="../media/image56.png"/></Relationships>
</file>

<file path=ppt/slides/_rels/slide15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5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0.png"/></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0.png"/></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6.png"/></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6.png"/><Relationship Id="rId4" Type="http://schemas.openxmlformats.org/officeDocument/2006/relationships/image" Target="../media/image10.png"/></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6.png"/><Relationship Id="rId4" Type="http://schemas.openxmlformats.org/officeDocument/2006/relationships/image" Target="../media/image10.png"/></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6.png"/><Relationship Id="rId4" Type="http://schemas.openxmlformats.org/officeDocument/2006/relationships/image" Target="../media/image10.png"/></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6.png"/><Relationship Id="rId4" Type="http://schemas.openxmlformats.org/officeDocument/2006/relationships/image" Target="../media/image10.png"/></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14.png"/></Relationships>
</file>

<file path=ppt/slides/_rels/slide3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4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4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4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4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5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5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5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3.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10.png"/></Relationships>
</file>

<file path=ppt/slides/_rels/slide5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4.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10.png"/></Relationships>
</file>

<file path=ppt/slides/_rels/slide5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5.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5.png"/><Relationship Id="rId4" Type="http://schemas.openxmlformats.org/officeDocument/2006/relationships/image" Target="../media/image10.png"/></Relationships>
</file>

<file path=ppt/slides/_rels/slide5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6.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10.png"/></Relationships>
</file>

<file path=ppt/slides/_rels/slide5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7.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0.png"/></Relationships>
</file>

<file path=ppt/slides/_rels/slide5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8.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0.png"/></Relationships>
</file>

<file path=ppt/slides/_rels/slide5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9.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6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6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6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6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6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6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6.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6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7.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6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8.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6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9.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7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0.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28.png"/><Relationship Id="rId4" Type="http://schemas.openxmlformats.org/officeDocument/2006/relationships/image" Target="../media/image16.png"/></Relationships>
</file>

<file path=ppt/slides/_rels/slide7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1.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28.png"/><Relationship Id="rId4" Type="http://schemas.openxmlformats.org/officeDocument/2006/relationships/image" Target="../media/image16.png"/></Relationships>
</file>

<file path=ppt/slides/_rels/slide72.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29.png"/><Relationship Id="rId2" Type="http://schemas.openxmlformats.org/officeDocument/2006/relationships/notesSlide" Target="../notesSlides/notesSlide72.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11.png"/><Relationship Id="rId4" Type="http://schemas.openxmlformats.org/officeDocument/2006/relationships/image" Target="../media/image16.png"/></Relationships>
</file>

<file path=ppt/slides/_rels/slide7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3.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11.png"/><Relationship Id="rId4" Type="http://schemas.openxmlformats.org/officeDocument/2006/relationships/image" Target="../media/image16.png"/></Relationships>
</file>

<file path=ppt/slides/_rels/slide7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4.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11.png"/></Relationships>
</file>

<file path=ppt/slides/_rels/slide7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5.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11.png"/></Relationships>
</file>

<file path=ppt/slides/_rels/slide7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6.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11.png"/></Relationships>
</file>

<file path=ppt/slides/_rels/slide7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7.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11.png"/></Relationships>
</file>

<file path=ppt/slides/_rels/slide7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8.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11.png"/></Relationships>
</file>

<file path=ppt/slides/_rels/slide7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9.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8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0.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6.png"/></Relationships>
</file>

<file path=ppt/slides/_rels/slide8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1.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11.png"/></Relationships>
</file>

<file path=ppt/slides/_rels/slide8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82.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8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3.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8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2.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9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3.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9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4.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9.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11.png"/><Relationship Id="rId4" Type="http://schemas.openxmlformats.org/officeDocument/2006/relationships/image" Target="../media/image3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4B0B5C5-238D-E8E2-4E6F-A0DE2C1E0C74}"/>
              </a:ext>
            </a:extLst>
          </p:cNvPr>
          <p:cNvPicPr>
            <a:picLocks noChangeAspect="1"/>
          </p:cNvPicPr>
          <p:nvPr/>
        </p:nvPicPr>
        <p:blipFill>
          <a:blip r:embed="rId3"/>
          <a:stretch>
            <a:fillRect/>
          </a:stretch>
        </p:blipFill>
        <p:spPr>
          <a:xfrm>
            <a:off x="0" y="-1466850"/>
            <a:ext cx="12192000" cy="9525000"/>
          </a:xfrm>
          <a:prstGeom prst="rect">
            <a:avLst/>
          </a:prstGeom>
        </p:spPr>
      </p:pic>
      <p:sp>
        <p:nvSpPr>
          <p:cNvPr id="6" name="Title 1">
            <a:extLst>
              <a:ext uri="{FF2B5EF4-FFF2-40B4-BE49-F238E27FC236}">
                <a16:creationId xmlns:a16="http://schemas.microsoft.com/office/drawing/2014/main" id="{579D884F-C00F-7C34-C3ED-9A0019EB77A0}"/>
              </a:ext>
            </a:extLst>
          </p:cNvPr>
          <p:cNvSpPr>
            <a:spLocks noGrp="1"/>
          </p:cNvSpPr>
          <p:nvPr>
            <p:ph type="title"/>
          </p:nvPr>
        </p:nvSpPr>
        <p:spPr>
          <a:xfrm>
            <a:off x="836140" y="-305486"/>
            <a:ext cx="10515600" cy="2069850"/>
          </a:xfrm>
        </p:spPr>
        <p:txBody>
          <a:bodyPr>
            <a:normAutofit/>
          </a:bodyPr>
          <a:lstStyle/>
          <a:p>
            <a:pPr algn="ctr"/>
            <a:r>
              <a:rPr lang="en-US" sz="5400" dirty="0"/>
              <a:t>Authentication Demystified</a:t>
            </a:r>
            <a:br>
              <a:rPr lang="en-US" sz="5400" dirty="0"/>
            </a:br>
            <a:r>
              <a:rPr lang="en-US" sz="4000" dirty="0">
                <a:solidFill>
                  <a:schemeClr val="bg1">
                    <a:lumMod val="65000"/>
                  </a:schemeClr>
                </a:solidFill>
              </a:rPr>
              <a:t>Basic Auth to Web Tokens in 60 minutes</a:t>
            </a:r>
          </a:p>
        </p:txBody>
      </p:sp>
      <p:sp>
        <p:nvSpPr>
          <p:cNvPr id="11" name="TextBox 10">
            <a:extLst>
              <a:ext uri="{FF2B5EF4-FFF2-40B4-BE49-F238E27FC236}">
                <a16:creationId xmlns:a16="http://schemas.microsoft.com/office/drawing/2014/main" id="{F4269EA4-587F-8BDC-3BD6-01A997C0FAEB}"/>
              </a:ext>
            </a:extLst>
          </p:cNvPr>
          <p:cNvSpPr txBox="1"/>
          <p:nvPr/>
        </p:nvSpPr>
        <p:spPr>
          <a:xfrm>
            <a:off x="5729161" y="5911275"/>
            <a:ext cx="6462839" cy="584775"/>
          </a:xfrm>
          <a:prstGeom prst="rect">
            <a:avLst/>
          </a:prstGeom>
          <a:noFill/>
        </p:spPr>
        <p:txBody>
          <a:bodyPr wrap="square" rtlCol="0">
            <a:spAutoFit/>
          </a:bodyPr>
          <a:lstStyle/>
          <a:p>
            <a:pPr algn="r"/>
            <a:r>
              <a:rPr lang="en-US" sz="3200" dirty="0">
                <a:solidFill>
                  <a:srgbClr val="FD7D00"/>
                </a:solidFill>
                <a:latin typeface="Corbel" panose="020B0503020204020204" pitchFamily="34" charset="0"/>
              </a:rPr>
              <a:t>Seth Petry-Johnson</a:t>
            </a:r>
            <a:endParaRPr lang="en-US" sz="2400" dirty="0">
              <a:solidFill>
                <a:srgbClr val="FD7D00"/>
              </a:solidFill>
              <a:latin typeface="Corbel" panose="020B0503020204020204" pitchFamily="34" charset="0"/>
            </a:endParaRPr>
          </a:p>
        </p:txBody>
      </p:sp>
      <p:sp>
        <p:nvSpPr>
          <p:cNvPr id="12" name="TextBox 11">
            <a:extLst>
              <a:ext uri="{FF2B5EF4-FFF2-40B4-BE49-F238E27FC236}">
                <a16:creationId xmlns:a16="http://schemas.microsoft.com/office/drawing/2014/main" id="{63C3515A-288F-BABE-FB70-D05C12056234}"/>
              </a:ext>
            </a:extLst>
          </p:cNvPr>
          <p:cNvSpPr txBox="1"/>
          <p:nvPr/>
        </p:nvSpPr>
        <p:spPr>
          <a:xfrm>
            <a:off x="7938475" y="6334780"/>
            <a:ext cx="4267200" cy="523220"/>
          </a:xfrm>
          <a:prstGeom prst="rect">
            <a:avLst/>
          </a:prstGeom>
          <a:noFill/>
        </p:spPr>
        <p:txBody>
          <a:bodyPr wrap="square" rtlCol="0">
            <a:spAutoFit/>
          </a:bodyPr>
          <a:lstStyle/>
          <a:p>
            <a:pPr algn="r"/>
            <a:r>
              <a:rPr lang="en-US" sz="2800" dirty="0">
                <a:solidFill>
                  <a:srgbClr val="FFBC79"/>
                </a:solidFill>
                <a:latin typeface="Corbel" panose="020B0503020204020204" pitchFamily="34" charset="0"/>
              </a:rPr>
              <a:t>seth@petry-johnson.com</a:t>
            </a:r>
            <a:endParaRPr lang="en-US" sz="2000" dirty="0">
              <a:solidFill>
                <a:srgbClr val="FFBC79"/>
              </a:solidFill>
              <a:latin typeface="Corbel" panose="020B0503020204020204" pitchFamily="34" charset="0"/>
            </a:endParaRPr>
          </a:p>
        </p:txBody>
      </p:sp>
      <p:sp>
        <p:nvSpPr>
          <p:cNvPr id="13" name="TextBox 12">
            <a:extLst>
              <a:ext uri="{FF2B5EF4-FFF2-40B4-BE49-F238E27FC236}">
                <a16:creationId xmlns:a16="http://schemas.microsoft.com/office/drawing/2014/main" id="{BAE69A3D-51F4-A42C-07A1-D2FAF9A74488}"/>
              </a:ext>
            </a:extLst>
          </p:cNvPr>
          <p:cNvSpPr txBox="1"/>
          <p:nvPr/>
        </p:nvSpPr>
        <p:spPr>
          <a:xfrm>
            <a:off x="20749" y="6030694"/>
            <a:ext cx="4132151" cy="646331"/>
          </a:xfrm>
          <a:prstGeom prst="rect">
            <a:avLst/>
          </a:prstGeom>
          <a:noFill/>
        </p:spPr>
        <p:txBody>
          <a:bodyPr wrap="square" rtlCol="0">
            <a:spAutoFit/>
          </a:bodyPr>
          <a:lstStyle/>
          <a:p>
            <a:r>
              <a:rPr lang="en-US" dirty="0">
                <a:solidFill>
                  <a:schemeClr val="bg1"/>
                </a:solidFill>
                <a:latin typeface="Segoe Print" panose="02000600000000000000" pitchFamily="2" charset="0"/>
              </a:rPr>
              <a:t>Don't worry, my session content is better than my AI art!</a:t>
            </a:r>
            <a:endParaRPr lang="en-US" sz="1400" dirty="0">
              <a:solidFill>
                <a:schemeClr val="bg1">
                  <a:lumMod val="65000"/>
                </a:schemeClr>
              </a:solidFill>
              <a:latin typeface="Segoe Print" panose="02000600000000000000" pitchFamily="2" charset="0"/>
            </a:endParaRPr>
          </a:p>
        </p:txBody>
      </p:sp>
    </p:spTree>
    <p:extLst>
      <p:ext uri="{BB962C8B-B14F-4D97-AF65-F5344CB8AC3E}">
        <p14:creationId xmlns:p14="http://schemas.microsoft.com/office/powerpoint/2010/main" val="3119313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Identity</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Authentication</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Authorization</a:t>
            </a:r>
            <a:br>
              <a:rPr lang="en-US" sz="4000" dirty="0">
                <a:solidFill>
                  <a:srgbClr val="FD7D00"/>
                </a:solidFill>
              </a:rPr>
            </a:br>
            <a:endParaRPr lang="en-US" sz="4000" dirty="0">
              <a:solidFill>
                <a:srgbClr val="FD7D00"/>
              </a:solidFill>
            </a:endParaRPr>
          </a:p>
          <a:p>
            <a:endParaRPr lang="en-US" sz="4000" dirty="0">
              <a:solidFill>
                <a:schemeClr val="bg1"/>
              </a:solidFill>
            </a:endParaRPr>
          </a:p>
          <a:p>
            <a:endParaRPr lang="en-US" dirty="0"/>
          </a:p>
          <a:p>
            <a:endParaRPr lang="en-US" dirty="0"/>
          </a:p>
          <a:p>
            <a:endParaRPr lang="en-US" dirty="0"/>
          </a:p>
        </p:txBody>
      </p:sp>
      <p:grpSp>
        <p:nvGrpSpPr>
          <p:cNvPr id="13" name="Group 12">
            <a:extLst>
              <a:ext uri="{FF2B5EF4-FFF2-40B4-BE49-F238E27FC236}">
                <a16:creationId xmlns:a16="http://schemas.microsoft.com/office/drawing/2014/main" id="{75BE2CAD-3D40-278A-D212-F4FEC0E29C11}"/>
              </a:ext>
            </a:extLst>
          </p:cNvPr>
          <p:cNvGrpSpPr/>
          <p:nvPr/>
        </p:nvGrpSpPr>
        <p:grpSpPr>
          <a:xfrm>
            <a:off x="992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240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Rounded Corners 21">
            <a:extLst>
              <a:ext uri="{FF2B5EF4-FFF2-40B4-BE49-F238E27FC236}">
                <a16:creationId xmlns:a16="http://schemas.microsoft.com/office/drawing/2014/main" id="{DB78A9F5-856A-B3E0-6316-12E7E9C26A94}"/>
              </a:ext>
            </a:extLst>
          </p:cNvPr>
          <p:cNvSpPr/>
          <p:nvPr/>
        </p:nvSpPr>
        <p:spPr>
          <a:xfrm>
            <a:off x="4254707" y="2962241"/>
            <a:ext cx="3684076" cy="95891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Courier New" panose="02070309020205020404" pitchFamily="49" charset="0"/>
                <a:cs typeface="Courier New" panose="02070309020205020404" pitchFamily="49" charset="0"/>
              </a:rPr>
              <a:t>GET</a:t>
            </a:r>
            <a:r>
              <a:rPr lang="en-US" sz="3200" dirty="0">
                <a:solidFill>
                  <a:schemeClr val="tx1"/>
                </a:solidFill>
                <a:latin typeface="Courier New" panose="02070309020205020404" pitchFamily="49" charset="0"/>
                <a:cs typeface="Courier New" panose="02070309020205020404" pitchFamily="49" charset="0"/>
              </a:rPr>
              <a:t> </a:t>
            </a:r>
            <a:r>
              <a:rPr lang="en-US" sz="3200" b="1" dirty="0">
                <a:solidFill>
                  <a:schemeClr val="tx1"/>
                </a:solidFill>
                <a:latin typeface="Courier New" panose="02070309020205020404" pitchFamily="49" charset="0"/>
                <a:cs typeface="Courier New" panose="02070309020205020404" pitchFamily="49" charset="0"/>
              </a:rPr>
              <a:t>/foo/42</a:t>
            </a:r>
          </a:p>
        </p:txBody>
      </p:sp>
      <p:pic>
        <p:nvPicPr>
          <p:cNvPr id="26" name="Picture 25">
            <a:extLst>
              <a:ext uri="{FF2B5EF4-FFF2-40B4-BE49-F238E27FC236}">
                <a16:creationId xmlns:a16="http://schemas.microsoft.com/office/drawing/2014/main" id="{03300B40-7D74-1399-AA16-316EC0EEF79D}"/>
              </a:ext>
            </a:extLst>
          </p:cNvPr>
          <p:cNvPicPr>
            <a:picLocks noChangeAspect="1"/>
          </p:cNvPicPr>
          <p:nvPr/>
        </p:nvPicPr>
        <p:blipFill>
          <a:blip r:embed="rId4"/>
          <a:stretch>
            <a:fillRect/>
          </a:stretch>
        </p:blipFill>
        <p:spPr>
          <a:xfrm>
            <a:off x="9591587" y="2234299"/>
            <a:ext cx="2239254" cy="2389401"/>
          </a:xfrm>
          <a:prstGeom prst="rect">
            <a:avLst/>
          </a:prstGeom>
        </p:spPr>
      </p:pic>
      <p:cxnSp>
        <p:nvCxnSpPr>
          <p:cNvPr id="5" name="Straight Arrow Connector 4">
            <a:extLst>
              <a:ext uri="{FF2B5EF4-FFF2-40B4-BE49-F238E27FC236}">
                <a16:creationId xmlns:a16="http://schemas.microsoft.com/office/drawing/2014/main" id="{D15C5759-475F-F63F-679E-DBDEFC48141E}"/>
              </a:ext>
            </a:extLst>
          </p:cNvPr>
          <p:cNvCxnSpPr>
            <a:cxnSpLocks/>
          </p:cNvCxnSpPr>
          <p:nvPr/>
        </p:nvCxnSpPr>
        <p:spPr>
          <a:xfrm>
            <a:off x="4749800" y="965200"/>
            <a:ext cx="0" cy="1016000"/>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1E26D0B-E820-C4B0-D896-2A739AFF623E}"/>
              </a:ext>
            </a:extLst>
          </p:cNvPr>
          <p:cNvSpPr txBox="1"/>
          <p:nvPr/>
        </p:nvSpPr>
        <p:spPr>
          <a:xfrm>
            <a:off x="2392496" y="1948166"/>
            <a:ext cx="4842993" cy="954107"/>
          </a:xfrm>
          <a:prstGeom prst="rect">
            <a:avLst/>
          </a:prstGeom>
          <a:noFill/>
        </p:spPr>
        <p:txBody>
          <a:bodyPr wrap="none" rtlCol="0">
            <a:spAutoFit/>
          </a:bodyPr>
          <a:lstStyle/>
          <a:p>
            <a:pPr algn="ctr"/>
            <a:r>
              <a:rPr lang="en-US" sz="2800" dirty="0">
                <a:solidFill>
                  <a:schemeClr val="bg1"/>
                </a:solidFill>
                <a:latin typeface="Corbel" panose="020B0503020204020204" pitchFamily="34" charset="0"/>
              </a:rPr>
              <a:t>How we </a:t>
            </a:r>
            <a:r>
              <a:rPr lang="en-US" sz="2800" b="1" dirty="0">
                <a:solidFill>
                  <a:schemeClr val="bg1"/>
                </a:solidFill>
                <a:latin typeface="Corbel" panose="020B0503020204020204" pitchFamily="34" charset="0"/>
              </a:rPr>
              <a:t>determine</a:t>
            </a:r>
            <a:r>
              <a:rPr lang="en-US" sz="2800" dirty="0">
                <a:solidFill>
                  <a:schemeClr val="bg1"/>
                </a:solidFill>
                <a:latin typeface="Corbel" panose="020B0503020204020204" pitchFamily="34" charset="0"/>
              </a:rPr>
              <a:t> the identity</a:t>
            </a:r>
          </a:p>
          <a:p>
            <a:pPr algn="ctr"/>
            <a:r>
              <a:rPr lang="en-US" sz="2800" dirty="0">
                <a:solidFill>
                  <a:schemeClr val="bg1"/>
                </a:solidFill>
                <a:latin typeface="Corbel" panose="020B0503020204020204" pitchFamily="34" charset="0"/>
              </a:rPr>
              <a:t>making the request</a:t>
            </a:r>
          </a:p>
        </p:txBody>
      </p:sp>
    </p:spTree>
    <p:extLst>
      <p:ext uri="{BB962C8B-B14F-4D97-AF65-F5344CB8AC3E}">
        <p14:creationId xmlns:p14="http://schemas.microsoft.com/office/powerpoint/2010/main" val="52765886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3"/>
          <a:stretch>
            <a:fillRect/>
          </a:stretch>
        </p:blipFill>
        <p:spPr>
          <a:xfrm>
            <a:off x="8262859" y="2076826"/>
            <a:ext cx="2391507" cy="1266688"/>
          </a:xfrm>
          <a:prstGeom prst="rect">
            <a:avLst/>
          </a:prstGeom>
        </p:spPr>
      </p:pic>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5"/>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1657135" y="3908813"/>
            <a:ext cx="2704293"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accesses the SP without an authenticated session</a:t>
            </a:r>
            <a:endParaRPr lang="en-US" sz="2000" b="1" dirty="0">
              <a:solidFill>
                <a:schemeClr val="bg1"/>
              </a:solidFill>
              <a:latin typeface="Corbel" panose="020B0503020204020204" pitchFamily="34" charset="0"/>
            </a:endParaRP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cxnSp>
        <p:nvCxnSpPr>
          <p:cNvPr id="3" name="Arrow 1">
            <a:extLst>
              <a:ext uri="{FF2B5EF4-FFF2-40B4-BE49-F238E27FC236}">
                <a16:creationId xmlns:a16="http://schemas.microsoft.com/office/drawing/2014/main" id="{EE161717-7952-EBCD-7A2C-5F8D2D8AE39E}"/>
              </a:ext>
            </a:extLst>
          </p:cNvPr>
          <p:cNvCxnSpPr>
            <a:cxnSpLocks/>
          </p:cNvCxnSpPr>
          <p:nvPr/>
        </p:nvCxnSpPr>
        <p:spPr>
          <a:xfrm flipH="1" flipV="1">
            <a:off x="3619500" y="3343514"/>
            <a:ext cx="1483856" cy="1291624"/>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549190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3"/>
          <a:stretch>
            <a:fillRect/>
          </a:stretch>
        </p:blipFill>
        <p:spPr>
          <a:xfrm>
            <a:off x="8262859" y="2076826"/>
            <a:ext cx="2391507" cy="1266688"/>
          </a:xfrm>
          <a:prstGeom prst="rect">
            <a:avLst/>
          </a:prstGeom>
        </p:spPr>
      </p:pic>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5"/>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7228840" y="3930238"/>
            <a:ext cx="2704293"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redirected to Identity Provider, where she logs in</a:t>
            </a:r>
            <a:endParaRPr lang="en-US" sz="2000" b="1" dirty="0">
              <a:solidFill>
                <a:schemeClr val="bg1"/>
              </a:solidFill>
              <a:latin typeface="Corbel" panose="020B0503020204020204" pitchFamily="34" charset="0"/>
            </a:endParaRP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cxnSp>
        <p:nvCxnSpPr>
          <p:cNvPr id="3" name="Arrow 1">
            <a:extLst>
              <a:ext uri="{FF2B5EF4-FFF2-40B4-BE49-F238E27FC236}">
                <a16:creationId xmlns:a16="http://schemas.microsoft.com/office/drawing/2014/main" id="{EE161717-7952-EBCD-7A2C-5F8D2D8AE39E}"/>
              </a:ext>
            </a:extLst>
          </p:cNvPr>
          <p:cNvCxnSpPr>
            <a:cxnSpLocks/>
          </p:cNvCxnSpPr>
          <p:nvPr/>
        </p:nvCxnSpPr>
        <p:spPr>
          <a:xfrm flipV="1">
            <a:off x="6117510" y="3225338"/>
            <a:ext cx="2062214" cy="140980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597056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3"/>
          <a:stretch>
            <a:fillRect/>
          </a:stretch>
        </p:blipFill>
        <p:spPr>
          <a:xfrm>
            <a:off x="8262859" y="2076826"/>
            <a:ext cx="2391507" cy="1266688"/>
          </a:xfrm>
          <a:prstGeom prst="rect">
            <a:avLst/>
          </a:prstGeom>
        </p:spPr>
      </p:pic>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5"/>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7391730" y="4015103"/>
            <a:ext cx="2942895"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Identity Provider creates</a:t>
            </a:r>
          </a:p>
          <a:p>
            <a:pPr algn="ctr"/>
            <a:r>
              <a:rPr lang="en-US" sz="2000" b="1" dirty="0">
                <a:solidFill>
                  <a:schemeClr val="bg1"/>
                </a:solidFill>
                <a:latin typeface="Corbel" panose="020B0503020204020204" pitchFamily="34" charset="0"/>
              </a:rPr>
              <a:t>signed claims</a:t>
            </a:r>
            <a:endParaRPr lang="en-US" sz="2000" dirty="0">
              <a:solidFill>
                <a:schemeClr val="bg1"/>
              </a:solidFill>
              <a:latin typeface="Corbel" panose="020B0503020204020204" pitchFamily="34" charset="0"/>
            </a:endParaRPr>
          </a:p>
          <a:p>
            <a:pPr algn="ctr"/>
            <a:r>
              <a:rPr lang="en-US" sz="2000" dirty="0">
                <a:solidFill>
                  <a:schemeClr val="bg1"/>
                </a:solidFill>
                <a:latin typeface="Corbel" panose="020B0503020204020204" pitchFamily="34" charset="0"/>
              </a:rPr>
              <a:t>stating her identity</a:t>
            </a: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cxnSp>
        <p:nvCxnSpPr>
          <p:cNvPr id="3" name="Arrow 1">
            <a:extLst>
              <a:ext uri="{FF2B5EF4-FFF2-40B4-BE49-F238E27FC236}">
                <a16:creationId xmlns:a16="http://schemas.microsoft.com/office/drawing/2014/main" id="{EE161717-7952-EBCD-7A2C-5F8D2D8AE39E}"/>
              </a:ext>
            </a:extLst>
          </p:cNvPr>
          <p:cNvCxnSpPr>
            <a:cxnSpLocks/>
          </p:cNvCxnSpPr>
          <p:nvPr/>
        </p:nvCxnSpPr>
        <p:spPr>
          <a:xfrm rot="10800000" flipV="1">
            <a:off x="6275457" y="3333407"/>
            <a:ext cx="2062214" cy="140980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6" name="Rectangle: Rounded Corners 5">
            <a:extLst>
              <a:ext uri="{FF2B5EF4-FFF2-40B4-BE49-F238E27FC236}">
                <a16:creationId xmlns:a16="http://schemas.microsoft.com/office/drawing/2014/main" id="{376DC111-0064-417D-A392-03A106799844}"/>
              </a:ext>
            </a:extLst>
          </p:cNvPr>
          <p:cNvSpPr/>
          <p:nvPr/>
        </p:nvSpPr>
        <p:spPr>
          <a:xfrm>
            <a:off x="7577304" y="5120570"/>
            <a:ext cx="2615527" cy="400136"/>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49A8CC3B-8E55-BC2D-E33B-BA7F49F8398E}"/>
              </a:ext>
            </a:extLst>
          </p:cNvPr>
          <p:cNvSpPr txBox="1"/>
          <p:nvPr/>
        </p:nvSpPr>
        <p:spPr>
          <a:xfrm>
            <a:off x="7579180" y="5119358"/>
            <a:ext cx="2687035"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 email: </a:t>
            </a:r>
            <a:r>
              <a:rPr lang="en-US" dirty="0" err="1">
                <a:latin typeface="Courier New" panose="02070309020205020404" pitchFamily="49" charset="0"/>
                <a:cs typeface="Courier New" panose="02070309020205020404" pitchFamily="49" charset="0"/>
              </a:rPr>
              <a:t>alice</a:t>
            </a:r>
            <a:r>
              <a:rPr lang="en-US" dirty="0">
                <a:latin typeface="Courier New" panose="02070309020205020404" pitchFamily="49" charset="0"/>
                <a:cs typeface="Courier New" panose="02070309020205020404" pitchFamily="49" charset="0"/>
              </a:rPr>
              <a:t>@… }</a:t>
            </a:r>
            <a:endParaRPr lang="en-US" sz="16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89341759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3"/>
          <a:stretch>
            <a:fillRect/>
          </a:stretch>
        </p:blipFill>
        <p:spPr>
          <a:xfrm>
            <a:off x="8262859" y="2076826"/>
            <a:ext cx="2391507" cy="1266688"/>
          </a:xfrm>
          <a:prstGeom prst="rect">
            <a:avLst/>
          </a:prstGeom>
        </p:spPr>
      </p:pic>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5"/>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1145553" y="3865447"/>
            <a:ext cx="3400423" cy="163121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accesses Service Provider</a:t>
            </a:r>
          </a:p>
          <a:p>
            <a:pPr algn="ctr"/>
            <a:endParaRPr lang="en-US" sz="2000" dirty="0">
              <a:solidFill>
                <a:schemeClr val="bg1"/>
              </a:solidFill>
              <a:latin typeface="Corbel" panose="020B0503020204020204" pitchFamily="34" charset="0"/>
            </a:endParaRPr>
          </a:p>
          <a:p>
            <a:pPr algn="ctr"/>
            <a:r>
              <a:rPr lang="en-US" sz="2000" dirty="0">
                <a:solidFill>
                  <a:schemeClr val="bg1"/>
                </a:solidFill>
                <a:latin typeface="Corbel" panose="020B0503020204020204" pitchFamily="34" charset="0"/>
              </a:rPr>
              <a:t>Signed claims are verified and used to authenticate her</a:t>
            </a: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cxnSp>
        <p:nvCxnSpPr>
          <p:cNvPr id="3" name="Arrow 1">
            <a:extLst>
              <a:ext uri="{FF2B5EF4-FFF2-40B4-BE49-F238E27FC236}">
                <a16:creationId xmlns:a16="http://schemas.microsoft.com/office/drawing/2014/main" id="{EE161717-7952-EBCD-7A2C-5F8D2D8AE39E}"/>
              </a:ext>
            </a:extLst>
          </p:cNvPr>
          <p:cNvCxnSpPr>
            <a:cxnSpLocks/>
          </p:cNvCxnSpPr>
          <p:nvPr/>
        </p:nvCxnSpPr>
        <p:spPr>
          <a:xfrm flipH="1" flipV="1">
            <a:off x="3474720" y="3343514"/>
            <a:ext cx="1606467" cy="1382088"/>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6" name="Rectangle: Rounded Corners 5">
            <a:extLst>
              <a:ext uri="{FF2B5EF4-FFF2-40B4-BE49-F238E27FC236}">
                <a16:creationId xmlns:a16="http://schemas.microsoft.com/office/drawing/2014/main" id="{376DC111-0064-417D-A392-03A106799844}"/>
              </a:ext>
            </a:extLst>
          </p:cNvPr>
          <p:cNvSpPr/>
          <p:nvPr/>
        </p:nvSpPr>
        <p:spPr>
          <a:xfrm>
            <a:off x="4227275" y="3367500"/>
            <a:ext cx="2615527" cy="400136"/>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49A8CC3B-8E55-BC2D-E33B-BA7F49F8398E}"/>
              </a:ext>
            </a:extLst>
          </p:cNvPr>
          <p:cNvSpPr txBox="1"/>
          <p:nvPr/>
        </p:nvSpPr>
        <p:spPr>
          <a:xfrm>
            <a:off x="4229151" y="3366288"/>
            <a:ext cx="2687035"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 email: </a:t>
            </a:r>
            <a:r>
              <a:rPr lang="en-US" dirty="0" err="1">
                <a:latin typeface="Courier New" panose="02070309020205020404" pitchFamily="49" charset="0"/>
                <a:cs typeface="Courier New" panose="02070309020205020404" pitchFamily="49" charset="0"/>
              </a:rPr>
              <a:t>alice</a:t>
            </a:r>
            <a:r>
              <a:rPr lang="en-US" dirty="0">
                <a:latin typeface="Courier New" panose="02070309020205020404" pitchFamily="49" charset="0"/>
                <a:cs typeface="Courier New" panose="02070309020205020404" pitchFamily="49" charset="0"/>
              </a:rPr>
              <a:t>@… }</a:t>
            </a:r>
            <a:endParaRPr lang="en-US" sz="16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13969789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2">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3"/>
          <a:stretch>
            <a:fillRect/>
          </a:stretch>
        </p:blipFill>
        <p:spPr>
          <a:xfrm>
            <a:off x="8262859" y="2076826"/>
            <a:ext cx="2391507" cy="1266688"/>
          </a:xfrm>
          <a:prstGeom prst="rect">
            <a:avLst/>
          </a:prstGeom>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sp>
        <p:nvSpPr>
          <p:cNvPr id="4" name="!!txtKeyCrypto">
            <a:extLst>
              <a:ext uri="{FF2B5EF4-FFF2-40B4-BE49-F238E27FC236}">
                <a16:creationId xmlns:a16="http://schemas.microsoft.com/office/drawing/2014/main" id="{AADC3202-4026-BC17-BCAA-85FE16A1D3A5}"/>
              </a:ext>
            </a:extLst>
          </p:cNvPr>
          <p:cNvSpPr txBox="1"/>
          <p:nvPr/>
        </p:nvSpPr>
        <p:spPr>
          <a:xfrm>
            <a:off x="2397431" y="3533237"/>
            <a:ext cx="7334250" cy="1569660"/>
          </a:xfrm>
          <a:prstGeom prst="rect">
            <a:avLst/>
          </a:prstGeom>
          <a:noFill/>
        </p:spPr>
        <p:txBody>
          <a:bodyPr wrap="square" rtlCol="0">
            <a:spAutoFit/>
          </a:bodyPr>
          <a:lstStyle/>
          <a:p>
            <a:pPr algn="ctr"/>
            <a:r>
              <a:rPr lang="en-US" sz="3200" b="1" dirty="0">
                <a:solidFill>
                  <a:schemeClr val="bg1">
                    <a:lumMod val="95000"/>
                  </a:schemeClr>
                </a:solidFill>
                <a:latin typeface="Corbel" panose="020B0503020204020204" pitchFamily="34" charset="0"/>
              </a:rPr>
              <a:t>There is no shared secret key</a:t>
            </a:r>
            <a:r>
              <a:rPr lang="en-US" sz="3200" dirty="0">
                <a:solidFill>
                  <a:schemeClr val="bg1">
                    <a:lumMod val="95000"/>
                  </a:schemeClr>
                </a:solidFill>
                <a:latin typeface="Corbel" panose="020B0503020204020204" pitchFamily="34" charset="0"/>
              </a:rPr>
              <a:t>!</a:t>
            </a:r>
          </a:p>
          <a:p>
            <a:pPr algn="ctr"/>
            <a:endParaRPr lang="en-US" sz="3200" dirty="0">
              <a:solidFill>
                <a:schemeClr val="bg1">
                  <a:lumMod val="95000"/>
                </a:schemeClr>
              </a:solidFill>
              <a:latin typeface="Corbel" panose="020B0503020204020204" pitchFamily="34" charset="0"/>
            </a:endParaRPr>
          </a:p>
          <a:p>
            <a:pPr algn="ctr"/>
            <a:r>
              <a:rPr lang="en-US" sz="3200" dirty="0">
                <a:solidFill>
                  <a:schemeClr val="bg1">
                    <a:lumMod val="95000"/>
                  </a:schemeClr>
                </a:solidFill>
                <a:latin typeface="Corbel" panose="020B0503020204020204" pitchFamily="34" charset="0"/>
              </a:rPr>
              <a:t>How does token validation work?</a:t>
            </a:r>
          </a:p>
        </p:txBody>
      </p:sp>
    </p:spTree>
    <p:extLst>
      <p:ext uri="{BB962C8B-B14F-4D97-AF65-F5344CB8AC3E}">
        <p14:creationId xmlns:p14="http://schemas.microsoft.com/office/powerpoint/2010/main" val="3441788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0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2">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3"/>
          <a:stretch>
            <a:fillRect/>
          </a:stretch>
        </p:blipFill>
        <p:spPr>
          <a:xfrm>
            <a:off x="8262859" y="2076826"/>
            <a:ext cx="2391507" cy="1266688"/>
          </a:xfrm>
          <a:prstGeom prst="rect">
            <a:avLst/>
          </a:prstGeom>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sp>
        <p:nvSpPr>
          <p:cNvPr id="4" name="!!txtKeyCrypto">
            <a:extLst>
              <a:ext uri="{FF2B5EF4-FFF2-40B4-BE49-F238E27FC236}">
                <a16:creationId xmlns:a16="http://schemas.microsoft.com/office/drawing/2014/main" id="{AADC3202-4026-BC17-BCAA-85FE16A1D3A5}"/>
              </a:ext>
            </a:extLst>
          </p:cNvPr>
          <p:cNvSpPr txBox="1"/>
          <p:nvPr/>
        </p:nvSpPr>
        <p:spPr>
          <a:xfrm>
            <a:off x="2397431" y="3242957"/>
            <a:ext cx="7334250" cy="1569660"/>
          </a:xfrm>
          <a:prstGeom prst="rect">
            <a:avLst/>
          </a:prstGeom>
          <a:noFill/>
        </p:spPr>
        <p:txBody>
          <a:bodyPr wrap="square" rtlCol="0">
            <a:spAutoFit/>
          </a:bodyPr>
          <a:lstStyle/>
          <a:p>
            <a:pPr algn="ctr"/>
            <a:br>
              <a:rPr lang="en-US" sz="3200" b="1" dirty="0">
                <a:solidFill>
                  <a:schemeClr val="bg1">
                    <a:lumMod val="95000"/>
                  </a:schemeClr>
                </a:solidFill>
                <a:latin typeface="Corbel" panose="020B0503020204020204" pitchFamily="34" charset="0"/>
              </a:rPr>
            </a:br>
            <a:r>
              <a:rPr lang="en-US" sz="3200" b="1" dirty="0">
                <a:solidFill>
                  <a:schemeClr val="bg1">
                    <a:lumMod val="95000"/>
                  </a:schemeClr>
                </a:solidFill>
                <a:latin typeface="Corbel" panose="020B0503020204020204" pitchFamily="34" charset="0"/>
              </a:rPr>
              <a:t>public key cryptography</a:t>
            </a:r>
            <a:r>
              <a:rPr lang="en-US" sz="3200" dirty="0">
                <a:solidFill>
                  <a:schemeClr val="bg1">
                    <a:lumMod val="95000"/>
                  </a:schemeClr>
                </a:solidFill>
                <a:latin typeface="Corbel" panose="020B0503020204020204" pitchFamily="34" charset="0"/>
              </a:rPr>
              <a:t> </a:t>
            </a:r>
            <a:br>
              <a:rPr lang="en-US" sz="3200" dirty="0">
                <a:solidFill>
                  <a:schemeClr val="bg1">
                    <a:lumMod val="95000"/>
                  </a:schemeClr>
                </a:solidFill>
                <a:latin typeface="Corbel" panose="020B0503020204020204" pitchFamily="34" charset="0"/>
              </a:rPr>
            </a:br>
            <a:endParaRPr lang="en-US" sz="3200" dirty="0">
              <a:solidFill>
                <a:schemeClr val="bg1">
                  <a:lumMod val="95000"/>
                </a:schemeClr>
              </a:solidFill>
              <a:latin typeface="Corbel" panose="020B0503020204020204" pitchFamily="34" charset="0"/>
            </a:endParaRPr>
          </a:p>
        </p:txBody>
      </p:sp>
      <p:sp>
        <p:nvSpPr>
          <p:cNvPr id="12" name="textbix">
            <a:extLst>
              <a:ext uri="{FF2B5EF4-FFF2-40B4-BE49-F238E27FC236}">
                <a16:creationId xmlns:a16="http://schemas.microsoft.com/office/drawing/2014/main" id="{D6BF440A-69E9-6141-B4CC-3E295FB817D1}"/>
              </a:ext>
            </a:extLst>
          </p:cNvPr>
          <p:cNvSpPr txBox="1"/>
          <p:nvPr/>
        </p:nvSpPr>
        <p:spPr>
          <a:xfrm>
            <a:off x="2390174" y="3250217"/>
            <a:ext cx="7334250" cy="1569660"/>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uses</a:t>
            </a:r>
            <a:br>
              <a:rPr lang="en-US" sz="3200" b="1" dirty="0">
                <a:solidFill>
                  <a:schemeClr val="bg1">
                    <a:lumMod val="95000"/>
                  </a:schemeClr>
                </a:solidFill>
                <a:latin typeface="Corbel" panose="020B0503020204020204" pitchFamily="34" charset="0"/>
              </a:rPr>
            </a:br>
            <a:endParaRPr lang="en-US" sz="3200" b="1" dirty="0">
              <a:solidFill>
                <a:schemeClr val="bg1">
                  <a:lumMod val="95000"/>
                </a:schemeClr>
              </a:solidFill>
              <a:latin typeface="Corbel" panose="020B0503020204020204" pitchFamily="34" charset="0"/>
            </a:endParaRPr>
          </a:p>
          <a:p>
            <a:pPr algn="ctr"/>
            <a:r>
              <a:rPr lang="en-US" sz="3200" dirty="0">
                <a:solidFill>
                  <a:schemeClr val="bg1">
                    <a:lumMod val="95000"/>
                  </a:schemeClr>
                </a:solidFill>
                <a:latin typeface="Corbel" panose="020B0503020204020204" pitchFamily="34" charset="0"/>
              </a:rPr>
              <a:t>instead of shared secret keys</a:t>
            </a:r>
          </a:p>
        </p:txBody>
      </p:sp>
      <p:pic>
        <p:nvPicPr>
          <p:cNvPr id="2" name="Picture 1">
            <a:extLst>
              <a:ext uri="{FF2B5EF4-FFF2-40B4-BE49-F238E27FC236}">
                <a16:creationId xmlns:a16="http://schemas.microsoft.com/office/drawing/2014/main" id="{7F202ADA-9B82-259C-252D-BCAD6ACEDC67}"/>
              </a:ext>
            </a:extLst>
          </p:cNvPr>
          <p:cNvPicPr>
            <a:picLocks noChangeAspect="1"/>
          </p:cNvPicPr>
          <p:nvPr/>
        </p:nvPicPr>
        <p:blipFill>
          <a:blip r:embed="rId5"/>
          <a:stretch>
            <a:fillRect/>
          </a:stretch>
        </p:blipFill>
        <p:spPr>
          <a:xfrm>
            <a:off x="3551822" y="6923788"/>
            <a:ext cx="1668244" cy="852321"/>
          </a:xfrm>
          <a:prstGeom prst="rect">
            <a:avLst/>
          </a:prstGeom>
        </p:spPr>
      </p:pic>
      <p:pic>
        <p:nvPicPr>
          <p:cNvPr id="3" name="Picture 2">
            <a:extLst>
              <a:ext uri="{FF2B5EF4-FFF2-40B4-BE49-F238E27FC236}">
                <a16:creationId xmlns:a16="http://schemas.microsoft.com/office/drawing/2014/main" id="{53466170-4D1A-5835-E327-B8314826BCB0}"/>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6691026" y="6936892"/>
            <a:ext cx="1692337" cy="849222"/>
          </a:xfrm>
          <a:prstGeom prst="rect">
            <a:avLst/>
          </a:prstGeom>
        </p:spPr>
      </p:pic>
      <p:sp>
        <p:nvSpPr>
          <p:cNvPr id="6" name="!!txtPublic">
            <a:extLst>
              <a:ext uri="{FF2B5EF4-FFF2-40B4-BE49-F238E27FC236}">
                <a16:creationId xmlns:a16="http://schemas.microsoft.com/office/drawing/2014/main" id="{FAFCD7BD-20DB-C366-21A7-F99E7259E7C5}"/>
              </a:ext>
            </a:extLst>
          </p:cNvPr>
          <p:cNvSpPr txBox="1"/>
          <p:nvPr/>
        </p:nvSpPr>
        <p:spPr>
          <a:xfrm>
            <a:off x="6860511" y="7420476"/>
            <a:ext cx="926611" cy="400110"/>
          </a:xfrm>
          <a:prstGeom prst="rect">
            <a:avLst/>
          </a:prstGeom>
          <a:noFill/>
        </p:spPr>
        <p:txBody>
          <a:bodyPr wrap="square" rtlCol="0">
            <a:spAutoFit/>
          </a:bodyPr>
          <a:lstStyle/>
          <a:p>
            <a:pPr algn="ctr"/>
            <a:r>
              <a:rPr lang="en-US" sz="2000" dirty="0">
                <a:solidFill>
                  <a:srgbClr val="D37011"/>
                </a:solidFill>
                <a:latin typeface="Corbel" panose="020B0503020204020204" pitchFamily="34" charset="0"/>
              </a:rPr>
              <a:t>Public</a:t>
            </a:r>
          </a:p>
        </p:txBody>
      </p:sp>
      <p:sp>
        <p:nvSpPr>
          <p:cNvPr id="7" name="!!txtPrivate">
            <a:extLst>
              <a:ext uri="{FF2B5EF4-FFF2-40B4-BE49-F238E27FC236}">
                <a16:creationId xmlns:a16="http://schemas.microsoft.com/office/drawing/2014/main" id="{C4B735D1-A1F8-15BD-F4E9-51240D87BC18}"/>
              </a:ext>
            </a:extLst>
          </p:cNvPr>
          <p:cNvSpPr txBox="1"/>
          <p:nvPr/>
        </p:nvSpPr>
        <p:spPr>
          <a:xfrm>
            <a:off x="3580515" y="7404800"/>
            <a:ext cx="1001534" cy="400110"/>
          </a:xfrm>
          <a:prstGeom prst="rect">
            <a:avLst/>
          </a:prstGeom>
          <a:noFill/>
        </p:spPr>
        <p:txBody>
          <a:bodyPr wrap="square" rtlCol="0">
            <a:spAutoFit/>
          </a:bodyPr>
          <a:lstStyle/>
          <a:p>
            <a:pPr algn="ctr"/>
            <a:r>
              <a:rPr lang="en-US" sz="2000" dirty="0">
                <a:solidFill>
                  <a:srgbClr val="D37011"/>
                </a:solidFill>
                <a:latin typeface="Corbel" panose="020B0503020204020204" pitchFamily="34" charset="0"/>
              </a:rPr>
              <a:t>Private</a:t>
            </a:r>
          </a:p>
        </p:txBody>
      </p:sp>
      <p:sp>
        <p:nvSpPr>
          <p:cNvPr id="8" name="Txt4">
            <a:extLst>
              <a:ext uri="{FF2B5EF4-FFF2-40B4-BE49-F238E27FC236}">
                <a16:creationId xmlns:a16="http://schemas.microsoft.com/office/drawing/2014/main" id="{CF21741C-1500-7174-A72E-1D969635A199}"/>
              </a:ext>
            </a:extLst>
          </p:cNvPr>
          <p:cNvSpPr txBox="1"/>
          <p:nvPr/>
        </p:nvSpPr>
        <p:spPr>
          <a:xfrm>
            <a:off x="2704903" y="7947981"/>
            <a:ext cx="2515163"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 message </a:t>
            </a:r>
            <a:r>
              <a:rPr lang="en-US" sz="2000" b="1" dirty="0">
                <a:solidFill>
                  <a:schemeClr val="bg1"/>
                </a:solidFill>
                <a:latin typeface="Corbel" panose="020B0503020204020204" pitchFamily="34" charset="0"/>
              </a:rPr>
              <a:t>signed</a:t>
            </a:r>
            <a:r>
              <a:rPr lang="en-US" sz="2000" dirty="0">
                <a:solidFill>
                  <a:schemeClr val="bg1"/>
                </a:solidFill>
                <a:latin typeface="Corbel" panose="020B0503020204020204" pitchFamily="34" charset="0"/>
              </a:rPr>
              <a:t> with this…</a:t>
            </a:r>
            <a:endParaRPr lang="en-US" sz="2000" b="1" dirty="0">
              <a:solidFill>
                <a:schemeClr val="bg1"/>
              </a:solidFill>
              <a:latin typeface="Corbel" panose="020B0503020204020204" pitchFamily="34" charset="0"/>
            </a:endParaRPr>
          </a:p>
        </p:txBody>
      </p:sp>
      <p:cxnSp>
        <p:nvCxnSpPr>
          <p:cNvPr id="11" name="Straight Arrow Connector 10">
            <a:extLst>
              <a:ext uri="{FF2B5EF4-FFF2-40B4-BE49-F238E27FC236}">
                <a16:creationId xmlns:a16="http://schemas.microsoft.com/office/drawing/2014/main" id="{7DE7D76A-5AA0-F931-9826-88D531A60A4D}"/>
              </a:ext>
            </a:extLst>
          </p:cNvPr>
          <p:cNvCxnSpPr>
            <a:cxnSpLocks/>
            <a:stCxn id="8" idx="0"/>
          </p:cNvCxnSpPr>
          <p:nvPr/>
        </p:nvCxnSpPr>
        <p:spPr>
          <a:xfrm flipV="1">
            <a:off x="3962485" y="7494603"/>
            <a:ext cx="599853" cy="453378"/>
          </a:xfrm>
          <a:prstGeom prst="straightConnector1">
            <a:avLst/>
          </a:prstGeom>
          <a:ln w="15875">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13" name="Txt4">
            <a:extLst>
              <a:ext uri="{FF2B5EF4-FFF2-40B4-BE49-F238E27FC236}">
                <a16:creationId xmlns:a16="http://schemas.microsoft.com/office/drawing/2014/main" id="{A1FAECA3-6AB6-BA12-289D-640B050142A5}"/>
              </a:ext>
            </a:extLst>
          </p:cNvPr>
          <p:cNvSpPr txBox="1"/>
          <p:nvPr/>
        </p:nvSpPr>
        <p:spPr>
          <a:xfrm>
            <a:off x="7537195" y="7951111"/>
            <a:ext cx="2804085"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 can be </a:t>
            </a:r>
            <a:r>
              <a:rPr lang="en-US" sz="2000" b="1" dirty="0">
                <a:solidFill>
                  <a:schemeClr val="bg1"/>
                </a:solidFill>
                <a:latin typeface="Corbel" panose="020B0503020204020204" pitchFamily="34" charset="0"/>
              </a:rPr>
              <a:t>verified</a:t>
            </a:r>
          </a:p>
          <a:p>
            <a:pPr algn="ctr"/>
            <a:r>
              <a:rPr lang="en-US" sz="2000" dirty="0">
                <a:solidFill>
                  <a:schemeClr val="bg1"/>
                </a:solidFill>
                <a:latin typeface="Corbel" panose="020B0503020204020204" pitchFamily="34" charset="0"/>
              </a:rPr>
              <a:t>with this</a:t>
            </a:r>
            <a:endParaRPr lang="en-US" sz="2000" b="1" dirty="0">
              <a:solidFill>
                <a:schemeClr val="bg1"/>
              </a:solidFill>
              <a:latin typeface="Corbel" panose="020B0503020204020204" pitchFamily="34" charset="0"/>
            </a:endParaRPr>
          </a:p>
        </p:txBody>
      </p:sp>
      <p:cxnSp>
        <p:nvCxnSpPr>
          <p:cNvPr id="14" name="Straight Arrow Connector 13">
            <a:extLst>
              <a:ext uri="{FF2B5EF4-FFF2-40B4-BE49-F238E27FC236}">
                <a16:creationId xmlns:a16="http://schemas.microsoft.com/office/drawing/2014/main" id="{A4D6EAB7-C4F3-0006-7614-D2925E08DEBD}"/>
              </a:ext>
            </a:extLst>
          </p:cNvPr>
          <p:cNvCxnSpPr>
            <a:cxnSpLocks/>
          </p:cNvCxnSpPr>
          <p:nvPr/>
        </p:nvCxnSpPr>
        <p:spPr>
          <a:xfrm rot="16200000" flipV="1">
            <a:off x="8024839" y="7497733"/>
            <a:ext cx="455392" cy="453378"/>
          </a:xfrm>
          <a:prstGeom prst="straightConnector1">
            <a:avLst/>
          </a:prstGeom>
          <a:ln w="15875">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07067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par>
                          <p:cTn id="11" fill="hold">
                            <p:stCondLst>
                              <p:cond delay="500"/>
                            </p:stCondLst>
                            <p:childTnLst>
                              <p:par>
                                <p:cTn id="12" presetID="1" presetClass="entr" presetSubtype="0" fill="hold" nodeType="afterEffect">
                                  <p:stCondLst>
                                    <p:cond delay="0"/>
                                  </p:stCondLst>
                                  <p:childTnLst>
                                    <p:set>
                                      <p:cBhvr>
                                        <p:cTn id="13" dur="1" fill="hold">
                                          <p:stCondLst>
                                            <p:cond delay="0"/>
                                          </p:stCondLst>
                                        </p:cTn>
                                        <p:tgtEl>
                                          <p:spTgt spid="2"/>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3"/>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2" grpId="0"/>
      <p:bldP spid="6" grpId="0"/>
      <p:bldP spid="7" grpId="0"/>
    </p:bldLst>
  </p:timing>
</p:sld>
</file>

<file path=ppt/slides/slide10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2">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3"/>
          <a:stretch>
            <a:fillRect/>
          </a:stretch>
        </p:blipFill>
        <p:spPr>
          <a:xfrm>
            <a:off x="8262859" y="2076826"/>
            <a:ext cx="2391507" cy="1266688"/>
          </a:xfrm>
          <a:prstGeom prst="rect">
            <a:avLst/>
          </a:prstGeom>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sp>
        <p:nvSpPr>
          <p:cNvPr id="3" name="!!txtKeyCrypto">
            <a:extLst>
              <a:ext uri="{FF2B5EF4-FFF2-40B4-BE49-F238E27FC236}">
                <a16:creationId xmlns:a16="http://schemas.microsoft.com/office/drawing/2014/main" id="{EDBD1330-4DCE-684A-3689-424B47155C43}"/>
              </a:ext>
            </a:extLst>
          </p:cNvPr>
          <p:cNvSpPr txBox="1"/>
          <p:nvPr/>
        </p:nvSpPr>
        <p:spPr>
          <a:xfrm>
            <a:off x="2397431" y="3242957"/>
            <a:ext cx="7334250" cy="1569660"/>
          </a:xfrm>
          <a:prstGeom prst="rect">
            <a:avLst/>
          </a:prstGeom>
          <a:noFill/>
        </p:spPr>
        <p:txBody>
          <a:bodyPr wrap="square" rtlCol="0">
            <a:spAutoFit/>
          </a:bodyPr>
          <a:lstStyle/>
          <a:p>
            <a:pPr algn="ctr"/>
            <a:br>
              <a:rPr lang="en-US" sz="3200" b="1">
                <a:solidFill>
                  <a:schemeClr val="bg1">
                    <a:lumMod val="95000"/>
                  </a:schemeClr>
                </a:solidFill>
                <a:latin typeface="Corbel" panose="020B0503020204020204" pitchFamily="34" charset="0"/>
              </a:rPr>
            </a:br>
            <a:r>
              <a:rPr lang="en-US" sz="3200" b="1">
                <a:solidFill>
                  <a:schemeClr val="bg1">
                    <a:lumMod val="95000"/>
                  </a:schemeClr>
                </a:solidFill>
                <a:latin typeface="Corbel" panose="020B0503020204020204" pitchFamily="34" charset="0"/>
              </a:rPr>
              <a:t>public </a:t>
            </a:r>
            <a:r>
              <a:rPr lang="en-US" sz="3200" b="1" dirty="0">
                <a:solidFill>
                  <a:schemeClr val="bg1">
                    <a:lumMod val="95000"/>
                  </a:schemeClr>
                </a:solidFill>
                <a:latin typeface="Corbel" panose="020B0503020204020204" pitchFamily="34" charset="0"/>
              </a:rPr>
              <a:t>key cryptography</a:t>
            </a:r>
            <a:r>
              <a:rPr lang="en-US" sz="3200" dirty="0">
                <a:solidFill>
                  <a:schemeClr val="bg1">
                    <a:lumMod val="95000"/>
                  </a:schemeClr>
                </a:solidFill>
                <a:latin typeface="Corbel" panose="020B0503020204020204" pitchFamily="34" charset="0"/>
              </a:rPr>
              <a:t> </a:t>
            </a:r>
            <a:br>
              <a:rPr lang="en-US" sz="3200" dirty="0">
                <a:solidFill>
                  <a:schemeClr val="bg1">
                    <a:lumMod val="95000"/>
                  </a:schemeClr>
                </a:solidFill>
                <a:latin typeface="Corbel" panose="020B0503020204020204" pitchFamily="34" charset="0"/>
              </a:rPr>
            </a:br>
            <a:endParaRPr lang="en-US" sz="3200" dirty="0">
              <a:solidFill>
                <a:schemeClr val="bg1">
                  <a:lumMod val="95000"/>
                </a:schemeClr>
              </a:solidFill>
              <a:latin typeface="Corbel" panose="020B0503020204020204" pitchFamily="34" charset="0"/>
            </a:endParaRPr>
          </a:p>
        </p:txBody>
      </p:sp>
      <p:sp>
        <p:nvSpPr>
          <p:cNvPr id="6" name="Txt4">
            <a:extLst>
              <a:ext uri="{FF2B5EF4-FFF2-40B4-BE49-F238E27FC236}">
                <a16:creationId xmlns:a16="http://schemas.microsoft.com/office/drawing/2014/main" id="{A1115D35-7331-E56B-EA7D-74473D824170}"/>
              </a:ext>
            </a:extLst>
          </p:cNvPr>
          <p:cNvSpPr txBox="1"/>
          <p:nvPr/>
        </p:nvSpPr>
        <p:spPr>
          <a:xfrm>
            <a:off x="2704903" y="5661981"/>
            <a:ext cx="2515163"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 message </a:t>
            </a:r>
            <a:r>
              <a:rPr lang="en-US" sz="2000" b="1" dirty="0">
                <a:solidFill>
                  <a:schemeClr val="bg1"/>
                </a:solidFill>
                <a:latin typeface="Corbel" panose="020B0503020204020204" pitchFamily="34" charset="0"/>
              </a:rPr>
              <a:t>signed</a:t>
            </a:r>
            <a:r>
              <a:rPr lang="en-US" sz="2000" dirty="0">
                <a:solidFill>
                  <a:schemeClr val="bg1"/>
                </a:solidFill>
                <a:latin typeface="Corbel" panose="020B0503020204020204" pitchFamily="34" charset="0"/>
              </a:rPr>
              <a:t> with this…</a:t>
            </a:r>
            <a:endParaRPr lang="en-US" sz="2000" b="1" dirty="0">
              <a:solidFill>
                <a:schemeClr val="bg1"/>
              </a:solidFill>
              <a:latin typeface="Corbel" panose="020B0503020204020204" pitchFamily="34" charset="0"/>
            </a:endParaRPr>
          </a:p>
        </p:txBody>
      </p:sp>
      <p:cxnSp>
        <p:nvCxnSpPr>
          <p:cNvPr id="7" name="Straight Arrow Connector 6">
            <a:extLst>
              <a:ext uri="{FF2B5EF4-FFF2-40B4-BE49-F238E27FC236}">
                <a16:creationId xmlns:a16="http://schemas.microsoft.com/office/drawing/2014/main" id="{ED91E7C8-673D-309B-86F6-CD31F55F47A3}"/>
              </a:ext>
            </a:extLst>
          </p:cNvPr>
          <p:cNvCxnSpPr>
            <a:cxnSpLocks/>
            <a:stCxn id="6" idx="0"/>
          </p:cNvCxnSpPr>
          <p:nvPr/>
        </p:nvCxnSpPr>
        <p:spPr>
          <a:xfrm flipV="1">
            <a:off x="3962485" y="5208603"/>
            <a:ext cx="599853" cy="453378"/>
          </a:xfrm>
          <a:prstGeom prst="straightConnector1">
            <a:avLst/>
          </a:prstGeom>
          <a:ln w="15875">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13" name="Txt4">
            <a:extLst>
              <a:ext uri="{FF2B5EF4-FFF2-40B4-BE49-F238E27FC236}">
                <a16:creationId xmlns:a16="http://schemas.microsoft.com/office/drawing/2014/main" id="{EADC7D74-FA3D-FBBD-4242-ED86C95E487C}"/>
              </a:ext>
            </a:extLst>
          </p:cNvPr>
          <p:cNvSpPr txBox="1"/>
          <p:nvPr/>
        </p:nvSpPr>
        <p:spPr>
          <a:xfrm>
            <a:off x="7537195" y="5665111"/>
            <a:ext cx="2804085"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 can be </a:t>
            </a:r>
            <a:r>
              <a:rPr lang="en-US" sz="2000" b="1" dirty="0">
                <a:solidFill>
                  <a:schemeClr val="bg1"/>
                </a:solidFill>
                <a:latin typeface="Corbel" panose="020B0503020204020204" pitchFamily="34" charset="0"/>
              </a:rPr>
              <a:t>verified</a:t>
            </a:r>
          </a:p>
          <a:p>
            <a:pPr algn="ctr"/>
            <a:r>
              <a:rPr lang="en-US" sz="2000" dirty="0">
                <a:solidFill>
                  <a:schemeClr val="bg1"/>
                </a:solidFill>
                <a:latin typeface="Corbel" panose="020B0503020204020204" pitchFamily="34" charset="0"/>
              </a:rPr>
              <a:t>with this</a:t>
            </a:r>
            <a:endParaRPr lang="en-US" sz="2000" b="1" dirty="0">
              <a:solidFill>
                <a:schemeClr val="bg1"/>
              </a:solidFill>
              <a:latin typeface="Corbel" panose="020B0503020204020204" pitchFamily="34" charset="0"/>
            </a:endParaRPr>
          </a:p>
        </p:txBody>
      </p:sp>
      <p:cxnSp>
        <p:nvCxnSpPr>
          <p:cNvPr id="14" name="Straight Arrow Connector 13">
            <a:extLst>
              <a:ext uri="{FF2B5EF4-FFF2-40B4-BE49-F238E27FC236}">
                <a16:creationId xmlns:a16="http://schemas.microsoft.com/office/drawing/2014/main" id="{E14F1E5C-0283-F88E-5F4A-922593C14FC2}"/>
              </a:ext>
            </a:extLst>
          </p:cNvPr>
          <p:cNvCxnSpPr>
            <a:cxnSpLocks/>
          </p:cNvCxnSpPr>
          <p:nvPr/>
        </p:nvCxnSpPr>
        <p:spPr>
          <a:xfrm rot="16200000" flipV="1">
            <a:off x="8024839" y="5211733"/>
            <a:ext cx="455392" cy="453378"/>
          </a:xfrm>
          <a:prstGeom prst="straightConnector1">
            <a:avLst/>
          </a:prstGeom>
          <a:ln w="15875">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082AD85B-FCA4-F4CE-9900-1FBFA50FFA6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554931" y="4307588"/>
            <a:ext cx="1662025" cy="852321"/>
          </a:xfrm>
          <a:prstGeom prst="rect">
            <a:avLst/>
          </a:prstGeom>
        </p:spPr>
      </p:pic>
      <p:pic>
        <p:nvPicPr>
          <p:cNvPr id="15" name="Picture 14">
            <a:extLst>
              <a:ext uri="{FF2B5EF4-FFF2-40B4-BE49-F238E27FC236}">
                <a16:creationId xmlns:a16="http://schemas.microsoft.com/office/drawing/2014/main" id="{D1D4289C-BF5E-0EA1-0E91-73FC3E45BC93}"/>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6691026" y="4320691"/>
            <a:ext cx="1692337" cy="849223"/>
          </a:xfrm>
          <a:prstGeom prst="rect">
            <a:avLst/>
          </a:prstGeom>
        </p:spPr>
      </p:pic>
      <p:sp>
        <p:nvSpPr>
          <p:cNvPr id="16" name="!!txtPublic">
            <a:extLst>
              <a:ext uri="{FF2B5EF4-FFF2-40B4-BE49-F238E27FC236}">
                <a16:creationId xmlns:a16="http://schemas.microsoft.com/office/drawing/2014/main" id="{BE770AD9-6168-C3BF-6270-5EA71BAAA853}"/>
              </a:ext>
            </a:extLst>
          </p:cNvPr>
          <p:cNvSpPr txBox="1"/>
          <p:nvPr/>
        </p:nvSpPr>
        <p:spPr>
          <a:xfrm>
            <a:off x="6860511" y="4804276"/>
            <a:ext cx="926611" cy="400110"/>
          </a:xfrm>
          <a:prstGeom prst="rect">
            <a:avLst/>
          </a:prstGeom>
          <a:noFill/>
        </p:spPr>
        <p:txBody>
          <a:bodyPr wrap="square" rtlCol="0">
            <a:spAutoFit/>
          </a:bodyPr>
          <a:lstStyle/>
          <a:p>
            <a:pPr algn="ctr"/>
            <a:r>
              <a:rPr lang="en-US" sz="2000" dirty="0">
                <a:solidFill>
                  <a:srgbClr val="D37011"/>
                </a:solidFill>
                <a:latin typeface="Corbel" panose="020B0503020204020204" pitchFamily="34" charset="0"/>
              </a:rPr>
              <a:t>Public</a:t>
            </a:r>
          </a:p>
        </p:txBody>
      </p:sp>
      <p:sp>
        <p:nvSpPr>
          <p:cNvPr id="17" name="!!txtPrivate">
            <a:extLst>
              <a:ext uri="{FF2B5EF4-FFF2-40B4-BE49-F238E27FC236}">
                <a16:creationId xmlns:a16="http://schemas.microsoft.com/office/drawing/2014/main" id="{40C7F715-1AA6-63BB-EFDC-6DFECE02AF60}"/>
              </a:ext>
            </a:extLst>
          </p:cNvPr>
          <p:cNvSpPr txBox="1"/>
          <p:nvPr/>
        </p:nvSpPr>
        <p:spPr>
          <a:xfrm>
            <a:off x="3580515" y="4788600"/>
            <a:ext cx="1001534" cy="400110"/>
          </a:xfrm>
          <a:prstGeom prst="rect">
            <a:avLst/>
          </a:prstGeom>
          <a:noFill/>
        </p:spPr>
        <p:txBody>
          <a:bodyPr wrap="square" rtlCol="0">
            <a:spAutoFit/>
          </a:bodyPr>
          <a:lstStyle/>
          <a:p>
            <a:pPr algn="ctr"/>
            <a:r>
              <a:rPr lang="en-US" sz="2000" dirty="0">
                <a:solidFill>
                  <a:srgbClr val="D37011"/>
                </a:solidFill>
                <a:latin typeface="Corbel" panose="020B0503020204020204" pitchFamily="34" charset="0"/>
              </a:rPr>
              <a:t>Private</a:t>
            </a:r>
          </a:p>
        </p:txBody>
      </p:sp>
    </p:spTree>
    <p:extLst>
      <p:ext uri="{BB962C8B-B14F-4D97-AF65-F5344CB8AC3E}">
        <p14:creationId xmlns:p14="http://schemas.microsoft.com/office/powerpoint/2010/main" val="348657789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12" name="Rectangle: Rounded Corners 11">
            <a:extLst>
              <a:ext uri="{FF2B5EF4-FFF2-40B4-BE49-F238E27FC236}">
                <a16:creationId xmlns:a16="http://schemas.microsoft.com/office/drawing/2014/main" id="{CDD1D0D4-F968-167A-E1F3-5775CC2B3D83}"/>
              </a:ext>
            </a:extLst>
          </p:cNvPr>
          <p:cNvSpPr/>
          <p:nvPr/>
        </p:nvSpPr>
        <p:spPr>
          <a:xfrm>
            <a:off x="6427176" y="2033848"/>
            <a:ext cx="1905000" cy="2055928"/>
          </a:xfrm>
          <a:prstGeom prst="roundRect">
            <a:avLst>
              <a:gd name="adj" fmla="val 5060"/>
            </a:avLst>
          </a:prstGeom>
          <a:noFill/>
          <a:ln>
            <a:solidFill>
              <a:srgbClr val="C0C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2305FBEB-2BD7-8728-505C-D842D8F5A5A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007589" y="2898544"/>
            <a:ext cx="1668244" cy="849398"/>
          </a:xfrm>
          <a:prstGeom prst="rect">
            <a:avLst/>
          </a:prstGeom>
        </p:spPr>
      </p:pic>
      <p:sp>
        <p:nvSpPr>
          <p:cNvPr id="11" name="!!txtPrivate">
            <a:extLst>
              <a:ext uri="{FF2B5EF4-FFF2-40B4-BE49-F238E27FC236}">
                <a16:creationId xmlns:a16="http://schemas.microsoft.com/office/drawing/2014/main" id="{915F19EC-D3BC-26F5-10ED-CD210D6F250E}"/>
              </a:ext>
            </a:extLst>
          </p:cNvPr>
          <p:cNvSpPr txBox="1"/>
          <p:nvPr/>
        </p:nvSpPr>
        <p:spPr>
          <a:xfrm>
            <a:off x="10036282" y="3378094"/>
            <a:ext cx="1001534" cy="400110"/>
          </a:xfrm>
          <a:prstGeom prst="rect">
            <a:avLst/>
          </a:prstGeom>
          <a:noFill/>
        </p:spPr>
        <p:txBody>
          <a:bodyPr wrap="square" rtlCol="0">
            <a:spAutoFit/>
          </a:bodyPr>
          <a:lstStyle/>
          <a:p>
            <a:pPr algn="ctr"/>
            <a:r>
              <a:rPr lang="en-US" sz="2000" dirty="0">
                <a:solidFill>
                  <a:srgbClr val="D37011"/>
                </a:solidFill>
                <a:latin typeface="Corbel" panose="020B0503020204020204" pitchFamily="34" charset="0"/>
              </a:rPr>
              <a:t>Private</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2">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4"/>
          <a:stretch>
            <a:fillRect/>
          </a:stretch>
        </p:blipFill>
        <p:spPr>
          <a:xfrm>
            <a:off x="8262859" y="2076826"/>
            <a:ext cx="2391507" cy="1266688"/>
          </a:xfrm>
          <a:prstGeom prst="rect">
            <a:avLst/>
          </a:prstGeom>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5"/>
          <a:stretch>
            <a:fillRect/>
          </a:stretch>
        </p:blipFill>
        <p:spPr>
          <a:xfrm>
            <a:off x="2470732" y="1945826"/>
            <a:ext cx="1325060" cy="1413909"/>
          </a:xfrm>
          <a:prstGeom prst="rect">
            <a:avLst/>
          </a:prstGeom>
        </p:spPr>
      </p:pic>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sp>
        <p:nvSpPr>
          <p:cNvPr id="2" name="!!txtKeyCrypto">
            <a:extLst>
              <a:ext uri="{FF2B5EF4-FFF2-40B4-BE49-F238E27FC236}">
                <a16:creationId xmlns:a16="http://schemas.microsoft.com/office/drawing/2014/main" id="{C10E1F9A-F2E7-569A-6AAD-7EE0508AB75B}"/>
              </a:ext>
            </a:extLst>
          </p:cNvPr>
          <p:cNvSpPr txBox="1"/>
          <p:nvPr/>
        </p:nvSpPr>
        <p:spPr>
          <a:xfrm>
            <a:off x="1308859" y="353933"/>
            <a:ext cx="7334250" cy="584775"/>
          </a:xfrm>
          <a:prstGeom prst="rect">
            <a:avLst/>
          </a:prstGeom>
          <a:noFill/>
        </p:spPr>
        <p:txBody>
          <a:bodyPr wrap="square" rtlCol="0">
            <a:spAutoFit/>
          </a:bodyPr>
          <a:lstStyle/>
          <a:p>
            <a:pPr algn="ctr"/>
            <a:r>
              <a:rPr lang="en-US" sz="3200" b="1" dirty="0">
                <a:solidFill>
                  <a:schemeClr val="bg1">
                    <a:lumMod val="95000"/>
                  </a:schemeClr>
                </a:solidFill>
                <a:latin typeface="Corbel" panose="020B0503020204020204" pitchFamily="34" charset="0"/>
              </a:rPr>
              <a:t>Public key cryptography</a:t>
            </a:r>
            <a:r>
              <a:rPr lang="en-US" sz="3200" dirty="0">
                <a:solidFill>
                  <a:schemeClr val="bg1">
                    <a:lumMod val="95000"/>
                  </a:schemeClr>
                </a:solidFill>
                <a:latin typeface="Corbel" panose="020B0503020204020204" pitchFamily="34" charset="0"/>
              </a:rPr>
              <a:t> </a:t>
            </a:r>
          </a:p>
        </p:txBody>
      </p:sp>
      <p:grpSp>
        <p:nvGrpSpPr>
          <p:cNvPr id="17" name="Group 16">
            <a:extLst>
              <a:ext uri="{FF2B5EF4-FFF2-40B4-BE49-F238E27FC236}">
                <a16:creationId xmlns:a16="http://schemas.microsoft.com/office/drawing/2014/main" id="{74E09A1C-B8D7-6AEE-5F19-DB6D6BB3C052}"/>
              </a:ext>
            </a:extLst>
          </p:cNvPr>
          <p:cNvGrpSpPr/>
          <p:nvPr/>
        </p:nvGrpSpPr>
        <p:grpSpPr>
          <a:xfrm>
            <a:off x="5081187" y="7281570"/>
            <a:ext cx="1014813" cy="1313715"/>
            <a:chOff x="9592919" y="3281030"/>
            <a:chExt cx="2412301" cy="3122817"/>
          </a:xfrm>
        </p:grpSpPr>
        <p:sp>
          <p:nvSpPr>
            <p:cNvPr id="18" name="Freeform 158">
              <a:extLst>
                <a:ext uri="{FF2B5EF4-FFF2-40B4-BE49-F238E27FC236}">
                  <a16:creationId xmlns:a16="http://schemas.microsoft.com/office/drawing/2014/main" id="{D2B3E4BB-1B1D-14B4-4455-93CD8B12C0F1}"/>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9" name="Group 18">
              <a:extLst>
                <a:ext uri="{FF2B5EF4-FFF2-40B4-BE49-F238E27FC236}">
                  <a16:creationId xmlns:a16="http://schemas.microsoft.com/office/drawing/2014/main" id="{6A542F99-3069-E0B6-B820-ED7F5E7D7425}"/>
                </a:ext>
              </a:extLst>
            </p:cNvPr>
            <p:cNvGrpSpPr/>
            <p:nvPr/>
          </p:nvGrpSpPr>
          <p:grpSpPr>
            <a:xfrm>
              <a:off x="10528695" y="4589748"/>
              <a:ext cx="560994" cy="1088627"/>
              <a:chOff x="6048941" y="4798352"/>
              <a:chExt cx="549031" cy="1349261"/>
            </a:xfrm>
          </p:grpSpPr>
          <p:grpSp>
            <p:nvGrpSpPr>
              <p:cNvPr id="29" name="Group 28">
                <a:extLst>
                  <a:ext uri="{FF2B5EF4-FFF2-40B4-BE49-F238E27FC236}">
                    <a16:creationId xmlns:a16="http://schemas.microsoft.com/office/drawing/2014/main" id="{A12D4E99-A990-7E54-19B0-513FC2C6175B}"/>
                  </a:ext>
                </a:extLst>
              </p:cNvPr>
              <p:cNvGrpSpPr/>
              <p:nvPr/>
            </p:nvGrpSpPr>
            <p:grpSpPr>
              <a:xfrm>
                <a:off x="6048941" y="4798352"/>
                <a:ext cx="542456" cy="1088197"/>
                <a:chOff x="6048941" y="4798352"/>
                <a:chExt cx="542456" cy="1088197"/>
              </a:xfrm>
            </p:grpSpPr>
            <p:sp>
              <p:nvSpPr>
                <p:cNvPr id="32" name="Freeform 159">
                  <a:extLst>
                    <a:ext uri="{FF2B5EF4-FFF2-40B4-BE49-F238E27FC236}">
                      <a16:creationId xmlns:a16="http://schemas.microsoft.com/office/drawing/2014/main" id="{4877CE62-6FE7-3499-E684-E8A19E4C4421}"/>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160">
                  <a:extLst>
                    <a:ext uri="{FF2B5EF4-FFF2-40B4-BE49-F238E27FC236}">
                      <a16:creationId xmlns:a16="http://schemas.microsoft.com/office/drawing/2014/main" id="{3641FC35-7268-BC1B-8199-DA450EA231A4}"/>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0" name="Freeform 165">
                <a:extLst>
                  <a:ext uri="{FF2B5EF4-FFF2-40B4-BE49-F238E27FC236}">
                    <a16:creationId xmlns:a16="http://schemas.microsoft.com/office/drawing/2014/main" id="{E50446D8-2252-377D-5429-6041C442EF5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7" name="Freeform 161">
              <a:extLst>
                <a:ext uri="{FF2B5EF4-FFF2-40B4-BE49-F238E27FC236}">
                  <a16:creationId xmlns:a16="http://schemas.microsoft.com/office/drawing/2014/main" id="{2E393CE5-59CE-D937-DEAC-714C5D010911}"/>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8" name="Freeform 11">
              <a:extLst>
                <a:ext uri="{FF2B5EF4-FFF2-40B4-BE49-F238E27FC236}">
                  <a16:creationId xmlns:a16="http://schemas.microsoft.com/office/drawing/2014/main" id="{5CAEF36A-185F-9DAD-7828-F830FCF3084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5" name="Picture 2">
            <a:extLst>
              <a:ext uri="{FF2B5EF4-FFF2-40B4-BE49-F238E27FC236}">
                <a16:creationId xmlns:a16="http://schemas.microsoft.com/office/drawing/2014/main" id="{33DB39D9-32C2-A854-3FCA-A8FC97C418FE}"/>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101856" y="7722563"/>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26C7DF07-CDDB-AD34-F883-369F317F3739}"/>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6570522" y="2578228"/>
            <a:ext cx="1692337" cy="849222"/>
          </a:xfrm>
          <a:prstGeom prst="rect">
            <a:avLst/>
          </a:prstGeom>
        </p:spPr>
      </p:pic>
      <p:sp>
        <p:nvSpPr>
          <p:cNvPr id="6" name="!!txtPublic">
            <a:extLst>
              <a:ext uri="{FF2B5EF4-FFF2-40B4-BE49-F238E27FC236}">
                <a16:creationId xmlns:a16="http://schemas.microsoft.com/office/drawing/2014/main" id="{A9EFF321-CF0C-B54C-35D4-8638D1FCFA7F}"/>
              </a:ext>
            </a:extLst>
          </p:cNvPr>
          <p:cNvSpPr txBox="1"/>
          <p:nvPr/>
        </p:nvSpPr>
        <p:spPr>
          <a:xfrm>
            <a:off x="6340525" y="3306627"/>
            <a:ext cx="1540440" cy="400110"/>
          </a:xfrm>
          <a:prstGeom prst="rect">
            <a:avLst/>
          </a:prstGeom>
          <a:noFill/>
        </p:spPr>
        <p:txBody>
          <a:bodyPr wrap="square" rtlCol="0">
            <a:spAutoFit/>
          </a:bodyPr>
          <a:lstStyle/>
          <a:p>
            <a:pPr algn="ctr"/>
            <a:r>
              <a:rPr lang="en-US" sz="2000" dirty="0">
                <a:solidFill>
                  <a:srgbClr val="D37011"/>
                </a:solidFill>
                <a:latin typeface="Corbel" panose="020B0503020204020204" pitchFamily="34" charset="0"/>
              </a:rPr>
              <a:t>Public key</a:t>
            </a:r>
          </a:p>
        </p:txBody>
      </p:sp>
      <p:sp>
        <p:nvSpPr>
          <p:cNvPr id="13" name="TextBox 12">
            <a:extLst>
              <a:ext uri="{FF2B5EF4-FFF2-40B4-BE49-F238E27FC236}">
                <a16:creationId xmlns:a16="http://schemas.microsoft.com/office/drawing/2014/main" id="{F84E7A8D-F73E-88FB-04BD-2A052CEA8EAF}"/>
              </a:ext>
            </a:extLst>
          </p:cNvPr>
          <p:cNvSpPr txBox="1"/>
          <p:nvPr/>
        </p:nvSpPr>
        <p:spPr>
          <a:xfrm>
            <a:off x="6398419" y="2076826"/>
            <a:ext cx="1997791" cy="369332"/>
          </a:xfrm>
          <a:prstGeom prst="rect">
            <a:avLst/>
          </a:prstGeom>
          <a:noFill/>
        </p:spPr>
        <p:txBody>
          <a:bodyPr wrap="none" rtlCol="0">
            <a:spAutoFit/>
          </a:bodyPr>
          <a:lstStyle/>
          <a:p>
            <a:r>
              <a:rPr lang="en-US" dirty="0">
                <a:solidFill>
                  <a:srgbClr val="C0C0C0"/>
                </a:solidFill>
              </a:rPr>
              <a:t>Metadata Endpoint</a:t>
            </a:r>
          </a:p>
        </p:txBody>
      </p:sp>
      <p:sp>
        <p:nvSpPr>
          <p:cNvPr id="14" name="!!txtOther">
            <a:extLst>
              <a:ext uri="{FF2B5EF4-FFF2-40B4-BE49-F238E27FC236}">
                <a16:creationId xmlns:a16="http://schemas.microsoft.com/office/drawing/2014/main" id="{7D810106-E2C6-9A6F-8BE8-B1FD04EEA87D}"/>
              </a:ext>
            </a:extLst>
          </p:cNvPr>
          <p:cNvSpPr txBox="1"/>
          <p:nvPr/>
        </p:nvSpPr>
        <p:spPr>
          <a:xfrm>
            <a:off x="6470702" y="3622801"/>
            <a:ext cx="1925507" cy="400110"/>
          </a:xfrm>
          <a:prstGeom prst="rect">
            <a:avLst/>
          </a:prstGeom>
          <a:noFill/>
        </p:spPr>
        <p:txBody>
          <a:bodyPr wrap="square" rtlCol="0">
            <a:spAutoFit/>
          </a:bodyPr>
          <a:lstStyle/>
          <a:p>
            <a:pPr algn="ctr"/>
            <a:r>
              <a:rPr lang="en-US" sz="2000" dirty="0">
                <a:solidFill>
                  <a:srgbClr val="D37011"/>
                </a:solidFill>
                <a:latin typeface="Corbel" panose="020B0503020204020204" pitchFamily="34" charset="0"/>
              </a:rPr>
              <a:t>Other endpoints</a:t>
            </a:r>
          </a:p>
        </p:txBody>
      </p:sp>
    </p:spTree>
    <p:extLst>
      <p:ext uri="{BB962C8B-B14F-4D97-AF65-F5344CB8AC3E}">
        <p14:creationId xmlns:p14="http://schemas.microsoft.com/office/powerpoint/2010/main" val="234025947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p:bldP spid="14" grpId="0"/>
    </p:bldLst>
  </p:timing>
</p:sld>
</file>

<file path=ppt/slides/slide10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7" name="Rectangle: Rounded Corners 26">
            <a:extLst>
              <a:ext uri="{FF2B5EF4-FFF2-40B4-BE49-F238E27FC236}">
                <a16:creationId xmlns:a16="http://schemas.microsoft.com/office/drawing/2014/main" id="{16410EDE-8111-9895-5A39-D2E3822F5C0A}"/>
              </a:ext>
            </a:extLst>
          </p:cNvPr>
          <p:cNvSpPr/>
          <p:nvPr/>
        </p:nvSpPr>
        <p:spPr>
          <a:xfrm>
            <a:off x="6427176" y="2033848"/>
            <a:ext cx="1905000" cy="2055928"/>
          </a:xfrm>
          <a:prstGeom prst="roundRect">
            <a:avLst>
              <a:gd name="adj" fmla="val 5060"/>
            </a:avLst>
          </a:prstGeom>
          <a:noFill/>
          <a:ln>
            <a:solidFill>
              <a:srgbClr val="C0C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xtPublic">
            <a:extLst>
              <a:ext uri="{FF2B5EF4-FFF2-40B4-BE49-F238E27FC236}">
                <a16:creationId xmlns:a16="http://schemas.microsoft.com/office/drawing/2014/main" id="{91301A2C-D1D9-A8C0-9958-60723CEB7D23}"/>
              </a:ext>
            </a:extLst>
          </p:cNvPr>
          <p:cNvSpPr txBox="1"/>
          <p:nvPr/>
        </p:nvSpPr>
        <p:spPr>
          <a:xfrm>
            <a:off x="6340525" y="3306627"/>
            <a:ext cx="1540440" cy="400110"/>
          </a:xfrm>
          <a:prstGeom prst="rect">
            <a:avLst/>
          </a:prstGeom>
          <a:noFill/>
        </p:spPr>
        <p:txBody>
          <a:bodyPr wrap="square" rtlCol="0">
            <a:spAutoFit/>
          </a:bodyPr>
          <a:lstStyle/>
          <a:p>
            <a:pPr algn="ctr"/>
            <a:r>
              <a:rPr lang="en-US" sz="2000" dirty="0">
                <a:solidFill>
                  <a:srgbClr val="D37011"/>
                </a:solidFill>
                <a:latin typeface="Corbel" panose="020B0503020204020204" pitchFamily="34" charset="0"/>
              </a:rPr>
              <a:t>Public key</a:t>
            </a:r>
          </a:p>
        </p:txBody>
      </p:sp>
      <p:sp>
        <p:nvSpPr>
          <p:cNvPr id="29" name="TextBox 28">
            <a:extLst>
              <a:ext uri="{FF2B5EF4-FFF2-40B4-BE49-F238E27FC236}">
                <a16:creationId xmlns:a16="http://schemas.microsoft.com/office/drawing/2014/main" id="{0FB7E438-FCAA-B18F-B744-F6EB8D5F041B}"/>
              </a:ext>
            </a:extLst>
          </p:cNvPr>
          <p:cNvSpPr txBox="1"/>
          <p:nvPr/>
        </p:nvSpPr>
        <p:spPr>
          <a:xfrm>
            <a:off x="6398419" y="2076826"/>
            <a:ext cx="1997791" cy="369332"/>
          </a:xfrm>
          <a:prstGeom prst="rect">
            <a:avLst/>
          </a:prstGeom>
          <a:noFill/>
        </p:spPr>
        <p:txBody>
          <a:bodyPr wrap="none" rtlCol="0">
            <a:spAutoFit/>
          </a:bodyPr>
          <a:lstStyle/>
          <a:p>
            <a:r>
              <a:rPr lang="en-US" dirty="0">
                <a:solidFill>
                  <a:srgbClr val="C0C0C0"/>
                </a:solidFill>
              </a:rPr>
              <a:t>Metadata Endpoint</a:t>
            </a:r>
          </a:p>
        </p:txBody>
      </p:sp>
      <p:sp>
        <p:nvSpPr>
          <p:cNvPr id="36" name="!!txtOther">
            <a:extLst>
              <a:ext uri="{FF2B5EF4-FFF2-40B4-BE49-F238E27FC236}">
                <a16:creationId xmlns:a16="http://schemas.microsoft.com/office/drawing/2014/main" id="{5ACD3CEC-40EB-E2F8-ABAF-019EE3160098}"/>
              </a:ext>
            </a:extLst>
          </p:cNvPr>
          <p:cNvSpPr txBox="1"/>
          <p:nvPr/>
        </p:nvSpPr>
        <p:spPr>
          <a:xfrm>
            <a:off x="6470702" y="3622801"/>
            <a:ext cx="1925507" cy="400110"/>
          </a:xfrm>
          <a:prstGeom prst="rect">
            <a:avLst/>
          </a:prstGeom>
          <a:noFill/>
        </p:spPr>
        <p:txBody>
          <a:bodyPr wrap="square" rtlCol="0">
            <a:spAutoFit/>
          </a:bodyPr>
          <a:lstStyle/>
          <a:p>
            <a:pPr algn="ctr"/>
            <a:r>
              <a:rPr lang="en-US" sz="2000" dirty="0">
                <a:solidFill>
                  <a:srgbClr val="D37011"/>
                </a:solidFill>
                <a:latin typeface="Corbel" panose="020B0503020204020204" pitchFamily="34" charset="0"/>
              </a:rPr>
              <a:t>Other endpoints</a:t>
            </a:r>
          </a:p>
        </p:txBody>
      </p:sp>
      <p:pic>
        <p:nvPicPr>
          <p:cNvPr id="3" name="Picture 2">
            <a:extLst>
              <a:ext uri="{FF2B5EF4-FFF2-40B4-BE49-F238E27FC236}">
                <a16:creationId xmlns:a16="http://schemas.microsoft.com/office/drawing/2014/main" id="{AC561CE5-540B-6389-BC25-A55FC5D47C2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007589" y="2898543"/>
            <a:ext cx="1668244" cy="849398"/>
          </a:xfrm>
          <a:prstGeom prst="rect">
            <a:avLst/>
          </a:prstGeom>
        </p:spPr>
      </p:pic>
      <p:sp>
        <p:nvSpPr>
          <p:cNvPr id="22" name="!!txtPrivate">
            <a:extLst>
              <a:ext uri="{FF2B5EF4-FFF2-40B4-BE49-F238E27FC236}">
                <a16:creationId xmlns:a16="http://schemas.microsoft.com/office/drawing/2014/main" id="{3010A830-8972-DB13-0296-BB2F51DD4CE3}"/>
              </a:ext>
            </a:extLst>
          </p:cNvPr>
          <p:cNvSpPr txBox="1"/>
          <p:nvPr/>
        </p:nvSpPr>
        <p:spPr>
          <a:xfrm>
            <a:off x="10036282" y="3378094"/>
            <a:ext cx="1001534" cy="400110"/>
          </a:xfrm>
          <a:prstGeom prst="rect">
            <a:avLst/>
          </a:prstGeom>
          <a:noFill/>
        </p:spPr>
        <p:txBody>
          <a:bodyPr wrap="square" rtlCol="0">
            <a:spAutoFit/>
          </a:bodyPr>
          <a:lstStyle/>
          <a:p>
            <a:pPr algn="ctr"/>
            <a:r>
              <a:rPr lang="en-US" sz="2000" dirty="0">
                <a:solidFill>
                  <a:srgbClr val="D37011"/>
                </a:solidFill>
                <a:latin typeface="Corbel" panose="020B0503020204020204" pitchFamily="34" charset="0"/>
              </a:rPr>
              <a:t>Private</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2">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4"/>
          <a:stretch>
            <a:fillRect/>
          </a:stretch>
        </p:blipFill>
        <p:spPr>
          <a:xfrm>
            <a:off x="8262859" y="2076826"/>
            <a:ext cx="2391507" cy="1266688"/>
          </a:xfrm>
          <a:prstGeom prst="rect">
            <a:avLst/>
          </a:prstGeom>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5"/>
          <a:stretch>
            <a:fillRect/>
          </a:stretch>
        </p:blipFill>
        <p:spPr>
          <a:xfrm>
            <a:off x="2470732" y="1945826"/>
            <a:ext cx="1325060" cy="1413909"/>
          </a:xfrm>
          <a:prstGeom prst="rect">
            <a:avLst/>
          </a:prstGeom>
        </p:spPr>
      </p:pic>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sp>
        <p:nvSpPr>
          <p:cNvPr id="2" name="!!txtKeyCrypto">
            <a:extLst>
              <a:ext uri="{FF2B5EF4-FFF2-40B4-BE49-F238E27FC236}">
                <a16:creationId xmlns:a16="http://schemas.microsoft.com/office/drawing/2014/main" id="{C10E1F9A-F2E7-569A-6AAD-7EE0508AB75B}"/>
              </a:ext>
            </a:extLst>
          </p:cNvPr>
          <p:cNvSpPr txBox="1"/>
          <p:nvPr/>
        </p:nvSpPr>
        <p:spPr>
          <a:xfrm>
            <a:off x="1308859" y="353933"/>
            <a:ext cx="7334250" cy="584775"/>
          </a:xfrm>
          <a:prstGeom prst="rect">
            <a:avLst/>
          </a:prstGeom>
          <a:noFill/>
        </p:spPr>
        <p:txBody>
          <a:bodyPr wrap="square" rtlCol="0">
            <a:spAutoFit/>
          </a:bodyPr>
          <a:lstStyle/>
          <a:p>
            <a:pPr algn="ctr"/>
            <a:r>
              <a:rPr lang="en-US" sz="3200" b="1" dirty="0">
                <a:solidFill>
                  <a:schemeClr val="bg1">
                    <a:lumMod val="95000"/>
                  </a:schemeClr>
                </a:solidFill>
                <a:latin typeface="Corbel" panose="020B0503020204020204" pitchFamily="34" charset="0"/>
              </a:rPr>
              <a:t>Public key cryptography</a:t>
            </a:r>
            <a:r>
              <a:rPr lang="en-US" sz="3200" dirty="0">
                <a:solidFill>
                  <a:schemeClr val="bg1">
                    <a:lumMod val="95000"/>
                  </a:schemeClr>
                </a:solidFill>
                <a:latin typeface="Corbel" panose="020B0503020204020204" pitchFamily="34" charset="0"/>
              </a:rPr>
              <a:t> </a:t>
            </a:r>
          </a:p>
        </p:txBody>
      </p:sp>
      <p:grpSp>
        <p:nvGrpSpPr>
          <p:cNvPr id="6" name="Group 5">
            <a:extLst>
              <a:ext uri="{FF2B5EF4-FFF2-40B4-BE49-F238E27FC236}">
                <a16:creationId xmlns:a16="http://schemas.microsoft.com/office/drawing/2014/main" id="{E8482D7D-5CC5-E05B-75A4-35E1BCBDB0EB}"/>
              </a:ext>
            </a:extLst>
          </p:cNvPr>
          <p:cNvGrpSpPr/>
          <p:nvPr/>
        </p:nvGrpSpPr>
        <p:grpSpPr>
          <a:xfrm>
            <a:off x="5081187" y="4465797"/>
            <a:ext cx="1014813" cy="1313715"/>
            <a:chOff x="9592919" y="3281030"/>
            <a:chExt cx="2412301" cy="3122817"/>
          </a:xfrm>
        </p:grpSpPr>
        <p:sp>
          <p:nvSpPr>
            <p:cNvPr id="7" name="Freeform 158">
              <a:extLst>
                <a:ext uri="{FF2B5EF4-FFF2-40B4-BE49-F238E27FC236}">
                  <a16:creationId xmlns:a16="http://schemas.microsoft.com/office/drawing/2014/main" id="{57FB36A4-952B-0CFB-85AC-F4FE1D6B0E4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86B710F5-99F2-844E-1908-87D6A2977888}"/>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CD22D8AA-A336-E7EA-A4DA-89164AE3CC7C}"/>
                  </a:ext>
                </a:extLst>
              </p:cNvPr>
              <p:cNvGrpSpPr/>
              <p:nvPr/>
            </p:nvGrpSpPr>
            <p:grpSpPr>
              <a:xfrm>
                <a:off x="6048941" y="4798352"/>
                <a:ext cx="542456" cy="1088197"/>
                <a:chOff x="6048941" y="4798352"/>
                <a:chExt cx="542456" cy="1088197"/>
              </a:xfrm>
            </p:grpSpPr>
            <p:sp>
              <p:nvSpPr>
                <p:cNvPr id="15" name="Freeform 159">
                  <a:extLst>
                    <a:ext uri="{FF2B5EF4-FFF2-40B4-BE49-F238E27FC236}">
                      <a16:creationId xmlns:a16="http://schemas.microsoft.com/office/drawing/2014/main" id="{4591EE2C-B1D9-2C30-835C-201174407E2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60">
                  <a:extLst>
                    <a:ext uri="{FF2B5EF4-FFF2-40B4-BE49-F238E27FC236}">
                      <a16:creationId xmlns:a16="http://schemas.microsoft.com/office/drawing/2014/main" id="{F692C748-BFC0-70B8-6C51-33A184A7CE13}"/>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023BC024-BBEF-0851-9326-1B05C40489B8}"/>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4A611596-204F-D781-8181-1A1C8C9E62F2}"/>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97305676-08D7-5127-5F66-4F9542702D0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7" name="Picture 2">
            <a:extLst>
              <a:ext uri="{FF2B5EF4-FFF2-40B4-BE49-F238E27FC236}">
                <a16:creationId xmlns:a16="http://schemas.microsoft.com/office/drawing/2014/main" id="{7E309935-5111-0143-79FE-D94FE4687154}"/>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cxnSp>
        <p:nvCxnSpPr>
          <p:cNvPr id="32" name="Arrow 1">
            <a:extLst>
              <a:ext uri="{FF2B5EF4-FFF2-40B4-BE49-F238E27FC236}">
                <a16:creationId xmlns:a16="http://schemas.microsoft.com/office/drawing/2014/main" id="{C8C1352B-508D-267C-A2A2-3B80E9B015FC}"/>
              </a:ext>
            </a:extLst>
          </p:cNvPr>
          <p:cNvCxnSpPr>
            <a:cxnSpLocks/>
          </p:cNvCxnSpPr>
          <p:nvPr/>
        </p:nvCxnSpPr>
        <p:spPr>
          <a:xfrm flipV="1">
            <a:off x="6961966" y="3427450"/>
            <a:ext cx="2547575" cy="1729168"/>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34" name="Arrow 1">
            <a:extLst>
              <a:ext uri="{FF2B5EF4-FFF2-40B4-BE49-F238E27FC236}">
                <a16:creationId xmlns:a16="http://schemas.microsoft.com/office/drawing/2014/main" id="{DD598862-F5F4-2BD3-2985-7C83763C1C0C}"/>
              </a:ext>
            </a:extLst>
          </p:cNvPr>
          <p:cNvCxnSpPr>
            <a:cxnSpLocks/>
          </p:cNvCxnSpPr>
          <p:nvPr/>
        </p:nvCxnSpPr>
        <p:spPr>
          <a:xfrm flipH="1">
            <a:off x="7301069" y="3740320"/>
            <a:ext cx="2322554" cy="1587777"/>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8" name="Rectangle: Rounded Corners 17">
            <a:extLst>
              <a:ext uri="{FF2B5EF4-FFF2-40B4-BE49-F238E27FC236}">
                <a16:creationId xmlns:a16="http://schemas.microsoft.com/office/drawing/2014/main" id="{EA757036-7674-5B90-D94A-A0D5B61268E5}"/>
              </a:ext>
            </a:extLst>
          </p:cNvPr>
          <p:cNvSpPr/>
          <p:nvPr/>
        </p:nvSpPr>
        <p:spPr>
          <a:xfrm>
            <a:off x="8609990" y="4152570"/>
            <a:ext cx="2615527" cy="65894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Box 18">
            <a:extLst>
              <a:ext uri="{FF2B5EF4-FFF2-40B4-BE49-F238E27FC236}">
                <a16:creationId xmlns:a16="http://schemas.microsoft.com/office/drawing/2014/main" id="{09BBC20B-2705-8E97-3E64-B0C296AF34F8}"/>
              </a:ext>
            </a:extLst>
          </p:cNvPr>
          <p:cNvSpPr txBox="1"/>
          <p:nvPr/>
        </p:nvSpPr>
        <p:spPr>
          <a:xfrm>
            <a:off x="8611866" y="4151358"/>
            <a:ext cx="2687035"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 email: </a:t>
            </a:r>
            <a:r>
              <a:rPr lang="en-US" dirty="0" err="1">
                <a:latin typeface="Courier New" panose="02070309020205020404" pitchFamily="49" charset="0"/>
                <a:cs typeface="Courier New" panose="02070309020205020404" pitchFamily="49" charset="0"/>
              </a:rPr>
              <a:t>alice</a:t>
            </a:r>
            <a:r>
              <a:rPr lang="en-US" dirty="0">
                <a:latin typeface="Courier New" panose="02070309020205020404" pitchFamily="49" charset="0"/>
                <a:cs typeface="Courier New" panose="02070309020205020404" pitchFamily="49" charset="0"/>
              </a:rPr>
              <a:t>@… }</a:t>
            </a:r>
            <a:endParaRPr lang="en-US" sz="1600" dirty="0">
              <a:latin typeface="Courier New" panose="02070309020205020404" pitchFamily="49" charset="0"/>
              <a:cs typeface="Courier New" panose="02070309020205020404" pitchFamily="49" charset="0"/>
            </a:endParaRPr>
          </a:p>
        </p:txBody>
      </p:sp>
      <p:sp>
        <p:nvSpPr>
          <p:cNvPr id="30" name="!!txtSig">
            <a:extLst>
              <a:ext uri="{FF2B5EF4-FFF2-40B4-BE49-F238E27FC236}">
                <a16:creationId xmlns:a16="http://schemas.microsoft.com/office/drawing/2014/main" id="{50887EA7-3C0A-44D7-84AB-85FFDBEC7249}"/>
              </a:ext>
            </a:extLst>
          </p:cNvPr>
          <p:cNvSpPr txBox="1"/>
          <p:nvPr/>
        </p:nvSpPr>
        <p:spPr>
          <a:xfrm>
            <a:off x="8612593" y="4451203"/>
            <a:ext cx="2687035" cy="338554"/>
          </a:xfrm>
          <a:prstGeom prst="rect">
            <a:avLst/>
          </a:prstGeom>
          <a:noFill/>
        </p:spPr>
        <p:txBody>
          <a:bodyPr wrap="square" rtlCol="0">
            <a:spAutoFit/>
          </a:bodyPr>
          <a:lstStyle/>
          <a:p>
            <a:r>
              <a:rPr lang="en-US" sz="1600" b="1" dirty="0">
                <a:solidFill>
                  <a:srgbClr val="C00000"/>
                </a:solidFill>
                <a:latin typeface="Courier New" panose="02070309020205020404" pitchFamily="49" charset="0"/>
                <a:cs typeface="Courier New" panose="02070309020205020404" pitchFamily="49" charset="0"/>
              </a:rPr>
              <a:t>{ signature }</a:t>
            </a:r>
          </a:p>
        </p:txBody>
      </p:sp>
      <p:cxnSp>
        <p:nvCxnSpPr>
          <p:cNvPr id="35" name="!!Arrow 4">
            <a:extLst>
              <a:ext uri="{FF2B5EF4-FFF2-40B4-BE49-F238E27FC236}">
                <a16:creationId xmlns:a16="http://schemas.microsoft.com/office/drawing/2014/main" id="{742875F6-D0CE-877A-BEFC-3EDF624BFC5B}"/>
              </a:ext>
            </a:extLst>
          </p:cNvPr>
          <p:cNvCxnSpPr>
            <a:cxnSpLocks/>
          </p:cNvCxnSpPr>
          <p:nvPr/>
        </p:nvCxnSpPr>
        <p:spPr>
          <a:xfrm flipV="1">
            <a:off x="10387666" y="3750615"/>
            <a:ext cx="0" cy="400743"/>
          </a:xfrm>
          <a:prstGeom prst="straightConnector1">
            <a:avLst/>
          </a:prstGeom>
          <a:ln w="15875">
            <a:solidFill>
              <a:schemeClr val="bg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3E9D0B34-3A51-1EE4-D245-4EAA9176E2BB}"/>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6570522" y="2578228"/>
            <a:ext cx="1692337" cy="849222"/>
          </a:xfrm>
          <a:prstGeom prst="rect">
            <a:avLst/>
          </a:prstGeom>
        </p:spPr>
      </p:pic>
    </p:spTree>
    <p:extLst>
      <p:ext uri="{BB962C8B-B14F-4D97-AF65-F5344CB8AC3E}">
        <p14:creationId xmlns:p14="http://schemas.microsoft.com/office/powerpoint/2010/main" val="290477903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down)">
                                      <p:cBhvr>
                                        <p:cTn id="7" dur="500"/>
                                        <p:tgtEl>
                                          <p:spTgt spid="3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5"/>
                                        </p:tgtEl>
                                        <p:attrNameLst>
                                          <p:attrName>style.visibility</p:attrName>
                                        </p:attrNameLst>
                                      </p:cBhvr>
                                      <p:to>
                                        <p:strVal val="visible"/>
                                      </p:to>
                                    </p:set>
                                    <p:animEffect transition="in" filter="fade">
                                      <p:cBhvr>
                                        <p:cTn id="11" dur="500"/>
                                        <p:tgtEl>
                                          <p:spTgt spid="35"/>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8"/>
                                        </p:tgtEl>
                                        <p:attrNameLst>
                                          <p:attrName>style.visibility</p:attrName>
                                        </p:attrNameLst>
                                      </p:cBhvr>
                                      <p:to>
                                        <p:strVal val="visible"/>
                                      </p:to>
                                    </p:set>
                                    <p:animEffect transition="in" filter="fade">
                                      <p:cBhvr>
                                        <p:cTn id="14" dur="500"/>
                                        <p:tgtEl>
                                          <p:spTgt spid="18"/>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0"/>
                                        </p:tgtEl>
                                        <p:attrNameLst>
                                          <p:attrName>style.visibility</p:attrName>
                                        </p:attrNameLst>
                                      </p:cBhvr>
                                      <p:to>
                                        <p:strVal val="visible"/>
                                      </p:to>
                                    </p:set>
                                    <p:animEffect transition="in" filter="fade">
                                      <p:cBhvr>
                                        <p:cTn id="20" dur="500"/>
                                        <p:tgtEl>
                                          <p:spTgt spid="30"/>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xit" presetSubtype="0" fill="hold" nodeType="clickEffect">
                                  <p:stCondLst>
                                    <p:cond delay="0"/>
                                  </p:stCondLst>
                                  <p:childTnLst>
                                    <p:animEffect transition="out" filter="fade">
                                      <p:cBhvr>
                                        <p:cTn id="24" dur="500"/>
                                        <p:tgtEl>
                                          <p:spTgt spid="35"/>
                                        </p:tgtEl>
                                      </p:cBhvr>
                                    </p:animEffect>
                                    <p:set>
                                      <p:cBhvr>
                                        <p:cTn id="25" dur="1" fill="hold">
                                          <p:stCondLst>
                                            <p:cond delay="499"/>
                                          </p:stCondLst>
                                        </p:cTn>
                                        <p:tgtEl>
                                          <p:spTgt spid="35"/>
                                        </p:tgtEl>
                                        <p:attrNameLst>
                                          <p:attrName>style.visibility</p:attrName>
                                        </p:attrNameLst>
                                      </p:cBhvr>
                                      <p:to>
                                        <p:strVal val="hidden"/>
                                      </p:to>
                                    </p:set>
                                  </p:childTnLst>
                                </p:cTn>
                              </p:par>
                              <p:par>
                                <p:cTn id="26" presetID="10" presetClass="exit" presetSubtype="0" fill="hold" nodeType="withEffect">
                                  <p:stCondLst>
                                    <p:cond delay="0"/>
                                  </p:stCondLst>
                                  <p:childTnLst>
                                    <p:animEffect transition="out" filter="fade">
                                      <p:cBhvr>
                                        <p:cTn id="27" dur="500"/>
                                        <p:tgtEl>
                                          <p:spTgt spid="32"/>
                                        </p:tgtEl>
                                      </p:cBhvr>
                                    </p:animEffect>
                                    <p:set>
                                      <p:cBhvr>
                                        <p:cTn id="28" dur="1" fill="hold">
                                          <p:stCondLst>
                                            <p:cond delay="499"/>
                                          </p:stCondLst>
                                        </p:cTn>
                                        <p:tgtEl>
                                          <p:spTgt spid="32"/>
                                        </p:tgtEl>
                                        <p:attrNameLst>
                                          <p:attrName>style.visibility</p:attrName>
                                        </p:attrNameLst>
                                      </p:cBhvr>
                                      <p:to>
                                        <p:strVal val="hidden"/>
                                      </p:to>
                                    </p:set>
                                  </p:childTnLst>
                                </p:cTn>
                              </p:par>
                            </p:childTnLst>
                          </p:cTn>
                        </p:par>
                        <p:par>
                          <p:cTn id="29" fill="hold">
                            <p:stCondLst>
                              <p:cond delay="500"/>
                            </p:stCondLst>
                            <p:childTnLst>
                              <p:par>
                                <p:cTn id="30" presetID="22" presetClass="entr" presetSubtype="1" fill="hold" nodeType="afterEffect">
                                  <p:stCondLst>
                                    <p:cond delay="0"/>
                                  </p:stCondLst>
                                  <p:childTnLst>
                                    <p:set>
                                      <p:cBhvr>
                                        <p:cTn id="31" dur="1" fill="hold">
                                          <p:stCondLst>
                                            <p:cond delay="0"/>
                                          </p:stCondLst>
                                        </p:cTn>
                                        <p:tgtEl>
                                          <p:spTgt spid="34"/>
                                        </p:tgtEl>
                                        <p:attrNameLst>
                                          <p:attrName>style.visibility</p:attrName>
                                        </p:attrNameLst>
                                      </p:cBhvr>
                                      <p:to>
                                        <p:strVal val="visible"/>
                                      </p:to>
                                    </p:set>
                                    <p:animEffect transition="in" filter="wipe(up)">
                                      <p:cBhvr>
                                        <p:cTn id="32"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p:bldP spid="30" grpId="0"/>
    </p:bldLst>
  </p:timing>
</p:sld>
</file>

<file path=ppt/slides/slide10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76190C9-F564-FD1B-52BD-B28264ADE8F0}"/>
              </a:ext>
            </a:extLst>
          </p:cNvPr>
          <p:cNvPicPr>
            <a:picLocks noChangeAspect="1"/>
          </p:cNvPicPr>
          <p:nvPr/>
        </p:nvPicPr>
        <p:blipFill>
          <a:blip r:embed="rId3"/>
          <a:stretch>
            <a:fillRect/>
          </a:stretch>
        </p:blipFill>
        <p:spPr>
          <a:xfrm>
            <a:off x="10007589" y="2897082"/>
            <a:ext cx="1668244" cy="852321"/>
          </a:xfrm>
          <a:prstGeom prst="rect">
            <a:avLst/>
          </a:prstGeom>
        </p:spPr>
      </p:pic>
      <p:sp>
        <p:nvSpPr>
          <p:cNvPr id="20" name="!!txtPrivate">
            <a:extLst>
              <a:ext uri="{FF2B5EF4-FFF2-40B4-BE49-F238E27FC236}">
                <a16:creationId xmlns:a16="http://schemas.microsoft.com/office/drawing/2014/main" id="{1A3BBAAF-4B1F-E145-540D-28D52EFBD1E0}"/>
              </a:ext>
            </a:extLst>
          </p:cNvPr>
          <p:cNvSpPr txBox="1"/>
          <p:nvPr/>
        </p:nvSpPr>
        <p:spPr>
          <a:xfrm>
            <a:off x="10036282" y="3378094"/>
            <a:ext cx="1001534" cy="400110"/>
          </a:xfrm>
          <a:prstGeom prst="rect">
            <a:avLst/>
          </a:prstGeom>
          <a:noFill/>
        </p:spPr>
        <p:txBody>
          <a:bodyPr wrap="square" rtlCol="0">
            <a:spAutoFit/>
          </a:bodyPr>
          <a:lstStyle/>
          <a:p>
            <a:pPr algn="ctr"/>
            <a:r>
              <a:rPr lang="en-US" sz="2000" dirty="0">
                <a:solidFill>
                  <a:srgbClr val="D37011"/>
                </a:solidFill>
                <a:latin typeface="Corbel" panose="020B0503020204020204" pitchFamily="34" charset="0"/>
              </a:rPr>
              <a:t>Private</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2">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4"/>
          <a:stretch>
            <a:fillRect/>
          </a:stretch>
        </p:blipFill>
        <p:spPr>
          <a:xfrm>
            <a:off x="8262859" y="2076826"/>
            <a:ext cx="2391507" cy="1266688"/>
          </a:xfrm>
          <a:prstGeom prst="rect">
            <a:avLst/>
          </a:prstGeom>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5"/>
          <a:stretch>
            <a:fillRect/>
          </a:stretch>
        </p:blipFill>
        <p:spPr>
          <a:xfrm>
            <a:off x="2470732" y="1945826"/>
            <a:ext cx="1325060" cy="1413909"/>
          </a:xfrm>
          <a:prstGeom prst="rect">
            <a:avLst/>
          </a:prstGeom>
        </p:spPr>
      </p:pic>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sp>
        <p:nvSpPr>
          <p:cNvPr id="2" name="!!txtKeyCrypto">
            <a:extLst>
              <a:ext uri="{FF2B5EF4-FFF2-40B4-BE49-F238E27FC236}">
                <a16:creationId xmlns:a16="http://schemas.microsoft.com/office/drawing/2014/main" id="{C10E1F9A-F2E7-569A-6AAD-7EE0508AB75B}"/>
              </a:ext>
            </a:extLst>
          </p:cNvPr>
          <p:cNvSpPr txBox="1"/>
          <p:nvPr/>
        </p:nvSpPr>
        <p:spPr>
          <a:xfrm>
            <a:off x="1308859" y="353933"/>
            <a:ext cx="7334250" cy="584775"/>
          </a:xfrm>
          <a:prstGeom prst="rect">
            <a:avLst/>
          </a:prstGeom>
          <a:noFill/>
        </p:spPr>
        <p:txBody>
          <a:bodyPr wrap="square" rtlCol="0">
            <a:spAutoFit/>
          </a:bodyPr>
          <a:lstStyle/>
          <a:p>
            <a:pPr algn="ctr"/>
            <a:r>
              <a:rPr lang="en-US" sz="3200" b="1" dirty="0">
                <a:solidFill>
                  <a:schemeClr val="bg1">
                    <a:lumMod val="95000"/>
                  </a:schemeClr>
                </a:solidFill>
                <a:latin typeface="Corbel" panose="020B0503020204020204" pitchFamily="34" charset="0"/>
              </a:rPr>
              <a:t>Public key cryptography</a:t>
            </a:r>
            <a:r>
              <a:rPr lang="en-US" sz="3200" dirty="0">
                <a:solidFill>
                  <a:schemeClr val="bg1">
                    <a:lumMod val="95000"/>
                  </a:schemeClr>
                </a:solidFill>
                <a:latin typeface="Corbel" panose="020B0503020204020204" pitchFamily="34" charset="0"/>
              </a:rPr>
              <a:t> </a:t>
            </a:r>
          </a:p>
        </p:txBody>
      </p:sp>
      <p:grpSp>
        <p:nvGrpSpPr>
          <p:cNvPr id="6" name="Group 5">
            <a:extLst>
              <a:ext uri="{FF2B5EF4-FFF2-40B4-BE49-F238E27FC236}">
                <a16:creationId xmlns:a16="http://schemas.microsoft.com/office/drawing/2014/main" id="{E8482D7D-5CC5-E05B-75A4-35E1BCBDB0EB}"/>
              </a:ext>
            </a:extLst>
          </p:cNvPr>
          <p:cNvGrpSpPr/>
          <p:nvPr/>
        </p:nvGrpSpPr>
        <p:grpSpPr>
          <a:xfrm>
            <a:off x="5081187" y="4465797"/>
            <a:ext cx="1014813" cy="1313715"/>
            <a:chOff x="9592919" y="3281030"/>
            <a:chExt cx="2412301" cy="3122817"/>
          </a:xfrm>
        </p:grpSpPr>
        <p:sp>
          <p:nvSpPr>
            <p:cNvPr id="7" name="Freeform 158">
              <a:extLst>
                <a:ext uri="{FF2B5EF4-FFF2-40B4-BE49-F238E27FC236}">
                  <a16:creationId xmlns:a16="http://schemas.microsoft.com/office/drawing/2014/main" id="{57FB36A4-952B-0CFB-85AC-F4FE1D6B0E4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86B710F5-99F2-844E-1908-87D6A2977888}"/>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CD22D8AA-A336-E7EA-A4DA-89164AE3CC7C}"/>
                  </a:ext>
                </a:extLst>
              </p:cNvPr>
              <p:cNvGrpSpPr/>
              <p:nvPr/>
            </p:nvGrpSpPr>
            <p:grpSpPr>
              <a:xfrm>
                <a:off x="6048941" y="4798352"/>
                <a:ext cx="542456" cy="1088197"/>
                <a:chOff x="6048941" y="4798352"/>
                <a:chExt cx="542456" cy="1088197"/>
              </a:xfrm>
            </p:grpSpPr>
            <p:sp>
              <p:nvSpPr>
                <p:cNvPr id="15" name="Freeform 159">
                  <a:extLst>
                    <a:ext uri="{FF2B5EF4-FFF2-40B4-BE49-F238E27FC236}">
                      <a16:creationId xmlns:a16="http://schemas.microsoft.com/office/drawing/2014/main" id="{4591EE2C-B1D9-2C30-835C-201174407E2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60">
                  <a:extLst>
                    <a:ext uri="{FF2B5EF4-FFF2-40B4-BE49-F238E27FC236}">
                      <a16:creationId xmlns:a16="http://schemas.microsoft.com/office/drawing/2014/main" id="{F692C748-BFC0-70B8-6C51-33A184A7CE13}"/>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023BC024-BBEF-0851-9326-1B05C40489B8}"/>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4A611596-204F-D781-8181-1A1C8C9E62F2}"/>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97305676-08D7-5127-5F66-4F9542702D0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7" name="Picture 2">
            <a:extLst>
              <a:ext uri="{FF2B5EF4-FFF2-40B4-BE49-F238E27FC236}">
                <a16:creationId xmlns:a16="http://schemas.microsoft.com/office/drawing/2014/main" id="{7E309935-5111-0143-79FE-D94FE4687154}"/>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cxnSp>
        <p:nvCxnSpPr>
          <p:cNvPr id="34" name="Arrow 1">
            <a:extLst>
              <a:ext uri="{FF2B5EF4-FFF2-40B4-BE49-F238E27FC236}">
                <a16:creationId xmlns:a16="http://schemas.microsoft.com/office/drawing/2014/main" id="{DD598862-F5F4-2BD3-2985-7C83763C1C0C}"/>
              </a:ext>
            </a:extLst>
          </p:cNvPr>
          <p:cNvCxnSpPr>
            <a:cxnSpLocks/>
          </p:cNvCxnSpPr>
          <p:nvPr/>
        </p:nvCxnSpPr>
        <p:spPr>
          <a:xfrm flipH="1" flipV="1">
            <a:off x="3498010" y="3386427"/>
            <a:ext cx="1674065" cy="1520363"/>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8" name="Rectangle: Rounded Corners 17">
            <a:extLst>
              <a:ext uri="{FF2B5EF4-FFF2-40B4-BE49-F238E27FC236}">
                <a16:creationId xmlns:a16="http://schemas.microsoft.com/office/drawing/2014/main" id="{EA757036-7674-5B90-D94A-A0D5B61268E5}"/>
              </a:ext>
            </a:extLst>
          </p:cNvPr>
          <p:cNvSpPr/>
          <p:nvPr/>
        </p:nvSpPr>
        <p:spPr>
          <a:xfrm>
            <a:off x="2274245" y="4198835"/>
            <a:ext cx="2615527" cy="65894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Box 18">
            <a:extLst>
              <a:ext uri="{FF2B5EF4-FFF2-40B4-BE49-F238E27FC236}">
                <a16:creationId xmlns:a16="http://schemas.microsoft.com/office/drawing/2014/main" id="{09BBC20B-2705-8E97-3E64-B0C296AF34F8}"/>
              </a:ext>
            </a:extLst>
          </p:cNvPr>
          <p:cNvSpPr txBox="1"/>
          <p:nvPr/>
        </p:nvSpPr>
        <p:spPr>
          <a:xfrm>
            <a:off x="2276121" y="4197623"/>
            <a:ext cx="2687035"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 email: </a:t>
            </a:r>
            <a:r>
              <a:rPr lang="en-US" dirty="0" err="1">
                <a:latin typeface="Courier New" panose="02070309020205020404" pitchFamily="49" charset="0"/>
                <a:cs typeface="Courier New" panose="02070309020205020404" pitchFamily="49" charset="0"/>
              </a:rPr>
              <a:t>alice</a:t>
            </a:r>
            <a:r>
              <a:rPr lang="en-US" dirty="0">
                <a:latin typeface="Courier New" panose="02070309020205020404" pitchFamily="49" charset="0"/>
                <a:cs typeface="Courier New" panose="02070309020205020404" pitchFamily="49" charset="0"/>
              </a:rPr>
              <a:t>@… }</a:t>
            </a:r>
            <a:endParaRPr lang="en-US" sz="1600" dirty="0">
              <a:latin typeface="Courier New" panose="02070309020205020404" pitchFamily="49" charset="0"/>
              <a:cs typeface="Courier New" panose="02070309020205020404" pitchFamily="49" charset="0"/>
            </a:endParaRPr>
          </a:p>
        </p:txBody>
      </p:sp>
      <p:sp>
        <p:nvSpPr>
          <p:cNvPr id="30" name="!!txtSig">
            <a:extLst>
              <a:ext uri="{FF2B5EF4-FFF2-40B4-BE49-F238E27FC236}">
                <a16:creationId xmlns:a16="http://schemas.microsoft.com/office/drawing/2014/main" id="{50887EA7-3C0A-44D7-84AB-85FFDBEC7249}"/>
              </a:ext>
            </a:extLst>
          </p:cNvPr>
          <p:cNvSpPr txBox="1"/>
          <p:nvPr/>
        </p:nvSpPr>
        <p:spPr>
          <a:xfrm>
            <a:off x="2276848" y="4497468"/>
            <a:ext cx="2687035" cy="338554"/>
          </a:xfrm>
          <a:prstGeom prst="rect">
            <a:avLst/>
          </a:prstGeom>
          <a:noFill/>
        </p:spPr>
        <p:txBody>
          <a:bodyPr wrap="square" rtlCol="0">
            <a:spAutoFit/>
          </a:bodyPr>
          <a:lstStyle/>
          <a:p>
            <a:r>
              <a:rPr lang="en-US" sz="1600" b="1" dirty="0">
                <a:solidFill>
                  <a:srgbClr val="C00000"/>
                </a:solidFill>
                <a:latin typeface="Courier New" panose="02070309020205020404" pitchFamily="49" charset="0"/>
                <a:cs typeface="Courier New" panose="02070309020205020404" pitchFamily="49" charset="0"/>
              </a:rPr>
              <a:t>{ signature }</a:t>
            </a:r>
          </a:p>
        </p:txBody>
      </p:sp>
      <p:cxnSp>
        <p:nvCxnSpPr>
          <p:cNvPr id="3" name="!!Arrow 4">
            <a:extLst>
              <a:ext uri="{FF2B5EF4-FFF2-40B4-BE49-F238E27FC236}">
                <a16:creationId xmlns:a16="http://schemas.microsoft.com/office/drawing/2014/main" id="{6BFA2838-5F8C-E3DB-BF80-D23D8340335D}"/>
              </a:ext>
            </a:extLst>
          </p:cNvPr>
          <p:cNvCxnSpPr>
            <a:cxnSpLocks/>
          </p:cNvCxnSpPr>
          <p:nvPr/>
        </p:nvCxnSpPr>
        <p:spPr>
          <a:xfrm flipH="1">
            <a:off x="3795792" y="2813545"/>
            <a:ext cx="2602627" cy="0"/>
          </a:xfrm>
          <a:prstGeom prst="straightConnector1">
            <a:avLst/>
          </a:prstGeom>
          <a:ln w="15875">
            <a:solidFill>
              <a:schemeClr val="bg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pic>
        <p:nvPicPr>
          <p:cNvPr id="22" name="Picture 21">
            <a:extLst>
              <a:ext uri="{FF2B5EF4-FFF2-40B4-BE49-F238E27FC236}">
                <a16:creationId xmlns:a16="http://schemas.microsoft.com/office/drawing/2014/main" id="{B288A719-CE1D-78A2-1304-312D0B6F7961}"/>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6570522" y="2578228"/>
            <a:ext cx="1692337" cy="849222"/>
          </a:xfrm>
          <a:prstGeom prst="rect">
            <a:avLst/>
          </a:prstGeom>
        </p:spPr>
      </p:pic>
      <p:sp>
        <p:nvSpPr>
          <p:cNvPr id="24" name="Rectangle: Rounded Corners 23">
            <a:extLst>
              <a:ext uri="{FF2B5EF4-FFF2-40B4-BE49-F238E27FC236}">
                <a16:creationId xmlns:a16="http://schemas.microsoft.com/office/drawing/2014/main" id="{A134054B-421D-68FB-9415-C52E1A8EC81D}"/>
              </a:ext>
            </a:extLst>
          </p:cNvPr>
          <p:cNvSpPr/>
          <p:nvPr/>
        </p:nvSpPr>
        <p:spPr>
          <a:xfrm>
            <a:off x="6427176" y="2033848"/>
            <a:ext cx="1905000" cy="2055928"/>
          </a:xfrm>
          <a:prstGeom prst="roundRect">
            <a:avLst>
              <a:gd name="adj" fmla="val 5060"/>
            </a:avLst>
          </a:prstGeom>
          <a:noFill/>
          <a:ln>
            <a:solidFill>
              <a:srgbClr val="C0C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xtPublic">
            <a:extLst>
              <a:ext uri="{FF2B5EF4-FFF2-40B4-BE49-F238E27FC236}">
                <a16:creationId xmlns:a16="http://schemas.microsoft.com/office/drawing/2014/main" id="{C23F7D38-9872-7777-1A30-07D936224F39}"/>
              </a:ext>
            </a:extLst>
          </p:cNvPr>
          <p:cNvSpPr txBox="1"/>
          <p:nvPr/>
        </p:nvSpPr>
        <p:spPr>
          <a:xfrm>
            <a:off x="6340525" y="3306627"/>
            <a:ext cx="1540440" cy="400110"/>
          </a:xfrm>
          <a:prstGeom prst="rect">
            <a:avLst/>
          </a:prstGeom>
          <a:noFill/>
        </p:spPr>
        <p:txBody>
          <a:bodyPr wrap="square" rtlCol="0">
            <a:spAutoFit/>
          </a:bodyPr>
          <a:lstStyle/>
          <a:p>
            <a:pPr algn="ctr"/>
            <a:r>
              <a:rPr lang="en-US" sz="2000" dirty="0">
                <a:solidFill>
                  <a:srgbClr val="D37011"/>
                </a:solidFill>
                <a:latin typeface="Corbel" panose="020B0503020204020204" pitchFamily="34" charset="0"/>
              </a:rPr>
              <a:t>Public key</a:t>
            </a:r>
          </a:p>
        </p:txBody>
      </p:sp>
      <p:sp>
        <p:nvSpPr>
          <p:cNvPr id="26" name="TextBox 25">
            <a:extLst>
              <a:ext uri="{FF2B5EF4-FFF2-40B4-BE49-F238E27FC236}">
                <a16:creationId xmlns:a16="http://schemas.microsoft.com/office/drawing/2014/main" id="{BE65BAA4-7480-13F9-6DE4-717389B69B51}"/>
              </a:ext>
            </a:extLst>
          </p:cNvPr>
          <p:cNvSpPr txBox="1"/>
          <p:nvPr/>
        </p:nvSpPr>
        <p:spPr>
          <a:xfrm>
            <a:off x="6398419" y="2076826"/>
            <a:ext cx="1997791" cy="369332"/>
          </a:xfrm>
          <a:prstGeom prst="rect">
            <a:avLst/>
          </a:prstGeom>
          <a:noFill/>
        </p:spPr>
        <p:txBody>
          <a:bodyPr wrap="none" rtlCol="0">
            <a:spAutoFit/>
          </a:bodyPr>
          <a:lstStyle/>
          <a:p>
            <a:r>
              <a:rPr lang="en-US" dirty="0">
                <a:solidFill>
                  <a:srgbClr val="C0C0C0"/>
                </a:solidFill>
              </a:rPr>
              <a:t>Metadata Endpoint</a:t>
            </a:r>
          </a:p>
        </p:txBody>
      </p:sp>
      <p:sp>
        <p:nvSpPr>
          <p:cNvPr id="27" name="!!txtOther">
            <a:extLst>
              <a:ext uri="{FF2B5EF4-FFF2-40B4-BE49-F238E27FC236}">
                <a16:creationId xmlns:a16="http://schemas.microsoft.com/office/drawing/2014/main" id="{30154393-7C9D-1353-9C7C-E4AFEFA294F9}"/>
              </a:ext>
            </a:extLst>
          </p:cNvPr>
          <p:cNvSpPr txBox="1"/>
          <p:nvPr/>
        </p:nvSpPr>
        <p:spPr>
          <a:xfrm>
            <a:off x="6470702" y="3622801"/>
            <a:ext cx="1925507" cy="400110"/>
          </a:xfrm>
          <a:prstGeom prst="rect">
            <a:avLst/>
          </a:prstGeom>
          <a:noFill/>
        </p:spPr>
        <p:txBody>
          <a:bodyPr wrap="square" rtlCol="0">
            <a:spAutoFit/>
          </a:bodyPr>
          <a:lstStyle/>
          <a:p>
            <a:pPr algn="ctr"/>
            <a:r>
              <a:rPr lang="en-US" sz="2000" dirty="0">
                <a:solidFill>
                  <a:srgbClr val="D37011"/>
                </a:solidFill>
                <a:latin typeface="Corbel" panose="020B0503020204020204" pitchFamily="34" charset="0"/>
              </a:rPr>
              <a:t>Other endpoints</a:t>
            </a:r>
          </a:p>
        </p:txBody>
      </p:sp>
      <p:sp>
        <p:nvSpPr>
          <p:cNvPr id="32" name="Txt4">
            <a:extLst>
              <a:ext uri="{FF2B5EF4-FFF2-40B4-BE49-F238E27FC236}">
                <a16:creationId xmlns:a16="http://schemas.microsoft.com/office/drawing/2014/main" id="{F5C81259-C987-224C-7909-80F8415B1911}"/>
              </a:ext>
            </a:extLst>
          </p:cNvPr>
          <p:cNvSpPr txBox="1"/>
          <p:nvPr/>
        </p:nvSpPr>
        <p:spPr>
          <a:xfrm>
            <a:off x="3736460" y="2433801"/>
            <a:ext cx="2515163"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Gets public key and validates signature</a:t>
            </a:r>
            <a:endParaRPr lang="en-US" sz="2000" b="1" dirty="0">
              <a:solidFill>
                <a:schemeClr val="bg1"/>
              </a:solidFill>
              <a:latin typeface="Corbel" panose="020B0503020204020204" pitchFamily="34" charset="0"/>
            </a:endParaRPr>
          </a:p>
        </p:txBody>
      </p:sp>
    </p:spTree>
    <p:extLst>
      <p:ext uri="{BB962C8B-B14F-4D97-AF65-F5344CB8AC3E}">
        <p14:creationId xmlns:p14="http://schemas.microsoft.com/office/powerpoint/2010/main" val="269293468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fade">
                                      <p:cBhvr>
                                        <p:cTn id="10"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Identity</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Authentication</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Authorization</a:t>
            </a:r>
            <a:br>
              <a:rPr lang="en-US" sz="4000" dirty="0">
                <a:solidFill>
                  <a:srgbClr val="FD7D00"/>
                </a:solidFill>
              </a:rPr>
            </a:br>
            <a:endParaRPr lang="en-US" sz="4000" dirty="0">
              <a:solidFill>
                <a:srgbClr val="FD7D00"/>
              </a:solidFill>
            </a:endParaRPr>
          </a:p>
          <a:p>
            <a:endParaRPr lang="en-US" sz="4000" dirty="0">
              <a:solidFill>
                <a:schemeClr val="bg1"/>
              </a:solidFill>
            </a:endParaRPr>
          </a:p>
          <a:p>
            <a:endParaRPr lang="en-US" dirty="0"/>
          </a:p>
          <a:p>
            <a:endParaRPr lang="en-US" dirty="0"/>
          </a:p>
          <a:p>
            <a:endParaRPr lang="en-US" dirty="0"/>
          </a:p>
        </p:txBody>
      </p:sp>
      <p:grpSp>
        <p:nvGrpSpPr>
          <p:cNvPr id="13" name="Group 12">
            <a:extLst>
              <a:ext uri="{FF2B5EF4-FFF2-40B4-BE49-F238E27FC236}">
                <a16:creationId xmlns:a16="http://schemas.microsoft.com/office/drawing/2014/main" id="{75BE2CAD-3D40-278A-D212-F4FEC0E29C11}"/>
              </a:ext>
            </a:extLst>
          </p:cNvPr>
          <p:cNvGrpSpPr/>
          <p:nvPr/>
        </p:nvGrpSpPr>
        <p:grpSpPr>
          <a:xfrm>
            <a:off x="992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240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Rounded Corners 21">
            <a:extLst>
              <a:ext uri="{FF2B5EF4-FFF2-40B4-BE49-F238E27FC236}">
                <a16:creationId xmlns:a16="http://schemas.microsoft.com/office/drawing/2014/main" id="{DB78A9F5-856A-B3E0-6316-12E7E9C26A94}"/>
              </a:ext>
            </a:extLst>
          </p:cNvPr>
          <p:cNvSpPr/>
          <p:nvPr/>
        </p:nvSpPr>
        <p:spPr>
          <a:xfrm>
            <a:off x="4254707" y="2962241"/>
            <a:ext cx="3684076" cy="95891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Courier New" panose="02070309020205020404" pitchFamily="49" charset="0"/>
                <a:cs typeface="Courier New" panose="02070309020205020404" pitchFamily="49" charset="0"/>
              </a:rPr>
              <a:t>GET</a:t>
            </a:r>
            <a:r>
              <a:rPr lang="en-US" sz="3200" dirty="0">
                <a:solidFill>
                  <a:schemeClr val="tx1"/>
                </a:solidFill>
                <a:latin typeface="Courier New" panose="02070309020205020404" pitchFamily="49" charset="0"/>
                <a:cs typeface="Courier New" panose="02070309020205020404" pitchFamily="49" charset="0"/>
              </a:rPr>
              <a:t> </a:t>
            </a:r>
            <a:r>
              <a:rPr lang="en-US" sz="3200" b="1" dirty="0">
                <a:solidFill>
                  <a:schemeClr val="tx1"/>
                </a:solidFill>
                <a:latin typeface="Courier New" panose="02070309020205020404" pitchFamily="49" charset="0"/>
                <a:cs typeface="Courier New" panose="02070309020205020404" pitchFamily="49" charset="0"/>
              </a:rPr>
              <a:t>/foo/42</a:t>
            </a:r>
          </a:p>
        </p:txBody>
      </p:sp>
      <p:pic>
        <p:nvPicPr>
          <p:cNvPr id="26" name="Picture 25">
            <a:extLst>
              <a:ext uri="{FF2B5EF4-FFF2-40B4-BE49-F238E27FC236}">
                <a16:creationId xmlns:a16="http://schemas.microsoft.com/office/drawing/2014/main" id="{03300B40-7D74-1399-AA16-316EC0EEF79D}"/>
              </a:ext>
            </a:extLst>
          </p:cNvPr>
          <p:cNvPicPr>
            <a:picLocks noChangeAspect="1"/>
          </p:cNvPicPr>
          <p:nvPr/>
        </p:nvPicPr>
        <p:blipFill>
          <a:blip r:embed="rId4"/>
          <a:stretch>
            <a:fillRect/>
          </a:stretch>
        </p:blipFill>
        <p:spPr>
          <a:xfrm>
            <a:off x="9591587" y="2234299"/>
            <a:ext cx="2239254" cy="2389401"/>
          </a:xfrm>
          <a:prstGeom prst="rect">
            <a:avLst/>
          </a:prstGeom>
        </p:spPr>
      </p:pic>
      <p:cxnSp>
        <p:nvCxnSpPr>
          <p:cNvPr id="5" name="Straight Arrow Connector 4">
            <a:extLst>
              <a:ext uri="{FF2B5EF4-FFF2-40B4-BE49-F238E27FC236}">
                <a16:creationId xmlns:a16="http://schemas.microsoft.com/office/drawing/2014/main" id="{D15C5759-475F-F63F-679E-DBDEFC48141E}"/>
              </a:ext>
            </a:extLst>
          </p:cNvPr>
          <p:cNvCxnSpPr>
            <a:cxnSpLocks/>
          </p:cNvCxnSpPr>
          <p:nvPr/>
        </p:nvCxnSpPr>
        <p:spPr>
          <a:xfrm flipH="1">
            <a:off x="8077200" y="965200"/>
            <a:ext cx="215900" cy="1079500"/>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1E26D0B-E820-C4B0-D896-2A739AFF623E}"/>
              </a:ext>
            </a:extLst>
          </p:cNvPr>
          <p:cNvSpPr txBox="1"/>
          <p:nvPr/>
        </p:nvSpPr>
        <p:spPr>
          <a:xfrm>
            <a:off x="4284536" y="1948166"/>
            <a:ext cx="5554726" cy="954107"/>
          </a:xfrm>
          <a:prstGeom prst="rect">
            <a:avLst/>
          </a:prstGeom>
          <a:noFill/>
        </p:spPr>
        <p:txBody>
          <a:bodyPr wrap="none" rtlCol="0">
            <a:spAutoFit/>
          </a:bodyPr>
          <a:lstStyle/>
          <a:p>
            <a:pPr algn="ctr"/>
            <a:r>
              <a:rPr lang="en-US" sz="2800" dirty="0">
                <a:solidFill>
                  <a:schemeClr val="bg1"/>
                </a:solidFill>
                <a:latin typeface="Corbel" panose="020B0503020204020204" pitchFamily="34" charset="0"/>
              </a:rPr>
              <a:t>Confirm the identity </a:t>
            </a:r>
            <a:r>
              <a:rPr lang="en-US" sz="2800" b="1" dirty="0">
                <a:solidFill>
                  <a:schemeClr val="bg1"/>
                </a:solidFill>
                <a:latin typeface="Corbel" panose="020B0503020204020204" pitchFamily="34" charset="0"/>
              </a:rPr>
              <a:t>has permission</a:t>
            </a:r>
            <a:endParaRPr lang="en-US" sz="2800" dirty="0">
              <a:solidFill>
                <a:schemeClr val="bg1"/>
              </a:solidFill>
              <a:latin typeface="Corbel" panose="020B0503020204020204" pitchFamily="34" charset="0"/>
            </a:endParaRPr>
          </a:p>
          <a:p>
            <a:pPr algn="ctr"/>
            <a:r>
              <a:rPr lang="en-US" sz="2800" dirty="0">
                <a:solidFill>
                  <a:schemeClr val="bg1"/>
                </a:solidFill>
                <a:latin typeface="Corbel" panose="020B0503020204020204" pitchFamily="34" charset="0"/>
              </a:rPr>
              <a:t>to perform the request</a:t>
            </a:r>
          </a:p>
        </p:txBody>
      </p:sp>
    </p:spTree>
    <p:extLst>
      <p:ext uri="{BB962C8B-B14F-4D97-AF65-F5344CB8AC3E}">
        <p14:creationId xmlns:p14="http://schemas.microsoft.com/office/powerpoint/2010/main" val="29281291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a:extLst>
            <a:ext uri="{FF2B5EF4-FFF2-40B4-BE49-F238E27FC236}">
              <a16:creationId xmlns:a16="http://schemas.microsoft.com/office/drawing/2014/main" id="{874950FC-B916-7E5E-05D0-D1FC316599B6}"/>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FFF2E6F4-7931-5680-F9A4-4A28053941C5}"/>
              </a:ext>
            </a:extLst>
          </p:cNvPr>
          <p:cNvPicPr>
            <a:picLocks noChangeAspect="1"/>
          </p:cNvPicPr>
          <p:nvPr/>
        </p:nvPicPr>
        <p:blipFill>
          <a:blip r:embed="rId3"/>
          <a:stretch>
            <a:fillRect/>
          </a:stretch>
        </p:blipFill>
        <p:spPr>
          <a:xfrm>
            <a:off x="14293839" y="2897082"/>
            <a:ext cx="1668244" cy="852321"/>
          </a:xfrm>
          <a:prstGeom prst="rect">
            <a:avLst/>
          </a:prstGeom>
        </p:spPr>
      </p:pic>
      <p:sp>
        <p:nvSpPr>
          <p:cNvPr id="20" name="!!txtPrivate">
            <a:extLst>
              <a:ext uri="{FF2B5EF4-FFF2-40B4-BE49-F238E27FC236}">
                <a16:creationId xmlns:a16="http://schemas.microsoft.com/office/drawing/2014/main" id="{89B3EEF6-A5DD-718F-DFAB-8358EB808A83}"/>
              </a:ext>
            </a:extLst>
          </p:cNvPr>
          <p:cNvSpPr txBox="1"/>
          <p:nvPr/>
        </p:nvSpPr>
        <p:spPr>
          <a:xfrm>
            <a:off x="14322532" y="3378094"/>
            <a:ext cx="1001534" cy="400110"/>
          </a:xfrm>
          <a:prstGeom prst="rect">
            <a:avLst/>
          </a:prstGeom>
          <a:noFill/>
        </p:spPr>
        <p:txBody>
          <a:bodyPr wrap="square" rtlCol="0">
            <a:spAutoFit/>
          </a:bodyPr>
          <a:lstStyle/>
          <a:p>
            <a:pPr algn="ctr"/>
            <a:r>
              <a:rPr lang="en-US" sz="2000" dirty="0">
                <a:solidFill>
                  <a:srgbClr val="D37011"/>
                </a:solidFill>
                <a:latin typeface="Corbel" panose="020B0503020204020204" pitchFamily="34" charset="0"/>
              </a:rPr>
              <a:t>Private</a:t>
            </a:r>
          </a:p>
        </p:txBody>
      </p:sp>
      <p:sp>
        <p:nvSpPr>
          <p:cNvPr id="5" name="!!TitleBG">
            <a:extLst>
              <a:ext uri="{FF2B5EF4-FFF2-40B4-BE49-F238E27FC236}">
                <a16:creationId xmlns:a16="http://schemas.microsoft.com/office/drawing/2014/main" id="{84ECF828-3F8D-344A-6CC5-97B4FFA1071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2">
            <a:extLst>
              <a:ext uri="{FF2B5EF4-FFF2-40B4-BE49-F238E27FC236}">
                <a16:creationId xmlns:a16="http://schemas.microsoft.com/office/drawing/2014/main" id="{AA3369BE-6868-C1B8-CCD8-69875AF5A6A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9" name="Picture 8">
            <a:extLst>
              <a:ext uri="{FF2B5EF4-FFF2-40B4-BE49-F238E27FC236}">
                <a16:creationId xmlns:a16="http://schemas.microsoft.com/office/drawing/2014/main" id="{13B037E8-DABE-2D00-0D7D-01506A9AB72C}"/>
              </a:ext>
            </a:extLst>
          </p:cNvPr>
          <p:cNvPicPr>
            <a:picLocks noChangeAspect="1"/>
          </p:cNvPicPr>
          <p:nvPr/>
        </p:nvPicPr>
        <p:blipFill>
          <a:blip r:embed="rId4"/>
          <a:stretch>
            <a:fillRect/>
          </a:stretch>
        </p:blipFill>
        <p:spPr>
          <a:xfrm>
            <a:off x="12549109" y="2076826"/>
            <a:ext cx="2391507" cy="1266688"/>
          </a:xfrm>
          <a:prstGeom prst="rect">
            <a:avLst/>
          </a:prstGeom>
        </p:spPr>
      </p:pic>
      <p:pic>
        <p:nvPicPr>
          <p:cNvPr id="21" name="Picture 20">
            <a:extLst>
              <a:ext uri="{FF2B5EF4-FFF2-40B4-BE49-F238E27FC236}">
                <a16:creationId xmlns:a16="http://schemas.microsoft.com/office/drawing/2014/main" id="{EC174E65-CADF-0AD6-E3A8-2509D1955A57}"/>
              </a:ext>
            </a:extLst>
          </p:cNvPr>
          <p:cNvPicPr>
            <a:picLocks noChangeAspect="1"/>
          </p:cNvPicPr>
          <p:nvPr/>
        </p:nvPicPr>
        <p:blipFill>
          <a:blip r:embed="rId5"/>
          <a:stretch>
            <a:fillRect/>
          </a:stretch>
        </p:blipFill>
        <p:spPr>
          <a:xfrm>
            <a:off x="-2101268" y="1945826"/>
            <a:ext cx="1325060" cy="1413909"/>
          </a:xfrm>
          <a:prstGeom prst="rect">
            <a:avLst/>
          </a:prstGeom>
        </p:spPr>
      </p:pic>
      <p:sp>
        <p:nvSpPr>
          <p:cNvPr id="31" name="TextBox 30">
            <a:extLst>
              <a:ext uri="{FF2B5EF4-FFF2-40B4-BE49-F238E27FC236}">
                <a16:creationId xmlns:a16="http://schemas.microsoft.com/office/drawing/2014/main" id="{3AB5BA95-B43C-56D6-6E2D-F2CD7E21BE48}"/>
              </a:ext>
            </a:extLst>
          </p:cNvPr>
          <p:cNvSpPr txBox="1"/>
          <p:nvPr/>
        </p:nvSpPr>
        <p:spPr>
          <a:xfrm>
            <a:off x="-2945984"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19531069-F0A1-0B9A-8B24-5EC38E70D0D2}"/>
              </a:ext>
            </a:extLst>
          </p:cNvPr>
          <p:cNvSpPr txBox="1"/>
          <p:nvPr/>
        </p:nvSpPr>
        <p:spPr>
          <a:xfrm>
            <a:off x="1229739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sp>
        <p:nvSpPr>
          <p:cNvPr id="2" name="!!txtKeyCrypto">
            <a:extLst>
              <a:ext uri="{FF2B5EF4-FFF2-40B4-BE49-F238E27FC236}">
                <a16:creationId xmlns:a16="http://schemas.microsoft.com/office/drawing/2014/main" id="{3D66C501-A1F2-313A-5894-1AB3C5D1A52B}"/>
              </a:ext>
            </a:extLst>
          </p:cNvPr>
          <p:cNvSpPr txBox="1"/>
          <p:nvPr/>
        </p:nvSpPr>
        <p:spPr>
          <a:xfrm>
            <a:off x="1308859" y="353933"/>
            <a:ext cx="7334250" cy="584775"/>
          </a:xfrm>
          <a:prstGeom prst="rect">
            <a:avLst/>
          </a:prstGeom>
          <a:noFill/>
        </p:spPr>
        <p:txBody>
          <a:bodyPr wrap="square" rtlCol="0">
            <a:spAutoFit/>
          </a:bodyPr>
          <a:lstStyle/>
          <a:p>
            <a:pPr algn="ctr"/>
            <a:r>
              <a:rPr lang="en-US" sz="3200" b="1" dirty="0">
                <a:solidFill>
                  <a:schemeClr val="bg1">
                    <a:lumMod val="95000"/>
                  </a:schemeClr>
                </a:solidFill>
                <a:latin typeface="Corbel" panose="020B0503020204020204" pitchFamily="34" charset="0"/>
              </a:rPr>
              <a:t>Public key cryptography</a:t>
            </a:r>
            <a:r>
              <a:rPr lang="en-US" sz="3200" dirty="0">
                <a:solidFill>
                  <a:schemeClr val="bg1">
                    <a:lumMod val="95000"/>
                  </a:schemeClr>
                </a:solidFill>
                <a:latin typeface="Corbel" panose="020B0503020204020204" pitchFamily="34" charset="0"/>
              </a:rPr>
              <a:t> </a:t>
            </a:r>
          </a:p>
        </p:txBody>
      </p:sp>
      <p:grpSp>
        <p:nvGrpSpPr>
          <p:cNvPr id="6" name="Group 5">
            <a:extLst>
              <a:ext uri="{FF2B5EF4-FFF2-40B4-BE49-F238E27FC236}">
                <a16:creationId xmlns:a16="http://schemas.microsoft.com/office/drawing/2014/main" id="{70F6DB65-E2A9-F8F6-2B11-F363FB0D1A25}"/>
              </a:ext>
            </a:extLst>
          </p:cNvPr>
          <p:cNvGrpSpPr/>
          <p:nvPr/>
        </p:nvGrpSpPr>
        <p:grpSpPr>
          <a:xfrm>
            <a:off x="5081187" y="7047072"/>
            <a:ext cx="1014813" cy="1313715"/>
            <a:chOff x="9592919" y="3281030"/>
            <a:chExt cx="2412301" cy="3122817"/>
          </a:xfrm>
        </p:grpSpPr>
        <p:sp>
          <p:nvSpPr>
            <p:cNvPr id="7" name="Freeform 158">
              <a:extLst>
                <a:ext uri="{FF2B5EF4-FFF2-40B4-BE49-F238E27FC236}">
                  <a16:creationId xmlns:a16="http://schemas.microsoft.com/office/drawing/2014/main" id="{275E4F64-BE3E-E12F-C9EC-8B2FE405B360}"/>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CE339B68-F198-1B27-9874-AEC4409E6A03}"/>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4BF0B63E-3092-07E6-1A66-72550B867838}"/>
                  </a:ext>
                </a:extLst>
              </p:cNvPr>
              <p:cNvGrpSpPr/>
              <p:nvPr/>
            </p:nvGrpSpPr>
            <p:grpSpPr>
              <a:xfrm>
                <a:off x="6048941" y="4798352"/>
                <a:ext cx="542456" cy="1088197"/>
                <a:chOff x="6048941" y="4798352"/>
                <a:chExt cx="542456" cy="1088197"/>
              </a:xfrm>
            </p:grpSpPr>
            <p:sp>
              <p:nvSpPr>
                <p:cNvPr id="15" name="Freeform 159">
                  <a:extLst>
                    <a:ext uri="{FF2B5EF4-FFF2-40B4-BE49-F238E27FC236}">
                      <a16:creationId xmlns:a16="http://schemas.microsoft.com/office/drawing/2014/main" id="{B11D3F4C-251F-4EEB-3224-5A3D09ED6B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60">
                  <a:extLst>
                    <a:ext uri="{FF2B5EF4-FFF2-40B4-BE49-F238E27FC236}">
                      <a16:creationId xmlns:a16="http://schemas.microsoft.com/office/drawing/2014/main" id="{69D875FE-4FA8-0526-98AF-57E3F2A377E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81EEEFBC-7806-AEA0-C037-AFE935F2CA4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8E93EE52-E8EA-6BF9-F570-04CEE975165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0A958B4B-3D9C-5B63-79FB-0AA308F60346}"/>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7" name="Picture 2">
            <a:extLst>
              <a:ext uri="{FF2B5EF4-FFF2-40B4-BE49-F238E27FC236}">
                <a16:creationId xmlns:a16="http://schemas.microsoft.com/office/drawing/2014/main" id="{9F0FD934-2A6A-533E-79F4-BC364D800A85}"/>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101856" y="7488065"/>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Rounded Corners 17">
            <a:extLst>
              <a:ext uri="{FF2B5EF4-FFF2-40B4-BE49-F238E27FC236}">
                <a16:creationId xmlns:a16="http://schemas.microsoft.com/office/drawing/2014/main" id="{27FD486A-DD02-0C47-014F-71B8674587F6}"/>
              </a:ext>
            </a:extLst>
          </p:cNvPr>
          <p:cNvSpPr/>
          <p:nvPr/>
        </p:nvSpPr>
        <p:spPr>
          <a:xfrm>
            <a:off x="2274245" y="7456385"/>
            <a:ext cx="2615527" cy="65894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Box 18">
            <a:extLst>
              <a:ext uri="{FF2B5EF4-FFF2-40B4-BE49-F238E27FC236}">
                <a16:creationId xmlns:a16="http://schemas.microsoft.com/office/drawing/2014/main" id="{49AD16AD-B9C3-C489-BA81-2564714F94B7}"/>
              </a:ext>
            </a:extLst>
          </p:cNvPr>
          <p:cNvSpPr txBox="1"/>
          <p:nvPr/>
        </p:nvSpPr>
        <p:spPr>
          <a:xfrm>
            <a:off x="2276121" y="7455173"/>
            <a:ext cx="2687035"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 email: </a:t>
            </a:r>
            <a:r>
              <a:rPr lang="en-US" dirty="0" err="1">
                <a:latin typeface="Courier New" panose="02070309020205020404" pitchFamily="49" charset="0"/>
                <a:cs typeface="Courier New" panose="02070309020205020404" pitchFamily="49" charset="0"/>
              </a:rPr>
              <a:t>alice</a:t>
            </a:r>
            <a:r>
              <a:rPr lang="en-US" dirty="0">
                <a:latin typeface="Courier New" panose="02070309020205020404" pitchFamily="49" charset="0"/>
                <a:cs typeface="Courier New" panose="02070309020205020404" pitchFamily="49" charset="0"/>
              </a:rPr>
              <a:t>@… }</a:t>
            </a:r>
            <a:endParaRPr lang="en-US" sz="1600" dirty="0">
              <a:latin typeface="Courier New" panose="02070309020205020404" pitchFamily="49" charset="0"/>
              <a:cs typeface="Courier New" panose="02070309020205020404" pitchFamily="49" charset="0"/>
            </a:endParaRPr>
          </a:p>
        </p:txBody>
      </p:sp>
      <p:sp>
        <p:nvSpPr>
          <p:cNvPr id="30" name="!!txtSig">
            <a:extLst>
              <a:ext uri="{FF2B5EF4-FFF2-40B4-BE49-F238E27FC236}">
                <a16:creationId xmlns:a16="http://schemas.microsoft.com/office/drawing/2014/main" id="{6BB2C75F-7F5E-8350-75D6-37597E9E8C48}"/>
              </a:ext>
            </a:extLst>
          </p:cNvPr>
          <p:cNvSpPr txBox="1"/>
          <p:nvPr/>
        </p:nvSpPr>
        <p:spPr>
          <a:xfrm>
            <a:off x="2276848" y="7755018"/>
            <a:ext cx="2687035" cy="338554"/>
          </a:xfrm>
          <a:prstGeom prst="rect">
            <a:avLst/>
          </a:prstGeom>
          <a:noFill/>
        </p:spPr>
        <p:txBody>
          <a:bodyPr wrap="square" rtlCol="0">
            <a:spAutoFit/>
          </a:bodyPr>
          <a:lstStyle/>
          <a:p>
            <a:r>
              <a:rPr lang="en-US" sz="1600" b="1" dirty="0">
                <a:solidFill>
                  <a:srgbClr val="C00000"/>
                </a:solidFill>
                <a:latin typeface="Courier New" panose="02070309020205020404" pitchFamily="49" charset="0"/>
                <a:cs typeface="Courier New" panose="02070309020205020404" pitchFamily="49" charset="0"/>
              </a:rPr>
              <a:t>{ signature }</a:t>
            </a:r>
          </a:p>
        </p:txBody>
      </p:sp>
      <p:sp>
        <p:nvSpPr>
          <p:cNvPr id="23" name="!!txtKeyCrypto2">
            <a:extLst>
              <a:ext uri="{FF2B5EF4-FFF2-40B4-BE49-F238E27FC236}">
                <a16:creationId xmlns:a16="http://schemas.microsoft.com/office/drawing/2014/main" id="{941517C7-D130-1DCE-7379-61ABA861D791}"/>
              </a:ext>
            </a:extLst>
          </p:cNvPr>
          <p:cNvSpPr txBox="1"/>
          <p:nvPr/>
        </p:nvSpPr>
        <p:spPr>
          <a:xfrm>
            <a:off x="7096756" y="352104"/>
            <a:ext cx="2442646" cy="584775"/>
          </a:xfrm>
          <a:prstGeom prst="rect">
            <a:avLst/>
          </a:prstGeom>
          <a:noFill/>
        </p:spPr>
        <p:txBody>
          <a:bodyPr wrap="square" rtlCol="0">
            <a:spAutoFit/>
          </a:bodyPr>
          <a:lstStyle/>
          <a:p>
            <a:r>
              <a:rPr lang="en-US" sz="3200" b="1" dirty="0">
                <a:solidFill>
                  <a:schemeClr val="bg1">
                    <a:lumMod val="95000"/>
                  </a:schemeClr>
                </a:solidFill>
                <a:latin typeface="Corbel" panose="020B0503020204020204" pitchFamily="34" charset="0"/>
              </a:rPr>
              <a:t>vs HMAC</a:t>
            </a:r>
            <a:endParaRPr lang="en-US" sz="3200" dirty="0">
              <a:solidFill>
                <a:schemeClr val="bg1">
                  <a:lumMod val="95000"/>
                </a:schemeClr>
              </a:solidFill>
              <a:latin typeface="Corbel" panose="020B0503020204020204" pitchFamily="34" charset="0"/>
            </a:endParaRPr>
          </a:p>
        </p:txBody>
      </p:sp>
      <p:sp>
        <p:nvSpPr>
          <p:cNvPr id="28" name="TextBox 27">
            <a:extLst>
              <a:ext uri="{FF2B5EF4-FFF2-40B4-BE49-F238E27FC236}">
                <a16:creationId xmlns:a16="http://schemas.microsoft.com/office/drawing/2014/main" id="{2C6FC488-BEFF-57F3-EEC5-A83D6127B219}"/>
              </a:ext>
            </a:extLst>
          </p:cNvPr>
          <p:cNvSpPr txBox="1"/>
          <p:nvPr/>
        </p:nvSpPr>
        <p:spPr>
          <a:xfrm>
            <a:off x="2874021" y="1550902"/>
            <a:ext cx="6385128" cy="523220"/>
          </a:xfrm>
          <a:prstGeom prst="rect">
            <a:avLst/>
          </a:prstGeom>
          <a:noFill/>
        </p:spPr>
        <p:txBody>
          <a:bodyPr wrap="square" rtlCol="0">
            <a:spAutoFit/>
          </a:bodyPr>
          <a:lstStyle/>
          <a:p>
            <a:pPr algn="ctr"/>
            <a:r>
              <a:rPr lang="en-US" sz="2800" b="1" dirty="0">
                <a:solidFill>
                  <a:srgbClr val="D37011"/>
                </a:solidFill>
                <a:latin typeface="Corbel" panose="020B0503020204020204" pitchFamily="34" charset="0"/>
              </a:rPr>
              <a:t>HMAC</a:t>
            </a:r>
            <a:endParaRPr lang="en-US" sz="2800" dirty="0">
              <a:solidFill>
                <a:srgbClr val="D37011"/>
              </a:solidFill>
              <a:latin typeface="Corbel" panose="020B0503020204020204" pitchFamily="34" charset="0"/>
            </a:endParaRPr>
          </a:p>
        </p:txBody>
      </p:sp>
      <p:sp>
        <p:nvSpPr>
          <p:cNvPr id="29" name="TextBox 28">
            <a:extLst>
              <a:ext uri="{FF2B5EF4-FFF2-40B4-BE49-F238E27FC236}">
                <a16:creationId xmlns:a16="http://schemas.microsoft.com/office/drawing/2014/main" id="{1BCEBD62-87DA-D648-E85F-C1B7AE745099}"/>
              </a:ext>
            </a:extLst>
          </p:cNvPr>
          <p:cNvSpPr txBox="1"/>
          <p:nvPr/>
        </p:nvSpPr>
        <p:spPr>
          <a:xfrm>
            <a:off x="2341590" y="4049295"/>
            <a:ext cx="7450110" cy="523220"/>
          </a:xfrm>
          <a:prstGeom prst="rect">
            <a:avLst/>
          </a:prstGeom>
          <a:noFill/>
        </p:spPr>
        <p:txBody>
          <a:bodyPr wrap="square" rtlCol="0">
            <a:spAutoFit/>
          </a:bodyPr>
          <a:lstStyle/>
          <a:p>
            <a:pPr algn="ctr"/>
            <a:r>
              <a:rPr lang="en-US" sz="2800" b="1" dirty="0">
                <a:solidFill>
                  <a:srgbClr val="D37011"/>
                </a:solidFill>
                <a:latin typeface="Corbel" panose="020B0503020204020204" pitchFamily="34" charset="0"/>
              </a:rPr>
              <a:t>Public key crypto</a:t>
            </a:r>
            <a:endParaRPr lang="en-US" sz="2800" dirty="0">
              <a:solidFill>
                <a:srgbClr val="D37011"/>
              </a:solidFill>
              <a:latin typeface="Corbel" panose="020B0503020204020204" pitchFamily="34" charset="0"/>
            </a:endParaRPr>
          </a:p>
        </p:txBody>
      </p:sp>
      <p:sp>
        <p:nvSpPr>
          <p:cNvPr id="35" name="TextBox 34">
            <a:extLst>
              <a:ext uri="{FF2B5EF4-FFF2-40B4-BE49-F238E27FC236}">
                <a16:creationId xmlns:a16="http://schemas.microsoft.com/office/drawing/2014/main" id="{E27520F1-6DD4-8B10-D241-5647AA5E887C}"/>
              </a:ext>
            </a:extLst>
          </p:cNvPr>
          <p:cNvSpPr txBox="1"/>
          <p:nvPr/>
        </p:nvSpPr>
        <p:spPr>
          <a:xfrm>
            <a:off x="2876986" y="1969121"/>
            <a:ext cx="7150712" cy="523220"/>
          </a:xfrm>
          <a:prstGeom prst="rect">
            <a:avLst/>
          </a:prstGeom>
          <a:noFill/>
        </p:spPr>
        <p:txBody>
          <a:bodyPr wrap="square" rtlCol="0">
            <a:spAutoFit/>
          </a:bodyPr>
          <a:lstStyle/>
          <a:p>
            <a:pPr algn="ctr"/>
            <a:r>
              <a:rPr lang="en-US" sz="2800" b="1" dirty="0">
                <a:solidFill>
                  <a:schemeClr val="bg1"/>
                </a:solidFill>
                <a:latin typeface="Corbel" panose="020B0503020204020204" pitchFamily="34" charset="0"/>
              </a:rPr>
              <a:t>Symmetric</a:t>
            </a:r>
            <a:r>
              <a:rPr lang="en-US" sz="2800" dirty="0">
                <a:solidFill>
                  <a:schemeClr val="bg1"/>
                </a:solidFill>
                <a:latin typeface="Corbel" panose="020B0503020204020204" pitchFamily="34" charset="0"/>
              </a:rPr>
              <a:t> cryptography = shared secret key</a:t>
            </a:r>
            <a:endParaRPr lang="en-US" sz="2800" dirty="0">
              <a:solidFill>
                <a:srgbClr val="D37011"/>
              </a:solidFill>
              <a:latin typeface="Corbel" panose="020B0503020204020204" pitchFamily="34" charset="0"/>
            </a:endParaRPr>
          </a:p>
        </p:txBody>
      </p:sp>
      <p:sp>
        <p:nvSpPr>
          <p:cNvPr id="36" name="TextBox 35">
            <a:extLst>
              <a:ext uri="{FF2B5EF4-FFF2-40B4-BE49-F238E27FC236}">
                <a16:creationId xmlns:a16="http://schemas.microsoft.com/office/drawing/2014/main" id="{94845835-5EC0-93EA-0289-51CB35B737CB}"/>
              </a:ext>
            </a:extLst>
          </p:cNvPr>
          <p:cNvSpPr txBox="1"/>
          <p:nvPr/>
        </p:nvSpPr>
        <p:spPr>
          <a:xfrm>
            <a:off x="1993351" y="4457634"/>
            <a:ext cx="8917982" cy="523220"/>
          </a:xfrm>
          <a:prstGeom prst="rect">
            <a:avLst/>
          </a:prstGeom>
          <a:noFill/>
        </p:spPr>
        <p:txBody>
          <a:bodyPr wrap="square" rtlCol="0">
            <a:spAutoFit/>
          </a:bodyPr>
          <a:lstStyle/>
          <a:p>
            <a:pPr algn="ctr"/>
            <a:r>
              <a:rPr lang="en-US" sz="2800" b="1" dirty="0">
                <a:solidFill>
                  <a:schemeClr val="bg1"/>
                </a:solidFill>
                <a:latin typeface="Corbel" panose="020B0503020204020204" pitchFamily="34" charset="0"/>
              </a:rPr>
              <a:t>Asymmetric</a:t>
            </a:r>
            <a:r>
              <a:rPr lang="en-US" sz="2800" dirty="0">
                <a:solidFill>
                  <a:schemeClr val="bg1"/>
                </a:solidFill>
                <a:latin typeface="Corbel" panose="020B0503020204020204" pitchFamily="34" charset="0"/>
              </a:rPr>
              <a:t> cryptography = non-shared private key</a:t>
            </a:r>
            <a:endParaRPr lang="en-US" sz="2800" dirty="0">
              <a:solidFill>
                <a:srgbClr val="D37011"/>
              </a:solidFill>
              <a:latin typeface="Corbel" panose="020B0503020204020204" pitchFamily="34" charset="0"/>
            </a:endParaRPr>
          </a:p>
        </p:txBody>
      </p:sp>
      <p:sp>
        <p:nvSpPr>
          <p:cNvPr id="37" name="TextBox 36">
            <a:extLst>
              <a:ext uri="{FF2B5EF4-FFF2-40B4-BE49-F238E27FC236}">
                <a16:creationId xmlns:a16="http://schemas.microsoft.com/office/drawing/2014/main" id="{1E415651-98F8-51AA-0660-7E8B13D21B77}"/>
              </a:ext>
            </a:extLst>
          </p:cNvPr>
          <p:cNvSpPr txBox="1"/>
          <p:nvPr/>
        </p:nvSpPr>
        <p:spPr>
          <a:xfrm>
            <a:off x="2218537" y="2418316"/>
            <a:ext cx="8467611"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Bidirectional messaging + verification</a:t>
            </a:r>
            <a:endParaRPr lang="en-US" sz="2800" dirty="0">
              <a:solidFill>
                <a:srgbClr val="D37011"/>
              </a:solidFill>
              <a:latin typeface="Corbel" panose="020B0503020204020204" pitchFamily="34" charset="0"/>
            </a:endParaRPr>
          </a:p>
        </p:txBody>
      </p:sp>
      <p:sp>
        <p:nvSpPr>
          <p:cNvPr id="38" name="TextBox 37">
            <a:extLst>
              <a:ext uri="{FF2B5EF4-FFF2-40B4-BE49-F238E27FC236}">
                <a16:creationId xmlns:a16="http://schemas.microsoft.com/office/drawing/2014/main" id="{DAE7389F-C7C4-3EBE-8113-504EA337E459}"/>
              </a:ext>
            </a:extLst>
          </p:cNvPr>
          <p:cNvSpPr txBox="1"/>
          <p:nvPr/>
        </p:nvSpPr>
        <p:spPr>
          <a:xfrm>
            <a:off x="2031898" y="4913112"/>
            <a:ext cx="8840889"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One-way messaging + verification </a:t>
            </a:r>
            <a:endParaRPr lang="en-US" sz="2800" dirty="0">
              <a:solidFill>
                <a:srgbClr val="D37011"/>
              </a:solidFill>
              <a:latin typeface="Corbel" panose="020B0503020204020204" pitchFamily="34" charset="0"/>
            </a:endParaRPr>
          </a:p>
        </p:txBody>
      </p:sp>
      <p:sp>
        <p:nvSpPr>
          <p:cNvPr id="39" name="TextBox 38">
            <a:extLst>
              <a:ext uri="{FF2B5EF4-FFF2-40B4-BE49-F238E27FC236}">
                <a16:creationId xmlns:a16="http://schemas.microsoft.com/office/drawing/2014/main" id="{4E46462B-9480-2518-B8DF-90DC3DDEB3BA}"/>
              </a:ext>
            </a:extLst>
          </p:cNvPr>
          <p:cNvSpPr txBox="1"/>
          <p:nvPr/>
        </p:nvSpPr>
        <p:spPr>
          <a:xfrm>
            <a:off x="2218537" y="2836515"/>
            <a:ext cx="8467611"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Requires secure transmission of keys to set up</a:t>
            </a:r>
            <a:endParaRPr lang="en-US" sz="2800" dirty="0">
              <a:solidFill>
                <a:srgbClr val="D37011"/>
              </a:solidFill>
              <a:latin typeface="Corbel" panose="020B0503020204020204" pitchFamily="34" charset="0"/>
            </a:endParaRPr>
          </a:p>
        </p:txBody>
      </p:sp>
      <p:sp>
        <p:nvSpPr>
          <p:cNvPr id="40" name="TextBox 39">
            <a:extLst>
              <a:ext uri="{FF2B5EF4-FFF2-40B4-BE49-F238E27FC236}">
                <a16:creationId xmlns:a16="http://schemas.microsoft.com/office/drawing/2014/main" id="{39B3A05B-8AD0-B215-3BAB-EB4FDE3CD5C4}"/>
              </a:ext>
            </a:extLst>
          </p:cNvPr>
          <p:cNvSpPr txBox="1"/>
          <p:nvPr/>
        </p:nvSpPr>
        <p:spPr>
          <a:xfrm>
            <a:off x="1863787" y="5405717"/>
            <a:ext cx="8467611"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No special setup requirements</a:t>
            </a:r>
            <a:endParaRPr lang="en-US" sz="2800" dirty="0">
              <a:solidFill>
                <a:srgbClr val="D37011"/>
              </a:solidFill>
              <a:latin typeface="Corbel" panose="020B0503020204020204" pitchFamily="34" charset="0"/>
            </a:endParaRPr>
          </a:p>
        </p:txBody>
      </p:sp>
    </p:spTree>
    <p:extLst>
      <p:ext uri="{BB962C8B-B14F-4D97-AF65-F5344CB8AC3E}">
        <p14:creationId xmlns:p14="http://schemas.microsoft.com/office/powerpoint/2010/main" val="146850917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25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fade">
                                      <p:cBhvr>
                                        <p:cTn id="10" dur="500"/>
                                        <p:tgtEl>
                                          <p:spTgt spid="3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7"/>
                                        </p:tgtEl>
                                        <p:attrNameLst>
                                          <p:attrName>style.visibility</p:attrName>
                                        </p:attrNameLst>
                                      </p:cBhvr>
                                      <p:to>
                                        <p:strVal val="visible"/>
                                      </p:to>
                                    </p:set>
                                    <p:animEffect transition="in" filter="fade">
                                      <p:cBhvr>
                                        <p:cTn id="13" dur="500"/>
                                        <p:tgtEl>
                                          <p:spTgt spid="3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9"/>
                                        </p:tgtEl>
                                        <p:attrNameLst>
                                          <p:attrName>style.visibility</p:attrName>
                                        </p:attrNameLst>
                                      </p:cBhvr>
                                      <p:to>
                                        <p:strVal val="visible"/>
                                      </p:to>
                                    </p:set>
                                    <p:animEffect transition="in" filter="fade">
                                      <p:cBhvr>
                                        <p:cTn id="16" dur="500"/>
                                        <p:tgtEl>
                                          <p:spTgt spid="39"/>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9"/>
                                        </p:tgtEl>
                                        <p:attrNameLst>
                                          <p:attrName>style.visibility</p:attrName>
                                        </p:attrNameLst>
                                      </p:cBhvr>
                                      <p:to>
                                        <p:strVal val="visible"/>
                                      </p:to>
                                    </p:set>
                                    <p:animEffect transition="in" filter="fade">
                                      <p:cBhvr>
                                        <p:cTn id="21" dur="500"/>
                                        <p:tgtEl>
                                          <p:spTgt spid="2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6"/>
                                        </p:tgtEl>
                                        <p:attrNameLst>
                                          <p:attrName>style.visibility</p:attrName>
                                        </p:attrNameLst>
                                      </p:cBhvr>
                                      <p:to>
                                        <p:strVal val="visible"/>
                                      </p:to>
                                    </p:set>
                                    <p:animEffect transition="in" filter="fade">
                                      <p:cBhvr>
                                        <p:cTn id="24" dur="500"/>
                                        <p:tgtEl>
                                          <p:spTgt spid="36"/>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8"/>
                                        </p:tgtEl>
                                        <p:attrNameLst>
                                          <p:attrName>style.visibility</p:attrName>
                                        </p:attrNameLst>
                                      </p:cBhvr>
                                      <p:to>
                                        <p:strVal val="visible"/>
                                      </p:to>
                                    </p:set>
                                    <p:animEffect transition="in" filter="fade">
                                      <p:cBhvr>
                                        <p:cTn id="27" dur="500"/>
                                        <p:tgtEl>
                                          <p:spTgt spid="38"/>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40"/>
                                        </p:tgtEl>
                                        <p:attrNameLst>
                                          <p:attrName>style.visibility</p:attrName>
                                        </p:attrNameLst>
                                      </p:cBhvr>
                                      <p:to>
                                        <p:strVal val="visible"/>
                                      </p:to>
                                    </p:set>
                                    <p:animEffect transition="in" filter="fade">
                                      <p:cBhvr>
                                        <p:cTn id="30"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9" grpId="0"/>
      <p:bldP spid="35" grpId="0"/>
      <p:bldP spid="36" grpId="0"/>
      <p:bldP spid="37" grpId="0"/>
      <p:bldP spid="38" grpId="0"/>
      <p:bldP spid="39" grpId="0"/>
      <p:bldP spid="40" grpId="0"/>
    </p:bldLst>
  </p:timing>
</p:sld>
</file>

<file path=ppt/slides/slide11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2">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3"/>
          <a:stretch>
            <a:fillRect/>
          </a:stretch>
        </p:blipFill>
        <p:spPr>
          <a:xfrm>
            <a:off x="8262859" y="2076826"/>
            <a:ext cx="2391507" cy="1266688"/>
          </a:xfrm>
          <a:prstGeom prst="rect">
            <a:avLst/>
          </a:prstGeom>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7346204" y="3359735"/>
            <a:ext cx="4932810" cy="2246769"/>
          </a:xfrm>
          <a:prstGeom prst="rect">
            <a:avLst/>
          </a:prstGeom>
          <a:noFill/>
        </p:spPr>
        <p:txBody>
          <a:bodyPr wrap="square" rtlCol="0">
            <a:spAutoFit/>
          </a:bodyPr>
          <a:lstStyle/>
          <a:p>
            <a:r>
              <a:rPr lang="en-US" sz="2000" b="1" dirty="0">
                <a:solidFill>
                  <a:schemeClr val="bg1"/>
                </a:solidFill>
                <a:latin typeface="Corbel" panose="020B0503020204020204" pitchFamily="34" charset="0"/>
              </a:rPr>
              <a:t>Multi-factor</a:t>
            </a:r>
            <a:r>
              <a:rPr lang="en-US" sz="2000" dirty="0">
                <a:solidFill>
                  <a:schemeClr val="bg1"/>
                </a:solidFill>
                <a:latin typeface="Corbel" panose="020B0503020204020204" pitchFamily="34" charset="0"/>
              </a:rPr>
              <a:t> authentication [MFA]</a:t>
            </a:r>
          </a:p>
          <a:p>
            <a:endParaRPr lang="en-US" sz="2000" dirty="0">
              <a:solidFill>
                <a:schemeClr val="bg1"/>
              </a:solidFill>
              <a:latin typeface="Corbel" panose="020B0503020204020204" pitchFamily="34" charset="0"/>
            </a:endParaRPr>
          </a:p>
          <a:p>
            <a:pPr marL="342900" indent="-342900">
              <a:buFont typeface="Arial" panose="020B0604020202020204" pitchFamily="34" charset="0"/>
              <a:buChar char="•"/>
            </a:pPr>
            <a:r>
              <a:rPr lang="en-US" sz="2000" dirty="0">
                <a:solidFill>
                  <a:schemeClr val="bg1"/>
                </a:solidFill>
                <a:latin typeface="Corbel" panose="020B0503020204020204" pitchFamily="34" charset="0"/>
              </a:rPr>
              <a:t>Password</a:t>
            </a:r>
          </a:p>
          <a:p>
            <a:pPr marL="342900" indent="-342900">
              <a:buFont typeface="Arial" panose="020B0604020202020204" pitchFamily="34" charset="0"/>
              <a:buChar char="•"/>
            </a:pPr>
            <a:r>
              <a:rPr lang="en-US" sz="2000" dirty="0">
                <a:solidFill>
                  <a:schemeClr val="bg1"/>
                </a:solidFill>
                <a:latin typeface="Corbel" panose="020B0503020204020204" pitchFamily="34" charset="0"/>
              </a:rPr>
              <a:t>Authenticator App</a:t>
            </a:r>
          </a:p>
          <a:p>
            <a:pPr marL="342900" indent="-342900">
              <a:buFont typeface="Arial" panose="020B0604020202020204" pitchFamily="34" charset="0"/>
              <a:buChar char="•"/>
            </a:pPr>
            <a:r>
              <a:rPr lang="en-US" sz="2000" dirty="0">
                <a:solidFill>
                  <a:schemeClr val="bg1"/>
                </a:solidFill>
                <a:latin typeface="Corbel" panose="020B0503020204020204" pitchFamily="34" charset="0"/>
              </a:rPr>
              <a:t>Key card</a:t>
            </a:r>
          </a:p>
          <a:p>
            <a:pPr marL="342900" indent="-342900">
              <a:buFont typeface="Arial" panose="020B0604020202020204" pitchFamily="34" charset="0"/>
              <a:buChar char="•"/>
            </a:pPr>
            <a:r>
              <a:rPr lang="en-US" sz="2000" dirty="0">
                <a:solidFill>
                  <a:schemeClr val="bg1"/>
                </a:solidFill>
                <a:latin typeface="Corbel" panose="020B0503020204020204" pitchFamily="34" charset="0"/>
              </a:rPr>
              <a:t>Email access validation</a:t>
            </a:r>
          </a:p>
          <a:p>
            <a:pPr marL="342900" indent="-342900">
              <a:buFont typeface="Arial" panose="020B0604020202020204" pitchFamily="34" charset="0"/>
              <a:buChar char="•"/>
            </a:pPr>
            <a:r>
              <a:rPr lang="en-US" sz="2000" dirty="0">
                <a:solidFill>
                  <a:schemeClr val="bg1"/>
                </a:solidFill>
                <a:latin typeface="Corbel" panose="020B0503020204020204" pitchFamily="34" charset="0"/>
              </a:rPr>
              <a:t>"Hey, Bob said I could log in, is that cool?"</a:t>
            </a: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sp>
        <p:nvSpPr>
          <p:cNvPr id="8" name="Txt4">
            <a:extLst>
              <a:ext uri="{FF2B5EF4-FFF2-40B4-BE49-F238E27FC236}">
                <a16:creationId xmlns:a16="http://schemas.microsoft.com/office/drawing/2014/main" id="{87124498-B85F-FCEE-DDB9-9FC2E6CB18CB}"/>
              </a:ext>
            </a:extLst>
          </p:cNvPr>
          <p:cNvSpPr txBox="1"/>
          <p:nvPr/>
        </p:nvSpPr>
        <p:spPr>
          <a:xfrm>
            <a:off x="1665101" y="3343514"/>
            <a:ext cx="2936322" cy="400110"/>
          </a:xfrm>
          <a:prstGeom prst="rect">
            <a:avLst/>
          </a:prstGeom>
          <a:noFill/>
        </p:spPr>
        <p:txBody>
          <a:bodyPr wrap="square" rtlCol="0">
            <a:spAutoFit/>
          </a:bodyPr>
          <a:lstStyle/>
          <a:p>
            <a:r>
              <a:rPr lang="en-US" sz="2000" dirty="0" err="1">
                <a:solidFill>
                  <a:schemeClr val="bg1"/>
                </a:solidFill>
                <a:latin typeface="Corbel" panose="020B0503020204020204" pitchFamily="34" charset="0"/>
              </a:rPr>
              <a:t>Nothin</a:t>
            </a:r>
            <a:r>
              <a:rPr lang="en-US" sz="2000" dirty="0">
                <a:solidFill>
                  <a:schemeClr val="bg1"/>
                </a:solidFill>
                <a:latin typeface="Corbel" panose="020B0503020204020204" pitchFamily="34" charset="0"/>
              </a:rPr>
              <a:t>' much to do here!</a:t>
            </a:r>
          </a:p>
        </p:txBody>
      </p:sp>
      <p:sp>
        <p:nvSpPr>
          <p:cNvPr id="3" name="!!txtKeyCrypto">
            <a:extLst>
              <a:ext uri="{FF2B5EF4-FFF2-40B4-BE49-F238E27FC236}">
                <a16:creationId xmlns:a16="http://schemas.microsoft.com/office/drawing/2014/main" id="{2346EC45-C0A4-4BB2-7464-C588ECDC8E4E}"/>
              </a:ext>
            </a:extLst>
          </p:cNvPr>
          <p:cNvSpPr txBox="1"/>
          <p:nvPr/>
        </p:nvSpPr>
        <p:spPr>
          <a:xfrm>
            <a:off x="1308859" y="-778181"/>
            <a:ext cx="7334250" cy="584775"/>
          </a:xfrm>
          <a:prstGeom prst="rect">
            <a:avLst/>
          </a:prstGeom>
          <a:noFill/>
        </p:spPr>
        <p:txBody>
          <a:bodyPr wrap="square" rtlCol="0">
            <a:spAutoFit/>
          </a:bodyPr>
          <a:lstStyle/>
          <a:p>
            <a:pPr algn="ctr"/>
            <a:r>
              <a:rPr lang="en-US" sz="3200" b="1" dirty="0">
                <a:solidFill>
                  <a:schemeClr val="bg1">
                    <a:lumMod val="95000"/>
                  </a:schemeClr>
                </a:solidFill>
                <a:latin typeface="Corbel" panose="020B0503020204020204" pitchFamily="34" charset="0"/>
              </a:rPr>
              <a:t>Public key cryptography</a:t>
            </a:r>
            <a:r>
              <a:rPr lang="en-US" sz="3200" dirty="0">
                <a:solidFill>
                  <a:schemeClr val="bg1">
                    <a:lumMod val="95000"/>
                  </a:schemeClr>
                </a:solidFill>
                <a:latin typeface="Corbel" panose="020B0503020204020204" pitchFamily="34" charset="0"/>
              </a:rPr>
              <a:t> </a:t>
            </a:r>
          </a:p>
        </p:txBody>
      </p:sp>
      <p:grpSp>
        <p:nvGrpSpPr>
          <p:cNvPr id="2" name="Group 1">
            <a:extLst>
              <a:ext uri="{FF2B5EF4-FFF2-40B4-BE49-F238E27FC236}">
                <a16:creationId xmlns:a16="http://schemas.microsoft.com/office/drawing/2014/main" id="{2DD35404-DF56-8186-8959-CB23625A2B40}"/>
              </a:ext>
            </a:extLst>
          </p:cNvPr>
          <p:cNvGrpSpPr/>
          <p:nvPr/>
        </p:nvGrpSpPr>
        <p:grpSpPr>
          <a:xfrm>
            <a:off x="5081187" y="7150941"/>
            <a:ext cx="1014813" cy="1313715"/>
            <a:chOff x="9592919" y="3281030"/>
            <a:chExt cx="2412301" cy="3122817"/>
          </a:xfrm>
        </p:grpSpPr>
        <p:sp>
          <p:nvSpPr>
            <p:cNvPr id="4" name="Freeform 158">
              <a:extLst>
                <a:ext uri="{FF2B5EF4-FFF2-40B4-BE49-F238E27FC236}">
                  <a16:creationId xmlns:a16="http://schemas.microsoft.com/office/drawing/2014/main" id="{EC16894E-1300-7DBF-E043-3A8451B4928E}"/>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6" name="Group 5">
              <a:extLst>
                <a:ext uri="{FF2B5EF4-FFF2-40B4-BE49-F238E27FC236}">
                  <a16:creationId xmlns:a16="http://schemas.microsoft.com/office/drawing/2014/main" id="{DF5C96C5-95EF-CFB1-5D69-169A045E7B87}"/>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1D9ACA3A-0307-6B11-4D7D-99AB34AA2BA2}"/>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0F1826F-D5BC-7F1F-7241-8C6493A0E19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09AA1569-13A5-97F1-C591-62C71473841E}"/>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62F11B0D-17CC-CF39-B3F0-444A110CC67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7" name="Freeform 161">
              <a:extLst>
                <a:ext uri="{FF2B5EF4-FFF2-40B4-BE49-F238E27FC236}">
                  <a16:creationId xmlns:a16="http://schemas.microsoft.com/office/drawing/2014/main" id="{6C13AC88-0860-D1AC-3FAB-190983C6EB3C}"/>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96214A80-E370-7CF8-CD34-13E2BDB9CDF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6" name="Picture 2">
            <a:extLst>
              <a:ext uri="{FF2B5EF4-FFF2-40B4-BE49-F238E27FC236}">
                <a16:creationId xmlns:a16="http://schemas.microsoft.com/office/drawing/2014/main" id="{F675AE8A-63B7-4DBC-BA7A-5BA94CBD4B2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01856" y="7591934"/>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19" name="!!Sidebar">
            <a:extLst>
              <a:ext uri="{FF2B5EF4-FFF2-40B4-BE49-F238E27FC236}">
                <a16:creationId xmlns:a16="http://schemas.microsoft.com/office/drawing/2014/main" id="{3C5D745C-C1D0-DE2A-FC12-0001A7AA39A3}"/>
              </a:ext>
            </a:extLst>
          </p:cNvPr>
          <p:cNvSpPr txBox="1"/>
          <p:nvPr/>
        </p:nvSpPr>
        <p:spPr>
          <a:xfrm>
            <a:off x="-2432850" y="894744"/>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2.0</a:t>
            </a:r>
          </a:p>
        </p:txBody>
      </p:sp>
      <p:pic>
        <p:nvPicPr>
          <p:cNvPr id="20" name="Picture 19">
            <a:extLst>
              <a:ext uri="{FF2B5EF4-FFF2-40B4-BE49-F238E27FC236}">
                <a16:creationId xmlns:a16="http://schemas.microsoft.com/office/drawing/2014/main" id="{8AC1C98B-D556-98B9-729D-E1230156AA02}"/>
              </a:ext>
            </a:extLst>
          </p:cNvPr>
          <p:cNvPicPr>
            <a:picLocks noChangeAspect="1"/>
          </p:cNvPicPr>
          <p:nvPr/>
        </p:nvPicPr>
        <p:blipFill>
          <a:blip r:embed="rId4"/>
          <a:stretch>
            <a:fillRect/>
          </a:stretch>
        </p:blipFill>
        <p:spPr>
          <a:xfrm>
            <a:off x="12226987" y="918996"/>
            <a:ext cx="1325060" cy="1413909"/>
          </a:xfrm>
          <a:prstGeom prst="rect">
            <a:avLst/>
          </a:prstGeom>
        </p:spPr>
      </p:pic>
      <p:sp>
        <p:nvSpPr>
          <p:cNvPr id="17" name="!!txtKeyCrypto2">
            <a:extLst>
              <a:ext uri="{FF2B5EF4-FFF2-40B4-BE49-F238E27FC236}">
                <a16:creationId xmlns:a16="http://schemas.microsoft.com/office/drawing/2014/main" id="{665F9392-1321-4DF6-D83A-E261DFF33FAF}"/>
              </a:ext>
            </a:extLst>
          </p:cNvPr>
          <p:cNvSpPr txBox="1"/>
          <p:nvPr/>
        </p:nvSpPr>
        <p:spPr>
          <a:xfrm>
            <a:off x="7096756" y="-752796"/>
            <a:ext cx="2442646" cy="584775"/>
          </a:xfrm>
          <a:prstGeom prst="rect">
            <a:avLst/>
          </a:prstGeom>
          <a:noFill/>
        </p:spPr>
        <p:txBody>
          <a:bodyPr wrap="square" rtlCol="0">
            <a:spAutoFit/>
          </a:bodyPr>
          <a:lstStyle/>
          <a:p>
            <a:r>
              <a:rPr lang="en-US" sz="3200" b="1" dirty="0">
                <a:solidFill>
                  <a:schemeClr val="bg1">
                    <a:lumMod val="95000"/>
                  </a:schemeClr>
                </a:solidFill>
                <a:latin typeface="Corbel" panose="020B0503020204020204" pitchFamily="34" charset="0"/>
              </a:rPr>
              <a:t>vs HMAC</a:t>
            </a:r>
            <a:endParaRPr lang="en-US" sz="3200" dirty="0">
              <a:solidFill>
                <a:schemeClr val="bg1">
                  <a:lumMod val="95000"/>
                </a:schemeClr>
              </a:solidFill>
              <a:latin typeface="Corbel" panose="020B0503020204020204" pitchFamily="34" charset="0"/>
            </a:endParaRPr>
          </a:p>
        </p:txBody>
      </p:sp>
    </p:spTree>
    <p:extLst>
      <p:ext uri="{BB962C8B-B14F-4D97-AF65-F5344CB8AC3E}">
        <p14:creationId xmlns:p14="http://schemas.microsoft.com/office/powerpoint/2010/main" val="421419000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0EF3AB63-0B94-AF37-E535-8CE122F1B7B7}"/>
              </a:ext>
            </a:extLst>
          </p:cNvPr>
          <p:cNvGrpSpPr/>
          <p:nvPr/>
        </p:nvGrpSpPr>
        <p:grpSpPr>
          <a:xfrm>
            <a:off x="5081187" y="4465797"/>
            <a:ext cx="1014813" cy="1313715"/>
            <a:chOff x="9592919" y="3281030"/>
            <a:chExt cx="2412301" cy="3122817"/>
          </a:xfrm>
        </p:grpSpPr>
        <p:sp>
          <p:nvSpPr>
            <p:cNvPr id="6" name="Freeform 158">
              <a:extLst>
                <a:ext uri="{FF2B5EF4-FFF2-40B4-BE49-F238E27FC236}">
                  <a16:creationId xmlns:a16="http://schemas.microsoft.com/office/drawing/2014/main" id="{BE748CC1-47A6-F0A6-C151-0276D0EEBB9A}"/>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 name="Group 6">
              <a:extLst>
                <a:ext uri="{FF2B5EF4-FFF2-40B4-BE49-F238E27FC236}">
                  <a16:creationId xmlns:a16="http://schemas.microsoft.com/office/drawing/2014/main" id="{2DBF9619-21AA-6D2F-D8D7-AB1674596020}"/>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CCEA9442-9746-0DD8-1531-053063D5CDE7}"/>
                  </a:ext>
                </a:extLst>
              </p:cNvPr>
              <p:cNvGrpSpPr/>
              <p:nvPr/>
            </p:nvGrpSpPr>
            <p:grpSpPr>
              <a:xfrm>
                <a:off x="6048941" y="4798352"/>
                <a:ext cx="542456" cy="1088197"/>
                <a:chOff x="6048941" y="4798352"/>
                <a:chExt cx="542456" cy="1088197"/>
              </a:xfrm>
            </p:grpSpPr>
            <p:sp>
              <p:nvSpPr>
                <p:cNvPr id="15" name="Freeform 159">
                  <a:extLst>
                    <a:ext uri="{FF2B5EF4-FFF2-40B4-BE49-F238E27FC236}">
                      <a16:creationId xmlns:a16="http://schemas.microsoft.com/office/drawing/2014/main" id="{9306D16B-008E-4005-81B9-438EBD8AF75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60">
                  <a:extLst>
                    <a:ext uri="{FF2B5EF4-FFF2-40B4-BE49-F238E27FC236}">
                      <a16:creationId xmlns:a16="http://schemas.microsoft.com/office/drawing/2014/main" id="{2531831C-669C-A4EC-6ABC-BC7763C4F20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C39DE099-D15F-73CF-59E9-67F720E9190E}"/>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E9A81D7D-435A-DBF7-DF0B-53A2B811702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677E1E5A-70F5-9089-2FA5-ED0E783E2BCF}"/>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7" name="Picture 2">
            <a:extLst>
              <a:ext uri="{FF2B5EF4-FFF2-40B4-BE49-F238E27FC236}">
                <a16:creationId xmlns:a16="http://schemas.microsoft.com/office/drawing/2014/main" id="{29722036-9A40-4A2E-7D99-B21D38FEB35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a:extLst>
              <a:ext uri="{FF2B5EF4-FFF2-40B4-BE49-F238E27FC236}">
                <a16:creationId xmlns:a16="http://schemas.microsoft.com/office/drawing/2014/main" id="{9AF5E1E7-F096-B344-8E23-A37788B616FE}"/>
              </a:ext>
            </a:extLst>
          </p:cNvPr>
          <p:cNvPicPr>
            <a:picLocks noChangeAspect="1"/>
          </p:cNvPicPr>
          <p:nvPr/>
        </p:nvPicPr>
        <p:blipFill>
          <a:blip r:embed="rId4"/>
          <a:stretch>
            <a:fillRect/>
          </a:stretch>
        </p:blipFill>
        <p:spPr>
          <a:xfrm>
            <a:off x="2470732" y="1945826"/>
            <a:ext cx="1325060" cy="1413909"/>
          </a:xfrm>
          <a:prstGeom prst="rect">
            <a:avLst/>
          </a:prstGeom>
        </p:spPr>
      </p:pic>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5"/>
          <a:stretch>
            <a:fillRect/>
          </a:stretch>
        </p:blipFill>
        <p:spPr>
          <a:xfrm>
            <a:off x="8224636" y="1936199"/>
            <a:ext cx="1395034" cy="1346673"/>
          </a:xfrm>
          <a:prstGeom prst="rect">
            <a:avLst/>
          </a:prstGeom>
        </p:spPr>
      </p:pic>
      <p:cxnSp>
        <p:nvCxnSpPr>
          <p:cNvPr id="20" name="!!Arrow 1">
            <a:extLst>
              <a:ext uri="{FF2B5EF4-FFF2-40B4-BE49-F238E27FC236}">
                <a16:creationId xmlns:a16="http://schemas.microsoft.com/office/drawing/2014/main" id="{99D2871F-DD32-DAAE-E0E8-6B92FFB6C0D0}"/>
              </a:ext>
            </a:extLst>
          </p:cNvPr>
          <p:cNvCxnSpPr>
            <a:cxnSpLocks/>
          </p:cNvCxnSpPr>
          <p:nvPr/>
        </p:nvCxnSpPr>
        <p:spPr>
          <a:xfrm flipH="1" flipV="1">
            <a:off x="3619500" y="3343514"/>
            <a:ext cx="1483856" cy="1291624"/>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2" name="Txt4">
            <a:extLst>
              <a:ext uri="{FF2B5EF4-FFF2-40B4-BE49-F238E27FC236}">
                <a16:creationId xmlns:a16="http://schemas.microsoft.com/office/drawing/2014/main" id="{AED98DDE-F173-F3F0-C01F-61CBF0F9EF83}"/>
              </a:ext>
            </a:extLst>
          </p:cNvPr>
          <p:cNvSpPr txBox="1"/>
          <p:nvPr/>
        </p:nvSpPr>
        <p:spPr>
          <a:xfrm>
            <a:off x="1754457" y="4359228"/>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wants to </a:t>
            </a:r>
            <a:r>
              <a:rPr lang="en-US" sz="2000" b="1" dirty="0">
                <a:solidFill>
                  <a:schemeClr val="bg1"/>
                </a:solidFill>
                <a:latin typeface="Corbel" panose="020B0503020204020204" pitchFamily="34" charset="0"/>
              </a:rPr>
              <a:t>use</a:t>
            </a:r>
            <a:r>
              <a:rPr lang="en-US" sz="2000" dirty="0">
                <a:solidFill>
                  <a:schemeClr val="bg1"/>
                </a:solidFill>
                <a:latin typeface="Corbel" panose="020B0503020204020204" pitchFamily="34" charset="0"/>
              </a:rPr>
              <a:t> the</a:t>
            </a:r>
          </a:p>
          <a:p>
            <a:pPr algn="ctr"/>
            <a:r>
              <a:rPr lang="en-US" sz="2000" b="1" dirty="0">
                <a:solidFill>
                  <a:schemeClr val="bg1"/>
                </a:solidFill>
                <a:latin typeface="Corbel" panose="020B0503020204020204" pitchFamily="34" charset="0"/>
              </a:rPr>
              <a:t>service provider</a:t>
            </a:r>
          </a:p>
        </p:txBody>
      </p:sp>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2.0</a:t>
            </a:r>
          </a:p>
        </p:txBody>
      </p:sp>
      <p:cxnSp>
        <p:nvCxnSpPr>
          <p:cNvPr id="28" name="Arrow 1">
            <a:extLst>
              <a:ext uri="{FF2B5EF4-FFF2-40B4-BE49-F238E27FC236}">
                <a16:creationId xmlns:a16="http://schemas.microsoft.com/office/drawing/2014/main" id="{C50A9F95-09BD-CA78-FC4D-DA11546C4783}"/>
              </a:ext>
            </a:extLst>
          </p:cNvPr>
          <p:cNvCxnSpPr>
            <a:cxnSpLocks/>
          </p:cNvCxnSpPr>
          <p:nvPr/>
        </p:nvCxnSpPr>
        <p:spPr>
          <a:xfrm>
            <a:off x="4731657" y="2705631"/>
            <a:ext cx="3340895"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9" name="Txt4">
            <a:extLst>
              <a:ext uri="{FF2B5EF4-FFF2-40B4-BE49-F238E27FC236}">
                <a16:creationId xmlns:a16="http://schemas.microsoft.com/office/drawing/2014/main" id="{F72CBB41-4131-22C9-8E50-BD79A4578580}"/>
              </a:ext>
            </a:extLst>
          </p:cNvPr>
          <p:cNvSpPr txBox="1"/>
          <p:nvPr/>
        </p:nvSpPr>
        <p:spPr>
          <a:xfrm>
            <a:off x="4437387" y="2741601"/>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Service provider accesses</a:t>
            </a:r>
            <a:br>
              <a:rPr lang="en-US" sz="2000" dirty="0">
                <a:solidFill>
                  <a:schemeClr val="bg1"/>
                </a:solidFill>
                <a:latin typeface="Corbel" panose="020B0503020204020204" pitchFamily="34" charset="0"/>
              </a:rPr>
            </a:br>
            <a:r>
              <a:rPr lang="en-US" sz="2000" b="1" dirty="0">
                <a:solidFill>
                  <a:schemeClr val="bg1"/>
                </a:solidFill>
                <a:latin typeface="Corbel" panose="020B0503020204020204" pitchFamily="34" charset="0"/>
              </a:rPr>
              <a:t>Alice’s data</a:t>
            </a:r>
            <a:r>
              <a:rPr lang="en-US" sz="2000" dirty="0">
                <a:solidFill>
                  <a:schemeClr val="bg1"/>
                </a:solidFill>
                <a:latin typeface="Corbel" panose="020B0503020204020204" pitchFamily="34" charset="0"/>
              </a:rPr>
              <a:t> in 3</a:t>
            </a:r>
            <a:r>
              <a:rPr lang="en-US" sz="2000" baseline="30000" dirty="0">
                <a:solidFill>
                  <a:schemeClr val="bg1"/>
                </a:solidFill>
                <a:latin typeface="Corbel" panose="020B0503020204020204" pitchFamily="34" charset="0"/>
              </a:rPr>
              <a:t>rd</a:t>
            </a:r>
            <a:r>
              <a:rPr lang="en-US" sz="2000" dirty="0">
                <a:solidFill>
                  <a:schemeClr val="bg1"/>
                </a:solidFill>
                <a:latin typeface="Corbel" panose="020B0503020204020204" pitchFamily="34" charset="0"/>
              </a:rPr>
              <a:t> party system</a:t>
            </a:r>
            <a:endParaRPr lang="en-US" sz="2000" b="1" dirty="0">
              <a:solidFill>
                <a:schemeClr val="bg1"/>
              </a:solidFill>
              <a:latin typeface="Corbel" panose="020B0503020204020204" pitchFamily="34" charset="0"/>
            </a:endParaRPr>
          </a:p>
        </p:txBody>
      </p:sp>
      <p:pic>
        <p:nvPicPr>
          <p:cNvPr id="42" name="Picture 41">
            <a:extLst>
              <a:ext uri="{FF2B5EF4-FFF2-40B4-BE49-F238E27FC236}">
                <a16:creationId xmlns:a16="http://schemas.microsoft.com/office/drawing/2014/main" id="{9AE8F01A-43D9-3814-0C82-AFBBB9E6EAE3}"/>
              </a:ext>
            </a:extLst>
          </p:cNvPr>
          <p:cNvPicPr>
            <a:picLocks noChangeAspect="1"/>
          </p:cNvPicPr>
          <p:nvPr/>
        </p:nvPicPr>
        <p:blipFill>
          <a:blip r:embed="rId6"/>
          <a:stretch>
            <a:fillRect/>
          </a:stretch>
        </p:blipFill>
        <p:spPr>
          <a:xfrm>
            <a:off x="8262859" y="7374544"/>
            <a:ext cx="2391507" cy="1266688"/>
          </a:xfrm>
          <a:prstGeom prst="rect">
            <a:avLst/>
          </a:prstGeom>
        </p:spPr>
      </p:pic>
      <p:sp>
        <p:nvSpPr>
          <p:cNvPr id="43" name="Txt4">
            <a:extLst>
              <a:ext uri="{FF2B5EF4-FFF2-40B4-BE49-F238E27FC236}">
                <a16:creationId xmlns:a16="http://schemas.microsoft.com/office/drawing/2014/main" id="{FD67D69B-3BBB-243D-6B83-BD722E28B9BA}"/>
              </a:ext>
            </a:extLst>
          </p:cNvPr>
          <p:cNvSpPr txBox="1"/>
          <p:nvPr/>
        </p:nvSpPr>
        <p:spPr>
          <a:xfrm>
            <a:off x="7346204" y="8657453"/>
            <a:ext cx="4932810" cy="2246769"/>
          </a:xfrm>
          <a:prstGeom prst="rect">
            <a:avLst/>
          </a:prstGeom>
          <a:noFill/>
        </p:spPr>
        <p:txBody>
          <a:bodyPr wrap="square" rtlCol="0">
            <a:spAutoFit/>
          </a:bodyPr>
          <a:lstStyle/>
          <a:p>
            <a:r>
              <a:rPr lang="en-US" sz="2000" b="1" dirty="0">
                <a:solidFill>
                  <a:schemeClr val="bg1"/>
                </a:solidFill>
                <a:latin typeface="Corbel" panose="020B0503020204020204" pitchFamily="34" charset="0"/>
              </a:rPr>
              <a:t>Multi-factor</a:t>
            </a:r>
            <a:r>
              <a:rPr lang="en-US" sz="2000" dirty="0">
                <a:solidFill>
                  <a:schemeClr val="bg1"/>
                </a:solidFill>
                <a:latin typeface="Corbel" panose="020B0503020204020204" pitchFamily="34" charset="0"/>
              </a:rPr>
              <a:t> authentication [MFA]</a:t>
            </a:r>
          </a:p>
          <a:p>
            <a:endParaRPr lang="en-US" sz="2000" dirty="0">
              <a:solidFill>
                <a:schemeClr val="bg1"/>
              </a:solidFill>
              <a:latin typeface="Corbel" panose="020B0503020204020204" pitchFamily="34" charset="0"/>
            </a:endParaRPr>
          </a:p>
          <a:p>
            <a:pPr marL="342900" indent="-342900">
              <a:buFont typeface="Arial" panose="020B0604020202020204" pitchFamily="34" charset="0"/>
              <a:buChar char="•"/>
            </a:pPr>
            <a:r>
              <a:rPr lang="en-US" sz="2000" dirty="0">
                <a:solidFill>
                  <a:schemeClr val="bg1"/>
                </a:solidFill>
                <a:latin typeface="Corbel" panose="020B0503020204020204" pitchFamily="34" charset="0"/>
              </a:rPr>
              <a:t>Password</a:t>
            </a:r>
          </a:p>
          <a:p>
            <a:pPr marL="342900" indent="-342900">
              <a:buFont typeface="Arial" panose="020B0604020202020204" pitchFamily="34" charset="0"/>
              <a:buChar char="•"/>
            </a:pPr>
            <a:r>
              <a:rPr lang="en-US" sz="2000" dirty="0">
                <a:solidFill>
                  <a:schemeClr val="bg1"/>
                </a:solidFill>
                <a:latin typeface="Corbel" panose="020B0503020204020204" pitchFamily="34" charset="0"/>
              </a:rPr>
              <a:t>Authenticator App</a:t>
            </a:r>
          </a:p>
          <a:p>
            <a:pPr marL="342900" indent="-342900">
              <a:buFont typeface="Arial" panose="020B0604020202020204" pitchFamily="34" charset="0"/>
              <a:buChar char="•"/>
            </a:pPr>
            <a:r>
              <a:rPr lang="en-US" sz="2000" dirty="0">
                <a:solidFill>
                  <a:schemeClr val="bg1"/>
                </a:solidFill>
                <a:latin typeface="Corbel" panose="020B0503020204020204" pitchFamily="34" charset="0"/>
              </a:rPr>
              <a:t>Key card</a:t>
            </a:r>
          </a:p>
          <a:p>
            <a:pPr marL="342900" indent="-342900">
              <a:buFont typeface="Arial" panose="020B0604020202020204" pitchFamily="34" charset="0"/>
              <a:buChar char="•"/>
            </a:pPr>
            <a:r>
              <a:rPr lang="en-US" sz="2000" dirty="0">
                <a:solidFill>
                  <a:schemeClr val="bg1"/>
                </a:solidFill>
                <a:latin typeface="Corbel" panose="020B0503020204020204" pitchFamily="34" charset="0"/>
              </a:rPr>
              <a:t>Email access validation</a:t>
            </a:r>
          </a:p>
          <a:p>
            <a:pPr marL="342900" indent="-342900">
              <a:buFont typeface="Arial" panose="020B0604020202020204" pitchFamily="34" charset="0"/>
              <a:buChar char="•"/>
            </a:pPr>
            <a:r>
              <a:rPr lang="en-US" sz="2000" dirty="0">
                <a:solidFill>
                  <a:schemeClr val="bg1"/>
                </a:solidFill>
                <a:latin typeface="Corbel" panose="020B0503020204020204" pitchFamily="34" charset="0"/>
              </a:rPr>
              <a:t>"Hey, Bob said I could log in, is that cool?"</a:t>
            </a:r>
          </a:p>
        </p:txBody>
      </p:sp>
      <p:sp>
        <p:nvSpPr>
          <p:cNvPr id="45" name="!!Sidebar2">
            <a:extLst>
              <a:ext uri="{FF2B5EF4-FFF2-40B4-BE49-F238E27FC236}">
                <a16:creationId xmlns:a16="http://schemas.microsoft.com/office/drawing/2014/main" id="{75A5EC5B-C0AF-9B26-2E73-E7116AB9E664}"/>
              </a:ext>
            </a:extLst>
          </p:cNvPr>
          <p:cNvSpPr txBox="1"/>
          <p:nvPr/>
        </p:nvSpPr>
        <p:spPr>
          <a:xfrm>
            <a:off x="2470732" y="-804617"/>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sp>
        <p:nvSpPr>
          <p:cNvPr id="46" name="TextBox 45">
            <a:extLst>
              <a:ext uri="{FF2B5EF4-FFF2-40B4-BE49-F238E27FC236}">
                <a16:creationId xmlns:a16="http://schemas.microsoft.com/office/drawing/2014/main" id="{672E68A4-BB20-D0B9-39A0-2CB9FE42693E}"/>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47" name="TextBox 46">
            <a:extLst>
              <a:ext uri="{FF2B5EF4-FFF2-40B4-BE49-F238E27FC236}">
                <a16:creationId xmlns:a16="http://schemas.microsoft.com/office/drawing/2014/main" id="{17154C56-4925-8F09-C2BD-615CE9C4CEFE}"/>
              </a:ext>
            </a:extLst>
          </p:cNvPr>
          <p:cNvSpPr txBox="1"/>
          <p:nvPr/>
        </p:nvSpPr>
        <p:spPr>
          <a:xfrm>
            <a:off x="7285432"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Resource Server</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50">
            <a:extLst>
              <a:ext uri="{FF2B5EF4-FFF2-40B4-BE49-F238E27FC236}">
                <a16:creationId xmlns:a16="http://schemas.microsoft.com/office/drawing/2014/main" id="{B87633BA-537C-CA5E-5662-445B40094033}"/>
              </a:ext>
            </a:extLst>
          </p:cNvPr>
          <p:cNvPicPr>
            <a:picLocks noChangeAspect="1"/>
          </p:cNvPicPr>
          <p:nvPr/>
        </p:nvPicPr>
        <p:blipFill>
          <a:blip r:embed="rId4"/>
          <a:stretch>
            <a:fillRect/>
          </a:stretch>
        </p:blipFill>
        <p:spPr>
          <a:xfrm>
            <a:off x="8280096" y="1950093"/>
            <a:ext cx="1325060" cy="1413909"/>
          </a:xfrm>
          <a:prstGeom prst="rect">
            <a:avLst/>
          </a:prstGeom>
        </p:spPr>
      </p:pic>
    </p:spTree>
    <p:extLst>
      <p:ext uri="{BB962C8B-B14F-4D97-AF65-F5344CB8AC3E}">
        <p14:creationId xmlns:p14="http://schemas.microsoft.com/office/powerpoint/2010/main" val="37711428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22" presetClass="entr" presetSubtype="4" fill="hold"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wipe(down)">
                                      <p:cBhvr>
                                        <p:cTn id="10" dur="500"/>
                                        <p:tgtEl>
                                          <p:spTgt spid="20"/>
                                        </p:tgtEl>
                                      </p:cBhvr>
                                    </p:animEffect>
                                  </p:childTnLst>
                                </p:cTn>
                              </p:par>
                              <p:par>
                                <p:cTn id="11" presetID="10" presetClass="exit" presetSubtype="0" fill="hold" nodeType="withEffect">
                                  <p:stCondLst>
                                    <p:cond delay="0"/>
                                  </p:stCondLst>
                                  <p:childTnLst>
                                    <p:animEffect transition="out" filter="fade">
                                      <p:cBhvr>
                                        <p:cTn id="12" dur="500"/>
                                        <p:tgtEl>
                                          <p:spTgt spid="18"/>
                                        </p:tgtEl>
                                      </p:cBhvr>
                                    </p:animEffect>
                                    <p:set>
                                      <p:cBhvr>
                                        <p:cTn id="13" dur="1" fill="hold">
                                          <p:stCondLst>
                                            <p:cond delay="499"/>
                                          </p:stCondLst>
                                        </p:cTn>
                                        <p:tgtEl>
                                          <p:spTgt spid="18"/>
                                        </p:tgtEl>
                                        <p:attrNameLst>
                                          <p:attrName>style.visibility</p:attrName>
                                        </p:attrNameLst>
                                      </p:cBhvr>
                                      <p:to>
                                        <p:strVal val="hidden"/>
                                      </p:to>
                                    </p:se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1026"/>
                                        </p:tgtEl>
                                        <p:attrNameLst>
                                          <p:attrName>style.visibility</p:attrName>
                                        </p:attrNameLst>
                                      </p:cBhvr>
                                      <p:to>
                                        <p:strVal val="visible"/>
                                      </p:to>
                                    </p:set>
                                    <p:animEffect transition="in" filter="fade">
                                      <p:cBhvr>
                                        <p:cTn id="17" dur="500"/>
                                        <p:tgtEl>
                                          <p:spTgt spid="102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fade">
                                      <p:cBhvr>
                                        <p:cTn id="22" dur="500"/>
                                        <p:tgtEl>
                                          <p:spTgt spid="29"/>
                                        </p:tgtEl>
                                      </p:cBhvr>
                                    </p:animEffect>
                                  </p:childTnLst>
                                </p:cTn>
                              </p:par>
                              <p:par>
                                <p:cTn id="23" presetID="22" presetClass="entr" presetSubtype="8" fill="hold" nodeType="withEffect">
                                  <p:stCondLst>
                                    <p:cond delay="0"/>
                                  </p:stCondLst>
                                  <p:childTnLst>
                                    <p:set>
                                      <p:cBhvr>
                                        <p:cTn id="24" dur="1" fill="hold">
                                          <p:stCondLst>
                                            <p:cond delay="0"/>
                                          </p:stCondLst>
                                        </p:cTn>
                                        <p:tgtEl>
                                          <p:spTgt spid="28"/>
                                        </p:tgtEl>
                                        <p:attrNameLst>
                                          <p:attrName>style.visibility</p:attrName>
                                        </p:attrNameLst>
                                      </p:cBhvr>
                                      <p:to>
                                        <p:strVal val="visible"/>
                                      </p:to>
                                    </p:set>
                                    <p:animEffect transition="in" filter="wipe(left)">
                                      <p:cBhvr>
                                        <p:cTn id="25" dur="500"/>
                                        <p:tgtEl>
                                          <p:spTgt spid="28"/>
                                        </p:tgtEl>
                                      </p:cBhvr>
                                    </p:animEffect>
                                  </p:childTnLst>
                                </p:cTn>
                              </p:par>
                              <p:par>
                                <p:cTn id="26" presetID="10" presetClass="exit" presetSubtype="0" fill="hold" nodeType="withEffect">
                                  <p:stCondLst>
                                    <p:cond delay="0"/>
                                  </p:stCondLst>
                                  <p:childTnLst>
                                    <p:animEffect transition="out" filter="fade">
                                      <p:cBhvr>
                                        <p:cTn id="27" dur="500"/>
                                        <p:tgtEl>
                                          <p:spTgt spid="51"/>
                                        </p:tgtEl>
                                      </p:cBhvr>
                                    </p:animEffect>
                                    <p:set>
                                      <p:cBhvr>
                                        <p:cTn id="28" dur="1" fill="hold">
                                          <p:stCondLst>
                                            <p:cond delay="499"/>
                                          </p:stCondLst>
                                        </p:cTn>
                                        <p:tgtEl>
                                          <p:spTgt spid="51"/>
                                        </p:tgtEl>
                                        <p:attrNameLst>
                                          <p:attrName>style.visibility</p:attrName>
                                        </p:attrNameLst>
                                      </p:cBhvr>
                                      <p:to>
                                        <p:strVal val="hidden"/>
                                      </p:to>
                                    </p:set>
                                  </p:childTnLst>
                                </p:cTn>
                              </p:par>
                            </p:childTnLst>
                          </p:cTn>
                        </p:par>
                        <p:par>
                          <p:cTn id="29" fill="hold">
                            <p:stCondLst>
                              <p:cond delay="500"/>
                            </p:stCondLst>
                            <p:childTnLst>
                              <p:par>
                                <p:cTn id="30" presetID="10" presetClass="entr" presetSubtype="0" fill="hold" nodeType="after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fade">
                                      <p:cBhvr>
                                        <p:cTn id="3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9" grpId="0"/>
    </p:bldLst>
  </p:timing>
</p:sld>
</file>

<file path=ppt/slides/slide11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0EF3AB63-0B94-AF37-E535-8CE122F1B7B7}"/>
              </a:ext>
            </a:extLst>
          </p:cNvPr>
          <p:cNvGrpSpPr/>
          <p:nvPr/>
        </p:nvGrpSpPr>
        <p:grpSpPr>
          <a:xfrm>
            <a:off x="5081187" y="4465797"/>
            <a:ext cx="1014813" cy="1313715"/>
            <a:chOff x="9592919" y="3281030"/>
            <a:chExt cx="2412301" cy="3122817"/>
          </a:xfrm>
        </p:grpSpPr>
        <p:sp>
          <p:nvSpPr>
            <p:cNvPr id="6" name="Freeform 158">
              <a:extLst>
                <a:ext uri="{FF2B5EF4-FFF2-40B4-BE49-F238E27FC236}">
                  <a16:creationId xmlns:a16="http://schemas.microsoft.com/office/drawing/2014/main" id="{BE748CC1-47A6-F0A6-C151-0276D0EEBB9A}"/>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 name="Group 6">
              <a:extLst>
                <a:ext uri="{FF2B5EF4-FFF2-40B4-BE49-F238E27FC236}">
                  <a16:creationId xmlns:a16="http://schemas.microsoft.com/office/drawing/2014/main" id="{2DBF9619-21AA-6D2F-D8D7-AB1674596020}"/>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CCEA9442-9746-0DD8-1531-053063D5CDE7}"/>
                  </a:ext>
                </a:extLst>
              </p:cNvPr>
              <p:cNvGrpSpPr/>
              <p:nvPr/>
            </p:nvGrpSpPr>
            <p:grpSpPr>
              <a:xfrm>
                <a:off x="6048941" y="4798352"/>
                <a:ext cx="542456" cy="1088197"/>
                <a:chOff x="6048941" y="4798352"/>
                <a:chExt cx="542456" cy="1088197"/>
              </a:xfrm>
            </p:grpSpPr>
            <p:sp>
              <p:nvSpPr>
                <p:cNvPr id="15" name="Freeform 159">
                  <a:extLst>
                    <a:ext uri="{FF2B5EF4-FFF2-40B4-BE49-F238E27FC236}">
                      <a16:creationId xmlns:a16="http://schemas.microsoft.com/office/drawing/2014/main" id="{9306D16B-008E-4005-81B9-438EBD8AF75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60">
                  <a:extLst>
                    <a:ext uri="{FF2B5EF4-FFF2-40B4-BE49-F238E27FC236}">
                      <a16:creationId xmlns:a16="http://schemas.microsoft.com/office/drawing/2014/main" id="{2531831C-669C-A4EC-6ABC-BC7763C4F20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C39DE099-D15F-73CF-59E9-67F720E9190E}"/>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E9A81D7D-435A-DBF7-DF0B-53A2B811702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677E1E5A-70F5-9089-2FA5-ED0E783E2BCF}"/>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7" name="Picture 2">
            <a:extLst>
              <a:ext uri="{FF2B5EF4-FFF2-40B4-BE49-F238E27FC236}">
                <a16:creationId xmlns:a16="http://schemas.microsoft.com/office/drawing/2014/main" id="{29722036-9A40-4A2E-7D99-B21D38FEB35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4"/>
          <a:stretch>
            <a:fillRect/>
          </a:stretch>
        </p:blipFill>
        <p:spPr>
          <a:xfrm>
            <a:off x="8224636" y="1936199"/>
            <a:ext cx="1395034" cy="1346673"/>
          </a:xfrm>
          <a:prstGeom prst="rect">
            <a:avLst/>
          </a:prstGeom>
        </p:spPr>
      </p:pic>
      <p:cxnSp>
        <p:nvCxnSpPr>
          <p:cNvPr id="20" name="!!Arrow 1">
            <a:extLst>
              <a:ext uri="{FF2B5EF4-FFF2-40B4-BE49-F238E27FC236}">
                <a16:creationId xmlns:a16="http://schemas.microsoft.com/office/drawing/2014/main" id="{99D2871F-DD32-DAAE-E0E8-6B92FFB6C0D0}"/>
              </a:ext>
            </a:extLst>
          </p:cNvPr>
          <p:cNvCxnSpPr>
            <a:cxnSpLocks/>
          </p:cNvCxnSpPr>
          <p:nvPr/>
        </p:nvCxnSpPr>
        <p:spPr>
          <a:xfrm flipH="1" flipV="1">
            <a:off x="3619500" y="3343514"/>
            <a:ext cx="1483856" cy="1291624"/>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2" name="Txt4">
            <a:extLst>
              <a:ext uri="{FF2B5EF4-FFF2-40B4-BE49-F238E27FC236}">
                <a16:creationId xmlns:a16="http://schemas.microsoft.com/office/drawing/2014/main" id="{AED98DDE-F173-F3F0-C01F-61CBF0F9EF83}"/>
              </a:ext>
            </a:extLst>
          </p:cNvPr>
          <p:cNvSpPr txBox="1"/>
          <p:nvPr/>
        </p:nvSpPr>
        <p:spPr>
          <a:xfrm>
            <a:off x="1754457" y="4359228"/>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wants to </a:t>
            </a:r>
            <a:r>
              <a:rPr lang="en-US" sz="2000" b="1" dirty="0">
                <a:solidFill>
                  <a:schemeClr val="bg1"/>
                </a:solidFill>
                <a:latin typeface="Corbel" panose="020B0503020204020204" pitchFamily="34" charset="0"/>
              </a:rPr>
              <a:t>use</a:t>
            </a:r>
            <a:r>
              <a:rPr lang="en-US" sz="2000" dirty="0">
                <a:solidFill>
                  <a:schemeClr val="bg1"/>
                </a:solidFill>
                <a:latin typeface="Corbel" panose="020B0503020204020204" pitchFamily="34" charset="0"/>
              </a:rPr>
              <a:t> the</a:t>
            </a:r>
          </a:p>
          <a:p>
            <a:pPr algn="ctr"/>
            <a:r>
              <a:rPr lang="en-US" sz="2000" b="1" dirty="0">
                <a:solidFill>
                  <a:schemeClr val="bg1"/>
                </a:solidFill>
                <a:latin typeface="Corbel" panose="020B0503020204020204" pitchFamily="34" charset="0"/>
              </a:rPr>
              <a:t>service provider</a:t>
            </a:r>
          </a:p>
        </p:txBody>
      </p:sp>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2.0</a:t>
            </a:r>
          </a:p>
        </p:txBody>
      </p:sp>
      <p:cxnSp>
        <p:nvCxnSpPr>
          <p:cNvPr id="28" name="Arrow 1">
            <a:extLst>
              <a:ext uri="{FF2B5EF4-FFF2-40B4-BE49-F238E27FC236}">
                <a16:creationId xmlns:a16="http://schemas.microsoft.com/office/drawing/2014/main" id="{C50A9F95-09BD-CA78-FC4D-DA11546C4783}"/>
              </a:ext>
            </a:extLst>
          </p:cNvPr>
          <p:cNvCxnSpPr>
            <a:cxnSpLocks/>
          </p:cNvCxnSpPr>
          <p:nvPr/>
        </p:nvCxnSpPr>
        <p:spPr>
          <a:xfrm>
            <a:off x="4731657" y="2705631"/>
            <a:ext cx="3340895" cy="0"/>
          </a:xfrm>
          <a:prstGeom prst="straightConnector1">
            <a:avLst/>
          </a:prstGeom>
          <a:ln w="25400">
            <a:solidFill>
              <a:srgbClr val="FF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9" name="Txt4">
            <a:extLst>
              <a:ext uri="{FF2B5EF4-FFF2-40B4-BE49-F238E27FC236}">
                <a16:creationId xmlns:a16="http://schemas.microsoft.com/office/drawing/2014/main" id="{F72CBB41-4131-22C9-8E50-BD79A4578580}"/>
              </a:ext>
            </a:extLst>
          </p:cNvPr>
          <p:cNvSpPr txBox="1"/>
          <p:nvPr/>
        </p:nvSpPr>
        <p:spPr>
          <a:xfrm>
            <a:off x="4437387" y="2741601"/>
            <a:ext cx="3570208" cy="1015663"/>
          </a:xfrm>
          <a:prstGeom prst="rect">
            <a:avLst/>
          </a:prstGeom>
          <a:noFill/>
        </p:spPr>
        <p:txBody>
          <a:bodyPr wrap="square" rtlCol="0">
            <a:spAutoFit/>
          </a:bodyPr>
          <a:lstStyle/>
          <a:p>
            <a:pPr algn="ctr"/>
            <a:r>
              <a:rPr lang="en-US" sz="2000" dirty="0">
                <a:solidFill>
                  <a:srgbClr val="FF0000"/>
                </a:solidFill>
                <a:latin typeface="Corbel" panose="020B0503020204020204" pitchFamily="34" charset="0"/>
              </a:rPr>
              <a:t>Service provider</a:t>
            </a:r>
            <a:br>
              <a:rPr lang="en-US" sz="2000" dirty="0">
                <a:solidFill>
                  <a:srgbClr val="FF0000"/>
                </a:solidFill>
                <a:latin typeface="Corbel" panose="020B0503020204020204" pitchFamily="34" charset="0"/>
              </a:rPr>
            </a:br>
            <a:r>
              <a:rPr lang="en-US" sz="2000" b="1" dirty="0">
                <a:solidFill>
                  <a:srgbClr val="FF0000"/>
                </a:solidFill>
                <a:latin typeface="Corbel" panose="020B0503020204020204" pitchFamily="34" charset="0"/>
              </a:rPr>
              <a:t>authenticates</a:t>
            </a:r>
            <a:br>
              <a:rPr lang="en-US" sz="2000" b="1" dirty="0">
                <a:solidFill>
                  <a:srgbClr val="FF0000"/>
                </a:solidFill>
                <a:latin typeface="Corbel" panose="020B0503020204020204" pitchFamily="34" charset="0"/>
              </a:rPr>
            </a:br>
            <a:r>
              <a:rPr lang="en-US" sz="2000" dirty="0">
                <a:solidFill>
                  <a:srgbClr val="FF0000"/>
                </a:solidFill>
                <a:latin typeface="Corbel" panose="020B0503020204020204" pitchFamily="34" charset="0"/>
              </a:rPr>
              <a:t>as Alice</a:t>
            </a:r>
            <a:endParaRPr lang="en-US" sz="2000" b="1" dirty="0">
              <a:solidFill>
                <a:srgbClr val="FF0000"/>
              </a:solidFill>
              <a:latin typeface="Corbel" panose="020B0503020204020204" pitchFamily="34" charset="0"/>
            </a:endParaRP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784818"/>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0EF3AB63-0B94-AF37-E535-8CE122F1B7B7}"/>
              </a:ext>
            </a:extLst>
          </p:cNvPr>
          <p:cNvGrpSpPr/>
          <p:nvPr/>
        </p:nvGrpSpPr>
        <p:grpSpPr>
          <a:xfrm>
            <a:off x="5081187" y="4465797"/>
            <a:ext cx="1014813" cy="1313715"/>
            <a:chOff x="9592919" y="3281030"/>
            <a:chExt cx="2412301" cy="3122817"/>
          </a:xfrm>
        </p:grpSpPr>
        <p:sp>
          <p:nvSpPr>
            <p:cNvPr id="6" name="Freeform 158">
              <a:extLst>
                <a:ext uri="{FF2B5EF4-FFF2-40B4-BE49-F238E27FC236}">
                  <a16:creationId xmlns:a16="http://schemas.microsoft.com/office/drawing/2014/main" id="{BE748CC1-47A6-F0A6-C151-0276D0EEBB9A}"/>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 name="Group 6">
              <a:extLst>
                <a:ext uri="{FF2B5EF4-FFF2-40B4-BE49-F238E27FC236}">
                  <a16:creationId xmlns:a16="http://schemas.microsoft.com/office/drawing/2014/main" id="{2DBF9619-21AA-6D2F-D8D7-AB1674596020}"/>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CCEA9442-9746-0DD8-1531-053063D5CDE7}"/>
                  </a:ext>
                </a:extLst>
              </p:cNvPr>
              <p:cNvGrpSpPr/>
              <p:nvPr/>
            </p:nvGrpSpPr>
            <p:grpSpPr>
              <a:xfrm>
                <a:off x="6048941" y="4798352"/>
                <a:ext cx="542456" cy="1088197"/>
                <a:chOff x="6048941" y="4798352"/>
                <a:chExt cx="542456" cy="1088197"/>
              </a:xfrm>
            </p:grpSpPr>
            <p:sp>
              <p:nvSpPr>
                <p:cNvPr id="15" name="Freeform 159">
                  <a:extLst>
                    <a:ext uri="{FF2B5EF4-FFF2-40B4-BE49-F238E27FC236}">
                      <a16:creationId xmlns:a16="http://schemas.microsoft.com/office/drawing/2014/main" id="{9306D16B-008E-4005-81B9-438EBD8AF75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60">
                  <a:extLst>
                    <a:ext uri="{FF2B5EF4-FFF2-40B4-BE49-F238E27FC236}">
                      <a16:creationId xmlns:a16="http://schemas.microsoft.com/office/drawing/2014/main" id="{2531831C-669C-A4EC-6ABC-BC7763C4F20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C39DE099-D15F-73CF-59E9-67F720E9190E}"/>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E9A81D7D-435A-DBF7-DF0B-53A2B811702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677E1E5A-70F5-9089-2FA5-ED0E783E2BCF}"/>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7" name="Picture 2">
            <a:extLst>
              <a:ext uri="{FF2B5EF4-FFF2-40B4-BE49-F238E27FC236}">
                <a16:creationId xmlns:a16="http://schemas.microsoft.com/office/drawing/2014/main" id="{29722036-9A40-4A2E-7D99-B21D38FEB35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4"/>
          <a:stretch>
            <a:fillRect/>
          </a:stretch>
        </p:blipFill>
        <p:spPr>
          <a:xfrm>
            <a:off x="8224636" y="1936199"/>
            <a:ext cx="1395034" cy="1346673"/>
          </a:xfrm>
          <a:prstGeom prst="rect">
            <a:avLst/>
          </a:prstGeom>
        </p:spPr>
      </p:pic>
      <p:cxnSp>
        <p:nvCxnSpPr>
          <p:cNvPr id="20" name="!!Arrow 1">
            <a:extLst>
              <a:ext uri="{FF2B5EF4-FFF2-40B4-BE49-F238E27FC236}">
                <a16:creationId xmlns:a16="http://schemas.microsoft.com/office/drawing/2014/main" id="{99D2871F-DD32-DAAE-E0E8-6B92FFB6C0D0}"/>
              </a:ext>
            </a:extLst>
          </p:cNvPr>
          <p:cNvCxnSpPr>
            <a:cxnSpLocks/>
          </p:cNvCxnSpPr>
          <p:nvPr/>
        </p:nvCxnSpPr>
        <p:spPr>
          <a:xfrm flipH="1" flipV="1">
            <a:off x="3619500" y="3343514"/>
            <a:ext cx="1483856" cy="1291624"/>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2" name="Txt4">
            <a:extLst>
              <a:ext uri="{FF2B5EF4-FFF2-40B4-BE49-F238E27FC236}">
                <a16:creationId xmlns:a16="http://schemas.microsoft.com/office/drawing/2014/main" id="{AED98DDE-F173-F3F0-C01F-61CBF0F9EF83}"/>
              </a:ext>
            </a:extLst>
          </p:cNvPr>
          <p:cNvSpPr txBox="1"/>
          <p:nvPr/>
        </p:nvSpPr>
        <p:spPr>
          <a:xfrm>
            <a:off x="1754457" y="4359228"/>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a:t>
            </a:r>
            <a:r>
              <a:rPr lang="en-US" sz="2000" b="1" dirty="0">
                <a:solidFill>
                  <a:srgbClr val="D37011"/>
                </a:solidFill>
                <a:latin typeface="Corbel" panose="020B0503020204020204" pitchFamily="34" charset="0"/>
              </a:rPr>
              <a:t>authenticates</a:t>
            </a:r>
          </a:p>
          <a:p>
            <a:pPr algn="ctr"/>
            <a:r>
              <a:rPr lang="en-US" sz="2000" dirty="0">
                <a:solidFill>
                  <a:schemeClr val="bg1"/>
                </a:solidFill>
                <a:latin typeface="Corbel" panose="020B0503020204020204" pitchFamily="34" charset="0"/>
              </a:rPr>
              <a:t>to the service provider</a:t>
            </a:r>
          </a:p>
        </p:txBody>
      </p:sp>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2.0</a:t>
            </a:r>
          </a:p>
        </p:txBody>
      </p:sp>
      <p:cxnSp>
        <p:nvCxnSpPr>
          <p:cNvPr id="28" name="Arrow 1">
            <a:extLst>
              <a:ext uri="{FF2B5EF4-FFF2-40B4-BE49-F238E27FC236}">
                <a16:creationId xmlns:a16="http://schemas.microsoft.com/office/drawing/2014/main" id="{C50A9F95-09BD-CA78-FC4D-DA11546C4783}"/>
              </a:ext>
            </a:extLst>
          </p:cNvPr>
          <p:cNvCxnSpPr>
            <a:cxnSpLocks/>
          </p:cNvCxnSpPr>
          <p:nvPr/>
        </p:nvCxnSpPr>
        <p:spPr>
          <a:xfrm>
            <a:off x="4731657" y="2705631"/>
            <a:ext cx="3340895"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9" name="Txt4">
            <a:extLst>
              <a:ext uri="{FF2B5EF4-FFF2-40B4-BE49-F238E27FC236}">
                <a16:creationId xmlns:a16="http://schemas.microsoft.com/office/drawing/2014/main" id="{F72CBB41-4131-22C9-8E50-BD79A4578580}"/>
              </a:ext>
            </a:extLst>
          </p:cNvPr>
          <p:cNvSpPr txBox="1"/>
          <p:nvPr/>
        </p:nvSpPr>
        <p:spPr>
          <a:xfrm>
            <a:off x="4437387" y="2741601"/>
            <a:ext cx="3570208"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Service provider</a:t>
            </a:r>
            <a:br>
              <a:rPr lang="en-US" sz="2000" dirty="0">
                <a:solidFill>
                  <a:schemeClr val="bg1"/>
                </a:solidFill>
                <a:latin typeface="Corbel" panose="020B0503020204020204" pitchFamily="34" charset="0"/>
              </a:rPr>
            </a:br>
            <a:r>
              <a:rPr lang="en-US" sz="2000" b="1" dirty="0">
                <a:solidFill>
                  <a:srgbClr val="D37011"/>
                </a:solidFill>
                <a:latin typeface="Corbel" panose="020B0503020204020204" pitchFamily="34" charset="0"/>
              </a:rPr>
              <a:t>authorized</a:t>
            </a:r>
            <a:br>
              <a:rPr lang="en-US" sz="2000" b="1" dirty="0">
                <a:solidFill>
                  <a:schemeClr val="bg1"/>
                </a:solidFill>
                <a:latin typeface="Corbel" panose="020B0503020204020204" pitchFamily="34" charset="0"/>
              </a:rPr>
            </a:br>
            <a:r>
              <a:rPr lang="en-US" sz="2000" dirty="0">
                <a:solidFill>
                  <a:schemeClr val="bg1"/>
                </a:solidFill>
                <a:latin typeface="Corbel" panose="020B0503020204020204" pitchFamily="34" charset="0"/>
              </a:rPr>
              <a:t>to use Alice's data</a:t>
            </a:r>
            <a:endParaRPr lang="en-US" sz="2000" b="1" dirty="0">
              <a:solidFill>
                <a:schemeClr val="bg1"/>
              </a:solidFill>
              <a:latin typeface="Corbel" panose="020B0503020204020204" pitchFamily="34" charset="0"/>
            </a:endParaRP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128187"/>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fade">
                                      <p:cBhvr>
                                        <p:cTn id="10"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11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0EF3AB63-0B94-AF37-E535-8CE122F1B7B7}"/>
              </a:ext>
            </a:extLst>
          </p:cNvPr>
          <p:cNvGrpSpPr/>
          <p:nvPr/>
        </p:nvGrpSpPr>
        <p:grpSpPr>
          <a:xfrm>
            <a:off x="5081187" y="4465797"/>
            <a:ext cx="1014813" cy="1313715"/>
            <a:chOff x="9592919" y="3281030"/>
            <a:chExt cx="2412301" cy="3122817"/>
          </a:xfrm>
        </p:grpSpPr>
        <p:sp>
          <p:nvSpPr>
            <p:cNvPr id="6" name="Freeform 158">
              <a:extLst>
                <a:ext uri="{FF2B5EF4-FFF2-40B4-BE49-F238E27FC236}">
                  <a16:creationId xmlns:a16="http://schemas.microsoft.com/office/drawing/2014/main" id="{BE748CC1-47A6-F0A6-C151-0276D0EEBB9A}"/>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 name="Group 6">
              <a:extLst>
                <a:ext uri="{FF2B5EF4-FFF2-40B4-BE49-F238E27FC236}">
                  <a16:creationId xmlns:a16="http://schemas.microsoft.com/office/drawing/2014/main" id="{2DBF9619-21AA-6D2F-D8D7-AB1674596020}"/>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CCEA9442-9746-0DD8-1531-053063D5CDE7}"/>
                  </a:ext>
                </a:extLst>
              </p:cNvPr>
              <p:cNvGrpSpPr/>
              <p:nvPr/>
            </p:nvGrpSpPr>
            <p:grpSpPr>
              <a:xfrm>
                <a:off x="6048941" y="4798352"/>
                <a:ext cx="542456" cy="1088197"/>
                <a:chOff x="6048941" y="4798352"/>
                <a:chExt cx="542456" cy="1088197"/>
              </a:xfrm>
            </p:grpSpPr>
            <p:sp>
              <p:nvSpPr>
                <p:cNvPr id="15" name="Freeform 159">
                  <a:extLst>
                    <a:ext uri="{FF2B5EF4-FFF2-40B4-BE49-F238E27FC236}">
                      <a16:creationId xmlns:a16="http://schemas.microsoft.com/office/drawing/2014/main" id="{9306D16B-008E-4005-81B9-438EBD8AF75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60">
                  <a:extLst>
                    <a:ext uri="{FF2B5EF4-FFF2-40B4-BE49-F238E27FC236}">
                      <a16:creationId xmlns:a16="http://schemas.microsoft.com/office/drawing/2014/main" id="{2531831C-669C-A4EC-6ABC-BC7763C4F20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C39DE099-D15F-73CF-59E9-67F720E9190E}"/>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E9A81D7D-435A-DBF7-DF0B-53A2B811702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677E1E5A-70F5-9089-2FA5-ED0E783E2BCF}"/>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7" name="Picture 2">
            <a:extLst>
              <a:ext uri="{FF2B5EF4-FFF2-40B4-BE49-F238E27FC236}">
                <a16:creationId xmlns:a16="http://schemas.microsoft.com/office/drawing/2014/main" id="{29722036-9A40-4A2E-7D99-B21D38FEB35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4"/>
          <a:stretch>
            <a:fillRect/>
          </a:stretch>
        </p:blipFill>
        <p:spPr>
          <a:xfrm>
            <a:off x="8224636" y="1936199"/>
            <a:ext cx="1395034" cy="1346673"/>
          </a:xfrm>
          <a:prstGeom prst="rect">
            <a:avLst/>
          </a:prstGeom>
        </p:spPr>
      </p:pic>
      <p:cxnSp>
        <p:nvCxnSpPr>
          <p:cNvPr id="20" name="!!Arrow 1">
            <a:extLst>
              <a:ext uri="{FF2B5EF4-FFF2-40B4-BE49-F238E27FC236}">
                <a16:creationId xmlns:a16="http://schemas.microsoft.com/office/drawing/2014/main" id="{99D2871F-DD32-DAAE-E0E8-6B92FFB6C0D0}"/>
              </a:ext>
            </a:extLst>
          </p:cNvPr>
          <p:cNvCxnSpPr>
            <a:cxnSpLocks/>
          </p:cNvCxnSpPr>
          <p:nvPr/>
        </p:nvCxnSpPr>
        <p:spPr>
          <a:xfrm rot="5400000" flipH="1" flipV="1">
            <a:off x="6725557" y="3343514"/>
            <a:ext cx="1483856" cy="1291624"/>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2.0</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sp>
        <p:nvSpPr>
          <p:cNvPr id="5" name="!!Req3BG">
            <a:extLst>
              <a:ext uri="{FF2B5EF4-FFF2-40B4-BE49-F238E27FC236}">
                <a16:creationId xmlns:a16="http://schemas.microsoft.com/office/drawing/2014/main" id="{4B5742D5-47CB-223C-FA33-42F5525F04BE}"/>
              </a:ext>
            </a:extLst>
          </p:cNvPr>
          <p:cNvSpPr/>
          <p:nvPr/>
        </p:nvSpPr>
        <p:spPr>
          <a:xfrm>
            <a:off x="4052414" y="3062932"/>
            <a:ext cx="3570207" cy="1323439"/>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8" name="!!Req3Text">
            <a:extLst>
              <a:ext uri="{FF2B5EF4-FFF2-40B4-BE49-F238E27FC236}">
                <a16:creationId xmlns:a16="http://schemas.microsoft.com/office/drawing/2014/main" id="{1EC11F0C-9E2C-2A18-7F98-ECEEA1E504F9}"/>
              </a:ext>
            </a:extLst>
          </p:cNvPr>
          <p:cNvSpPr txBox="1"/>
          <p:nvPr/>
        </p:nvSpPr>
        <p:spPr>
          <a:xfrm>
            <a:off x="4097375" y="3062933"/>
            <a:ext cx="3570207" cy="1323439"/>
          </a:xfrm>
          <a:prstGeom prst="rect">
            <a:avLst/>
          </a:prstGeom>
          <a:noFill/>
        </p:spPr>
        <p:txBody>
          <a:bodyPr wrap="square" rtlCol="0">
            <a:spAutoFit/>
          </a:bodyPr>
          <a:lstStyle/>
          <a:p>
            <a:r>
              <a:rPr lang="en-US" sz="2000" b="1" dirty="0">
                <a:solidFill>
                  <a:schemeClr val="tx1"/>
                </a:solidFill>
                <a:latin typeface="Courier New" panose="02070309020205020404" pitchFamily="49" charset="0"/>
                <a:cs typeface="Courier New" panose="02070309020205020404" pitchFamily="49" charset="0"/>
              </a:rPr>
              <a:t>/</a:t>
            </a:r>
            <a:r>
              <a:rPr lang="en-US" sz="2000" b="1" dirty="0" err="1">
                <a:solidFill>
                  <a:schemeClr val="tx1"/>
                </a:solidFill>
                <a:latin typeface="Courier New" panose="02070309020205020404" pitchFamily="49" charset="0"/>
                <a:cs typeface="Courier New" panose="02070309020205020404" pitchFamily="49" charset="0"/>
              </a:rPr>
              <a:t>oauth</a:t>
            </a:r>
            <a:r>
              <a:rPr lang="en-US" sz="2000" b="1" dirty="0">
                <a:solidFill>
                  <a:schemeClr val="tx1"/>
                </a:solidFill>
                <a:latin typeface="Courier New" panose="02070309020205020404" pitchFamily="49" charset="0"/>
                <a:cs typeface="Courier New" panose="02070309020205020404" pitchFamily="49" charset="0"/>
              </a:rPr>
              <a:t>/authorize</a:t>
            </a:r>
          </a:p>
          <a:p>
            <a:r>
              <a:rPr lang="en-US" sz="2000" b="1" dirty="0">
                <a:latin typeface="Courier New" panose="02070309020205020404" pitchFamily="49" charset="0"/>
                <a:cs typeface="Courier New" panose="02070309020205020404" pitchFamily="49" charset="0"/>
              </a:rPr>
              <a:t>   </a:t>
            </a:r>
            <a:r>
              <a:rPr lang="en-US" sz="2000" dirty="0">
                <a:solidFill>
                  <a:schemeClr val="tx1"/>
                </a:solidFill>
                <a:latin typeface="Courier New" panose="02070309020205020404" pitchFamily="49" charset="0"/>
                <a:cs typeface="Courier New" panose="02070309020205020404" pitchFamily="49" charset="0"/>
              </a:rPr>
              <a:t>?client=</a:t>
            </a:r>
            <a:r>
              <a:rPr lang="en-US" sz="2000" b="1" dirty="0">
                <a:solidFill>
                  <a:schemeClr val="tx1"/>
                </a:solidFill>
                <a:latin typeface="Courier New" panose="02070309020205020404" pitchFamily="49" charset="0"/>
                <a:cs typeface="Courier New" panose="02070309020205020404" pitchFamily="49" charset="0"/>
              </a:rPr>
              <a:t>Shutterfly</a:t>
            </a:r>
          </a:p>
          <a:p>
            <a:r>
              <a:rPr lang="en-US" sz="2000" b="1" dirty="0">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&amp;scope=</a:t>
            </a:r>
            <a:r>
              <a:rPr lang="en-US" sz="2000" b="1" dirty="0" err="1">
                <a:latin typeface="Courier New" panose="02070309020205020404" pitchFamily="49" charset="0"/>
                <a:cs typeface="Courier New" panose="02070309020205020404" pitchFamily="49" charset="0"/>
              </a:rPr>
              <a:t>view_pics</a:t>
            </a:r>
            <a:endParaRPr lang="en-US" sz="2000" b="1" dirty="0">
              <a:latin typeface="Courier New" panose="02070309020205020404" pitchFamily="49" charset="0"/>
              <a:cs typeface="Courier New" panose="02070309020205020404" pitchFamily="49" charset="0"/>
            </a:endParaRPr>
          </a:p>
          <a:p>
            <a:r>
              <a:rPr lang="en-US" sz="2000" dirty="0">
                <a:latin typeface="Courier New" panose="02070309020205020404" pitchFamily="49" charset="0"/>
                <a:cs typeface="Courier New" panose="02070309020205020404" pitchFamily="49" charset="0"/>
              </a:rPr>
              <a:t>   &amp;redirect=</a:t>
            </a:r>
            <a:r>
              <a:rPr lang="en-US" sz="2000" b="1" dirty="0">
                <a:latin typeface="Courier New" panose="02070309020205020404" pitchFamily="49" charset="0"/>
                <a:cs typeface="Courier New" panose="02070309020205020404" pitchFamily="49" charset="0"/>
              </a:rPr>
              <a:t>&lt;</a:t>
            </a:r>
            <a:r>
              <a:rPr lang="en-US" sz="2000" b="1" dirty="0" err="1">
                <a:latin typeface="Courier New" panose="02070309020205020404" pitchFamily="49" charset="0"/>
                <a:cs typeface="Courier New" panose="02070309020205020404" pitchFamily="49" charset="0"/>
              </a:rPr>
              <a:t>url</a:t>
            </a:r>
            <a:r>
              <a:rPr lang="en-US" sz="2000" b="1" dirty="0">
                <a:latin typeface="Courier New" panose="02070309020205020404" pitchFamily="49" charset="0"/>
                <a:cs typeface="Courier New" panose="02070309020205020404" pitchFamily="49" charset="0"/>
              </a:rPr>
              <a:t>&gt;</a:t>
            </a:r>
            <a:endParaRPr lang="en-US" sz="2000" b="1" dirty="0">
              <a:solidFill>
                <a:schemeClr val="tx1"/>
              </a:solidFill>
              <a:latin typeface="Courier New" panose="02070309020205020404" pitchFamily="49" charset="0"/>
              <a:cs typeface="Courier New" panose="02070309020205020404" pitchFamily="49" charset="0"/>
            </a:endParaRPr>
          </a:p>
        </p:txBody>
      </p:sp>
      <p:cxnSp>
        <p:nvCxnSpPr>
          <p:cNvPr id="21" name="!!Arrow3">
            <a:extLst>
              <a:ext uri="{FF2B5EF4-FFF2-40B4-BE49-F238E27FC236}">
                <a16:creationId xmlns:a16="http://schemas.microsoft.com/office/drawing/2014/main" id="{BEAE5637-7B76-FA9A-C101-D073A54B69D9}"/>
              </a:ext>
            </a:extLst>
          </p:cNvPr>
          <p:cNvCxnSpPr>
            <a:cxnSpLocks/>
          </p:cNvCxnSpPr>
          <p:nvPr/>
        </p:nvCxnSpPr>
        <p:spPr>
          <a:xfrm flipH="1">
            <a:off x="7138200" y="3549836"/>
            <a:ext cx="1527665" cy="172540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0" name="!!Req4BG">
            <a:extLst>
              <a:ext uri="{FF2B5EF4-FFF2-40B4-BE49-F238E27FC236}">
                <a16:creationId xmlns:a16="http://schemas.microsoft.com/office/drawing/2014/main" id="{7464A2CF-1B3A-CD16-5EF6-7E8DC737191D}"/>
              </a:ext>
            </a:extLst>
          </p:cNvPr>
          <p:cNvSpPr/>
          <p:nvPr/>
        </p:nvSpPr>
        <p:spPr>
          <a:xfrm>
            <a:off x="7439660" y="4512949"/>
            <a:ext cx="3570207" cy="74778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18" name="!!Req4Text">
            <a:extLst>
              <a:ext uri="{FF2B5EF4-FFF2-40B4-BE49-F238E27FC236}">
                <a16:creationId xmlns:a16="http://schemas.microsoft.com/office/drawing/2014/main" id="{F043A36D-609E-CC5C-6CD3-5C916EEC06D3}"/>
              </a:ext>
            </a:extLst>
          </p:cNvPr>
          <p:cNvSpPr txBox="1"/>
          <p:nvPr/>
        </p:nvSpPr>
        <p:spPr>
          <a:xfrm>
            <a:off x="7593548" y="4552847"/>
            <a:ext cx="3570208" cy="707886"/>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Hey bro, you sure?</a:t>
            </a:r>
            <a:br>
              <a:rPr lang="en-US" sz="2000" b="1" dirty="0">
                <a:latin typeface="Courier New" panose="02070309020205020404" pitchFamily="49" charset="0"/>
                <a:cs typeface="Courier New" panose="02070309020205020404" pitchFamily="49" charset="0"/>
              </a:rPr>
            </a:br>
            <a:r>
              <a:rPr lang="en-US" sz="2000" dirty="0">
                <a:latin typeface="Courier New" panose="02070309020205020404" pitchFamily="49" charset="0"/>
                <a:cs typeface="Courier New" panose="02070309020205020404" pitchFamily="49" charset="0"/>
              </a:rPr>
              <a:t>(Authorization screen)</a:t>
            </a:r>
          </a:p>
        </p:txBody>
      </p:sp>
    </p:spTree>
    <p:extLst>
      <p:ext uri="{BB962C8B-B14F-4D97-AF65-F5344CB8AC3E}">
        <p14:creationId xmlns:p14="http://schemas.microsoft.com/office/powerpoint/2010/main" val="4282822294"/>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up)">
                                      <p:cBhvr>
                                        <p:cTn id="7" dur="500"/>
                                        <p:tgtEl>
                                          <p:spTgt spid="21"/>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fade">
                                      <p:cBhvr>
                                        <p:cTn id="11" dur="500"/>
                                        <p:tgtEl>
                                          <p:spTgt spid="18"/>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8" grpId="0"/>
    </p:bldLst>
  </p:timing>
</p:sld>
</file>

<file path=ppt/slides/slide11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0EF3AB63-0B94-AF37-E535-8CE122F1B7B7}"/>
              </a:ext>
            </a:extLst>
          </p:cNvPr>
          <p:cNvGrpSpPr/>
          <p:nvPr/>
        </p:nvGrpSpPr>
        <p:grpSpPr>
          <a:xfrm>
            <a:off x="5081187" y="4465797"/>
            <a:ext cx="1014813" cy="1313715"/>
            <a:chOff x="9592919" y="3281030"/>
            <a:chExt cx="2412301" cy="3122817"/>
          </a:xfrm>
        </p:grpSpPr>
        <p:sp>
          <p:nvSpPr>
            <p:cNvPr id="6" name="Freeform 158">
              <a:extLst>
                <a:ext uri="{FF2B5EF4-FFF2-40B4-BE49-F238E27FC236}">
                  <a16:creationId xmlns:a16="http://schemas.microsoft.com/office/drawing/2014/main" id="{BE748CC1-47A6-F0A6-C151-0276D0EEBB9A}"/>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 name="Group 6">
              <a:extLst>
                <a:ext uri="{FF2B5EF4-FFF2-40B4-BE49-F238E27FC236}">
                  <a16:creationId xmlns:a16="http://schemas.microsoft.com/office/drawing/2014/main" id="{2DBF9619-21AA-6D2F-D8D7-AB1674596020}"/>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CCEA9442-9746-0DD8-1531-053063D5CDE7}"/>
                  </a:ext>
                </a:extLst>
              </p:cNvPr>
              <p:cNvGrpSpPr/>
              <p:nvPr/>
            </p:nvGrpSpPr>
            <p:grpSpPr>
              <a:xfrm>
                <a:off x="6048941" y="4798352"/>
                <a:ext cx="542456" cy="1088197"/>
                <a:chOff x="6048941" y="4798352"/>
                <a:chExt cx="542456" cy="1088197"/>
              </a:xfrm>
            </p:grpSpPr>
            <p:sp>
              <p:nvSpPr>
                <p:cNvPr id="15" name="Freeform 159">
                  <a:extLst>
                    <a:ext uri="{FF2B5EF4-FFF2-40B4-BE49-F238E27FC236}">
                      <a16:creationId xmlns:a16="http://schemas.microsoft.com/office/drawing/2014/main" id="{9306D16B-008E-4005-81B9-438EBD8AF75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60">
                  <a:extLst>
                    <a:ext uri="{FF2B5EF4-FFF2-40B4-BE49-F238E27FC236}">
                      <a16:creationId xmlns:a16="http://schemas.microsoft.com/office/drawing/2014/main" id="{2531831C-669C-A4EC-6ABC-BC7763C4F20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C39DE099-D15F-73CF-59E9-67F720E9190E}"/>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E9A81D7D-435A-DBF7-DF0B-53A2B811702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677E1E5A-70F5-9089-2FA5-ED0E783E2BCF}"/>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7" name="Picture 2">
            <a:extLst>
              <a:ext uri="{FF2B5EF4-FFF2-40B4-BE49-F238E27FC236}">
                <a16:creationId xmlns:a16="http://schemas.microsoft.com/office/drawing/2014/main" id="{29722036-9A40-4A2E-7D99-B21D38FEB35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4"/>
          <a:stretch>
            <a:fillRect/>
          </a:stretch>
        </p:blipFill>
        <p:spPr>
          <a:xfrm>
            <a:off x="8224636" y="1936199"/>
            <a:ext cx="1395034" cy="1346673"/>
          </a:xfrm>
          <a:prstGeom prst="rect">
            <a:avLst/>
          </a:prstGeom>
        </p:spPr>
      </p:pic>
      <p:cxnSp>
        <p:nvCxnSpPr>
          <p:cNvPr id="20" name="!!Arrow 1">
            <a:extLst>
              <a:ext uri="{FF2B5EF4-FFF2-40B4-BE49-F238E27FC236}">
                <a16:creationId xmlns:a16="http://schemas.microsoft.com/office/drawing/2014/main" id="{99D2871F-DD32-DAAE-E0E8-6B92FFB6C0D0}"/>
              </a:ext>
            </a:extLst>
          </p:cNvPr>
          <p:cNvCxnSpPr>
            <a:cxnSpLocks/>
          </p:cNvCxnSpPr>
          <p:nvPr/>
        </p:nvCxnSpPr>
        <p:spPr>
          <a:xfrm rot="5400000" flipH="1" flipV="1">
            <a:off x="6725557" y="3343514"/>
            <a:ext cx="1483856" cy="1291624"/>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2.0</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sp>
        <p:nvSpPr>
          <p:cNvPr id="5" name="!!Req3BG">
            <a:extLst>
              <a:ext uri="{FF2B5EF4-FFF2-40B4-BE49-F238E27FC236}">
                <a16:creationId xmlns:a16="http://schemas.microsoft.com/office/drawing/2014/main" id="{4B5742D5-47CB-223C-FA33-42F5525F04BE}"/>
              </a:ext>
            </a:extLst>
          </p:cNvPr>
          <p:cNvSpPr/>
          <p:nvPr/>
        </p:nvSpPr>
        <p:spPr>
          <a:xfrm>
            <a:off x="5189489" y="3803828"/>
            <a:ext cx="2404059" cy="478541"/>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8" name="!!Req3Text">
            <a:extLst>
              <a:ext uri="{FF2B5EF4-FFF2-40B4-BE49-F238E27FC236}">
                <a16:creationId xmlns:a16="http://schemas.microsoft.com/office/drawing/2014/main" id="{1EC11F0C-9E2C-2A18-7F98-ECEEA1E504F9}"/>
              </a:ext>
            </a:extLst>
          </p:cNvPr>
          <p:cNvSpPr txBox="1"/>
          <p:nvPr/>
        </p:nvSpPr>
        <p:spPr>
          <a:xfrm>
            <a:off x="5426304" y="3802834"/>
            <a:ext cx="3570207" cy="400110"/>
          </a:xfrm>
          <a:prstGeom prst="rect">
            <a:avLst/>
          </a:prstGeom>
          <a:noFill/>
        </p:spPr>
        <p:txBody>
          <a:bodyPr wrap="square" rtlCol="0">
            <a:spAutoFit/>
          </a:bodyPr>
          <a:lstStyle/>
          <a:p>
            <a:r>
              <a:rPr lang="en-US" sz="2000" b="1" dirty="0">
                <a:solidFill>
                  <a:schemeClr val="tx1"/>
                </a:solidFill>
                <a:latin typeface="Courier New" panose="02070309020205020404" pitchFamily="49" charset="0"/>
                <a:cs typeface="Courier New" panose="02070309020205020404" pitchFamily="49" charset="0"/>
              </a:rPr>
              <a:t>Let's do it!</a:t>
            </a:r>
          </a:p>
        </p:txBody>
      </p:sp>
      <p:cxnSp>
        <p:nvCxnSpPr>
          <p:cNvPr id="21" name="!!Arrow3">
            <a:extLst>
              <a:ext uri="{FF2B5EF4-FFF2-40B4-BE49-F238E27FC236}">
                <a16:creationId xmlns:a16="http://schemas.microsoft.com/office/drawing/2014/main" id="{BEAE5637-7B76-FA9A-C101-D073A54B69D9}"/>
              </a:ext>
            </a:extLst>
          </p:cNvPr>
          <p:cNvCxnSpPr>
            <a:cxnSpLocks/>
          </p:cNvCxnSpPr>
          <p:nvPr/>
        </p:nvCxnSpPr>
        <p:spPr>
          <a:xfrm flipH="1">
            <a:off x="7138200" y="3549836"/>
            <a:ext cx="1527665" cy="172540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0" name="!!Req4BG">
            <a:extLst>
              <a:ext uri="{FF2B5EF4-FFF2-40B4-BE49-F238E27FC236}">
                <a16:creationId xmlns:a16="http://schemas.microsoft.com/office/drawing/2014/main" id="{7464A2CF-1B3A-CD16-5EF6-7E8DC737191D}"/>
              </a:ext>
            </a:extLst>
          </p:cNvPr>
          <p:cNvSpPr/>
          <p:nvPr/>
        </p:nvSpPr>
        <p:spPr>
          <a:xfrm>
            <a:off x="7439660" y="4512949"/>
            <a:ext cx="3570207" cy="74778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18" name="!!Req4Text">
            <a:extLst>
              <a:ext uri="{FF2B5EF4-FFF2-40B4-BE49-F238E27FC236}">
                <a16:creationId xmlns:a16="http://schemas.microsoft.com/office/drawing/2014/main" id="{F043A36D-609E-CC5C-6CD3-5C916EEC06D3}"/>
              </a:ext>
            </a:extLst>
          </p:cNvPr>
          <p:cNvSpPr txBox="1"/>
          <p:nvPr/>
        </p:nvSpPr>
        <p:spPr>
          <a:xfrm>
            <a:off x="7593548" y="4552847"/>
            <a:ext cx="203132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302 Redirect</a:t>
            </a:r>
            <a:endParaRPr lang="en-US" sz="2000" dirty="0">
              <a:solidFill>
                <a:srgbClr val="7030A0"/>
              </a:solidFill>
              <a:latin typeface="Courier New" panose="02070309020205020404" pitchFamily="49" charset="0"/>
              <a:cs typeface="Courier New" panose="02070309020205020404" pitchFamily="49" charset="0"/>
            </a:endParaRPr>
          </a:p>
        </p:txBody>
      </p:sp>
      <p:sp>
        <p:nvSpPr>
          <p:cNvPr id="9" name="!!TokenBG">
            <a:extLst>
              <a:ext uri="{FF2B5EF4-FFF2-40B4-BE49-F238E27FC236}">
                <a16:creationId xmlns:a16="http://schemas.microsoft.com/office/drawing/2014/main" id="{9BFB12A3-825E-36AC-0FE6-38BDAACB4101}"/>
              </a:ext>
            </a:extLst>
          </p:cNvPr>
          <p:cNvSpPr/>
          <p:nvPr/>
        </p:nvSpPr>
        <p:spPr>
          <a:xfrm>
            <a:off x="7629344" y="4889892"/>
            <a:ext cx="2011684" cy="334167"/>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 name="!!txtToken">
            <a:extLst>
              <a:ext uri="{FF2B5EF4-FFF2-40B4-BE49-F238E27FC236}">
                <a16:creationId xmlns:a16="http://schemas.microsoft.com/office/drawing/2014/main" id="{9A96AB62-9D70-C5A3-3A8B-64A0CA26F432}"/>
              </a:ext>
            </a:extLst>
          </p:cNvPr>
          <p:cNvSpPr txBox="1"/>
          <p:nvPr/>
        </p:nvSpPr>
        <p:spPr>
          <a:xfrm>
            <a:off x="7585801" y="4854727"/>
            <a:ext cx="2160127" cy="369332"/>
          </a:xfrm>
          <a:prstGeom prst="rect">
            <a:avLst/>
          </a:prstGeom>
          <a:noFill/>
        </p:spPr>
        <p:txBody>
          <a:bodyPr wrap="square">
            <a:spAutoFit/>
          </a:bodyPr>
          <a:lstStyle/>
          <a:p>
            <a:r>
              <a:rPr lang="en-US" sz="1800" dirty="0">
                <a:solidFill>
                  <a:srgbClr val="7030A0"/>
                </a:solidFill>
                <a:latin typeface="Courier New" panose="02070309020205020404" pitchFamily="49" charset="0"/>
                <a:cs typeface="Courier New" panose="02070309020205020404" pitchFamily="49" charset="0"/>
              </a:rPr>
              <a:t>{Access Token}</a:t>
            </a:r>
          </a:p>
        </p:txBody>
      </p:sp>
    </p:spTree>
    <p:extLst>
      <p:ext uri="{BB962C8B-B14F-4D97-AF65-F5344CB8AC3E}">
        <p14:creationId xmlns:p14="http://schemas.microsoft.com/office/powerpoint/2010/main" val="3414563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22" presetClass="entr" presetSubtype="4"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wipe(down)">
                                      <p:cBhvr>
                                        <p:cTn id="13" dur="500"/>
                                        <p:tgtEl>
                                          <p:spTgt spid="20"/>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par>
                                <p:cTn id="21" presetID="22" presetClass="entr" presetSubtype="1" fill="hold" nodeType="with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wipe(up)">
                                      <p:cBhvr>
                                        <p:cTn id="23" dur="500"/>
                                        <p:tgtEl>
                                          <p:spTgt spid="21"/>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fade">
                                      <p:cBhvr>
                                        <p:cTn id="26" dur="500"/>
                                        <p:tgtEl>
                                          <p:spTgt spid="3"/>
                                        </p:tgtEl>
                                      </p:cBhvr>
                                    </p:animEffect>
                                  </p:childTnLst>
                                </p:cTn>
                              </p:par>
                            </p:childTnLst>
                          </p:cTn>
                        </p:par>
                        <p:par>
                          <p:cTn id="27" fill="hold">
                            <p:stCondLst>
                              <p:cond delay="1000"/>
                            </p:stCondLst>
                            <p:childTnLst>
                              <p:par>
                                <p:cTn id="28" presetID="10" presetClass="entr" presetSubtype="0" fill="hold" grpId="0" nodeType="after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fade">
                                      <p:cBhvr>
                                        <p:cTn id="3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p:bldP spid="10" grpId="0" animBg="1"/>
      <p:bldP spid="18" grpId="0"/>
      <p:bldP spid="9" grpId="0" animBg="1"/>
      <p:bldP spid="3" grpId="0"/>
    </p:bldLst>
  </p:timing>
</p:sld>
</file>

<file path=ppt/slides/slide11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0EF3AB63-0B94-AF37-E535-8CE122F1B7B7}"/>
              </a:ext>
            </a:extLst>
          </p:cNvPr>
          <p:cNvGrpSpPr/>
          <p:nvPr/>
        </p:nvGrpSpPr>
        <p:grpSpPr>
          <a:xfrm>
            <a:off x="5081187" y="4465797"/>
            <a:ext cx="1014813" cy="1313715"/>
            <a:chOff x="9592919" y="3281030"/>
            <a:chExt cx="2412301" cy="3122817"/>
          </a:xfrm>
        </p:grpSpPr>
        <p:sp>
          <p:nvSpPr>
            <p:cNvPr id="6" name="Freeform 158">
              <a:extLst>
                <a:ext uri="{FF2B5EF4-FFF2-40B4-BE49-F238E27FC236}">
                  <a16:creationId xmlns:a16="http://schemas.microsoft.com/office/drawing/2014/main" id="{BE748CC1-47A6-F0A6-C151-0276D0EEBB9A}"/>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 name="Group 6">
              <a:extLst>
                <a:ext uri="{FF2B5EF4-FFF2-40B4-BE49-F238E27FC236}">
                  <a16:creationId xmlns:a16="http://schemas.microsoft.com/office/drawing/2014/main" id="{2DBF9619-21AA-6D2F-D8D7-AB1674596020}"/>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CCEA9442-9746-0DD8-1531-053063D5CDE7}"/>
                  </a:ext>
                </a:extLst>
              </p:cNvPr>
              <p:cNvGrpSpPr/>
              <p:nvPr/>
            </p:nvGrpSpPr>
            <p:grpSpPr>
              <a:xfrm>
                <a:off x="6048941" y="4798352"/>
                <a:ext cx="542456" cy="1088197"/>
                <a:chOff x="6048941" y="4798352"/>
                <a:chExt cx="542456" cy="1088197"/>
              </a:xfrm>
            </p:grpSpPr>
            <p:sp>
              <p:nvSpPr>
                <p:cNvPr id="15" name="Freeform 159">
                  <a:extLst>
                    <a:ext uri="{FF2B5EF4-FFF2-40B4-BE49-F238E27FC236}">
                      <a16:creationId xmlns:a16="http://schemas.microsoft.com/office/drawing/2014/main" id="{9306D16B-008E-4005-81B9-438EBD8AF75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60">
                  <a:extLst>
                    <a:ext uri="{FF2B5EF4-FFF2-40B4-BE49-F238E27FC236}">
                      <a16:creationId xmlns:a16="http://schemas.microsoft.com/office/drawing/2014/main" id="{2531831C-669C-A4EC-6ABC-BC7763C4F20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C39DE099-D15F-73CF-59E9-67F720E9190E}"/>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E9A81D7D-435A-DBF7-DF0B-53A2B811702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677E1E5A-70F5-9089-2FA5-ED0E783E2BCF}"/>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7" name="Picture 2">
            <a:extLst>
              <a:ext uri="{FF2B5EF4-FFF2-40B4-BE49-F238E27FC236}">
                <a16:creationId xmlns:a16="http://schemas.microsoft.com/office/drawing/2014/main" id="{29722036-9A40-4A2E-7D99-B21D38FEB35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4"/>
          <a:stretch>
            <a:fillRect/>
          </a:stretch>
        </p:blipFill>
        <p:spPr>
          <a:xfrm>
            <a:off x="8224636" y="1936199"/>
            <a:ext cx="1395034" cy="1346673"/>
          </a:xfrm>
          <a:prstGeom prst="rect">
            <a:avLst/>
          </a:prstGeom>
        </p:spPr>
      </p:pic>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2.0</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Arrow 1">
            <a:extLst>
              <a:ext uri="{FF2B5EF4-FFF2-40B4-BE49-F238E27FC236}">
                <a16:creationId xmlns:a16="http://schemas.microsoft.com/office/drawing/2014/main" id="{BEAE5637-7B76-FA9A-C101-D073A54B69D9}"/>
              </a:ext>
            </a:extLst>
          </p:cNvPr>
          <p:cNvCxnSpPr>
            <a:cxnSpLocks/>
          </p:cNvCxnSpPr>
          <p:nvPr/>
        </p:nvCxnSpPr>
        <p:spPr>
          <a:xfrm rot="5400000" flipH="1">
            <a:off x="3451571" y="3259552"/>
            <a:ext cx="1527665" cy="172540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0" name="!!Req4BG">
            <a:extLst>
              <a:ext uri="{FF2B5EF4-FFF2-40B4-BE49-F238E27FC236}">
                <a16:creationId xmlns:a16="http://schemas.microsoft.com/office/drawing/2014/main" id="{7464A2CF-1B3A-CD16-5EF6-7E8DC737191D}"/>
              </a:ext>
            </a:extLst>
          </p:cNvPr>
          <p:cNvSpPr/>
          <p:nvPr/>
        </p:nvSpPr>
        <p:spPr>
          <a:xfrm>
            <a:off x="4016378" y="3447756"/>
            <a:ext cx="3570207" cy="74778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18" name="!!Req4Text">
            <a:extLst>
              <a:ext uri="{FF2B5EF4-FFF2-40B4-BE49-F238E27FC236}">
                <a16:creationId xmlns:a16="http://schemas.microsoft.com/office/drawing/2014/main" id="{F043A36D-609E-CC5C-6CD3-5C916EEC06D3}"/>
              </a:ext>
            </a:extLst>
          </p:cNvPr>
          <p:cNvSpPr txBox="1"/>
          <p:nvPr/>
        </p:nvSpPr>
        <p:spPr>
          <a:xfrm>
            <a:off x="4170266" y="3487654"/>
            <a:ext cx="203132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302 Redirect</a:t>
            </a:r>
            <a:endParaRPr lang="en-US" sz="2000" dirty="0">
              <a:solidFill>
                <a:srgbClr val="7030A0"/>
              </a:solidFill>
              <a:latin typeface="Courier New" panose="02070309020205020404" pitchFamily="49" charset="0"/>
              <a:cs typeface="Courier New" panose="02070309020205020404" pitchFamily="49" charset="0"/>
            </a:endParaRPr>
          </a:p>
        </p:txBody>
      </p:sp>
      <p:sp>
        <p:nvSpPr>
          <p:cNvPr id="9" name="!!TokenBG">
            <a:extLst>
              <a:ext uri="{FF2B5EF4-FFF2-40B4-BE49-F238E27FC236}">
                <a16:creationId xmlns:a16="http://schemas.microsoft.com/office/drawing/2014/main" id="{9BFB12A3-825E-36AC-0FE6-38BDAACB4101}"/>
              </a:ext>
            </a:extLst>
          </p:cNvPr>
          <p:cNvSpPr/>
          <p:nvPr/>
        </p:nvSpPr>
        <p:spPr>
          <a:xfrm>
            <a:off x="4206062" y="3824699"/>
            <a:ext cx="2011684" cy="334167"/>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 name="!!txtToken">
            <a:extLst>
              <a:ext uri="{FF2B5EF4-FFF2-40B4-BE49-F238E27FC236}">
                <a16:creationId xmlns:a16="http://schemas.microsoft.com/office/drawing/2014/main" id="{9A96AB62-9D70-C5A3-3A8B-64A0CA26F432}"/>
              </a:ext>
            </a:extLst>
          </p:cNvPr>
          <p:cNvSpPr txBox="1"/>
          <p:nvPr/>
        </p:nvSpPr>
        <p:spPr>
          <a:xfrm>
            <a:off x="4162519" y="3789534"/>
            <a:ext cx="2160127" cy="369332"/>
          </a:xfrm>
          <a:prstGeom prst="rect">
            <a:avLst/>
          </a:prstGeom>
          <a:noFill/>
        </p:spPr>
        <p:txBody>
          <a:bodyPr wrap="square">
            <a:spAutoFit/>
          </a:bodyPr>
          <a:lstStyle/>
          <a:p>
            <a:r>
              <a:rPr lang="en-US" sz="1800" dirty="0">
                <a:solidFill>
                  <a:srgbClr val="7030A0"/>
                </a:solidFill>
                <a:latin typeface="Courier New" panose="02070309020205020404" pitchFamily="49" charset="0"/>
                <a:cs typeface="Courier New" panose="02070309020205020404" pitchFamily="49" charset="0"/>
              </a:rPr>
              <a:t>{Access Token}</a:t>
            </a:r>
          </a:p>
        </p:txBody>
      </p:sp>
    </p:spTree>
    <p:extLst>
      <p:ext uri="{BB962C8B-B14F-4D97-AF65-F5344CB8AC3E}">
        <p14:creationId xmlns:p14="http://schemas.microsoft.com/office/powerpoint/2010/main" val="151647508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0EF3AB63-0B94-AF37-E535-8CE122F1B7B7}"/>
              </a:ext>
            </a:extLst>
          </p:cNvPr>
          <p:cNvGrpSpPr/>
          <p:nvPr/>
        </p:nvGrpSpPr>
        <p:grpSpPr>
          <a:xfrm>
            <a:off x="5081187" y="4465797"/>
            <a:ext cx="1014813" cy="1313715"/>
            <a:chOff x="9592919" y="3281030"/>
            <a:chExt cx="2412301" cy="3122817"/>
          </a:xfrm>
        </p:grpSpPr>
        <p:sp>
          <p:nvSpPr>
            <p:cNvPr id="6" name="Freeform 158">
              <a:extLst>
                <a:ext uri="{FF2B5EF4-FFF2-40B4-BE49-F238E27FC236}">
                  <a16:creationId xmlns:a16="http://schemas.microsoft.com/office/drawing/2014/main" id="{BE748CC1-47A6-F0A6-C151-0276D0EEBB9A}"/>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 name="Group 6">
              <a:extLst>
                <a:ext uri="{FF2B5EF4-FFF2-40B4-BE49-F238E27FC236}">
                  <a16:creationId xmlns:a16="http://schemas.microsoft.com/office/drawing/2014/main" id="{2DBF9619-21AA-6D2F-D8D7-AB1674596020}"/>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CCEA9442-9746-0DD8-1531-053063D5CDE7}"/>
                  </a:ext>
                </a:extLst>
              </p:cNvPr>
              <p:cNvGrpSpPr/>
              <p:nvPr/>
            </p:nvGrpSpPr>
            <p:grpSpPr>
              <a:xfrm>
                <a:off x="6048941" y="4798352"/>
                <a:ext cx="542456" cy="1088197"/>
                <a:chOff x="6048941" y="4798352"/>
                <a:chExt cx="542456" cy="1088197"/>
              </a:xfrm>
            </p:grpSpPr>
            <p:sp>
              <p:nvSpPr>
                <p:cNvPr id="15" name="Freeform 159">
                  <a:extLst>
                    <a:ext uri="{FF2B5EF4-FFF2-40B4-BE49-F238E27FC236}">
                      <a16:creationId xmlns:a16="http://schemas.microsoft.com/office/drawing/2014/main" id="{9306D16B-008E-4005-81B9-438EBD8AF75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60">
                  <a:extLst>
                    <a:ext uri="{FF2B5EF4-FFF2-40B4-BE49-F238E27FC236}">
                      <a16:creationId xmlns:a16="http://schemas.microsoft.com/office/drawing/2014/main" id="{2531831C-669C-A4EC-6ABC-BC7763C4F20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C39DE099-D15F-73CF-59E9-67F720E9190E}"/>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E9A81D7D-435A-DBF7-DF0B-53A2B811702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677E1E5A-70F5-9089-2FA5-ED0E783E2BCF}"/>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7" name="Picture 2">
            <a:extLst>
              <a:ext uri="{FF2B5EF4-FFF2-40B4-BE49-F238E27FC236}">
                <a16:creationId xmlns:a16="http://schemas.microsoft.com/office/drawing/2014/main" id="{29722036-9A40-4A2E-7D99-B21D38FEB35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4"/>
          <a:stretch>
            <a:fillRect/>
          </a:stretch>
        </p:blipFill>
        <p:spPr>
          <a:xfrm>
            <a:off x="8224636" y="1936199"/>
            <a:ext cx="1395034" cy="1346673"/>
          </a:xfrm>
          <a:prstGeom prst="rect">
            <a:avLst/>
          </a:prstGeom>
        </p:spPr>
      </p:pic>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2.0</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Arrow 1">
            <a:extLst>
              <a:ext uri="{FF2B5EF4-FFF2-40B4-BE49-F238E27FC236}">
                <a16:creationId xmlns:a16="http://schemas.microsoft.com/office/drawing/2014/main" id="{BEAE5637-7B76-FA9A-C101-D073A54B69D9}"/>
              </a:ext>
            </a:extLst>
          </p:cNvPr>
          <p:cNvCxnSpPr>
            <a:cxnSpLocks/>
          </p:cNvCxnSpPr>
          <p:nvPr/>
        </p:nvCxnSpPr>
        <p:spPr>
          <a:xfrm>
            <a:off x="4725812" y="2870793"/>
            <a:ext cx="3358645"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0" name="!!Req4BG">
            <a:extLst>
              <a:ext uri="{FF2B5EF4-FFF2-40B4-BE49-F238E27FC236}">
                <a16:creationId xmlns:a16="http://schemas.microsoft.com/office/drawing/2014/main" id="{7464A2CF-1B3A-CD16-5EF6-7E8DC737191D}"/>
              </a:ext>
            </a:extLst>
          </p:cNvPr>
          <p:cNvSpPr/>
          <p:nvPr/>
        </p:nvSpPr>
        <p:spPr>
          <a:xfrm>
            <a:off x="4612175" y="1825505"/>
            <a:ext cx="3570207" cy="74778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18" name="!!Req4Text">
            <a:extLst>
              <a:ext uri="{FF2B5EF4-FFF2-40B4-BE49-F238E27FC236}">
                <a16:creationId xmlns:a16="http://schemas.microsoft.com/office/drawing/2014/main" id="{F043A36D-609E-CC5C-6CD3-5C916EEC06D3}"/>
              </a:ext>
            </a:extLst>
          </p:cNvPr>
          <p:cNvSpPr txBox="1"/>
          <p:nvPr/>
        </p:nvSpPr>
        <p:spPr>
          <a:xfrm>
            <a:off x="4766063" y="1865403"/>
            <a:ext cx="1723549"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a:t>
            </a:r>
            <a:r>
              <a:rPr lang="en-US" sz="2000" b="1" dirty="0" err="1">
                <a:latin typeface="Courier New" panose="02070309020205020404" pitchFamily="49" charset="0"/>
                <a:cs typeface="Courier New" panose="02070309020205020404" pitchFamily="49" charset="0"/>
              </a:rPr>
              <a:t>GetPhotos</a:t>
            </a:r>
            <a:endParaRPr lang="en-US" sz="2000" dirty="0">
              <a:solidFill>
                <a:srgbClr val="7030A0"/>
              </a:solidFill>
              <a:latin typeface="Courier New" panose="02070309020205020404" pitchFamily="49" charset="0"/>
              <a:cs typeface="Courier New" panose="02070309020205020404" pitchFamily="49" charset="0"/>
            </a:endParaRPr>
          </a:p>
        </p:txBody>
      </p:sp>
      <p:sp>
        <p:nvSpPr>
          <p:cNvPr id="9" name="!!TokenBG">
            <a:extLst>
              <a:ext uri="{FF2B5EF4-FFF2-40B4-BE49-F238E27FC236}">
                <a16:creationId xmlns:a16="http://schemas.microsoft.com/office/drawing/2014/main" id="{9BFB12A3-825E-36AC-0FE6-38BDAACB4101}"/>
              </a:ext>
            </a:extLst>
          </p:cNvPr>
          <p:cNvSpPr/>
          <p:nvPr/>
        </p:nvSpPr>
        <p:spPr>
          <a:xfrm>
            <a:off x="4801859" y="2202448"/>
            <a:ext cx="2011684" cy="334167"/>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 name="!!txtToken">
            <a:extLst>
              <a:ext uri="{FF2B5EF4-FFF2-40B4-BE49-F238E27FC236}">
                <a16:creationId xmlns:a16="http://schemas.microsoft.com/office/drawing/2014/main" id="{9A96AB62-9D70-C5A3-3A8B-64A0CA26F432}"/>
              </a:ext>
            </a:extLst>
          </p:cNvPr>
          <p:cNvSpPr txBox="1"/>
          <p:nvPr/>
        </p:nvSpPr>
        <p:spPr>
          <a:xfrm>
            <a:off x="4758316" y="2167283"/>
            <a:ext cx="2160127" cy="369332"/>
          </a:xfrm>
          <a:prstGeom prst="rect">
            <a:avLst/>
          </a:prstGeom>
          <a:noFill/>
        </p:spPr>
        <p:txBody>
          <a:bodyPr wrap="square">
            <a:spAutoFit/>
          </a:bodyPr>
          <a:lstStyle/>
          <a:p>
            <a:r>
              <a:rPr lang="en-US" sz="1800" dirty="0">
                <a:solidFill>
                  <a:srgbClr val="7030A0"/>
                </a:solidFill>
                <a:latin typeface="Courier New" panose="02070309020205020404" pitchFamily="49" charset="0"/>
                <a:cs typeface="Courier New" panose="02070309020205020404" pitchFamily="49" charset="0"/>
              </a:rPr>
              <a:t>{Access Token}</a:t>
            </a:r>
          </a:p>
        </p:txBody>
      </p:sp>
    </p:spTree>
    <p:extLst>
      <p:ext uri="{BB962C8B-B14F-4D97-AF65-F5344CB8AC3E}">
        <p14:creationId xmlns:p14="http://schemas.microsoft.com/office/powerpoint/2010/main" val="299571729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0EF3AB63-0B94-AF37-E535-8CE122F1B7B7}"/>
              </a:ext>
            </a:extLst>
          </p:cNvPr>
          <p:cNvGrpSpPr/>
          <p:nvPr/>
        </p:nvGrpSpPr>
        <p:grpSpPr>
          <a:xfrm>
            <a:off x="5081187" y="7368652"/>
            <a:ext cx="1014813" cy="1313715"/>
            <a:chOff x="9592919" y="3281030"/>
            <a:chExt cx="2412301" cy="3122817"/>
          </a:xfrm>
        </p:grpSpPr>
        <p:sp>
          <p:nvSpPr>
            <p:cNvPr id="6" name="Freeform 158">
              <a:extLst>
                <a:ext uri="{FF2B5EF4-FFF2-40B4-BE49-F238E27FC236}">
                  <a16:creationId xmlns:a16="http://schemas.microsoft.com/office/drawing/2014/main" id="{BE748CC1-47A6-F0A6-C151-0276D0EEBB9A}"/>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 name="Group 6">
              <a:extLst>
                <a:ext uri="{FF2B5EF4-FFF2-40B4-BE49-F238E27FC236}">
                  <a16:creationId xmlns:a16="http://schemas.microsoft.com/office/drawing/2014/main" id="{2DBF9619-21AA-6D2F-D8D7-AB1674596020}"/>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CCEA9442-9746-0DD8-1531-053063D5CDE7}"/>
                  </a:ext>
                </a:extLst>
              </p:cNvPr>
              <p:cNvGrpSpPr/>
              <p:nvPr/>
            </p:nvGrpSpPr>
            <p:grpSpPr>
              <a:xfrm>
                <a:off x="6048941" y="4798352"/>
                <a:ext cx="542456" cy="1088197"/>
                <a:chOff x="6048941" y="4798352"/>
                <a:chExt cx="542456" cy="1088197"/>
              </a:xfrm>
            </p:grpSpPr>
            <p:sp>
              <p:nvSpPr>
                <p:cNvPr id="15" name="Freeform 159">
                  <a:extLst>
                    <a:ext uri="{FF2B5EF4-FFF2-40B4-BE49-F238E27FC236}">
                      <a16:creationId xmlns:a16="http://schemas.microsoft.com/office/drawing/2014/main" id="{9306D16B-008E-4005-81B9-438EBD8AF75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60">
                  <a:extLst>
                    <a:ext uri="{FF2B5EF4-FFF2-40B4-BE49-F238E27FC236}">
                      <a16:creationId xmlns:a16="http://schemas.microsoft.com/office/drawing/2014/main" id="{2531831C-669C-A4EC-6ABC-BC7763C4F20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C39DE099-D15F-73CF-59E9-67F720E9190E}"/>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E9A81D7D-435A-DBF7-DF0B-53A2B811702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677E1E5A-70F5-9089-2FA5-ED0E783E2BCF}"/>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7" name="Picture 2">
            <a:extLst>
              <a:ext uri="{FF2B5EF4-FFF2-40B4-BE49-F238E27FC236}">
                <a16:creationId xmlns:a16="http://schemas.microsoft.com/office/drawing/2014/main" id="{29722036-9A40-4A2E-7D99-B21D38FEB35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7809645"/>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4"/>
          <a:stretch>
            <a:fillRect/>
          </a:stretch>
        </p:blipFill>
        <p:spPr>
          <a:xfrm>
            <a:off x="8224636" y="1936199"/>
            <a:ext cx="1395034" cy="1346673"/>
          </a:xfrm>
          <a:prstGeom prst="rect">
            <a:avLst/>
          </a:prstGeom>
        </p:spPr>
      </p:pic>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2.0</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Arrow 1">
            <a:extLst>
              <a:ext uri="{FF2B5EF4-FFF2-40B4-BE49-F238E27FC236}">
                <a16:creationId xmlns:a16="http://schemas.microsoft.com/office/drawing/2014/main" id="{BEAE5637-7B76-FA9A-C101-D073A54B69D9}"/>
              </a:ext>
            </a:extLst>
          </p:cNvPr>
          <p:cNvCxnSpPr>
            <a:cxnSpLocks/>
          </p:cNvCxnSpPr>
          <p:nvPr/>
        </p:nvCxnSpPr>
        <p:spPr>
          <a:xfrm>
            <a:off x="4725812" y="2870793"/>
            <a:ext cx="3358645"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0" name="!!Req4BG">
            <a:extLst>
              <a:ext uri="{FF2B5EF4-FFF2-40B4-BE49-F238E27FC236}">
                <a16:creationId xmlns:a16="http://schemas.microsoft.com/office/drawing/2014/main" id="{7464A2CF-1B3A-CD16-5EF6-7E8DC737191D}"/>
              </a:ext>
            </a:extLst>
          </p:cNvPr>
          <p:cNvSpPr/>
          <p:nvPr/>
        </p:nvSpPr>
        <p:spPr>
          <a:xfrm>
            <a:off x="4612175" y="3015674"/>
            <a:ext cx="3570207" cy="1163473"/>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 name="!!txtToken">
            <a:extLst>
              <a:ext uri="{FF2B5EF4-FFF2-40B4-BE49-F238E27FC236}">
                <a16:creationId xmlns:a16="http://schemas.microsoft.com/office/drawing/2014/main" id="{9A96AB62-9D70-C5A3-3A8B-64A0CA26F432}"/>
              </a:ext>
            </a:extLst>
          </p:cNvPr>
          <p:cNvSpPr txBox="1"/>
          <p:nvPr/>
        </p:nvSpPr>
        <p:spPr>
          <a:xfrm>
            <a:off x="4758316" y="3081683"/>
            <a:ext cx="2160127" cy="369332"/>
          </a:xfrm>
          <a:prstGeom prst="rect">
            <a:avLst/>
          </a:prstGeom>
          <a:noFill/>
        </p:spPr>
        <p:txBody>
          <a:bodyPr wrap="square">
            <a:spAutoFit/>
          </a:bodyPr>
          <a:lstStyle/>
          <a:p>
            <a:r>
              <a:rPr lang="en-US" sz="1800" b="1" dirty="0">
                <a:solidFill>
                  <a:srgbClr val="7030A0"/>
                </a:solidFill>
                <a:latin typeface="Courier New" panose="02070309020205020404" pitchFamily="49" charset="0"/>
                <a:cs typeface="Courier New" panose="02070309020205020404" pitchFamily="49" charset="0"/>
              </a:rPr>
              <a:t>{Access Token}</a:t>
            </a:r>
          </a:p>
        </p:txBody>
      </p:sp>
      <p:sp>
        <p:nvSpPr>
          <p:cNvPr id="2" name="!!txtTokenDesc">
            <a:extLst>
              <a:ext uri="{FF2B5EF4-FFF2-40B4-BE49-F238E27FC236}">
                <a16:creationId xmlns:a16="http://schemas.microsoft.com/office/drawing/2014/main" id="{DFFB1718-0EA4-03CB-49FF-62AC7A2DD46B}"/>
              </a:ext>
            </a:extLst>
          </p:cNvPr>
          <p:cNvSpPr txBox="1"/>
          <p:nvPr/>
        </p:nvSpPr>
        <p:spPr>
          <a:xfrm>
            <a:off x="4758315" y="3408077"/>
            <a:ext cx="3195511" cy="646331"/>
          </a:xfrm>
          <a:prstGeom prst="rect">
            <a:avLst/>
          </a:prstGeom>
          <a:noFill/>
        </p:spPr>
        <p:txBody>
          <a:bodyPr wrap="square">
            <a:spAutoFit/>
          </a:bodyPr>
          <a:lstStyle/>
          <a:p>
            <a:r>
              <a:rPr lang="en-US" b="1" dirty="0">
                <a:latin typeface="Corbel" panose="020B0503020204020204" pitchFamily="34" charset="0"/>
                <a:cs typeface="Courier New" panose="02070309020205020404" pitchFamily="49" charset="0"/>
              </a:rPr>
              <a:t>Format can vary</a:t>
            </a:r>
            <a:r>
              <a:rPr lang="en-US" dirty="0">
                <a:latin typeface="Corbel" panose="020B0503020204020204" pitchFamily="34" charset="0"/>
                <a:cs typeface="Courier New" panose="02070309020205020404" pitchFamily="49" charset="0"/>
              </a:rPr>
              <a:t>, but JWT is a common approach</a:t>
            </a:r>
            <a:endParaRPr lang="en-US" sz="1800" b="1" dirty="0">
              <a:latin typeface="Corbel" panose="020B0503020204020204" pitchFamily="34" charset="0"/>
              <a:cs typeface="Courier New" panose="02070309020205020404" pitchFamily="49" charset="0"/>
            </a:endParaRPr>
          </a:p>
        </p:txBody>
      </p:sp>
    </p:spTree>
    <p:extLst>
      <p:ext uri="{BB962C8B-B14F-4D97-AF65-F5344CB8AC3E}">
        <p14:creationId xmlns:p14="http://schemas.microsoft.com/office/powerpoint/2010/main" val="4176834440"/>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grpSp>
        <p:nvGrpSpPr>
          <p:cNvPr id="13" name="Group 12">
            <a:extLst>
              <a:ext uri="{FF2B5EF4-FFF2-40B4-BE49-F238E27FC236}">
                <a16:creationId xmlns:a16="http://schemas.microsoft.com/office/drawing/2014/main" id="{75BE2CAD-3D40-278A-D212-F4FEC0E29C11}"/>
              </a:ext>
            </a:extLst>
          </p:cNvPr>
          <p:cNvGrpSpPr/>
          <p:nvPr/>
        </p:nvGrpSpPr>
        <p:grpSpPr>
          <a:xfrm>
            <a:off x="17375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623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5">
            <a:extLst>
              <a:ext uri="{FF2B5EF4-FFF2-40B4-BE49-F238E27FC236}">
                <a16:creationId xmlns:a16="http://schemas.microsoft.com/office/drawing/2014/main" id="{03300B40-7D74-1399-AA16-316EC0EEF79D}"/>
              </a:ext>
            </a:extLst>
          </p:cNvPr>
          <p:cNvPicPr>
            <a:picLocks noChangeAspect="1"/>
          </p:cNvPicPr>
          <p:nvPr/>
        </p:nvPicPr>
        <p:blipFill>
          <a:blip r:embed="rId4"/>
          <a:stretch>
            <a:fillRect/>
          </a:stretch>
        </p:blipFill>
        <p:spPr>
          <a:xfrm>
            <a:off x="8067587" y="2234299"/>
            <a:ext cx="2239254" cy="2389401"/>
          </a:xfrm>
          <a:prstGeom prst="rect">
            <a:avLst/>
          </a:prstGeom>
        </p:spPr>
      </p:pic>
      <p:sp>
        <p:nvSpPr>
          <p:cNvPr id="2" name="!!Speech Bubble 1">
            <a:extLst>
              <a:ext uri="{FF2B5EF4-FFF2-40B4-BE49-F238E27FC236}">
                <a16:creationId xmlns:a16="http://schemas.microsoft.com/office/drawing/2014/main" id="{A9EC511C-D01A-3128-FFD8-0355712B7B72}"/>
              </a:ext>
            </a:extLst>
          </p:cNvPr>
          <p:cNvSpPr/>
          <p:nvPr/>
        </p:nvSpPr>
        <p:spPr>
          <a:xfrm>
            <a:off x="3657065" y="1239495"/>
            <a:ext cx="3287363" cy="1163539"/>
          </a:xfrm>
          <a:prstGeom prst="wedgeRoundRectCallout">
            <a:avLst>
              <a:gd name="adj1" fmla="val -64865"/>
              <a:gd name="adj2" fmla="val 60685"/>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Hi! I’m Alice!</a:t>
            </a:r>
          </a:p>
        </p:txBody>
      </p:sp>
      <p:sp>
        <p:nvSpPr>
          <p:cNvPr id="4" name="Speech Bubble: Rectangle with Corners Rounded 3">
            <a:extLst>
              <a:ext uri="{FF2B5EF4-FFF2-40B4-BE49-F238E27FC236}">
                <a16:creationId xmlns:a16="http://schemas.microsoft.com/office/drawing/2014/main" id="{51EE5471-A2FE-F949-F11D-83A9865007BD}"/>
              </a:ext>
            </a:extLst>
          </p:cNvPr>
          <p:cNvSpPr/>
          <p:nvPr/>
        </p:nvSpPr>
        <p:spPr>
          <a:xfrm>
            <a:off x="6096000" y="4907463"/>
            <a:ext cx="2869843" cy="1163539"/>
          </a:xfrm>
          <a:prstGeom prst="wedgeRoundRectCallout">
            <a:avLst>
              <a:gd name="adj1" fmla="val 37011"/>
              <a:gd name="adj2" fmla="val -94309"/>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Uh huh.</a:t>
            </a:r>
            <a:br>
              <a:rPr lang="en-US" sz="2400" dirty="0">
                <a:solidFill>
                  <a:schemeClr val="bg1"/>
                </a:solidFill>
                <a:latin typeface="Segoe Print" panose="02000600000000000000" pitchFamily="2" charset="0"/>
              </a:rPr>
            </a:br>
            <a:r>
              <a:rPr lang="en-US" sz="2400" dirty="0">
                <a:solidFill>
                  <a:schemeClr val="bg1"/>
                </a:solidFill>
                <a:latin typeface="Segoe Print" panose="02000600000000000000" pitchFamily="2" charset="0"/>
              </a:rPr>
              <a:t>Prove it, sister.</a:t>
            </a:r>
          </a:p>
        </p:txBody>
      </p:sp>
    </p:spTree>
    <p:extLst>
      <p:ext uri="{BB962C8B-B14F-4D97-AF65-F5344CB8AC3E}">
        <p14:creationId xmlns:p14="http://schemas.microsoft.com/office/powerpoint/2010/main" val="3277138720"/>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Lst>
  </p:timing>
</p:sld>
</file>

<file path=ppt/slides/slide12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3"/>
          <a:stretch>
            <a:fillRect/>
          </a:stretch>
        </p:blipFill>
        <p:spPr>
          <a:xfrm>
            <a:off x="8224636" y="1936199"/>
            <a:ext cx="1395034" cy="1346673"/>
          </a:xfrm>
          <a:prstGeom prst="rect">
            <a:avLst/>
          </a:prstGeom>
        </p:spPr>
      </p:pic>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2.0</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Arrow 1">
            <a:extLst>
              <a:ext uri="{FF2B5EF4-FFF2-40B4-BE49-F238E27FC236}">
                <a16:creationId xmlns:a16="http://schemas.microsoft.com/office/drawing/2014/main" id="{BEAE5637-7B76-FA9A-C101-D073A54B69D9}"/>
              </a:ext>
            </a:extLst>
          </p:cNvPr>
          <p:cNvCxnSpPr>
            <a:cxnSpLocks/>
          </p:cNvCxnSpPr>
          <p:nvPr/>
        </p:nvCxnSpPr>
        <p:spPr>
          <a:xfrm>
            <a:off x="4725812" y="2870793"/>
            <a:ext cx="3358645"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0" name="!!Req4BG">
            <a:extLst>
              <a:ext uri="{FF2B5EF4-FFF2-40B4-BE49-F238E27FC236}">
                <a16:creationId xmlns:a16="http://schemas.microsoft.com/office/drawing/2014/main" id="{7464A2CF-1B3A-CD16-5EF6-7E8DC737191D}"/>
              </a:ext>
            </a:extLst>
          </p:cNvPr>
          <p:cNvSpPr/>
          <p:nvPr/>
        </p:nvSpPr>
        <p:spPr>
          <a:xfrm>
            <a:off x="4612175" y="3015674"/>
            <a:ext cx="3570207" cy="1739680"/>
          </a:xfrm>
          <a:prstGeom prst="roundRect">
            <a:avLst>
              <a:gd name="adj" fmla="val 9993"/>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 name="!!txtToken">
            <a:extLst>
              <a:ext uri="{FF2B5EF4-FFF2-40B4-BE49-F238E27FC236}">
                <a16:creationId xmlns:a16="http://schemas.microsoft.com/office/drawing/2014/main" id="{9A96AB62-9D70-C5A3-3A8B-64A0CA26F432}"/>
              </a:ext>
            </a:extLst>
          </p:cNvPr>
          <p:cNvSpPr txBox="1"/>
          <p:nvPr/>
        </p:nvSpPr>
        <p:spPr>
          <a:xfrm>
            <a:off x="4758316" y="3081683"/>
            <a:ext cx="2160127" cy="369332"/>
          </a:xfrm>
          <a:prstGeom prst="rect">
            <a:avLst/>
          </a:prstGeom>
          <a:noFill/>
        </p:spPr>
        <p:txBody>
          <a:bodyPr wrap="square">
            <a:spAutoFit/>
          </a:bodyPr>
          <a:lstStyle/>
          <a:p>
            <a:r>
              <a:rPr lang="en-US" sz="1800" b="1" dirty="0">
                <a:solidFill>
                  <a:srgbClr val="7030A0"/>
                </a:solidFill>
                <a:latin typeface="Courier New" panose="02070309020205020404" pitchFamily="49" charset="0"/>
                <a:cs typeface="Courier New" panose="02070309020205020404" pitchFamily="49" charset="0"/>
              </a:rPr>
              <a:t>{Access Token}</a:t>
            </a:r>
          </a:p>
        </p:txBody>
      </p:sp>
      <p:sp>
        <p:nvSpPr>
          <p:cNvPr id="2" name="!!txtTokenDesc">
            <a:extLst>
              <a:ext uri="{FF2B5EF4-FFF2-40B4-BE49-F238E27FC236}">
                <a16:creationId xmlns:a16="http://schemas.microsoft.com/office/drawing/2014/main" id="{DFFB1718-0EA4-03CB-49FF-62AC7A2DD46B}"/>
              </a:ext>
            </a:extLst>
          </p:cNvPr>
          <p:cNvSpPr txBox="1"/>
          <p:nvPr/>
        </p:nvSpPr>
        <p:spPr>
          <a:xfrm>
            <a:off x="4758315" y="3408077"/>
            <a:ext cx="3195511" cy="646331"/>
          </a:xfrm>
          <a:prstGeom prst="rect">
            <a:avLst/>
          </a:prstGeom>
          <a:noFill/>
        </p:spPr>
        <p:txBody>
          <a:bodyPr wrap="square">
            <a:spAutoFit/>
          </a:bodyPr>
          <a:lstStyle/>
          <a:p>
            <a:r>
              <a:rPr lang="en-US" b="1" dirty="0">
                <a:latin typeface="Corbel" panose="020B0503020204020204" pitchFamily="34" charset="0"/>
                <a:cs typeface="Courier New" panose="02070309020205020404" pitchFamily="49" charset="0"/>
              </a:rPr>
              <a:t>Format can vary</a:t>
            </a:r>
            <a:r>
              <a:rPr lang="en-US" dirty="0">
                <a:latin typeface="Corbel" panose="020B0503020204020204" pitchFamily="34" charset="0"/>
                <a:cs typeface="Courier New" panose="02070309020205020404" pitchFamily="49" charset="0"/>
              </a:rPr>
              <a:t>, but JWT is a common approach</a:t>
            </a:r>
            <a:endParaRPr lang="en-US" sz="1800" b="1" dirty="0">
              <a:latin typeface="Corbel" panose="020B0503020204020204" pitchFamily="34" charset="0"/>
              <a:cs typeface="Courier New" panose="02070309020205020404" pitchFamily="49" charset="0"/>
            </a:endParaRPr>
          </a:p>
        </p:txBody>
      </p:sp>
      <p:sp>
        <p:nvSpPr>
          <p:cNvPr id="8" name="!!txtTokenDesc2">
            <a:extLst>
              <a:ext uri="{FF2B5EF4-FFF2-40B4-BE49-F238E27FC236}">
                <a16:creationId xmlns:a16="http://schemas.microsoft.com/office/drawing/2014/main" id="{8004B932-4AB4-0CA1-25D2-F7AD7867DF47}"/>
              </a:ext>
            </a:extLst>
          </p:cNvPr>
          <p:cNvSpPr txBox="1"/>
          <p:nvPr/>
        </p:nvSpPr>
        <p:spPr>
          <a:xfrm>
            <a:off x="4725812" y="4059067"/>
            <a:ext cx="3195511" cy="646331"/>
          </a:xfrm>
          <a:prstGeom prst="rect">
            <a:avLst/>
          </a:prstGeom>
          <a:noFill/>
        </p:spPr>
        <p:txBody>
          <a:bodyPr wrap="square">
            <a:spAutoFit/>
          </a:bodyPr>
          <a:lstStyle/>
          <a:p>
            <a:r>
              <a:rPr lang="en-US" b="1" dirty="0">
                <a:latin typeface="Corbel" panose="020B0503020204020204" pitchFamily="34" charset="0"/>
                <a:cs typeface="Courier New" panose="02070309020205020404" pitchFamily="49" charset="0"/>
              </a:rPr>
              <a:t>Black box – </a:t>
            </a:r>
            <a:r>
              <a:rPr lang="en-US" dirty="0">
                <a:latin typeface="Corbel" panose="020B0503020204020204" pitchFamily="34" charset="0"/>
                <a:cs typeface="Courier New" panose="02070309020205020404" pitchFamily="49" charset="0"/>
              </a:rPr>
              <a:t>Shutterfly cannot extract data from it</a:t>
            </a:r>
            <a:endParaRPr lang="en-US" sz="1800" b="1" dirty="0">
              <a:latin typeface="Corbel" panose="020B0503020204020204" pitchFamily="34" charset="0"/>
              <a:cs typeface="Courier New" panose="02070309020205020404" pitchFamily="49" charset="0"/>
            </a:endParaRPr>
          </a:p>
        </p:txBody>
      </p:sp>
    </p:spTree>
    <p:extLst>
      <p:ext uri="{BB962C8B-B14F-4D97-AF65-F5344CB8AC3E}">
        <p14:creationId xmlns:p14="http://schemas.microsoft.com/office/powerpoint/2010/main" val="264749011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2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3"/>
          <a:stretch>
            <a:fillRect/>
          </a:stretch>
        </p:blipFill>
        <p:spPr>
          <a:xfrm>
            <a:off x="8224636" y="1936199"/>
            <a:ext cx="1395034" cy="1346673"/>
          </a:xfrm>
          <a:prstGeom prst="rect">
            <a:avLst/>
          </a:prstGeom>
        </p:spPr>
      </p:pic>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Arrow 1">
            <a:extLst>
              <a:ext uri="{FF2B5EF4-FFF2-40B4-BE49-F238E27FC236}">
                <a16:creationId xmlns:a16="http://schemas.microsoft.com/office/drawing/2014/main" id="{BEAE5637-7B76-FA9A-C101-D073A54B69D9}"/>
              </a:ext>
            </a:extLst>
          </p:cNvPr>
          <p:cNvCxnSpPr>
            <a:cxnSpLocks/>
          </p:cNvCxnSpPr>
          <p:nvPr/>
        </p:nvCxnSpPr>
        <p:spPr>
          <a:xfrm>
            <a:off x="4725812" y="2870793"/>
            <a:ext cx="3358645"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0" name="!!Req4BG">
            <a:extLst>
              <a:ext uri="{FF2B5EF4-FFF2-40B4-BE49-F238E27FC236}">
                <a16:creationId xmlns:a16="http://schemas.microsoft.com/office/drawing/2014/main" id="{7464A2CF-1B3A-CD16-5EF6-7E8DC737191D}"/>
              </a:ext>
            </a:extLst>
          </p:cNvPr>
          <p:cNvSpPr/>
          <p:nvPr/>
        </p:nvSpPr>
        <p:spPr>
          <a:xfrm>
            <a:off x="4612175" y="3015674"/>
            <a:ext cx="3570207" cy="1739680"/>
          </a:xfrm>
          <a:prstGeom prst="roundRect">
            <a:avLst>
              <a:gd name="adj" fmla="val 9993"/>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 name="!!txtToken">
            <a:extLst>
              <a:ext uri="{FF2B5EF4-FFF2-40B4-BE49-F238E27FC236}">
                <a16:creationId xmlns:a16="http://schemas.microsoft.com/office/drawing/2014/main" id="{9A96AB62-9D70-C5A3-3A8B-64A0CA26F432}"/>
              </a:ext>
            </a:extLst>
          </p:cNvPr>
          <p:cNvSpPr txBox="1"/>
          <p:nvPr/>
        </p:nvSpPr>
        <p:spPr>
          <a:xfrm>
            <a:off x="4758316" y="3081683"/>
            <a:ext cx="2160127" cy="369332"/>
          </a:xfrm>
          <a:prstGeom prst="rect">
            <a:avLst/>
          </a:prstGeom>
          <a:noFill/>
        </p:spPr>
        <p:txBody>
          <a:bodyPr wrap="square">
            <a:spAutoFit/>
          </a:bodyPr>
          <a:lstStyle/>
          <a:p>
            <a:r>
              <a:rPr lang="en-US" sz="1800" b="1" dirty="0">
                <a:solidFill>
                  <a:srgbClr val="7030A0"/>
                </a:solidFill>
                <a:latin typeface="Courier New" panose="02070309020205020404" pitchFamily="49" charset="0"/>
                <a:cs typeface="Courier New" panose="02070309020205020404" pitchFamily="49" charset="0"/>
              </a:rPr>
              <a:t>{Access Token}</a:t>
            </a:r>
          </a:p>
        </p:txBody>
      </p:sp>
      <p:sp>
        <p:nvSpPr>
          <p:cNvPr id="2" name="!!txtTokenDesc">
            <a:extLst>
              <a:ext uri="{FF2B5EF4-FFF2-40B4-BE49-F238E27FC236}">
                <a16:creationId xmlns:a16="http://schemas.microsoft.com/office/drawing/2014/main" id="{DFFB1718-0EA4-03CB-49FF-62AC7A2DD46B}"/>
              </a:ext>
            </a:extLst>
          </p:cNvPr>
          <p:cNvSpPr txBox="1"/>
          <p:nvPr/>
        </p:nvSpPr>
        <p:spPr>
          <a:xfrm>
            <a:off x="4758315" y="3408077"/>
            <a:ext cx="3195511" cy="646331"/>
          </a:xfrm>
          <a:prstGeom prst="rect">
            <a:avLst/>
          </a:prstGeom>
          <a:noFill/>
        </p:spPr>
        <p:txBody>
          <a:bodyPr wrap="square">
            <a:spAutoFit/>
          </a:bodyPr>
          <a:lstStyle/>
          <a:p>
            <a:r>
              <a:rPr lang="en-US" b="1" dirty="0">
                <a:latin typeface="Corbel" panose="020B0503020204020204" pitchFamily="34" charset="0"/>
                <a:cs typeface="Courier New" panose="02070309020205020404" pitchFamily="49" charset="0"/>
              </a:rPr>
              <a:t>Format can vary</a:t>
            </a:r>
            <a:r>
              <a:rPr lang="en-US" dirty="0">
                <a:latin typeface="Corbel" panose="020B0503020204020204" pitchFamily="34" charset="0"/>
                <a:cs typeface="Courier New" panose="02070309020205020404" pitchFamily="49" charset="0"/>
              </a:rPr>
              <a:t>, but JWT is a common approach</a:t>
            </a:r>
            <a:endParaRPr lang="en-US" sz="1800" b="1" dirty="0">
              <a:latin typeface="Corbel" panose="020B0503020204020204" pitchFamily="34" charset="0"/>
              <a:cs typeface="Courier New" panose="02070309020205020404" pitchFamily="49" charset="0"/>
            </a:endParaRPr>
          </a:p>
        </p:txBody>
      </p:sp>
      <p:sp>
        <p:nvSpPr>
          <p:cNvPr id="8" name="!!txtTokenDesc2">
            <a:extLst>
              <a:ext uri="{FF2B5EF4-FFF2-40B4-BE49-F238E27FC236}">
                <a16:creationId xmlns:a16="http://schemas.microsoft.com/office/drawing/2014/main" id="{8004B932-4AB4-0CA1-25D2-F7AD7867DF47}"/>
              </a:ext>
            </a:extLst>
          </p:cNvPr>
          <p:cNvSpPr txBox="1"/>
          <p:nvPr/>
        </p:nvSpPr>
        <p:spPr>
          <a:xfrm>
            <a:off x="4725812" y="4059067"/>
            <a:ext cx="3195511" cy="646331"/>
          </a:xfrm>
          <a:prstGeom prst="rect">
            <a:avLst/>
          </a:prstGeom>
          <a:noFill/>
        </p:spPr>
        <p:txBody>
          <a:bodyPr wrap="square">
            <a:spAutoFit/>
          </a:bodyPr>
          <a:lstStyle/>
          <a:p>
            <a:r>
              <a:rPr lang="en-US" b="1" dirty="0">
                <a:latin typeface="Corbel" panose="020B0503020204020204" pitchFamily="34" charset="0"/>
                <a:cs typeface="Courier New" panose="02070309020205020404" pitchFamily="49" charset="0"/>
              </a:rPr>
              <a:t>Black box – </a:t>
            </a:r>
            <a:r>
              <a:rPr lang="en-US" dirty="0">
                <a:latin typeface="Corbel" panose="020B0503020204020204" pitchFamily="34" charset="0"/>
                <a:cs typeface="Courier New" panose="02070309020205020404" pitchFamily="49" charset="0"/>
              </a:rPr>
              <a:t>Shutterfly cannot extract data from it</a:t>
            </a:r>
            <a:endParaRPr lang="en-US" sz="1800" b="1" dirty="0">
              <a:latin typeface="Corbel" panose="020B0503020204020204" pitchFamily="34" charset="0"/>
              <a:cs typeface="Courier New" panose="02070309020205020404" pitchFamily="49" charset="0"/>
            </a:endParaRPr>
          </a:p>
        </p:txBody>
      </p:sp>
      <p:sp>
        <p:nvSpPr>
          <p:cNvPr id="4" name="!!Sidebar 2">
            <a:extLst>
              <a:ext uri="{FF2B5EF4-FFF2-40B4-BE49-F238E27FC236}">
                <a16:creationId xmlns:a16="http://schemas.microsoft.com/office/drawing/2014/main" id="{7119C68D-FD57-0BA1-ED61-BBA31FC82DD0}"/>
              </a:ext>
            </a:extLst>
          </p:cNvPr>
          <p:cNvSpPr txBox="1"/>
          <p:nvPr/>
        </p:nvSpPr>
        <p:spPr>
          <a:xfrm>
            <a:off x="2420287" y="274300"/>
            <a:ext cx="7683069"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spTree>
    <p:extLst>
      <p:ext uri="{BB962C8B-B14F-4D97-AF65-F5344CB8AC3E}">
        <p14:creationId xmlns:p14="http://schemas.microsoft.com/office/powerpoint/2010/main" val="3561006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3"/>
          <a:stretch>
            <a:fillRect/>
          </a:stretch>
        </p:blipFill>
        <p:spPr>
          <a:xfrm>
            <a:off x="8224636" y="1936199"/>
            <a:ext cx="1395034" cy="1346673"/>
          </a:xfrm>
          <a:prstGeom prst="rect">
            <a:avLst/>
          </a:prstGeom>
        </p:spPr>
      </p:pic>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Arrow 1">
            <a:extLst>
              <a:ext uri="{FF2B5EF4-FFF2-40B4-BE49-F238E27FC236}">
                <a16:creationId xmlns:a16="http://schemas.microsoft.com/office/drawing/2014/main" id="{BEAE5637-7B76-FA9A-C101-D073A54B69D9}"/>
              </a:ext>
            </a:extLst>
          </p:cNvPr>
          <p:cNvCxnSpPr>
            <a:cxnSpLocks/>
          </p:cNvCxnSpPr>
          <p:nvPr/>
        </p:nvCxnSpPr>
        <p:spPr>
          <a:xfrm flipH="1" flipV="1">
            <a:off x="3701143" y="3282872"/>
            <a:ext cx="1558246" cy="1468380"/>
          </a:xfrm>
          <a:prstGeom prst="straightConnector1">
            <a:avLst/>
          </a:prstGeom>
          <a:ln w="25400">
            <a:solidFill>
              <a:srgbClr val="FF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0" name="!!Req4BG">
            <a:extLst>
              <a:ext uri="{FF2B5EF4-FFF2-40B4-BE49-F238E27FC236}">
                <a16:creationId xmlns:a16="http://schemas.microsoft.com/office/drawing/2014/main" id="{7464A2CF-1B3A-CD16-5EF6-7E8DC737191D}"/>
              </a:ext>
            </a:extLst>
          </p:cNvPr>
          <p:cNvSpPr/>
          <p:nvPr/>
        </p:nvSpPr>
        <p:spPr>
          <a:xfrm>
            <a:off x="3317926" y="3917073"/>
            <a:ext cx="2192632" cy="435340"/>
          </a:xfrm>
          <a:prstGeom prst="roundRect">
            <a:avLst>
              <a:gd name="adj" fmla="val 9993"/>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 name="!!txtToken">
            <a:extLst>
              <a:ext uri="{FF2B5EF4-FFF2-40B4-BE49-F238E27FC236}">
                <a16:creationId xmlns:a16="http://schemas.microsoft.com/office/drawing/2014/main" id="{9A96AB62-9D70-C5A3-3A8B-64A0CA26F432}"/>
              </a:ext>
            </a:extLst>
          </p:cNvPr>
          <p:cNvSpPr txBox="1"/>
          <p:nvPr/>
        </p:nvSpPr>
        <p:spPr>
          <a:xfrm>
            <a:off x="3350430" y="3954053"/>
            <a:ext cx="2160127" cy="369332"/>
          </a:xfrm>
          <a:prstGeom prst="rect">
            <a:avLst/>
          </a:prstGeom>
          <a:noFill/>
        </p:spPr>
        <p:txBody>
          <a:bodyPr wrap="square">
            <a:spAutoFit/>
          </a:bodyPr>
          <a:lstStyle/>
          <a:p>
            <a:r>
              <a:rPr lang="en-US" sz="1800" b="1" dirty="0">
                <a:solidFill>
                  <a:srgbClr val="7030A0"/>
                </a:solidFill>
                <a:latin typeface="Courier New" panose="02070309020205020404" pitchFamily="49" charset="0"/>
                <a:cs typeface="Courier New" panose="02070309020205020404" pitchFamily="49" charset="0"/>
              </a:rPr>
              <a:t>{Access Token}</a:t>
            </a:r>
          </a:p>
        </p:txBody>
      </p:sp>
      <p:grpSp>
        <p:nvGrpSpPr>
          <p:cNvPr id="5" name="Group 4">
            <a:extLst>
              <a:ext uri="{FF2B5EF4-FFF2-40B4-BE49-F238E27FC236}">
                <a16:creationId xmlns:a16="http://schemas.microsoft.com/office/drawing/2014/main" id="{2CAEE667-6425-1408-1EB3-9A400F018F24}"/>
              </a:ext>
            </a:extLst>
          </p:cNvPr>
          <p:cNvGrpSpPr/>
          <p:nvPr/>
        </p:nvGrpSpPr>
        <p:grpSpPr>
          <a:xfrm>
            <a:off x="5429530" y="4581911"/>
            <a:ext cx="1014813" cy="1313715"/>
            <a:chOff x="9592919" y="3281030"/>
            <a:chExt cx="2412301" cy="3122817"/>
          </a:xfrm>
        </p:grpSpPr>
        <p:sp>
          <p:nvSpPr>
            <p:cNvPr id="6" name="Freeform 158">
              <a:extLst>
                <a:ext uri="{FF2B5EF4-FFF2-40B4-BE49-F238E27FC236}">
                  <a16:creationId xmlns:a16="http://schemas.microsoft.com/office/drawing/2014/main" id="{C80CD5CD-2012-E8F8-C15D-23F9B0FE1C0A}"/>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 name="Group 6">
              <a:extLst>
                <a:ext uri="{FF2B5EF4-FFF2-40B4-BE49-F238E27FC236}">
                  <a16:creationId xmlns:a16="http://schemas.microsoft.com/office/drawing/2014/main" id="{0FED4E07-6596-E191-492A-97B844102BF0}"/>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A6BA6FB2-112C-AAF2-A64C-66B764EAB7CC}"/>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32E7F205-051D-1CAD-54F5-47823F077C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E8A7BBD3-D55F-6D41-EEAC-5F241CDCC911}"/>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02983D47-6D11-411B-52DE-2A9393E1265D}"/>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E4E738A6-686F-6852-4138-8D64DB3B43EC}"/>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2F2C39E3-0E7E-FC8C-C082-6E78EB862B5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6" name="Picture 2">
            <a:extLst>
              <a:ext uri="{FF2B5EF4-FFF2-40B4-BE49-F238E27FC236}">
                <a16:creationId xmlns:a16="http://schemas.microsoft.com/office/drawing/2014/main" id="{9EC9EF76-F5EB-F4B4-CE1F-9879AF5492D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450199" y="5022904"/>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2" name="Txt4">
            <a:extLst>
              <a:ext uri="{FF2B5EF4-FFF2-40B4-BE49-F238E27FC236}">
                <a16:creationId xmlns:a16="http://schemas.microsoft.com/office/drawing/2014/main" id="{8DD31646-A63F-B8F7-CC0E-18B083D414B5}"/>
              </a:ext>
            </a:extLst>
          </p:cNvPr>
          <p:cNvSpPr txBox="1"/>
          <p:nvPr/>
        </p:nvSpPr>
        <p:spPr>
          <a:xfrm>
            <a:off x="1239218" y="4695297"/>
            <a:ext cx="3570208" cy="1200329"/>
          </a:xfrm>
          <a:prstGeom prst="rect">
            <a:avLst/>
          </a:prstGeom>
          <a:noFill/>
        </p:spPr>
        <p:txBody>
          <a:bodyPr wrap="square" rtlCol="0">
            <a:spAutoFit/>
          </a:bodyPr>
          <a:lstStyle/>
          <a:p>
            <a:pPr algn="ctr"/>
            <a:r>
              <a:rPr lang="en-US" sz="2400" b="1" dirty="0">
                <a:solidFill>
                  <a:srgbClr val="FF0000"/>
                </a:solidFill>
                <a:latin typeface="Corbel" panose="020B0503020204020204" pitchFamily="34" charset="0"/>
              </a:rPr>
              <a:t>OAuth access tokens </a:t>
            </a:r>
            <a:br>
              <a:rPr lang="en-US" sz="2400" b="1"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DO NOT allow </a:t>
            </a:r>
            <a:br>
              <a:rPr lang="en-US" sz="2400" b="1"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"Log in with Facebook"</a:t>
            </a:r>
          </a:p>
        </p:txBody>
      </p:sp>
      <p:sp>
        <p:nvSpPr>
          <p:cNvPr id="30" name="!!Sidebar 2">
            <a:extLst>
              <a:ext uri="{FF2B5EF4-FFF2-40B4-BE49-F238E27FC236}">
                <a16:creationId xmlns:a16="http://schemas.microsoft.com/office/drawing/2014/main" id="{7AC3CE27-100F-A69B-AAAD-C4D3790277D1}"/>
              </a:ext>
            </a:extLst>
          </p:cNvPr>
          <p:cNvSpPr txBox="1"/>
          <p:nvPr/>
        </p:nvSpPr>
        <p:spPr>
          <a:xfrm>
            <a:off x="2420287" y="274300"/>
            <a:ext cx="7683069"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spTree>
    <p:extLst>
      <p:ext uri="{BB962C8B-B14F-4D97-AF65-F5344CB8AC3E}">
        <p14:creationId xmlns:p14="http://schemas.microsoft.com/office/powerpoint/2010/main" val="236429076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2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3"/>
          <a:stretch>
            <a:fillRect/>
          </a:stretch>
        </p:blipFill>
        <p:spPr>
          <a:xfrm>
            <a:off x="8224636" y="1936199"/>
            <a:ext cx="1395034" cy="1346673"/>
          </a:xfrm>
          <a:prstGeom prst="rect">
            <a:avLst/>
          </a:prstGeom>
        </p:spPr>
      </p:pic>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Arrow 1">
            <a:extLst>
              <a:ext uri="{FF2B5EF4-FFF2-40B4-BE49-F238E27FC236}">
                <a16:creationId xmlns:a16="http://schemas.microsoft.com/office/drawing/2014/main" id="{BEAE5637-7B76-FA9A-C101-D073A54B69D9}"/>
              </a:ext>
            </a:extLst>
          </p:cNvPr>
          <p:cNvCxnSpPr>
            <a:cxnSpLocks/>
          </p:cNvCxnSpPr>
          <p:nvPr/>
        </p:nvCxnSpPr>
        <p:spPr>
          <a:xfrm flipH="1" flipV="1">
            <a:off x="3701143" y="3282872"/>
            <a:ext cx="1558246" cy="1468380"/>
          </a:xfrm>
          <a:prstGeom prst="straightConnector1">
            <a:avLst/>
          </a:prstGeom>
          <a:ln w="25400">
            <a:solidFill>
              <a:srgbClr val="FF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0" name="!!Req4BG">
            <a:extLst>
              <a:ext uri="{FF2B5EF4-FFF2-40B4-BE49-F238E27FC236}">
                <a16:creationId xmlns:a16="http://schemas.microsoft.com/office/drawing/2014/main" id="{7464A2CF-1B3A-CD16-5EF6-7E8DC737191D}"/>
              </a:ext>
            </a:extLst>
          </p:cNvPr>
          <p:cNvSpPr/>
          <p:nvPr/>
        </p:nvSpPr>
        <p:spPr>
          <a:xfrm>
            <a:off x="3317926" y="3917073"/>
            <a:ext cx="2192632" cy="435340"/>
          </a:xfrm>
          <a:prstGeom prst="roundRect">
            <a:avLst>
              <a:gd name="adj" fmla="val 9993"/>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 name="!!txtToken">
            <a:extLst>
              <a:ext uri="{FF2B5EF4-FFF2-40B4-BE49-F238E27FC236}">
                <a16:creationId xmlns:a16="http://schemas.microsoft.com/office/drawing/2014/main" id="{9A96AB62-9D70-C5A3-3A8B-64A0CA26F432}"/>
              </a:ext>
            </a:extLst>
          </p:cNvPr>
          <p:cNvSpPr txBox="1"/>
          <p:nvPr/>
        </p:nvSpPr>
        <p:spPr>
          <a:xfrm>
            <a:off x="3350430" y="3954053"/>
            <a:ext cx="2160127" cy="369332"/>
          </a:xfrm>
          <a:prstGeom prst="rect">
            <a:avLst/>
          </a:prstGeom>
          <a:noFill/>
        </p:spPr>
        <p:txBody>
          <a:bodyPr wrap="square">
            <a:spAutoFit/>
          </a:bodyPr>
          <a:lstStyle/>
          <a:p>
            <a:r>
              <a:rPr lang="en-US" sz="1800" b="1" dirty="0">
                <a:solidFill>
                  <a:srgbClr val="7030A0"/>
                </a:solidFill>
                <a:latin typeface="Courier New" panose="02070309020205020404" pitchFamily="49" charset="0"/>
                <a:cs typeface="Courier New" panose="02070309020205020404" pitchFamily="49" charset="0"/>
              </a:rPr>
              <a:t>{Access Token}</a:t>
            </a:r>
          </a:p>
        </p:txBody>
      </p:sp>
      <p:grpSp>
        <p:nvGrpSpPr>
          <p:cNvPr id="5" name="Group 4">
            <a:extLst>
              <a:ext uri="{FF2B5EF4-FFF2-40B4-BE49-F238E27FC236}">
                <a16:creationId xmlns:a16="http://schemas.microsoft.com/office/drawing/2014/main" id="{2CAEE667-6425-1408-1EB3-9A400F018F24}"/>
              </a:ext>
            </a:extLst>
          </p:cNvPr>
          <p:cNvGrpSpPr/>
          <p:nvPr/>
        </p:nvGrpSpPr>
        <p:grpSpPr>
          <a:xfrm>
            <a:off x="5429530" y="7034826"/>
            <a:ext cx="1014813" cy="1313715"/>
            <a:chOff x="9592919" y="3281030"/>
            <a:chExt cx="2412301" cy="3122817"/>
          </a:xfrm>
        </p:grpSpPr>
        <p:sp>
          <p:nvSpPr>
            <p:cNvPr id="6" name="Freeform 158">
              <a:extLst>
                <a:ext uri="{FF2B5EF4-FFF2-40B4-BE49-F238E27FC236}">
                  <a16:creationId xmlns:a16="http://schemas.microsoft.com/office/drawing/2014/main" id="{C80CD5CD-2012-E8F8-C15D-23F9B0FE1C0A}"/>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 name="Group 6">
              <a:extLst>
                <a:ext uri="{FF2B5EF4-FFF2-40B4-BE49-F238E27FC236}">
                  <a16:creationId xmlns:a16="http://schemas.microsoft.com/office/drawing/2014/main" id="{0FED4E07-6596-E191-492A-97B844102BF0}"/>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A6BA6FB2-112C-AAF2-A64C-66B764EAB7CC}"/>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32E7F205-051D-1CAD-54F5-47823F077C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E8A7BBD3-D55F-6D41-EEAC-5F241CDCC911}"/>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02983D47-6D11-411B-52DE-2A9393E1265D}"/>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E4E738A6-686F-6852-4138-8D64DB3B43EC}"/>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2F2C39E3-0E7E-FC8C-C082-6E78EB862B5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6" name="Picture 2">
            <a:extLst>
              <a:ext uri="{FF2B5EF4-FFF2-40B4-BE49-F238E27FC236}">
                <a16:creationId xmlns:a16="http://schemas.microsoft.com/office/drawing/2014/main" id="{9EC9EF76-F5EB-F4B4-CE1F-9879AF5492D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450199" y="5022904"/>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2" name="Txt4">
            <a:extLst>
              <a:ext uri="{FF2B5EF4-FFF2-40B4-BE49-F238E27FC236}">
                <a16:creationId xmlns:a16="http://schemas.microsoft.com/office/drawing/2014/main" id="{8DD31646-A63F-B8F7-CC0E-18B083D414B5}"/>
              </a:ext>
            </a:extLst>
          </p:cNvPr>
          <p:cNvSpPr txBox="1"/>
          <p:nvPr/>
        </p:nvSpPr>
        <p:spPr>
          <a:xfrm>
            <a:off x="1239218" y="4695297"/>
            <a:ext cx="3570208" cy="1200329"/>
          </a:xfrm>
          <a:prstGeom prst="rect">
            <a:avLst/>
          </a:prstGeom>
          <a:noFill/>
        </p:spPr>
        <p:txBody>
          <a:bodyPr wrap="square" rtlCol="0">
            <a:spAutoFit/>
          </a:bodyPr>
          <a:lstStyle/>
          <a:p>
            <a:pPr algn="ctr"/>
            <a:r>
              <a:rPr lang="en-US" sz="2400" b="1" dirty="0">
                <a:solidFill>
                  <a:srgbClr val="FF0000"/>
                </a:solidFill>
                <a:latin typeface="Corbel" panose="020B0503020204020204" pitchFamily="34" charset="0"/>
              </a:rPr>
              <a:t>OAuth access tokens </a:t>
            </a:r>
            <a:br>
              <a:rPr lang="en-US" sz="2400" b="1"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DO NOT allow </a:t>
            </a:r>
            <a:br>
              <a:rPr lang="en-US" sz="2400" b="1"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"Log in with Facebook"</a:t>
            </a:r>
          </a:p>
        </p:txBody>
      </p:sp>
      <p:sp>
        <p:nvSpPr>
          <p:cNvPr id="23" name="TextBox 22">
            <a:extLst>
              <a:ext uri="{FF2B5EF4-FFF2-40B4-BE49-F238E27FC236}">
                <a16:creationId xmlns:a16="http://schemas.microsoft.com/office/drawing/2014/main" id="{653C672F-C28E-BBD1-24B3-79EF223AE5E3}"/>
              </a:ext>
            </a:extLst>
          </p:cNvPr>
          <p:cNvSpPr txBox="1"/>
          <p:nvPr/>
        </p:nvSpPr>
        <p:spPr>
          <a:xfrm>
            <a:off x="5394443" y="4383947"/>
            <a:ext cx="1234160" cy="1862048"/>
          </a:xfrm>
          <a:prstGeom prst="rect">
            <a:avLst/>
          </a:prstGeom>
          <a:noFill/>
        </p:spPr>
        <p:txBody>
          <a:bodyPr wrap="square" rtlCol="0">
            <a:spAutoFit/>
          </a:bodyPr>
          <a:lstStyle/>
          <a:p>
            <a:r>
              <a:rPr lang="en-US" sz="11500" b="1" dirty="0">
                <a:solidFill>
                  <a:schemeClr val="bg1">
                    <a:lumMod val="95000"/>
                  </a:schemeClr>
                </a:solidFill>
                <a:latin typeface="Arial Black" panose="020B0A04020102020204" pitchFamily="34" charset="0"/>
              </a:rPr>
              <a:t>?</a:t>
            </a:r>
          </a:p>
        </p:txBody>
      </p:sp>
      <p:sp>
        <p:nvSpPr>
          <p:cNvPr id="24" name="Txt4">
            <a:extLst>
              <a:ext uri="{FF2B5EF4-FFF2-40B4-BE49-F238E27FC236}">
                <a16:creationId xmlns:a16="http://schemas.microsoft.com/office/drawing/2014/main" id="{87871676-557A-7586-3B0A-03E88F835AD7}"/>
              </a:ext>
            </a:extLst>
          </p:cNvPr>
          <p:cNvSpPr txBox="1"/>
          <p:nvPr/>
        </p:nvSpPr>
        <p:spPr>
          <a:xfrm>
            <a:off x="7048338" y="3605981"/>
            <a:ext cx="4107136" cy="461665"/>
          </a:xfrm>
          <a:prstGeom prst="rect">
            <a:avLst/>
          </a:prstGeom>
          <a:noFill/>
        </p:spPr>
        <p:txBody>
          <a:bodyPr wrap="square" rtlCol="0">
            <a:spAutoFit/>
          </a:bodyPr>
          <a:lstStyle/>
          <a:p>
            <a:r>
              <a:rPr lang="en-US" sz="2400" b="1" dirty="0">
                <a:solidFill>
                  <a:srgbClr val="FF0000"/>
                </a:solidFill>
                <a:latin typeface="Corbel" panose="020B0503020204020204" pitchFamily="34" charset="0"/>
              </a:rPr>
              <a:t>WHO authorized the token?</a:t>
            </a:r>
          </a:p>
        </p:txBody>
      </p:sp>
      <p:sp>
        <p:nvSpPr>
          <p:cNvPr id="25" name="Txt4">
            <a:extLst>
              <a:ext uri="{FF2B5EF4-FFF2-40B4-BE49-F238E27FC236}">
                <a16:creationId xmlns:a16="http://schemas.microsoft.com/office/drawing/2014/main" id="{56F02905-CBEC-F63D-B6C3-45DC34D6B5E2}"/>
              </a:ext>
            </a:extLst>
          </p:cNvPr>
          <p:cNvSpPr txBox="1"/>
          <p:nvPr/>
        </p:nvSpPr>
        <p:spPr>
          <a:xfrm>
            <a:off x="7048338" y="4078623"/>
            <a:ext cx="4107136" cy="461665"/>
          </a:xfrm>
          <a:prstGeom prst="rect">
            <a:avLst/>
          </a:prstGeom>
          <a:noFill/>
        </p:spPr>
        <p:txBody>
          <a:bodyPr wrap="square" rtlCol="0">
            <a:spAutoFit/>
          </a:bodyPr>
          <a:lstStyle/>
          <a:p>
            <a:r>
              <a:rPr lang="en-US" sz="2400" b="1" dirty="0">
                <a:solidFill>
                  <a:srgbClr val="FF0000"/>
                </a:solidFill>
                <a:latin typeface="Corbel" panose="020B0503020204020204" pitchFamily="34" charset="0"/>
              </a:rPr>
              <a:t>HOW was it authorized?</a:t>
            </a:r>
          </a:p>
        </p:txBody>
      </p:sp>
      <p:sp>
        <p:nvSpPr>
          <p:cNvPr id="28" name="Txt4">
            <a:extLst>
              <a:ext uri="{FF2B5EF4-FFF2-40B4-BE49-F238E27FC236}">
                <a16:creationId xmlns:a16="http://schemas.microsoft.com/office/drawing/2014/main" id="{E3FEF092-D5A1-4D24-4052-8B50008C4D00}"/>
              </a:ext>
            </a:extLst>
          </p:cNvPr>
          <p:cNvSpPr txBox="1"/>
          <p:nvPr/>
        </p:nvSpPr>
        <p:spPr>
          <a:xfrm>
            <a:off x="7039428" y="4519457"/>
            <a:ext cx="4107136" cy="830997"/>
          </a:xfrm>
          <a:prstGeom prst="rect">
            <a:avLst/>
          </a:prstGeom>
          <a:noFill/>
        </p:spPr>
        <p:txBody>
          <a:bodyPr wrap="square" rtlCol="0">
            <a:spAutoFit/>
          </a:bodyPr>
          <a:lstStyle/>
          <a:p>
            <a:r>
              <a:rPr lang="en-US" sz="2400" b="1" dirty="0">
                <a:solidFill>
                  <a:srgbClr val="FF0000"/>
                </a:solidFill>
                <a:latin typeface="Corbel" panose="020B0503020204020204" pitchFamily="34" charset="0"/>
              </a:rPr>
              <a:t>WHICH service was the token             </a:t>
            </a:r>
            <a:br>
              <a:rPr lang="en-US" sz="2400" b="1"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 issued to?</a:t>
            </a:r>
          </a:p>
        </p:txBody>
      </p:sp>
      <p:sp>
        <p:nvSpPr>
          <p:cNvPr id="30" name="!!Sidebar 2">
            <a:extLst>
              <a:ext uri="{FF2B5EF4-FFF2-40B4-BE49-F238E27FC236}">
                <a16:creationId xmlns:a16="http://schemas.microsoft.com/office/drawing/2014/main" id="{7AC3CE27-100F-A69B-AAAD-C4D3790277D1}"/>
              </a:ext>
            </a:extLst>
          </p:cNvPr>
          <p:cNvSpPr txBox="1"/>
          <p:nvPr/>
        </p:nvSpPr>
        <p:spPr>
          <a:xfrm>
            <a:off x="2420287" y="274300"/>
            <a:ext cx="7683069"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spTree>
    <p:extLst>
      <p:ext uri="{BB962C8B-B14F-4D97-AF65-F5344CB8AC3E}">
        <p14:creationId xmlns:p14="http://schemas.microsoft.com/office/powerpoint/2010/main" val="212534273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fade">
                                      <p:cBhvr>
                                        <p:cTn id="11" dur="500"/>
                                        <p:tgtEl>
                                          <p:spTgt spid="25"/>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fade">
                                      <p:cBhvr>
                                        <p:cTn id="15"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p:bldP spid="28" grpId="0"/>
    </p:bldLst>
  </p:timing>
</p:sld>
</file>

<file path=ppt/slides/slide124.xml><?xml version="1.0" encoding="utf-8"?>
<p:sld xmlns:a="http://schemas.openxmlformats.org/drawingml/2006/main" xmlns:r="http://schemas.openxmlformats.org/officeDocument/2006/relationships" xmlns:p="http://schemas.openxmlformats.org/presentationml/2006/main" show="0">
  <p:cSld>
    <p:bg>
      <p:bgPr>
        <a:solidFill>
          <a:srgbClr val="333F50"/>
        </a:soli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3"/>
          <a:stretch>
            <a:fillRect/>
          </a:stretch>
        </p:blipFill>
        <p:spPr>
          <a:xfrm>
            <a:off x="8224636" y="1936199"/>
            <a:ext cx="1395034" cy="1346673"/>
          </a:xfrm>
          <a:prstGeom prst="rect">
            <a:avLst/>
          </a:prstGeom>
        </p:spPr>
      </p:pic>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Arrow 1">
            <a:extLst>
              <a:ext uri="{FF2B5EF4-FFF2-40B4-BE49-F238E27FC236}">
                <a16:creationId xmlns:a16="http://schemas.microsoft.com/office/drawing/2014/main" id="{BEAE5637-7B76-FA9A-C101-D073A54B69D9}"/>
              </a:ext>
            </a:extLst>
          </p:cNvPr>
          <p:cNvCxnSpPr>
            <a:cxnSpLocks/>
          </p:cNvCxnSpPr>
          <p:nvPr/>
        </p:nvCxnSpPr>
        <p:spPr>
          <a:xfrm>
            <a:off x="4809426" y="2310066"/>
            <a:ext cx="3179542" cy="0"/>
          </a:xfrm>
          <a:prstGeom prst="straightConnector1">
            <a:avLst/>
          </a:prstGeom>
          <a:ln w="25400">
            <a:solidFill>
              <a:srgbClr val="FF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0" name="!!Req4BG">
            <a:extLst>
              <a:ext uri="{FF2B5EF4-FFF2-40B4-BE49-F238E27FC236}">
                <a16:creationId xmlns:a16="http://schemas.microsoft.com/office/drawing/2014/main" id="{7464A2CF-1B3A-CD16-5EF6-7E8DC737191D}"/>
              </a:ext>
            </a:extLst>
          </p:cNvPr>
          <p:cNvSpPr/>
          <p:nvPr/>
        </p:nvSpPr>
        <p:spPr>
          <a:xfrm>
            <a:off x="5269460" y="2085814"/>
            <a:ext cx="2192632" cy="435340"/>
          </a:xfrm>
          <a:prstGeom prst="roundRect">
            <a:avLst>
              <a:gd name="adj" fmla="val 9993"/>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 name="!!txtToken">
            <a:extLst>
              <a:ext uri="{FF2B5EF4-FFF2-40B4-BE49-F238E27FC236}">
                <a16:creationId xmlns:a16="http://schemas.microsoft.com/office/drawing/2014/main" id="{9A96AB62-9D70-C5A3-3A8B-64A0CA26F432}"/>
              </a:ext>
            </a:extLst>
          </p:cNvPr>
          <p:cNvSpPr txBox="1"/>
          <p:nvPr/>
        </p:nvSpPr>
        <p:spPr>
          <a:xfrm>
            <a:off x="5301964" y="2122794"/>
            <a:ext cx="2160127" cy="369332"/>
          </a:xfrm>
          <a:prstGeom prst="rect">
            <a:avLst/>
          </a:prstGeom>
          <a:noFill/>
        </p:spPr>
        <p:txBody>
          <a:bodyPr wrap="square">
            <a:spAutoFit/>
          </a:bodyPr>
          <a:lstStyle/>
          <a:p>
            <a:r>
              <a:rPr lang="en-US" sz="1800" b="1" dirty="0">
                <a:solidFill>
                  <a:srgbClr val="7030A0"/>
                </a:solidFill>
                <a:latin typeface="Courier New" panose="02070309020205020404" pitchFamily="49" charset="0"/>
                <a:cs typeface="Courier New" panose="02070309020205020404" pitchFamily="49" charset="0"/>
              </a:rPr>
              <a:t>{Access Token}</a:t>
            </a:r>
          </a:p>
        </p:txBody>
      </p:sp>
      <p:pic>
        <p:nvPicPr>
          <p:cNvPr id="16" name="Picture 2">
            <a:extLst>
              <a:ext uri="{FF2B5EF4-FFF2-40B4-BE49-F238E27FC236}">
                <a16:creationId xmlns:a16="http://schemas.microsoft.com/office/drawing/2014/main" id="{9EC9EF76-F5EB-F4B4-CE1F-9879AF5492D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450199" y="5022904"/>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2" name="Txt4">
            <a:extLst>
              <a:ext uri="{FF2B5EF4-FFF2-40B4-BE49-F238E27FC236}">
                <a16:creationId xmlns:a16="http://schemas.microsoft.com/office/drawing/2014/main" id="{8DD31646-A63F-B8F7-CC0E-18B083D414B5}"/>
              </a:ext>
            </a:extLst>
          </p:cNvPr>
          <p:cNvSpPr txBox="1"/>
          <p:nvPr/>
        </p:nvSpPr>
        <p:spPr>
          <a:xfrm>
            <a:off x="1239218" y="4695297"/>
            <a:ext cx="3570208" cy="1200329"/>
          </a:xfrm>
          <a:prstGeom prst="rect">
            <a:avLst/>
          </a:prstGeom>
          <a:noFill/>
        </p:spPr>
        <p:txBody>
          <a:bodyPr wrap="square" rtlCol="0">
            <a:spAutoFit/>
          </a:bodyPr>
          <a:lstStyle/>
          <a:p>
            <a:pPr algn="ctr"/>
            <a:r>
              <a:rPr lang="en-US" sz="2400" b="1" dirty="0">
                <a:solidFill>
                  <a:srgbClr val="FF0000"/>
                </a:solidFill>
                <a:latin typeface="Corbel" panose="020B0503020204020204" pitchFamily="34" charset="0"/>
              </a:rPr>
              <a:t>OAuth access tokens </a:t>
            </a:r>
            <a:br>
              <a:rPr lang="en-US" sz="2400" b="1"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DO NOT allow </a:t>
            </a:r>
            <a:br>
              <a:rPr lang="en-US" sz="2400" b="1"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"Log in with Facebook"</a:t>
            </a:r>
          </a:p>
        </p:txBody>
      </p:sp>
      <p:sp>
        <p:nvSpPr>
          <p:cNvPr id="24" name="Txt4">
            <a:extLst>
              <a:ext uri="{FF2B5EF4-FFF2-40B4-BE49-F238E27FC236}">
                <a16:creationId xmlns:a16="http://schemas.microsoft.com/office/drawing/2014/main" id="{87871676-557A-7586-3B0A-03E88F835AD7}"/>
              </a:ext>
            </a:extLst>
          </p:cNvPr>
          <p:cNvSpPr txBox="1"/>
          <p:nvPr/>
        </p:nvSpPr>
        <p:spPr>
          <a:xfrm>
            <a:off x="7048338" y="3605981"/>
            <a:ext cx="4107136" cy="461665"/>
          </a:xfrm>
          <a:prstGeom prst="rect">
            <a:avLst/>
          </a:prstGeom>
          <a:noFill/>
        </p:spPr>
        <p:txBody>
          <a:bodyPr wrap="square" rtlCol="0">
            <a:spAutoFit/>
          </a:bodyPr>
          <a:lstStyle/>
          <a:p>
            <a:r>
              <a:rPr lang="en-US" sz="2400" b="1" dirty="0">
                <a:solidFill>
                  <a:srgbClr val="FF0000"/>
                </a:solidFill>
                <a:latin typeface="Corbel" panose="020B0503020204020204" pitchFamily="34" charset="0"/>
              </a:rPr>
              <a:t>WHO authorized the token?</a:t>
            </a:r>
          </a:p>
        </p:txBody>
      </p:sp>
      <p:sp>
        <p:nvSpPr>
          <p:cNvPr id="25" name="Txt4">
            <a:extLst>
              <a:ext uri="{FF2B5EF4-FFF2-40B4-BE49-F238E27FC236}">
                <a16:creationId xmlns:a16="http://schemas.microsoft.com/office/drawing/2014/main" id="{56F02905-CBEC-F63D-B6C3-45DC34D6B5E2}"/>
              </a:ext>
            </a:extLst>
          </p:cNvPr>
          <p:cNvSpPr txBox="1"/>
          <p:nvPr/>
        </p:nvSpPr>
        <p:spPr>
          <a:xfrm>
            <a:off x="7048338" y="4078623"/>
            <a:ext cx="4107136" cy="461665"/>
          </a:xfrm>
          <a:prstGeom prst="rect">
            <a:avLst/>
          </a:prstGeom>
          <a:noFill/>
        </p:spPr>
        <p:txBody>
          <a:bodyPr wrap="square" rtlCol="0">
            <a:spAutoFit/>
          </a:bodyPr>
          <a:lstStyle/>
          <a:p>
            <a:r>
              <a:rPr lang="en-US" sz="2400" b="1" dirty="0">
                <a:solidFill>
                  <a:srgbClr val="FF0000"/>
                </a:solidFill>
                <a:latin typeface="Corbel" panose="020B0503020204020204" pitchFamily="34" charset="0"/>
              </a:rPr>
              <a:t>HOW was it authorized?</a:t>
            </a:r>
          </a:p>
        </p:txBody>
      </p:sp>
      <p:sp>
        <p:nvSpPr>
          <p:cNvPr id="28" name="Txt4">
            <a:extLst>
              <a:ext uri="{FF2B5EF4-FFF2-40B4-BE49-F238E27FC236}">
                <a16:creationId xmlns:a16="http://schemas.microsoft.com/office/drawing/2014/main" id="{E3FEF092-D5A1-4D24-4052-8B50008C4D00}"/>
              </a:ext>
            </a:extLst>
          </p:cNvPr>
          <p:cNvSpPr txBox="1"/>
          <p:nvPr/>
        </p:nvSpPr>
        <p:spPr>
          <a:xfrm>
            <a:off x="7039428" y="4519457"/>
            <a:ext cx="4107136" cy="830997"/>
          </a:xfrm>
          <a:prstGeom prst="rect">
            <a:avLst/>
          </a:prstGeom>
          <a:noFill/>
        </p:spPr>
        <p:txBody>
          <a:bodyPr wrap="square" rtlCol="0">
            <a:spAutoFit/>
          </a:bodyPr>
          <a:lstStyle/>
          <a:p>
            <a:r>
              <a:rPr lang="en-US" sz="2400" b="1" dirty="0">
                <a:solidFill>
                  <a:srgbClr val="FF0000"/>
                </a:solidFill>
                <a:latin typeface="Corbel" panose="020B0503020204020204" pitchFamily="34" charset="0"/>
              </a:rPr>
              <a:t>WHICH service was the token             </a:t>
            </a:r>
            <a:br>
              <a:rPr lang="en-US" sz="2400" b="1"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 issued to?</a:t>
            </a:r>
          </a:p>
        </p:txBody>
      </p:sp>
      <p:sp>
        <p:nvSpPr>
          <p:cNvPr id="30" name="!!Sidebar 2">
            <a:extLst>
              <a:ext uri="{FF2B5EF4-FFF2-40B4-BE49-F238E27FC236}">
                <a16:creationId xmlns:a16="http://schemas.microsoft.com/office/drawing/2014/main" id="{7AC3CE27-100F-A69B-AAAD-C4D3790277D1}"/>
              </a:ext>
            </a:extLst>
          </p:cNvPr>
          <p:cNvSpPr txBox="1"/>
          <p:nvPr/>
        </p:nvSpPr>
        <p:spPr>
          <a:xfrm>
            <a:off x="2420287" y="274300"/>
            <a:ext cx="7683069"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cxnSp>
        <p:nvCxnSpPr>
          <p:cNvPr id="17" name="!!Arrow4">
            <a:extLst>
              <a:ext uri="{FF2B5EF4-FFF2-40B4-BE49-F238E27FC236}">
                <a16:creationId xmlns:a16="http://schemas.microsoft.com/office/drawing/2014/main" id="{653D41A8-17D6-986B-5669-806FE9C024F1}"/>
              </a:ext>
            </a:extLst>
          </p:cNvPr>
          <p:cNvCxnSpPr>
            <a:cxnSpLocks/>
          </p:cNvCxnSpPr>
          <p:nvPr/>
        </p:nvCxnSpPr>
        <p:spPr>
          <a:xfrm flipH="1">
            <a:off x="4784191" y="2850845"/>
            <a:ext cx="3179542" cy="0"/>
          </a:xfrm>
          <a:prstGeom prst="straightConnector1">
            <a:avLst/>
          </a:prstGeom>
          <a:ln w="25400">
            <a:solidFill>
              <a:srgbClr val="FF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8" name="!!emailBg">
            <a:extLst>
              <a:ext uri="{FF2B5EF4-FFF2-40B4-BE49-F238E27FC236}">
                <a16:creationId xmlns:a16="http://schemas.microsoft.com/office/drawing/2014/main" id="{61691885-02B8-8BA8-4372-A642B42F03D7}"/>
              </a:ext>
            </a:extLst>
          </p:cNvPr>
          <p:cNvSpPr/>
          <p:nvPr/>
        </p:nvSpPr>
        <p:spPr>
          <a:xfrm>
            <a:off x="5244225" y="2626593"/>
            <a:ext cx="2192632" cy="435340"/>
          </a:xfrm>
          <a:prstGeom prst="roundRect">
            <a:avLst>
              <a:gd name="adj" fmla="val 9993"/>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0" name="!!txtEmail">
            <a:extLst>
              <a:ext uri="{FF2B5EF4-FFF2-40B4-BE49-F238E27FC236}">
                <a16:creationId xmlns:a16="http://schemas.microsoft.com/office/drawing/2014/main" id="{48D748ED-5317-6C6A-4C23-D2CF9E6B3C6D}"/>
              </a:ext>
            </a:extLst>
          </p:cNvPr>
          <p:cNvSpPr txBox="1"/>
          <p:nvPr/>
        </p:nvSpPr>
        <p:spPr>
          <a:xfrm>
            <a:off x="5276729" y="2663573"/>
            <a:ext cx="2160127" cy="369332"/>
          </a:xfrm>
          <a:prstGeom prst="rect">
            <a:avLst/>
          </a:prstGeom>
          <a:noFill/>
        </p:spPr>
        <p:txBody>
          <a:bodyPr wrap="square">
            <a:spAutoFit/>
          </a:bodyPr>
          <a:lstStyle/>
          <a:p>
            <a:r>
              <a:rPr lang="en-US" sz="1800" b="1" dirty="0">
                <a:solidFill>
                  <a:srgbClr val="7030A0"/>
                </a:solidFill>
                <a:latin typeface="Courier New" panose="02070309020205020404" pitchFamily="49" charset="0"/>
                <a:cs typeface="Courier New" panose="02070309020205020404" pitchFamily="49" charset="0"/>
              </a:rPr>
              <a:t>alice@oops.com</a:t>
            </a:r>
          </a:p>
        </p:txBody>
      </p:sp>
      <p:sp>
        <p:nvSpPr>
          <p:cNvPr id="29" name="TextBox 28">
            <a:extLst>
              <a:ext uri="{FF2B5EF4-FFF2-40B4-BE49-F238E27FC236}">
                <a16:creationId xmlns:a16="http://schemas.microsoft.com/office/drawing/2014/main" id="{732A3CF8-DBFE-DB32-A430-DD9A81BE90B7}"/>
              </a:ext>
            </a:extLst>
          </p:cNvPr>
          <p:cNvSpPr txBox="1"/>
          <p:nvPr/>
        </p:nvSpPr>
        <p:spPr>
          <a:xfrm>
            <a:off x="5394443" y="4383947"/>
            <a:ext cx="1234160" cy="1862048"/>
          </a:xfrm>
          <a:prstGeom prst="rect">
            <a:avLst/>
          </a:prstGeom>
          <a:noFill/>
        </p:spPr>
        <p:txBody>
          <a:bodyPr wrap="square" rtlCol="0">
            <a:spAutoFit/>
          </a:bodyPr>
          <a:lstStyle/>
          <a:p>
            <a:r>
              <a:rPr lang="en-US" sz="11500" b="1" dirty="0">
                <a:solidFill>
                  <a:schemeClr val="bg1">
                    <a:lumMod val="95000"/>
                  </a:schemeClr>
                </a:solidFill>
                <a:latin typeface="Arial Black" panose="020B0A04020102020204" pitchFamily="34" charset="0"/>
              </a:rPr>
              <a:t>?</a:t>
            </a:r>
          </a:p>
        </p:txBody>
      </p:sp>
    </p:spTree>
    <p:extLst>
      <p:ext uri="{BB962C8B-B14F-4D97-AF65-F5344CB8AC3E}">
        <p14:creationId xmlns:p14="http://schemas.microsoft.com/office/powerpoint/2010/main" val="3066845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0" grpId="0"/>
    </p:bldLst>
  </p:timing>
</p:sld>
</file>

<file path=ppt/slides/slide125.xml><?xml version="1.0" encoding="utf-8"?>
<p:sld xmlns:a="http://schemas.openxmlformats.org/drawingml/2006/main" xmlns:r="http://schemas.openxmlformats.org/officeDocument/2006/relationships" xmlns:p="http://schemas.openxmlformats.org/presentationml/2006/main" show="0">
  <p:cSld>
    <p:bg>
      <p:bgPr>
        <a:solidFill>
          <a:srgbClr val="333F50"/>
        </a:soli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3"/>
          <a:stretch>
            <a:fillRect/>
          </a:stretch>
        </p:blipFill>
        <p:spPr>
          <a:xfrm>
            <a:off x="8224636" y="1936199"/>
            <a:ext cx="1395034" cy="1346673"/>
          </a:xfrm>
          <a:prstGeom prst="rect">
            <a:avLst/>
          </a:prstGeom>
        </p:spPr>
      </p:pic>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Arrow 1">
            <a:extLst>
              <a:ext uri="{FF2B5EF4-FFF2-40B4-BE49-F238E27FC236}">
                <a16:creationId xmlns:a16="http://schemas.microsoft.com/office/drawing/2014/main" id="{BEAE5637-7B76-FA9A-C101-D073A54B69D9}"/>
              </a:ext>
            </a:extLst>
          </p:cNvPr>
          <p:cNvCxnSpPr>
            <a:cxnSpLocks/>
          </p:cNvCxnSpPr>
          <p:nvPr/>
        </p:nvCxnSpPr>
        <p:spPr>
          <a:xfrm>
            <a:off x="4809426" y="2310066"/>
            <a:ext cx="3179542" cy="0"/>
          </a:xfrm>
          <a:prstGeom prst="straightConnector1">
            <a:avLst/>
          </a:prstGeom>
          <a:ln w="25400">
            <a:solidFill>
              <a:srgbClr val="FF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0" name="!!Req4BG">
            <a:extLst>
              <a:ext uri="{FF2B5EF4-FFF2-40B4-BE49-F238E27FC236}">
                <a16:creationId xmlns:a16="http://schemas.microsoft.com/office/drawing/2014/main" id="{7464A2CF-1B3A-CD16-5EF6-7E8DC737191D}"/>
              </a:ext>
            </a:extLst>
          </p:cNvPr>
          <p:cNvSpPr/>
          <p:nvPr/>
        </p:nvSpPr>
        <p:spPr>
          <a:xfrm>
            <a:off x="5269460" y="2085814"/>
            <a:ext cx="2192632" cy="435340"/>
          </a:xfrm>
          <a:prstGeom prst="roundRect">
            <a:avLst>
              <a:gd name="adj" fmla="val 9993"/>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 name="!!txtToken">
            <a:extLst>
              <a:ext uri="{FF2B5EF4-FFF2-40B4-BE49-F238E27FC236}">
                <a16:creationId xmlns:a16="http://schemas.microsoft.com/office/drawing/2014/main" id="{9A96AB62-9D70-C5A3-3A8B-64A0CA26F432}"/>
              </a:ext>
            </a:extLst>
          </p:cNvPr>
          <p:cNvSpPr txBox="1"/>
          <p:nvPr/>
        </p:nvSpPr>
        <p:spPr>
          <a:xfrm>
            <a:off x="5301964" y="2122794"/>
            <a:ext cx="2160127" cy="369332"/>
          </a:xfrm>
          <a:prstGeom prst="rect">
            <a:avLst/>
          </a:prstGeom>
          <a:noFill/>
        </p:spPr>
        <p:txBody>
          <a:bodyPr wrap="square">
            <a:spAutoFit/>
          </a:bodyPr>
          <a:lstStyle/>
          <a:p>
            <a:r>
              <a:rPr lang="en-US" sz="1800" b="1" dirty="0">
                <a:solidFill>
                  <a:srgbClr val="7030A0"/>
                </a:solidFill>
                <a:latin typeface="Courier New" panose="02070309020205020404" pitchFamily="49" charset="0"/>
                <a:cs typeface="Courier New" panose="02070309020205020404" pitchFamily="49" charset="0"/>
              </a:rPr>
              <a:t>{Access Token}</a:t>
            </a:r>
          </a:p>
        </p:txBody>
      </p:sp>
      <p:pic>
        <p:nvPicPr>
          <p:cNvPr id="16" name="Picture 2">
            <a:extLst>
              <a:ext uri="{FF2B5EF4-FFF2-40B4-BE49-F238E27FC236}">
                <a16:creationId xmlns:a16="http://schemas.microsoft.com/office/drawing/2014/main" id="{9EC9EF76-F5EB-F4B4-CE1F-9879AF5492D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450199" y="5022904"/>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2" name="Txt4">
            <a:extLst>
              <a:ext uri="{FF2B5EF4-FFF2-40B4-BE49-F238E27FC236}">
                <a16:creationId xmlns:a16="http://schemas.microsoft.com/office/drawing/2014/main" id="{8DD31646-A63F-B8F7-CC0E-18B083D414B5}"/>
              </a:ext>
            </a:extLst>
          </p:cNvPr>
          <p:cNvSpPr txBox="1"/>
          <p:nvPr/>
        </p:nvSpPr>
        <p:spPr>
          <a:xfrm>
            <a:off x="1239218" y="4695297"/>
            <a:ext cx="3570208" cy="1200329"/>
          </a:xfrm>
          <a:prstGeom prst="rect">
            <a:avLst/>
          </a:prstGeom>
          <a:noFill/>
        </p:spPr>
        <p:txBody>
          <a:bodyPr wrap="square" rtlCol="0">
            <a:spAutoFit/>
          </a:bodyPr>
          <a:lstStyle/>
          <a:p>
            <a:pPr algn="ctr"/>
            <a:r>
              <a:rPr lang="en-US" sz="2400" b="1" dirty="0">
                <a:solidFill>
                  <a:srgbClr val="FF0000"/>
                </a:solidFill>
                <a:latin typeface="Corbel" panose="020B0503020204020204" pitchFamily="34" charset="0"/>
              </a:rPr>
              <a:t>OAuth access tokens </a:t>
            </a:r>
            <a:br>
              <a:rPr lang="en-US" sz="2400" b="1"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DO NOT allow </a:t>
            </a:r>
            <a:br>
              <a:rPr lang="en-US" sz="2400" b="1"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"Log in with Facebook"</a:t>
            </a:r>
          </a:p>
        </p:txBody>
      </p:sp>
      <p:sp>
        <p:nvSpPr>
          <p:cNvPr id="23" name="TextBox 22">
            <a:extLst>
              <a:ext uri="{FF2B5EF4-FFF2-40B4-BE49-F238E27FC236}">
                <a16:creationId xmlns:a16="http://schemas.microsoft.com/office/drawing/2014/main" id="{653C672F-C28E-BBD1-24B3-79EF223AE5E3}"/>
              </a:ext>
            </a:extLst>
          </p:cNvPr>
          <p:cNvSpPr txBox="1"/>
          <p:nvPr/>
        </p:nvSpPr>
        <p:spPr>
          <a:xfrm>
            <a:off x="6148416" y="3394475"/>
            <a:ext cx="1234160" cy="1862048"/>
          </a:xfrm>
          <a:prstGeom prst="rect">
            <a:avLst/>
          </a:prstGeom>
          <a:noFill/>
        </p:spPr>
        <p:txBody>
          <a:bodyPr wrap="square" rtlCol="0">
            <a:spAutoFit/>
          </a:bodyPr>
          <a:lstStyle/>
          <a:p>
            <a:r>
              <a:rPr lang="en-US" sz="11500" b="1" dirty="0">
                <a:solidFill>
                  <a:schemeClr val="bg1">
                    <a:lumMod val="95000"/>
                  </a:schemeClr>
                </a:solidFill>
                <a:latin typeface="Arial Black" panose="020B0A04020102020204" pitchFamily="34" charset="0"/>
              </a:rPr>
              <a:t>?</a:t>
            </a:r>
          </a:p>
        </p:txBody>
      </p:sp>
      <p:sp>
        <p:nvSpPr>
          <p:cNvPr id="24" name="Txt4">
            <a:extLst>
              <a:ext uri="{FF2B5EF4-FFF2-40B4-BE49-F238E27FC236}">
                <a16:creationId xmlns:a16="http://schemas.microsoft.com/office/drawing/2014/main" id="{87871676-557A-7586-3B0A-03E88F835AD7}"/>
              </a:ext>
            </a:extLst>
          </p:cNvPr>
          <p:cNvSpPr txBox="1"/>
          <p:nvPr/>
        </p:nvSpPr>
        <p:spPr>
          <a:xfrm>
            <a:off x="7048338" y="3605981"/>
            <a:ext cx="4107136" cy="461665"/>
          </a:xfrm>
          <a:prstGeom prst="rect">
            <a:avLst/>
          </a:prstGeom>
          <a:noFill/>
        </p:spPr>
        <p:txBody>
          <a:bodyPr wrap="square" rtlCol="0">
            <a:spAutoFit/>
          </a:bodyPr>
          <a:lstStyle/>
          <a:p>
            <a:r>
              <a:rPr lang="en-US" sz="2400" b="1" dirty="0">
                <a:solidFill>
                  <a:srgbClr val="FF0000"/>
                </a:solidFill>
                <a:latin typeface="Corbel" panose="020B0503020204020204" pitchFamily="34" charset="0"/>
              </a:rPr>
              <a:t>WHO authorized the token?</a:t>
            </a:r>
          </a:p>
        </p:txBody>
      </p:sp>
      <p:sp>
        <p:nvSpPr>
          <p:cNvPr id="25" name="Txt4">
            <a:extLst>
              <a:ext uri="{FF2B5EF4-FFF2-40B4-BE49-F238E27FC236}">
                <a16:creationId xmlns:a16="http://schemas.microsoft.com/office/drawing/2014/main" id="{56F02905-CBEC-F63D-B6C3-45DC34D6B5E2}"/>
              </a:ext>
            </a:extLst>
          </p:cNvPr>
          <p:cNvSpPr txBox="1"/>
          <p:nvPr/>
        </p:nvSpPr>
        <p:spPr>
          <a:xfrm>
            <a:off x="7048338" y="4078623"/>
            <a:ext cx="4107136" cy="461665"/>
          </a:xfrm>
          <a:prstGeom prst="rect">
            <a:avLst/>
          </a:prstGeom>
          <a:noFill/>
        </p:spPr>
        <p:txBody>
          <a:bodyPr wrap="square" rtlCol="0">
            <a:spAutoFit/>
          </a:bodyPr>
          <a:lstStyle/>
          <a:p>
            <a:r>
              <a:rPr lang="en-US" sz="2400" b="1" dirty="0">
                <a:solidFill>
                  <a:srgbClr val="FF0000"/>
                </a:solidFill>
                <a:latin typeface="Corbel" panose="020B0503020204020204" pitchFamily="34" charset="0"/>
              </a:rPr>
              <a:t>HOW was it authorized?</a:t>
            </a:r>
          </a:p>
        </p:txBody>
      </p:sp>
      <p:sp>
        <p:nvSpPr>
          <p:cNvPr id="28" name="Txt4">
            <a:extLst>
              <a:ext uri="{FF2B5EF4-FFF2-40B4-BE49-F238E27FC236}">
                <a16:creationId xmlns:a16="http://schemas.microsoft.com/office/drawing/2014/main" id="{E3FEF092-D5A1-4D24-4052-8B50008C4D00}"/>
              </a:ext>
            </a:extLst>
          </p:cNvPr>
          <p:cNvSpPr txBox="1"/>
          <p:nvPr/>
        </p:nvSpPr>
        <p:spPr>
          <a:xfrm>
            <a:off x="7039428" y="4519457"/>
            <a:ext cx="4107136" cy="830997"/>
          </a:xfrm>
          <a:prstGeom prst="rect">
            <a:avLst/>
          </a:prstGeom>
          <a:noFill/>
        </p:spPr>
        <p:txBody>
          <a:bodyPr wrap="square" rtlCol="0">
            <a:spAutoFit/>
          </a:bodyPr>
          <a:lstStyle/>
          <a:p>
            <a:r>
              <a:rPr lang="en-US" sz="2400" b="1" dirty="0">
                <a:solidFill>
                  <a:srgbClr val="FF0000"/>
                </a:solidFill>
                <a:latin typeface="Corbel" panose="020B0503020204020204" pitchFamily="34" charset="0"/>
              </a:rPr>
              <a:t>WHICH service was the token             </a:t>
            </a:r>
            <a:br>
              <a:rPr lang="en-US" sz="2400" b="1"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 issued to?</a:t>
            </a:r>
          </a:p>
        </p:txBody>
      </p:sp>
      <p:sp>
        <p:nvSpPr>
          <p:cNvPr id="30" name="!!Sidebar 2">
            <a:extLst>
              <a:ext uri="{FF2B5EF4-FFF2-40B4-BE49-F238E27FC236}">
                <a16:creationId xmlns:a16="http://schemas.microsoft.com/office/drawing/2014/main" id="{7AC3CE27-100F-A69B-AAAD-C4D3790277D1}"/>
              </a:ext>
            </a:extLst>
          </p:cNvPr>
          <p:cNvSpPr txBox="1"/>
          <p:nvPr/>
        </p:nvSpPr>
        <p:spPr>
          <a:xfrm>
            <a:off x="2420287" y="274300"/>
            <a:ext cx="7683069"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cxnSp>
        <p:nvCxnSpPr>
          <p:cNvPr id="17" name="!!Arrow4">
            <a:extLst>
              <a:ext uri="{FF2B5EF4-FFF2-40B4-BE49-F238E27FC236}">
                <a16:creationId xmlns:a16="http://schemas.microsoft.com/office/drawing/2014/main" id="{653D41A8-17D6-986B-5669-806FE9C024F1}"/>
              </a:ext>
            </a:extLst>
          </p:cNvPr>
          <p:cNvCxnSpPr>
            <a:cxnSpLocks/>
          </p:cNvCxnSpPr>
          <p:nvPr/>
        </p:nvCxnSpPr>
        <p:spPr>
          <a:xfrm flipH="1">
            <a:off x="4784191" y="2850845"/>
            <a:ext cx="3179542" cy="0"/>
          </a:xfrm>
          <a:prstGeom prst="straightConnector1">
            <a:avLst/>
          </a:prstGeom>
          <a:ln w="25400">
            <a:solidFill>
              <a:srgbClr val="FF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8" name="!!emailBg">
            <a:extLst>
              <a:ext uri="{FF2B5EF4-FFF2-40B4-BE49-F238E27FC236}">
                <a16:creationId xmlns:a16="http://schemas.microsoft.com/office/drawing/2014/main" id="{61691885-02B8-8BA8-4372-A642B42F03D7}"/>
              </a:ext>
            </a:extLst>
          </p:cNvPr>
          <p:cNvSpPr/>
          <p:nvPr/>
        </p:nvSpPr>
        <p:spPr>
          <a:xfrm>
            <a:off x="5244225" y="2626593"/>
            <a:ext cx="2192632" cy="435340"/>
          </a:xfrm>
          <a:prstGeom prst="roundRect">
            <a:avLst>
              <a:gd name="adj" fmla="val 9993"/>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0" name="!!txtEmail">
            <a:extLst>
              <a:ext uri="{FF2B5EF4-FFF2-40B4-BE49-F238E27FC236}">
                <a16:creationId xmlns:a16="http://schemas.microsoft.com/office/drawing/2014/main" id="{48D748ED-5317-6C6A-4C23-D2CF9E6B3C6D}"/>
              </a:ext>
            </a:extLst>
          </p:cNvPr>
          <p:cNvSpPr txBox="1"/>
          <p:nvPr/>
        </p:nvSpPr>
        <p:spPr>
          <a:xfrm>
            <a:off x="5276729" y="2663573"/>
            <a:ext cx="2160127" cy="369332"/>
          </a:xfrm>
          <a:prstGeom prst="rect">
            <a:avLst/>
          </a:prstGeom>
          <a:noFill/>
        </p:spPr>
        <p:txBody>
          <a:bodyPr wrap="square">
            <a:spAutoFit/>
          </a:bodyPr>
          <a:lstStyle/>
          <a:p>
            <a:r>
              <a:rPr lang="en-US" sz="1800" b="1" dirty="0">
                <a:solidFill>
                  <a:srgbClr val="7030A0"/>
                </a:solidFill>
                <a:latin typeface="Courier New" panose="02070309020205020404" pitchFamily="49" charset="0"/>
                <a:cs typeface="Courier New" panose="02070309020205020404" pitchFamily="49" charset="0"/>
              </a:rPr>
              <a:t>alice@oops.com</a:t>
            </a:r>
          </a:p>
        </p:txBody>
      </p:sp>
    </p:spTree>
    <p:extLst>
      <p:ext uri="{BB962C8B-B14F-4D97-AF65-F5344CB8AC3E}">
        <p14:creationId xmlns:p14="http://schemas.microsoft.com/office/powerpoint/2010/main" val="3970915040"/>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26.xml><?xml version="1.0" encoding="utf-8"?>
<p:sld xmlns:a="http://schemas.openxmlformats.org/drawingml/2006/main" xmlns:r="http://schemas.openxmlformats.org/officeDocument/2006/relationships" xmlns:p="http://schemas.openxmlformats.org/presentationml/2006/main" show="0">
  <p:cSld>
    <p:bg>
      <p:bgPr>
        <a:solidFill>
          <a:srgbClr val="333F50"/>
        </a:soli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3"/>
          <a:stretch>
            <a:fillRect/>
          </a:stretch>
        </p:blipFill>
        <p:spPr>
          <a:xfrm>
            <a:off x="8224636" y="1936199"/>
            <a:ext cx="1395034" cy="1346673"/>
          </a:xfrm>
          <a:prstGeom prst="rect">
            <a:avLst/>
          </a:prstGeom>
        </p:spPr>
      </p:pic>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Arrow 1">
            <a:extLst>
              <a:ext uri="{FF2B5EF4-FFF2-40B4-BE49-F238E27FC236}">
                <a16:creationId xmlns:a16="http://schemas.microsoft.com/office/drawing/2014/main" id="{BEAE5637-7B76-FA9A-C101-D073A54B69D9}"/>
              </a:ext>
            </a:extLst>
          </p:cNvPr>
          <p:cNvCxnSpPr>
            <a:cxnSpLocks/>
          </p:cNvCxnSpPr>
          <p:nvPr/>
        </p:nvCxnSpPr>
        <p:spPr>
          <a:xfrm>
            <a:off x="4809426" y="2310066"/>
            <a:ext cx="3179542" cy="0"/>
          </a:xfrm>
          <a:prstGeom prst="straightConnector1">
            <a:avLst/>
          </a:prstGeom>
          <a:ln w="25400">
            <a:solidFill>
              <a:srgbClr val="FF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0" name="!!Req4BG">
            <a:extLst>
              <a:ext uri="{FF2B5EF4-FFF2-40B4-BE49-F238E27FC236}">
                <a16:creationId xmlns:a16="http://schemas.microsoft.com/office/drawing/2014/main" id="{7464A2CF-1B3A-CD16-5EF6-7E8DC737191D}"/>
              </a:ext>
            </a:extLst>
          </p:cNvPr>
          <p:cNvSpPr/>
          <p:nvPr/>
        </p:nvSpPr>
        <p:spPr>
          <a:xfrm>
            <a:off x="5269460" y="2085814"/>
            <a:ext cx="2192632" cy="435340"/>
          </a:xfrm>
          <a:prstGeom prst="roundRect">
            <a:avLst>
              <a:gd name="adj" fmla="val 9993"/>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 name="!!txtToken">
            <a:extLst>
              <a:ext uri="{FF2B5EF4-FFF2-40B4-BE49-F238E27FC236}">
                <a16:creationId xmlns:a16="http://schemas.microsoft.com/office/drawing/2014/main" id="{9A96AB62-9D70-C5A3-3A8B-64A0CA26F432}"/>
              </a:ext>
            </a:extLst>
          </p:cNvPr>
          <p:cNvSpPr txBox="1"/>
          <p:nvPr/>
        </p:nvSpPr>
        <p:spPr>
          <a:xfrm>
            <a:off x="5301964" y="2122794"/>
            <a:ext cx="2160127" cy="369332"/>
          </a:xfrm>
          <a:prstGeom prst="rect">
            <a:avLst/>
          </a:prstGeom>
          <a:noFill/>
        </p:spPr>
        <p:txBody>
          <a:bodyPr wrap="square">
            <a:spAutoFit/>
          </a:bodyPr>
          <a:lstStyle/>
          <a:p>
            <a:r>
              <a:rPr lang="en-US" sz="1800" b="1" dirty="0">
                <a:solidFill>
                  <a:srgbClr val="7030A0"/>
                </a:solidFill>
                <a:latin typeface="Courier New" panose="02070309020205020404" pitchFamily="49" charset="0"/>
                <a:cs typeface="Courier New" panose="02070309020205020404" pitchFamily="49" charset="0"/>
              </a:rPr>
              <a:t>{Access Token}</a:t>
            </a:r>
          </a:p>
        </p:txBody>
      </p:sp>
      <p:pic>
        <p:nvPicPr>
          <p:cNvPr id="16" name="Picture 2">
            <a:extLst>
              <a:ext uri="{FF2B5EF4-FFF2-40B4-BE49-F238E27FC236}">
                <a16:creationId xmlns:a16="http://schemas.microsoft.com/office/drawing/2014/main" id="{9EC9EF76-F5EB-F4B4-CE1F-9879AF5492D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450199" y="5022904"/>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2" name="Txt4">
            <a:extLst>
              <a:ext uri="{FF2B5EF4-FFF2-40B4-BE49-F238E27FC236}">
                <a16:creationId xmlns:a16="http://schemas.microsoft.com/office/drawing/2014/main" id="{8DD31646-A63F-B8F7-CC0E-18B083D414B5}"/>
              </a:ext>
            </a:extLst>
          </p:cNvPr>
          <p:cNvSpPr txBox="1"/>
          <p:nvPr/>
        </p:nvSpPr>
        <p:spPr>
          <a:xfrm>
            <a:off x="1239218" y="4695297"/>
            <a:ext cx="3570208" cy="1200329"/>
          </a:xfrm>
          <a:prstGeom prst="rect">
            <a:avLst/>
          </a:prstGeom>
          <a:noFill/>
        </p:spPr>
        <p:txBody>
          <a:bodyPr wrap="square" rtlCol="0">
            <a:spAutoFit/>
          </a:bodyPr>
          <a:lstStyle/>
          <a:p>
            <a:pPr algn="ctr"/>
            <a:r>
              <a:rPr lang="en-US" sz="2400" b="1" dirty="0">
                <a:solidFill>
                  <a:srgbClr val="FF0000"/>
                </a:solidFill>
                <a:latin typeface="Corbel" panose="020B0503020204020204" pitchFamily="34" charset="0"/>
              </a:rPr>
              <a:t>OAuth access tokens </a:t>
            </a:r>
            <a:br>
              <a:rPr lang="en-US" sz="2400" b="1"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DO NOT allow </a:t>
            </a:r>
            <a:br>
              <a:rPr lang="en-US" sz="2400" b="1"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"Log in with Facebook"</a:t>
            </a:r>
          </a:p>
        </p:txBody>
      </p:sp>
      <p:sp>
        <p:nvSpPr>
          <p:cNvPr id="23" name="TextBox 22">
            <a:extLst>
              <a:ext uri="{FF2B5EF4-FFF2-40B4-BE49-F238E27FC236}">
                <a16:creationId xmlns:a16="http://schemas.microsoft.com/office/drawing/2014/main" id="{653C672F-C28E-BBD1-24B3-79EF223AE5E3}"/>
              </a:ext>
            </a:extLst>
          </p:cNvPr>
          <p:cNvSpPr txBox="1"/>
          <p:nvPr/>
        </p:nvSpPr>
        <p:spPr>
          <a:xfrm>
            <a:off x="6148416" y="3394475"/>
            <a:ext cx="1234160" cy="1862048"/>
          </a:xfrm>
          <a:prstGeom prst="rect">
            <a:avLst/>
          </a:prstGeom>
          <a:noFill/>
        </p:spPr>
        <p:txBody>
          <a:bodyPr wrap="square" rtlCol="0">
            <a:spAutoFit/>
          </a:bodyPr>
          <a:lstStyle/>
          <a:p>
            <a:r>
              <a:rPr lang="en-US" sz="11500" b="1" dirty="0">
                <a:solidFill>
                  <a:schemeClr val="bg1">
                    <a:lumMod val="95000"/>
                  </a:schemeClr>
                </a:solidFill>
                <a:latin typeface="Arial Black" panose="020B0A04020102020204" pitchFamily="34" charset="0"/>
              </a:rPr>
              <a:t>?</a:t>
            </a:r>
          </a:p>
        </p:txBody>
      </p:sp>
      <p:sp>
        <p:nvSpPr>
          <p:cNvPr id="24" name="Txt4">
            <a:extLst>
              <a:ext uri="{FF2B5EF4-FFF2-40B4-BE49-F238E27FC236}">
                <a16:creationId xmlns:a16="http://schemas.microsoft.com/office/drawing/2014/main" id="{87871676-557A-7586-3B0A-03E88F835AD7}"/>
              </a:ext>
            </a:extLst>
          </p:cNvPr>
          <p:cNvSpPr txBox="1"/>
          <p:nvPr/>
        </p:nvSpPr>
        <p:spPr>
          <a:xfrm>
            <a:off x="7048338" y="3605981"/>
            <a:ext cx="4107136" cy="461665"/>
          </a:xfrm>
          <a:prstGeom prst="rect">
            <a:avLst/>
          </a:prstGeom>
          <a:noFill/>
        </p:spPr>
        <p:txBody>
          <a:bodyPr wrap="square" rtlCol="0">
            <a:spAutoFit/>
          </a:bodyPr>
          <a:lstStyle/>
          <a:p>
            <a:r>
              <a:rPr lang="en-US" sz="2400" b="1" dirty="0">
                <a:solidFill>
                  <a:srgbClr val="FF0000"/>
                </a:solidFill>
                <a:latin typeface="Corbel" panose="020B0503020204020204" pitchFamily="34" charset="0"/>
              </a:rPr>
              <a:t>WHO authorized the token?</a:t>
            </a:r>
          </a:p>
        </p:txBody>
      </p:sp>
      <p:sp>
        <p:nvSpPr>
          <p:cNvPr id="25" name="Txt4">
            <a:extLst>
              <a:ext uri="{FF2B5EF4-FFF2-40B4-BE49-F238E27FC236}">
                <a16:creationId xmlns:a16="http://schemas.microsoft.com/office/drawing/2014/main" id="{56F02905-CBEC-F63D-B6C3-45DC34D6B5E2}"/>
              </a:ext>
            </a:extLst>
          </p:cNvPr>
          <p:cNvSpPr txBox="1"/>
          <p:nvPr/>
        </p:nvSpPr>
        <p:spPr>
          <a:xfrm>
            <a:off x="7048338" y="4078623"/>
            <a:ext cx="4107136" cy="461665"/>
          </a:xfrm>
          <a:prstGeom prst="rect">
            <a:avLst/>
          </a:prstGeom>
          <a:noFill/>
        </p:spPr>
        <p:txBody>
          <a:bodyPr wrap="square" rtlCol="0">
            <a:spAutoFit/>
          </a:bodyPr>
          <a:lstStyle/>
          <a:p>
            <a:r>
              <a:rPr lang="en-US" sz="2400" b="1" dirty="0">
                <a:solidFill>
                  <a:srgbClr val="FF0000"/>
                </a:solidFill>
                <a:latin typeface="Corbel" panose="020B0503020204020204" pitchFamily="34" charset="0"/>
              </a:rPr>
              <a:t>HOW was it authorized?</a:t>
            </a:r>
          </a:p>
        </p:txBody>
      </p:sp>
      <p:sp>
        <p:nvSpPr>
          <p:cNvPr id="28" name="Txt4">
            <a:extLst>
              <a:ext uri="{FF2B5EF4-FFF2-40B4-BE49-F238E27FC236}">
                <a16:creationId xmlns:a16="http://schemas.microsoft.com/office/drawing/2014/main" id="{E3FEF092-D5A1-4D24-4052-8B50008C4D00}"/>
              </a:ext>
            </a:extLst>
          </p:cNvPr>
          <p:cNvSpPr txBox="1"/>
          <p:nvPr/>
        </p:nvSpPr>
        <p:spPr>
          <a:xfrm>
            <a:off x="7039428" y="4519457"/>
            <a:ext cx="4107136" cy="830997"/>
          </a:xfrm>
          <a:prstGeom prst="rect">
            <a:avLst/>
          </a:prstGeom>
          <a:noFill/>
        </p:spPr>
        <p:txBody>
          <a:bodyPr wrap="square" rtlCol="0">
            <a:spAutoFit/>
          </a:bodyPr>
          <a:lstStyle/>
          <a:p>
            <a:r>
              <a:rPr lang="en-US" sz="2400" b="1" dirty="0">
                <a:solidFill>
                  <a:srgbClr val="FF0000"/>
                </a:solidFill>
                <a:latin typeface="Corbel" panose="020B0503020204020204" pitchFamily="34" charset="0"/>
              </a:rPr>
              <a:t>WHICH service was the token             </a:t>
            </a:r>
            <a:br>
              <a:rPr lang="en-US" sz="2400" b="1"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 issued to?</a:t>
            </a:r>
          </a:p>
        </p:txBody>
      </p:sp>
      <p:sp>
        <p:nvSpPr>
          <p:cNvPr id="30" name="!!Sidebar 2">
            <a:extLst>
              <a:ext uri="{FF2B5EF4-FFF2-40B4-BE49-F238E27FC236}">
                <a16:creationId xmlns:a16="http://schemas.microsoft.com/office/drawing/2014/main" id="{7AC3CE27-100F-A69B-AAAD-C4D3790277D1}"/>
              </a:ext>
            </a:extLst>
          </p:cNvPr>
          <p:cNvSpPr txBox="1"/>
          <p:nvPr/>
        </p:nvSpPr>
        <p:spPr>
          <a:xfrm>
            <a:off x="2420287" y="274300"/>
            <a:ext cx="7683069"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cxnSp>
        <p:nvCxnSpPr>
          <p:cNvPr id="17" name="!!Arrow4">
            <a:extLst>
              <a:ext uri="{FF2B5EF4-FFF2-40B4-BE49-F238E27FC236}">
                <a16:creationId xmlns:a16="http://schemas.microsoft.com/office/drawing/2014/main" id="{653D41A8-17D6-986B-5669-806FE9C024F1}"/>
              </a:ext>
            </a:extLst>
          </p:cNvPr>
          <p:cNvCxnSpPr>
            <a:cxnSpLocks/>
          </p:cNvCxnSpPr>
          <p:nvPr/>
        </p:nvCxnSpPr>
        <p:spPr>
          <a:xfrm flipH="1">
            <a:off x="4784191" y="2850845"/>
            <a:ext cx="3179542" cy="0"/>
          </a:xfrm>
          <a:prstGeom prst="straightConnector1">
            <a:avLst/>
          </a:prstGeom>
          <a:ln w="25400">
            <a:solidFill>
              <a:srgbClr val="FF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8" name="!!emailBg">
            <a:extLst>
              <a:ext uri="{FF2B5EF4-FFF2-40B4-BE49-F238E27FC236}">
                <a16:creationId xmlns:a16="http://schemas.microsoft.com/office/drawing/2014/main" id="{61691885-02B8-8BA8-4372-A642B42F03D7}"/>
              </a:ext>
            </a:extLst>
          </p:cNvPr>
          <p:cNvSpPr/>
          <p:nvPr/>
        </p:nvSpPr>
        <p:spPr>
          <a:xfrm>
            <a:off x="5244225" y="2626593"/>
            <a:ext cx="2192632" cy="435340"/>
          </a:xfrm>
          <a:prstGeom prst="roundRect">
            <a:avLst>
              <a:gd name="adj" fmla="val 9993"/>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0" name="!!txtEmail">
            <a:extLst>
              <a:ext uri="{FF2B5EF4-FFF2-40B4-BE49-F238E27FC236}">
                <a16:creationId xmlns:a16="http://schemas.microsoft.com/office/drawing/2014/main" id="{48D748ED-5317-6C6A-4C23-D2CF9E6B3C6D}"/>
              </a:ext>
            </a:extLst>
          </p:cNvPr>
          <p:cNvSpPr txBox="1"/>
          <p:nvPr/>
        </p:nvSpPr>
        <p:spPr>
          <a:xfrm>
            <a:off x="5276729" y="2663573"/>
            <a:ext cx="2160127" cy="369332"/>
          </a:xfrm>
          <a:prstGeom prst="rect">
            <a:avLst/>
          </a:prstGeom>
          <a:noFill/>
        </p:spPr>
        <p:txBody>
          <a:bodyPr wrap="square">
            <a:spAutoFit/>
          </a:bodyPr>
          <a:lstStyle/>
          <a:p>
            <a:r>
              <a:rPr lang="en-US" sz="1800" b="1" dirty="0">
                <a:solidFill>
                  <a:srgbClr val="7030A0"/>
                </a:solidFill>
                <a:latin typeface="Courier New" panose="02070309020205020404" pitchFamily="49" charset="0"/>
                <a:cs typeface="Courier New" panose="02070309020205020404" pitchFamily="49" charset="0"/>
              </a:rPr>
              <a:t>alice@oops.com</a:t>
            </a:r>
          </a:p>
        </p:txBody>
      </p:sp>
      <p:sp>
        <p:nvSpPr>
          <p:cNvPr id="2" name="Rectangle: Rounded Corners 1">
            <a:extLst>
              <a:ext uri="{FF2B5EF4-FFF2-40B4-BE49-F238E27FC236}">
                <a16:creationId xmlns:a16="http://schemas.microsoft.com/office/drawing/2014/main" id="{4AC9104D-79BD-E42B-FD14-1B06AF0190E5}"/>
              </a:ext>
            </a:extLst>
          </p:cNvPr>
          <p:cNvSpPr/>
          <p:nvPr/>
        </p:nvSpPr>
        <p:spPr>
          <a:xfrm>
            <a:off x="7131377" y="4516653"/>
            <a:ext cx="4033007" cy="830997"/>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30994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7.xml><?xml version="1.0" encoding="utf-8"?>
<p:sld xmlns:a="http://schemas.openxmlformats.org/drawingml/2006/main" xmlns:r="http://schemas.openxmlformats.org/officeDocument/2006/relationships" xmlns:p="http://schemas.openxmlformats.org/presentationml/2006/main" show="0">
  <p:cSld>
    <p:bg>
      <p:bgPr>
        <a:solidFill>
          <a:srgbClr val="333F50"/>
        </a:soli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3"/>
          <a:stretch>
            <a:fillRect/>
          </a:stretch>
        </p:blipFill>
        <p:spPr>
          <a:xfrm>
            <a:off x="8224636" y="1936199"/>
            <a:ext cx="1395034" cy="1346673"/>
          </a:xfrm>
          <a:prstGeom prst="rect">
            <a:avLst/>
          </a:prstGeom>
        </p:spPr>
      </p:pic>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Arrow 1">
            <a:extLst>
              <a:ext uri="{FF2B5EF4-FFF2-40B4-BE49-F238E27FC236}">
                <a16:creationId xmlns:a16="http://schemas.microsoft.com/office/drawing/2014/main" id="{BEAE5637-7B76-FA9A-C101-D073A54B69D9}"/>
              </a:ext>
            </a:extLst>
          </p:cNvPr>
          <p:cNvCxnSpPr>
            <a:cxnSpLocks/>
          </p:cNvCxnSpPr>
          <p:nvPr/>
        </p:nvCxnSpPr>
        <p:spPr>
          <a:xfrm>
            <a:off x="4809426" y="2310066"/>
            <a:ext cx="3179542" cy="0"/>
          </a:xfrm>
          <a:prstGeom prst="straightConnector1">
            <a:avLst/>
          </a:prstGeom>
          <a:ln w="25400">
            <a:solidFill>
              <a:srgbClr val="FF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0" name="!!Req4BG">
            <a:extLst>
              <a:ext uri="{FF2B5EF4-FFF2-40B4-BE49-F238E27FC236}">
                <a16:creationId xmlns:a16="http://schemas.microsoft.com/office/drawing/2014/main" id="{7464A2CF-1B3A-CD16-5EF6-7E8DC737191D}"/>
              </a:ext>
            </a:extLst>
          </p:cNvPr>
          <p:cNvSpPr/>
          <p:nvPr/>
        </p:nvSpPr>
        <p:spPr>
          <a:xfrm>
            <a:off x="5269460" y="2085814"/>
            <a:ext cx="2192632" cy="435340"/>
          </a:xfrm>
          <a:prstGeom prst="roundRect">
            <a:avLst>
              <a:gd name="adj" fmla="val 9993"/>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 name="!!txtToken">
            <a:extLst>
              <a:ext uri="{FF2B5EF4-FFF2-40B4-BE49-F238E27FC236}">
                <a16:creationId xmlns:a16="http://schemas.microsoft.com/office/drawing/2014/main" id="{9A96AB62-9D70-C5A3-3A8B-64A0CA26F432}"/>
              </a:ext>
            </a:extLst>
          </p:cNvPr>
          <p:cNvSpPr txBox="1"/>
          <p:nvPr/>
        </p:nvSpPr>
        <p:spPr>
          <a:xfrm>
            <a:off x="5301964" y="2122794"/>
            <a:ext cx="2160127" cy="369332"/>
          </a:xfrm>
          <a:prstGeom prst="rect">
            <a:avLst/>
          </a:prstGeom>
          <a:noFill/>
        </p:spPr>
        <p:txBody>
          <a:bodyPr wrap="square">
            <a:spAutoFit/>
          </a:bodyPr>
          <a:lstStyle/>
          <a:p>
            <a:r>
              <a:rPr lang="en-US" sz="1800" b="1" dirty="0">
                <a:solidFill>
                  <a:srgbClr val="7030A0"/>
                </a:solidFill>
                <a:latin typeface="Courier New" panose="02070309020205020404" pitchFamily="49" charset="0"/>
                <a:cs typeface="Courier New" panose="02070309020205020404" pitchFamily="49" charset="0"/>
              </a:rPr>
              <a:t>{Access Token}</a:t>
            </a:r>
          </a:p>
        </p:txBody>
      </p:sp>
      <p:grpSp>
        <p:nvGrpSpPr>
          <p:cNvPr id="5" name="Group 4">
            <a:extLst>
              <a:ext uri="{FF2B5EF4-FFF2-40B4-BE49-F238E27FC236}">
                <a16:creationId xmlns:a16="http://schemas.microsoft.com/office/drawing/2014/main" id="{2CAEE667-6425-1408-1EB3-9A400F018F24}"/>
              </a:ext>
            </a:extLst>
          </p:cNvPr>
          <p:cNvGrpSpPr/>
          <p:nvPr/>
        </p:nvGrpSpPr>
        <p:grpSpPr>
          <a:xfrm>
            <a:off x="5429530" y="7034826"/>
            <a:ext cx="1014813" cy="1313715"/>
            <a:chOff x="9592919" y="3281030"/>
            <a:chExt cx="2412301" cy="3122817"/>
          </a:xfrm>
        </p:grpSpPr>
        <p:sp>
          <p:nvSpPr>
            <p:cNvPr id="6" name="Freeform 158">
              <a:extLst>
                <a:ext uri="{FF2B5EF4-FFF2-40B4-BE49-F238E27FC236}">
                  <a16:creationId xmlns:a16="http://schemas.microsoft.com/office/drawing/2014/main" id="{C80CD5CD-2012-E8F8-C15D-23F9B0FE1C0A}"/>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 name="Group 6">
              <a:extLst>
                <a:ext uri="{FF2B5EF4-FFF2-40B4-BE49-F238E27FC236}">
                  <a16:creationId xmlns:a16="http://schemas.microsoft.com/office/drawing/2014/main" id="{0FED4E07-6596-E191-492A-97B844102BF0}"/>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A6BA6FB2-112C-AAF2-A64C-66B764EAB7CC}"/>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32E7F205-051D-1CAD-54F5-47823F077C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E8A7BBD3-D55F-6D41-EEAC-5F241CDCC911}"/>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02983D47-6D11-411B-52DE-2A9393E1265D}"/>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E4E738A6-686F-6852-4138-8D64DB3B43EC}"/>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2F2C39E3-0E7E-FC8C-C082-6E78EB862B5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6" name="Picture 2">
            <a:extLst>
              <a:ext uri="{FF2B5EF4-FFF2-40B4-BE49-F238E27FC236}">
                <a16:creationId xmlns:a16="http://schemas.microsoft.com/office/drawing/2014/main" id="{9EC9EF76-F5EB-F4B4-CE1F-9879AF5492D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450199" y="5022904"/>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2" name="Txt4">
            <a:extLst>
              <a:ext uri="{FF2B5EF4-FFF2-40B4-BE49-F238E27FC236}">
                <a16:creationId xmlns:a16="http://schemas.microsoft.com/office/drawing/2014/main" id="{8DD31646-A63F-B8F7-CC0E-18B083D414B5}"/>
              </a:ext>
            </a:extLst>
          </p:cNvPr>
          <p:cNvSpPr txBox="1"/>
          <p:nvPr/>
        </p:nvSpPr>
        <p:spPr>
          <a:xfrm>
            <a:off x="1239218" y="4695297"/>
            <a:ext cx="3570208" cy="1200329"/>
          </a:xfrm>
          <a:prstGeom prst="rect">
            <a:avLst/>
          </a:prstGeom>
          <a:noFill/>
        </p:spPr>
        <p:txBody>
          <a:bodyPr wrap="square" rtlCol="0">
            <a:spAutoFit/>
          </a:bodyPr>
          <a:lstStyle/>
          <a:p>
            <a:pPr algn="ctr"/>
            <a:r>
              <a:rPr lang="en-US" sz="2400" b="1" dirty="0">
                <a:solidFill>
                  <a:srgbClr val="FF0000"/>
                </a:solidFill>
                <a:latin typeface="Corbel" panose="020B0503020204020204" pitchFamily="34" charset="0"/>
              </a:rPr>
              <a:t>OAuth access tokens </a:t>
            </a:r>
            <a:br>
              <a:rPr lang="en-US" sz="2400" b="1"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DO NOT allow </a:t>
            </a:r>
            <a:br>
              <a:rPr lang="en-US" sz="2400" b="1"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"Log in with Facebook"</a:t>
            </a:r>
          </a:p>
        </p:txBody>
      </p:sp>
      <p:sp>
        <p:nvSpPr>
          <p:cNvPr id="23" name="TextBox 22">
            <a:extLst>
              <a:ext uri="{FF2B5EF4-FFF2-40B4-BE49-F238E27FC236}">
                <a16:creationId xmlns:a16="http://schemas.microsoft.com/office/drawing/2014/main" id="{653C672F-C28E-BBD1-24B3-79EF223AE5E3}"/>
              </a:ext>
            </a:extLst>
          </p:cNvPr>
          <p:cNvSpPr txBox="1"/>
          <p:nvPr/>
        </p:nvSpPr>
        <p:spPr>
          <a:xfrm>
            <a:off x="6148416" y="3394475"/>
            <a:ext cx="1234160" cy="1862048"/>
          </a:xfrm>
          <a:prstGeom prst="rect">
            <a:avLst/>
          </a:prstGeom>
          <a:noFill/>
        </p:spPr>
        <p:txBody>
          <a:bodyPr wrap="square" rtlCol="0">
            <a:spAutoFit/>
          </a:bodyPr>
          <a:lstStyle/>
          <a:p>
            <a:r>
              <a:rPr lang="en-US" sz="11500" b="1" dirty="0">
                <a:solidFill>
                  <a:schemeClr val="bg1">
                    <a:lumMod val="95000"/>
                  </a:schemeClr>
                </a:solidFill>
                <a:latin typeface="Arial Black" panose="020B0A04020102020204" pitchFamily="34" charset="0"/>
              </a:rPr>
              <a:t>?</a:t>
            </a:r>
          </a:p>
        </p:txBody>
      </p:sp>
      <p:sp>
        <p:nvSpPr>
          <p:cNvPr id="24" name="Txt4">
            <a:extLst>
              <a:ext uri="{FF2B5EF4-FFF2-40B4-BE49-F238E27FC236}">
                <a16:creationId xmlns:a16="http://schemas.microsoft.com/office/drawing/2014/main" id="{87871676-557A-7586-3B0A-03E88F835AD7}"/>
              </a:ext>
            </a:extLst>
          </p:cNvPr>
          <p:cNvSpPr txBox="1"/>
          <p:nvPr/>
        </p:nvSpPr>
        <p:spPr>
          <a:xfrm>
            <a:off x="7048338" y="3605981"/>
            <a:ext cx="4107136" cy="461665"/>
          </a:xfrm>
          <a:prstGeom prst="rect">
            <a:avLst/>
          </a:prstGeom>
          <a:noFill/>
        </p:spPr>
        <p:txBody>
          <a:bodyPr wrap="square" rtlCol="0">
            <a:spAutoFit/>
          </a:bodyPr>
          <a:lstStyle/>
          <a:p>
            <a:r>
              <a:rPr lang="en-US" sz="2400" b="1" dirty="0">
                <a:solidFill>
                  <a:srgbClr val="FF0000"/>
                </a:solidFill>
                <a:latin typeface="Corbel" panose="020B0503020204020204" pitchFamily="34" charset="0"/>
              </a:rPr>
              <a:t>WHO authorized the token?</a:t>
            </a:r>
          </a:p>
        </p:txBody>
      </p:sp>
      <p:sp>
        <p:nvSpPr>
          <p:cNvPr id="25" name="Txt4">
            <a:extLst>
              <a:ext uri="{FF2B5EF4-FFF2-40B4-BE49-F238E27FC236}">
                <a16:creationId xmlns:a16="http://schemas.microsoft.com/office/drawing/2014/main" id="{56F02905-CBEC-F63D-B6C3-45DC34D6B5E2}"/>
              </a:ext>
            </a:extLst>
          </p:cNvPr>
          <p:cNvSpPr txBox="1"/>
          <p:nvPr/>
        </p:nvSpPr>
        <p:spPr>
          <a:xfrm>
            <a:off x="7048338" y="4078623"/>
            <a:ext cx="4107136" cy="461665"/>
          </a:xfrm>
          <a:prstGeom prst="rect">
            <a:avLst/>
          </a:prstGeom>
          <a:noFill/>
        </p:spPr>
        <p:txBody>
          <a:bodyPr wrap="square" rtlCol="0">
            <a:spAutoFit/>
          </a:bodyPr>
          <a:lstStyle/>
          <a:p>
            <a:r>
              <a:rPr lang="en-US" sz="2400" b="1" dirty="0">
                <a:solidFill>
                  <a:srgbClr val="FF0000"/>
                </a:solidFill>
                <a:latin typeface="Corbel" panose="020B0503020204020204" pitchFamily="34" charset="0"/>
              </a:rPr>
              <a:t>HOW was it authorized?</a:t>
            </a:r>
          </a:p>
        </p:txBody>
      </p:sp>
      <p:sp>
        <p:nvSpPr>
          <p:cNvPr id="28" name="Txt4">
            <a:extLst>
              <a:ext uri="{FF2B5EF4-FFF2-40B4-BE49-F238E27FC236}">
                <a16:creationId xmlns:a16="http://schemas.microsoft.com/office/drawing/2014/main" id="{E3FEF092-D5A1-4D24-4052-8B50008C4D00}"/>
              </a:ext>
            </a:extLst>
          </p:cNvPr>
          <p:cNvSpPr txBox="1"/>
          <p:nvPr/>
        </p:nvSpPr>
        <p:spPr>
          <a:xfrm>
            <a:off x="7039428" y="4519457"/>
            <a:ext cx="4107136" cy="830997"/>
          </a:xfrm>
          <a:prstGeom prst="rect">
            <a:avLst/>
          </a:prstGeom>
          <a:noFill/>
        </p:spPr>
        <p:txBody>
          <a:bodyPr wrap="square" rtlCol="0">
            <a:spAutoFit/>
          </a:bodyPr>
          <a:lstStyle/>
          <a:p>
            <a:r>
              <a:rPr lang="en-US" sz="2400" b="1" dirty="0">
                <a:solidFill>
                  <a:srgbClr val="FF0000"/>
                </a:solidFill>
                <a:latin typeface="Corbel" panose="020B0503020204020204" pitchFamily="34" charset="0"/>
              </a:rPr>
              <a:t>WHICH service was the token             </a:t>
            </a:r>
            <a:br>
              <a:rPr lang="en-US" sz="2400" b="1"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 issued to?</a:t>
            </a:r>
          </a:p>
        </p:txBody>
      </p:sp>
      <p:sp>
        <p:nvSpPr>
          <p:cNvPr id="30" name="!!Sidebar 2">
            <a:extLst>
              <a:ext uri="{FF2B5EF4-FFF2-40B4-BE49-F238E27FC236}">
                <a16:creationId xmlns:a16="http://schemas.microsoft.com/office/drawing/2014/main" id="{7AC3CE27-100F-A69B-AAAD-C4D3790277D1}"/>
              </a:ext>
            </a:extLst>
          </p:cNvPr>
          <p:cNvSpPr txBox="1"/>
          <p:nvPr/>
        </p:nvSpPr>
        <p:spPr>
          <a:xfrm>
            <a:off x="2420287" y="274300"/>
            <a:ext cx="7683069"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cxnSp>
        <p:nvCxnSpPr>
          <p:cNvPr id="17" name="!!Arrow4">
            <a:extLst>
              <a:ext uri="{FF2B5EF4-FFF2-40B4-BE49-F238E27FC236}">
                <a16:creationId xmlns:a16="http://schemas.microsoft.com/office/drawing/2014/main" id="{653D41A8-17D6-986B-5669-806FE9C024F1}"/>
              </a:ext>
            </a:extLst>
          </p:cNvPr>
          <p:cNvCxnSpPr>
            <a:cxnSpLocks/>
          </p:cNvCxnSpPr>
          <p:nvPr/>
        </p:nvCxnSpPr>
        <p:spPr>
          <a:xfrm flipH="1">
            <a:off x="4784191" y="2850845"/>
            <a:ext cx="3179542" cy="0"/>
          </a:xfrm>
          <a:prstGeom prst="straightConnector1">
            <a:avLst/>
          </a:prstGeom>
          <a:ln w="25400">
            <a:solidFill>
              <a:srgbClr val="FF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8" name="!!emailBg">
            <a:extLst>
              <a:ext uri="{FF2B5EF4-FFF2-40B4-BE49-F238E27FC236}">
                <a16:creationId xmlns:a16="http://schemas.microsoft.com/office/drawing/2014/main" id="{61691885-02B8-8BA8-4372-A642B42F03D7}"/>
              </a:ext>
            </a:extLst>
          </p:cNvPr>
          <p:cNvSpPr/>
          <p:nvPr/>
        </p:nvSpPr>
        <p:spPr>
          <a:xfrm>
            <a:off x="5244225" y="2626593"/>
            <a:ext cx="2192632" cy="435340"/>
          </a:xfrm>
          <a:prstGeom prst="roundRect">
            <a:avLst>
              <a:gd name="adj" fmla="val 9993"/>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0" name="!!txtEmail">
            <a:extLst>
              <a:ext uri="{FF2B5EF4-FFF2-40B4-BE49-F238E27FC236}">
                <a16:creationId xmlns:a16="http://schemas.microsoft.com/office/drawing/2014/main" id="{48D748ED-5317-6C6A-4C23-D2CF9E6B3C6D}"/>
              </a:ext>
            </a:extLst>
          </p:cNvPr>
          <p:cNvSpPr txBox="1"/>
          <p:nvPr/>
        </p:nvSpPr>
        <p:spPr>
          <a:xfrm>
            <a:off x="5276729" y="2663573"/>
            <a:ext cx="2160127" cy="369332"/>
          </a:xfrm>
          <a:prstGeom prst="rect">
            <a:avLst/>
          </a:prstGeom>
          <a:noFill/>
        </p:spPr>
        <p:txBody>
          <a:bodyPr wrap="square">
            <a:spAutoFit/>
          </a:bodyPr>
          <a:lstStyle/>
          <a:p>
            <a:r>
              <a:rPr lang="en-US" sz="1800" b="1" dirty="0">
                <a:solidFill>
                  <a:srgbClr val="7030A0"/>
                </a:solidFill>
                <a:latin typeface="Courier New" panose="02070309020205020404" pitchFamily="49" charset="0"/>
                <a:cs typeface="Courier New" panose="02070309020205020404" pitchFamily="49" charset="0"/>
              </a:rPr>
              <a:t>alice@oops.com</a:t>
            </a:r>
          </a:p>
        </p:txBody>
      </p:sp>
      <p:sp>
        <p:nvSpPr>
          <p:cNvPr id="2" name="Rectangle: Rounded Corners 1">
            <a:extLst>
              <a:ext uri="{FF2B5EF4-FFF2-40B4-BE49-F238E27FC236}">
                <a16:creationId xmlns:a16="http://schemas.microsoft.com/office/drawing/2014/main" id="{4AC9104D-79BD-E42B-FD14-1B06AF0190E5}"/>
              </a:ext>
            </a:extLst>
          </p:cNvPr>
          <p:cNvSpPr/>
          <p:nvPr/>
        </p:nvSpPr>
        <p:spPr>
          <a:xfrm>
            <a:off x="1297872" y="4755976"/>
            <a:ext cx="3946354" cy="1200329"/>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51261346"/>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2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3"/>
          <a:stretch>
            <a:fillRect/>
          </a:stretch>
        </p:blipFill>
        <p:spPr>
          <a:xfrm>
            <a:off x="8224636" y="1936199"/>
            <a:ext cx="1395034" cy="1346673"/>
          </a:xfrm>
          <a:prstGeom prst="rect">
            <a:avLst/>
          </a:prstGeom>
        </p:spPr>
      </p:pic>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OpenID Connect</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Arrow 1">
            <a:extLst>
              <a:ext uri="{FF2B5EF4-FFF2-40B4-BE49-F238E27FC236}">
                <a16:creationId xmlns:a16="http://schemas.microsoft.com/office/drawing/2014/main" id="{BEAE5637-7B76-FA9A-C101-D073A54B69D9}"/>
              </a:ext>
            </a:extLst>
          </p:cNvPr>
          <p:cNvCxnSpPr>
            <a:cxnSpLocks/>
          </p:cNvCxnSpPr>
          <p:nvPr/>
        </p:nvCxnSpPr>
        <p:spPr>
          <a:xfrm flipH="1" flipV="1">
            <a:off x="3701143" y="3282872"/>
            <a:ext cx="1558246" cy="1468380"/>
          </a:xfrm>
          <a:prstGeom prst="straightConnector1">
            <a:avLst/>
          </a:prstGeom>
          <a:ln w="25400">
            <a:solidFill>
              <a:srgbClr val="FF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0" name="!!Req4BG">
            <a:extLst>
              <a:ext uri="{FF2B5EF4-FFF2-40B4-BE49-F238E27FC236}">
                <a16:creationId xmlns:a16="http://schemas.microsoft.com/office/drawing/2014/main" id="{7464A2CF-1B3A-CD16-5EF6-7E8DC737191D}"/>
              </a:ext>
            </a:extLst>
          </p:cNvPr>
          <p:cNvSpPr/>
          <p:nvPr/>
        </p:nvSpPr>
        <p:spPr>
          <a:xfrm>
            <a:off x="3317926" y="3786446"/>
            <a:ext cx="2192632" cy="834179"/>
          </a:xfrm>
          <a:prstGeom prst="roundRect">
            <a:avLst>
              <a:gd name="adj" fmla="val 9993"/>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 name="!!txtToken">
            <a:extLst>
              <a:ext uri="{FF2B5EF4-FFF2-40B4-BE49-F238E27FC236}">
                <a16:creationId xmlns:a16="http://schemas.microsoft.com/office/drawing/2014/main" id="{9A96AB62-9D70-C5A3-3A8B-64A0CA26F432}"/>
              </a:ext>
            </a:extLst>
          </p:cNvPr>
          <p:cNvSpPr txBox="1"/>
          <p:nvPr/>
        </p:nvSpPr>
        <p:spPr>
          <a:xfrm>
            <a:off x="3350430" y="3823427"/>
            <a:ext cx="2160127" cy="369332"/>
          </a:xfrm>
          <a:prstGeom prst="rect">
            <a:avLst/>
          </a:prstGeom>
          <a:noFill/>
        </p:spPr>
        <p:txBody>
          <a:bodyPr wrap="square">
            <a:spAutoFit/>
          </a:bodyPr>
          <a:lstStyle/>
          <a:p>
            <a:r>
              <a:rPr lang="en-US" sz="1800" dirty="0">
                <a:solidFill>
                  <a:srgbClr val="7030A0"/>
                </a:solidFill>
                <a:latin typeface="Courier New" panose="02070309020205020404" pitchFamily="49" charset="0"/>
                <a:cs typeface="Courier New" panose="02070309020205020404" pitchFamily="49" charset="0"/>
              </a:rPr>
              <a:t>{Access Token}</a:t>
            </a:r>
          </a:p>
        </p:txBody>
      </p:sp>
      <p:pic>
        <p:nvPicPr>
          <p:cNvPr id="16" name="Picture 2">
            <a:extLst>
              <a:ext uri="{FF2B5EF4-FFF2-40B4-BE49-F238E27FC236}">
                <a16:creationId xmlns:a16="http://schemas.microsoft.com/office/drawing/2014/main" id="{9EC9EF76-F5EB-F4B4-CE1F-9879AF5492D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450199" y="5022904"/>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653C672F-C28E-BBD1-24B3-79EF223AE5E3}"/>
              </a:ext>
            </a:extLst>
          </p:cNvPr>
          <p:cNvSpPr txBox="1"/>
          <p:nvPr/>
        </p:nvSpPr>
        <p:spPr>
          <a:xfrm>
            <a:off x="5394443" y="4383947"/>
            <a:ext cx="1234160" cy="1862048"/>
          </a:xfrm>
          <a:prstGeom prst="rect">
            <a:avLst/>
          </a:prstGeom>
          <a:noFill/>
        </p:spPr>
        <p:txBody>
          <a:bodyPr wrap="square" rtlCol="0">
            <a:spAutoFit/>
          </a:bodyPr>
          <a:lstStyle/>
          <a:p>
            <a:r>
              <a:rPr lang="en-US" sz="11500" b="1" dirty="0">
                <a:solidFill>
                  <a:schemeClr val="bg1">
                    <a:lumMod val="95000"/>
                  </a:schemeClr>
                </a:solidFill>
                <a:latin typeface="Arial Black" panose="020B0A04020102020204" pitchFamily="34" charset="0"/>
              </a:rPr>
              <a:t>?</a:t>
            </a:r>
          </a:p>
        </p:txBody>
      </p:sp>
      <p:sp>
        <p:nvSpPr>
          <p:cNvPr id="24" name="Txt4">
            <a:extLst>
              <a:ext uri="{FF2B5EF4-FFF2-40B4-BE49-F238E27FC236}">
                <a16:creationId xmlns:a16="http://schemas.microsoft.com/office/drawing/2014/main" id="{87871676-557A-7586-3B0A-03E88F835AD7}"/>
              </a:ext>
            </a:extLst>
          </p:cNvPr>
          <p:cNvSpPr txBox="1"/>
          <p:nvPr/>
        </p:nvSpPr>
        <p:spPr>
          <a:xfrm>
            <a:off x="7048338" y="3605981"/>
            <a:ext cx="4107136" cy="461665"/>
          </a:xfrm>
          <a:prstGeom prst="rect">
            <a:avLst/>
          </a:prstGeom>
          <a:noFill/>
        </p:spPr>
        <p:txBody>
          <a:bodyPr wrap="square" rtlCol="0">
            <a:spAutoFit/>
          </a:bodyPr>
          <a:lstStyle/>
          <a:p>
            <a:r>
              <a:rPr lang="en-US" sz="2400" b="1" dirty="0">
                <a:solidFill>
                  <a:srgbClr val="0070C0"/>
                </a:solidFill>
                <a:latin typeface="Corbel" panose="020B0503020204020204" pitchFamily="34" charset="0"/>
              </a:rPr>
              <a:t>WHO authorized the token?</a:t>
            </a:r>
          </a:p>
        </p:txBody>
      </p:sp>
      <p:sp>
        <p:nvSpPr>
          <p:cNvPr id="25" name="Txt4">
            <a:extLst>
              <a:ext uri="{FF2B5EF4-FFF2-40B4-BE49-F238E27FC236}">
                <a16:creationId xmlns:a16="http://schemas.microsoft.com/office/drawing/2014/main" id="{56F02905-CBEC-F63D-B6C3-45DC34D6B5E2}"/>
              </a:ext>
            </a:extLst>
          </p:cNvPr>
          <p:cNvSpPr txBox="1"/>
          <p:nvPr/>
        </p:nvSpPr>
        <p:spPr>
          <a:xfrm>
            <a:off x="7048338" y="4078623"/>
            <a:ext cx="4107136" cy="461665"/>
          </a:xfrm>
          <a:prstGeom prst="rect">
            <a:avLst/>
          </a:prstGeom>
          <a:noFill/>
        </p:spPr>
        <p:txBody>
          <a:bodyPr wrap="square" rtlCol="0">
            <a:spAutoFit/>
          </a:bodyPr>
          <a:lstStyle/>
          <a:p>
            <a:r>
              <a:rPr lang="en-US" sz="2400" b="1" dirty="0">
                <a:solidFill>
                  <a:srgbClr val="0070C0"/>
                </a:solidFill>
                <a:latin typeface="Corbel" panose="020B0503020204020204" pitchFamily="34" charset="0"/>
              </a:rPr>
              <a:t>HOW was it authorized?</a:t>
            </a:r>
          </a:p>
        </p:txBody>
      </p:sp>
      <p:sp>
        <p:nvSpPr>
          <p:cNvPr id="28" name="Txt4">
            <a:extLst>
              <a:ext uri="{FF2B5EF4-FFF2-40B4-BE49-F238E27FC236}">
                <a16:creationId xmlns:a16="http://schemas.microsoft.com/office/drawing/2014/main" id="{E3FEF092-D5A1-4D24-4052-8B50008C4D00}"/>
              </a:ext>
            </a:extLst>
          </p:cNvPr>
          <p:cNvSpPr txBox="1"/>
          <p:nvPr/>
        </p:nvSpPr>
        <p:spPr>
          <a:xfrm>
            <a:off x="7039428" y="4519457"/>
            <a:ext cx="4107136" cy="830997"/>
          </a:xfrm>
          <a:prstGeom prst="rect">
            <a:avLst/>
          </a:prstGeom>
          <a:noFill/>
        </p:spPr>
        <p:txBody>
          <a:bodyPr wrap="square" rtlCol="0">
            <a:spAutoFit/>
          </a:bodyPr>
          <a:lstStyle/>
          <a:p>
            <a:r>
              <a:rPr lang="en-US" sz="2400" b="1" dirty="0">
                <a:solidFill>
                  <a:srgbClr val="0070C0"/>
                </a:solidFill>
                <a:latin typeface="Corbel" panose="020B0503020204020204" pitchFamily="34" charset="0"/>
              </a:rPr>
              <a:t>WHICH service was the token             </a:t>
            </a:r>
            <a:br>
              <a:rPr lang="en-US" sz="2400" b="1" dirty="0">
                <a:solidFill>
                  <a:srgbClr val="0070C0"/>
                </a:solidFill>
                <a:latin typeface="Corbel" panose="020B0503020204020204" pitchFamily="34" charset="0"/>
              </a:rPr>
            </a:br>
            <a:r>
              <a:rPr lang="en-US" sz="2400" b="1" dirty="0">
                <a:solidFill>
                  <a:srgbClr val="0070C0"/>
                </a:solidFill>
                <a:latin typeface="Corbel" panose="020B0503020204020204" pitchFamily="34" charset="0"/>
              </a:rPr>
              <a:t> issued to?</a:t>
            </a:r>
          </a:p>
        </p:txBody>
      </p:sp>
      <p:sp>
        <p:nvSpPr>
          <p:cNvPr id="2" name="!!Sidebar 2">
            <a:extLst>
              <a:ext uri="{FF2B5EF4-FFF2-40B4-BE49-F238E27FC236}">
                <a16:creationId xmlns:a16="http://schemas.microsoft.com/office/drawing/2014/main" id="{0DD664E8-54A0-3A97-A7BA-439134A5860A}"/>
              </a:ext>
            </a:extLst>
          </p:cNvPr>
          <p:cNvSpPr txBox="1"/>
          <p:nvPr/>
        </p:nvSpPr>
        <p:spPr>
          <a:xfrm>
            <a:off x="4524858" y="274300"/>
            <a:ext cx="7683069" cy="707886"/>
          </a:xfrm>
          <a:prstGeom prst="rect">
            <a:avLst/>
          </a:prstGeom>
          <a:noFill/>
        </p:spPr>
        <p:txBody>
          <a:bodyPr wrap="square" rtlCol="0">
            <a:spAutoFit/>
          </a:bodyPr>
          <a:lstStyle/>
          <a:p>
            <a:r>
              <a:rPr lang="en-US" sz="4000" b="1" dirty="0">
                <a:solidFill>
                  <a:srgbClr val="FD7D00"/>
                </a:solidFill>
                <a:latin typeface="Corbel" panose="020B0503020204020204" pitchFamily="34" charset="0"/>
              </a:rPr>
              <a:t>is</a:t>
            </a:r>
            <a:r>
              <a:rPr lang="en-US" sz="4000" dirty="0">
                <a:solidFill>
                  <a:srgbClr val="FD7D00"/>
                </a:solidFill>
                <a:latin typeface="Corbel" panose="020B0503020204020204" pitchFamily="34" charset="0"/>
              </a:rPr>
              <a:t> an authentication protocol!</a:t>
            </a:r>
          </a:p>
        </p:txBody>
      </p:sp>
      <p:sp>
        <p:nvSpPr>
          <p:cNvPr id="4" name="!!txtOIDC">
            <a:extLst>
              <a:ext uri="{FF2B5EF4-FFF2-40B4-BE49-F238E27FC236}">
                <a16:creationId xmlns:a16="http://schemas.microsoft.com/office/drawing/2014/main" id="{DB740B26-ED05-B8A3-BD7F-62AF2DAFF0E8}"/>
              </a:ext>
            </a:extLst>
          </p:cNvPr>
          <p:cNvSpPr txBox="1"/>
          <p:nvPr/>
        </p:nvSpPr>
        <p:spPr>
          <a:xfrm>
            <a:off x="3350429" y="4178829"/>
            <a:ext cx="2160127" cy="369332"/>
          </a:xfrm>
          <a:prstGeom prst="rect">
            <a:avLst/>
          </a:prstGeom>
          <a:noFill/>
        </p:spPr>
        <p:txBody>
          <a:bodyPr wrap="square">
            <a:spAutoFit/>
          </a:bodyPr>
          <a:lstStyle/>
          <a:p>
            <a:r>
              <a:rPr lang="en-US" sz="1800" b="1" dirty="0">
                <a:solidFill>
                  <a:srgbClr val="0070C0"/>
                </a:solidFill>
                <a:latin typeface="Courier New" panose="02070309020205020404" pitchFamily="49" charset="0"/>
                <a:cs typeface="Courier New" panose="02070309020205020404" pitchFamily="49" charset="0"/>
              </a:rPr>
              <a:t>{OIDC Token}</a:t>
            </a:r>
          </a:p>
        </p:txBody>
      </p:sp>
      <p:cxnSp>
        <p:nvCxnSpPr>
          <p:cNvPr id="8" name="!!Arrow4">
            <a:extLst>
              <a:ext uri="{FF2B5EF4-FFF2-40B4-BE49-F238E27FC236}">
                <a16:creationId xmlns:a16="http://schemas.microsoft.com/office/drawing/2014/main" id="{D6E149FC-E71C-409A-ADBC-B8A0DF7733F5}"/>
              </a:ext>
            </a:extLst>
          </p:cNvPr>
          <p:cNvCxnSpPr>
            <a:cxnSpLocks/>
          </p:cNvCxnSpPr>
          <p:nvPr/>
        </p:nvCxnSpPr>
        <p:spPr>
          <a:xfrm>
            <a:off x="5290458" y="4379901"/>
            <a:ext cx="1642155" cy="0"/>
          </a:xfrm>
          <a:prstGeom prst="straightConnector1">
            <a:avLst/>
          </a:prstGeom>
          <a:ln w="25400">
            <a:solidFill>
              <a:srgbClr val="0070C0"/>
            </a:solidFill>
            <a:prstDash val="sysDash"/>
            <a:tailEnd type="triangle" w="lg" len="lg"/>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FEC0A2E7-D5F3-1998-86A0-3E6BE3EFE076}"/>
              </a:ext>
            </a:extLst>
          </p:cNvPr>
          <p:cNvGrpSpPr/>
          <p:nvPr/>
        </p:nvGrpSpPr>
        <p:grpSpPr>
          <a:xfrm>
            <a:off x="5429530" y="6918711"/>
            <a:ext cx="1014813" cy="1313715"/>
            <a:chOff x="9592919" y="3281030"/>
            <a:chExt cx="2412301" cy="3122817"/>
          </a:xfrm>
        </p:grpSpPr>
        <p:sp>
          <p:nvSpPr>
            <p:cNvPr id="29" name="Freeform 158">
              <a:extLst>
                <a:ext uri="{FF2B5EF4-FFF2-40B4-BE49-F238E27FC236}">
                  <a16:creationId xmlns:a16="http://schemas.microsoft.com/office/drawing/2014/main" id="{05322748-F461-B568-7B1A-9A02126677D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0B737F16-E4B5-006E-0505-D91124A9BF98}"/>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29A9397C-D666-15C4-357E-1BDBDAC034C8}"/>
                  </a:ext>
                </a:extLst>
              </p:cNvPr>
              <p:cNvGrpSpPr/>
              <p:nvPr/>
            </p:nvGrpSpPr>
            <p:grpSpPr>
              <a:xfrm>
                <a:off x="6048941" y="4798352"/>
                <a:ext cx="542456" cy="1088197"/>
                <a:chOff x="6048941" y="4798352"/>
                <a:chExt cx="542456" cy="1088197"/>
              </a:xfrm>
            </p:grpSpPr>
            <p:sp>
              <p:nvSpPr>
                <p:cNvPr id="35" name="Freeform 159">
                  <a:extLst>
                    <a:ext uri="{FF2B5EF4-FFF2-40B4-BE49-F238E27FC236}">
                      <a16:creationId xmlns:a16="http://schemas.microsoft.com/office/drawing/2014/main" id="{9FD0D3BF-C45A-8609-1C81-7D808D92AC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160">
                  <a:extLst>
                    <a:ext uri="{FF2B5EF4-FFF2-40B4-BE49-F238E27FC236}">
                      <a16:creationId xmlns:a16="http://schemas.microsoft.com/office/drawing/2014/main" id="{38566E42-C06A-AEDA-251D-D3F8A096052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BECBEC00-04AE-46BD-D735-5D0AF249E84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671DC912-9AFD-EDFD-E8F2-21308A4340B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CE0619C0-AA19-86D1-8F1D-BE7100E0001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782358145"/>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3"/>
          <a:stretch>
            <a:fillRect/>
          </a:stretch>
        </p:blipFill>
        <p:spPr>
          <a:xfrm>
            <a:off x="8224636" y="1936199"/>
            <a:ext cx="1395034" cy="1346673"/>
          </a:xfrm>
          <a:prstGeom prst="rect">
            <a:avLst/>
          </a:prstGeom>
        </p:spPr>
      </p:pic>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OpenID Connect</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Arrow 1">
            <a:extLst>
              <a:ext uri="{FF2B5EF4-FFF2-40B4-BE49-F238E27FC236}">
                <a16:creationId xmlns:a16="http://schemas.microsoft.com/office/drawing/2014/main" id="{BEAE5637-7B76-FA9A-C101-D073A54B69D9}"/>
              </a:ext>
            </a:extLst>
          </p:cNvPr>
          <p:cNvCxnSpPr>
            <a:cxnSpLocks/>
          </p:cNvCxnSpPr>
          <p:nvPr/>
        </p:nvCxnSpPr>
        <p:spPr>
          <a:xfrm flipH="1" flipV="1">
            <a:off x="3701143" y="3282872"/>
            <a:ext cx="1558246" cy="1468380"/>
          </a:xfrm>
          <a:prstGeom prst="straightConnector1">
            <a:avLst/>
          </a:prstGeom>
          <a:ln w="25400">
            <a:solidFill>
              <a:srgbClr val="0070C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0" name="!!Req4BG">
            <a:extLst>
              <a:ext uri="{FF2B5EF4-FFF2-40B4-BE49-F238E27FC236}">
                <a16:creationId xmlns:a16="http://schemas.microsoft.com/office/drawing/2014/main" id="{7464A2CF-1B3A-CD16-5EF6-7E8DC737191D}"/>
              </a:ext>
            </a:extLst>
          </p:cNvPr>
          <p:cNvSpPr/>
          <p:nvPr/>
        </p:nvSpPr>
        <p:spPr>
          <a:xfrm>
            <a:off x="3317926" y="3786446"/>
            <a:ext cx="2192632" cy="834179"/>
          </a:xfrm>
          <a:prstGeom prst="roundRect">
            <a:avLst>
              <a:gd name="adj" fmla="val 9993"/>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 name="!!txtToken">
            <a:extLst>
              <a:ext uri="{FF2B5EF4-FFF2-40B4-BE49-F238E27FC236}">
                <a16:creationId xmlns:a16="http://schemas.microsoft.com/office/drawing/2014/main" id="{9A96AB62-9D70-C5A3-3A8B-64A0CA26F432}"/>
              </a:ext>
            </a:extLst>
          </p:cNvPr>
          <p:cNvSpPr txBox="1"/>
          <p:nvPr/>
        </p:nvSpPr>
        <p:spPr>
          <a:xfrm>
            <a:off x="3350430" y="3823427"/>
            <a:ext cx="2160127" cy="369332"/>
          </a:xfrm>
          <a:prstGeom prst="rect">
            <a:avLst/>
          </a:prstGeom>
          <a:noFill/>
        </p:spPr>
        <p:txBody>
          <a:bodyPr wrap="square">
            <a:spAutoFit/>
          </a:bodyPr>
          <a:lstStyle/>
          <a:p>
            <a:r>
              <a:rPr lang="en-US" sz="1800" dirty="0">
                <a:solidFill>
                  <a:srgbClr val="7030A0"/>
                </a:solidFill>
                <a:latin typeface="Courier New" panose="02070309020205020404" pitchFamily="49" charset="0"/>
                <a:cs typeface="Courier New" panose="02070309020205020404" pitchFamily="49" charset="0"/>
              </a:rPr>
              <a:t>{Access Token}</a:t>
            </a:r>
          </a:p>
        </p:txBody>
      </p:sp>
      <p:pic>
        <p:nvPicPr>
          <p:cNvPr id="16" name="Picture 2">
            <a:extLst>
              <a:ext uri="{FF2B5EF4-FFF2-40B4-BE49-F238E27FC236}">
                <a16:creationId xmlns:a16="http://schemas.microsoft.com/office/drawing/2014/main" id="{9EC9EF76-F5EB-F4B4-CE1F-9879AF5492D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450199" y="5022904"/>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2" name="Txt4">
            <a:extLst>
              <a:ext uri="{FF2B5EF4-FFF2-40B4-BE49-F238E27FC236}">
                <a16:creationId xmlns:a16="http://schemas.microsoft.com/office/drawing/2014/main" id="{8DD31646-A63F-B8F7-CC0E-18B083D414B5}"/>
              </a:ext>
            </a:extLst>
          </p:cNvPr>
          <p:cNvSpPr txBox="1"/>
          <p:nvPr/>
        </p:nvSpPr>
        <p:spPr>
          <a:xfrm>
            <a:off x="1239218" y="4695297"/>
            <a:ext cx="3570208" cy="1200329"/>
          </a:xfrm>
          <a:prstGeom prst="rect">
            <a:avLst/>
          </a:prstGeom>
          <a:noFill/>
        </p:spPr>
        <p:txBody>
          <a:bodyPr wrap="square" rtlCol="0">
            <a:spAutoFit/>
          </a:bodyPr>
          <a:lstStyle/>
          <a:p>
            <a:pPr algn="ctr"/>
            <a:r>
              <a:rPr lang="en-US" sz="2400" b="1" dirty="0">
                <a:solidFill>
                  <a:srgbClr val="0070C0"/>
                </a:solidFill>
                <a:latin typeface="Corbel" panose="020B0503020204020204" pitchFamily="34" charset="0"/>
              </a:rPr>
              <a:t>OpenID Connect</a:t>
            </a:r>
            <a:br>
              <a:rPr lang="en-US" sz="2400" b="1" dirty="0">
                <a:solidFill>
                  <a:srgbClr val="0070C0"/>
                </a:solidFill>
                <a:latin typeface="Corbel" panose="020B0503020204020204" pitchFamily="34" charset="0"/>
              </a:rPr>
            </a:br>
            <a:r>
              <a:rPr lang="en-US" sz="2400" b="1" dirty="0">
                <a:solidFill>
                  <a:srgbClr val="0070C0"/>
                </a:solidFill>
                <a:latin typeface="Corbel" panose="020B0503020204020204" pitchFamily="34" charset="0"/>
              </a:rPr>
              <a:t>DOES allow</a:t>
            </a:r>
            <a:br>
              <a:rPr lang="en-US" sz="2400" b="1" dirty="0">
                <a:solidFill>
                  <a:srgbClr val="0070C0"/>
                </a:solidFill>
                <a:latin typeface="Corbel" panose="020B0503020204020204" pitchFamily="34" charset="0"/>
              </a:rPr>
            </a:br>
            <a:r>
              <a:rPr lang="en-US" sz="2400" b="1" dirty="0">
                <a:solidFill>
                  <a:srgbClr val="0070C0"/>
                </a:solidFill>
                <a:latin typeface="Corbel" panose="020B0503020204020204" pitchFamily="34" charset="0"/>
              </a:rPr>
              <a:t>"Log in with Facebook"</a:t>
            </a:r>
          </a:p>
        </p:txBody>
      </p:sp>
      <p:sp>
        <p:nvSpPr>
          <p:cNvPr id="2" name="!!Sidebar 2">
            <a:extLst>
              <a:ext uri="{FF2B5EF4-FFF2-40B4-BE49-F238E27FC236}">
                <a16:creationId xmlns:a16="http://schemas.microsoft.com/office/drawing/2014/main" id="{0DD664E8-54A0-3A97-A7BA-439134A5860A}"/>
              </a:ext>
            </a:extLst>
          </p:cNvPr>
          <p:cNvSpPr txBox="1"/>
          <p:nvPr/>
        </p:nvSpPr>
        <p:spPr>
          <a:xfrm>
            <a:off x="4524858" y="274300"/>
            <a:ext cx="7683069" cy="707886"/>
          </a:xfrm>
          <a:prstGeom prst="rect">
            <a:avLst/>
          </a:prstGeom>
          <a:noFill/>
        </p:spPr>
        <p:txBody>
          <a:bodyPr wrap="square" rtlCol="0">
            <a:spAutoFit/>
          </a:bodyPr>
          <a:lstStyle/>
          <a:p>
            <a:r>
              <a:rPr lang="en-US" sz="4000" b="1" dirty="0">
                <a:solidFill>
                  <a:srgbClr val="FD7D00"/>
                </a:solidFill>
                <a:latin typeface="Corbel" panose="020B0503020204020204" pitchFamily="34" charset="0"/>
              </a:rPr>
              <a:t>is</a:t>
            </a:r>
            <a:r>
              <a:rPr lang="en-US" sz="4000" dirty="0">
                <a:solidFill>
                  <a:srgbClr val="FD7D00"/>
                </a:solidFill>
                <a:latin typeface="Corbel" panose="020B0503020204020204" pitchFamily="34" charset="0"/>
              </a:rPr>
              <a:t> an authentication protocol!</a:t>
            </a:r>
          </a:p>
        </p:txBody>
      </p:sp>
      <p:sp>
        <p:nvSpPr>
          <p:cNvPr id="4" name="!!txtOIDC">
            <a:extLst>
              <a:ext uri="{FF2B5EF4-FFF2-40B4-BE49-F238E27FC236}">
                <a16:creationId xmlns:a16="http://schemas.microsoft.com/office/drawing/2014/main" id="{DB740B26-ED05-B8A3-BD7F-62AF2DAFF0E8}"/>
              </a:ext>
            </a:extLst>
          </p:cNvPr>
          <p:cNvSpPr txBox="1"/>
          <p:nvPr/>
        </p:nvSpPr>
        <p:spPr>
          <a:xfrm>
            <a:off x="3350429" y="4178829"/>
            <a:ext cx="2160127" cy="369332"/>
          </a:xfrm>
          <a:prstGeom prst="rect">
            <a:avLst/>
          </a:prstGeom>
          <a:noFill/>
        </p:spPr>
        <p:txBody>
          <a:bodyPr wrap="square">
            <a:spAutoFit/>
          </a:bodyPr>
          <a:lstStyle/>
          <a:p>
            <a:r>
              <a:rPr lang="en-US" sz="1800" b="1" dirty="0">
                <a:solidFill>
                  <a:srgbClr val="0070C0"/>
                </a:solidFill>
                <a:latin typeface="Courier New" panose="02070309020205020404" pitchFamily="49" charset="0"/>
                <a:cs typeface="Courier New" panose="02070309020205020404" pitchFamily="49" charset="0"/>
              </a:rPr>
              <a:t>{OIDC Token}</a:t>
            </a:r>
          </a:p>
        </p:txBody>
      </p:sp>
      <p:grpSp>
        <p:nvGrpSpPr>
          <p:cNvPr id="5" name="Group 4">
            <a:extLst>
              <a:ext uri="{FF2B5EF4-FFF2-40B4-BE49-F238E27FC236}">
                <a16:creationId xmlns:a16="http://schemas.microsoft.com/office/drawing/2014/main" id="{00A7367B-6FD1-86B9-C349-74E0A7FEA6A9}"/>
              </a:ext>
            </a:extLst>
          </p:cNvPr>
          <p:cNvGrpSpPr/>
          <p:nvPr/>
        </p:nvGrpSpPr>
        <p:grpSpPr>
          <a:xfrm>
            <a:off x="5429530" y="4770597"/>
            <a:ext cx="1014813" cy="1313715"/>
            <a:chOff x="9592919" y="3281030"/>
            <a:chExt cx="2412301" cy="3122817"/>
          </a:xfrm>
        </p:grpSpPr>
        <p:sp>
          <p:nvSpPr>
            <p:cNvPr id="6" name="Freeform 158">
              <a:extLst>
                <a:ext uri="{FF2B5EF4-FFF2-40B4-BE49-F238E27FC236}">
                  <a16:creationId xmlns:a16="http://schemas.microsoft.com/office/drawing/2014/main" id="{BDBEFD57-575F-CD94-A49C-0C6A11C04CB5}"/>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 name="Group 6">
              <a:extLst>
                <a:ext uri="{FF2B5EF4-FFF2-40B4-BE49-F238E27FC236}">
                  <a16:creationId xmlns:a16="http://schemas.microsoft.com/office/drawing/2014/main" id="{9199E5B1-9572-5615-EA5D-FD0ACAF17A3E}"/>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0F8FD4C8-E424-75B4-AC69-7408990209E2}"/>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1D5CF174-EC58-DA8A-9E88-8F0EFF2D3E0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FA3C8908-BA4E-80B8-945B-8D45EB9925E9}"/>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7CC79028-ABB3-D3B4-EEA1-9AD1F48486DD}"/>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EBAF7C70-0AC5-14D4-F7BC-87F91AA772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9A1355E1-DA6D-5369-920C-82A87E638EFC}"/>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Txt4">
            <a:extLst>
              <a:ext uri="{FF2B5EF4-FFF2-40B4-BE49-F238E27FC236}">
                <a16:creationId xmlns:a16="http://schemas.microsoft.com/office/drawing/2014/main" id="{CD22E22B-B71E-AC1F-C6D2-88D2C331DA39}"/>
              </a:ext>
            </a:extLst>
          </p:cNvPr>
          <p:cNvSpPr txBox="1"/>
          <p:nvPr/>
        </p:nvSpPr>
        <p:spPr>
          <a:xfrm>
            <a:off x="7048338" y="3605981"/>
            <a:ext cx="4107136" cy="461665"/>
          </a:xfrm>
          <a:prstGeom prst="rect">
            <a:avLst/>
          </a:prstGeom>
          <a:noFill/>
        </p:spPr>
        <p:txBody>
          <a:bodyPr wrap="square" rtlCol="0">
            <a:spAutoFit/>
          </a:bodyPr>
          <a:lstStyle/>
          <a:p>
            <a:r>
              <a:rPr lang="en-US" sz="2400" b="1" dirty="0">
                <a:solidFill>
                  <a:srgbClr val="0070C0"/>
                </a:solidFill>
                <a:latin typeface="Corbel" panose="020B0503020204020204" pitchFamily="34" charset="0"/>
              </a:rPr>
              <a:t>WHO authorized the token?</a:t>
            </a:r>
          </a:p>
        </p:txBody>
      </p:sp>
      <p:sp>
        <p:nvSpPr>
          <p:cNvPr id="17" name="Txt4">
            <a:extLst>
              <a:ext uri="{FF2B5EF4-FFF2-40B4-BE49-F238E27FC236}">
                <a16:creationId xmlns:a16="http://schemas.microsoft.com/office/drawing/2014/main" id="{4828C4B8-E8F8-7B2A-1048-2D049FEF4896}"/>
              </a:ext>
            </a:extLst>
          </p:cNvPr>
          <p:cNvSpPr txBox="1"/>
          <p:nvPr/>
        </p:nvSpPr>
        <p:spPr>
          <a:xfrm>
            <a:off x="7048338" y="4078623"/>
            <a:ext cx="4107136" cy="461665"/>
          </a:xfrm>
          <a:prstGeom prst="rect">
            <a:avLst/>
          </a:prstGeom>
          <a:noFill/>
        </p:spPr>
        <p:txBody>
          <a:bodyPr wrap="square" rtlCol="0">
            <a:spAutoFit/>
          </a:bodyPr>
          <a:lstStyle/>
          <a:p>
            <a:r>
              <a:rPr lang="en-US" sz="2400" b="1" dirty="0">
                <a:solidFill>
                  <a:srgbClr val="0070C0"/>
                </a:solidFill>
                <a:latin typeface="Corbel" panose="020B0503020204020204" pitchFamily="34" charset="0"/>
              </a:rPr>
              <a:t>HOW was it authorized?</a:t>
            </a:r>
          </a:p>
        </p:txBody>
      </p:sp>
      <p:sp>
        <p:nvSpPr>
          <p:cNvPr id="18" name="Txt4">
            <a:extLst>
              <a:ext uri="{FF2B5EF4-FFF2-40B4-BE49-F238E27FC236}">
                <a16:creationId xmlns:a16="http://schemas.microsoft.com/office/drawing/2014/main" id="{EFF0A2E6-BF1D-FB7B-9CAF-FFE8055A566D}"/>
              </a:ext>
            </a:extLst>
          </p:cNvPr>
          <p:cNvSpPr txBox="1"/>
          <p:nvPr/>
        </p:nvSpPr>
        <p:spPr>
          <a:xfrm>
            <a:off x="7039428" y="4519457"/>
            <a:ext cx="4107136" cy="830997"/>
          </a:xfrm>
          <a:prstGeom prst="rect">
            <a:avLst/>
          </a:prstGeom>
          <a:noFill/>
        </p:spPr>
        <p:txBody>
          <a:bodyPr wrap="square" rtlCol="0">
            <a:spAutoFit/>
          </a:bodyPr>
          <a:lstStyle/>
          <a:p>
            <a:r>
              <a:rPr lang="en-US" sz="2400" b="1" dirty="0">
                <a:solidFill>
                  <a:srgbClr val="0070C0"/>
                </a:solidFill>
                <a:latin typeface="Corbel" panose="020B0503020204020204" pitchFamily="34" charset="0"/>
              </a:rPr>
              <a:t>WHICH service was the token             </a:t>
            </a:r>
            <a:br>
              <a:rPr lang="en-US" sz="2400" b="1" dirty="0">
                <a:solidFill>
                  <a:srgbClr val="0070C0"/>
                </a:solidFill>
                <a:latin typeface="Corbel" panose="020B0503020204020204" pitchFamily="34" charset="0"/>
              </a:rPr>
            </a:br>
            <a:r>
              <a:rPr lang="en-US" sz="2400" b="1" dirty="0">
                <a:solidFill>
                  <a:srgbClr val="0070C0"/>
                </a:solidFill>
                <a:latin typeface="Corbel" panose="020B0503020204020204" pitchFamily="34" charset="0"/>
              </a:rPr>
              <a:t> issued to?</a:t>
            </a:r>
          </a:p>
        </p:txBody>
      </p:sp>
      <p:cxnSp>
        <p:nvCxnSpPr>
          <p:cNvPr id="20" name="!!Arrow4">
            <a:extLst>
              <a:ext uri="{FF2B5EF4-FFF2-40B4-BE49-F238E27FC236}">
                <a16:creationId xmlns:a16="http://schemas.microsoft.com/office/drawing/2014/main" id="{A22F23C3-AE82-5D4D-4562-BB67555718E2}"/>
              </a:ext>
            </a:extLst>
          </p:cNvPr>
          <p:cNvCxnSpPr>
            <a:cxnSpLocks/>
          </p:cNvCxnSpPr>
          <p:nvPr/>
        </p:nvCxnSpPr>
        <p:spPr>
          <a:xfrm>
            <a:off x="5290458" y="4379901"/>
            <a:ext cx="1642155" cy="0"/>
          </a:xfrm>
          <a:prstGeom prst="straightConnector1">
            <a:avLst/>
          </a:prstGeom>
          <a:ln w="25400">
            <a:solidFill>
              <a:srgbClr val="0070C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0913284"/>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75BE2CAD-3D40-278A-D212-F4FEC0E29C11}"/>
              </a:ext>
            </a:extLst>
          </p:cNvPr>
          <p:cNvGrpSpPr/>
          <p:nvPr/>
        </p:nvGrpSpPr>
        <p:grpSpPr>
          <a:xfrm>
            <a:off x="17375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623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5">
            <a:extLst>
              <a:ext uri="{FF2B5EF4-FFF2-40B4-BE49-F238E27FC236}">
                <a16:creationId xmlns:a16="http://schemas.microsoft.com/office/drawing/2014/main" id="{03300B40-7D74-1399-AA16-316EC0EEF79D}"/>
              </a:ext>
            </a:extLst>
          </p:cNvPr>
          <p:cNvPicPr>
            <a:picLocks noChangeAspect="1"/>
          </p:cNvPicPr>
          <p:nvPr/>
        </p:nvPicPr>
        <p:blipFill>
          <a:blip r:embed="rId4"/>
          <a:stretch>
            <a:fillRect/>
          </a:stretch>
        </p:blipFill>
        <p:spPr>
          <a:xfrm>
            <a:off x="12233187" y="2234299"/>
            <a:ext cx="2239254" cy="2389401"/>
          </a:xfrm>
          <a:prstGeom prst="rect">
            <a:avLst/>
          </a:prstGeom>
        </p:spPr>
      </p:pic>
      <p:sp>
        <p:nvSpPr>
          <p:cNvPr id="2" name="!!Speech Bubble 1">
            <a:extLst>
              <a:ext uri="{FF2B5EF4-FFF2-40B4-BE49-F238E27FC236}">
                <a16:creationId xmlns:a16="http://schemas.microsoft.com/office/drawing/2014/main" id="{A9EC511C-D01A-3128-FFD8-0355712B7B72}"/>
              </a:ext>
            </a:extLst>
          </p:cNvPr>
          <p:cNvSpPr/>
          <p:nvPr/>
        </p:nvSpPr>
        <p:spPr>
          <a:xfrm>
            <a:off x="3657065" y="1239495"/>
            <a:ext cx="3287363" cy="1163539"/>
          </a:xfrm>
          <a:prstGeom prst="wedgeRoundRectCallout">
            <a:avLst>
              <a:gd name="adj1" fmla="val -64865"/>
              <a:gd name="adj2" fmla="val 60685"/>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Hi! I’m Alice!</a:t>
            </a:r>
          </a:p>
        </p:txBody>
      </p:sp>
      <p:sp>
        <p:nvSpPr>
          <p:cNvPr id="4" name="Speech Bubble: Rectangle with Corners Rounded 3">
            <a:extLst>
              <a:ext uri="{FF2B5EF4-FFF2-40B4-BE49-F238E27FC236}">
                <a16:creationId xmlns:a16="http://schemas.microsoft.com/office/drawing/2014/main" id="{51EE5471-A2FE-F949-F11D-83A9865007BD}"/>
              </a:ext>
            </a:extLst>
          </p:cNvPr>
          <p:cNvSpPr/>
          <p:nvPr/>
        </p:nvSpPr>
        <p:spPr>
          <a:xfrm>
            <a:off x="12255500" y="4907463"/>
            <a:ext cx="2869843" cy="1163539"/>
          </a:xfrm>
          <a:prstGeom prst="wedgeRoundRectCallout">
            <a:avLst>
              <a:gd name="adj1" fmla="val 37011"/>
              <a:gd name="adj2" fmla="val -94309"/>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Uh huh.</a:t>
            </a:r>
            <a:br>
              <a:rPr lang="en-US" sz="2400" dirty="0">
                <a:solidFill>
                  <a:schemeClr val="bg1"/>
                </a:solidFill>
                <a:latin typeface="Segoe Print" panose="02000600000000000000" pitchFamily="2" charset="0"/>
              </a:rPr>
            </a:br>
            <a:r>
              <a:rPr lang="en-US" sz="2400" dirty="0">
                <a:solidFill>
                  <a:schemeClr val="bg1"/>
                </a:solidFill>
                <a:latin typeface="Segoe Print" panose="02000600000000000000" pitchFamily="2" charset="0"/>
              </a:rPr>
              <a:t>Prove it, sister.</a:t>
            </a:r>
          </a:p>
        </p:txBody>
      </p:sp>
      <p:sp>
        <p:nvSpPr>
          <p:cNvPr id="5" name="Rectangle: Rounded Corners 4">
            <a:extLst>
              <a:ext uri="{FF2B5EF4-FFF2-40B4-BE49-F238E27FC236}">
                <a16:creationId xmlns:a16="http://schemas.microsoft.com/office/drawing/2014/main" id="{89CEC543-13F2-40F3-3410-CC46E60719E7}"/>
              </a:ext>
            </a:extLst>
          </p:cNvPr>
          <p:cNvSpPr/>
          <p:nvPr/>
        </p:nvSpPr>
        <p:spPr>
          <a:xfrm>
            <a:off x="7531100" y="2894336"/>
            <a:ext cx="4978400" cy="4585963"/>
          </a:xfrm>
          <a:prstGeom prst="roundRect">
            <a:avLst>
              <a:gd name="adj" fmla="val 8544"/>
            </a:avLst>
          </a:prstGeom>
          <a:solidFill>
            <a:schemeClr val="bg1">
              <a:lumMod val="85000"/>
            </a:schemeClr>
          </a:solidFill>
          <a:ln>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lumMod val="75000"/>
                  <a:lumOff val="25000"/>
                </a:schemeClr>
              </a:solidFill>
              <a:latin typeface="Corbel" panose="020B0503020204020204" pitchFamily="34" charset="0"/>
            </a:endParaRPr>
          </a:p>
        </p:txBody>
      </p:sp>
      <p:sp>
        <p:nvSpPr>
          <p:cNvPr id="6" name="TextBox 5">
            <a:extLst>
              <a:ext uri="{FF2B5EF4-FFF2-40B4-BE49-F238E27FC236}">
                <a16:creationId xmlns:a16="http://schemas.microsoft.com/office/drawing/2014/main" id="{7CF2E689-FCF5-40D0-447A-5773F8D381ED}"/>
              </a:ext>
            </a:extLst>
          </p:cNvPr>
          <p:cNvSpPr txBox="1"/>
          <p:nvPr/>
        </p:nvSpPr>
        <p:spPr>
          <a:xfrm>
            <a:off x="7723815" y="3036679"/>
            <a:ext cx="4395049" cy="461665"/>
          </a:xfrm>
          <a:prstGeom prst="rect">
            <a:avLst/>
          </a:prstGeom>
          <a:noFill/>
        </p:spPr>
        <p:txBody>
          <a:bodyPr wrap="none" rtlCol="0">
            <a:spAutoFit/>
          </a:bodyPr>
          <a:lstStyle/>
          <a:p>
            <a:r>
              <a:rPr lang="en-US" sz="2400" b="1" dirty="0">
                <a:latin typeface="Corbel" panose="020B0503020204020204" pitchFamily="34" charset="0"/>
              </a:rPr>
              <a:t>Three Factors of Authentication</a:t>
            </a:r>
          </a:p>
        </p:txBody>
      </p:sp>
      <p:sp>
        <p:nvSpPr>
          <p:cNvPr id="7" name="TextBox 6">
            <a:extLst>
              <a:ext uri="{FF2B5EF4-FFF2-40B4-BE49-F238E27FC236}">
                <a16:creationId xmlns:a16="http://schemas.microsoft.com/office/drawing/2014/main" id="{757D05A8-038C-06E3-F2EE-8553F508A25A}"/>
              </a:ext>
            </a:extLst>
          </p:cNvPr>
          <p:cNvSpPr txBox="1"/>
          <p:nvPr/>
        </p:nvSpPr>
        <p:spPr>
          <a:xfrm>
            <a:off x="8042533" y="3776728"/>
            <a:ext cx="2917786"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know</a:t>
            </a:r>
            <a:br>
              <a:rPr lang="en-US" sz="2400" b="1" dirty="0">
                <a:latin typeface="Corbel" panose="020B0503020204020204" pitchFamily="34" charset="0"/>
              </a:rPr>
            </a:br>
            <a:endParaRPr lang="en-US" sz="2400" dirty="0">
              <a:latin typeface="Corbel" panose="020B0503020204020204" pitchFamily="34" charset="0"/>
            </a:endParaRPr>
          </a:p>
        </p:txBody>
      </p:sp>
      <p:sp>
        <p:nvSpPr>
          <p:cNvPr id="8" name="TextBox 7">
            <a:extLst>
              <a:ext uri="{FF2B5EF4-FFF2-40B4-BE49-F238E27FC236}">
                <a16:creationId xmlns:a16="http://schemas.microsoft.com/office/drawing/2014/main" id="{08032CB3-3B08-235B-B7FD-7C1548706562}"/>
              </a:ext>
            </a:extLst>
          </p:cNvPr>
          <p:cNvSpPr txBox="1"/>
          <p:nvPr/>
        </p:nvSpPr>
        <p:spPr>
          <a:xfrm>
            <a:off x="8042533" y="4771818"/>
            <a:ext cx="2888932"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have </a:t>
            </a:r>
            <a:br>
              <a:rPr lang="en-US" sz="2400" b="1" dirty="0">
                <a:latin typeface="Corbel" panose="020B0503020204020204" pitchFamily="34" charset="0"/>
              </a:rPr>
            </a:br>
            <a:endParaRPr lang="en-US" sz="2400" dirty="0">
              <a:latin typeface="Corbel" panose="020B0503020204020204" pitchFamily="34" charset="0"/>
            </a:endParaRPr>
          </a:p>
        </p:txBody>
      </p:sp>
      <p:sp>
        <p:nvSpPr>
          <p:cNvPr id="9" name="TextBox 8">
            <a:extLst>
              <a:ext uri="{FF2B5EF4-FFF2-40B4-BE49-F238E27FC236}">
                <a16:creationId xmlns:a16="http://schemas.microsoft.com/office/drawing/2014/main" id="{831FE469-7483-BC82-CD92-7A2E7A96847E}"/>
              </a:ext>
            </a:extLst>
          </p:cNvPr>
          <p:cNvSpPr txBox="1"/>
          <p:nvPr/>
        </p:nvSpPr>
        <p:spPr>
          <a:xfrm>
            <a:off x="8042533" y="5760943"/>
            <a:ext cx="2610010"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are</a:t>
            </a:r>
            <a:br>
              <a:rPr lang="en-US" sz="2400" b="1" dirty="0">
                <a:latin typeface="Corbel" panose="020B0503020204020204" pitchFamily="34" charset="0"/>
              </a:rPr>
            </a:br>
            <a:endParaRPr lang="en-US" sz="2400" dirty="0">
              <a:latin typeface="Corbel" panose="020B0503020204020204" pitchFamily="34" charset="0"/>
            </a:endParaRPr>
          </a:p>
        </p:txBody>
      </p:sp>
      <p:sp>
        <p:nvSpPr>
          <p:cNvPr id="10" name="!!txtPass">
            <a:extLst>
              <a:ext uri="{FF2B5EF4-FFF2-40B4-BE49-F238E27FC236}">
                <a16:creationId xmlns:a16="http://schemas.microsoft.com/office/drawing/2014/main" id="{45DA5134-037F-ACCB-1AD1-B25A7F0C836E}"/>
              </a:ext>
            </a:extLst>
          </p:cNvPr>
          <p:cNvSpPr txBox="1"/>
          <p:nvPr/>
        </p:nvSpPr>
        <p:spPr>
          <a:xfrm>
            <a:off x="12447706" y="4135966"/>
            <a:ext cx="1585690"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(password)</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11" name="!!txtPass">
            <a:extLst>
              <a:ext uri="{FF2B5EF4-FFF2-40B4-BE49-F238E27FC236}">
                <a16:creationId xmlns:a16="http://schemas.microsoft.com/office/drawing/2014/main" id="{EBBE60CF-006D-5B81-F3B2-486184F77BA4}"/>
              </a:ext>
            </a:extLst>
          </p:cNvPr>
          <p:cNvSpPr txBox="1"/>
          <p:nvPr/>
        </p:nvSpPr>
        <p:spPr>
          <a:xfrm>
            <a:off x="8028106" y="4135966"/>
            <a:ext cx="1585690"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(password)</a:t>
            </a:r>
          </a:p>
        </p:txBody>
      </p:sp>
      <p:sp>
        <p:nvSpPr>
          <p:cNvPr id="12" name="!!txtKeycard">
            <a:extLst>
              <a:ext uri="{FF2B5EF4-FFF2-40B4-BE49-F238E27FC236}">
                <a16:creationId xmlns:a16="http://schemas.microsoft.com/office/drawing/2014/main" id="{7F75BA5B-28A7-DDD3-8BEB-CB8777D41DE5}"/>
              </a:ext>
            </a:extLst>
          </p:cNvPr>
          <p:cNvSpPr txBox="1"/>
          <p:nvPr/>
        </p:nvSpPr>
        <p:spPr>
          <a:xfrm>
            <a:off x="8028106" y="5138486"/>
            <a:ext cx="3853171"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(passkey / authenticator app)</a:t>
            </a:r>
          </a:p>
        </p:txBody>
      </p:sp>
      <p:sp>
        <p:nvSpPr>
          <p:cNvPr id="22" name="!!txtBiometrics">
            <a:extLst>
              <a:ext uri="{FF2B5EF4-FFF2-40B4-BE49-F238E27FC236}">
                <a16:creationId xmlns:a16="http://schemas.microsoft.com/office/drawing/2014/main" id="{DDE02CF4-486A-07F6-F1E6-7AED341384CA}"/>
              </a:ext>
            </a:extLst>
          </p:cNvPr>
          <p:cNvSpPr txBox="1"/>
          <p:nvPr/>
        </p:nvSpPr>
        <p:spPr>
          <a:xfrm>
            <a:off x="8042429" y="6130275"/>
            <a:ext cx="1721946"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(biometrics)</a:t>
            </a:r>
          </a:p>
        </p:txBody>
      </p:sp>
    </p:spTree>
    <p:extLst>
      <p:ext uri="{BB962C8B-B14F-4D97-AF65-F5344CB8AC3E}">
        <p14:creationId xmlns:p14="http://schemas.microsoft.com/office/powerpoint/2010/main" val="1630210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050" name="Picture 2" descr="saml-logo">
            <a:extLst>
              <a:ext uri="{FF2B5EF4-FFF2-40B4-BE49-F238E27FC236}">
                <a16:creationId xmlns:a16="http://schemas.microsoft.com/office/drawing/2014/main" id="{29594248-A388-DB86-EE08-95ACE09EEB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533" y="5243689"/>
            <a:ext cx="2573564" cy="632004"/>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a:extLst>
              <a:ext uri="{FF2B5EF4-FFF2-40B4-BE49-F238E27FC236}">
                <a16:creationId xmlns:a16="http://schemas.microsoft.com/office/drawing/2014/main" id="{A1853862-4D4B-FCD3-6140-B0165735C472}"/>
              </a:ext>
            </a:extLst>
          </p:cNvPr>
          <p:cNvPicPr>
            <a:picLocks noChangeAspect="1"/>
          </p:cNvPicPr>
          <p:nvPr/>
        </p:nvPicPr>
        <p:blipFill>
          <a:blip r:embed="rId4"/>
          <a:stretch>
            <a:fillRect/>
          </a:stretch>
        </p:blipFill>
        <p:spPr>
          <a:xfrm>
            <a:off x="304697" y="819833"/>
            <a:ext cx="2753316" cy="851807"/>
          </a:xfrm>
          <a:prstGeom prst="rect">
            <a:avLst/>
          </a:prstGeom>
        </p:spPr>
      </p:pic>
      <p:pic>
        <p:nvPicPr>
          <p:cNvPr id="2052" name="Picture 4" descr="OAuth 2.0 logo">
            <a:extLst>
              <a:ext uri="{FF2B5EF4-FFF2-40B4-BE49-F238E27FC236}">
                <a16:creationId xmlns:a16="http://schemas.microsoft.com/office/drawing/2014/main" id="{8D004524-D32D-7C87-846B-4F4ADD87FE9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87766" y="2097541"/>
            <a:ext cx="1181100" cy="1171575"/>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1045">
            <a:extLst>
              <a:ext uri="{FF2B5EF4-FFF2-40B4-BE49-F238E27FC236}">
                <a16:creationId xmlns:a16="http://schemas.microsoft.com/office/drawing/2014/main" id="{C7571E72-4B7A-F78A-018D-67B95E182864}"/>
              </a:ext>
            </a:extLst>
          </p:cNvPr>
          <p:cNvPicPr>
            <a:picLocks noChangeAspect="1"/>
          </p:cNvPicPr>
          <p:nvPr/>
        </p:nvPicPr>
        <p:blipFill>
          <a:blip r:embed="rId6"/>
          <a:stretch>
            <a:fillRect/>
          </a:stretch>
        </p:blipFill>
        <p:spPr>
          <a:xfrm>
            <a:off x="723274" y="3646213"/>
            <a:ext cx="2110083" cy="1000265"/>
          </a:xfrm>
          <a:prstGeom prst="rect">
            <a:avLst/>
          </a:prstGeom>
        </p:spPr>
      </p:pic>
      <p:sp>
        <p:nvSpPr>
          <p:cNvPr id="1047" name="TextBox 1046">
            <a:extLst>
              <a:ext uri="{FF2B5EF4-FFF2-40B4-BE49-F238E27FC236}">
                <a16:creationId xmlns:a16="http://schemas.microsoft.com/office/drawing/2014/main" id="{F99F948A-F288-63D4-2FB5-E30C31656631}"/>
              </a:ext>
            </a:extLst>
          </p:cNvPr>
          <p:cNvSpPr txBox="1"/>
          <p:nvPr/>
        </p:nvSpPr>
        <p:spPr>
          <a:xfrm>
            <a:off x="3323874" y="961271"/>
            <a:ext cx="8563429" cy="523220"/>
          </a:xfrm>
          <a:prstGeom prst="rect">
            <a:avLst/>
          </a:prstGeom>
          <a:noFill/>
        </p:spPr>
        <p:txBody>
          <a:bodyPr wrap="square" rtlCol="0">
            <a:spAutoFit/>
          </a:bodyPr>
          <a:lstStyle/>
          <a:p>
            <a:r>
              <a:rPr lang="en-US" sz="2800" dirty="0">
                <a:solidFill>
                  <a:srgbClr val="D37011"/>
                </a:solidFill>
                <a:latin typeface="Corbel" panose="020B0503020204020204" pitchFamily="34" charset="0"/>
              </a:rPr>
              <a:t>Token format for securely exchanging data</a:t>
            </a:r>
          </a:p>
        </p:txBody>
      </p:sp>
      <p:sp>
        <p:nvSpPr>
          <p:cNvPr id="1049" name="TextBox 1048">
            <a:extLst>
              <a:ext uri="{FF2B5EF4-FFF2-40B4-BE49-F238E27FC236}">
                <a16:creationId xmlns:a16="http://schemas.microsoft.com/office/drawing/2014/main" id="{AC41FC8D-652E-AA8D-020A-A0F40612F596}"/>
              </a:ext>
            </a:extLst>
          </p:cNvPr>
          <p:cNvSpPr txBox="1"/>
          <p:nvPr/>
        </p:nvSpPr>
        <p:spPr>
          <a:xfrm>
            <a:off x="3323874" y="3884735"/>
            <a:ext cx="7721600" cy="523220"/>
          </a:xfrm>
          <a:prstGeom prst="rect">
            <a:avLst/>
          </a:prstGeom>
          <a:noFill/>
        </p:spPr>
        <p:txBody>
          <a:bodyPr wrap="square" rtlCol="0">
            <a:spAutoFit/>
          </a:bodyPr>
          <a:lstStyle/>
          <a:p>
            <a:r>
              <a:rPr lang="en-US" sz="2800" dirty="0">
                <a:solidFill>
                  <a:srgbClr val="D37011"/>
                </a:solidFill>
                <a:latin typeface="Corbel" panose="020B0503020204020204" pitchFamily="34" charset="0"/>
              </a:rPr>
              <a:t>Identity protocol built on top of OAuth 2.0</a:t>
            </a:r>
          </a:p>
        </p:txBody>
      </p:sp>
      <p:sp>
        <p:nvSpPr>
          <p:cNvPr id="1050" name="TextBox 1049">
            <a:extLst>
              <a:ext uri="{FF2B5EF4-FFF2-40B4-BE49-F238E27FC236}">
                <a16:creationId xmlns:a16="http://schemas.microsoft.com/office/drawing/2014/main" id="{D5ED0E4E-C27D-DABA-BF6A-148D4223EB1C}"/>
              </a:ext>
            </a:extLst>
          </p:cNvPr>
          <p:cNvSpPr txBox="1"/>
          <p:nvPr/>
        </p:nvSpPr>
        <p:spPr>
          <a:xfrm>
            <a:off x="3323874" y="5243689"/>
            <a:ext cx="7721600" cy="523220"/>
          </a:xfrm>
          <a:prstGeom prst="rect">
            <a:avLst/>
          </a:prstGeom>
          <a:noFill/>
        </p:spPr>
        <p:txBody>
          <a:bodyPr wrap="square" rtlCol="0">
            <a:spAutoFit/>
          </a:bodyPr>
          <a:lstStyle/>
          <a:p>
            <a:r>
              <a:rPr lang="en-US" sz="2800" dirty="0">
                <a:solidFill>
                  <a:srgbClr val="D37011"/>
                </a:solidFill>
                <a:latin typeface="Corbel" panose="020B0503020204020204" pitchFamily="34" charset="0"/>
              </a:rPr>
              <a:t>Identity protocol using XML and SOAP</a:t>
            </a:r>
          </a:p>
        </p:txBody>
      </p:sp>
      <p:sp>
        <p:nvSpPr>
          <p:cNvPr id="2" name="TextBox 1">
            <a:extLst>
              <a:ext uri="{FF2B5EF4-FFF2-40B4-BE49-F238E27FC236}">
                <a16:creationId xmlns:a16="http://schemas.microsoft.com/office/drawing/2014/main" id="{B7A4FB47-37B8-961F-E90E-03CBAE57E66C}"/>
              </a:ext>
            </a:extLst>
          </p:cNvPr>
          <p:cNvSpPr txBox="1"/>
          <p:nvPr/>
        </p:nvSpPr>
        <p:spPr>
          <a:xfrm>
            <a:off x="3323874" y="2179120"/>
            <a:ext cx="7721600" cy="954107"/>
          </a:xfrm>
          <a:prstGeom prst="rect">
            <a:avLst/>
          </a:prstGeom>
          <a:noFill/>
        </p:spPr>
        <p:txBody>
          <a:bodyPr wrap="square" rtlCol="0">
            <a:spAutoFit/>
          </a:bodyPr>
          <a:lstStyle/>
          <a:p>
            <a:r>
              <a:rPr lang="en-US" sz="2800" dirty="0">
                <a:solidFill>
                  <a:srgbClr val="D37011"/>
                </a:solidFill>
                <a:latin typeface="Corbel" panose="020B0503020204020204" pitchFamily="34" charset="0"/>
              </a:rPr>
              <a:t>Authorization protocol allowing one app to securely access a user's data in another app</a:t>
            </a:r>
          </a:p>
        </p:txBody>
      </p:sp>
    </p:spTree>
    <p:extLst>
      <p:ext uri="{BB962C8B-B14F-4D97-AF65-F5344CB8AC3E}">
        <p14:creationId xmlns:p14="http://schemas.microsoft.com/office/powerpoint/2010/main" val="2373768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ppt_x"/>
                                          </p:val>
                                        </p:tav>
                                        <p:tav tm="100000">
                                          <p:val>
                                            <p:strVal val="#ppt_x"/>
                                          </p:val>
                                        </p:tav>
                                      </p:tavLst>
                                    </p:anim>
                                    <p:anim calcmode="lin" valueType="num">
                                      <p:cBhvr additive="base">
                                        <p:cTn id="8" dur="500" fill="hold"/>
                                        <p:tgtEl>
                                          <p:spTgt spid="20"/>
                                        </p:tgtEl>
                                        <p:attrNameLst>
                                          <p:attrName>ppt_y</p:attrName>
                                        </p:attrNameLst>
                                      </p:cBhvr>
                                      <p:tavLst>
                                        <p:tav tm="0">
                                          <p:val>
                                            <p:strVal val="0-#ppt_h/2"/>
                                          </p:val>
                                        </p:tav>
                                        <p:tav tm="100000">
                                          <p:val>
                                            <p:strVal val="#ppt_y"/>
                                          </p:val>
                                        </p:tav>
                                      </p:tavLst>
                                    </p:anim>
                                  </p:childTnLst>
                                </p:cTn>
                              </p:par>
                              <p:par>
                                <p:cTn id="9" presetID="2" presetClass="entr" presetSubtype="1" fill="hold" nodeType="withEffect">
                                  <p:stCondLst>
                                    <p:cond delay="0"/>
                                  </p:stCondLst>
                                  <p:childTnLst>
                                    <p:set>
                                      <p:cBhvr>
                                        <p:cTn id="10" dur="1" fill="hold">
                                          <p:stCondLst>
                                            <p:cond delay="0"/>
                                          </p:stCondLst>
                                        </p:cTn>
                                        <p:tgtEl>
                                          <p:spTgt spid="2052"/>
                                        </p:tgtEl>
                                        <p:attrNameLst>
                                          <p:attrName>style.visibility</p:attrName>
                                        </p:attrNameLst>
                                      </p:cBhvr>
                                      <p:to>
                                        <p:strVal val="visible"/>
                                      </p:to>
                                    </p:set>
                                    <p:anim calcmode="lin" valueType="num">
                                      <p:cBhvr additive="base">
                                        <p:cTn id="11" dur="500" fill="hold"/>
                                        <p:tgtEl>
                                          <p:spTgt spid="2052"/>
                                        </p:tgtEl>
                                        <p:attrNameLst>
                                          <p:attrName>ppt_x</p:attrName>
                                        </p:attrNameLst>
                                      </p:cBhvr>
                                      <p:tavLst>
                                        <p:tav tm="0">
                                          <p:val>
                                            <p:strVal val="#ppt_x"/>
                                          </p:val>
                                        </p:tav>
                                        <p:tav tm="100000">
                                          <p:val>
                                            <p:strVal val="#ppt_x"/>
                                          </p:val>
                                        </p:tav>
                                      </p:tavLst>
                                    </p:anim>
                                    <p:anim calcmode="lin" valueType="num">
                                      <p:cBhvr additive="base">
                                        <p:cTn id="12" dur="500" fill="hold"/>
                                        <p:tgtEl>
                                          <p:spTgt spid="2052"/>
                                        </p:tgtEl>
                                        <p:attrNameLst>
                                          <p:attrName>ppt_y</p:attrName>
                                        </p:attrNameLst>
                                      </p:cBhvr>
                                      <p:tavLst>
                                        <p:tav tm="0">
                                          <p:val>
                                            <p:strVal val="0-#ppt_h/2"/>
                                          </p:val>
                                        </p:tav>
                                        <p:tav tm="100000">
                                          <p:val>
                                            <p:strVal val="#ppt_y"/>
                                          </p:val>
                                        </p:tav>
                                      </p:tavLst>
                                    </p:anim>
                                  </p:childTnLst>
                                </p:cTn>
                              </p:par>
                              <p:par>
                                <p:cTn id="13" presetID="2" presetClass="entr" presetSubtype="1" fill="hold" nodeType="withEffect">
                                  <p:stCondLst>
                                    <p:cond delay="0"/>
                                  </p:stCondLst>
                                  <p:childTnLst>
                                    <p:set>
                                      <p:cBhvr>
                                        <p:cTn id="14" dur="1" fill="hold">
                                          <p:stCondLst>
                                            <p:cond delay="0"/>
                                          </p:stCondLst>
                                        </p:cTn>
                                        <p:tgtEl>
                                          <p:spTgt spid="1046"/>
                                        </p:tgtEl>
                                        <p:attrNameLst>
                                          <p:attrName>style.visibility</p:attrName>
                                        </p:attrNameLst>
                                      </p:cBhvr>
                                      <p:to>
                                        <p:strVal val="visible"/>
                                      </p:to>
                                    </p:set>
                                    <p:anim calcmode="lin" valueType="num">
                                      <p:cBhvr additive="base">
                                        <p:cTn id="15" dur="500" fill="hold"/>
                                        <p:tgtEl>
                                          <p:spTgt spid="1046"/>
                                        </p:tgtEl>
                                        <p:attrNameLst>
                                          <p:attrName>ppt_x</p:attrName>
                                        </p:attrNameLst>
                                      </p:cBhvr>
                                      <p:tavLst>
                                        <p:tav tm="0">
                                          <p:val>
                                            <p:strVal val="#ppt_x"/>
                                          </p:val>
                                        </p:tav>
                                        <p:tav tm="100000">
                                          <p:val>
                                            <p:strVal val="#ppt_x"/>
                                          </p:val>
                                        </p:tav>
                                      </p:tavLst>
                                    </p:anim>
                                    <p:anim calcmode="lin" valueType="num">
                                      <p:cBhvr additive="base">
                                        <p:cTn id="16" dur="500" fill="hold"/>
                                        <p:tgtEl>
                                          <p:spTgt spid="1046"/>
                                        </p:tgtEl>
                                        <p:attrNameLst>
                                          <p:attrName>ppt_y</p:attrName>
                                        </p:attrNameLst>
                                      </p:cBhvr>
                                      <p:tavLst>
                                        <p:tav tm="0">
                                          <p:val>
                                            <p:strVal val="0-#ppt_h/2"/>
                                          </p:val>
                                        </p:tav>
                                        <p:tav tm="100000">
                                          <p:val>
                                            <p:strVal val="#ppt_y"/>
                                          </p:val>
                                        </p:tav>
                                      </p:tavLst>
                                    </p:anim>
                                  </p:childTnLst>
                                </p:cTn>
                              </p:par>
                              <p:par>
                                <p:cTn id="17" presetID="2" presetClass="entr" presetSubtype="1" fill="hold" nodeType="withEffect">
                                  <p:stCondLst>
                                    <p:cond delay="0"/>
                                  </p:stCondLst>
                                  <p:childTnLst>
                                    <p:set>
                                      <p:cBhvr>
                                        <p:cTn id="18" dur="1" fill="hold">
                                          <p:stCondLst>
                                            <p:cond delay="0"/>
                                          </p:stCondLst>
                                        </p:cTn>
                                        <p:tgtEl>
                                          <p:spTgt spid="2050"/>
                                        </p:tgtEl>
                                        <p:attrNameLst>
                                          <p:attrName>style.visibility</p:attrName>
                                        </p:attrNameLst>
                                      </p:cBhvr>
                                      <p:to>
                                        <p:strVal val="visible"/>
                                      </p:to>
                                    </p:set>
                                    <p:anim calcmode="lin" valueType="num">
                                      <p:cBhvr additive="base">
                                        <p:cTn id="19" dur="500" fill="hold"/>
                                        <p:tgtEl>
                                          <p:spTgt spid="2050"/>
                                        </p:tgtEl>
                                        <p:attrNameLst>
                                          <p:attrName>ppt_x</p:attrName>
                                        </p:attrNameLst>
                                      </p:cBhvr>
                                      <p:tavLst>
                                        <p:tav tm="0">
                                          <p:val>
                                            <p:strVal val="#ppt_x"/>
                                          </p:val>
                                        </p:tav>
                                        <p:tav tm="100000">
                                          <p:val>
                                            <p:strVal val="#ppt_x"/>
                                          </p:val>
                                        </p:tav>
                                      </p:tavLst>
                                    </p:anim>
                                    <p:anim calcmode="lin" valueType="num">
                                      <p:cBhvr additive="base">
                                        <p:cTn id="20" dur="500" fill="hold"/>
                                        <p:tgtEl>
                                          <p:spTgt spid="2050"/>
                                        </p:tgtEl>
                                        <p:attrNameLst>
                                          <p:attrName>ppt_y</p:attrName>
                                        </p:attrNameLst>
                                      </p:cBhvr>
                                      <p:tavLst>
                                        <p:tav tm="0">
                                          <p:val>
                                            <p:strVal val="0-#ppt_h/2"/>
                                          </p:val>
                                        </p:tav>
                                        <p:tav tm="100000">
                                          <p:val>
                                            <p:strVal val="#ppt_y"/>
                                          </p:val>
                                        </p:tav>
                                      </p:tavLst>
                                    </p:anim>
                                  </p:childTnLst>
                                </p:cTn>
                              </p:par>
                            </p:childTnLst>
                          </p:cTn>
                        </p:par>
                        <p:par>
                          <p:cTn id="21" fill="hold">
                            <p:stCondLst>
                              <p:cond delay="500"/>
                            </p:stCondLst>
                            <p:childTnLst>
                              <p:par>
                                <p:cTn id="22" presetID="10" presetClass="entr" presetSubtype="0" fill="hold" grpId="0" nodeType="afterEffect">
                                  <p:stCondLst>
                                    <p:cond delay="0"/>
                                  </p:stCondLst>
                                  <p:childTnLst>
                                    <p:set>
                                      <p:cBhvr>
                                        <p:cTn id="23" dur="1" fill="hold">
                                          <p:stCondLst>
                                            <p:cond delay="0"/>
                                          </p:stCondLst>
                                        </p:cTn>
                                        <p:tgtEl>
                                          <p:spTgt spid="1047"/>
                                        </p:tgtEl>
                                        <p:attrNameLst>
                                          <p:attrName>style.visibility</p:attrName>
                                        </p:attrNameLst>
                                      </p:cBhvr>
                                      <p:to>
                                        <p:strVal val="visible"/>
                                      </p:to>
                                    </p:set>
                                    <p:animEffect transition="in" filter="fade">
                                      <p:cBhvr>
                                        <p:cTn id="24" dur="500"/>
                                        <p:tgtEl>
                                          <p:spTgt spid="1047"/>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
                                        </p:tgtEl>
                                        <p:attrNameLst>
                                          <p:attrName>style.visibility</p:attrName>
                                        </p:attrNameLst>
                                      </p:cBhvr>
                                      <p:to>
                                        <p:strVal val="visible"/>
                                      </p:to>
                                    </p:set>
                                    <p:animEffect transition="in" filter="fade">
                                      <p:cBhvr>
                                        <p:cTn id="29" dur="500"/>
                                        <p:tgtEl>
                                          <p:spTgt spid="2"/>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049"/>
                                        </p:tgtEl>
                                        <p:attrNameLst>
                                          <p:attrName>style.visibility</p:attrName>
                                        </p:attrNameLst>
                                      </p:cBhvr>
                                      <p:to>
                                        <p:strVal val="visible"/>
                                      </p:to>
                                    </p:set>
                                    <p:animEffect transition="in" filter="fade">
                                      <p:cBhvr>
                                        <p:cTn id="34" dur="500"/>
                                        <p:tgtEl>
                                          <p:spTgt spid="1049"/>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050"/>
                                        </p:tgtEl>
                                        <p:attrNameLst>
                                          <p:attrName>style.visibility</p:attrName>
                                        </p:attrNameLst>
                                      </p:cBhvr>
                                      <p:to>
                                        <p:strVal val="visible"/>
                                      </p:to>
                                    </p:set>
                                    <p:animEffect transition="in" filter="fade">
                                      <p:cBhvr>
                                        <p:cTn id="39" dur="500"/>
                                        <p:tgtEl>
                                          <p:spTgt spid="1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7" grpId="0"/>
      <p:bldP spid="1049" grpId="0"/>
      <p:bldP spid="1050" grpId="0"/>
      <p:bldP spid="2" grpId="0"/>
    </p:bldLst>
  </p:timing>
</p:sld>
</file>

<file path=ppt/slides/slide13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3" name="Right Bracket 22">
            <a:extLst>
              <a:ext uri="{FF2B5EF4-FFF2-40B4-BE49-F238E27FC236}">
                <a16:creationId xmlns:a16="http://schemas.microsoft.com/office/drawing/2014/main" id="{9D659FDB-6EE9-F86B-7D0C-B0492DCC14EF}"/>
              </a:ext>
            </a:extLst>
          </p:cNvPr>
          <p:cNvSpPr/>
          <p:nvPr/>
        </p:nvSpPr>
        <p:spPr>
          <a:xfrm>
            <a:off x="6296025" y="991871"/>
            <a:ext cx="873678" cy="2141761"/>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TextBox 23">
            <a:extLst>
              <a:ext uri="{FF2B5EF4-FFF2-40B4-BE49-F238E27FC236}">
                <a16:creationId xmlns:a16="http://schemas.microsoft.com/office/drawing/2014/main" id="{5427D9B6-B860-59BF-546B-965D0E370C1F}"/>
              </a:ext>
            </a:extLst>
          </p:cNvPr>
          <p:cNvSpPr txBox="1"/>
          <p:nvPr/>
        </p:nvSpPr>
        <p:spPr>
          <a:xfrm>
            <a:off x="7169703" y="1671834"/>
            <a:ext cx="2832713" cy="830997"/>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Credential-</a:t>
            </a:r>
            <a:r>
              <a:rPr lang="en-US" sz="2400" dirty="0">
                <a:solidFill>
                  <a:srgbClr val="D37011"/>
                </a:solidFill>
                <a:latin typeface="Corbel" panose="020B0503020204020204" pitchFamily="34" charset="0"/>
              </a:rPr>
              <a:t>based </a:t>
            </a:r>
            <a:br>
              <a:rPr lang="en-US" sz="2400" dirty="0">
                <a:solidFill>
                  <a:srgbClr val="D37011"/>
                </a:solidFill>
                <a:latin typeface="Corbel" panose="020B0503020204020204" pitchFamily="34" charset="0"/>
              </a:rPr>
            </a:br>
            <a:r>
              <a:rPr lang="en-US" sz="2400" dirty="0">
                <a:solidFill>
                  <a:srgbClr val="D37011"/>
                </a:solidFill>
                <a:latin typeface="Corbel" panose="020B0503020204020204" pitchFamily="34" charset="0"/>
              </a:rPr>
              <a:t>authentication</a:t>
            </a:r>
          </a:p>
        </p:txBody>
      </p:sp>
      <p:sp>
        <p:nvSpPr>
          <p:cNvPr id="25" name="Right Bracket 24">
            <a:extLst>
              <a:ext uri="{FF2B5EF4-FFF2-40B4-BE49-F238E27FC236}">
                <a16:creationId xmlns:a16="http://schemas.microsoft.com/office/drawing/2014/main" id="{E5B99A5A-24DB-162A-8B28-08A2BF995EA1}"/>
              </a:ext>
            </a:extLst>
          </p:cNvPr>
          <p:cNvSpPr/>
          <p:nvPr/>
        </p:nvSpPr>
        <p:spPr>
          <a:xfrm>
            <a:off x="6296025" y="3290082"/>
            <a:ext cx="873678" cy="1393885"/>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TextBox 26">
            <a:extLst>
              <a:ext uri="{FF2B5EF4-FFF2-40B4-BE49-F238E27FC236}">
                <a16:creationId xmlns:a16="http://schemas.microsoft.com/office/drawing/2014/main" id="{01465809-6789-C033-B519-D52E49A610A0}"/>
              </a:ext>
            </a:extLst>
          </p:cNvPr>
          <p:cNvSpPr txBox="1"/>
          <p:nvPr/>
        </p:nvSpPr>
        <p:spPr>
          <a:xfrm>
            <a:off x="7169702" y="3543069"/>
            <a:ext cx="2832713" cy="830997"/>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Claims-</a:t>
            </a:r>
            <a:r>
              <a:rPr lang="en-US" sz="2400" dirty="0">
                <a:solidFill>
                  <a:srgbClr val="D37011"/>
                </a:solidFill>
                <a:latin typeface="Corbel" panose="020B0503020204020204" pitchFamily="34" charset="0"/>
              </a:rPr>
              <a:t>based</a:t>
            </a:r>
            <a:br>
              <a:rPr lang="en-US" sz="2400" dirty="0">
                <a:solidFill>
                  <a:srgbClr val="D37011"/>
                </a:solidFill>
                <a:latin typeface="Corbel" panose="020B0503020204020204" pitchFamily="34" charset="0"/>
              </a:rPr>
            </a:br>
            <a:r>
              <a:rPr lang="en-US" sz="2400" dirty="0">
                <a:solidFill>
                  <a:srgbClr val="D37011"/>
                </a:solidFill>
                <a:latin typeface="Corbel" panose="020B0503020204020204" pitchFamily="34" charset="0"/>
              </a:rPr>
              <a:t>identity</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478970"/>
          </a:xfrm>
          <a:prstGeom prst="rect">
            <a:avLst/>
          </a:prstGeom>
          <a:noFill/>
        </p:spPr>
        <p:txBody>
          <a:bodyPr wrap="square" rtlCol="0">
            <a:spAutoFit/>
          </a:bodyPr>
          <a:lstStyle/>
          <a:p>
            <a:r>
              <a:rPr lang="en-US" sz="4000" dirty="0">
                <a:solidFill>
                  <a:srgbClr val="FD7D00"/>
                </a:solidFill>
                <a:latin typeface="Corbel" panose="020B0503020204020204" pitchFamily="34" charset="0"/>
              </a:rPr>
              <a:t>Agenda</a:t>
            </a:r>
          </a:p>
          <a:p>
            <a:r>
              <a:rPr lang="en-US" sz="3600" dirty="0">
                <a:solidFill>
                  <a:schemeClr val="bg1"/>
                </a:solidFill>
                <a:latin typeface="Corbel" panose="020B0503020204020204" pitchFamily="34" charset="0"/>
              </a:rPr>
              <a:t>Passwords</a:t>
            </a:r>
          </a:p>
          <a:p>
            <a:r>
              <a:rPr lang="en-US" sz="3600" dirty="0">
                <a:solidFill>
                  <a:schemeClr val="bg1"/>
                </a:solidFill>
                <a:latin typeface="Corbel" panose="020B0503020204020204" pitchFamily="34" charset="0"/>
              </a:rPr>
              <a:t>Basic Auth</a:t>
            </a:r>
          </a:p>
          <a:p>
            <a:r>
              <a:rPr lang="en-US" sz="3600" dirty="0">
                <a:solidFill>
                  <a:schemeClr val="bg1"/>
                </a:solidFill>
                <a:latin typeface="Corbel" panose="020B0503020204020204" pitchFamily="34" charset="0"/>
              </a:rPr>
              <a:t>API Keys as bearer tokens</a:t>
            </a:r>
          </a:p>
          <a:p>
            <a:r>
              <a:rPr lang="en-US" sz="3600" dirty="0">
                <a:solidFill>
                  <a:schemeClr val="bg1"/>
                </a:solidFill>
                <a:latin typeface="Corbel" panose="020B0503020204020204" pitchFamily="34" charset="0"/>
              </a:rPr>
              <a:t>API Keys as cryptographic keys</a:t>
            </a:r>
          </a:p>
          <a:p>
            <a:r>
              <a:rPr lang="en-US" sz="3600" dirty="0">
                <a:solidFill>
                  <a:schemeClr val="bg1"/>
                </a:solidFill>
                <a:latin typeface="Corbel" panose="020B0503020204020204" pitchFamily="34" charset="0"/>
              </a:rPr>
              <a:t>JSON Web Tokens</a:t>
            </a:r>
          </a:p>
          <a:p>
            <a:r>
              <a:rPr lang="en-US" sz="3600" dirty="0">
                <a:solidFill>
                  <a:schemeClr val="bg1"/>
                </a:solidFill>
                <a:latin typeface="Corbel" panose="020B0503020204020204" pitchFamily="34" charset="0"/>
              </a:rPr>
              <a:t>SAML</a:t>
            </a:r>
          </a:p>
          <a:p>
            <a:r>
              <a:rPr lang="en-US" sz="3600" dirty="0">
                <a:solidFill>
                  <a:schemeClr val="bg1"/>
                </a:solidFill>
                <a:latin typeface="Corbel" panose="020B0503020204020204" pitchFamily="34" charset="0"/>
              </a:rPr>
              <a:t>OpenID Connect</a:t>
            </a:r>
          </a:p>
          <a:p>
            <a:r>
              <a:rPr lang="en-US" sz="3600" dirty="0">
                <a:solidFill>
                  <a:schemeClr val="bg1"/>
                </a:solidFill>
                <a:latin typeface="Corbel" panose="020B0503020204020204" pitchFamily="34" charset="0"/>
              </a:rPr>
              <a:t>OAuth </a:t>
            </a:r>
          </a:p>
          <a:p>
            <a:r>
              <a:rPr lang="en-US" sz="3600" dirty="0">
                <a:solidFill>
                  <a:srgbClr val="747272"/>
                </a:solidFill>
                <a:latin typeface="Corbel" panose="020B0503020204020204" pitchFamily="34" charset="0"/>
              </a:rPr>
              <a:t>Authenticator Apps</a:t>
            </a:r>
          </a:p>
          <a:p>
            <a:r>
              <a:rPr lang="en-US" sz="3600" dirty="0">
                <a:solidFill>
                  <a:srgbClr val="747272"/>
                </a:solidFill>
                <a:latin typeface="Corbel" panose="020B0503020204020204" pitchFamily="34" charset="0"/>
              </a:rPr>
              <a:t>Passkeys</a:t>
            </a:r>
          </a:p>
          <a:p>
            <a:endParaRPr lang="en-US" sz="4000" dirty="0">
              <a:solidFill>
                <a:srgbClr val="FD7D00"/>
              </a:solidFill>
              <a:latin typeface="Corbel" panose="020B0503020204020204" pitchFamily="34" charset="0"/>
            </a:endParaRPr>
          </a:p>
          <a:p>
            <a:endParaRPr lang="en-US" sz="4000" dirty="0">
              <a:solidFill>
                <a:srgbClr val="FD7D00"/>
              </a:solidFill>
              <a:latin typeface="Corbel" panose="020B0503020204020204" pitchFamily="34" charset="0"/>
            </a:endParaRP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4" name="Right Bracket 3">
            <a:extLst>
              <a:ext uri="{FF2B5EF4-FFF2-40B4-BE49-F238E27FC236}">
                <a16:creationId xmlns:a16="http://schemas.microsoft.com/office/drawing/2014/main" id="{7BB20FEB-5530-6B4B-EF22-0D123E998906}"/>
              </a:ext>
            </a:extLst>
          </p:cNvPr>
          <p:cNvSpPr/>
          <p:nvPr/>
        </p:nvSpPr>
        <p:spPr>
          <a:xfrm>
            <a:off x="6296024" y="4793558"/>
            <a:ext cx="873678" cy="549009"/>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TextBox 6">
            <a:extLst>
              <a:ext uri="{FF2B5EF4-FFF2-40B4-BE49-F238E27FC236}">
                <a16:creationId xmlns:a16="http://schemas.microsoft.com/office/drawing/2014/main" id="{44DCD5D5-B653-729E-1722-A206E55EE731}"/>
              </a:ext>
            </a:extLst>
          </p:cNvPr>
          <p:cNvSpPr txBox="1"/>
          <p:nvPr/>
        </p:nvSpPr>
        <p:spPr>
          <a:xfrm>
            <a:off x="7169702" y="4666596"/>
            <a:ext cx="2832714" cy="830997"/>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Authorization</a:t>
            </a:r>
            <a:r>
              <a:rPr lang="en-US" sz="2400" dirty="0">
                <a:solidFill>
                  <a:srgbClr val="D37011"/>
                </a:solidFill>
                <a:latin typeface="Corbel" panose="020B0503020204020204" pitchFamily="34" charset="0"/>
              </a:rPr>
              <a:t>, </a:t>
            </a:r>
            <a:br>
              <a:rPr lang="en-US" sz="2400" dirty="0">
                <a:solidFill>
                  <a:srgbClr val="D37011"/>
                </a:solidFill>
                <a:latin typeface="Corbel" panose="020B0503020204020204" pitchFamily="34" charset="0"/>
              </a:rPr>
            </a:br>
            <a:r>
              <a:rPr lang="en-US" sz="2400" dirty="0">
                <a:solidFill>
                  <a:srgbClr val="D37011"/>
                </a:solidFill>
                <a:latin typeface="Corbel" panose="020B0503020204020204" pitchFamily="34" charset="0"/>
              </a:rPr>
              <a:t>not authentication</a:t>
            </a:r>
          </a:p>
        </p:txBody>
      </p:sp>
      <p:pic>
        <p:nvPicPr>
          <p:cNvPr id="11" name="Picture 2" descr="TOTP: (way) more secure than SMS, but more annoying than Push">
            <a:extLst>
              <a:ext uri="{FF2B5EF4-FFF2-40B4-BE49-F238E27FC236}">
                <a16:creationId xmlns:a16="http://schemas.microsoft.com/office/drawing/2014/main" id="{35762DA2-826A-2DB6-DA09-566A97A347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67225" y="9775213"/>
            <a:ext cx="3209925" cy="5702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93982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fade">
                                      <p:cBhvr>
                                        <p:cTn id="13" dur="500"/>
                                        <p:tgtEl>
                                          <p:spTgt spid="2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500"/>
                                        <p:tgtEl>
                                          <p:spTgt spid="2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p:bldP spid="25" grpId="0" animBg="1"/>
      <p:bldP spid="27" grpId="0"/>
      <p:bldP spid="4" grpId="0" animBg="1"/>
      <p:bldP spid="7" grpId="0"/>
    </p:bldLst>
  </p:timing>
</p:sld>
</file>

<file path=ppt/slides/slide13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Authenticator Apps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pic>
        <p:nvPicPr>
          <p:cNvPr id="1026" name="Picture 2" descr="TOTP: (way) more secure than SMS, but more annoying than Push">
            <a:extLst>
              <a:ext uri="{FF2B5EF4-FFF2-40B4-BE49-F238E27FC236}">
                <a16:creationId xmlns:a16="http://schemas.microsoft.com/office/drawing/2014/main" id="{92E82B24-0835-E9E5-AA86-5DCEBABE5A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67225" y="1145563"/>
            <a:ext cx="3209925" cy="570291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82D0438D-B668-C66A-7BDA-84A778D5FD45}"/>
              </a:ext>
            </a:extLst>
          </p:cNvPr>
          <p:cNvSpPr txBox="1"/>
          <p:nvPr/>
        </p:nvSpPr>
        <p:spPr>
          <a:xfrm>
            <a:off x="5132751" y="362762"/>
            <a:ext cx="699986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Time-based One-Time Password (TOTP)</a:t>
            </a:r>
          </a:p>
        </p:txBody>
      </p:sp>
      <p:pic>
        <p:nvPicPr>
          <p:cNvPr id="3" name="Picture 2">
            <a:extLst>
              <a:ext uri="{FF2B5EF4-FFF2-40B4-BE49-F238E27FC236}">
                <a16:creationId xmlns:a16="http://schemas.microsoft.com/office/drawing/2014/main" id="{E4775F8D-5185-E9E1-3B06-946B4326992B}"/>
              </a:ext>
            </a:extLst>
          </p:cNvPr>
          <p:cNvPicPr>
            <a:picLocks noChangeAspect="1"/>
          </p:cNvPicPr>
          <p:nvPr/>
        </p:nvPicPr>
        <p:blipFill>
          <a:blip r:embed="rId4"/>
          <a:stretch>
            <a:fillRect/>
          </a:stretch>
        </p:blipFill>
        <p:spPr>
          <a:xfrm>
            <a:off x="12332954" y="1918955"/>
            <a:ext cx="1325060" cy="1413909"/>
          </a:xfrm>
          <a:prstGeom prst="rect">
            <a:avLst/>
          </a:prstGeom>
        </p:spPr>
      </p:pic>
      <p:pic>
        <p:nvPicPr>
          <p:cNvPr id="6" name="Picture 2">
            <a:extLst>
              <a:ext uri="{FF2B5EF4-FFF2-40B4-BE49-F238E27FC236}">
                <a16:creationId xmlns:a16="http://schemas.microsoft.com/office/drawing/2014/main" id="{2D16F28E-FBF2-EA38-9228-4E9B81A9A62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38319"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747AEA96-CA84-71AD-AA6B-B8D49A6030B9}"/>
              </a:ext>
            </a:extLst>
          </p:cNvPr>
          <p:cNvGrpSpPr/>
          <p:nvPr/>
        </p:nvGrpSpPr>
        <p:grpSpPr>
          <a:xfrm>
            <a:off x="-2158988" y="1728399"/>
            <a:ext cx="1014813" cy="1313715"/>
            <a:chOff x="9592919" y="3281030"/>
            <a:chExt cx="2412301" cy="3122817"/>
          </a:xfrm>
        </p:grpSpPr>
        <p:sp>
          <p:nvSpPr>
            <p:cNvPr id="9" name="Freeform 158">
              <a:extLst>
                <a:ext uri="{FF2B5EF4-FFF2-40B4-BE49-F238E27FC236}">
                  <a16:creationId xmlns:a16="http://schemas.microsoft.com/office/drawing/2014/main" id="{0E7C664A-D20A-D59B-C8B1-9B287E6B42B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1" name="Group 10">
              <a:extLst>
                <a:ext uri="{FF2B5EF4-FFF2-40B4-BE49-F238E27FC236}">
                  <a16:creationId xmlns:a16="http://schemas.microsoft.com/office/drawing/2014/main" id="{32FA4C20-1DBA-8614-4E67-7C62514CB933}"/>
                </a:ext>
              </a:extLst>
            </p:cNvPr>
            <p:cNvGrpSpPr/>
            <p:nvPr/>
          </p:nvGrpSpPr>
          <p:grpSpPr>
            <a:xfrm>
              <a:off x="10528695" y="4589748"/>
              <a:ext cx="560994" cy="1088627"/>
              <a:chOff x="6048941" y="4798352"/>
              <a:chExt cx="549031" cy="1349261"/>
            </a:xfrm>
          </p:grpSpPr>
          <p:grpSp>
            <p:nvGrpSpPr>
              <p:cNvPr id="14" name="Group 13">
                <a:extLst>
                  <a:ext uri="{FF2B5EF4-FFF2-40B4-BE49-F238E27FC236}">
                    <a16:creationId xmlns:a16="http://schemas.microsoft.com/office/drawing/2014/main" id="{67D9BBD6-3ABC-03D8-0389-574C92DC3C9E}"/>
                  </a:ext>
                </a:extLst>
              </p:cNvPr>
              <p:cNvGrpSpPr/>
              <p:nvPr/>
            </p:nvGrpSpPr>
            <p:grpSpPr>
              <a:xfrm>
                <a:off x="6048941" y="4798352"/>
                <a:ext cx="542456" cy="1088197"/>
                <a:chOff x="6048941" y="4798352"/>
                <a:chExt cx="542456" cy="1088197"/>
              </a:xfrm>
            </p:grpSpPr>
            <p:sp>
              <p:nvSpPr>
                <p:cNvPr id="16" name="Freeform 159">
                  <a:extLst>
                    <a:ext uri="{FF2B5EF4-FFF2-40B4-BE49-F238E27FC236}">
                      <a16:creationId xmlns:a16="http://schemas.microsoft.com/office/drawing/2014/main" id="{B50AF4A9-BD59-1533-20FC-2FAF66EE51C2}"/>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60">
                  <a:extLst>
                    <a:ext uri="{FF2B5EF4-FFF2-40B4-BE49-F238E27FC236}">
                      <a16:creationId xmlns:a16="http://schemas.microsoft.com/office/drawing/2014/main" id="{D9933500-A51E-38B2-5ADA-5066D46BFD5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5" name="Freeform 165">
                <a:extLst>
                  <a:ext uri="{FF2B5EF4-FFF2-40B4-BE49-F238E27FC236}">
                    <a16:creationId xmlns:a16="http://schemas.microsoft.com/office/drawing/2014/main" id="{72AD956E-2EAB-AA69-16BF-5578C1AEF47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2" name="Freeform 161">
              <a:extLst>
                <a:ext uri="{FF2B5EF4-FFF2-40B4-BE49-F238E27FC236}">
                  <a16:creationId xmlns:a16="http://schemas.microsoft.com/office/drawing/2014/main" id="{31EEABA4-D96C-CAD0-A026-230F0B554758}"/>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3" name="Freeform 11">
              <a:extLst>
                <a:ext uri="{FF2B5EF4-FFF2-40B4-BE49-F238E27FC236}">
                  <a16:creationId xmlns:a16="http://schemas.microsoft.com/office/drawing/2014/main" id="{72E00402-846C-4D45-86E7-38B66F3F4E7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3747711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Authenticator Apps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5132751" y="362762"/>
            <a:ext cx="699986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Time-based One-Time Password (TOTP)</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1918955"/>
            <a:ext cx="1325060" cy="1413909"/>
          </a:xfrm>
          <a:prstGeom prst="rect">
            <a:avLst/>
          </a:prstGeom>
        </p:spPr>
      </p:pic>
      <p:pic>
        <p:nvPicPr>
          <p:cNvPr id="4" name="Picture 2">
            <a:extLst>
              <a:ext uri="{FF2B5EF4-FFF2-40B4-BE49-F238E27FC236}">
                <a16:creationId xmlns:a16="http://schemas.microsoft.com/office/drawing/2014/main" id="{3D92B0DE-8465-3848-D26D-8974775C9F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86081"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93069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6" name="!!Arrow 1">
            <a:extLst>
              <a:ext uri="{FF2B5EF4-FFF2-40B4-BE49-F238E27FC236}">
                <a16:creationId xmlns:a16="http://schemas.microsoft.com/office/drawing/2014/main" id="{632C63DF-A60A-4E1D-CB18-4D802C9ED150}"/>
              </a:ext>
            </a:extLst>
          </p:cNvPr>
          <p:cNvCxnSpPr>
            <a:cxnSpLocks/>
          </p:cNvCxnSpPr>
          <p:nvPr/>
        </p:nvCxnSpPr>
        <p:spPr>
          <a:xfrm>
            <a:off x="4691966" y="2642924"/>
            <a:ext cx="2776983"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0A0D6D38-795A-025A-B5F5-AFDAB39FEE56}"/>
              </a:ext>
            </a:extLst>
          </p:cNvPr>
          <p:cNvSpPr txBox="1"/>
          <p:nvPr/>
        </p:nvSpPr>
        <p:spPr>
          <a:xfrm>
            <a:off x="4604026" y="2076173"/>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Authenticates</a:t>
            </a:r>
          </a:p>
        </p:txBody>
      </p:sp>
      <p:grpSp>
        <p:nvGrpSpPr>
          <p:cNvPr id="19" name="Group 18">
            <a:extLst>
              <a:ext uri="{FF2B5EF4-FFF2-40B4-BE49-F238E27FC236}">
                <a16:creationId xmlns:a16="http://schemas.microsoft.com/office/drawing/2014/main" id="{5120CFB7-C3D1-6D08-F450-30D85C6E1B8B}"/>
              </a:ext>
            </a:extLst>
          </p:cNvPr>
          <p:cNvGrpSpPr/>
          <p:nvPr/>
        </p:nvGrpSpPr>
        <p:grpSpPr>
          <a:xfrm>
            <a:off x="8973975" y="2121112"/>
            <a:ext cx="3326374" cy="1016935"/>
            <a:chOff x="-712566" y="3216501"/>
            <a:chExt cx="3326374" cy="1016935"/>
          </a:xfrm>
        </p:grpSpPr>
        <p:pic>
          <p:nvPicPr>
            <p:cNvPr id="20" name="Picture 19">
              <a:extLst>
                <a:ext uri="{FF2B5EF4-FFF2-40B4-BE49-F238E27FC236}">
                  <a16:creationId xmlns:a16="http://schemas.microsoft.com/office/drawing/2014/main" id="{B5D8EFCC-8517-1104-91FC-AC949CF21E5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606161" y="3216501"/>
              <a:ext cx="1007647" cy="1016935"/>
            </a:xfrm>
            <a:prstGeom prst="rect">
              <a:avLst/>
            </a:prstGeom>
          </p:spPr>
        </p:pic>
        <p:sp>
          <p:nvSpPr>
            <p:cNvPr id="21" name="Rectangle: Rounded Corners 20">
              <a:extLst>
                <a:ext uri="{FF2B5EF4-FFF2-40B4-BE49-F238E27FC236}">
                  <a16:creationId xmlns:a16="http://schemas.microsoft.com/office/drawing/2014/main" id="{5AC5F699-FB38-4B76-AAAE-6C7BD0A272EA}"/>
                </a:ext>
              </a:extLst>
            </p:cNvPr>
            <p:cNvSpPr/>
            <p:nvPr/>
          </p:nvSpPr>
          <p:spPr>
            <a:xfrm>
              <a:off x="-712566" y="3216501"/>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20ABC88A-3B04-AEBB-4F0B-65BAE75E1F7B}"/>
                </a:ext>
              </a:extLst>
            </p:cNvPr>
            <p:cNvGrpSpPr/>
            <p:nvPr/>
          </p:nvGrpSpPr>
          <p:grpSpPr>
            <a:xfrm>
              <a:off x="-576426" y="3356578"/>
              <a:ext cx="528269" cy="683865"/>
              <a:chOff x="9592919" y="3281030"/>
              <a:chExt cx="2412301" cy="3122817"/>
            </a:xfrm>
          </p:grpSpPr>
          <p:sp>
            <p:nvSpPr>
              <p:cNvPr id="26" name="Freeform 158">
                <a:extLst>
                  <a:ext uri="{FF2B5EF4-FFF2-40B4-BE49-F238E27FC236}">
                    <a16:creationId xmlns:a16="http://schemas.microsoft.com/office/drawing/2014/main" id="{68937D12-B446-C2C8-7E1B-5507952EFAD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7" name="Group 26">
                <a:extLst>
                  <a:ext uri="{FF2B5EF4-FFF2-40B4-BE49-F238E27FC236}">
                    <a16:creationId xmlns:a16="http://schemas.microsoft.com/office/drawing/2014/main" id="{93D1ED9D-DCA2-0957-9677-EC0061A93E88}"/>
                  </a:ext>
                </a:extLst>
              </p:cNvPr>
              <p:cNvGrpSpPr/>
              <p:nvPr/>
            </p:nvGrpSpPr>
            <p:grpSpPr>
              <a:xfrm>
                <a:off x="10528695" y="4589748"/>
                <a:ext cx="560994" cy="1088627"/>
                <a:chOff x="6048941" y="4798352"/>
                <a:chExt cx="549031" cy="1349261"/>
              </a:xfrm>
            </p:grpSpPr>
            <p:grpSp>
              <p:nvGrpSpPr>
                <p:cNvPr id="30" name="Group 29">
                  <a:extLst>
                    <a:ext uri="{FF2B5EF4-FFF2-40B4-BE49-F238E27FC236}">
                      <a16:creationId xmlns:a16="http://schemas.microsoft.com/office/drawing/2014/main" id="{BD38EF81-9FEE-E32D-7E03-7368D073D68B}"/>
                    </a:ext>
                  </a:extLst>
                </p:cNvPr>
                <p:cNvGrpSpPr/>
                <p:nvPr/>
              </p:nvGrpSpPr>
              <p:grpSpPr>
                <a:xfrm>
                  <a:off x="6048941" y="4798352"/>
                  <a:ext cx="542456" cy="1088197"/>
                  <a:chOff x="6048941" y="4798352"/>
                  <a:chExt cx="542456" cy="1088197"/>
                </a:xfrm>
              </p:grpSpPr>
              <p:sp>
                <p:nvSpPr>
                  <p:cNvPr id="32" name="Freeform 159">
                    <a:extLst>
                      <a:ext uri="{FF2B5EF4-FFF2-40B4-BE49-F238E27FC236}">
                        <a16:creationId xmlns:a16="http://schemas.microsoft.com/office/drawing/2014/main" id="{A5498529-B892-91BB-0C11-DB6623E53EC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60">
                    <a:extLst>
                      <a:ext uri="{FF2B5EF4-FFF2-40B4-BE49-F238E27FC236}">
                        <a16:creationId xmlns:a16="http://schemas.microsoft.com/office/drawing/2014/main" id="{CEE8A0AC-743A-8434-A6C4-22B829A30B74}"/>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1" name="Freeform 165">
                  <a:extLst>
                    <a:ext uri="{FF2B5EF4-FFF2-40B4-BE49-F238E27FC236}">
                      <a16:creationId xmlns:a16="http://schemas.microsoft.com/office/drawing/2014/main" id="{ACE8098E-2B18-96C1-3811-8F8472F547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8" name="Freeform 161">
                <a:extLst>
                  <a:ext uri="{FF2B5EF4-FFF2-40B4-BE49-F238E27FC236}">
                    <a16:creationId xmlns:a16="http://schemas.microsoft.com/office/drawing/2014/main" id="{B007CFA3-A386-6A6C-61B6-F306BD2A13D1}"/>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Freeform 11">
                <a:extLst>
                  <a:ext uri="{FF2B5EF4-FFF2-40B4-BE49-F238E27FC236}">
                    <a16:creationId xmlns:a16="http://schemas.microsoft.com/office/drawing/2014/main" id="{B55551B2-97EF-13BD-CDF5-1051ADC842C6}"/>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DE03CAEF-F8CA-1500-FF5F-9F4FAE8D9F8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5" name="TextBox 24">
              <a:extLst>
                <a:ext uri="{FF2B5EF4-FFF2-40B4-BE49-F238E27FC236}">
                  <a16:creationId xmlns:a16="http://schemas.microsoft.com/office/drawing/2014/main" id="{62F8E22E-FBA2-8D75-3D58-95F8C5CCD6E1}"/>
                </a:ext>
              </a:extLst>
            </p:cNvPr>
            <p:cNvSpPr txBox="1"/>
            <p:nvPr/>
          </p:nvSpPr>
          <p:spPr>
            <a:xfrm>
              <a:off x="-4450" y="3674224"/>
              <a:ext cx="1415772" cy="400110"/>
            </a:xfrm>
            <a:prstGeom prst="rect">
              <a:avLst/>
            </a:prstGeom>
            <a:noFill/>
          </p:spPr>
          <p:txBody>
            <a:bodyPr wrap="none" rtlCol="0">
              <a:spAutoFit/>
            </a:bodyPr>
            <a:lstStyle/>
            <a:p>
              <a:r>
                <a:rPr lang="en-US" sz="2000" b="1" dirty="0">
                  <a:solidFill>
                    <a:srgbClr val="F237E0"/>
                  </a:solidFill>
                  <a:latin typeface="Courier New" panose="02070309020205020404" pitchFamily="49" charset="0"/>
                  <a:cs typeface="Courier New" panose="02070309020205020404" pitchFamily="49" charset="0"/>
                </a:rPr>
                <a:t>{secret}</a:t>
              </a:r>
            </a:p>
          </p:txBody>
        </p:sp>
      </p:grpSp>
    </p:spTree>
    <p:extLst>
      <p:ext uri="{BB962C8B-B14F-4D97-AF65-F5344CB8AC3E}">
        <p14:creationId xmlns:p14="http://schemas.microsoft.com/office/powerpoint/2010/main" val="1921290984"/>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par>
                                <p:cTn id="8" presetID="22" presetClass="entr" presetSubtype="8"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wipe(left)">
                                      <p:cBhvr>
                                        <p:cTn id="10" dur="500"/>
                                        <p:tgtEl>
                                          <p:spTgt spid="16"/>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2"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anim calcmode="lin" valueType="num">
                                      <p:cBhvr additive="base">
                                        <p:cTn id="15" dur="500" fill="hold"/>
                                        <p:tgtEl>
                                          <p:spTgt spid="19"/>
                                        </p:tgtEl>
                                        <p:attrNameLst>
                                          <p:attrName>ppt_x</p:attrName>
                                        </p:attrNameLst>
                                      </p:cBhvr>
                                      <p:tavLst>
                                        <p:tav tm="0">
                                          <p:val>
                                            <p:strVal val="1+#ppt_w/2"/>
                                          </p:val>
                                        </p:tav>
                                        <p:tav tm="100000">
                                          <p:val>
                                            <p:strVal val="#ppt_x"/>
                                          </p:val>
                                        </p:tav>
                                      </p:tavLst>
                                    </p:anim>
                                    <p:anim calcmode="lin" valueType="num">
                                      <p:cBhvr additive="base">
                                        <p:cTn id="16" dur="50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13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Authenticator Apps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5132751" y="362762"/>
            <a:ext cx="699986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Time-based One-Time Password (TOTP)</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1918955"/>
            <a:ext cx="1325060" cy="1413909"/>
          </a:xfrm>
          <a:prstGeom prst="rect">
            <a:avLst/>
          </a:prstGeom>
        </p:spPr>
      </p:pic>
      <p:pic>
        <p:nvPicPr>
          <p:cNvPr id="4" name="Picture 2">
            <a:extLst>
              <a:ext uri="{FF2B5EF4-FFF2-40B4-BE49-F238E27FC236}">
                <a16:creationId xmlns:a16="http://schemas.microsoft.com/office/drawing/2014/main" id="{3D92B0DE-8465-3848-D26D-8974775C9F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86081"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93069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6" name="!!Arrow 1">
            <a:extLst>
              <a:ext uri="{FF2B5EF4-FFF2-40B4-BE49-F238E27FC236}">
                <a16:creationId xmlns:a16="http://schemas.microsoft.com/office/drawing/2014/main" id="{632C63DF-A60A-4E1D-CB18-4D802C9ED150}"/>
              </a:ext>
            </a:extLst>
          </p:cNvPr>
          <p:cNvCxnSpPr>
            <a:cxnSpLocks/>
          </p:cNvCxnSpPr>
          <p:nvPr/>
        </p:nvCxnSpPr>
        <p:spPr>
          <a:xfrm>
            <a:off x="4691966" y="2642924"/>
            <a:ext cx="2776983"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0A0D6D38-795A-025A-B5F5-AFDAB39FEE56}"/>
              </a:ext>
            </a:extLst>
          </p:cNvPr>
          <p:cNvSpPr txBox="1"/>
          <p:nvPr/>
        </p:nvSpPr>
        <p:spPr>
          <a:xfrm>
            <a:off x="4604026" y="2076173"/>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Authenticates</a:t>
            </a:r>
          </a:p>
        </p:txBody>
      </p:sp>
      <p:pic>
        <p:nvPicPr>
          <p:cNvPr id="20" name="Picture 19">
            <a:extLst>
              <a:ext uri="{FF2B5EF4-FFF2-40B4-BE49-F238E27FC236}">
                <a16:creationId xmlns:a16="http://schemas.microsoft.com/office/drawing/2014/main" id="{B5D8EFCC-8517-1104-91FC-AC949CF21E5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1292702" y="2121112"/>
            <a:ext cx="1007647" cy="1016935"/>
          </a:xfrm>
          <a:prstGeom prst="rect">
            <a:avLst/>
          </a:prstGeom>
        </p:spPr>
      </p:pic>
      <p:sp>
        <p:nvSpPr>
          <p:cNvPr id="21" name="Rectangle: Rounded Corners 20">
            <a:extLst>
              <a:ext uri="{FF2B5EF4-FFF2-40B4-BE49-F238E27FC236}">
                <a16:creationId xmlns:a16="http://schemas.microsoft.com/office/drawing/2014/main" id="{5AC5F699-FB38-4B76-AAAE-6C7BD0A272EA}"/>
              </a:ext>
            </a:extLst>
          </p:cNvPr>
          <p:cNvSpPr/>
          <p:nvPr/>
        </p:nvSpPr>
        <p:spPr>
          <a:xfrm>
            <a:off x="8973975" y="2121112"/>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20ABC88A-3B04-AEBB-4F0B-65BAE75E1F7B}"/>
              </a:ext>
            </a:extLst>
          </p:cNvPr>
          <p:cNvGrpSpPr/>
          <p:nvPr/>
        </p:nvGrpSpPr>
        <p:grpSpPr>
          <a:xfrm>
            <a:off x="9110115" y="2261189"/>
            <a:ext cx="528269" cy="683865"/>
            <a:chOff x="9592919" y="3281030"/>
            <a:chExt cx="2412301" cy="3122817"/>
          </a:xfrm>
        </p:grpSpPr>
        <p:sp>
          <p:nvSpPr>
            <p:cNvPr id="26" name="Freeform 158">
              <a:extLst>
                <a:ext uri="{FF2B5EF4-FFF2-40B4-BE49-F238E27FC236}">
                  <a16:creationId xmlns:a16="http://schemas.microsoft.com/office/drawing/2014/main" id="{68937D12-B446-C2C8-7E1B-5507952EFAD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7" name="Group 26">
              <a:extLst>
                <a:ext uri="{FF2B5EF4-FFF2-40B4-BE49-F238E27FC236}">
                  <a16:creationId xmlns:a16="http://schemas.microsoft.com/office/drawing/2014/main" id="{93D1ED9D-DCA2-0957-9677-EC0061A93E88}"/>
                </a:ext>
              </a:extLst>
            </p:cNvPr>
            <p:cNvGrpSpPr/>
            <p:nvPr/>
          </p:nvGrpSpPr>
          <p:grpSpPr>
            <a:xfrm>
              <a:off x="10528695" y="4589748"/>
              <a:ext cx="560994" cy="1088627"/>
              <a:chOff x="6048941" y="4798352"/>
              <a:chExt cx="549031" cy="1349261"/>
            </a:xfrm>
          </p:grpSpPr>
          <p:grpSp>
            <p:nvGrpSpPr>
              <p:cNvPr id="30" name="Group 29">
                <a:extLst>
                  <a:ext uri="{FF2B5EF4-FFF2-40B4-BE49-F238E27FC236}">
                    <a16:creationId xmlns:a16="http://schemas.microsoft.com/office/drawing/2014/main" id="{BD38EF81-9FEE-E32D-7E03-7368D073D68B}"/>
                  </a:ext>
                </a:extLst>
              </p:cNvPr>
              <p:cNvGrpSpPr/>
              <p:nvPr/>
            </p:nvGrpSpPr>
            <p:grpSpPr>
              <a:xfrm>
                <a:off x="6048941" y="4798352"/>
                <a:ext cx="542456" cy="1088197"/>
                <a:chOff x="6048941" y="4798352"/>
                <a:chExt cx="542456" cy="1088197"/>
              </a:xfrm>
            </p:grpSpPr>
            <p:sp>
              <p:nvSpPr>
                <p:cNvPr id="32" name="Freeform 159">
                  <a:extLst>
                    <a:ext uri="{FF2B5EF4-FFF2-40B4-BE49-F238E27FC236}">
                      <a16:creationId xmlns:a16="http://schemas.microsoft.com/office/drawing/2014/main" id="{A5498529-B892-91BB-0C11-DB6623E53EC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60">
                  <a:extLst>
                    <a:ext uri="{FF2B5EF4-FFF2-40B4-BE49-F238E27FC236}">
                      <a16:creationId xmlns:a16="http://schemas.microsoft.com/office/drawing/2014/main" id="{CEE8A0AC-743A-8434-A6C4-22B829A30B74}"/>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1" name="Freeform 165">
                <a:extLst>
                  <a:ext uri="{FF2B5EF4-FFF2-40B4-BE49-F238E27FC236}">
                    <a16:creationId xmlns:a16="http://schemas.microsoft.com/office/drawing/2014/main" id="{ACE8098E-2B18-96C1-3811-8F8472F547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8" name="Freeform 161">
              <a:extLst>
                <a:ext uri="{FF2B5EF4-FFF2-40B4-BE49-F238E27FC236}">
                  <a16:creationId xmlns:a16="http://schemas.microsoft.com/office/drawing/2014/main" id="{B007CFA3-A386-6A6C-61B6-F306BD2A13D1}"/>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Freeform 11">
              <a:extLst>
                <a:ext uri="{FF2B5EF4-FFF2-40B4-BE49-F238E27FC236}">
                  <a16:creationId xmlns:a16="http://schemas.microsoft.com/office/drawing/2014/main" id="{B55551B2-97EF-13BD-CDF5-1051ADC842C6}"/>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DE03CAEF-F8CA-1500-FF5F-9F4FAE8D9F85}"/>
              </a:ext>
            </a:extLst>
          </p:cNvPr>
          <p:cNvSpPr txBox="1"/>
          <p:nvPr/>
        </p:nvSpPr>
        <p:spPr>
          <a:xfrm>
            <a:off x="9682091" y="2256946"/>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5" name="TextBox 24">
            <a:extLst>
              <a:ext uri="{FF2B5EF4-FFF2-40B4-BE49-F238E27FC236}">
                <a16:creationId xmlns:a16="http://schemas.microsoft.com/office/drawing/2014/main" id="{62F8E22E-FBA2-8D75-3D58-95F8C5CCD6E1}"/>
              </a:ext>
            </a:extLst>
          </p:cNvPr>
          <p:cNvSpPr txBox="1"/>
          <p:nvPr/>
        </p:nvSpPr>
        <p:spPr>
          <a:xfrm>
            <a:off x="9682091" y="2578835"/>
            <a:ext cx="1415772" cy="400110"/>
          </a:xfrm>
          <a:prstGeom prst="rect">
            <a:avLst/>
          </a:prstGeom>
          <a:noFill/>
        </p:spPr>
        <p:txBody>
          <a:bodyPr wrap="none" rtlCol="0">
            <a:spAutoFit/>
          </a:bodyPr>
          <a:lstStyle/>
          <a:p>
            <a:r>
              <a:rPr lang="en-US" sz="2000" b="1" dirty="0">
                <a:solidFill>
                  <a:srgbClr val="F237E0"/>
                </a:solidFill>
                <a:latin typeface="Courier New" panose="02070309020205020404" pitchFamily="49" charset="0"/>
                <a:cs typeface="Courier New" panose="02070309020205020404" pitchFamily="49" charset="0"/>
              </a:rPr>
              <a:t>{secret}</a:t>
            </a:r>
          </a:p>
        </p:txBody>
      </p:sp>
      <p:pic>
        <p:nvPicPr>
          <p:cNvPr id="36" name="Picture 35">
            <a:extLst>
              <a:ext uri="{FF2B5EF4-FFF2-40B4-BE49-F238E27FC236}">
                <a16:creationId xmlns:a16="http://schemas.microsoft.com/office/drawing/2014/main" id="{750AFC28-5052-4628-6E8D-7D7A4467AD67}"/>
              </a:ext>
            </a:extLst>
          </p:cNvPr>
          <p:cNvPicPr>
            <a:picLocks noChangeAspect="1"/>
          </p:cNvPicPr>
          <p:nvPr/>
        </p:nvPicPr>
        <p:blipFill>
          <a:blip r:embed="rId6"/>
          <a:stretch>
            <a:fillRect/>
          </a:stretch>
        </p:blipFill>
        <p:spPr>
          <a:xfrm>
            <a:off x="4925617" y="3377179"/>
            <a:ext cx="2292214" cy="2252141"/>
          </a:xfrm>
          <a:prstGeom prst="rect">
            <a:avLst/>
          </a:prstGeom>
        </p:spPr>
      </p:pic>
      <p:cxnSp>
        <p:nvCxnSpPr>
          <p:cNvPr id="37" name="!!Arrow 2">
            <a:extLst>
              <a:ext uri="{FF2B5EF4-FFF2-40B4-BE49-F238E27FC236}">
                <a16:creationId xmlns:a16="http://schemas.microsoft.com/office/drawing/2014/main" id="{A0CF862A-F9C5-93BA-93B4-68550A43213B}"/>
              </a:ext>
            </a:extLst>
          </p:cNvPr>
          <p:cNvCxnSpPr>
            <a:cxnSpLocks/>
            <a:stCxn id="21" idx="2"/>
          </p:cNvCxnSpPr>
          <p:nvPr/>
        </p:nvCxnSpPr>
        <p:spPr>
          <a:xfrm>
            <a:off x="10075735" y="3103134"/>
            <a:ext cx="0" cy="1400115"/>
          </a:xfrm>
          <a:prstGeom prst="straightConnector1">
            <a:avLst/>
          </a:prstGeom>
          <a:ln w="25400">
            <a:solidFill>
              <a:srgbClr val="FD7D00"/>
            </a:solidFill>
            <a:prstDash val="sysDash"/>
            <a:tailEnd type="none" w="lg" len="lg"/>
          </a:ln>
        </p:spPr>
        <p:style>
          <a:lnRef idx="1">
            <a:schemeClr val="accent1"/>
          </a:lnRef>
          <a:fillRef idx="0">
            <a:schemeClr val="accent1"/>
          </a:fillRef>
          <a:effectRef idx="0">
            <a:schemeClr val="accent1"/>
          </a:effectRef>
          <a:fontRef idx="minor">
            <a:schemeClr val="tx1"/>
          </a:fontRef>
        </p:style>
      </p:cxnSp>
      <p:cxnSp>
        <p:nvCxnSpPr>
          <p:cNvPr id="40" name="!!Arrow 3">
            <a:extLst>
              <a:ext uri="{FF2B5EF4-FFF2-40B4-BE49-F238E27FC236}">
                <a16:creationId xmlns:a16="http://schemas.microsoft.com/office/drawing/2014/main" id="{04690B12-1C8F-FA4E-0BBF-0B65DA61EF4A}"/>
              </a:ext>
            </a:extLst>
          </p:cNvPr>
          <p:cNvCxnSpPr>
            <a:cxnSpLocks/>
          </p:cNvCxnSpPr>
          <p:nvPr/>
        </p:nvCxnSpPr>
        <p:spPr>
          <a:xfrm flipH="1">
            <a:off x="7307108" y="4503249"/>
            <a:ext cx="2768627"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7" name="!!Req6BG">
            <a:extLst>
              <a:ext uri="{FF2B5EF4-FFF2-40B4-BE49-F238E27FC236}">
                <a16:creationId xmlns:a16="http://schemas.microsoft.com/office/drawing/2014/main" id="{9171BD14-2203-0027-4AC3-F2AB42575EBE}"/>
              </a:ext>
            </a:extLst>
          </p:cNvPr>
          <p:cNvSpPr/>
          <p:nvPr/>
        </p:nvSpPr>
        <p:spPr>
          <a:xfrm>
            <a:off x="2930540" y="7046148"/>
            <a:ext cx="6368315" cy="106529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19" name="!!Req6Text">
            <a:extLst>
              <a:ext uri="{FF2B5EF4-FFF2-40B4-BE49-F238E27FC236}">
                <a16:creationId xmlns:a16="http://schemas.microsoft.com/office/drawing/2014/main" id="{B30D0A67-B9CD-7BDA-EC90-21E39EDBF4DD}"/>
              </a:ext>
            </a:extLst>
          </p:cNvPr>
          <p:cNvSpPr txBox="1"/>
          <p:nvPr/>
        </p:nvSpPr>
        <p:spPr>
          <a:xfrm>
            <a:off x="2977492" y="7034944"/>
            <a:ext cx="6216168" cy="1015663"/>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otpauth://</a:t>
            </a:r>
            <a:r>
              <a:rPr lang="en-US" sz="2000" dirty="0">
                <a:latin typeface="Courier New" panose="02070309020205020404" pitchFamily="49" charset="0"/>
                <a:cs typeface="Courier New" panose="02070309020205020404" pitchFamily="49" charset="0"/>
              </a:rPr>
              <a:t>totp/</a:t>
            </a:r>
            <a:r>
              <a:rPr lang="en-US" sz="2000" dirty="0">
                <a:solidFill>
                  <a:srgbClr val="00B0F0"/>
                </a:solidFill>
                <a:latin typeface="Courier New" panose="02070309020205020404" pitchFamily="49" charset="0"/>
                <a:cs typeface="Courier New" panose="02070309020205020404" pitchFamily="49" charset="0"/>
              </a:rPr>
              <a:t>&lt;issuer&gt;</a:t>
            </a:r>
            <a:r>
              <a:rPr lang="en-US" sz="2000" dirty="0">
                <a:latin typeface="Courier New" panose="02070309020205020404" pitchFamily="49" charset="0"/>
                <a:cs typeface="Courier New" panose="02070309020205020404" pitchFamily="49" charset="0"/>
              </a:rPr>
              <a:t>:</a:t>
            </a:r>
            <a:r>
              <a:rPr lang="en-US" sz="2000" dirty="0">
                <a:solidFill>
                  <a:srgbClr val="00B050"/>
                </a:solidFill>
                <a:latin typeface="Courier New" panose="02070309020205020404" pitchFamily="49" charset="0"/>
                <a:cs typeface="Courier New" panose="02070309020205020404" pitchFamily="49" charset="0"/>
              </a:rPr>
              <a:t>&lt;email&gt;</a:t>
            </a:r>
            <a:br>
              <a:rPr lang="en-US" sz="2000" dirty="0">
                <a:solidFill>
                  <a:srgbClr val="00B050"/>
                </a:solidFill>
                <a:latin typeface="Courier New" panose="02070309020205020404" pitchFamily="49" charset="0"/>
                <a:cs typeface="Courier New" panose="02070309020205020404" pitchFamily="49" charset="0"/>
              </a:rPr>
            </a:br>
            <a:r>
              <a:rPr lang="en-US" sz="2000" dirty="0">
                <a:solidFill>
                  <a:srgbClr val="00B05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?secret=       &amp;issuer=</a:t>
            </a:r>
            <a:r>
              <a:rPr lang="en-US" sz="2000" dirty="0">
                <a:solidFill>
                  <a:srgbClr val="00B0F0"/>
                </a:solidFill>
                <a:latin typeface="Courier New" panose="02070309020205020404" pitchFamily="49" charset="0"/>
                <a:cs typeface="Courier New" panose="02070309020205020404" pitchFamily="49" charset="0"/>
              </a:rPr>
              <a:t>&lt;issuer&gt;</a:t>
            </a:r>
            <a:br>
              <a:rPr lang="en-US" sz="2000" dirty="0">
                <a:solidFill>
                  <a:srgbClr val="00B0F0"/>
                </a:solidFill>
                <a:latin typeface="Courier New" panose="02070309020205020404" pitchFamily="49" charset="0"/>
                <a:cs typeface="Courier New" panose="02070309020205020404" pitchFamily="49" charset="0"/>
              </a:rPr>
            </a:br>
            <a:r>
              <a:rPr lang="en-US" sz="2000" dirty="0">
                <a:solidFill>
                  <a:srgbClr val="00B0F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&amp;digits=6</a:t>
            </a:r>
          </a:p>
        </p:txBody>
      </p:sp>
      <p:sp>
        <p:nvSpPr>
          <p:cNvPr id="34" name="!!txtSecret">
            <a:extLst>
              <a:ext uri="{FF2B5EF4-FFF2-40B4-BE49-F238E27FC236}">
                <a16:creationId xmlns:a16="http://schemas.microsoft.com/office/drawing/2014/main" id="{4CAE14A9-78FA-E6DE-3CBA-063BE4BE761D}"/>
              </a:ext>
            </a:extLst>
          </p:cNvPr>
          <p:cNvSpPr txBox="1"/>
          <p:nvPr/>
        </p:nvSpPr>
        <p:spPr>
          <a:xfrm>
            <a:off x="4492480" y="7357811"/>
            <a:ext cx="1280542" cy="369332"/>
          </a:xfrm>
          <a:prstGeom prst="rect">
            <a:avLst/>
          </a:prstGeom>
          <a:noFill/>
        </p:spPr>
        <p:txBody>
          <a:bodyPr wrap="square">
            <a:spAutoFit/>
          </a:bodyPr>
          <a:lstStyle/>
          <a:p>
            <a:r>
              <a:rPr lang="en-US" sz="1800" b="1" dirty="0">
                <a:solidFill>
                  <a:srgbClr val="F237E0"/>
                </a:solidFill>
                <a:latin typeface="Courier New" panose="02070309020205020404" pitchFamily="49" charset="0"/>
                <a:cs typeface="Courier New" panose="02070309020205020404" pitchFamily="49" charset="0"/>
              </a:rPr>
              <a:t>{secret}</a:t>
            </a:r>
            <a:endParaRPr lang="en-US" dirty="0"/>
          </a:p>
        </p:txBody>
      </p:sp>
    </p:spTree>
    <p:extLst>
      <p:ext uri="{BB962C8B-B14F-4D97-AF65-F5344CB8AC3E}">
        <p14:creationId xmlns:p14="http://schemas.microsoft.com/office/powerpoint/2010/main" val="3549832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Authenticator Apps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5132751" y="362762"/>
            <a:ext cx="699986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Time-based One-Time Password (TOTP)</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1918955"/>
            <a:ext cx="1325060" cy="1413909"/>
          </a:xfrm>
          <a:prstGeom prst="rect">
            <a:avLst/>
          </a:prstGeom>
        </p:spPr>
      </p:pic>
      <p:pic>
        <p:nvPicPr>
          <p:cNvPr id="4" name="Picture 2">
            <a:extLst>
              <a:ext uri="{FF2B5EF4-FFF2-40B4-BE49-F238E27FC236}">
                <a16:creationId xmlns:a16="http://schemas.microsoft.com/office/drawing/2014/main" id="{3D92B0DE-8465-3848-D26D-8974775C9F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86081"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93069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6" name="!!Arrow 1">
            <a:extLst>
              <a:ext uri="{FF2B5EF4-FFF2-40B4-BE49-F238E27FC236}">
                <a16:creationId xmlns:a16="http://schemas.microsoft.com/office/drawing/2014/main" id="{632C63DF-A60A-4E1D-CB18-4D802C9ED150}"/>
              </a:ext>
            </a:extLst>
          </p:cNvPr>
          <p:cNvCxnSpPr>
            <a:cxnSpLocks/>
          </p:cNvCxnSpPr>
          <p:nvPr/>
        </p:nvCxnSpPr>
        <p:spPr>
          <a:xfrm>
            <a:off x="4691966" y="2642924"/>
            <a:ext cx="2776983"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0A0D6D38-795A-025A-B5F5-AFDAB39FEE56}"/>
              </a:ext>
            </a:extLst>
          </p:cNvPr>
          <p:cNvSpPr txBox="1"/>
          <p:nvPr/>
        </p:nvSpPr>
        <p:spPr>
          <a:xfrm>
            <a:off x="4604026" y="2076173"/>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Authenticates</a:t>
            </a:r>
          </a:p>
        </p:txBody>
      </p:sp>
      <p:pic>
        <p:nvPicPr>
          <p:cNvPr id="20" name="Picture 19">
            <a:extLst>
              <a:ext uri="{FF2B5EF4-FFF2-40B4-BE49-F238E27FC236}">
                <a16:creationId xmlns:a16="http://schemas.microsoft.com/office/drawing/2014/main" id="{B5D8EFCC-8517-1104-91FC-AC949CF21E5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1292702" y="2121112"/>
            <a:ext cx="1007647" cy="1016935"/>
          </a:xfrm>
          <a:prstGeom prst="rect">
            <a:avLst/>
          </a:prstGeom>
        </p:spPr>
      </p:pic>
      <p:sp>
        <p:nvSpPr>
          <p:cNvPr id="21" name="Rectangle: Rounded Corners 20">
            <a:extLst>
              <a:ext uri="{FF2B5EF4-FFF2-40B4-BE49-F238E27FC236}">
                <a16:creationId xmlns:a16="http://schemas.microsoft.com/office/drawing/2014/main" id="{5AC5F699-FB38-4B76-AAAE-6C7BD0A272EA}"/>
              </a:ext>
            </a:extLst>
          </p:cNvPr>
          <p:cNvSpPr/>
          <p:nvPr/>
        </p:nvSpPr>
        <p:spPr>
          <a:xfrm>
            <a:off x="8973975" y="2121112"/>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20ABC88A-3B04-AEBB-4F0B-65BAE75E1F7B}"/>
              </a:ext>
            </a:extLst>
          </p:cNvPr>
          <p:cNvGrpSpPr/>
          <p:nvPr/>
        </p:nvGrpSpPr>
        <p:grpSpPr>
          <a:xfrm>
            <a:off x="9110115" y="2261189"/>
            <a:ext cx="528269" cy="683865"/>
            <a:chOff x="9592919" y="3281030"/>
            <a:chExt cx="2412301" cy="3122817"/>
          </a:xfrm>
        </p:grpSpPr>
        <p:sp>
          <p:nvSpPr>
            <p:cNvPr id="26" name="Freeform 158">
              <a:extLst>
                <a:ext uri="{FF2B5EF4-FFF2-40B4-BE49-F238E27FC236}">
                  <a16:creationId xmlns:a16="http://schemas.microsoft.com/office/drawing/2014/main" id="{68937D12-B446-C2C8-7E1B-5507952EFAD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7" name="Group 26">
              <a:extLst>
                <a:ext uri="{FF2B5EF4-FFF2-40B4-BE49-F238E27FC236}">
                  <a16:creationId xmlns:a16="http://schemas.microsoft.com/office/drawing/2014/main" id="{93D1ED9D-DCA2-0957-9677-EC0061A93E88}"/>
                </a:ext>
              </a:extLst>
            </p:cNvPr>
            <p:cNvGrpSpPr/>
            <p:nvPr/>
          </p:nvGrpSpPr>
          <p:grpSpPr>
            <a:xfrm>
              <a:off x="10528695" y="4589748"/>
              <a:ext cx="560994" cy="1088627"/>
              <a:chOff x="6048941" y="4798352"/>
              <a:chExt cx="549031" cy="1349261"/>
            </a:xfrm>
          </p:grpSpPr>
          <p:grpSp>
            <p:nvGrpSpPr>
              <p:cNvPr id="30" name="Group 29">
                <a:extLst>
                  <a:ext uri="{FF2B5EF4-FFF2-40B4-BE49-F238E27FC236}">
                    <a16:creationId xmlns:a16="http://schemas.microsoft.com/office/drawing/2014/main" id="{BD38EF81-9FEE-E32D-7E03-7368D073D68B}"/>
                  </a:ext>
                </a:extLst>
              </p:cNvPr>
              <p:cNvGrpSpPr/>
              <p:nvPr/>
            </p:nvGrpSpPr>
            <p:grpSpPr>
              <a:xfrm>
                <a:off x="6048941" y="4798352"/>
                <a:ext cx="542456" cy="1088197"/>
                <a:chOff x="6048941" y="4798352"/>
                <a:chExt cx="542456" cy="1088197"/>
              </a:xfrm>
            </p:grpSpPr>
            <p:sp>
              <p:nvSpPr>
                <p:cNvPr id="32" name="Freeform 159">
                  <a:extLst>
                    <a:ext uri="{FF2B5EF4-FFF2-40B4-BE49-F238E27FC236}">
                      <a16:creationId xmlns:a16="http://schemas.microsoft.com/office/drawing/2014/main" id="{A5498529-B892-91BB-0C11-DB6623E53EC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60">
                  <a:extLst>
                    <a:ext uri="{FF2B5EF4-FFF2-40B4-BE49-F238E27FC236}">
                      <a16:creationId xmlns:a16="http://schemas.microsoft.com/office/drawing/2014/main" id="{CEE8A0AC-743A-8434-A6C4-22B829A30B74}"/>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1" name="Freeform 165">
                <a:extLst>
                  <a:ext uri="{FF2B5EF4-FFF2-40B4-BE49-F238E27FC236}">
                    <a16:creationId xmlns:a16="http://schemas.microsoft.com/office/drawing/2014/main" id="{ACE8098E-2B18-96C1-3811-8F8472F547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8" name="Freeform 161">
              <a:extLst>
                <a:ext uri="{FF2B5EF4-FFF2-40B4-BE49-F238E27FC236}">
                  <a16:creationId xmlns:a16="http://schemas.microsoft.com/office/drawing/2014/main" id="{B007CFA3-A386-6A6C-61B6-F306BD2A13D1}"/>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Freeform 11">
              <a:extLst>
                <a:ext uri="{FF2B5EF4-FFF2-40B4-BE49-F238E27FC236}">
                  <a16:creationId xmlns:a16="http://schemas.microsoft.com/office/drawing/2014/main" id="{B55551B2-97EF-13BD-CDF5-1051ADC842C6}"/>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DE03CAEF-F8CA-1500-FF5F-9F4FAE8D9F85}"/>
              </a:ext>
            </a:extLst>
          </p:cNvPr>
          <p:cNvSpPr txBox="1"/>
          <p:nvPr/>
        </p:nvSpPr>
        <p:spPr>
          <a:xfrm>
            <a:off x="9682091" y="2256946"/>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5" name="TextBox 24">
            <a:extLst>
              <a:ext uri="{FF2B5EF4-FFF2-40B4-BE49-F238E27FC236}">
                <a16:creationId xmlns:a16="http://schemas.microsoft.com/office/drawing/2014/main" id="{62F8E22E-FBA2-8D75-3D58-95F8C5CCD6E1}"/>
              </a:ext>
            </a:extLst>
          </p:cNvPr>
          <p:cNvSpPr txBox="1"/>
          <p:nvPr/>
        </p:nvSpPr>
        <p:spPr>
          <a:xfrm>
            <a:off x="9682091" y="2578835"/>
            <a:ext cx="1415772" cy="400110"/>
          </a:xfrm>
          <a:prstGeom prst="rect">
            <a:avLst/>
          </a:prstGeom>
          <a:noFill/>
        </p:spPr>
        <p:txBody>
          <a:bodyPr wrap="none" rtlCol="0">
            <a:spAutoFit/>
          </a:bodyPr>
          <a:lstStyle/>
          <a:p>
            <a:r>
              <a:rPr lang="en-US" sz="2000" b="1" dirty="0">
                <a:solidFill>
                  <a:srgbClr val="F237E0"/>
                </a:solidFill>
                <a:latin typeface="Courier New" panose="02070309020205020404" pitchFamily="49" charset="0"/>
                <a:cs typeface="Courier New" panose="02070309020205020404" pitchFamily="49" charset="0"/>
              </a:rPr>
              <a:t>{secret}</a:t>
            </a:r>
          </a:p>
        </p:txBody>
      </p:sp>
      <p:pic>
        <p:nvPicPr>
          <p:cNvPr id="36" name="Picture 35">
            <a:extLst>
              <a:ext uri="{FF2B5EF4-FFF2-40B4-BE49-F238E27FC236}">
                <a16:creationId xmlns:a16="http://schemas.microsoft.com/office/drawing/2014/main" id="{750AFC28-5052-4628-6E8D-7D7A4467AD67}"/>
              </a:ext>
            </a:extLst>
          </p:cNvPr>
          <p:cNvPicPr>
            <a:picLocks noChangeAspect="1"/>
          </p:cNvPicPr>
          <p:nvPr/>
        </p:nvPicPr>
        <p:blipFill>
          <a:blip r:embed="rId6"/>
          <a:stretch>
            <a:fillRect/>
          </a:stretch>
        </p:blipFill>
        <p:spPr>
          <a:xfrm>
            <a:off x="4925617" y="2924027"/>
            <a:ext cx="2292214" cy="2252141"/>
          </a:xfrm>
          <a:prstGeom prst="rect">
            <a:avLst/>
          </a:prstGeom>
        </p:spPr>
      </p:pic>
      <p:cxnSp>
        <p:nvCxnSpPr>
          <p:cNvPr id="37" name="!!Arrow 2">
            <a:extLst>
              <a:ext uri="{FF2B5EF4-FFF2-40B4-BE49-F238E27FC236}">
                <a16:creationId xmlns:a16="http://schemas.microsoft.com/office/drawing/2014/main" id="{A0CF862A-F9C5-93BA-93B4-68550A43213B}"/>
              </a:ext>
            </a:extLst>
          </p:cNvPr>
          <p:cNvCxnSpPr>
            <a:cxnSpLocks/>
            <a:stCxn id="21" idx="2"/>
          </p:cNvCxnSpPr>
          <p:nvPr/>
        </p:nvCxnSpPr>
        <p:spPr>
          <a:xfrm>
            <a:off x="10075735" y="3103134"/>
            <a:ext cx="0" cy="1400115"/>
          </a:xfrm>
          <a:prstGeom prst="straightConnector1">
            <a:avLst/>
          </a:prstGeom>
          <a:ln w="25400">
            <a:solidFill>
              <a:srgbClr val="FD7D00"/>
            </a:solidFill>
            <a:prstDash val="sysDash"/>
            <a:tailEnd type="none" w="lg" len="lg"/>
          </a:ln>
        </p:spPr>
        <p:style>
          <a:lnRef idx="1">
            <a:schemeClr val="accent1"/>
          </a:lnRef>
          <a:fillRef idx="0">
            <a:schemeClr val="accent1"/>
          </a:fillRef>
          <a:effectRef idx="0">
            <a:schemeClr val="accent1"/>
          </a:effectRef>
          <a:fontRef idx="minor">
            <a:schemeClr val="tx1"/>
          </a:fontRef>
        </p:style>
      </p:cxnSp>
      <p:cxnSp>
        <p:nvCxnSpPr>
          <p:cNvPr id="40" name="!!Arrow 3">
            <a:extLst>
              <a:ext uri="{FF2B5EF4-FFF2-40B4-BE49-F238E27FC236}">
                <a16:creationId xmlns:a16="http://schemas.microsoft.com/office/drawing/2014/main" id="{04690B12-1C8F-FA4E-0BBF-0B65DA61EF4A}"/>
              </a:ext>
            </a:extLst>
          </p:cNvPr>
          <p:cNvCxnSpPr>
            <a:cxnSpLocks/>
          </p:cNvCxnSpPr>
          <p:nvPr/>
        </p:nvCxnSpPr>
        <p:spPr>
          <a:xfrm flipH="1">
            <a:off x="7307108" y="4503249"/>
            <a:ext cx="2768627"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7" name="!!Req6BG">
            <a:extLst>
              <a:ext uri="{FF2B5EF4-FFF2-40B4-BE49-F238E27FC236}">
                <a16:creationId xmlns:a16="http://schemas.microsoft.com/office/drawing/2014/main" id="{CAA55FCA-1497-0DF2-3DDD-C91D9045F8C2}"/>
              </a:ext>
            </a:extLst>
          </p:cNvPr>
          <p:cNvSpPr/>
          <p:nvPr/>
        </p:nvSpPr>
        <p:spPr>
          <a:xfrm>
            <a:off x="2930540" y="5298276"/>
            <a:ext cx="6368315" cy="106529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4" name="!!Req6Text">
            <a:extLst>
              <a:ext uri="{FF2B5EF4-FFF2-40B4-BE49-F238E27FC236}">
                <a16:creationId xmlns:a16="http://schemas.microsoft.com/office/drawing/2014/main" id="{E5C78D29-FC27-7E58-E919-FFC20780E065}"/>
              </a:ext>
            </a:extLst>
          </p:cNvPr>
          <p:cNvSpPr txBox="1"/>
          <p:nvPr/>
        </p:nvSpPr>
        <p:spPr>
          <a:xfrm>
            <a:off x="2977492" y="5287072"/>
            <a:ext cx="6216168" cy="1015663"/>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otpauth://</a:t>
            </a:r>
            <a:r>
              <a:rPr lang="en-US" sz="2000" dirty="0">
                <a:latin typeface="Courier New" panose="02070309020205020404" pitchFamily="49" charset="0"/>
                <a:cs typeface="Courier New" panose="02070309020205020404" pitchFamily="49" charset="0"/>
              </a:rPr>
              <a:t>totp/</a:t>
            </a:r>
            <a:r>
              <a:rPr lang="en-US" sz="2000" dirty="0">
                <a:solidFill>
                  <a:srgbClr val="00B0F0"/>
                </a:solidFill>
                <a:latin typeface="Courier New" panose="02070309020205020404" pitchFamily="49" charset="0"/>
                <a:cs typeface="Courier New" panose="02070309020205020404" pitchFamily="49" charset="0"/>
              </a:rPr>
              <a:t>&lt;issuer&gt;</a:t>
            </a:r>
            <a:r>
              <a:rPr lang="en-US" sz="2000" dirty="0">
                <a:latin typeface="Courier New" panose="02070309020205020404" pitchFamily="49" charset="0"/>
                <a:cs typeface="Courier New" panose="02070309020205020404" pitchFamily="49" charset="0"/>
              </a:rPr>
              <a:t>:</a:t>
            </a:r>
            <a:r>
              <a:rPr lang="en-US" sz="2000" dirty="0">
                <a:solidFill>
                  <a:srgbClr val="00B050"/>
                </a:solidFill>
                <a:latin typeface="Courier New" panose="02070309020205020404" pitchFamily="49" charset="0"/>
                <a:cs typeface="Courier New" panose="02070309020205020404" pitchFamily="49" charset="0"/>
              </a:rPr>
              <a:t>&lt;email&gt;</a:t>
            </a:r>
            <a:br>
              <a:rPr lang="en-US" sz="2000" dirty="0">
                <a:solidFill>
                  <a:srgbClr val="00B050"/>
                </a:solidFill>
                <a:latin typeface="Courier New" panose="02070309020205020404" pitchFamily="49" charset="0"/>
                <a:cs typeface="Courier New" panose="02070309020205020404" pitchFamily="49" charset="0"/>
              </a:rPr>
            </a:br>
            <a:r>
              <a:rPr lang="en-US" sz="2000" dirty="0">
                <a:solidFill>
                  <a:srgbClr val="00B05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?secret=       &amp;issuer=</a:t>
            </a:r>
            <a:r>
              <a:rPr lang="en-US" sz="2000" dirty="0">
                <a:solidFill>
                  <a:srgbClr val="00B0F0"/>
                </a:solidFill>
                <a:latin typeface="Courier New" panose="02070309020205020404" pitchFamily="49" charset="0"/>
                <a:cs typeface="Courier New" panose="02070309020205020404" pitchFamily="49" charset="0"/>
              </a:rPr>
              <a:t>&lt;issuer&gt;</a:t>
            </a:r>
            <a:br>
              <a:rPr lang="en-US" sz="2000" dirty="0">
                <a:solidFill>
                  <a:srgbClr val="00B0F0"/>
                </a:solidFill>
                <a:latin typeface="Courier New" panose="02070309020205020404" pitchFamily="49" charset="0"/>
                <a:cs typeface="Courier New" panose="02070309020205020404" pitchFamily="49" charset="0"/>
              </a:rPr>
            </a:br>
            <a:r>
              <a:rPr lang="en-US" sz="2000" dirty="0">
                <a:solidFill>
                  <a:srgbClr val="00B0F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&amp;digits=6</a:t>
            </a:r>
          </a:p>
        </p:txBody>
      </p:sp>
      <p:pic>
        <p:nvPicPr>
          <p:cNvPr id="35" name="Picture 2" descr="TOTP: (way) more secure than SMS, but more annoying than Push">
            <a:extLst>
              <a:ext uri="{FF2B5EF4-FFF2-40B4-BE49-F238E27FC236}">
                <a16:creationId xmlns:a16="http://schemas.microsoft.com/office/drawing/2014/main" id="{58318B7D-D8AA-EE71-B90A-F8386E60D5EC}"/>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269013" y="3561466"/>
            <a:ext cx="1133090" cy="2013104"/>
          </a:xfrm>
          <a:prstGeom prst="rect">
            <a:avLst/>
          </a:prstGeom>
          <a:noFill/>
          <a:extLst>
            <a:ext uri="{909E8E84-426E-40DD-AFC4-6F175D3DCCD1}">
              <a14:hiddenFill xmlns:a14="http://schemas.microsoft.com/office/drawing/2010/main">
                <a:solidFill>
                  <a:srgbClr val="FFFFFF"/>
                </a:solidFill>
              </a14:hiddenFill>
            </a:ext>
          </a:extLst>
        </p:spPr>
      </p:pic>
      <p:sp>
        <p:nvSpPr>
          <p:cNvPr id="38" name="!!txtSecret">
            <a:extLst>
              <a:ext uri="{FF2B5EF4-FFF2-40B4-BE49-F238E27FC236}">
                <a16:creationId xmlns:a16="http://schemas.microsoft.com/office/drawing/2014/main" id="{A0DDCC01-C9B7-FF22-9B03-C9266E8F58EB}"/>
              </a:ext>
            </a:extLst>
          </p:cNvPr>
          <p:cNvSpPr txBox="1"/>
          <p:nvPr/>
        </p:nvSpPr>
        <p:spPr>
          <a:xfrm>
            <a:off x="4492480" y="5609939"/>
            <a:ext cx="1280542" cy="369332"/>
          </a:xfrm>
          <a:prstGeom prst="rect">
            <a:avLst/>
          </a:prstGeom>
          <a:noFill/>
        </p:spPr>
        <p:txBody>
          <a:bodyPr wrap="square">
            <a:spAutoFit/>
          </a:bodyPr>
          <a:lstStyle/>
          <a:p>
            <a:r>
              <a:rPr lang="en-US" sz="1800" b="1" dirty="0">
                <a:solidFill>
                  <a:srgbClr val="F237E0"/>
                </a:solidFill>
                <a:latin typeface="Courier New" panose="02070309020205020404" pitchFamily="49" charset="0"/>
                <a:cs typeface="Courier New" panose="02070309020205020404" pitchFamily="49" charset="0"/>
              </a:rPr>
              <a:t>{secret}</a:t>
            </a:r>
            <a:endParaRPr lang="en-US" dirty="0"/>
          </a:p>
        </p:txBody>
      </p:sp>
    </p:spTree>
    <p:extLst>
      <p:ext uri="{BB962C8B-B14F-4D97-AF65-F5344CB8AC3E}">
        <p14:creationId xmlns:p14="http://schemas.microsoft.com/office/powerpoint/2010/main" val="2026242113"/>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13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Authenticator Apps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5132751" y="362762"/>
            <a:ext cx="699986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Time-based One-Time Password (TOTP)</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1918955"/>
            <a:ext cx="1325060" cy="1413909"/>
          </a:xfrm>
          <a:prstGeom prst="rect">
            <a:avLst/>
          </a:prstGeom>
        </p:spPr>
      </p:pic>
      <p:pic>
        <p:nvPicPr>
          <p:cNvPr id="4" name="Picture 2">
            <a:extLst>
              <a:ext uri="{FF2B5EF4-FFF2-40B4-BE49-F238E27FC236}">
                <a16:creationId xmlns:a16="http://schemas.microsoft.com/office/drawing/2014/main" id="{3D92B0DE-8465-3848-D26D-8974775C9F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86081"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93069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19">
            <a:extLst>
              <a:ext uri="{FF2B5EF4-FFF2-40B4-BE49-F238E27FC236}">
                <a16:creationId xmlns:a16="http://schemas.microsoft.com/office/drawing/2014/main" id="{B5D8EFCC-8517-1104-91FC-AC949CF21E5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1292702" y="2121112"/>
            <a:ext cx="1007647" cy="1016935"/>
          </a:xfrm>
          <a:prstGeom prst="rect">
            <a:avLst/>
          </a:prstGeom>
        </p:spPr>
      </p:pic>
      <p:sp>
        <p:nvSpPr>
          <p:cNvPr id="21" name="Rectangle: Rounded Corners 20">
            <a:extLst>
              <a:ext uri="{FF2B5EF4-FFF2-40B4-BE49-F238E27FC236}">
                <a16:creationId xmlns:a16="http://schemas.microsoft.com/office/drawing/2014/main" id="{5AC5F699-FB38-4B76-AAAE-6C7BD0A272EA}"/>
              </a:ext>
            </a:extLst>
          </p:cNvPr>
          <p:cNvSpPr/>
          <p:nvPr/>
        </p:nvSpPr>
        <p:spPr>
          <a:xfrm>
            <a:off x="8973975" y="2121112"/>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20ABC88A-3B04-AEBB-4F0B-65BAE75E1F7B}"/>
              </a:ext>
            </a:extLst>
          </p:cNvPr>
          <p:cNvGrpSpPr/>
          <p:nvPr/>
        </p:nvGrpSpPr>
        <p:grpSpPr>
          <a:xfrm>
            <a:off x="9110115" y="2261189"/>
            <a:ext cx="528269" cy="683865"/>
            <a:chOff x="9592919" y="3281030"/>
            <a:chExt cx="2412301" cy="3122817"/>
          </a:xfrm>
        </p:grpSpPr>
        <p:sp>
          <p:nvSpPr>
            <p:cNvPr id="26" name="Freeform 158">
              <a:extLst>
                <a:ext uri="{FF2B5EF4-FFF2-40B4-BE49-F238E27FC236}">
                  <a16:creationId xmlns:a16="http://schemas.microsoft.com/office/drawing/2014/main" id="{68937D12-B446-C2C8-7E1B-5507952EFAD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7" name="Group 26">
              <a:extLst>
                <a:ext uri="{FF2B5EF4-FFF2-40B4-BE49-F238E27FC236}">
                  <a16:creationId xmlns:a16="http://schemas.microsoft.com/office/drawing/2014/main" id="{93D1ED9D-DCA2-0957-9677-EC0061A93E88}"/>
                </a:ext>
              </a:extLst>
            </p:cNvPr>
            <p:cNvGrpSpPr/>
            <p:nvPr/>
          </p:nvGrpSpPr>
          <p:grpSpPr>
            <a:xfrm>
              <a:off x="10528695" y="4589748"/>
              <a:ext cx="560994" cy="1088627"/>
              <a:chOff x="6048941" y="4798352"/>
              <a:chExt cx="549031" cy="1349261"/>
            </a:xfrm>
          </p:grpSpPr>
          <p:grpSp>
            <p:nvGrpSpPr>
              <p:cNvPr id="30" name="Group 29">
                <a:extLst>
                  <a:ext uri="{FF2B5EF4-FFF2-40B4-BE49-F238E27FC236}">
                    <a16:creationId xmlns:a16="http://schemas.microsoft.com/office/drawing/2014/main" id="{BD38EF81-9FEE-E32D-7E03-7368D073D68B}"/>
                  </a:ext>
                </a:extLst>
              </p:cNvPr>
              <p:cNvGrpSpPr/>
              <p:nvPr/>
            </p:nvGrpSpPr>
            <p:grpSpPr>
              <a:xfrm>
                <a:off x="6048941" y="4798352"/>
                <a:ext cx="542456" cy="1088197"/>
                <a:chOff x="6048941" y="4798352"/>
                <a:chExt cx="542456" cy="1088197"/>
              </a:xfrm>
            </p:grpSpPr>
            <p:sp>
              <p:nvSpPr>
                <p:cNvPr id="32" name="Freeform 159">
                  <a:extLst>
                    <a:ext uri="{FF2B5EF4-FFF2-40B4-BE49-F238E27FC236}">
                      <a16:creationId xmlns:a16="http://schemas.microsoft.com/office/drawing/2014/main" id="{A5498529-B892-91BB-0C11-DB6623E53EC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60">
                  <a:extLst>
                    <a:ext uri="{FF2B5EF4-FFF2-40B4-BE49-F238E27FC236}">
                      <a16:creationId xmlns:a16="http://schemas.microsoft.com/office/drawing/2014/main" id="{CEE8A0AC-743A-8434-A6C4-22B829A30B74}"/>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1" name="Freeform 165">
                <a:extLst>
                  <a:ext uri="{FF2B5EF4-FFF2-40B4-BE49-F238E27FC236}">
                    <a16:creationId xmlns:a16="http://schemas.microsoft.com/office/drawing/2014/main" id="{ACE8098E-2B18-96C1-3811-8F8472F547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8" name="Freeform 161">
              <a:extLst>
                <a:ext uri="{FF2B5EF4-FFF2-40B4-BE49-F238E27FC236}">
                  <a16:creationId xmlns:a16="http://schemas.microsoft.com/office/drawing/2014/main" id="{B007CFA3-A386-6A6C-61B6-F306BD2A13D1}"/>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Freeform 11">
              <a:extLst>
                <a:ext uri="{FF2B5EF4-FFF2-40B4-BE49-F238E27FC236}">
                  <a16:creationId xmlns:a16="http://schemas.microsoft.com/office/drawing/2014/main" id="{B55551B2-97EF-13BD-CDF5-1051ADC842C6}"/>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DE03CAEF-F8CA-1500-FF5F-9F4FAE8D9F85}"/>
              </a:ext>
            </a:extLst>
          </p:cNvPr>
          <p:cNvSpPr txBox="1"/>
          <p:nvPr/>
        </p:nvSpPr>
        <p:spPr>
          <a:xfrm>
            <a:off x="9682091" y="2256946"/>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5" name="TextBox 24">
            <a:extLst>
              <a:ext uri="{FF2B5EF4-FFF2-40B4-BE49-F238E27FC236}">
                <a16:creationId xmlns:a16="http://schemas.microsoft.com/office/drawing/2014/main" id="{62F8E22E-FBA2-8D75-3D58-95F8C5CCD6E1}"/>
              </a:ext>
            </a:extLst>
          </p:cNvPr>
          <p:cNvSpPr txBox="1"/>
          <p:nvPr/>
        </p:nvSpPr>
        <p:spPr>
          <a:xfrm>
            <a:off x="9682091" y="2578835"/>
            <a:ext cx="1415772" cy="400110"/>
          </a:xfrm>
          <a:prstGeom prst="rect">
            <a:avLst/>
          </a:prstGeom>
          <a:noFill/>
        </p:spPr>
        <p:txBody>
          <a:bodyPr wrap="none" rtlCol="0">
            <a:spAutoFit/>
          </a:bodyPr>
          <a:lstStyle/>
          <a:p>
            <a:r>
              <a:rPr lang="en-US" sz="2000" b="1" dirty="0">
                <a:solidFill>
                  <a:srgbClr val="F237E0"/>
                </a:solidFill>
                <a:latin typeface="Courier New" panose="02070309020205020404" pitchFamily="49" charset="0"/>
                <a:cs typeface="Courier New" panose="02070309020205020404" pitchFamily="49" charset="0"/>
              </a:rPr>
              <a:t>{secret}</a:t>
            </a:r>
          </a:p>
        </p:txBody>
      </p:sp>
      <p:pic>
        <p:nvPicPr>
          <p:cNvPr id="36" name="Picture 35">
            <a:extLst>
              <a:ext uri="{FF2B5EF4-FFF2-40B4-BE49-F238E27FC236}">
                <a16:creationId xmlns:a16="http://schemas.microsoft.com/office/drawing/2014/main" id="{750AFC28-5052-4628-6E8D-7D7A4467AD67}"/>
              </a:ext>
            </a:extLst>
          </p:cNvPr>
          <p:cNvPicPr>
            <a:picLocks noChangeAspect="1"/>
          </p:cNvPicPr>
          <p:nvPr/>
        </p:nvPicPr>
        <p:blipFill>
          <a:blip r:embed="rId6"/>
          <a:stretch>
            <a:fillRect/>
          </a:stretch>
        </p:blipFill>
        <p:spPr>
          <a:xfrm>
            <a:off x="4925617" y="6905291"/>
            <a:ext cx="2292214" cy="2252141"/>
          </a:xfrm>
          <a:prstGeom prst="rect">
            <a:avLst/>
          </a:prstGeom>
        </p:spPr>
      </p:pic>
      <p:sp>
        <p:nvSpPr>
          <p:cNvPr id="17" name="!!Req6BG">
            <a:extLst>
              <a:ext uri="{FF2B5EF4-FFF2-40B4-BE49-F238E27FC236}">
                <a16:creationId xmlns:a16="http://schemas.microsoft.com/office/drawing/2014/main" id="{CAA55FCA-1497-0DF2-3DDD-C91D9045F8C2}"/>
              </a:ext>
            </a:extLst>
          </p:cNvPr>
          <p:cNvSpPr/>
          <p:nvPr/>
        </p:nvSpPr>
        <p:spPr>
          <a:xfrm>
            <a:off x="2930540" y="9279540"/>
            <a:ext cx="6368315" cy="106529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4" name="!!Req6Text">
            <a:extLst>
              <a:ext uri="{FF2B5EF4-FFF2-40B4-BE49-F238E27FC236}">
                <a16:creationId xmlns:a16="http://schemas.microsoft.com/office/drawing/2014/main" id="{E5C78D29-FC27-7E58-E919-FFC20780E065}"/>
              </a:ext>
            </a:extLst>
          </p:cNvPr>
          <p:cNvSpPr txBox="1"/>
          <p:nvPr/>
        </p:nvSpPr>
        <p:spPr>
          <a:xfrm>
            <a:off x="2977492" y="9268336"/>
            <a:ext cx="6216168" cy="1015663"/>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otpauth://</a:t>
            </a:r>
            <a:r>
              <a:rPr lang="en-US" sz="2000" dirty="0">
                <a:latin typeface="Courier New" panose="02070309020205020404" pitchFamily="49" charset="0"/>
                <a:cs typeface="Courier New" panose="02070309020205020404" pitchFamily="49" charset="0"/>
              </a:rPr>
              <a:t>totp/</a:t>
            </a:r>
            <a:r>
              <a:rPr lang="en-US" sz="2000" dirty="0">
                <a:solidFill>
                  <a:srgbClr val="00B0F0"/>
                </a:solidFill>
                <a:latin typeface="Courier New" panose="02070309020205020404" pitchFamily="49" charset="0"/>
                <a:cs typeface="Courier New" panose="02070309020205020404" pitchFamily="49" charset="0"/>
              </a:rPr>
              <a:t>&lt;issuer&gt;</a:t>
            </a:r>
            <a:r>
              <a:rPr lang="en-US" sz="2000" dirty="0">
                <a:latin typeface="Courier New" panose="02070309020205020404" pitchFamily="49" charset="0"/>
                <a:cs typeface="Courier New" panose="02070309020205020404" pitchFamily="49" charset="0"/>
              </a:rPr>
              <a:t>:</a:t>
            </a:r>
            <a:r>
              <a:rPr lang="en-US" sz="2000" dirty="0">
                <a:solidFill>
                  <a:srgbClr val="00B050"/>
                </a:solidFill>
                <a:latin typeface="Courier New" panose="02070309020205020404" pitchFamily="49" charset="0"/>
                <a:cs typeface="Courier New" panose="02070309020205020404" pitchFamily="49" charset="0"/>
              </a:rPr>
              <a:t>&lt;email&gt;</a:t>
            </a:r>
            <a:br>
              <a:rPr lang="en-US" sz="2000" dirty="0">
                <a:solidFill>
                  <a:srgbClr val="00B050"/>
                </a:solidFill>
                <a:latin typeface="Courier New" panose="02070309020205020404" pitchFamily="49" charset="0"/>
                <a:cs typeface="Courier New" panose="02070309020205020404" pitchFamily="49" charset="0"/>
              </a:rPr>
            </a:br>
            <a:r>
              <a:rPr lang="en-US" sz="2000" dirty="0">
                <a:solidFill>
                  <a:srgbClr val="00B05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?secret=       &amp;issuer=</a:t>
            </a:r>
            <a:r>
              <a:rPr lang="en-US" sz="2000" dirty="0">
                <a:solidFill>
                  <a:srgbClr val="00B0F0"/>
                </a:solidFill>
                <a:latin typeface="Courier New" panose="02070309020205020404" pitchFamily="49" charset="0"/>
                <a:cs typeface="Courier New" panose="02070309020205020404" pitchFamily="49" charset="0"/>
              </a:rPr>
              <a:t>&lt;issuer&gt;</a:t>
            </a:r>
            <a:br>
              <a:rPr lang="en-US" sz="2000" dirty="0">
                <a:solidFill>
                  <a:srgbClr val="00B0F0"/>
                </a:solidFill>
                <a:latin typeface="Courier New" panose="02070309020205020404" pitchFamily="49" charset="0"/>
                <a:cs typeface="Courier New" panose="02070309020205020404" pitchFamily="49" charset="0"/>
              </a:rPr>
            </a:br>
            <a:r>
              <a:rPr lang="en-US" sz="2000" dirty="0">
                <a:solidFill>
                  <a:srgbClr val="00B0F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&amp;digits=6</a:t>
            </a:r>
          </a:p>
        </p:txBody>
      </p:sp>
      <p:pic>
        <p:nvPicPr>
          <p:cNvPr id="35" name="Picture 2" descr="TOTP: (way) more secure than SMS, but more annoying than Push">
            <a:extLst>
              <a:ext uri="{FF2B5EF4-FFF2-40B4-BE49-F238E27FC236}">
                <a16:creationId xmlns:a16="http://schemas.microsoft.com/office/drawing/2014/main" id="{2D8271F5-D99A-38DA-CB98-254109447DE0}"/>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27822" y="1353880"/>
            <a:ext cx="1133090" cy="2013104"/>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A932822D-2F5E-2E44-C066-13AF6F81FE71}"/>
                  </a:ext>
                </a:extLst>
              </p:cNvPr>
              <p:cNvSpPr txBox="1"/>
              <p:nvPr/>
            </p:nvSpPr>
            <p:spPr>
              <a:xfrm>
                <a:off x="4175487" y="3517530"/>
                <a:ext cx="3761222" cy="62594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solidFill>
                            <a:schemeClr val="bg1"/>
                          </a:solidFill>
                          <a:latin typeface="Cambria Math" panose="02040503050406030204" pitchFamily="18" charset="0"/>
                        </a:rPr>
                        <m:t>𝑇𝑐𝑜𝑢𝑛𝑡𝑒𝑟</m:t>
                      </m:r>
                      <m:r>
                        <a:rPr lang="en-US" sz="200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𝑓𝑙𝑜𝑜𝑟</m:t>
                      </m:r>
                      <m:r>
                        <a:rPr lang="en-US" sz="2000" b="0" i="1" smtClean="0">
                          <a:solidFill>
                            <a:schemeClr val="bg1"/>
                          </a:solidFill>
                          <a:latin typeface="Cambria Math" panose="02040503050406030204" pitchFamily="18" charset="0"/>
                        </a:rPr>
                        <m:t>(</m:t>
                      </m:r>
                      <m:f>
                        <m:fPr>
                          <m:ctrlPr>
                            <a:rPr lang="en-US" sz="2000" i="1" smtClean="0">
                              <a:solidFill>
                                <a:schemeClr val="bg1"/>
                              </a:solidFill>
                              <a:latin typeface="Cambria Math" panose="02040503050406030204" pitchFamily="18" charset="0"/>
                            </a:rPr>
                          </m:ctrlPr>
                        </m:fPr>
                        <m:num>
                          <m:r>
                            <a:rPr lang="en-US" sz="2000" b="0" i="1" smtClean="0">
                              <a:solidFill>
                                <a:schemeClr val="bg1"/>
                              </a:solidFill>
                              <a:latin typeface="Cambria Math" panose="02040503050406030204" pitchFamily="18" charset="0"/>
                            </a:rPr>
                            <m:t>𝑐𝑢𝑟𝑟𝑒𝑛𝑡</m:t>
                          </m:r>
                          <m:r>
                            <a:rPr lang="en-US" sz="2000" b="0" i="1" smtClean="0">
                              <a:solidFill>
                                <a:schemeClr val="bg1"/>
                              </a:solidFill>
                              <a:latin typeface="Cambria Math" panose="02040503050406030204" pitchFamily="18" charset="0"/>
                            </a:rPr>
                            <m:t> </m:t>
                          </m:r>
                          <m:r>
                            <a:rPr lang="en-US" sz="2000" b="0" i="1" smtClean="0">
                              <a:solidFill>
                                <a:schemeClr val="bg1"/>
                              </a:solidFill>
                              <a:latin typeface="Cambria Math" panose="02040503050406030204" pitchFamily="18" charset="0"/>
                            </a:rPr>
                            <m:t>𝑡𝑖𝑚𝑒</m:t>
                          </m:r>
                        </m:num>
                        <m:den>
                          <m:r>
                            <a:rPr lang="en-US" sz="2000" b="0" i="1" smtClean="0">
                              <a:solidFill>
                                <a:schemeClr val="bg1"/>
                              </a:solidFill>
                              <a:latin typeface="Cambria Math" panose="02040503050406030204" pitchFamily="18" charset="0"/>
                            </a:rPr>
                            <m:t>𝑡𝑖𝑚𝑒</m:t>
                          </m:r>
                          <m:r>
                            <a:rPr lang="en-US" sz="2000" b="0" i="1" smtClean="0">
                              <a:solidFill>
                                <a:schemeClr val="bg1"/>
                              </a:solidFill>
                              <a:latin typeface="Cambria Math" panose="02040503050406030204" pitchFamily="18" charset="0"/>
                            </a:rPr>
                            <m:t> </m:t>
                          </m:r>
                          <m:r>
                            <a:rPr lang="en-US" sz="2000" b="0" i="1" smtClean="0">
                              <a:solidFill>
                                <a:schemeClr val="bg1"/>
                              </a:solidFill>
                              <a:latin typeface="Cambria Math" panose="02040503050406030204" pitchFamily="18" charset="0"/>
                            </a:rPr>
                            <m:t>𝑠𝑡𝑒𝑝</m:t>
                          </m:r>
                        </m:den>
                      </m:f>
                      <m:r>
                        <a:rPr lang="en-US" sz="2000" b="0" i="1" smtClean="0">
                          <a:solidFill>
                            <a:schemeClr val="bg1"/>
                          </a:solidFill>
                          <a:latin typeface="Cambria Math" panose="02040503050406030204" pitchFamily="18" charset="0"/>
                        </a:rPr>
                        <m:t>)</m:t>
                      </m:r>
                    </m:oMath>
                  </m:oMathPara>
                </a14:m>
                <a:endParaRPr lang="en-US" dirty="0">
                  <a:solidFill>
                    <a:schemeClr val="bg1"/>
                  </a:solidFill>
                </a:endParaRPr>
              </a:p>
            </p:txBody>
          </p:sp>
        </mc:Choice>
        <mc:Fallback xmlns="">
          <p:sp>
            <p:nvSpPr>
              <p:cNvPr id="37" name="TextBox 36">
                <a:extLst>
                  <a:ext uri="{FF2B5EF4-FFF2-40B4-BE49-F238E27FC236}">
                    <a16:creationId xmlns:a16="http://schemas.microsoft.com/office/drawing/2014/main" id="{A932822D-2F5E-2E44-C066-13AF6F81FE71}"/>
                  </a:ext>
                </a:extLst>
              </p:cNvPr>
              <p:cNvSpPr txBox="1">
                <a:spLocks noRot="1" noChangeAspect="1" noMove="1" noResize="1" noEditPoints="1" noAdjustHandles="1" noChangeArrowheads="1" noChangeShapeType="1" noTextEdit="1"/>
              </p:cNvSpPr>
              <p:nvPr/>
            </p:nvSpPr>
            <p:spPr>
              <a:xfrm>
                <a:off x="4175487" y="3517530"/>
                <a:ext cx="3761222" cy="625941"/>
              </a:xfrm>
              <a:prstGeom prst="rect">
                <a:avLst/>
              </a:prstGeom>
              <a:blipFill>
                <a:blip r:embed="rId8"/>
                <a:stretch>
                  <a:fillRect/>
                </a:stretch>
              </a:blipFill>
            </p:spPr>
            <p:txBody>
              <a:bodyPr/>
              <a:lstStyle/>
              <a:p>
                <a:r>
                  <a:rPr lang="en-US">
                    <a:noFill/>
                  </a:rPr>
                  <a:t> </a:t>
                </a:r>
              </a:p>
            </p:txBody>
          </p:sp>
        </mc:Fallback>
      </mc:AlternateContent>
      <p:sp>
        <p:nvSpPr>
          <p:cNvPr id="39" name="!!TOTPBG">
            <a:extLst>
              <a:ext uri="{FF2B5EF4-FFF2-40B4-BE49-F238E27FC236}">
                <a16:creationId xmlns:a16="http://schemas.microsoft.com/office/drawing/2014/main" id="{82618EFA-C8FD-3B9A-14FF-893392FDB5E3}"/>
              </a:ext>
            </a:extLst>
          </p:cNvPr>
          <p:cNvSpPr/>
          <p:nvPr/>
        </p:nvSpPr>
        <p:spPr>
          <a:xfrm>
            <a:off x="1093697" y="4718181"/>
            <a:ext cx="4141850" cy="400110"/>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40" name="!!TOTPText">
            <a:extLst>
              <a:ext uri="{FF2B5EF4-FFF2-40B4-BE49-F238E27FC236}">
                <a16:creationId xmlns:a16="http://schemas.microsoft.com/office/drawing/2014/main" id="{4EC5D54B-32EA-E0A2-8DD9-3D3DFEF2C91D}"/>
              </a:ext>
            </a:extLst>
          </p:cNvPr>
          <p:cNvSpPr txBox="1"/>
          <p:nvPr/>
        </p:nvSpPr>
        <p:spPr>
          <a:xfrm>
            <a:off x="1140649" y="4706977"/>
            <a:ext cx="4208186"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HMAC("</a:t>
            </a:r>
            <a:r>
              <a:rPr lang="en-US" sz="2000" b="1" dirty="0">
                <a:solidFill>
                  <a:srgbClr val="F237E0"/>
                </a:solidFill>
                <a:latin typeface="Courier New" panose="02070309020205020404" pitchFamily="49" charset="0"/>
                <a:cs typeface="Courier New" panose="02070309020205020404" pitchFamily="49" charset="0"/>
              </a:rPr>
              <a:t>{secret}</a:t>
            </a:r>
            <a:r>
              <a:rPr lang="en-US" sz="2000" b="1" dirty="0">
                <a:latin typeface="Courier New" panose="02070309020205020404" pitchFamily="49" charset="0"/>
                <a:cs typeface="Courier New" panose="02070309020205020404" pitchFamily="49" charset="0"/>
              </a:rPr>
              <a:t>", </a:t>
            </a:r>
            <a:r>
              <a:rPr lang="en-US" sz="2000" i="1" dirty="0" err="1">
                <a:latin typeface="Courier New" panose="02070309020205020404" pitchFamily="49" charset="0"/>
                <a:cs typeface="Courier New" panose="02070309020205020404" pitchFamily="49" charset="0"/>
              </a:rPr>
              <a:t>Tcounter</a:t>
            </a:r>
            <a:r>
              <a:rPr lang="en-US" sz="2000" b="1" dirty="0">
                <a:latin typeface="Courier New" panose="02070309020205020404" pitchFamily="49" charset="0"/>
                <a:cs typeface="Courier New" panose="02070309020205020404" pitchFamily="49" charset="0"/>
              </a:rPr>
              <a:t>)</a:t>
            </a:r>
            <a:endParaRPr lang="en-US" sz="2000" dirty="0">
              <a:solidFill>
                <a:srgbClr val="00B0F0"/>
              </a:solidFill>
              <a:latin typeface="Courier New" panose="02070309020205020404" pitchFamily="49" charset="0"/>
              <a:cs typeface="Courier New" panose="02070309020205020404" pitchFamily="49" charset="0"/>
            </a:endParaRPr>
          </a:p>
        </p:txBody>
      </p:sp>
      <p:sp>
        <p:nvSpPr>
          <p:cNvPr id="51" name="!!txtSecret">
            <a:extLst>
              <a:ext uri="{FF2B5EF4-FFF2-40B4-BE49-F238E27FC236}">
                <a16:creationId xmlns:a16="http://schemas.microsoft.com/office/drawing/2014/main" id="{F58143EC-BA39-3F4B-76BE-EBB0D2F97326}"/>
              </a:ext>
            </a:extLst>
          </p:cNvPr>
          <p:cNvSpPr txBox="1"/>
          <p:nvPr/>
        </p:nvSpPr>
        <p:spPr>
          <a:xfrm>
            <a:off x="979899" y="3332864"/>
            <a:ext cx="1280542" cy="369332"/>
          </a:xfrm>
          <a:prstGeom prst="rect">
            <a:avLst/>
          </a:prstGeom>
          <a:noFill/>
        </p:spPr>
        <p:txBody>
          <a:bodyPr wrap="square">
            <a:spAutoFit/>
          </a:bodyPr>
          <a:lstStyle/>
          <a:p>
            <a:r>
              <a:rPr lang="en-US" sz="1800" b="1" dirty="0">
                <a:solidFill>
                  <a:srgbClr val="F237E0"/>
                </a:solidFill>
                <a:latin typeface="Courier New" panose="02070309020205020404" pitchFamily="49" charset="0"/>
                <a:cs typeface="Courier New" panose="02070309020205020404" pitchFamily="49" charset="0"/>
              </a:rPr>
              <a:t>{secret}</a:t>
            </a:r>
            <a:endParaRPr lang="en-US" dirty="0"/>
          </a:p>
        </p:txBody>
      </p:sp>
      <p:sp>
        <p:nvSpPr>
          <p:cNvPr id="62" name="!!TOTPBG2">
            <a:extLst>
              <a:ext uri="{FF2B5EF4-FFF2-40B4-BE49-F238E27FC236}">
                <a16:creationId xmlns:a16="http://schemas.microsoft.com/office/drawing/2014/main" id="{786F8344-D410-6F0A-1DB2-969BCCDC9A2D}"/>
              </a:ext>
            </a:extLst>
          </p:cNvPr>
          <p:cNvSpPr/>
          <p:nvPr/>
        </p:nvSpPr>
        <p:spPr>
          <a:xfrm>
            <a:off x="7298913" y="4724925"/>
            <a:ext cx="4141850" cy="400110"/>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63" name="!!TOTPText2">
            <a:extLst>
              <a:ext uri="{FF2B5EF4-FFF2-40B4-BE49-F238E27FC236}">
                <a16:creationId xmlns:a16="http://schemas.microsoft.com/office/drawing/2014/main" id="{C3540EE1-3CBE-BD36-E0AE-D64672BD9AA6}"/>
              </a:ext>
            </a:extLst>
          </p:cNvPr>
          <p:cNvSpPr txBox="1"/>
          <p:nvPr/>
        </p:nvSpPr>
        <p:spPr>
          <a:xfrm>
            <a:off x="7345865" y="4713721"/>
            <a:ext cx="4208186"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HMAC("</a:t>
            </a:r>
            <a:r>
              <a:rPr lang="en-US" sz="2000" b="1" dirty="0">
                <a:solidFill>
                  <a:srgbClr val="F237E0"/>
                </a:solidFill>
                <a:latin typeface="Courier New" panose="02070309020205020404" pitchFamily="49" charset="0"/>
                <a:cs typeface="Courier New" panose="02070309020205020404" pitchFamily="49" charset="0"/>
              </a:rPr>
              <a:t>{secret}</a:t>
            </a:r>
            <a:r>
              <a:rPr lang="en-US" sz="2000" b="1" dirty="0">
                <a:latin typeface="Courier New" panose="02070309020205020404" pitchFamily="49" charset="0"/>
                <a:cs typeface="Courier New" panose="02070309020205020404" pitchFamily="49" charset="0"/>
              </a:rPr>
              <a:t>", </a:t>
            </a:r>
            <a:r>
              <a:rPr lang="en-US" sz="2000" i="1" dirty="0" err="1">
                <a:latin typeface="Courier New" panose="02070309020205020404" pitchFamily="49" charset="0"/>
                <a:cs typeface="Courier New" panose="02070309020205020404" pitchFamily="49" charset="0"/>
              </a:rPr>
              <a:t>Tcounter</a:t>
            </a:r>
            <a:r>
              <a:rPr lang="en-US" sz="2000" b="1" dirty="0">
                <a:latin typeface="Courier New" panose="02070309020205020404" pitchFamily="49" charset="0"/>
                <a:cs typeface="Courier New" panose="02070309020205020404" pitchFamily="49" charset="0"/>
              </a:rPr>
              <a:t>)</a:t>
            </a:r>
            <a:endParaRPr lang="en-US" sz="2000" dirty="0">
              <a:solidFill>
                <a:srgbClr val="00B0F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543832984"/>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9"/>
                                        </p:tgtEl>
                                        <p:attrNameLst>
                                          <p:attrName>style.visibility</p:attrName>
                                        </p:attrNameLst>
                                      </p:cBhvr>
                                      <p:to>
                                        <p:strVal val="visible"/>
                                      </p:to>
                                    </p:set>
                                    <p:animEffect transition="in" filter="fade">
                                      <p:cBhvr>
                                        <p:cTn id="12" dur="500"/>
                                        <p:tgtEl>
                                          <p:spTgt spid="39"/>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0"/>
                                        </p:tgtEl>
                                        <p:attrNameLst>
                                          <p:attrName>style.visibility</p:attrName>
                                        </p:attrNameLst>
                                      </p:cBhvr>
                                      <p:to>
                                        <p:strVal val="visible"/>
                                      </p:to>
                                    </p:set>
                                    <p:animEffect transition="in" filter="fade">
                                      <p:cBhvr>
                                        <p:cTn id="15" dur="500"/>
                                        <p:tgtEl>
                                          <p:spTgt spid="4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2"/>
                                        </p:tgtEl>
                                        <p:attrNameLst>
                                          <p:attrName>style.visibility</p:attrName>
                                        </p:attrNameLst>
                                      </p:cBhvr>
                                      <p:to>
                                        <p:strVal val="visible"/>
                                      </p:to>
                                    </p:set>
                                    <p:animEffect transition="in" filter="fade">
                                      <p:cBhvr>
                                        <p:cTn id="18" dur="500"/>
                                        <p:tgtEl>
                                          <p:spTgt spid="62"/>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63"/>
                                        </p:tgtEl>
                                        <p:attrNameLst>
                                          <p:attrName>style.visibility</p:attrName>
                                        </p:attrNameLst>
                                      </p:cBhvr>
                                      <p:to>
                                        <p:strVal val="visible"/>
                                      </p:to>
                                    </p:set>
                                    <p:animEffect transition="in" filter="fade">
                                      <p:cBhvr>
                                        <p:cTn id="21"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9" grpId="0" animBg="1"/>
      <p:bldP spid="40" grpId="0"/>
      <p:bldP spid="62" grpId="0" animBg="1"/>
      <p:bldP spid="63" grpId="0"/>
    </p:bldLst>
  </p:timing>
</p:sld>
</file>

<file path=ppt/slides/slide13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Authenticator Apps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5132751" y="362762"/>
            <a:ext cx="699986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Time-based One-Time Password (TOTP)</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1918955"/>
            <a:ext cx="1325060" cy="1413909"/>
          </a:xfrm>
          <a:prstGeom prst="rect">
            <a:avLst/>
          </a:prstGeom>
        </p:spPr>
      </p:pic>
      <p:pic>
        <p:nvPicPr>
          <p:cNvPr id="4" name="Picture 2">
            <a:extLst>
              <a:ext uri="{FF2B5EF4-FFF2-40B4-BE49-F238E27FC236}">
                <a16:creationId xmlns:a16="http://schemas.microsoft.com/office/drawing/2014/main" id="{3D92B0DE-8465-3848-D26D-8974775C9F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86081"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93069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19">
            <a:extLst>
              <a:ext uri="{FF2B5EF4-FFF2-40B4-BE49-F238E27FC236}">
                <a16:creationId xmlns:a16="http://schemas.microsoft.com/office/drawing/2014/main" id="{B5D8EFCC-8517-1104-91FC-AC949CF21E5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1292702" y="2121112"/>
            <a:ext cx="1007647" cy="1016935"/>
          </a:xfrm>
          <a:prstGeom prst="rect">
            <a:avLst/>
          </a:prstGeom>
        </p:spPr>
      </p:pic>
      <p:sp>
        <p:nvSpPr>
          <p:cNvPr id="21" name="Rectangle: Rounded Corners 20">
            <a:extLst>
              <a:ext uri="{FF2B5EF4-FFF2-40B4-BE49-F238E27FC236}">
                <a16:creationId xmlns:a16="http://schemas.microsoft.com/office/drawing/2014/main" id="{5AC5F699-FB38-4B76-AAAE-6C7BD0A272EA}"/>
              </a:ext>
            </a:extLst>
          </p:cNvPr>
          <p:cNvSpPr/>
          <p:nvPr/>
        </p:nvSpPr>
        <p:spPr>
          <a:xfrm>
            <a:off x="8973975" y="2121112"/>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20ABC88A-3B04-AEBB-4F0B-65BAE75E1F7B}"/>
              </a:ext>
            </a:extLst>
          </p:cNvPr>
          <p:cNvGrpSpPr/>
          <p:nvPr/>
        </p:nvGrpSpPr>
        <p:grpSpPr>
          <a:xfrm>
            <a:off x="9110115" y="2261189"/>
            <a:ext cx="528269" cy="683865"/>
            <a:chOff x="9592919" y="3281030"/>
            <a:chExt cx="2412301" cy="3122817"/>
          </a:xfrm>
        </p:grpSpPr>
        <p:sp>
          <p:nvSpPr>
            <p:cNvPr id="26" name="Freeform 158">
              <a:extLst>
                <a:ext uri="{FF2B5EF4-FFF2-40B4-BE49-F238E27FC236}">
                  <a16:creationId xmlns:a16="http://schemas.microsoft.com/office/drawing/2014/main" id="{68937D12-B446-C2C8-7E1B-5507952EFAD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7" name="Group 26">
              <a:extLst>
                <a:ext uri="{FF2B5EF4-FFF2-40B4-BE49-F238E27FC236}">
                  <a16:creationId xmlns:a16="http://schemas.microsoft.com/office/drawing/2014/main" id="{93D1ED9D-DCA2-0957-9677-EC0061A93E88}"/>
                </a:ext>
              </a:extLst>
            </p:cNvPr>
            <p:cNvGrpSpPr/>
            <p:nvPr/>
          </p:nvGrpSpPr>
          <p:grpSpPr>
            <a:xfrm>
              <a:off x="10528695" y="4589748"/>
              <a:ext cx="560994" cy="1088627"/>
              <a:chOff x="6048941" y="4798352"/>
              <a:chExt cx="549031" cy="1349261"/>
            </a:xfrm>
          </p:grpSpPr>
          <p:grpSp>
            <p:nvGrpSpPr>
              <p:cNvPr id="30" name="Group 29">
                <a:extLst>
                  <a:ext uri="{FF2B5EF4-FFF2-40B4-BE49-F238E27FC236}">
                    <a16:creationId xmlns:a16="http://schemas.microsoft.com/office/drawing/2014/main" id="{BD38EF81-9FEE-E32D-7E03-7368D073D68B}"/>
                  </a:ext>
                </a:extLst>
              </p:cNvPr>
              <p:cNvGrpSpPr/>
              <p:nvPr/>
            </p:nvGrpSpPr>
            <p:grpSpPr>
              <a:xfrm>
                <a:off x="6048941" y="4798352"/>
                <a:ext cx="542456" cy="1088197"/>
                <a:chOff x="6048941" y="4798352"/>
                <a:chExt cx="542456" cy="1088197"/>
              </a:xfrm>
            </p:grpSpPr>
            <p:sp>
              <p:nvSpPr>
                <p:cNvPr id="32" name="Freeform 159">
                  <a:extLst>
                    <a:ext uri="{FF2B5EF4-FFF2-40B4-BE49-F238E27FC236}">
                      <a16:creationId xmlns:a16="http://schemas.microsoft.com/office/drawing/2014/main" id="{A5498529-B892-91BB-0C11-DB6623E53EC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60">
                  <a:extLst>
                    <a:ext uri="{FF2B5EF4-FFF2-40B4-BE49-F238E27FC236}">
                      <a16:creationId xmlns:a16="http://schemas.microsoft.com/office/drawing/2014/main" id="{CEE8A0AC-743A-8434-A6C4-22B829A30B74}"/>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1" name="Freeform 165">
                <a:extLst>
                  <a:ext uri="{FF2B5EF4-FFF2-40B4-BE49-F238E27FC236}">
                    <a16:creationId xmlns:a16="http://schemas.microsoft.com/office/drawing/2014/main" id="{ACE8098E-2B18-96C1-3811-8F8472F547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8" name="Freeform 161">
              <a:extLst>
                <a:ext uri="{FF2B5EF4-FFF2-40B4-BE49-F238E27FC236}">
                  <a16:creationId xmlns:a16="http://schemas.microsoft.com/office/drawing/2014/main" id="{B007CFA3-A386-6A6C-61B6-F306BD2A13D1}"/>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Freeform 11">
              <a:extLst>
                <a:ext uri="{FF2B5EF4-FFF2-40B4-BE49-F238E27FC236}">
                  <a16:creationId xmlns:a16="http://schemas.microsoft.com/office/drawing/2014/main" id="{B55551B2-97EF-13BD-CDF5-1051ADC842C6}"/>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DE03CAEF-F8CA-1500-FF5F-9F4FAE8D9F85}"/>
              </a:ext>
            </a:extLst>
          </p:cNvPr>
          <p:cNvSpPr txBox="1"/>
          <p:nvPr/>
        </p:nvSpPr>
        <p:spPr>
          <a:xfrm>
            <a:off x="9682091" y="2256946"/>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5" name="TextBox 24">
            <a:extLst>
              <a:ext uri="{FF2B5EF4-FFF2-40B4-BE49-F238E27FC236}">
                <a16:creationId xmlns:a16="http://schemas.microsoft.com/office/drawing/2014/main" id="{62F8E22E-FBA2-8D75-3D58-95F8C5CCD6E1}"/>
              </a:ext>
            </a:extLst>
          </p:cNvPr>
          <p:cNvSpPr txBox="1"/>
          <p:nvPr/>
        </p:nvSpPr>
        <p:spPr>
          <a:xfrm>
            <a:off x="9682091" y="2578835"/>
            <a:ext cx="1415772" cy="400110"/>
          </a:xfrm>
          <a:prstGeom prst="rect">
            <a:avLst/>
          </a:prstGeom>
          <a:noFill/>
        </p:spPr>
        <p:txBody>
          <a:bodyPr wrap="none" rtlCol="0">
            <a:spAutoFit/>
          </a:bodyPr>
          <a:lstStyle/>
          <a:p>
            <a:r>
              <a:rPr lang="en-US" sz="2000" b="1" dirty="0">
                <a:solidFill>
                  <a:srgbClr val="F237E0"/>
                </a:solidFill>
                <a:latin typeface="Courier New" panose="02070309020205020404" pitchFamily="49" charset="0"/>
                <a:cs typeface="Courier New" panose="02070309020205020404" pitchFamily="49" charset="0"/>
              </a:rPr>
              <a:t>{secret}</a:t>
            </a:r>
          </a:p>
        </p:txBody>
      </p:sp>
      <p:pic>
        <p:nvPicPr>
          <p:cNvPr id="35" name="Picture 2" descr="TOTP: (way) more secure than SMS, but more annoying than Push">
            <a:extLst>
              <a:ext uri="{FF2B5EF4-FFF2-40B4-BE49-F238E27FC236}">
                <a16:creationId xmlns:a16="http://schemas.microsoft.com/office/drawing/2014/main" id="{2D8271F5-D99A-38DA-CB98-254109447DE0}"/>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27822" y="1353880"/>
            <a:ext cx="1133090" cy="2013104"/>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A932822D-2F5E-2E44-C066-13AF6F81FE71}"/>
                  </a:ext>
                </a:extLst>
              </p:cNvPr>
              <p:cNvSpPr txBox="1"/>
              <p:nvPr/>
            </p:nvSpPr>
            <p:spPr>
              <a:xfrm>
                <a:off x="4175487" y="3517530"/>
                <a:ext cx="3761222" cy="62594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solidFill>
                            <a:schemeClr val="bg1"/>
                          </a:solidFill>
                          <a:latin typeface="Cambria Math" panose="02040503050406030204" pitchFamily="18" charset="0"/>
                        </a:rPr>
                        <m:t>𝑇𝑐𝑜𝑢𝑛𝑡𝑒𝑟</m:t>
                      </m:r>
                      <m:r>
                        <a:rPr lang="en-US" sz="200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𝑓𝑙𝑜𝑜𝑟</m:t>
                      </m:r>
                      <m:r>
                        <a:rPr lang="en-US" sz="2000" b="0" i="1" smtClean="0">
                          <a:solidFill>
                            <a:schemeClr val="bg1"/>
                          </a:solidFill>
                          <a:latin typeface="Cambria Math" panose="02040503050406030204" pitchFamily="18" charset="0"/>
                        </a:rPr>
                        <m:t>(</m:t>
                      </m:r>
                      <m:f>
                        <m:fPr>
                          <m:ctrlPr>
                            <a:rPr lang="en-US" sz="2000" i="1" smtClean="0">
                              <a:solidFill>
                                <a:schemeClr val="bg1"/>
                              </a:solidFill>
                              <a:latin typeface="Cambria Math" panose="02040503050406030204" pitchFamily="18" charset="0"/>
                            </a:rPr>
                          </m:ctrlPr>
                        </m:fPr>
                        <m:num>
                          <m:r>
                            <a:rPr lang="en-US" sz="2000" b="0" i="1" smtClean="0">
                              <a:solidFill>
                                <a:schemeClr val="bg1"/>
                              </a:solidFill>
                              <a:latin typeface="Cambria Math" panose="02040503050406030204" pitchFamily="18" charset="0"/>
                            </a:rPr>
                            <m:t>𝑐𝑢𝑟𝑟𝑒𝑛𝑡</m:t>
                          </m:r>
                          <m:r>
                            <a:rPr lang="en-US" sz="2000" b="0" i="1" smtClean="0">
                              <a:solidFill>
                                <a:schemeClr val="bg1"/>
                              </a:solidFill>
                              <a:latin typeface="Cambria Math" panose="02040503050406030204" pitchFamily="18" charset="0"/>
                            </a:rPr>
                            <m:t> </m:t>
                          </m:r>
                          <m:r>
                            <a:rPr lang="en-US" sz="2000" b="0" i="1" smtClean="0">
                              <a:solidFill>
                                <a:schemeClr val="bg1"/>
                              </a:solidFill>
                              <a:latin typeface="Cambria Math" panose="02040503050406030204" pitchFamily="18" charset="0"/>
                            </a:rPr>
                            <m:t>𝑡𝑖𝑚𝑒</m:t>
                          </m:r>
                        </m:num>
                        <m:den>
                          <m:r>
                            <a:rPr lang="en-US" sz="2000" b="0" i="1" smtClean="0">
                              <a:solidFill>
                                <a:schemeClr val="bg1"/>
                              </a:solidFill>
                              <a:latin typeface="Cambria Math" panose="02040503050406030204" pitchFamily="18" charset="0"/>
                            </a:rPr>
                            <m:t>𝑡𝑖𝑚𝑒</m:t>
                          </m:r>
                          <m:r>
                            <a:rPr lang="en-US" sz="2000" b="0" i="1" smtClean="0">
                              <a:solidFill>
                                <a:schemeClr val="bg1"/>
                              </a:solidFill>
                              <a:latin typeface="Cambria Math" panose="02040503050406030204" pitchFamily="18" charset="0"/>
                            </a:rPr>
                            <m:t> </m:t>
                          </m:r>
                          <m:r>
                            <a:rPr lang="en-US" sz="2000" b="0" i="1" smtClean="0">
                              <a:solidFill>
                                <a:schemeClr val="bg1"/>
                              </a:solidFill>
                              <a:latin typeface="Cambria Math" panose="02040503050406030204" pitchFamily="18" charset="0"/>
                            </a:rPr>
                            <m:t>𝑠𝑡𝑒𝑝</m:t>
                          </m:r>
                        </m:den>
                      </m:f>
                      <m:r>
                        <a:rPr lang="en-US" sz="2000" b="0" i="1" smtClean="0">
                          <a:solidFill>
                            <a:schemeClr val="bg1"/>
                          </a:solidFill>
                          <a:latin typeface="Cambria Math" panose="02040503050406030204" pitchFamily="18" charset="0"/>
                        </a:rPr>
                        <m:t>)</m:t>
                      </m:r>
                    </m:oMath>
                  </m:oMathPara>
                </a14:m>
                <a:endParaRPr lang="en-US" dirty="0">
                  <a:solidFill>
                    <a:schemeClr val="bg1"/>
                  </a:solidFill>
                </a:endParaRPr>
              </a:p>
            </p:txBody>
          </p:sp>
        </mc:Choice>
        <mc:Fallback xmlns="">
          <p:sp>
            <p:nvSpPr>
              <p:cNvPr id="37" name="TextBox 36">
                <a:extLst>
                  <a:ext uri="{FF2B5EF4-FFF2-40B4-BE49-F238E27FC236}">
                    <a16:creationId xmlns:a16="http://schemas.microsoft.com/office/drawing/2014/main" id="{A932822D-2F5E-2E44-C066-13AF6F81FE71}"/>
                  </a:ext>
                </a:extLst>
              </p:cNvPr>
              <p:cNvSpPr txBox="1">
                <a:spLocks noRot="1" noChangeAspect="1" noMove="1" noResize="1" noEditPoints="1" noAdjustHandles="1" noChangeArrowheads="1" noChangeShapeType="1" noTextEdit="1"/>
              </p:cNvSpPr>
              <p:nvPr/>
            </p:nvSpPr>
            <p:spPr>
              <a:xfrm>
                <a:off x="4175487" y="3517530"/>
                <a:ext cx="3761222" cy="625941"/>
              </a:xfrm>
              <a:prstGeom prst="rect">
                <a:avLst/>
              </a:prstGeom>
              <a:blipFill>
                <a:blip r:embed="rId7"/>
                <a:stretch>
                  <a:fillRect/>
                </a:stretch>
              </a:blipFill>
            </p:spPr>
            <p:txBody>
              <a:bodyPr/>
              <a:lstStyle/>
              <a:p>
                <a:r>
                  <a:rPr lang="en-US">
                    <a:noFill/>
                  </a:rPr>
                  <a:t> </a:t>
                </a:r>
              </a:p>
            </p:txBody>
          </p:sp>
        </mc:Fallback>
      </mc:AlternateContent>
      <p:sp>
        <p:nvSpPr>
          <p:cNvPr id="39" name="!!TOTPBG">
            <a:extLst>
              <a:ext uri="{FF2B5EF4-FFF2-40B4-BE49-F238E27FC236}">
                <a16:creationId xmlns:a16="http://schemas.microsoft.com/office/drawing/2014/main" id="{82618EFA-C8FD-3B9A-14FF-893392FDB5E3}"/>
              </a:ext>
            </a:extLst>
          </p:cNvPr>
          <p:cNvSpPr/>
          <p:nvPr/>
        </p:nvSpPr>
        <p:spPr>
          <a:xfrm>
            <a:off x="1093697" y="4718180"/>
            <a:ext cx="4141850" cy="678323"/>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40" name="!!TOTPText">
            <a:extLst>
              <a:ext uri="{FF2B5EF4-FFF2-40B4-BE49-F238E27FC236}">
                <a16:creationId xmlns:a16="http://schemas.microsoft.com/office/drawing/2014/main" id="{4EC5D54B-32EA-E0A2-8DD9-3D3DFEF2C91D}"/>
              </a:ext>
            </a:extLst>
          </p:cNvPr>
          <p:cNvSpPr txBox="1"/>
          <p:nvPr/>
        </p:nvSpPr>
        <p:spPr>
          <a:xfrm>
            <a:off x="1140649" y="4706977"/>
            <a:ext cx="4208186"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HMAC("</a:t>
            </a:r>
            <a:r>
              <a:rPr lang="en-US" sz="2000" b="1" dirty="0">
                <a:solidFill>
                  <a:srgbClr val="F237E0"/>
                </a:solidFill>
                <a:latin typeface="Courier New" panose="02070309020205020404" pitchFamily="49" charset="0"/>
                <a:cs typeface="Courier New" panose="02070309020205020404" pitchFamily="49" charset="0"/>
              </a:rPr>
              <a:t>{secret}</a:t>
            </a:r>
            <a:r>
              <a:rPr lang="en-US" sz="2000" b="1" dirty="0">
                <a:latin typeface="Courier New" panose="02070309020205020404" pitchFamily="49" charset="0"/>
                <a:cs typeface="Courier New" panose="02070309020205020404" pitchFamily="49" charset="0"/>
              </a:rPr>
              <a:t>", </a:t>
            </a:r>
            <a:r>
              <a:rPr lang="en-US" sz="2000" i="1" dirty="0" err="1">
                <a:latin typeface="Courier New" panose="02070309020205020404" pitchFamily="49" charset="0"/>
                <a:cs typeface="Courier New" panose="02070309020205020404" pitchFamily="49" charset="0"/>
              </a:rPr>
              <a:t>Tcounter</a:t>
            </a:r>
            <a:r>
              <a:rPr lang="en-US" sz="2000" b="1" dirty="0">
                <a:latin typeface="Courier New" panose="02070309020205020404" pitchFamily="49" charset="0"/>
                <a:cs typeface="Courier New" panose="02070309020205020404" pitchFamily="49" charset="0"/>
              </a:rPr>
              <a:t>)</a:t>
            </a:r>
            <a:endParaRPr lang="en-US" sz="2000" dirty="0">
              <a:solidFill>
                <a:srgbClr val="00B0F0"/>
              </a:solidFill>
              <a:latin typeface="Courier New" panose="02070309020205020404" pitchFamily="49" charset="0"/>
              <a:cs typeface="Courier New" panose="02070309020205020404" pitchFamily="49" charset="0"/>
            </a:endParaRPr>
          </a:p>
        </p:txBody>
      </p:sp>
      <p:sp>
        <p:nvSpPr>
          <p:cNvPr id="51" name="!!txtSecret">
            <a:extLst>
              <a:ext uri="{FF2B5EF4-FFF2-40B4-BE49-F238E27FC236}">
                <a16:creationId xmlns:a16="http://schemas.microsoft.com/office/drawing/2014/main" id="{F58143EC-BA39-3F4B-76BE-EBB0D2F97326}"/>
              </a:ext>
            </a:extLst>
          </p:cNvPr>
          <p:cNvSpPr txBox="1"/>
          <p:nvPr/>
        </p:nvSpPr>
        <p:spPr>
          <a:xfrm>
            <a:off x="979899" y="3332864"/>
            <a:ext cx="1280542" cy="369332"/>
          </a:xfrm>
          <a:prstGeom prst="rect">
            <a:avLst/>
          </a:prstGeom>
          <a:noFill/>
        </p:spPr>
        <p:txBody>
          <a:bodyPr wrap="square">
            <a:spAutoFit/>
          </a:bodyPr>
          <a:lstStyle/>
          <a:p>
            <a:r>
              <a:rPr lang="en-US" sz="1800" b="1" dirty="0">
                <a:solidFill>
                  <a:srgbClr val="F237E0"/>
                </a:solidFill>
                <a:latin typeface="Courier New" panose="02070309020205020404" pitchFamily="49" charset="0"/>
                <a:cs typeface="Courier New" panose="02070309020205020404" pitchFamily="49" charset="0"/>
              </a:rPr>
              <a:t>{secret}</a:t>
            </a:r>
            <a:endParaRPr lang="en-US" dirty="0"/>
          </a:p>
        </p:txBody>
      </p:sp>
      <p:sp>
        <p:nvSpPr>
          <p:cNvPr id="62" name="!!TOTPBG2">
            <a:extLst>
              <a:ext uri="{FF2B5EF4-FFF2-40B4-BE49-F238E27FC236}">
                <a16:creationId xmlns:a16="http://schemas.microsoft.com/office/drawing/2014/main" id="{786F8344-D410-6F0A-1DB2-969BCCDC9A2D}"/>
              </a:ext>
            </a:extLst>
          </p:cNvPr>
          <p:cNvSpPr/>
          <p:nvPr/>
        </p:nvSpPr>
        <p:spPr>
          <a:xfrm>
            <a:off x="7298913" y="4724925"/>
            <a:ext cx="4141850" cy="67157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63" name="!!TOTPText2">
            <a:extLst>
              <a:ext uri="{FF2B5EF4-FFF2-40B4-BE49-F238E27FC236}">
                <a16:creationId xmlns:a16="http://schemas.microsoft.com/office/drawing/2014/main" id="{C3540EE1-3CBE-BD36-E0AE-D64672BD9AA6}"/>
              </a:ext>
            </a:extLst>
          </p:cNvPr>
          <p:cNvSpPr txBox="1"/>
          <p:nvPr/>
        </p:nvSpPr>
        <p:spPr>
          <a:xfrm>
            <a:off x="7345865" y="4713721"/>
            <a:ext cx="4208186"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HMAC("</a:t>
            </a:r>
            <a:r>
              <a:rPr lang="en-US" sz="2000" b="1" dirty="0">
                <a:solidFill>
                  <a:srgbClr val="F237E0"/>
                </a:solidFill>
                <a:latin typeface="Courier New" panose="02070309020205020404" pitchFamily="49" charset="0"/>
                <a:cs typeface="Courier New" panose="02070309020205020404" pitchFamily="49" charset="0"/>
              </a:rPr>
              <a:t>{secret}</a:t>
            </a:r>
            <a:r>
              <a:rPr lang="en-US" sz="2000" b="1" dirty="0">
                <a:latin typeface="Courier New" panose="02070309020205020404" pitchFamily="49" charset="0"/>
                <a:cs typeface="Courier New" panose="02070309020205020404" pitchFamily="49" charset="0"/>
              </a:rPr>
              <a:t>", </a:t>
            </a:r>
            <a:r>
              <a:rPr lang="en-US" sz="2000" i="1" dirty="0" err="1">
                <a:latin typeface="Courier New" panose="02070309020205020404" pitchFamily="49" charset="0"/>
                <a:cs typeface="Courier New" panose="02070309020205020404" pitchFamily="49" charset="0"/>
              </a:rPr>
              <a:t>Tcounter</a:t>
            </a:r>
            <a:r>
              <a:rPr lang="en-US" sz="2000" b="1" dirty="0">
                <a:latin typeface="Courier New" panose="02070309020205020404" pitchFamily="49" charset="0"/>
                <a:cs typeface="Courier New" panose="02070309020205020404" pitchFamily="49" charset="0"/>
              </a:rPr>
              <a:t>)</a:t>
            </a:r>
            <a:endParaRPr lang="en-US" sz="2000" dirty="0">
              <a:solidFill>
                <a:srgbClr val="00B0F0"/>
              </a:solidFill>
              <a:latin typeface="Courier New" panose="02070309020205020404" pitchFamily="49" charset="0"/>
              <a:cs typeface="Courier New" panose="02070309020205020404" pitchFamily="49" charset="0"/>
            </a:endParaRPr>
          </a:p>
        </p:txBody>
      </p:sp>
      <p:sp>
        <p:nvSpPr>
          <p:cNvPr id="38" name="!!code1">
            <a:extLst>
              <a:ext uri="{FF2B5EF4-FFF2-40B4-BE49-F238E27FC236}">
                <a16:creationId xmlns:a16="http://schemas.microsoft.com/office/drawing/2014/main" id="{3DF04F6C-6A03-BF34-7D70-6583784FAC19}"/>
              </a:ext>
            </a:extLst>
          </p:cNvPr>
          <p:cNvSpPr txBox="1"/>
          <p:nvPr/>
        </p:nvSpPr>
        <p:spPr>
          <a:xfrm>
            <a:off x="1140649" y="5010391"/>
            <a:ext cx="3934952" cy="369332"/>
          </a:xfrm>
          <a:prstGeom prst="rect">
            <a:avLst/>
          </a:prstGeom>
          <a:noFill/>
        </p:spPr>
        <p:txBody>
          <a:bodyPr wrap="square">
            <a:spAutoFit/>
          </a:bodyPr>
          <a:lstStyle/>
          <a:p>
            <a:r>
              <a:rPr lang="en-US" dirty="0">
                <a:latin typeface="Courier New" panose="02070309020205020404" pitchFamily="49" charset="0"/>
                <a:cs typeface="Courier New" panose="02070309020205020404" pitchFamily="49" charset="0"/>
                <a:sym typeface="Wingdings" panose="05000000000000000000" pitchFamily="2" charset="2"/>
              </a:rPr>
              <a:t> </a:t>
            </a:r>
            <a:r>
              <a:rPr lang="en-US" sz="1800" b="1" dirty="0">
                <a:solidFill>
                  <a:srgbClr val="00B0F0"/>
                </a:solidFill>
                <a:latin typeface="Courier New" panose="02070309020205020404" pitchFamily="49" charset="0"/>
                <a:cs typeface="Courier New" panose="02070309020205020404" pitchFamily="49" charset="0"/>
              </a:rPr>
              <a:t>742 378</a:t>
            </a:r>
            <a:endParaRPr lang="en-US" dirty="0"/>
          </a:p>
        </p:txBody>
      </p:sp>
      <p:sp>
        <p:nvSpPr>
          <p:cNvPr id="43" name="!!code2">
            <a:extLst>
              <a:ext uri="{FF2B5EF4-FFF2-40B4-BE49-F238E27FC236}">
                <a16:creationId xmlns:a16="http://schemas.microsoft.com/office/drawing/2014/main" id="{B64DC931-158A-7C35-C017-F35D8A5869FA}"/>
              </a:ext>
            </a:extLst>
          </p:cNvPr>
          <p:cNvSpPr txBox="1"/>
          <p:nvPr/>
        </p:nvSpPr>
        <p:spPr>
          <a:xfrm>
            <a:off x="7371489" y="5007562"/>
            <a:ext cx="3934952" cy="369332"/>
          </a:xfrm>
          <a:prstGeom prst="rect">
            <a:avLst/>
          </a:prstGeom>
          <a:noFill/>
        </p:spPr>
        <p:txBody>
          <a:bodyPr wrap="square">
            <a:spAutoFit/>
          </a:bodyPr>
          <a:lstStyle/>
          <a:p>
            <a:r>
              <a:rPr lang="en-US" dirty="0">
                <a:latin typeface="Courier New" panose="02070309020205020404" pitchFamily="49" charset="0"/>
                <a:cs typeface="Courier New" panose="02070309020205020404" pitchFamily="49" charset="0"/>
                <a:sym typeface="Wingdings" panose="05000000000000000000" pitchFamily="2" charset="2"/>
              </a:rPr>
              <a:t> </a:t>
            </a:r>
            <a:r>
              <a:rPr lang="en-US" sz="1800" b="1" dirty="0">
                <a:solidFill>
                  <a:srgbClr val="00B0F0"/>
                </a:solidFill>
                <a:latin typeface="Courier New" panose="02070309020205020404" pitchFamily="49" charset="0"/>
                <a:cs typeface="Courier New" panose="02070309020205020404" pitchFamily="49" charset="0"/>
              </a:rPr>
              <a:t>742 378</a:t>
            </a:r>
            <a:endParaRPr lang="en-US" dirty="0"/>
          </a:p>
        </p:txBody>
      </p:sp>
      <p:pic>
        <p:nvPicPr>
          <p:cNvPr id="44" name="Graphic 43" descr="Checkmark with solid fill">
            <a:extLst>
              <a:ext uri="{FF2B5EF4-FFF2-40B4-BE49-F238E27FC236}">
                <a16:creationId xmlns:a16="http://schemas.microsoft.com/office/drawing/2014/main" id="{5A801595-57B3-E930-45B3-4DA08DC5ACD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854855" y="4643904"/>
            <a:ext cx="753680" cy="753680"/>
          </a:xfrm>
          <a:prstGeom prst="rect">
            <a:avLst/>
          </a:prstGeom>
        </p:spPr>
      </p:pic>
    </p:spTree>
    <p:extLst>
      <p:ext uri="{BB962C8B-B14F-4D97-AF65-F5344CB8AC3E}">
        <p14:creationId xmlns:p14="http://schemas.microsoft.com/office/powerpoint/2010/main" val="1850605820"/>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cBhvr>
                                        <p:cTn id="7" dur="500" fill="hold"/>
                                        <p:tgtEl>
                                          <p:spTgt spid="44"/>
                                        </p:tgtEl>
                                        <p:attrNameLst>
                                          <p:attrName>ppt_w</p:attrName>
                                        </p:attrNameLst>
                                      </p:cBhvr>
                                      <p:tavLst>
                                        <p:tav tm="0">
                                          <p:val>
                                            <p:fltVal val="0"/>
                                          </p:val>
                                        </p:tav>
                                        <p:tav tm="100000">
                                          <p:val>
                                            <p:strVal val="#ppt_w"/>
                                          </p:val>
                                        </p:tav>
                                      </p:tavLst>
                                    </p:anim>
                                    <p:anim calcmode="lin" valueType="num">
                                      <p:cBhvr>
                                        <p:cTn id="8" dur="500" fill="hold"/>
                                        <p:tgtEl>
                                          <p:spTgt spid="44"/>
                                        </p:tgtEl>
                                        <p:attrNameLst>
                                          <p:attrName>ppt_h</p:attrName>
                                        </p:attrNameLst>
                                      </p:cBhvr>
                                      <p:tavLst>
                                        <p:tav tm="0">
                                          <p:val>
                                            <p:fltVal val="0"/>
                                          </p:val>
                                        </p:tav>
                                        <p:tav tm="100000">
                                          <p:val>
                                            <p:strVal val="#ppt_h"/>
                                          </p:val>
                                        </p:tav>
                                      </p:tavLst>
                                    </p:anim>
                                    <p:animEffect transition="in" filter="fade">
                                      <p:cBhvr>
                                        <p:cTn id="9"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12284776" y="1918955"/>
            <a:ext cx="1325060" cy="1413909"/>
          </a:xfrm>
          <a:prstGeom prst="rect">
            <a:avLst/>
          </a:prstGeom>
        </p:spPr>
      </p:pic>
      <p:pic>
        <p:nvPicPr>
          <p:cNvPr id="4" name="Picture 2">
            <a:extLst>
              <a:ext uri="{FF2B5EF4-FFF2-40B4-BE49-F238E27FC236}">
                <a16:creationId xmlns:a16="http://schemas.microsoft.com/office/drawing/2014/main" id="{3D92B0DE-8465-3848-D26D-8974775C9F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76530"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33723F89-9798-D8E3-13CB-DBF08F66EC4F}"/>
              </a:ext>
            </a:extLst>
          </p:cNvPr>
          <p:cNvGrpSpPr/>
          <p:nvPr/>
        </p:nvGrpSpPr>
        <p:grpSpPr>
          <a:xfrm>
            <a:off x="-2097199" y="193069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19">
            <a:extLst>
              <a:ext uri="{FF2B5EF4-FFF2-40B4-BE49-F238E27FC236}">
                <a16:creationId xmlns:a16="http://schemas.microsoft.com/office/drawing/2014/main" id="{B5D8EFCC-8517-1104-91FC-AC949CF21E5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5979206" y="2121112"/>
            <a:ext cx="1007647" cy="1016935"/>
          </a:xfrm>
          <a:prstGeom prst="rect">
            <a:avLst/>
          </a:prstGeom>
        </p:spPr>
      </p:pic>
      <p:sp>
        <p:nvSpPr>
          <p:cNvPr id="21" name="Rectangle: Rounded Corners 20">
            <a:extLst>
              <a:ext uri="{FF2B5EF4-FFF2-40B4-BE49-F238E27FC236}">
                <a16:creationId xmlns:a16="http://schemas.microsoft.com/office/drawing/2014/main" id="{5AC5F699-FB38-4B76-AAAE-6C7BD0A272EA}"/>
              </a:ext>
            </a:extLst>
          </p:cNvPr>
          <p:cNvSpPr/>
          <p:nvPr/>
        </p:nvSpPr>
        <p:spPr>
          <a:xfrm>
            <a:off x="13660479" y="2121112"/>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20ABC88A-3B04-AEBB-4F0B-65BAE75E1F7B}"/>
              </a:ext>
            </a:extLst>
          </p:cNvPr>
          <p:cNvGrpSpPr/>
          <p:nvPr/>
        </p:nvGrpSpPr>
        <p:grpSpPr>
          <a:xfrm>
            <a:off x="13796619" y="2261189"/>
            <a:ext cx="528269" cy="683865"/>
            <a:chOff x="9592919" y="3281030"/>
            <a:chExt cx="2412301" cy="3122817"/>
          </a:xfrm>
        </p:grpSpPr>
        <p:sp>
          <p:nvSpPr>
            <p:cNvPr id="26" name="Freeform 158">
              <a:extLst>
                <a:ext uri="{FF2B5EF4-FFF2-40B4-BE49-F238E27FC236}">
                  <a16:creationId xmlns:a16="http://schemas.microsoft.com/office/drawing/2014/main" id="{68937D12-B446-C2C8-7E1B-5507952EFAD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7" name="Group 26">
              <a:extLst>
                <a:ext uri="{FF2B5EF4-FFF2-40B4-BE49-F238E27FC236}">
                  <a16:creationId xmlns:a16="http://schemas.microsoft.com/office/drawing/2014/main" id="{93D1ED9D-DCA2-0957-9677-EC0061A93E88}"/>
                </a:ext>
              </a:extLst>
            </p:cNvPr>
            <p:cNvGrpSpPr/>
            <p:nvPr/>
          </p:nvGrpSpPr>
          <p:grpSpPr>
            <a:xfrm>
              <a:off x="10528695" y="4589748"/>
              <a:ext cx="560994" cy="1088627"/>
              <a:chOff x="6048941" y="4798352"/>
              <a:chExt cx="549031" cy="1349261"/>
            </a:xfrm>
          </p:grpSpPr>
          <p:grpSp>
            <p:nvGrpSpPr>
              <p:cNvPr id="30" name="Group 29">
                <a:extLst>
                  <a:ext uri="{FF2B5EF4-FFF2-40B4-BE49-F238E27FC236}">
                    <a16:creationId xmlns:a16="http://schemas.microsoft.com/office/drawing/2014/main" id="{BD38EF81-9FEE-E32D-7E03-7368D073D68B}"/>
                  </a:ext>
                </a:extLst>
              </p:cNvPr>
              <p:cNvGrpSpPr/>
              <p:nvPr/>
            </p:nvGrpSpPr>
            <p:grpSpPr>
              <a:xfrm>
                <a:off x="6048941" y="4798352"/>
                <a:ext cx="542456" cy="1088197"/>
                <a:chOff x="6048941" y="4798352"/>
                <a:chExt cx="542456" cy="1088197"/>
              </a:xfrm>
            </p:grpSpPr>
            <p:sp>
              <p:nvSpPr>
                <p:cNvPr id="32" name="Freeform 159">
                  <a:extLst>
                    <a:ext uri="{FF2B5EF4-FFF2-40B4-BE49-F238E27FC236}">
                      <a16:creationId xmlns:a16="http://schemas.microsoft.com/office/drawing/2014/main" id="{A5498529-B892-91BB-0C11-DB6623E53EC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60">
                  <a:extLst>
                    <a:ext uri="{FF2B5EF4-FFF2-40B4-BE49-F238E27FC236}">
                      <a16:creationId xmlns:a16="http://schemas.microsoft.com/office/drawing/2014/main" id="{CEE8A0AC-743A-8434-A6C4-22B829A30B74}"/>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1" name="Freeform 165">
                <a:extLst>
                  <a:ext uri="{FF2B5EF4-FFF2-40B4-BE49-F238E27FC236}">
                    <a16:creationId xmlns:a16="http://schemas.microsoft.com/office/drawing/2014/main" id="{ACE8098E-2B18-96C1-3811-8F8472F547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8" name="Freeform 161">
              <a:extLst>
                <a:ext uri="{FF2B5EF4-FFF2-40B4-BE49-F238E27FC236}">
                  <a16:creationId xmlns:a16="http://schemas.microsoft.com/office/drawing/2014/main" id="{B007CFA3-A386-6A6C-61B6-F306BD2A13D1}"/>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Freeform 11">
              <a:extLst>
                <a:ext uri="{FF2B5EF4-FFF2-40B4-BE49-F238E27FC236}">
                  <a16:creationId xmlns:a16="http://schemas.microsoft.com/office/drawing/2014/main" id="{B55551B2-97EF-13BD-CDF5-1051ADC842C6}"/>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DE03CAEF-F8CA-1500-FF5F-9F4FAE8D9F85}"/>
              </a:ext>
            </a:extLst>
          </p:cNvPr>
          <p:cNvSpPr txBox="1"/>
          <p:nvPr/>
        </p:nvSpPr>
        <p:spPr>
          <a:xfrm>
            <a:off x="14368595" y="2256946"/>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5" name="TextBox 24">
            <a:extLst>
              <a:ext uri="{FF2B5EF4-FFF2-40B4-BE49-F238E27FC236}">
                <a16:creationId xmlns:a16="http://schemas.microsoft.com/office/drawing/2014/main" id="{62F8E22E-FBA2-8D75-3D58-95F8C5CCD6E1}"/>
              </a:ext>
            </a:extLst>
          </p:cNvPr>
          <p:cNvSpPr txBox="1"/>
          <p:nvPr/>
        </p:nvSpPr>
        <p:spPr>
          <a:xfrm>
            <a:off x="14368595" y="2578835"/>
            <a:ext cx="1415772" cy="400110"/>
          </a:xfrm>
          <a:prstGeom prst="rect">
            <a:avLst/>
          </a:prstGeom>
          <a:noFill/>
        </p:spPr>
        <p:txBody>
          <a:bodyPr wrap="none" rtlCol="0">
            <a:spAutoFit/>
          </a:bodyPr>
          <a:lstStyle/>
          <a:p>
            <a:r>
              <a:rPr lang="en-US" sz="2000" b="1" dirty="0">
                <a:solidFill>
                  <a:srgbClr val="F237E0"/>
                </a:solidFill>
                <a:latin typeface="Courier New" panose="02070309020205020404" pitchFamily="49" charset="0"/>
                <a:cs typeface="Courier New" panose="02070309020205020404" pitchFamily="49" charset="0"/>
              </a:rPr>
              <a:t>{secret}</a:t>
            </a:r>
          </a:p>
        </p:txBody>
      </p:sp>
      <p:pic>
        <p:nvPicPr>
          <p:cNvPr id="35" name="Picture 2" descr="TOTP: (way) more secure than SMS, but more annoying than Push">
            <a:extLst>
              <a:ext uri="{FF2B5EF4-FFF2-40B4-BE49-F238E27FC236}">
                <a16:creationId xmlns:a16="http://schemas.microsoft.com/office/drawing/2014/main" id="{2D8271F5-D99A-38DA-CB98-254109447DE0}"/>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634789" y="1353880"/>
            <a:ext cx="1133090" cy="2013104"/>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A932822D-2F5E-2E44-C066-13AF6F81FE71}"/>
                  </a:ext>
                </a:extLst>
              </p:cNvPr>
              <p:cNvSpPr txBox="1"/>
              <p:nvPr/>
            </p:nvSpPr>
            <p:spPr>
              <a:xfrm>
                <a:off x="4175487" y="6860805"/>
                <a:ext cx="3761222" cy="62594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solidFill>
                            <a:schemeClr val="bg1"/>
                          </a:solidFill>
                          <a:latin typeface="Cambria Math" panose="02040503050406030204" pitchFamily="18" charset="0"/>
                        </a:rPr>
                        <m:t>𝑇𝑐𝑜𝑢𝑛𝑡𝑒𝑟</m:t>
                      </m:r>
                      <m:r>
                        <a:rPr lang="en-US" sz="200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𝑓𝑙𝑜𝑜𝑟</m:t>
                      </m:r>
                      <m:r>
                        <a:rPr lang="en-US" sz="2000" b="0" i="1" smtClean="0">
                          <a:solidFill>
                            <a:schemeClr val="bg1"/>
                          </a:solidFill>
                          <a:latin typeface="Cambria Math" panose="02040503050406030204" pitchFamily="18" charset="0"/>
                        </a:rPr>
                        <m:t>(</m:t>
                      </m:r>
                      <m:f>
                        <m:fPr>
                          <m:ctrlPr>
                            <a:rPr lang="en-US" sz="2000" i="1" smtClean="0">
                              <a:solidFill>
                                <a:schemeClr val="bg1"/>
                              </a:solidFill>
                              <a:latin typeface="Cambria Math" panose="02040503050406030204" pitchFamily="18" charset="0"/>
                            </a:rPr>
                          </m:ctrlPr>
                        </m:fPr>
                        <m:num>
                          <m:r>
                            <a:rPr lang="en-US" sz="2000" b="0" i="1" smtClean="0">
                              <a:solidFill>
                                <a:schemeClr val="bg1"/>
                              </a:solidFill>
                              <a:latin typeface="Cambria Math" panose="02040503050406030204" pitchFamily="18" charset="0"/>
                            </a:rPr>
                            <m:t>𝑐𝑢𝑟𝑟𝑒𝑛𝑡</m:t>
                          </m:r>
                          <m:r>
                            <a:rPr lang="en-US" sz="2000" b="0" i="1" smtClean="0">
                              <a:solidFill>
                                <a:schemeClr val="bg1"/>
                              </a:solidFill>
                              <a:latin typeface="Cambria Math" panose="02040503050406030204" pitchFamily="18" charset="0"/>
                            </a:rPr>
                            <m:t> </m:t>
                          </m:r>
                          <m:r>
                            <a:rPr lang="en-US" sz="2000" b="0" i="1" smtClean="0">
                              <a:solidFill>
                                <a:schemeClr val="bg1"/>
                              </a:solidFill>
                              <a:latin typeface="Cambria Math" panose="02040503050406030204" pitchFamily="18" charset="0"/>
                            </a:rPr>
                            <m:t>𝑡𝑖𝑚𝑒</m:t>
                          </m:r>
                        </m:num>
                        <m:den>
                          <m:r>
                            <a:rPr lang="en-US" sz="2000" b="0" i="1" smtClean="0">
                              <a:solidFill>
                                <a:schemeClr val="bg1"/>
                              </a:solidFill>
                              <a:latin typeface="Cambria Math" panose="02040503050406030204" pitchFamily="18" charset="0"/>
                            </a:rPr>
                            <m:t>𝑡𝑖𝑚𝑒</m:t>
                          </m:r>
                          <m:r>
                            <a:rPr lang="en-US" sz="2000" b="0" i="1" smtClean="0">
                              <a:solidFill>
                                <a:schemeClr val="bg1"/>
                              </a:solidFill>
                              <a:latin typeface="Cambria Math" panose="02040503050406030204" pitchFamily="18" charset="0"/>
                            </a:rPr>
                            <m:t> </m:t>
                          </m:r>
                          <m:r>
                            <a:rPr lang="en-US" sz="2000" b="0" i="1" smtClean="0">
                              <a:solidFill>
                                <a:schemeClr val="bg1"/>
                              </a:solidFill>
                              <a:latin typeface="Cambria Math" panose="02040503050406030204" pitchFamily="18" charset="0"/>
                            </a:rPr>
                            <m:t>𝑠𝑡𝑒𝑝</m:t>
                          </m:r>
                        </m:den>
                      </m:f>
                      <m:r>
                        <a:rPr lang="en-US" sz="2000" b="0" i="1" smtClean="0">
                          <a:solidFill>
                            <a:schemeClr val="bg1"/>
                          </a:solidFill>
                          <a:latin typeface="Cambria Math" panose="02040503050406030204" pitchFamily="18" charset="0"/>
                        </a:rPr>
                        <m:t>)</m:t>
                      </m:r>
                    </m:oMath>
                  </m:oMathPara>
                </a14:m>
                <a:endParaRPr lang="en-US" dirty="0">
                  <a:solidFill>
                    <a:schemeClr val="bg1"/>
                  </a:solidFill>
                </a:endParaRPr>
              </a:p>
            </p:txBody>
          </p:sp>
        </mc:Choice>
        <mc:Fallback xmlns="">
          <p:sp>
            <p:nvSpPr>
              <p:cNvPr id="37" name="TextBox 36">
                <a:extLst>
                  <a:ext uri="{FF2B5EF4-FFF2-40B4-BE49-F238E27FC236}">
                    <a16:creationId xmlns:a16="http://schemas.microsoft.com/office/drawing/2014/main" id="{A932822D-2F5E-2E44-C066-13AF6F81FE71}"/>
                  </a:ext>
                </a:extLst>
              </p:cNvPr>
              <p:cNvSpPr txBox="1">
                <a:spLocks noRot="1" noChangeAspect="1" noMove="1" noResize="1" noEditPoints="1" noAdjustHandles="1" noChangeArrowheads="1" noChangeShapeType="1" noTextEdit="1"/>
              </p:cNvSpPr>
              <p:nvPr/>
            </p:nvSpPr>
            <p:spPr>
              <a:xfrm>
                <a:off x="4175487" y="6860805"/>
                <a:ext cx="3761222" cy="625941"/>
              </a:xfrm>
              <a:prstGeom prst="rect">
                <a:avLst/>
              </a:prstGeom>
              <a:blipFill>
                <a:blip r:embed="rId7"/>
                <a:stretch>
                  <a:fillRect/>
                </a:stretch>
              </a:blipFill>
            </p:spPr>
            <p:txBody>
              <a:bodyPr/>
              <a:lstStyle/>
              <a:p>
                <a:r>
                  <a:rPr lang="en-US">
                    <a:noFill/>
                  </a:rPr>
                  <a:t> </a:t>
                </a:r>
              </a:p>
            </p:txBody>
          </p:sp>
        </mc:Fallback>
      </mc:AlternateContent>
      <p:sp>
        <p:nvSpPr>
          <p:cNvPr id="39" name="!!TOTPBG">
            <a:extLst>
              <a:ext uri="{FF2B5EF4-FFF2-40B4-BE49-F238E27FC236}">
                <a16:creationId xmlns:a16="http://schemas.microsoft.com/office/drawing/2014/main" id="{82618EFA-C8FD-3B9A-14FF-893392FDB5E3}"/>
              </a:ext>
            </a:extLst>
          </p:cNvPr>
          <p:cNvSpPr/>
          <p:nvPr/>
        </p:nvSpPr>
        <p:spPr>
          <a:xfrm>
            <a:off x="1093697" y="6902726"/>
            <a:ext cx="4141850" cy="678323"/>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40" name="!!TOTPText">
            <a:extLst>
              <a:ext uri="{FF2B5EF4-FFF2-40B4-BE49-F238E27FC236}">
                <a16:creationId xmlns:a16="http://schemas.microsoft.com/office/drawing/2014/main" id="{4EC5D54B-32EA-E0A2-8DD9-3D3DFEF2C91D}"/>
              </a:ext>
            </a:extLst>
          </p:cNvPr>
          <p:cNvSpPr txBox="1"/>
          <p:nvPr/>
        </p:nvSpPr>
        <p:spPr>
          <a:xfrm>
            <a:off x="1140649" y="6891523"/>
            <a:ext cx="4208186"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HMAC("</a:t>
            </a:r>
            <a:r>
              <a:rPr lang="en-US" sz="2000" b="1" dirty="0">
                <a:solidFill>
                  <a:srgbClr val="F237E0"/>
                </a:solidFill>
                <a:latin typeface="Courier New" panose="02070309020205020404" pitchFamily="49" charset="0"/>
                <a:cs typeface="Courier New" panose="02070309020205020404" pitchFamily="49" charset="0"/>
              </a:rPr>
              <a:t>{secret}</a:t>
            </a:r>
            <a:r>
              <a:rPr lang="en-US" sz="2000" b="1" dirty="0">
                <a:latin typeface="Courier New" panose="02070309020205020404" pitchFamily="49" charset="0"/>
                <a:cs typeface="Courier New" panose="02070309020205020404" pitchFamily="49" charset="0"/>
              </a:rPr>
              <a:t>", </a:t>
            </a:r>
            <a:r>
              <a:rPr lang="en-US" sz="2000" i="1" dirty="0" err="1">
                <a:latin typeface="Courier New" panose="02070309020205020404" pitchFamily="49" charset="0"/>
                <a:cs typeface="Courier New" panose="02070309020205020404" pitchFamily="49" charset="0"/>
              </a:rPr>
              <a:t>Tcounter</a:t>
            </a:r>
            <a:r>
              <a:rPr lang="en-US" sz="2000" b="1" dirty="0">
                <a:latin typeface="Courier New" panose="02070309020205020404" pitchFamily="49" charset="0"/>
                <a:cs typeface="Courier New" panose="02070309020205020404" pitchFamily="49" charset="0"/>
              </a:rPr>
              <a:t>)</a:t>
            </a:r>
            <a:endParaRPr lang="en-US" sz="2000" dirty="0">
              <a:solidFill>
                <a:srgbClr val="00B0F0"/>
              </a:solidFill>
              <a:latin typeface="Courier New" panose="02070309020205020404" pitchFamily="49" charset="0"/>
              <a:cs typeface="Courier New" panose="02070309020205020404" pitchFamily="49" charset="0"/>
            </a:endParaRPr>
          </a:p>
        </p:txBody>
      </p:sp>
      <p:sp>
        <p:nvSpPr>
          <p:cNvPr id="51" name="!!txtSecret">
            <a:extLst>
              <a:ext uri="{FF2B5EF4-FFF2-40B4-BE49-F238E27FC236}">
                <a16:creationId xmlns:a16="http://schemas.microsoft.com/office/drawing/2014/main" id="{F58143EC-BA39-3F4B-76BE-EBB0D2F97326}"/>
              </a:ext>
            </a:extLst>
          </p:cNvPr>
          <p:cNvSpPr txBox="1"/>
          <p:nvPr/>
        </p:nvSpPr>
        <p:spPr>
          <a:xfrm>
            <a:off x="-3682712" y="3332864"/>
            <a:ext cx="1280542" cy="369332"/>
          </a:xfrm>
          <a:prstGeom prst="rect">
            <a:avLst/>
          </a:prstGeom>
          <a:noFill/>
        </p:spPr>
        <p:txBody>
          <a:bodyPr wrap="square">
            <a:spAutoFit/>
          </a:bodyPr>
          <a:lstStyle/>
          <a:p>
            <a:r>
              <a:rPr lang="en-US" sz="1800" b="1" dirty="0">
                <a:solidFill>
                  <a:srgbClr val="F237E0"/>
                </a:solidFill>
                <a:latin typeface="Courier New" panose="02070309020205020404" pitchFamily="49" charset="0"/>
                <a:cs typeface="Courier New" panose="02070309020205020404" pitchFamily="49" charset="0"/>
              </a:rPr>
              <a:t>{secret}</a:t>
            </a:r>
            <a:endParaRPr lang="en-US" dirty="0"/>
          </a:p>
        </p:txBody>
      </p:sp>
      <p:sp>
        <p:nvSpPr>
          <p:cNvPr id="62" name="!!TOTPBG2">
            <a:extLst>
              <a:ext uri="{FF2B5EF4-FFF2-40B4-BE49-F238E27FC236}">
                <a16:creationId xmlns:a16="http://schemas.microsoft.com/office/drawing/2014/main" id="{786F8344-D410-6F0A-1DB2-969BCCDC9A2D}"/>
              </a:ext>
            </a:extLst>
          </p:cNvPr>
          <p:cNvSpPr/>
          <p:nvPr/>
        </p:nvSpPr>
        <p:spPr>
          <a:xfrm>
            <a:off x="7298913" y="6909471"/>
            <a:ext cx="4141850" cy="67157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63" name="!!TOTPText2">
            <a:extLst>
              <a:ext uri="{FF2B5EF4-FFF2-40B4-BE49-F238E27FC236}">
                <a16:creationId xmlns:a16="http://schemas.microsoft.com/office/drawing/2014/main" id="{C3540EE1-3CBE-BD36-E0AE-D64672BD9AA6}"/>
              </a:ext>
            </a:extLst>
          </p:cNvPr>
          <p:cNvSpPr txBox="1"/>
          <p:nvPr/>
        </p:nvSpPr>
        <p:spPr>
          <a:xfrm>
            <a:off x="7345865" y="6898267"/>
            <a:ext cx="4208186"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HMAC("</a:t>
            </a:r>
            <a:r>
              <a:rPr lang="en-US" sz="2000" b="1" dirty="0">
                <a:solidFill>
                  <a:srgbClr val="F237E0"/>
                </a:solidFill>
                <a:latin typeface="Courier New" panose="02070309020205020404" pitchFamily="49" charset="0"/>
                <a:cs typeface="Courier New" panose="02070309020205020404" pitchFamily="49" charset="0"/>
              </a:rPr>
              <a:t>{secret}</a:t>
            </a:r>
            <a:r>
              <a:rPr lang="en-US" sz="2000" b="1" dirty="0">
                <a:latin typeface="Courier New" panose="02070309020205020404" pitchFamily="49" charset="0"/>
                <a:cs typeface="Courier New" panose="02070309020205020404" pitchFamily="49" charset="0"/>
              </a:rPr>
              <a:t>", </a:t>
            </a:r>
            <a:r>
              <a:rPr lang="en-US" sz="2000" i="1" dirty="0" err="1">
                <a:latin typeface="Courier New" panose="02070309020205020404" pitchFamily="49" charset="0"/>
                <a:cs typeface="Courier New" panose="02070309020205020404" pitchFamily="49" charset="0"/>
              </a:rPr>
              <a:t>Tcounter</a:t>
            </a:r>
            <a:r>
              <a:rPr lang="en-US" sz="2000" b="1" dirty="0">
                <a:latin typeface="Courier New" panose="02070309020205020404" pitchFamily="49" charset="0"/>
                <a:cs typeface="Courier New" panose="02070309020205020404" pitchFamily="49" charset="0"/>
              </a:rPr>
              <a:t>)</a:t>
            </a:r>
            <a:endParaRPr lang="en-US" sz="2000" dirty="0">
              <a:solidFill>
                <a:srgbClr val="00B0F0"/>
              </a:solidFill>
              <a:latin typeface="Courier New" panose="02070309020205020404" pitchFamily="49" charset="0"/>
              <a:cs typeface="Courier New" panose="02070309020205020404" pitchFamily="49" charset="0"/>
            </a:endParaRPr>
          </a:p>
        </p:txBody>
      </p:sp>
      <p:sp>
        <p:nvSpPr>
          <p:cNvPr id="38" name="!!code1">
            <a:extLst>
              <a:ext uri="{FF2B5EF4-FFF2-40B4-BE49-F238E27FC236}">
                <a16:creationId xmlns:a16="http://schemas.microsoft.com/office/drawing/2014/main" id="{3DF04F6C-6A03-BF34-7D70-6583784FAC19}"/>
              </a:ext>
            </a:extLst>
          </p:cNvPr>
          <p:cNvSpPr txBox="1"/>
          <p:nvPr/>
        </p:nvSpPr>
        <p:spPr>
          <a:xfrm>
            <a:off x="1140649" y="7194937"/>
            <a:ext cx="3934952" cy="369332"/>
          </a:xfrm>
          <a:prstGeom prst="rect">
            <a:avLst/>
          </a:prstGeom>
          <a:noFill/>
        </p:spPr>
        <p:txBody>
          <a:bodyPr wrap="square">
            <a:spAutoFit/>
          </a:bodyPr>
          <a:lstStyle/>
          <a:p>
            <a:r>
              <a:rPr lang="en-US" dirty="0">
                <a:latin typeface="Courier New" panose="02070309020205020404" pitchFamily="49" charset="0"/>
                <a:cs typeface="Courier New" panose="02070309020205020404" pitchFamily="49" charset="0"/>
                <a:sym typeface="Wingdings" panose="05000000000000000000" pitchFamily="2" charset="2"/>
              </a:rPr>
              <a:t> </a:t>
            </a:r>
            <a:r>
              <a:rPr lang="en-US" sz="1800" b="1" dirty="0">
                <a:solidFill>
                  <a:srgbClr val="00B0F0"/>
                </a:solidFill>
                <a:latin typeface="Courier New" panose="02070309020205020404" pitchFamily="49" charset="0"/>
                <a:cs typeface="Courier New" panose="02070309020205020404" pitchFamily="49" charset="0"/>
              </a:rPr>
              <a:t>742 378</a:t>
            </a:r>
            <a:endParaRPr lang="en-US" dirty="0"/>
          </a:p>
        </p:txBody>
      </p:sp>
      <p:sp>
        <p:nvSpPr>
          <p:cNvPr id="43" name="!!code2">
            <a:extLst>
              <a:ext uri="{FF2B5EF4-FFF2-40B4-BE49-F238E27FC236}">
                <a16:creationId xmlns:a16="http://schemas.microsoft.com/office/drawing/2014/main" id="{B64DC931-158A-7C35-C017-F35D8A5869FA}"/>
              </a:ext>
            </a:extLst>
          </p:cNvPr>
          <p:cNvSpPr txBox="1"/>
          <p:nvPr/>
        </p:nvSpPr>
        <p:spPr>
          <a:xfrm>
            <a:off x="7371489" y="7192108"/>
            <a:ext cx="3934952" cy="369332"/>
          </a:xfrm>
          <a:prstGeom prst="rect">
            <a:avLst/>
          </a:prstGeom>
          <a:noFill/>
        </p:spPr>
        <p:txBody>
          <a:bodyPr wrap="square">
            <a:spAutoFit/>
          </a:bodyPr>
          <a:lstStyle/>
          <a:p>
            <a:r>
              <a:rPr lang="en-US" dirty="0">
                <a:latin typeface="Courier New" panose="02070309020205020404" pitchFamily="49" charset="0"/>
                <a:cs typeface="Courier New" panose="02070309020205020404" pitchFamily="49" charset="0"/>
                <a:sym typeface="Wingdings" panose="05000000000000000000" pitchFamily="2" charset="2"/>
              </a:rPr>
              <a:t> </a:t>
            </a:r>
            <a:r>
              <a:rPr lang="en-US" sz="1800" b="1" dirty="0">
                <a:solidFill>
                  <a:srgbClr val="00B0F0"/>
                </a:solidFill>
                <a:latin typeface="Courier New" panose="02070309020205020404" pitchFamily="49" charset="0"/>
                <a:cs typeface="Courier New" panose="02070309020205020404" pitchFamily="49" charset="0"/>
              </a:rPr>
              <a:t>742 378</a:t>
            </a:r>
            <a:endParaRPr lang="en-US" dirty="0"/>
          </a:p>
        </p:txBody>
      </p:sp>
      <p:pic>
        <p:nvPicPr>
          <p:cNvPr id="44" name="Graphic 43" descr="Checkmark with solid fill">
            <a:extLst>
              <a:ext uri="{FF2B5EF4-FFF2-40B4-BE49-F238E27FC236}">
                <a16:creationId xmlns:a16="http://schemas.microsoft.com/office/drawing/2014/main" id="{5A801595-57B3-E930-45B3-4DA08DC5ACD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854855" y="6828450"/>
            <a:ext cx="753680" cy="753680"/>
          </a:xfrm>
          <a:prstGeom prst="rect">
            <a:avLst/>
          </a:prstGeom>
        </p:spPr>
      </p:pic>
      <p:sp>
        <p:nvSpPr>
          <p:cNvPr id="16" name="!!Sidebar">
            <a:extLst>
              <a:ext uri="{FF2B5EF4-FFF2-40B4-BE49-F238E27FC236}">
                <a16:creationId xmlns:a16="http://schemas.microsoft.com/office/drawing/2014/main" id="{B1314A75-6B54-B56D-68FE-78E02873211D}"/>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Passkeys</a:t>
            </a:r>
          </a:p>
        </p:txBody>
      </p:sp>
      <p:sp>
        <p:nvSpPr>
          <p:cNvPr id="17" name="TextBox 16">
            <a:extLst>
              <a:ext uri="{FF2B5EF4-FFF2-40B4-BE49-F238E27FC236}">
                <a16:creationId xmlns:a16="http://schemas.microsoft.com/office/drawing/2014/main" id="{98344DB4-26C4-F048-DE49-CBCBF67A8F12}"/>
              </a:ext>
            </a:extLst>
          </p:cNvPr>
          <p:cNvSpPr txBox="1"/>
          <p:nvPr/>
        </p:nvSpPr>
        <p:spPr>
          <a:xfrm>
            <a:off x="3405551" y="362762"/>
            <a:ext cx="5949064"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t>
            </a:r>
            <a:r>
              <a:rPr lang="en-US" sz="3200" dirty="0" err="1">
                <a:solidFill>
                  <a:schemeClr val="bg1">
                    <a:lumMod val="95000"/>
                  </a:schemeClr>
                </a:solidFill>
                <a:latin typeface="Corbel" panose="020B0503020204020204" pitchFamily="34" charset="0"/>
              </a:rPr>
              <a:t>Passwordless</a:t>
            </a:r>
            <a:r>
              <a:rPr lang="en-US" sz="3200" dirty="0">
                <a:solidFill>
                  <a:schemeClr val="bg1">
                    <a:lumMod val="95000"/>
                  </a:schemeClr>
                </a:solidFill>
                <a:latin typeface="Corbel" panose="020B0503020204020204" pitchFamily="34" charset="0"/>
              </a:rPr>
              <a:t>" is the new hotness</a:t>
            </a:r>
          </a:p>
        </p:txBody>
      </p:sp>
      <p:sp>
        <p:nvSpPr>
          <p:cNvPr id="18" name="TextBox 17">
            <a:extLst>
              <a:ext uri="{FF2B5EF4-FFF2-40B4-BE49-F238E27FC236}">
                <a16:creationId xmlns:a16="http://schemas.microsoft.com/office/drawing/2014/main" id="{DF08642E-DF30-C12E-C889-771C712DD62A}"/>
              </a:ext>
            </a:extLst>
          </p:cNvPr>
          <p:cNvSpPr txBox="1"/>
          <p:nvPr/>
        </p:nvSpPr>
        <p:spPr>
          <a:xfrm>
            <a:off x="2874021" y="1550902"/>
            <a:ext cx="6385128"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Passwords</a:t>
            </a:r>
            <a:endParaRPr lang="en-US" sz="2400" dirty="0">
              <a:solidFill>
                <a:srgbClr val="D37011"/>
              </a:solidFill>
              <a:latin typeface="Corbel" panose="020B0503020204020204" pitchFamily="34" charset="0"/>
            </a:endParaRPr>
          </a:p>
        </p:txBody>
      </p:sp>
      <p:sp>
        <p:nvSpPr>
          <p:cNvPr id="34" name="TextBox 33">
            <a:extLst>
              <a:ext uri="{FF2B5EF4-FFF2-40B4-BE49-F238E27FC236}">
                <a16:creationId xmlns:a16="http://schemas.microsoft.com/office/drawing/2014/main" id="{38A5C2A4-B116-B2FC-FD19-62D19527DD79}"/>
              </a:ext>
            </a:extLst>
          </p:cNvPr>
          <p:cNvSpPr txBox="1"/>
          <p:nvPr/>
        </p:nvSpPr>
        <p:spPr>
          <a:xfrm>
            <a:off x="2341590" y="3230145"/>
            <a:ext cx="7450110"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API Keys / JWT Tokens</a:t>
            </a:r>
            <a:endParaRPr lang="en-US" sz="2400" dirty="0">
              <a:solidFill>
                <a:srgbClr val="D37011"/>
              </a:solidFill>
              <a:latin typeface="Corbel" panose="020B0503020204020204" pitchFamily="34" charset="0"/>
            </a:endParaRPr>
          </a:p>
        </p:txBody>
      </p:sp>
      <p:sp>
        <p:nvSpPr>
          <p:cNvPr id="41" name="TextBox 40">
            <a:extLst>
              <a:ext uri="{FF2B5EF4-FFF2-40B4-BE49-F238E27FC236}">
                <a16:creationId xmlns:a16="http://schemas.microsoft.com/office/drawing/2014/main" id="{4E987965-A606-49F1-F8B1-1B2B7B693DDE}"/>
              </a:ext>
            </a:extLst>
          </p:cNvPr>
          <p:cNvSpPr txBox="1"/>
          <p:nvPr/>
        </p:nvSpPr>
        <p:spPr>
          <a:xfrm>
            <a:off x="2341590" y="4899787"/>
            <a:ext cx="7450110"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SAML / OIDC</a:t>
            </a:r>
            <a:endParaRPr lang="en-US" sz="2400" dirty="0">
              <a:solidFill>
                <a:srgbClr val="D37011"/>
              </a:solidFill>
              <a:latin typeface="Corbel" panose="020B0503020204020204" pitchFamily="34" charset="0"/>
            </a:endParaRPr>
          </a:p>
        </p:txBody>
      </p:sp>
      <p:sp>
        <p:nvSpPr>
          <p:cNvPr id="45" name="TextBox 44">
            <a:extLst>
              <a:ext uri="{FF2B5EF4-FFF2-40B4-BE49-F238E27FC236}">
                <a16:creationId xmlns:a16="http://schemas.microsoft.com/office/drawing/2014/main" id="{8C472704-BA94-0DA4-77A4-5426DD978374}"/>
              </a:ext>
            </a:extLst>
          </p:cNvPr>
          <p:cNvSpPr txBox="1"/>
          <p:nvPr/>
        </p:nvSpPr>
        <p:spPr>
          <a:xfrm>
            <a:off x="2873059" y="1969121"/>
            <a:ext cx="6385128" cy="461665"/>
          </a:xfrm>
          <a:prstGeom prst="rect">
            <a:avLst/>
          </a:prstGeom>
          <a:noFill/>
        </p:spPr>
        <p:txBody>
          <a:bodyPr wrap="square" rtlCol="0">
            <a:spAutoFit/>
          </a:bodyPr>
          <a:lstStyle/>
          <a:p>
            <a:pPr algn="ctr"/>
            <a:r>
              <a:rPr lang="en-US" sz="2400" dirty="0">
                <a:solidFill>
                  <a:schemeClr val="bg1"/>
                </a:solidFill>
                <a:latin typeface="Corbel" panose="020B0503020204020204" pitchFamily="34" charset="0"/>
              </a:rPr>
              <a:t>Captured in transit </a:t>
            </a:r>
            <a:r>
              <a:rPr lang="en-US" sz="2400" dirty="0">
                <a:solidFill>
                  <a:schemeClr val="bg1">
                    <a:lumMod val="50000"/>
                  </a:schemeClr>
                </a:solidFill>
                <a:latin typeface="Segoe Print" panose="02000600000000000000" pitchFamily="2" charset="0"/>
                <a:sym typeface="Wingdings" panose="05000000000000000000" pitchFamily="2" charset="2"/>
              </a:rPr>
              <a:t></a:t>
            </a:r>
            <a:r>
              <a:rPr lang="en-US" sz="2400" dirty="0">
                <a:solidFill>
                  <a:schemeClr val="bg1"/>
                </a:solidFill>
                <a:latin typeface="Corbel" panose="020B0503020204020204" pitchFamily="34" charset="0"/>
              </a:rPr>
              <a:t> Reused across sites</a:t>
            </a:r>
            <a:endParaRPr lang="en-US" sz="2400" dirty="0">
              <a:solidFill>
                <a:srgbClr val="D37011"/>
              </a:solidFill>
              <a:latin typeface="Corbel" panose="020B0503020204020204" pitchFamily="34" charset="0"/>
            </a:endParaRPr>
          </a:p>
        </p:txBody>
      </p:sp>
      <p:sp>
        <p:nvSpPr>
          <p:cNvPr id="46" name="TextBox 45">
            <a:extLst>
              <a:ext uri="{FF2B5EF4-FFF2-40B4-BE49-F238E27FC236}">
                <a16:creationId xmlns:a16="http://schemas.microsoft.com/office/drawing/2014/main" id="{97783539-DC5E-6ED9-0C68-C2497362F0E6}"/>
              </a:ext>
            </a:extLst>
          </p:cNvPr>
          <p:cNvSpPr txBox="1"/>
          <p:nvPr/>
        </p:nvSpPr>
        <p:spPr>
          <a:xfrm>
            <a:off x="2340568" y="3638484"/>
            <a:ext cx="7450110" cy="461665"/>
          </a:xfrm>
          <a:prstGeom prst="rect">
            <a:avLst/>
          </a:prstGeom>
          <a:noFill/>
        </p:spPr>
        <p:txBody>
          <a:bodyPr wrap="square" rtlCol="0">
            <a:spAutoFit/>
          </a:bodyPr>
          <a:lstStyle/>
          <a:p>
            <a:pPr algn="ctr"/>
            <a:r>
              <a:rPr lang="en-US" sz="2400" dirty="0">
                <a:solidFill>
                  <a:schemeClr val="bg1"/>
                </a:solidFill>
                <a:latin typeface="Corbel" panose="020B0503020204020204" pitchFamily="34" charset="0"/>
              </a:rPr>
              <a:t>Shared secret key stolen in transit or data breach</a:t>
            </a:r>
            <a:endParaRPr lang="en-US" sz="2400" dirty="0">
              <a:solidFill>
                <a:srgbClr val="D37011"/>
              </a:solidFill>
              <a:latin typeface="Corbel" panose="020B0503020204020204" pitchFamily="34" charset="0"/>
            </a:endParaRPr>
          </a:p>
        </p:txBody>
      </p:sp>
      <p:sp>
        <p:nvSpPr>
          <p:cNvPr id="47" name="TextBox 46">
            <a:extLst>
              <a:ext uri="{FF2B5EF4-FFF2-40B4-BE49-F238E27FC236}">
                <a16:creationId xmlns:a16="http://schemas.microsoft.com/office/drawing/2014/main" id="{61B589BB-8D7A-0C4B-7DFB-6413723A6378}"/>
              </a:ext>
            </a:extLst>
          </p:cNvPr>
          <p:cNvSpPr txBox="1"/>
          <p:nvPr/>
        </p:nvSpPr>
        <p:spPr>
          <a:xfrm>
            <a:off x="1962616" y="5331183"/>
            <a:ext cx="8168936" cy="461665"/>
          </a:xfrm>
          <a:prstGeom prst="rect">
            <a:avLst/>
          </a:prstGeom>
          <a:noFill/>
        </p:spPr>
        <p:txBody>
          <a:bodyPr wrap="square" rtlCol="0">
            <a:spAutoFit/>
          </a:bodyPr>
          <a:lstStyle/>
          <a:p>
            <a:pPr algn="ctr"/>
            <a:r>
              <a:rPr lang="en-US" sz="2400" dirty="0">
                <a:solidFill>
                  <a:schemeClr val="bg1"/>
                </a:solidFill>
                <a:latin typeface="Corbel" panose="020B0503020204020204" pitchFamily="34" charset="0"/>
              </a:rPr>
              <a:t>Vulnerable to phishing </a:t>
            </a:r>
            <a:r>
              <a:rPr lang="en-US" sz="2400" dirty="0">
                <a:solidFill>
                  <a:schemeClr val="bg1">
                    <a:lumMod val="50000"/>
                  </a:schemeClr>
                </a:solidFill>
                <a:latin typeface="Segoe Print" panose="02000600000000000000" pitchFamily="2" charset="0"/>
                <a:sym typeface="Wingdings" panose="05000000000000000000" pitchFamily="2" charset="2"/>
              </a:rPr>
              <a:t></a:t>
            </a:r>
            <a:r>
              <a:rPr lang="en-US" sz="2400" dirty="0">
                <a:solidFill>
                  <a:schemeClr val="bg1"/>
                </a:solidFill>
                <a:latin typeface="Corbel" panose="020B0503020204020204" pitchFamily="34" charset="0"/>
              </a:rPr>
              <a:t> Identity provider might use passwords</a:t>
            </a:r>
            <a:endParaRPr lang="en-US" sz="2400" dirty="0">
              <a:solidFill>
                <a:srgbClr val="D37011"/>
              </a:solidFill>
              <a:latin typeface="Corbel" panose="020B0503020204020204" pitchFamily="34" charset="0"/>
            </a:endParaRPr>
          </a:p>
        </p:txBody>
      </p:sp>
    </p:spTree>
    <p:extLst>
      <p:ext uri="{BB962C8B-B14F-4D97-AF65-F5344CB8AC3E}">
        <p14:creationId xmlns:p14="http://schemas.microsoft.com/office/powerpoint/2010/main" val="38579159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0-#ppt_w/2"/>
                                          </p:val>
                                        </p:tav>
                                        <p:tav tm="100000">
                                          <p:val>
                                            <p:strVal val="#ppt_x"/>
                                          </p:val>
                                        </p:tav>
                                      </p:tavLst>
                                    </p:anim>
                                    <p:anim calcmode="lin" valueType="num">
                                      <p:cBhvr additive="base">
                                        <p:cTn id="8" dur="500" fill="hold"/>
                                        <p:tgtEl>
                                          <p:spTgt spid="16"/>
                                        </p:tgtEl>
                                        <p:attrNameLst>
                                          <p:attrName>ppt_y</p:attrName>
                                        </p:attrNameLst>
                                      </p:cBhvr>
                                      <p:tavLst>
                                        <p:tav tm="0">
                                          <p:val>
                                            <p:strVal val="#ppt_y"/>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500" fill="hold"/>
                                        <p:tgtEl>
                                          <p:spTgt spid="17"/>
                                        </p:tgtEl>
                                        <p:attrNameLst>
                                          <p:attrName>ppt_x</p:attrName>
                                        </p:attrNameLst>
                                      </p:cBhvr>
                                      <p:tavLst>
                                        <p:tav tm="0">
                                          <p:val>
                                            <p:strVal val="#ppt_x"/>
                                          </p:val>
                                        </p:tav>
                                        <p:tav tm="100000">
                                          <p:val>
                                            <p:strVal val="#ppt_x"/>
                                          </p:val>
                                        </p:tav>
                                      </p:tavLst>
                                    </p:anim>
                                    <p:anim calcmode="lin" valueType="num">
                                      <p:cBhvr additive="base">
                                        <p:cTn id="12" dur="500" fill="hold"/>
                                        <p:tgtEl>
                                          <p:spTgt spid="17"/>
                                        </p:tgtEl>
                                        <p:attrNameLst>
                                          <p:attrName>ppt_y</p:attrName>
                                        </p:attrNameLst>
                                      </p:cBhvr>
                                      <p:tavLst>
                                        <p:tav tm="0">
                                          <p:val>
                                            <p:strVal val="0-#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45"/>
                                        </p:tgtEl>
                                        <p:attrNameLst>
                                          <p:attrName>style.visibility</p:attrName>
                                        </p:attrNameLst>
                                      </p:cBhvr>
                                      <p:to>
                                        <p:strVal val="visible"/>
                                      </p:to>
                                    </p:set>
                                    <p:animEffect transition="in" filter="fade">
                                      <p:cBhvr>
                                        <p:cTn id="20" dur="500"/>
                                        <p:tgtEl>
                                          <p:spTgt spid="45"/>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4"/>
                                        </p:tgtEl>
                                        <p:attrNameLst>
                                          <p:attrName>style.visibility</p:attrName>
                                        </p:attrNameLst>
                                      </p:cBhvr>
                                      <p:to>
                                        <p:strVal val="visible"/>
                                      </p:to>
                                    </p:set>
                                    <p:animEffect transition="in" filter="fade">
                                      <p:cBhvr>
                                        <p:cTn id="25" dur="500"/>
                                        <p:tgtEl>
                                          <p:spTgt spid="3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6"/>
                                        </p:tgtEl>
                                        <p:attrNameLst>
                                          <p:attrName>style.visibility</p:attrName>
                                        </p:attrNameLst>
                                      </p:cBhvr>
                                      <p:to>
                                        <p:strVal val="visible"/>
                                      </p:to>
                                    </p:set>
                                    <p:animEffect transition="in" filter="fade">
                                      <p:cBhvr>
                                        <p:cTn id="28" dur="500"/>
                                        <p:tgtEl>
                                          <p:spTgt spid="46"/>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41"/>
                                        </p:tgtEl>
                                        <p:attrNameLst>
                                          <p:attrName>style.visibility</p:attrName>
                                        </p:attrNameLst>
                                      </p:cBhvr>
                                      <p:to>
                                        <p:strVal val="visible"/>
                                      </p:to>
                                    </p:set>
                                    <p:animEffect transition="in" filter="fade">
                                      <p:cBhvr>
                                        <p:cTn id="33" dur="500"/>
                                        <p:tgtEl>
                                          <p:spTgt spid="41"/>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47"/>
                                        </p:tgtEl>
                                        <p:attrNameLst>
                                          <p:attrName>style.visibility</p:attrName>
                                        </p:attrNameLst>
                                      </p:cBhvr>
                                      <p:to>
                                        <p:strVal val="visible"/>
                                      </p:to>
                                    </p:set>
                                    <p:animEffect transition="in" filter="fade">
                                      <p:cBhvr>
                                        <p:cTn id="36"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8" grpId="0"/>
      <p:bldP spid="34" grpId="0"/>
      <p:bldP spid="41" grpId="0"/>
      <p:bldP spid="45" grpId="0"/>
      <p:bldP spid="46" grpId="0"/>
      <p:bldP spid="47" grpId="0"/>
    </p:bldLst>
  </p:timing>
</p:sld>
</file>

<file path=ppt/slides/slide13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a:extLst>
            <a:ext uri="{FF2B5EF4-FFF2-40B4-BE49-F238E27FC236}">
              <a16:creationId xmlns:a16="http://schemas.microsoft.com/office/drawing/2014/main" id="{14D40C04-656B-4DEA-4A79-746C9FFB4E7A}"/>
            </a:ext>
          </a:extLst>
        </p:cNvPr>
        <p:cNvGrpSpPr/>
        <p:nvPr/>
      </p:nvGrpSpPr>
      <p:grpSpPr>
        <a:xfrm>
          <a:off x="0" y="0"/>
          <a:ext cx="0" cy="0"/>
          <a:chOff x="0" y="0"/>
          <a:chExt cx="0" cy="0"/>
        </a:xfrm>
      </p:grpSpPr>
      <p:sp>
        <p:nvSpPr>
          <p:cNvPr id="22" name="!!Subtitle">
            <a:extLst>
              <a:ext uri="{FF2B5EF4-FFF2-40B4-BE49-F238E27FC236}">
                <a16:creationId xmlns:a16="http://schemas.microsoft.com/office/drawing/2014/main" id="{918E5804-F1F6-2729-3F7B-F79DF879A6C5}"/>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6" name="!!Sidebar">
            <a:extLst>
              <a:ext uri="{FF2B5EF4-FFF2-40B4-BE49-F238E27FC236}">
                <a16:creationId xmlns:a16="http://schemas.microsoft.com/office/drawing/2014/main" id="{B42ED4F3-55E3-655C-EC83-D434E93E1611}"/>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Passkeys</a:t>
            </a:r>
          </a:p>
        </p:txBody>
      </p:sp>
      <p:sp>
        <p:nvSpPr>
          <p:cNvPr id="17" name="TextBox 16">
            <a:extLst>
              <a:ext uri="{FF2B5EF4-FFF2-40B4-BE49-F238E27FC236}">
                <a16:creationId xmlns:a16="http://schemas.microsoft.com/office/drawing/2014/main" id="{313F2198-2713-597F-5C0A-0738814F2ABD}"/>
              </a:ext>
            </a:extLst>
          </p:cNvPr>
          <p:cNvSpPr txBox="1"/>
          <p:nvPr/>
        </p:nvSpPr>
        <p:spPr>
          <a:xfrm>
            <a:off x="3405551" y="362762"/>
            <a:ext cx="5949064"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t>
            </a:r>
            <a:r>
              <a:rPr lang="en-US" sz="3200" dirty="0" err="1">
                <a:solidFill>
                  <a:schemeClr val="bg1">
                    <a:lumMod val="95000"/>
                  </a:schemeClr>
                </a:solidFill>
                <a:latin typeface="Corbel" panose="020B0503020204020204" pitchFamily="34" charset="0"/>
              </a:rPr>
              <a:t>Passwordless</a:t>
            </a:r>
            <a:r>
              <a:rPr lang="en-US" sz="3200" dirty="0">
                <a:solidFill>
                  <a:schemeClr val="bg1">
                    <a:lumMod val="95000"/>
                  </a:schemeClr>
                </a:solidFill>
                <a:latin typeface="Corbel" panose="020B0503020204020204" pitchFamily="34" charset="0"/>
              </a:rPr>
              <a:t>" is the new hotness</a:t>
            </a:r>
          </a:p>
        </p:txBody>
      </p:sp>
      <p:sp>
        <p:nvSpPr>
          <p:cNvPr id="5" name="TextBox 4">
            <a:extLst>
              <a:ext uri="{FF2B5EF4-FFF2-40B4-BE49-F238E27FC236}">
                <a16:creationId xmlns:a16="http://schemas.microsoft.com/office/drawing/2014/main" id="{4FDE3532-277A-6362-E82A-CAACCCA3CC8D}"/>
              </a:ext>
            </a:extLst>
          </p:cNvPr>
          <p:cNvSpPr txBox="1"/>
          <p:nvPr/>
        </p:nvSpPr>
        <p:spPr>
          <a:xfrm>
            <a:off x="-2221854" y="1550902"/>
            <a:ext cx="6385128"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Passwords</a:t>
            </a:r>
            <a:endParaRPr lang="en-US" sz="2400" dirty="0">
              <a:solidFill>
                <a:srgbClr val="D37011"/>
              </a:solidFill>
              <a:latin typeface="Corbel" panose="020B0503020204020204" pitchFamily="34" charset="0"/>
            </a:endParaRPr>
          </a:p>
        </p:txBody>
      </p:sp>
      <p:sp>
        <p:nvSpPr>
          <p:cNvPr id="10" name="TextBox 9">
            <a:extLst>
              <a:ext uri="{FF2B5EF4-FFF2-40B4-BE49-F238E27FC236}">
                <a16:creationId xmlns:a16="http://schemas.microsoft.com/office/drawing/2014/main" id="{2E00CE16-E189-C57C-F2C3-FC20C2D981D0}"/>
              </a:ext>
            </a:extLst>
          </p:cNvPr>
          <p:cNvSpPr txBox="1"/>
          <p:nvPr/>
        </p:nvSpPr>
        <p:spPr>
          <a:xfrm>
            <a:off x="-2001810" y="3230145"/>
            <a:ext cx="7450110"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API Keys / JWT Tokens</a:t>
            </a:r>
            <a:endParaRPr lang="en-US" sz="2400" dirty="0">
              <a:solidFill>
                <a:srgbClr val="D37011"/>
              </a:solidFill>
              <a:latin typeface="Corbel" panose="020B0503020204020204" pitchFamily="34" charset="0"/>
            </a:endParaRPr>
          </a:p>
        </p:txBody>
      </p:sp>
      <p:sp>
        <p:nvSpPr>
          <p:cNvPr id="19" name="TextBox 18">
            <a:extLst>
              <a:ext uri="{FF2B5EF4-FFF2-40B4-BE49-F238E27FC236}">
                <a16:creationId xmlns:a16="http://schemas.microsoft.com/office/drawing/2014/main" id="{73C26187-783C-A2FC-CD4E-B1EBB2A57E55}"/>
              </a:ext>
            </a:extLst>
          </p:cNvPr>
          <p:cNvSpPr txBox="1"/>
          <p:nvPr/>
        </p:nvSpPr>
        <p:spPr>
          <a:xfrm>
            <a:off x="-2592360" y="4899787"/>
            <a:ext cx="7450110"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SAML / OIDC</a:t>
            </a:r>
            <a:endParaRPr lang="en-US" sz="2400" dirty="0">
              <a:solidFill>
                <a:srgbClr val="D37011"/>
              </a:solidFill>
              <a:latin typeface="Corbel" panose="020B0503020204020204" pitchFamily="34" charset="0"/>
            </a:endParaRPr>
          </a:p>
        </p:txBody>
      </p:sp>
      <p:sp>
        <p:nvSpPr>
          <p:cNvPr id="36" name="TextBox 35">
            <a:extLst>
              <a:ext uri="{FF2B5EF4-FFF2-40B4-BE49-F238E27FC236}">
                <a16:creationId xmlns:a16="http://schemas.microsoft.com/office/drawing/2014/main" id="{BCE49306-8C8C-C1D4-86B4-CDC1177F761F}"/>
              </a:ext>
            </a:extLst>
          </p:cNvPr>
          <p:cNvSpPr txBox="1"/>
          <p:nvPr/>
        </p:nvSpPr>
        <p:spPr>
          <a:xfrm>
            <a:off x="-422591" y="1969121"/>
            <a:ext cx="6385128" cy="461665"/>
          </a:xfrm>
          <a:prstGeom prst="rect">
            <a:avLst/>
          </a:prstGeom>
          <a:noFill/>
        </p:spPr>
        <p:txBody>
          <a:bodyPr wrap="square" rtlCol="0">
            <a:spAutoFit/>
          </a:bodyPr>
          <a:lstStyle/>
          <a:p>
            <a:pPr algn="ctr"/>
            <a:r>
              <a:rPr lang="en-US" sz="2400" dirty="0">
                <a:solidFill>
                  <a:srgbClr val="FF0000"/>
                </a:solidFill>
                <a:latin typeface="Corbel" panose="020B0503020204020204" pitchFamily="34" charset="0"/>
              </a:rPr>
              <a:t>Captured in transit </a:t>
            </a:r>
            <a:r>
              <a:rPr lang="en-US" sz="2400" dirty="0">
                <a:solidFill>
                  <a:srgbClr val="FF0000"/>
                </a:solidFill>
                <a:latin typeface="Segoe Print" panose="02000600000000000000" pitchFamily="2" charset="0"/>
                <a:sym typeface="Wingdings" panose="05000000000000000000" pitchFamily="2" charset="2"/>
              </a:rPr>
              <a:t></a:t>
            </a:r>
            <a:r>
              <a:rPr lang="en-US" sz="2400" dirty="0">
                <a:solidFill>
                  <a:srgbClr val="FF0000"/>
                </a:solidFill>
                <a:latin typeface="Corbel" panose="020B0503020204020204" pitchFamily="34" charset="0"/>
              </a:rPr>
              <a:t> Reused across sites</a:t>
            </a:r>
          </a:p>
        </p:txBody>
      </p:sp>
      <p:sp>
        <p:nvSpPr>
          <p:cNvPr id="42" name="TextBox 41">
            <a:extLst>
              <a:ext uri="{FF2B5EF4-FFF2-40B4-BE49-F238E27FC236}">
                <a16:creationId xmlns:a16="http://schemas.microsoft.com/office/drawing/2014/main" id="{0FEA9E2E-2BE1-C475-A5D1-A8AA99689F24}"/>
              </a:ext>
            </a:extLst>
          </p:cNvPr>
          <p:cNvSpPr txBox="1"/>
          <p:nvPr/>
        </p:nvSpPr>
        <p:spPr>
          <a:xfrm>
            <a:off x="-421682" y="3638484"/>
            <a:ext cx="7450110" cy="461665"/>
          </a:xfrm>
          <a:prstGeom prst="rect">
            <a:avLst/>
          </a:prstGeom>
          <a:noFill/>
        </p:spPr>
        <p:txBody>
          <a:bodyPr wrap="square" rtlCol="0">
            <a:spAutoFit/>
          </a:bodyPr>
          <a:lstStyle/>
          <a:p>
            <a:pPr algn="ctr"/>
            <a:r>
              <a:rPr lang="en-US" sz="2400" dirty="0">
                <a:solidFill>
                  <a:srgbClr val="FF0000"/>
                </a:solidFill>
                <a:latin typeface="Corbel" panose="020B0503020204020204" pitchFamily="34" charset="0"/>
              </a:rPr>
              <a:t>Shared secret key stolen in transit or data breach</a:t>
            </a:r>
          </a:p>
        </p:txBody>
      </p:sp>
      <p:sp>
        <p:nvSpPr>
          <p:cNvPr id="45" name="TextBox 44">
            <a:extLst>
              <a:ext uri="{FF2B5EF4-FFF2-40B4-BE49-F238E27FC236}">
                <a16:creationId xmlns:a16="http://schemas.microsoft.com/office/drawing/2014/main" id="{B282D6C0-781E-B388-37BC-6F444523A0F1}"/>
              </a:ext>
            </a:extLst>
          </p:cNvPr>
          <p:cNvSpPr txBox="1"/>
          <p:nvPr/>
        </p:nvSpPr>
        <p:spPr>
          <a:xfrm>
            <a:off x="-131435" y="5331183"/>
            <a:ext cx="8693547" cy="461665"/>
          </a:xfrm>
          <a:prstGeom prst="rect">
            <a:avLst/>
          </a:prstGeom>
          <a:noFill/>
        </p:spPr>
        <p:txBody>
          <a:bodyPr wrap="square" rtlCol="0">
            <a:spAutoFit/>
          </a:bodyPr>
          <a:lstStyle/>
          <a:p>
            <a:pPr algn="ctr"/>
            <a:r>
              <a:rPr lang="en-US" sz="2400" dirty="0">
                <a:solidFill>
                  <a:srgbClr val="FF0000"/>
                </a:solidFill>
                <a:latin typeface="Corbel" panose="020B0503020204020204" pitchFamily="34" charset="0"/>
              </a:rPr>
              <a:t>Vulnerable to phishing </a:t>
            </a:r>
            <a:r>
              <a:rPr lang="en-US" sz="2400" dirty="0">
                <a:solidFill>
                  <a:srgbClr val="FF0000"/>
                </a:solidFill>
                <a:latin typeface="Segoe Print" panose="02000600000000000000" pitchFamily="2" charset="0"/>
                <a:sym typeface="Wingdings" panose="05000000000000000000" pitchFamily="2" charset="2"/>
              </a:rPr>
              <a:t></a:t>
            </a:r>
            <a:r>
              <a:rPr lang="en-US" sz="2400" dirty="0">
                <a:solidFill>
                  <a:srgbClr val="FF0000"/>
                </a:solidFill>
                <a:latin typeface="Corbel" panose="020B0503020204020204" pitchFamily="34" charset="0"/>
              </a:rPr>
              <a:t> Identity provider might use passwords</a:t>
            </a:r>
          </a:p>
        </p:txBody>
      </p:sp>
      <p:sp>
        <p:nvSpPr>
          <p:cNvPr id="46" name="TextBox 45">
            <a:extLst>
              <a:ext uri="{FF2B5EF4-FFF2-40B4-BE49-F238E27FC236}">
                <a16:creationId xmlns:a16="http://schemas.microsoft.com/office/drawing/2014/main" id="{F6A5FCB9-E4B7-2D47-7B46-DE67013BA7F7}"/>
              </a:ext>
            </a:extLst>
          </p:cNvPr>
          <p:cNvSpPr txBox="1"/>
          <p:nvPr/>
        </p:nvSpPr>
        <p:spPr>
          <a:xfrm>
            <a:off x="6057900" y="1546628"/>
            <a:ext cx="6134100"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Passkeys</a:t>
            </a:r>
            <a:endParaRPr lang="en-US" sz="2400" dirty="0">
              <a:solidFill>
                <a:srgbClr val="D37011"/>
              </a:solidFill>
              <a:latin typeface="Corbel" panose="020B0503020204020204" pitchFamily="34" charset="0"/>
            </a:endParaRPr>
          </a:p>
        </p:txBody>
      </p:sp>
      <p:sp>
        <p:nvSpPr>
          <p:cNvPr id="47" name="TextBox 46">
            <a:extLst>
              <a:ext uri="{FF2B5EF4-FFF2-40B4-BE49-F238E27FC236}">
                <a16:creationId xmlns:a16="http://schemas.microsoft.com/office/drawing/2014/main" id="{07E04C10-970F-4F55-844B-93D0049CED0F}"/>
              </a:ext>
            </a:extLst>
          </p:cNvPr>
          <p:cNvSpPr txBox="1"/>
          <p:nvPr/>
        </p:nvSpPr>
        <p:spPr>
          <a:xfrm>
            <a:off x="6057900" y="1966403"/>
            <a:ext cx="6134100" cy="830997"/>
          </a:xfrm>
          <a:prstGeom prst="rect">
            <a:avLst/>
          </a:prstGeom>
          <a:noFill/>
        </p:spPr>
        <p:txBody>
          <a:bodyPr wrap="square" rtlCol="0">
            <a:spAutoFit/>
          </a:bodyPr>
          <a:lstStyle/>
          <a:p>
            <a:pPr algn="ctr"/>
            <a:r>
              <a:rPr lang="en-US" sz="2400" dirty="0">
                <a:solidFill>
                  <a:schemeClr val="bg1"/>
                </a:solidFill>
                <a:latin typeface="Corbel" panose="020B0503020204020204" pitchFamily="34" charset="0"/>
              </a:rPr>
              <a:t>Resistant to phishing / replay attacks</a:t>
            </a:r>
          </a:p>
          <a:p>
            <a:pPr algn="ctr"/>
            <a:r>
              <a:rPr lang="en-US" sz="2400" dirty="0">
                <a:solidFill>
                  <a:schemeClr val="bg1"/>
                </a:solidFill>
                <a:latin typeface="Corbel" panose="020B0503020204020204" pitchFamily="34" charset="0"/>
              </a:rPr>
              <a:t>Keys stored securely on </a:t>
            </a:r>
            <a:r>
              <a:rPr lang="en-US" sz="2400" i="1" dirty="0">
                <a:solidFill>
                  <a:schemeClr val="bg1"/>
                </a:solidFill>
                <a:latin typeface="Corbel" panose="020B0503020204020204" pitchFamily="34" charset="0"/>
              </a:rPr>
              <a:t>user's </a:t>
            </a:r>
            <a:r>
              <a:rPr lang="en-US" sz="2400" dirty="0">
                <a:solidFill>
                  <a:schemeClr val="bg1"/>
                </a:solidFill>
                <a:latin typeface="Corbel" panose="020B0503020204020204" pitchFamily="34" charset="0"/>
              </a:rPr>
              <a:t>device</a:t>
            </a:r>
            <a:endParaRPr lang="en-US" sz="2400" dirty="0">
              <a:solidFill>
                <a:srgbClr val="D37011"/>
              </a:solidFill>
              <a:latin typeface="Corbel" panose="020B0503020204020204" pitchFamily="34" charset="0"/>
            </a:endParaRPr>
          </a:p>
        </p:txBody>
      </p:sp>
    </p:spTree>
    <p:extLst>
      <p:ext uri="{BB962C8B-B14F-4D97-AF65-F5344CB8AC3E}">
        <p14:creationId xmlns:p14="http://schemas.microsoft.com/office/powerpoint/2010/main" val="1589521174"/>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fade">
                                      <p:cBhvr>
                                        <p:cTn id="7" dur="500"/>
                                        <p:tgtEl>
                                          <p:spTgt spid="4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6"/>
                                        </p:tgtEl>
                                        <p:attrNameLst>
                                          <p:attrName>style.visibility</p:attrName>
                                        </p:attrNameLst>
                                      </p:cBhvr>
                                      <p:to>
                                        <p:strVal val="visible"/>
                                      </p:to>
                                    </p:set>
                                    <p:animEffect transition="in" filter="fade">
                                      <p:cBhvr>
                                        <p:cTn id="10"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P spid="47"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89CEC543-13F2-40F3-3410-CC46E60719E7}"/>
              </a:ext>
            </a:extLst>
          </p:cNvPr>
          <p:cNvSpPr/>
          <p:nvPr/>
        </p:nvSpPr>
        <p:spPr>
          <a:xfrm>
            <a:off x="12344400" y="2894336"/>
            <a:ext cx="4978400" cy="4585963"/>
          </a:xfrm>
          <a:prstGeom prst="roundRect">
            <a:avLst>
              <a:gd name="adj" fmla="val 8544"/>
            </a:avLst>
          </a:prstGeom>
          <a:solidFill>
            <a:schemeClr val="bg1">
              <a:lumMod val="85000"/>
            </a:schemeClr>
          </a:solidFill>
          <a:ln>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lumMod val="75000"/>
                  <a:lumOff val="25000"/>
                </a:schemeClr>
              </a:solidFill>
              <a:latin typeface="Corbel" panose="020B0503020204020204" pitchFamily="34" charset="0"/>
            </a:endParaRPr>
          </a:p>
        </p:txBody>
      </p:sp>
      <p:sp>
        <p:nvSpPr>
          <p:cNvPr id="6" name="TextBox 5">
            <a:extLst>
              <a:ext uri="{FF2B5EF4-FFF2-40B4-BE49-F238E27FC236}">
                <a16:creationId xmlns:a16="http://schemas.microsoft.com/office/drawing/2014/main" id="{7CF2E689-FCF5-40D0-447A-5773F8D381ED}"/>
              </a:ext>
            </a:extLst>
          </p:cNvPr>
          <p:cNvSpPr txBox="1"/>
          <p:nvPr/>
        </p:nvSpPr>
        <p:spPr>
          <a:xfrm>
            <a:off x="12537115" y="3036679"/>
            <a:ext cx="4395049" cy="461665"/>
          </a:xfrm>
          <a:prstGeom prst="rect">
            <a:avLst/>
          </a:prstGeom>
          <a:noFill/>
        </p:spPr>
        <p:txBody>
          <a:bodyPr wrap="none" rtlCol="0">
            <a:spAutoFit/>
          </a:bodyPr>
          <a:lstStyle/>
          <a:p>
            <a:r>
              <a:rPr lang="en-US" sz="2400" b="1" dirty="0">
                <a:latin typeface="Corbel" panose="020B0503020204020204" pitchFamily="34" charset="0"/>
              </a:rPr>
              <a:t>Three Factors of Authentication</a:t>
            </a:r>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130346"/>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8" name="TextBox 7">
            <a:extLst>
              <a:ext uri="{FF2B5EF4-FFF2-40B4-BE49-F238E27FC236}">
                <a16:creationId xmlns:a16="http://schemas.microsoft.com/office/drawing/2014/main" id="{08032CB3-3B08-235B-B7FD-7C1548706562}"/>
              </a:ext>
            </a:extLst>
          </p:cNvPr>
          <p:cNvSpPr txBox="1"/>
          <p:nvPr/>
        </p:nvSpPr>
        <p:spPr>
          <a:xfrm>
            <a:off x="12855833" y="4771818"/>
            <a:ext cx="2888932"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have </a:t>
            </a:r>
            <a:br>
              <a:rPr lang="en-US" sz="2400" b="1" dirty="0">
                <a:latin typeface="Corbel" panose="020B0503020204020204" pitchFamily="34" charset="0"/>
              </a:rPr>
            </a:br>
            <a:endParaRPr lang="en-US" sz="2400" dirty="0">
              <a:latin typeface="Corbel" panose="020B0503020204020204" pitchFamily="34" charset="0"/>
            </a:endParaRPr>
          </a:p>
        </p:txBody>
      </p:sp>
      <p:sp>
        <p:nvSpPr>
          <p:cNvPr id="9" name="TextBox 8">
            <a:extLst>
              <a:ext uri="{FF2B5EF4-FFF2-40B4-BE49-F238E27FC236}">
                <a16:creationId xmlns:a16="http://schemas.microsoft.com/office/drawing/2014/main" id="{831FE469-7483-BC82-CD92-7A2E7A96847E}"/>
              </a:ext>
            </a:extLst>
          </p:cNvPr>
          <p:cNvSpPr txBox="1"/>
          <p:nvPr/>
        </p:nvSpPr>
        <p:spPr>
          <a:xfrm>
            <a:off x="12855833" y="5760943"/>
            <a:ext cx="2610010"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are</a:t>
            </a:r>
            <a:br>
              <a:rPr lang="en-US" sz="2400" b="1" dirty="0">
                <a:latin typeface="Corbel" panose="020B0503020204020204" pitchFamily="34" charset="0"/>
              </a:rPr>
            </a:br>
            <a:endParaRPr lang="en-US" sz="2400" dirty="0">
              <a:latin typeface="Corbel" panose="020B0503020204020204" pitchFamily="34" charset="0"/>
            </a:endParaRPr>
          </a:p>
        </p:txBody>
      </p:sp>
      <p:sp>
        <p:nvSpPr>
          <p:cNvPr id="10" name="!!txtPass">
            <a:extLst>
              <a:ext uri="{FF2B5EF4-FFF2-40B4-BE49-F238E27FC236}">
                <a16:creationId xmlns:a16="http://schemas.microsoft.com/office/drawing/2014/main" id="{5EA525BA-A9AF-9E36-F57B-B32205297B3C}"/>
              </a:ext>
            </a:extLst>
          </p:cNvPr>
          <p:cNvSpPr txBox="1"/>
          <p:nvPr/>
        </p:nvSpPr>
        <p:spPr>
          <a:xfrm>
            <a:off x="12841406" y="4135966"/>
            <a:ext cx="1585690"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(password)</a:t>
            </a:r>
          </a:p>
        </p:txBody>
      </p:sp>
      <p:sp>
        <p:nvSpPr>
          <p:cNvPr id="4" name="!!txtKeycard">
            <a:extLst>
              <a:ext uri="{FF2B5EF4-FFF2-40B4-BE49-F238E27FC236}">
                <a16:creationId xmlns:a16="http://schemas.microsoft.com/office/drawing/2014/main" id="{E8F1C1AC-CC2B-4AFC-8832-C1570A44B906}"/>
              </a:ext>
            </a:extLst>
          </p:cNvPr>
          <p:cNvSpPr txBox="1"/>
          <p:nvPr/>
        </p:nvSpPr>
        <p:spPr>
          <a:xfrm>
            <a:off x="12841406" y="5138486"/>
            <a:ext cx="3841949"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(keycard / authenticator app)</a:t>
            </a:r>
          </a:p>
        </p:txBody>
      </p:sp>
      <p:sp>
        <p:nvSpPr>
          <p:cNvPr id="11" name="!!txtBiometrics">
            <a:extLst>
              <a:ext uri="{FF2B5EF4-FFF2-40B4-BE49-F238E27FC236}">
                <a16:creationId xmlns:a16="http://schemas.microsoft.com/office/drawing/2014/main" id="{08CF38D1-FDC8-2FA5-B304-33AD3A603CB3}"/>
              </a:ext>
            </a:extLst>
          </p:cNvPr>
          <p:cNvSpPr txBox="1"/>
          <p:nvPr/>
        </p:nvSpPr>
        <p:spPr>
          <a:xfrm>
            <a:off x="12855729" y="6130275"/>
            <a:ext cx="1721946"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(biometrics)</a:t>
            </a:r>
          </a:p>
        </p:txBody>
      </p:sp>
      <p:sp>
        <p:nvSpPr>
          <p:cNvPr id="2" name="TextBox 1">
            <a:extLst>
              <a:ext uri="{FF2B5EF4-FFF2-40B4-BE49-F238E27FC236}">
                <a16:creationId xmlns:a16="http://schemas.microsoft.com/office/drawing/2014/main" id="{A9C9CAA1-A051-AB3D-033B-A32E33D8A019}"/>
              </a:ext>
            </a:extLst>
          </p:cNvPr>
          <p:cNvSpPr txBox="1"/>
          <p:nvPr/>
        </p:nvSpPr>
        <p:spPr>
          <a:xfrm>
            <a:off x="8205253" y="3130345"/>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grpSp>
        <p:nvGrpSpPr>
          <p:cNvPr id="12" name="Group 11">
            <a:extLst>
              <a:ext uri="{FF2B5EF4-FFF2-40B4-BE49-F238E27FC236}">
                <a16:creationId xmlns:a16="http://schemas.microsoft.com/office/drawing/2014/main" id="{A787F496-7429-1A1D-C21E-697B171695DB}"/>
              </a:ext>
            </a:extLst>
          </p:cNvPr>
          <p:cNvGrpSpPr/>
          <p:nvPr/>
        </p:nvGrpSpPr>
        <p:grpSpPr>
          <a:xfrm>
            <a:off x="-3799618" y="2526657"/>
            <a:ext cx="1746757" cy="2261244"/>
            <a:chOff x="9592919" y="3281030"/>
            <a:chExt cx="2412301" cy="3122817"/>
          </a:xfrm>
        </p:grpSpPr>
        <p:sp>
          <p:nvSpPr>
            <p:cNvPr id="13" name="Freeform 158">
              <a:extLst>
                <a:ext uri="{FF2B5EF4-FFF2-40B4-BE49-F238E27FC236}">
                  <a16:creationId xmlns:a16="http://schemas.microsoft.com/office/drawing/2014/main" id="{7811DE9B-614B-BC43-0218-4E3119E1BCF6}"/>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4" name="Group 13">
              <a:extLst>
                <a:ext uri="{FF2B5EF4-FFF2-40B4-BE49-F238E27FC236}">
                  <a16:creationId xmlns:a16="http://schemas.microsoft.com/office/drawing/2014/main" id="{2E234245-1A2F-7DE4-4569-38FB3A09DBF4}"/>
                </a:ext>
              </a:extLst>
            </p:cNvPr>
            <p:cNvGrpSpPr/>
            <p:nvPr/>
          </p:nvGrpSpPr>
          <p:grpSpPr>
            <a:xfrm>
              <a:off x="10528695" y="4589748"/>
              <a:ext cx="560994" cy="1088627"/>
              <a:chOff x="6048941" y="4798352"/>
              <a:chExt cx="549031" cy="1349261"/>
            </a:xfrm>
          </p:grpSpPr>
          <p:grpSp>
            <p:nvGrpSpPr>
              <p:cNvPr id="17" name="Group 16">
                <a:extLst>
                  <a:ext uri="{FF2B5EF4-FFF2-40B4-BE49-F238E27FC236}">
                    <a16:creationId xmlns:a16="http://schemas.microsoft.com/office/drawing/2014/main" id="{868D4978-F66D-3732-9194-B29516AA99A9}"/>
                  </a:ext>
                </a:extLst>
              </p:cNvPr>
              <p:cNvGrpSpPr/>
              <p:nvPr/>
            </p:nvGrpSpPr>
            <p:grpSpPr>
              <a:xfrm>
                <a:off x="6048941" y="4798352"/>
                <a:ext cx="542456" cy="1088197"/>
                <a:chOff x="6048941" y="4798352"/>
                <a:chExt cx="542456" cy="1088197"/>
              </a:xfrm>
            </p:grpSpPr>
            <p:sp>
              <p:nvSpPr>
                <p:cNvPr id="19" name="Freeform 159">
                  <a:extLst>
                    <a:ext uri="{FF2B5EF4-FFF2-40B4-BE49-F238E27FC236}">
                      <a16:creationId xmlns:a16="http://schemas.microsoft.com/office/drawing/2014/main" id="{3F202205-B0C2-490B-9146-D150B2F4CE47}"/>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0">
                  <a:extLst>
                    <a:ext uri="{FF2B5EF4-FFF2-40B4-BE49-F238E27FC236}">
                      <a16:creationId xmlns:a16="http://schemas.microsoft.com/office/drawing/2014/main" id="{C4CECFBD-15A7-58D2-C018-ACEB63FB37E1}"/>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8" name="Freeform 165">
                <a:extLst>
                  <a:ext uri="{FF2B5EF4-FFF2-40B4-BE49-F238E27FC236}">
                    <a16:creationId xmlns:a16="http://schemas.microsoft.com/office/drawing/2014/main" id="{DD26C8BC-F7A7-7D7C-BB8C-EB54BDD76D3E}"/>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5" name="Freeform 161">
              <a:extLst>
                <a:ext uri="{FF2B5EF4-FFF2-40B4-BE49-F238E27FC236}">
                  <a16:creationId xmlns:a16="http://schemas.microsoft.com/office/drawing/2014/main" id="{39D5C84C-EBC6-1A96-B503-AD4BE6EEE0AE}"/>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6" name="Freeform 11">
              <a:extLst>
                <a:ext uri="{FF2B5EF4-FFF2-40B4-BE49-F238E27FC236}">
                  <a16:creationId xmlns:a16="http://schemas.microsoft.com/office/drawing/2014/main" id="{9242E455-B1F5-3DC5-F4BB-CA46AFE9656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1" name="Picture 2">
            <a:extLst>
              <a:ext uri="{FF2B5EF4-FFF2-40B4-BE49-F238E27FC236}">
                <a16:creationId xmlns:a16="http://schemas.microsoft.com/office/drawing/2014/main" id="{722DC1BE-6969-220F-AED3-3E001199810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7488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4667834"/>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 presetClass="exit"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hidden"/>
                                      </p:to>
                                    </p:set>
                                  </p:childTnLst>
                                </p:cTn>
                              </p:par>
                              <p:par>
                                <p:cTn id="17" presetID="1" presetClass="exit"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hidden"/>
                                      </p:to>
                                    </p:set>
                                  </p:childTnLst>
                                </p:cTn>
                              </p:par>
                              <p:par>
                                <p:cTn id="19" presetID="1" presetClass="exit"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9" grpId="0"/>
      <p:bldP spid="10" grpId="0"/>
      <p:bldP spid="4" grpId="0"/>
      <p:bldP spid="11" grpId="0"/>
      <p:bldP spid="2" grpId="0"/>
    </p:bldLst>
  </p:timing>
</p:sld>
</file>

<file path=ppt/slides/slide14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Passkeys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3405551" y="362762"/>
            <a:ext cx="5949064"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t>
            </a:r>
            <a:r>
              <a:rPr lang="en-US" sz="3200" dirty="0" err="1">
                <a:solidFill>
                  <a:schemeClr val="bg1">
                    <a:lumMod val="95000"/>
                  </a:schemeClr>
                </a:solidFill>
                <a:latin typeface="Corbel" panose="020B0503020204020204" pitchFamily="34" charset="0"/>
              </a:rPr>
              <a:t>Passwordless</a:t>
            </a:r>
            <a:r>
              <a:rPr lang="en-US" sz="3200" dirty="0">
                <a:solidFill>
                  <a:schemeClr val="bg1">
                    <a:lumMod val="95000"/>
                  </a:schemeClr>
                </a:solidFill>
                <a:latin typeface="Corbel" panose="020B0503020204020204" pitchFamily="34" charset="0"/>
              </a:rPr>
              <a:t>" is the new hotness</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1918955"/>
            <a:ext cx="1325060" cy="1413909"/>
          </a:xfrm>
          <a:prstGeom prst="rect">
            <a:avLst/>
          </a:prstGeom>
        </p:spPr>
      </p:pic>
      <p:pic>
        <p:nvPicPr>
          <p:cNvPr id="4" name="!!Monitor">
            <a:extLst>
              <a:ext uri="{FF2B5EF4-FFF2-40B4-BE49-F238E27FC236}">
                <a16:creationId xmlns:a16="http://schemas.microsoft.com/office/drawing/2014/main" id="{3D92B0DE-8465-3848-D26D-8974775C9F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86081"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93434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7" name="Picture 36">
            <a:extLst>
              <a:ext uri="{FF2B5EF4-FFF2-40B4-BE49-F238E27FC236}">
                <a16:creationId xmlns:a16="http://schemas.microsoft.com/office/drawing/2014/main" id="{73E7C53F-2470-7762-D396-BBC2BC62FFFD}"/>
              </a:ext>
            </a:extLst>
          </p:cNvPr>
          <p:cNvPicPr>
            <a:picLocks noChangeAspect="1"/>
          </p:cNvPicPr>
          <p:nvPr/>
        </p:nvPicPr>
        <p:blipFill>
          <a:blip r:embed="rId5"/>
          <a:stretch>
            <a:fillRect/>
          </a:stretch>
        </p:blipFill>
        <p:spPr>
          <a:xfrm>
            <a:off x="5254572" y="5093644"/>
            <a:ext cx="1668244" cy="852321"/>
          </a:xfrm>
          <a:prstGeom prst="rect">
            <a:avLst/>
          </a:prstGeom>
        </p:spPr>
      </p:pic>
      <p:pic>
        <p:nvPicPr>
          <p:cNvPr id="40" name="Picture 39">
            <a:extLst>
              <a:ext uri="{FF2B5EF4-FFF2-40B4-BE49-F238E27FC236}">
                <a16:creationId xmlns:a16="http://schemas.microsoft.com/office/drawing/2014/main" id="{B04B80BD-73F7-194C-DDF0-C71BBEE47CD8}"/>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5232122" y="4137755"/>
            <a:ext cx="1692337" cy="849222"/>
          </a:xfrm>
          <a:prstGeom prst="rect">
            <a:avLst/>
          </a:prstGeom>
        </p:spPr>
      </p:pic>
      <p:sp>
        <p:nvSpPr>
          <p:cNvPr id="47" name="TextBox 46">
            <a:extLst>
              <a:ext uri="{FF2B5EF4-FFF2-40B4-BE49-F238E27FC236}">
                <a16:creationId xmlns:a16="http://schemas.microsoft.com/office/drawing/2014/main" id="{EE018F4E-382A-AD1F-45C2-EB4DEA16F65B}"/>
              </a:ext>
            </a:extLst>
          </p:cNvPr>
          <p:cNvSpPr txBox="1"/>
          <p:nvPr/>
        </p:nvSpPr>
        <p:spPr>
          <a:xfrm>
            <a:off x="5401607" y="4621339"/>
            <a:ext cx="92661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Public</a:t>
            </a:r>
          </a:p>
        </p:txBody>
      </p:sp>
      <p:sp>
        <p:nvSpPr>
          <p:cNvPr id="49" name="TextBox 48">
            <a:extLst>
              <a:ext uri="{FF2B5EF4-FFF2-40B4-BE49-F238E27FC236}">
                <a16:creationId xmlns:a16="http://schemas.microsoft.com/office/drawing/2014/main" id="{F3CFE4ED-BAAE-AC9F-939E-7CA6D2E3796B}"/>
              </a:ext>
            </a:extLst>
          </p:cNvPr>
          <p:cNvSpPr txBox="1"/>
          <p:nvPr/>
        </p:nvSpPr>
        <p:spPr>
          <a:xfrm>
            <a:off x="5283265" y="5574656"/>
            <a:ext cx="1001534"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Private</a:t>
            </a:r>
          </a:p>
        </p:txBody>
      </p:sp>
      <p:sp>
        <p:nvSpPr>
          <p:cNvPr id="51" name="TextBox 50">
            <a:extLst>
              <a:ext uri="{FF2B5EF4-FFF2-40B4-BE49-F238E27FC236}">
                <a16:creationId xmlns:a16="http://schemas.microsoft.com/office/drawing/2014/main" id="{130A865D-6A39-DB00-A447-D13B27DB9D11}"/>
              </a:ext>
            </a:extLst>
          </p:cNvPr>
          <p:cNvSpPr txBox="1"/>
          <p:nvPr/>
        </p:nvSpPr>
        <p:spPr>
          <a:xfrm>
            <a:off x="6806187" y="3940644"/>
            <a:ext cx="1001534" cy="1938992"/>
          </a:xfrm>
          <a:prstGeom prst="rect">
            <a:avLst/>
          </a:prstGeom>
          <a:noFill/>
        </p:spPr>
        <p:txBody>
          <a:bodyPr wrap="square" rtlCol="0">
            <a:spAutoFit/>
          </a:bodyPr>
          <a:lstStyle/>
          <a:p>
            <a:pPr algn="ctr"/>
            <a:r>
              <a:rPr lang="en-US" sz="12000" dirty="0">
                <a:solidFill>
                  <a:schemeClr val="bg1"/>
                </a:solidFill>
                <a:latin typeface="Corbel" panose="020B0503020204020204" pitchFamily="34" charset="0"/>
              </a:rPr>
              <a:t>}</a:t>
            </a:r>
          </a:p>
        </p:txBody>
      </p:sp>
      <p:sp>
        <p:nvSpPr>
          <p:cNvPr id="52" name="TextBox 51">
            <a:extLst>
              <a:ext uri="{FF2B5EF4-FFF2-40B4-BE49-F238E27FC236}">
                <a16:creationId xmlns:a16="http://schemas.microsoft.com/office/drawing/2014/main" id="{1EA49071-A81F-ACB1-0E48-83DDD37B9F9D}"/>
              </a:ext>
            </a:extLst>
          </p:cNvPr>
          <p:cNvSpPr txBox="1"/>
          <p:nvPr/>
        </p:nvSpPr>
        <p:spPr>
          <a:xfrm>
            <a:off x="7444204" y="4667506"/>
            <a:ext cx="2666074"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"Passkey"  is basically a public/private key pair</a:t>
            </a:r>
          </a:p>
        </p:txBody>
      </p:sp>
    </p:spTree>
    <p:extLst>
      <p:ext uri="{BB962C8B-B14F-4D97-AF65-F5344CB8AC3E}">
        <p14:creationId xmlns:p14="http://schemas.microsoft.com/office/powerpoint/2010/main" val="649535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4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Passkeys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3405551" y="362762"/>
            <a:ext cx="5949064"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t>
            </a:r>
            <a:r>
              <a:rPr lang="en-US" sz="3200" dirty="0" err="1">
                <a:solidFill>
                  <a:schemeClr val="bg1">
                    <a:lumMod val="95000"/>
                  </a:schemeClr>
                </a:solidFill>
                <a:latin typeface="Corbel" panose="020B0503020204020204" pitchFamily="34" charset="0"/>
              </a:rPr>
              <a:t>Passwordless</a:t>
            </a:r>
            <a:r>
              <a:rPr lang="en-US" sz="3200" dirty="0">
                <a:solidFill>
                  <a:schemeClr val="bg1">
                    <a:lumMod val="95000"/>
                  </a:schemeClr>
                </a:solidFill>
                <a:latin typeface="Corbel" panose="020B0503020204020204" pitchFamily="34" charset="0"/>
              </a:rPr>
              <a:t>" is the new hotness</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1918955"/>
            <a:ext cx="1325060" cy="1413909"/>
          </a:xfrm>
          <a:prstGeom prst="rect">
            <a:avLst/>
          </a:prstGeom>
        </p:spPr>
      </p:pic>
      <p:pic>
        <p:nvPicPr>
          <p:cNvPr id="4" name="!!Monitor">
            <a:extLst>
              <a:ext uri="{FF2B5EF4-FFF2-40B4-BE49-F238E27FC236}">
                <a16:creationId xmlns:a16="http://schemas.microsoft.com/office/drawing/2014/main" id="{3D92B0DE-8465-3848-D26D-8974775C9F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86081"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93434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7" name="Picture 36">
            <a:extLst>
              <a:ext uri="{FF2B5EF4-FFF2-40B4-BE49-F238E27FC236}">
                <a16:creationId xmlns:a16="http://schemas.microsoft.com/office/drawing/2014/main" id="{73E7C53F-2470-7762-D396-BBC2BC62FFFD}"/>
              </a:ext>
            </a:extLst>
          </p:cNvPr>
          <p:cNvPicPr>
            <a:picLocks noChangeAspect="1"/>
          </p:cNvPicPr>
          <p:nvPr/>
        </p:nvPicPr>
        <p:blipFill>
          <a:blip r:embed="rId5"/>
          <a:stretch>
            <a:fillRect/>
          </a:stretch>
        </p:blipFill>
        <p:spPr>
          <a:xfrm>
            <a:off x="2534713" y="3332864"/>
            <a:ext cx="1668244" cy="852321"/>
          </a:xfrm>
          <a:prstGeom prst="rect">
            <a:avLst/>
          </a:prstGeom>
        </p:spPr>
      </p:pic>
      <p:pic>
        <p:nvPicPr>
          <p:cNvPr id="40" name="Picture 39">
            <a:extLst>
              <a:ext uri="{FF2B5EF4-FFF2-40B4-BE49-F238E27FC236}">
                <a16:creationId xmlns:a16="http://schemas.microsoft.com/office/drawing/2014/main" id="{B04B80BD-73F7-194C-DDF0-C71BBEE47CD8}"/>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7408879" y="3345618"/>
            <a:ext cx="1692337" cy="849222"/>
          </a:xfrm>
          <a:prstGeom prst="rect">
            <a:avLst/>
          </a:prstGeom>
        </p:spPr>
      </p:pic>
      <p:sp>
        <p:nvSpPr>
          <p:cNvPr id="47" name="TextBox 46">
            <a:extLst>
              <a:ext uri="{FF2B5EF4-FFF2-40B4-BE49-F238E27FC236}">
                <a16:creationId xmlns:a16="http://schemas.microsoft.com/office/drawing/2014/main" id="{EE018F4E-382A-AD1F-45C2-EB4DEA16F65B}"/>
              </a:ext>
            </a:extLst>
          </p:cNvPr>
          <p:cNvSpPr txBox="1"/>
          <p:nvPr/>
        </p:nvSpPr>
        <p:spPr>
          <a:xfrm>
            <a:off x="7578364" y="3829202"/>
            <a:ext cx="92661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Public</a:t>
            </a:r>
          </a:p>
        </p:txBody>
      </p:sp>
      <p:sp>
        <p:nvSpPr>
          <p:cNvPr id="49" name="TextBox 48">
            <a:extLst>
              <a:ext uri="{FF2B5EF4-FFF2-40B4-BE49-F238E27FC236}">
                <a16:creationId xmlns:a16="http://schemas.microsoft.com/office/drawing/2014/main" id="{F3CFE4ED-BAAE-AC9F-939E-7CA6D2E3796B}"/>
              </a:ext>
            </a:extLst>
          </p:cNvPr>
          <p:cNvSpPr txBox="1"/>
          <p:nvPr/>
        </p:nvSpPr>
        <p:spPr>
          <a:xfrm>
            <a:off x="2563406" y="3813876"/>
            <a:ext cx="1001534"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Private</a:t>
            </a:r>
          </a:p>
        </p:txBody>
      </p:sp>
      <p:sp>
        <p:nvSpPr>
          <p:cNvPr id="16" name="TextBox 15">
            <a:extLst>
              <a:ext uri="{FF2B5EF4-FFF2-40B4-BE49-F238E27FC236}">
                <a16:creationId xmlns:a16="http://schemas.microsoft.com/office/drawing/2014/main" id="{4B286A9E-E8C4-BB2E-E310-F0FB37FA86A0}"/>
              </a:ext>
            </a:extLst>
          </p:cNvPr>
          <p:cNvSpPr txBox="1"/>
          <p:nvPr/>
        </p:nvSpPr>
        <p:spPr>
          <a:xfrm>
            <a:off x="7598272" y="4080481"/>
            <a:ext cx="92661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a:t>
            </a:r>
          </a:p>
        </p:txBody>
      </p:sp>
      <p:cxnSp>
        <p:nvCxnSpPr>
          <p:cNvPr id="17" name="!!Arrow 1">
            <a:extLst>
              <a:ext uri="{FF2B5EF4-FFF2-40B4-BE49-F238E27FC236}">
                <a16:creationId xmlns:a16="http://schemas.microsoft.com/office/drawing/2014/main" id="{D5F3D48B-9B9F-5A0D-8BE1-42ABE60067FC}"/>
              </a:ext>
            </a:extLst>
          </p:cNvPr>
          <p:cNvCxnSpPr>
            <a:cxnSpLocks/>
          </p:cNvCxnSpPr>
          <p:nvPr/>
        </p:nvCxnSpPr>
        <p:spPr>
          <a:xfrm>
            <a:off x="4691966" y="2642924"/>
            <a:ext cx="2776983"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6259E3F4-99C8-4939-91A0-507036954D53}"/>
              </a:ext>
            </a:extLst>
          </p:cNvPr>
          <p:cNvSpPr txBox="1"/>
          <p:nvPr/>
        </p:nvSpPr>
        <p:spPr>
          <a:xfrm>
            <a:off x="4604026" y="2076173"/>
            <a:ext cx="2936322" cy="461665"/>
          </a:xfrm>
          <a:prstGeom prst="rect">
            <a:avLst/>
          </a:prstGeom>
          <a:noFill/>
        </p:spPr>
        <p:txBody>
          <a:bodyPr wrap="square" rtlCol="0">
            <a:spAutoFit/>
          </a:bodyPr>
          <a:lstStyle/>
          <a:p>
            <a:pPr algn="ctr"/>
            <a:r>
              <a:rPr lang="en-US" sz="2400" dirty="0">
                <a:solidFill>
                  <a:srgbClr val="FD7D00"/>
                </a:solidFill>
                <a:latin typeface="Corbel" panose="020B0503020204020204" pitchFamily="34" charset="0"/>
              </a:rPr>
              <a:t>Requests access</a:t>
            </a:r>
          </a:p>
        </p:txBody>
      </p:sp>
      <p:cxnSp>
        <p:nvCxnSpPr>
          <p:cNvPr id="38" name="!!Arrow 1">
            <a:extLst>
              <a:ext uri="{FF2B5EF4-FFF2-40B4-BE49-F238E27FC236}">
                <a16:creationId xmlns:a16="http://schemas.microsoft.com/office/drawing/2014/main" id="{9D751611-B2C3-303E-3465-A27CC3158D08}"/>
              </a:ext>
            </a:extLst>
          </p:cNvPr>
          <p:cNvCxnSpPr>
            <a:cxnSpLocks/>
          </p:cNvCxnSpPr>
          <p:nvPr/>
        </p:nvCxnSpPr>
        <p:spPr>
          <a:xfrm flipH="1">
            <a:off x="4691966" y="2885684"/>
            <a:ext cx="2776983"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53" name="!!rectNonce">
            <a:extLst>
              <a:ext uri="{FF2B5EF4-FFF2-40B4-BE49-F238E27FC236}">
                <a16:creationId xmlns:a16="http://schemas.microsoft.com/office/drawing/2014/main" id="{4AEB5186-1555-32A4-2293-D5AD3F508887}"/>
              </a:ext>
            </a:extLst>
          </p:cNvPr>
          <p:cNvSpPr/>
          <p:nvPr/>
        </p:nvSpPr>
        <p:spPr>
          <a:xfrm>
            <a:off x="5369023" y="2939750"/>
            <a:ext cx="1424055" cy="400136"/>
          </a:xfrm>
          <a:prstGeom prst="roundRect">
            <a:avLst/>
          </a:prstGeom>
          <a:solidFill>
            <a:schemeClr val="bg1">
              <a:lumMod val="85000"/>
            </a:schemeClr>
          </a:solidFill>
          <a:ln w="254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txtNonce">
            <a:extLst>
              <a:ext uri="{FF2B5EF4-FFF2-40B4-BE49-F238E27FC236}">
                <a16:creationId xmlns:a16="http://schemas.microsoft.com/office/drawing/2014/main" id="{86573CC9-22B0-16B9-D2BD-28465BBD59AB}"/>
              </a:ext>
            </a:extLst>
          </p:cNvPr>
          <p:cNvSpPr txBox="1"/>
          <p:nvPr/>
        </p:nvSpPr>
        <p:spPr>
          <a:xfrm>
            <a:off x="5370898" y="2938538"/>
            <a:ext cx="1424055"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 Nonce }</a:t>
            </a:r>
            <a:endParaRPr lang="en-US" sz="16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279473026"/>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wipe(left)">
                                      <p:cBhvr>
                                        <p:cTn id="12" dur="500"/>
                                        <p:tgtEl>
                                          <p:spTgt spid="18"/>
                                        </p:tgtEl>
                                      </p:cBhvr>
                                    </p:animEffect>
                                  </p:childTnLst>
                                </p:cTn>
                              </p:par>
                              <p:par>
                                <p:cTn id="13" presetID="22" presetClass="entr" presetSubtype="8"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wipe(left)">
                                      <p:cBhvr>
                                        <p:cTn id="15" dur="500"/>
                                        <p:tgtEl>
                                          <p:spTgt spid="17"/>
                                        </p:tgtEl>
                                      </p:cBhvr>
                                    </p:animEffect>
                                  </p:childTnLst>
                                </p:cTn>
                              </p:par>
                            </p:childTnLst>
                          </p:cTn>
                        </p:par>
                        <p:par>
                          <p:cTn id="16" fill="hold">
                            <p:stCondLst>
                              <p:cond delay="500"/>
                            </p:stCondLst>
                            <p:childTnLst>
                              <p:par>
                                <p:cTn id="17" presetID="22" presetClass="entr" presetSubtype="2" fill="hold" nodeType="afterEffect">
                                  <p:stCondLst>
                                    <p:cond delay="500"/>
                                  </p:stCondLst>
                                  <p:childTnLst>
                                    <p:set>
                                      <p:cBhvr>
                                        <p:cTn id="18" dur="1" fill="hold">
                                          <p:stCondLst>
                                            <p:cond delay="0"/>
                                          </p:stCondLst>
                                        </p:cTn>
                                        <p:tgtEl>
                                          <p:spTgt spid="38"/>
                                        </p:tgtEl>
                                        <p:attrNameLst>
                                          <p:attrName>style.visibility</p:attrName>
                                        </p:attrNameLst>
                                      </p:cBhvr>
                                      <p:to>
                                        <p:strVal val="visible"/>
                                      </p:to>
                                    </p:set>
                                    <p:animEffect transition="in" filter="wipe(right)">
                                      <p:cBhvr>
                                        <p:cTn id="19" dur="500"/>
                                        <p:tgtEl>
                                          <p:spTgt spid="38"/>
                                        </p:tgtEl>
                                      </p:cBhvr>
                                    </p:animEffect>
                                  </p:childTnLst>
                                </p:cTn>
                              </p:par>
                              <p:par>
                                <p:cTn id="20" presetID="22" presetClass="entr" presetSubtype="2" fill="hold" grpId="0" nodeType="withEffect">
                                  <p:stCondLst>
                                    <p:cond delay="500"/>
                                  </p:stCondLst>
                                  <p:childTnLst>
                                    <p:set>
                                      <p:cBhvr>
                                        <p:cTn id="21" dur="1" fill="hold">
                                          <p:stCondLst>
                                            <p:cond delay="0"/>
                                          </p:stCondLst>
                                        </p:cTn>
                                        <p:tgtEl>
                                          <p:spTgt spid="53"/>
                                        </p:tgtEl>
                                        <p:attrNameLst>
                                          <p:attrName>style.visibility</p:attrName>
                                        </p:attrNameLst>
                                      </p:cBhvr>
                                      <p:to>
                                        <p:strVal val="visible"/>
                                      </p:to>
                                    </p:set>
                                    <p:animEffect transition="in" filter="wipe(right)">
                                      <p:cBhvr>
                                        <p:cTn id="22" dur="500"/>
                                        <p:tgtEl>
                                          <p:spTgt spid="53"/>
                                        </p:tgtEl>
                                      </p:cBhvr>
                                    </p:animEffect>
                                  </p:childTnLst>
                                </p:cTn>
                              </p:par>
                              <p:par>
                                <p:cTn id="23" presetID="22" presetClass="entr" presetSubtype="2" fill="hold" grpId="0" nodeType="withEffect">
                                  <p:stCondLst>
                                    <p:cond delay="500"/>
                                  </p:stCondLst>
                                  <p:childTnLst>
                                    <p:set>
                                      <p:cBhvr>
                                        <p:cTn id="24" dur="1" fill="hold">
                                          <p:stCondLst>
                                            <p:cond delay="0"/>
                                          </p:stCondLst>
                                        </p:cTn>
                                        <p:tgtEl>
                                          <p:spTgt spid="54"/>
                                        </p:tgtEl>
                                        <p:attrNameLst>
                                          <p:attrName>style.visibility</p:attrName>
                                        </p:attrNameLst>
                                      </p:cBhvr>
                                      <p:to>
                                        <p:strVal val="visible"/>
                                      </p:to>
                                    </p:set>
                                    <p:animEffect transition="in" filter="wipe(right)">
                                      <p:cBhvr>
                                        <p:cTn id="25"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8" grpId="0"/>
      <p:bldP spid="53" grpId="0" animBg="1"/>
      <p:bldP spid="54" grpId="0"/>
    </p:bldLst>
  </p:timing>
</p:sld>
</file>

<file path=ppt/slides/slide14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Passkeys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3405551" y="362762"/>
            <a:ext cx="5949064"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t>
            </a:r>
            <a:r>
              <a:rPr lang="en-US" sz="3200" dirty="0" err="1">
                <a:solidFill>
                  <a:schemeClr val="bg1">
                    <a:lumMod val="95000"/>
                  </a:schemeClr>
                </a:solidFill>
                <a:latin typeface="Corbel" panose="020B0503020204020204" pitchFamily="34" charset="0"/>
              </a:rPr>
              <a:t>Passwordless</a:t>
            </a:r>
            <a:r>
              <a:rPr lang="en-US" sz="3200" dirty="0">
                <a:solidFill>
                  <a:schemeClr val="bg1">
                    <a:lumMod val="95000"/>
                  </a:schemeClr>
                </a:solidFill>
                <a:latin typeface="Corbel" panose="020B0503020204020204" pitchFamily="34" charset="0"/>
              </a:rPr>
              <a:t>" is the new hotness</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1918955"/>
            <a:ext cx="1325060" cy="1413909"/>
          </a:xfrm>
          <a:prstGeom prst="rect">
            <a:avLst/>
          </a:prstGeom>
        </p:spPr>
      </p:pic>
      <p:pic>
        <p:nvPicPr>
          <p:cNvPr id="4" name="!!Monitor">
            <a:extLst>
              <a:ext uri="{FF2B5EF4-FFF2-40B4-BE49-F238E27FC236}">
                <a16:creationId xmlns:a16="http://schemas.microsoft.com/office/drawing/2014/main" id="{3D92B0DE-8465-3848-D26D-8974775C9F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86081"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93434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7" name="Picture 36">
            <a:extLst>
              <a:ext uri="{FF2B5EF4-FFF2-40B4-BE49-F238E27FC236}">
                <a16:creationId xmlns:a16="http://schemas.microsoft.com/office/drawing/2014/main" id="{73E7C53F-2470-7762-D396-BBC2BC62FFFD}"/>
              </a:ext>
            </a:extLst>
          </p:cNvPr>
          <p:cNvPicPr>
            <a:picLocks noChangeAspect="1"/>
          </p:cNvPicPr>
          <p:nvPr/>
        </p:nvPicPr>
        <p:blipFill>
          <a:blip r:embed="rId5"/>
          <a:stretch>
            <a:fillRect/>
          </a:stretch>
        </p:blipFill>
        <p:spPr>
          <a:xfrm>
            <a:off x="2534713" y="3332864"/>
            <a:ext cx="1668244" cy="852321"/>
          </a:xfrm>
          <a:prstGeom prst="rect">
            <a:avLst/>
          </a:prstGeom>
        </p:spPr>
      </p:pic>
      <p:pic>
        <p:nvPicPr>
          <p:cNvPr id="40" name="Picture 39">
            <a:extLst>
              <a:ext uri="{FF2B5EF4-FFF2-40B4-BE49-F238E27FC236}">
                <a16:creationId xmlns:a16="http://schemas.microsoft.com/office/drawing/2014/main" id="{B04B80BD-73F7-194C-DDF0-C71BBEE47CD8}"/>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7408879" y="3345618"/>
            <a:ext cx="1692337" cy="849222"/>
          </a:xfrm>
          <a:prstGeom prst="rect">
            <a:avLst/>
          </a:prstGeom>
        </p:spPr>
      </p:pic>
      <p:sp>
        <p:nvSpPr>
          <p:cNvPr id="47" name="TextBox 46">
            <a:extLst>
              <a:ext uri="{FF2B5EF4-FFF2-40B4-BE49-F238E27FC236}">
                <a16:creationId xmlns:a16="http://schemas.microsoft.com/office/drawing/2014/main" id="{EE018F4E-382A-AD1F-45C2-EB4DEA16F65B}"/>
              </a:ext>
            </a:extLst>
          </p:cNvPr>
          <p:cNvSpPr txBox="1"/>
          <p:nvPr/>
        </p:nvSpPr>
        <p:spPr>
          <a:xfrm>
            <a:off x="7578364" y="3829202"/>
            <a:ext cx="92661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Public</a:t>
            </a:r>
          </a:p>
        </p:txBody>
      </p:sp>
      <p:sp>
        <p:nvSpPr>
          <p:cNvPr id="49" name="TextBox 48">
            <a:extLst>
              <a:ext uri="{FF2B5EF4-FFF2-40B4-BE49-F238E27FC236}">
                <a16:creationId xmlns:a16="http://schemas.microsoft.com/office/drawing/2014/main" id="{F3CFE4ED-BAAE-AC9F-939E-7CA6D2E3796B}"/>
              </a:ext>
            </a:extLst>
          </p:cNvPr>
          <p:cNvSpPr txBox="1"/>
          <p:nvPr/>
        </p:nvSpPr>
        <p:spPr>
          <a:xfrm>
            <a:off x="2563406" y="3813876"/>
            <a:ext cx="1001534"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Private</a:t>
            </a:r>
          </a:p>
        </p:txBody>
      </p:sp>
      <p:sp>
        <p:nvSpPr>
          <p:cNvPr id="16" name="TextBox 15">
            <a:extLst>
              <a:ext uri="{FF2B5EF4-FFF2-40B4-BE49-F238E27FC236}">
                <a16:creationId xmlns:a16="http://schemas.microsoft.com/office/drawing/2014/main" id="{4B286A9E-E8C4-BB2E-E310-F0FB37FA86A0}"/>
              </a:ext>
            </a:extLst>
          </p:cNvPr>
          <p:cNvSpPr txBox="1"/>
          <p:nvPr/>
        </p:nvSpPr>
        <p:spPr>
          <a:xfrm>
            <a:off x="7598272" y="4080481"/>
            <a:ext cx="92661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a:t>
            </a:r>
          </a:p>
        </p:txBody>
      </p:sp>
      <p:cxnSp>
        <p:nvCxnSpPr>
          <p:cNvPr id="17" name="!!Arrow 1">
            <a:extLst>
              <a:ext uri="{FF2B5EF4-FFF2-40B4-BE49-F238E27FC236}">
                <a16:creationId xmlns:a16="http://schemas.microsoft.com/office/drawing/2014/main" id="{D5F3D48B-9B9F-5A0D-8BE1-42ABE60067FC}"/>
              </a:ext>
            </a:extLst>
          </p:cNvPr>
          <p:cNvCxnSpPr>
            <a:cxnSpLocks/>
          </p:cNvCxnSpPr>
          <p:nvPr/>
        </p:nvCxnSpPr>
        <p:spPr>
          <a:xfrm>
            <a:off x="4691966" y="2642924"/>
            <a:ext cx="2776983"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6259E3F4-99C8-4939-91A0-507036954D53}"/>
              </a:ext>
            </a:extLst>
          </p:cNvPr>
          <p:cNvSpPr txBox="1"/>
          <p:nvPr/>
        </p:nvSpPr>
        <p:spPr>
          <a:xfrm>
            <a:off x="4604026" y="2076173"/>
            <a:ext cx="2936322" cy="461665"/>
          </a:xfrm>
          <a:prstGeom prst="rect">
            <a:avLst/>
          </a:prstGeom>
          <a:noFill/>
        </p:spPr>
        <p:txBody>
          <a:bodyPr wrap="square" rtlCol="0">
            <a:spAutoFit/>
          </a:bodyPr>
          <a:lstStyle/>
          <a:p>
            <a:pPr algn="ctr"/>
            <a:r>
              <a:rPr lang="en-US" sz="2400" dirty="0">
                <a:solidFill>
                  <a:srgbClr val="FD7D00"/>
                </a:solidFill>
                <a:latin typeface="Corbel" panose="020B0503020204020204" pitchFamily="34" charset="0"/>
              </a:rPr>
              <a:t>Requests access</a:t>
            </a:r>
          </a:p>
        </p:txBody>
      </p:sp>
      <p:cxnSp>
        <p:nvCxnSpPr>
          <p:cNvPr id="38" name="!!Arrow 1">
            <a:extLst>
              <a:ext uri="{FF2B5EF4-FFF2-40B4-BE49-F238E27FC236}">
                <a16:creationId xmlns:a16="http://schemas.microsoft.com/office/drawing/2014/main" id="{9D751611-B2C3-303E-3465-A27CC3158D08}"/>
              </a:ext>
            </a:extLst>
          </p:cNvPr>
          <p:cNvCxnSpPr>
            <a:cxnSpLocks/>
          </p:cNvCxnSpPr>
          <p:nvPr/>
        </p:nvCxnSpPr>
        <p:spPr>
          <a:xfrm flipH="1">
            <a:off x="4691966" y="2885684"/>
            <a:ext cx="2776983"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53" name="!!rectNonce">
            <a:extLst>
              <a:ext uri="{FF2B5EF4-FFF2-40B4-BE49-F238E27FC236}">
                <a16:creationId xmlns:a16="http://schemas.microsoft.com/office/drawing/2014/main" id="{4AEB5186-1555-32A4-2293-D5AD3F508887}"/>
              </a:ext>
            </a:extLst>
          </p:cNvPr>
          <p:cNvSpPr/>
          <p:nvPr/>
        </p:nvSpPr>
        <p:spPr>
          <a:xfrm>
            <a:off x="2777027" y="4431770"/>
            <a:ext cx="2183391" cy="400136"/>
          </a:xfrm>
          <a:prstGeom prst="roundRect">
            <a:avLst/>
          </a:prstGeom>
          <a:solidFill>
            <a:schemeClr val="bg1">
              <a:lumMod val="85000"/>
            </a:schemeClr>
          </a:solidFill>
          <a:ln w="254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txtNonce">
            <a:extLst>
              <a:ext uri="{FF2B5EF4-FFF2-40B4-BE49-F238E27FC236}">
                <a16:creationId xmlns:a16="http://schemas.microsoft.com/office/drawing/2014/main" id="{86573CC9-22B0-16B9-D2BD-28465BBD59AB}"/>
              </a:ext>
            </a:extLst>
          </p:cNvPr>
          <p:cNvSpPr txBox="1"/>
          <p:nvPr/>
        </p:nvSpPr>
        <p:spPr>
          <a:xfrm>
            <a:off x="2778902" y="4430558"/>
            <a:ext cx="2201424"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{Signed Nonce}</a:t>
            </a:r>
            <a:endParaRPr lang="en-US" sz="1600" dirty="0">
              <a:latin typeface="Courier New" panose="02070309020205020404" pitchFamily="49" charset="0"/>
              <a:cs typeface="Courier New" panose="02070309020205020404" pitchFamily="49" charset="0"/>
            </a:endParaRPr>
          </a:p>
        </p:txBody>
      </p:sp>
      <p:sp>
        <p:nvSpPr>
          <p:cNvPr id="19" name="Txt4">
            <a:extLst>
              <a:ext uri="{FF2B5EF4-FFF2-40B4-BE49-F238E27FC236}">
                <a16:creationId xmlns:a16="http://schemas.microsoft.com/office/drawing/2014/main" id="{4390B9ED-8B61-B4FA-802B-41114ECEF051}"/>
              </a:ext>
            </a:extLst>
          </p:cNvPr>
          <p:cNvSpPr txBox="1"/>
          <p:nvPr/>
        </p:nvSpPr>
        <p:spPr>
          <a:xfrm>
            <a:off x="2032097" y="4968329"/>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Nonce value is</a:t>
            </a:r>
          </a:p>
          <a:p>
            <a:pPr algn="ctr"/>
            <a:r>
              <a:rPr lang="en-US" sz="2000" b="1" dirty="0">
                <a:solidFill>
                  <a:schemeClr val="bg1"/>
                </a:solidFill>
                <a:latin typeface="Corbel" panose="020B0503020204020204" pitchFamily="34" charset="0"/>
              </a:rPr>
              <a:t>signed with private key</a:t>
            </a:r>
          </a:p>
        </p:txBody>
      </p:sp>
    </p:spTree>
    <p:extLst>
      <p:ext uri="{BB962C8B-B14F-4D97-AF65-F5344CB8AC3E}">
        <p14:creationId xmlns:p14="http://schemas.microsoft.com/office/powerpoint/2010/main" val="2898408914"/>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14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Passkeys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3405551" y="362762"/>
            <a:ext cx="5949064"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t>
            </a:r>
            <a:r>
              <a:rPr lang="en-US" sz="3200" dirty="0" err="1">
                <a:solidFill>
                  <a:schemeClr val="bg1">
                    <a:lumMod val="95000"/>
                  </a:schemeClr>
                </a:solidFill>
                <a:latin typeface="Corbel" panose="020B0503020204020204" pitchFamily="34" charset="0"/>
              </a:rPr>
              <a:t>Passwordless</a:t>
            </a:r>
            <a:r>
              <a:rPr lang="en-US" sz="3200" dirty="0">
                <a:solidFill>
                  <a:schemeClr val="bg1">
                    <a:lumMod val="95000"/>
                  </a:schemeClr>
                </a:solidFill>
                <a:latin typeface="Corbel" panose="020B0503020204020204" pitchFamily="34" charset="0"/>
              </a:rPr>
              <a:t>" is the new hotness</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1918955"/>
            <a:ext cx="1325060" cy="1413909"/>
          </a:xfrm>
          <a:prstGeom prst="rect">
            <a:avLst/>
          </a:prstGeom>
        </p:spPr>
      </p:pic>
      <p:pic>
        <p:nvPicPr>
          <p:cNvPr id="4" name="!!Monitor">
            <a:extLst>
              <a:ext uri="{FF2B5EF4-FFF2-40B4-BE49-F238E27FC236}">
                <a16:creationId xmlns:a16="http://schemas.microsoft.com/office/drawing/2014/main" id="{3D92B0DE-8465-3848-D26D-8974775C9F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86081"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93434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7" name="Picture 36">
            <a:extLst>
              <a:ext uri="{FF2B5EF4-FFF2-40B4-BE49-F238E27FC236}">
                <a16:creationId xmlns:a16="http://schemas.microsoft.com/office/drawing/2014/main" id="{73E7C53F-2470-7762-D396-BBC2BC62FFFD}"/>
              </a:ext>
            </a:extLst>
          </p:cNvPr>
          <p:cNvPicPr>
            <a:picLocks noChangeAspect="1"/>
          </p:cNvPicPr>
          <p:nvPr/>
        </p:nvPicPr>
        <p:blipFill>
          <a:blip r:embed="rId5"/>
          <a:stretch>
            <a:fillRect/>
          </a:stretch>
        </p:blipFill>
        <p:spPr>
          <a:xfrm>
            <a:off x="2534713" y="3332864"/>
            <a:ext cx="1668244" cy="852321"/>
          </a:xfrm>
          <a:prstGeom prst="rect">
            <a:avLst/>
          </a:prstGeom>
        </p:spPr>
      </p:pic>
      <p:pic>
        <p:nvPicPr>
          <p:cNvPr id="40" name="Picture 39">
            <a:extLst>
              <a:ext uri="{FF2B5EF4-FFF2-40B4-BE49-F238E27FC236}">
                <a16:creationId xmlns:a16="http://schemas.microsoft.com/office/drawing/2014/main" id="{B04B80BD-73F7-194C-DDF0-C71BBEE47CD8}"/>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7408879" y="3345618"/>
            <a:ext cx="1692337" cy="849222"/>
          </a:xfrm>
          <a:prstGeom prst="rect">
            <a:avLst/>
          </a:prstGeom>
        </p:spPr>
      </p:pic>
      <p:sp>
        <p:nvSpPr>
          <p:cNvPr id="47" name="TextBox 46">
            <a:extLst>
              <a:ext uri="{FF2B5EF4-FFF2-40B4-BE49-F238E27FC236}">
                <a16:creationId xmlns:a16="http://schemas.microsoft.com/office/drawing/2014/main" id="{EE018F4E-382A-AD1F-45C2-EB4DEA16F65B}"/>
              </a:ext>
            </a:extLst>
          </p:cNvPr>
          <p:cNvSpPr txBox="1"/>
          <p:nvPr/>
        </p:nvSpPr>
        <p:spPr>
          <a:xfrm>
            <a:off x="7578364" y="3829202"/>
            <a:ext cx="92661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Public</a:t>
            </a:r>
          </a:p>
        </p:txBody>
      </p:sp>
      <p:sp>
        <p:nvSpPr>
          <p:cNvPr id="49" name="TextBox 48">
            <a:extLst>
              <a:ext uri="{FF2B5EF4-FFF2-40B4-BE49-F238E27FC236}">
                <a16:creationId xmlns:a16="http://schemas.microsoft.com/office/drawing/2014/main" id="{F3CFE4ED-BAAE-AC9F-939E-7CA6D2E3796B}"/>
              </a:ext>
            </a:extLst>
          </p:cNvPr>
          <p:cNvSpPr txBox="1"/>
          <p:nvPr/>
        </p:nvSpPr>
        <p:spPr>
          <a:xfrm>
            <a:off x="2563406" y="3813876"/>
            <a:ext cx="1001534"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Private</a:t>
            </a:r>
          </a:p>
        </p:txBody>
      </p:sp>
      <p:sp>
        <p:nvSpPr>
          <p:cNvPr id="16" name="TextBox 15">
            <a:extLst>
              <a:ext uri="{FF2B5EF4-FFF2-40B4-BE49-F238E27FC236}">
                <a16:creationId xmlns:a16="http://schemas.microsoft.com/office/drawing/2014/main" id="{4B286A9E-E8C4-BB2E-E310-F0FB37FA86A0}"/>
              </a:ext>
            </a:extLst>
          </p:cNvPr>
          <p:cNvSpPr txBox="1"/>
          <p:nvPr/>
        </p:nvSpPr>
        <p:spPr>
          <a:xfrm>
            <a:off x="7598272" y="4080481"/>
            <a:ext cx="92661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a:t>
            </a:r>
          </a:p>
        </p:txBody>
      </p:sp>
      <p:cxnSp>
        <p:nvCxnSpPr>
          <p:cNvPr id="17" name="!!Arrow 1">
            <a:extLst>
              <a:ext uri="{FF2B5EF4-FFF2-40B4-BE49-F238E27FC236}">
                <a16:creationId xmlns:a16="http://schemas.microsoft.com/office/drawing/2014/main" id="{D5F3D48B-9B9F-5A0D-8BE1-42ABE60067FC}"/>
              </a:ext>
            </a:extLst>
          </p:cNvPr>
          <p:cNvCxnSpPr>
            <a:cxnSpLocks/>
          </p:cNvCxnSpPr>
          <p:nvPr/>
        </p:nvCxnSpPr>
        <p:spPr>
          <a:xfrm>
            <a:off x="4691966" y="2642924"/>
            <a:ext cx="2776983"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6259E3F4-99C8-4939-91A0-507036954D53}"/>
              </a:ext>
            </a:extLst>
          </p:cNvPr>
          <p:cNvSpPr txBox="1"/>
          <p:nvPr/>
        </p:nvSpPr>
        <p:spPr>
          <a:xfrm>
            <a:off x="4604026" y="2076173"/>
            <a:ext cx="2936322" cy="461665"/>
          </a:xfrm>
          <a:prstGeom prst="rect">
            <a:avLst/>
          </a:prstGeom>
          <a:noFill/>
        </p:spPr>
        <p:txBody>
          <a:bodyPr wrap="square" rtlCol="0">
            <a:spAutoFit/>
          </a:bodyPr>
          <a:lstStyle/>
          <a:p>
            <a:pPr algn="ctr"/>
            <a:r>
              <a:rPr lang="en-US" sz="2400" dirty="0">
                <a:solidFill>
                  <a:srgbClr val="FD7D00"/>
                </a:solidFill>
                <a:latin typeface="Corbel" panose="020B0503020204020204" pitchFamily="34" charset="0"/>
              </a:rPr>
              <a:t>Requests access</a:t>
            </a:r>
          </a:p>
        </p:txBody>
      </p:sp>
      <p:cxnSp>
        <p:nvCxnSpPr>
          <p:cNvPr id="38" name="!!Arrow 1">
            <a:extLst>
              <a:ext uri="{FF2B5EF4-FFF2-40B4-BE49-F238E27FC236}">
                <a16:creationId xmlns:a16="http://schemas.microsoft.com/office/drawing/2014/main" id="{9D751611-B2C3-303E-3465-A27CC3158D08}"/>
              </a:ext>
            </a:extLst>
          </p:cNvPr>
          <p:cNvCxnSpPr>
            <a:cxnSpLocks/>
          </p:cNvCxnSpPr>
          <p:nvPr/>
        </p:nvCxnSpPr>
        <p:spPr>
          <a:xfrm flipH="1">
            <a:off x="4691966" y="2885684"/>
            <a:ext cx="2776983"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53" name="!!rectNonce">
            <a:extLst>
              <a:ext uri="{FF2B5EF4-FFF2-40B4-BE49-F238E27FC236}">
                <a16:creationId xmlns:a16="http://schemas.microsoft.com/office/drawing/2014/main" id="{4AEB5186-1555-32A4-2293-D5AD3F508887}"/>
              </a:ext>
            </a:extLst>
          </p:cNvPr>
          <p:cNvSpPr/>
          <p:nvPr/>
        </p:nvSpPr>
        <p:spPr>
          <a:xfrm>
            <a:off x="4978051" y="4431770"/>
            <a:ext cx="2183391" cy="400136"/>
          </a:xfrm>
          <a:prstGeom prst="roundRect">
            <a:avLst/>
          </a:prstGeom>
          <a:solidFill>
            <a:schemeClr val="bg1">
              <a:lumMod val="85000"/>
            </a:schemeClr>
          </a:solidFill>
          <a:ln w="254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txtNonce">
            <a:extLst>
              <a:ext uri="{FF2B5EF4-FFF2-40B4-BE49-F238E27FC236}">
                <a16:creationId xmlns:a16="http://schemas.microsoft.com/office/drawing/2014/main" id="{86573CC9-22B0-16B9-D2BD-28465BBD59AB}"/>
              </a:ext>
            </a:extLst>
          </p:cNvPr>
          <p:cNvSpPr txBox="1"/>
          <p:nvPr/>
        </p:nvSpPr>
        <p:spPr>
          <a:xfrm>
            <a:off x="4979926" y="4430558"/>
            <a:ext cx="2201424"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{Signed Nonce}</a:t>
            </a:r>
            <a:endParaRPr lang="en-US" sz="1600" dirty="0">
              <a:latin typeface="Courier New" panose="02070309020205020404" pitchFamily="49" charset="0"/>
              <a:cs typeface="Courier New" panose="02070309020205020404" pitchFamily="49" charset="0"/>
            </a:endParaRPr>
          </a:p>
        </p:txBody>
      </p:sp>
      <p:sp>
        <p:nvSpPr>
          <p:cNvPr id="19" name="Txt4">
            <a:extLst>
              <a:ext uri="{FF2B5EF4-FFF2-40B4-BE49-F238E27FC236}">
                <a16:creationId xmlns:a16="http://schemas.microsoft.com/office/drawing/2014/main" id="{4390B9ED-8B61-B4FA-802B-41114ECEF051}"/>
              </a:ext>
            </a:extLst>
          </p:cNvPr>
          <p:cNvSpPr txBox="1"/>
          <p:nvPr/>
        </p:nvSpPr>
        <p:spPr>
          <a:xfrm>
            <a:off x="2032097" y="4968329"/>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Nonce value is</a:t>
            </a:r>
            <a:br>
              <a:rPr lang="en-US" sz="2000" dirty="0">
                <a:solidFill>
                  <a:schemeClr val="bg1"/>
                </a:solidFill>
                <a:latin typeface="Corbel" panose="020B0503020204020204" pitchFamily="34" charset="0"/>
              </a:rPr>
            </a:br>
            <a:r>
              <a:rPr lang="en-US" sz="2000" b="1" dirty="0">
                <a:solidFill>
                  <a:schemeClr val="bg1"/>
                </a:solidFill>
                <a:latin typeface="Corbel" panose="020B0503020204020204" pitchFamily="34" charset="0"/>
              </a:rPr>
              <a:t>signed with private key</a:t>
            </a:r>
          </a:p>
        </p:txBody>
      </p:sp>
      <p:cxnSp>
        <p:nvCxnSpPr>
          <p:cNvPr id="20" name="!!Arrow 1">
            <a:extLst>
              <a:ext uri="{FF2B5EF4-FFF2-40B4-BE49-F238E27FC236}">
                <a16:creationId xmlns:a16="http://schemas.microsoft.com/office/drawing/2014/main" id="{13B6AC9D-9381-958B-9D4E-20BA78CABF73}"/>
              </a:ext>
            </a:extLst>
          </p:cNvPr>
          <p:cNvCxnSpPr>
            <a:cxnSpLocks/>
          </p:cNvCxnSpPr>
          <p:nvPr/>
        </p:nvCxnSpPr>
        <p:spPr>
          <a:xfrm>
            <a:off x="4620567" y="4328254"/>
            <a:ext cx="2776983"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4B311482-4143-9B81-B6AB-E3B636B9D35A}"/>
              </a:ext>
            </a:extLst>
          </p:cNvPr>
          <p:cNvSpPr txBox="1"/>
          <p:nvPr/>
        </p:nvSpPr>
        <p:spPr>
          <a:xfrm>
            <a:off x="4532627" y="3761503"/>
            <a:ext cx="2936322" cy="461665"/>
          </a:xfrm>
          <a:prstGeom prst="rect">
            <a:avLst/>
          </a:prstGeom>
          <a:noFill/>
        </p:spPr>
        <p:txBody>
          <a:bodyPr wrap="square" rtlCol="0">
            <a:spAutoFit/>
          </a:bodyPr>
          <a:lstStyle/>
          <a:p>
            <a:pPr algn="ctr"/>
            <a:r>
              <a:rPr lang="en-US" sz="2400" dirty="0">
                <a:solidFill>
                  <a:srgbClr val="FD7D00"/>
                </a:solidFill>
                <a:latin typeface="Corbel" panose="020B0503020204020204" pitchFamily="34" charset="0"/>
              </a:rPr>
              <a:t>Authenticates</a:t>
            </a:r>
          </a:p>
        </p:txBody>
      </p:sp>
      <p:sp>
        <p:nvSpPr>
          <p:cNvPr id="23" name="Txt4">
            <a:extLst>
              <a:ext uri="{FF2B5EF4-FFF2-40B4-BE49-F238E27FC236}">
                <a16:creationId xmlns:a16="http://schemas.microsoft.com/office/drawing/2014/main" id="{7C7E3A71-4AFD-8123-DBD8-E0B4244BC983}"/>
              </a:ext>
            </a:extLst>
          </p:cNvPr>
          <p:cNvSpPr txBox="1"/>
          <p:nvPr/>
        </p:nvSpPr>
        <p:spPr>
          <a:xfrm>
            <a:off x="6636445" y="4975350"/>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Signed nonce is</a:t>
            </a:r>
            <a:br>
              <a:rPr lang="en-US" sz="2000" dirty="0">
                <a:solidFill>
                  <a:schemeClr val="bg1"/>
                </a:solidFill>
                <a:latin typeface="Corbel" panose="020B0503020204020204" pitchFamily="34" charset="0"/>
              </a:rPr>
            </a:br>
            <a:r>
              <a:rPr lang="en-US" sz="2000" b="1" dirty="0">
                <a:solidFill>
                  <a:schemeClr val="bg1"/>
                </a:solidFill>
                <a:latin typeface="Corbel" panose="020B0503020204020204" pitchFamily="34" charset="0"/>
              </a:rPr>
              <a:t>verified with public key</a:t>
            </a:r>
          </a:p>
        </p:txBody>
      </p:sp>
      <p:pic>
        <p:nvPicPr>
          <p:cNvPr id="27" name="Picture 2">
            <a:extLst>
              <a:ext uri="{FF2B5EF4-FFF2-40B4-BE49-F238E27FC236}">
                <a16:creationId xmlns:a16="http://schemas.microsoft.com/office/drawing/2014/main" id="{7C420689-3BAA-2490-BA61-CBE3C1E2DC2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p:blipFill>
        <p:spPr bwMode="auto">
          <a:xfrm rot="19655715">
            <a:off x="14500520" y="2039600"/>
            <a:ext cx="2442167" cy="2850210"/>
          </a:xfrm>
          <a:prstGeom prst="rect">
            <a:avLst/>
          </a:prstGeom>
          <a:noFill/>
          <a:extLst>
            <a:ext uri="{909E8E84-426E-40DD-AFC4-6F175D3DCCD1}">
              <a14:hiddenFill xmlns:a14="http://schemas.microsoft.com/office/drawing/2010/main">
                <a:solidFill>
                  <a:srgbClr val="FFFFFF"/>
                </a:solidFill>
              </a14:hiddenFill>
            </a:ext>
          </a:extLst>
        </p:spPr>
      </p:pic>
      <p:sp>
        <p:nvSpPr>
          <p:cNvPr id="28" name="Thought Bubble: Cloud 27">
            <a:extLst>
              <a:ext uri="{FF2B5EF4-FFF2-40B4-BE49-F238E27FC236}">
                <a16:creationId xmlns:a16="http://schemas.microsoft.com/office/drawing/2014/main" id="{F6BA9F0D-B03C-64FE-673F-B5E49F582882}"/>
              </a:ext>
            </a:extLst>
          </p:cNvPr>
          <p:cNvSpPr/>
          <p:nvPr/>
        </p:nvSpPr>
        <p:spPr>
          <a:xfrm>
            <a:off x="12353492" y="942169"/>
            <a:ext cx="3106745" cy="1163472"/>
          </a:xfrm>
          <a:prstGeom prst="cloudCallout">
            <a:avLst>
              <a:gd name="adj1" fmla="val 33991"/>
              <a:gd name="adj2" fmla="val 72113"/>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D11B0A4B-51BB-2E60-9DE5-4FDD245A4A56}"/>
              </a:ext>
            </a:extLst>
          </p:cNvPr>
          <p:cNvSpPr txBox="1"/>
          <p:nvPr/>
        </p:nvSpPr>
        <p:spPr>
          <a:xfrm>
            <a:off x="12787410" y="1108406"/>
            <a:ext cx="2901433" cy="830997"/>
          </a:xfrm>
          <a:prstGeom prst="rect">
            <a:avLst/>
          </a:prstGeom>
          <a:noFill/>
        </p:spPr>
        <p:txBody>
          <a:bodyPr wrap="square" rtlCol="0">
            <a:spAutoFit/>
          </a:bodyPr>
          <a:lstStyle/>
          <a:p>
            <a:r>
              <a:rPr lang="en-US" sz="2400" dirty="0">
                <a:solidFill>
                  <a:schemeClr val="bg1"/>
                </a:solidFill>
                <a:latin typeface="Segoe Print" panose="02000600000000000000" pitchFamily="2" charset="0"/>
              </a:rPr>
              <a:t>Man, I hate these things…</a:t>
            </a:r>
            <a:endParaRPr lang="en-US" dirty="0">
              <a:solidFill>
                <a:schemeClr val="bg1">
                  <a:lumMod val="50000"/>
                </a:schemeClr>
              </a:solidFill>
              <a:latin typeface="Segoe Print" panose="02000600000000000000" pitchFamily="2" charset="0"/>
            </a:endParaRPr>
          </a:p>
        </p:txBody>
      </p:sp>
    </p:spTree>
    <p:extLst>
      <p:ext uri="{BB962C8B-B14F-4D97-AF65-F5344CB8AC3E}">
        <p14:creationId xmlns:p14="http://schemas.microsoft.com/office/powerpoint/2010/main" val="3227548635"/>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14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Passkeys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3405551" y="362762"/>
            <a:ext cx="5949064"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t>
            </a:r>
            <a:r>
              <a:rPr lang="en-US" sz="3200" dirty="0" err="1">
                <a:solidFill>
                  <a:schemeClr val="bg1">
                    <a:lumMod val="95000"/>
                  </a:schemeClr>
                </a:solidFill>
                <a:latin typeface="Corbel" panose="020B0503020204020204" pitchFamily="34" charset="0"/>
              </a:rPr>
              <a:t>Passwordless</a:t>
            </a:r>
            <a:r>
              <a:rPr lang="en-US" sz="3200" dirty="0">
                <a:solidFill>
                  <a:schemeClr val="bg1">
                    <a:lumMod val="95000"/>
                  </a:schemeClr>
                </a:solidFill>
                <a:latin typeface="Corbel" panose="020B0503020204020204" pitchFamily="34" charset="0"/>
              </a:rPr>
              <a:t>" is the new hotness</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1918955"/>
            <a:ext cx="1325060" cy="1413909"/>
          </a:xfrm>
          <a:prstGeom prst="rect">
            <a:avLst/>
          </a:prstGeom>
        </p:spPr>
      </p:pic>
      <p:pic>
        <p:nvPicPr>
          <p:cNvPr id="4" name="!!Monitor">
            <a:extLst>
              <a:ext uri="{FF2B5EF4-FFF2-40B4-BE49-F238E27FC236}">
                <a16:creationId xmlns:a16="http://schemas.microsoft.com/office/drawing/2014/main" id="{3D92B0DE-8465-3848-D26D-8974775C9F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86081"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93434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7" name="Picture 36">
            <a:extLst>
              <a:ext uri="{FF2B5EF4-FFF2-40B4-BE49-F238E27FC236}">
                <a16:creationId xmlns:a16="http://schemas.microsoft.com/office/drawing/2014/main" id="{73E7C53F-2470-7762-D396-BBC2BC62FFFD}"/>
              </a:ext>
            </a:extLst>
          </p:cNvPr>
          <p:cNvPicPr>
            <a:picLocks noChangeAspect="1"/>
          </p:cNvPicPr>
          <p:nvPr/>
        </p:nvPicPr>
        <p:blipFill>
          <a:blip r:embed="rId5"/>
          <a:stretch>
            <a:fillRect/>
          </a:stretch>
        </p:blipFill>
        <p:spPr>
          <a:xfrm>
            <a:off x="2534713" y="3332864"/>
            <a:ext cx="1668244" cy="852321"/>
          </a:xfrm>
          <a:prstGeom prst="rect">
            <a:avLst/>
          </a:prstGeom>
        </p:spPr>
      </p:pic>
      <p:pic>
        <p:nvPicPr>
          <p:cNvPr id="40" name="Picture 39">
            <a:extLst>
              <a:ext uri="{FF2B5EF4-FFF2-40B4-BE49-F238E27FC236}">
                <a16:creationId xmlns:a16="http://schemas.microsoft.com/office/drawing/2014/main" id="{B04B80BD-73F7-194C-DDF0-C71BBEE47CD8}"/>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7408879" y="3345618"/>
            <a:ext cx="1692337" cy="849222"/>
          </a:xfrm>
          <a:prstGeom prst="rect">
            <a:avLst/>
          </a:prstGeom>
        </p:spPr>
      </p:pic>
      <p:sp>
        <p:nvSpPr>
          <p:cNvPr id="47" name="TextBox 46">
            <a:extLst>
              <a:ext uri="{FF2B5EF4-FFF2-40B4-BE49-F238E27FC236}">
                <a16:creationId xmlns:a16="http://schemas.microsoft.com/office/drawing/2014/main" id="{EE018F4E-382A-AD1F-45C2-EB4DEA16F65B}"/>
              </a:ext>
            </a:extLst>
          </p:cNvPr>
          <p:cNvSpPr txBox="1"/>
          <p:nvPr/>
        </p:nvSpPr>
        <p:spPr>
          <a:xfrm>
            <a:off x="7578364" y="3829202"/>
            <a:ext cx="92661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Public</a:t>
            </a:r>
          </a:p>
        </p:txBody>
      </p:sp>
      <p:sp>
        <p:nvSpPr>
          <p:cNvPr id="49" name="TextBox 48">
            <a:extLst>
              <a:ext uri="{FF2B5EF4-FFF2-40B4-BE49-F238E27FC236}">
                <a16:creationId xmlns:a16="http://schemas.microsoft.com/office/drawing/2014/main" id="{F3CFE4ED-BAAE-AC9F-939E-7CA6D2E3796B}"/>
              </a:ext>
            </a:extLst>
          </p:cNvPr>
          <p:cNvSpPr txBox="1"/>
          <p:nvPr/>
        </p:nvSpPr>
        <p:spPr>
          <a:xfrm>
            <a:off x="2563406" y="3813876"/>
            <a:ext cx="1001534"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Private</a:t>
            </a:r>
          </a:p>
        </p:txBody>
      </p:sp>
      <p:sp>
        <p:nvSpPr>
          <p:cNvPr id="16" name="TextBox 15">
            <a:extLst>
              <a:ext uri="{FF2B5EF4-FFF2-40B4-BE49-F238E27FC236}">
                <a16:creationId xmlns:a16="http://schemas.microsoft.com/office/drawing/2014/main" id="{4B286A9E-E8C4-BB2E-E310-F0FB37FA86A0}"/>
              </a:ext>
            </a:extLst>
          </p:cNvPr>
          <p:cNvSpPr txBox="1"/>
          <p:nvPr/>
        </p:nvSpPr>
        <p:spPr>
          <a:xfrm>
            <a:off x="7598272" y="4080481"/>
            <a:ext cx="92661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a:t>
            </a:r>
          </a:p>
        </p:txBody>
      </p:sp>
      <p:cxnSp>
        <p:nvCxnSpPr>
          <p:cNvPr id="17" name="!!Arrow 1">
            <a:extLst>
              <a:ext uri="{FF2B5EF4-FFF2-40B4-BE49-F238E27FC236}">
                <a16:creationId xmlns:a16="http://schemas.microsoft.com/office/drawing/2014/main" id="{D5F3D48B-9B9F-5A0D-8BE1-42ABE60067FC}"/>
              </a:ext>
            </a:extLst>
          </p:cNvPr>
          <p:cNvCxnSpPr>
            <a:cxnSpLocks/>
          </p:cNvCxnSpPr>
          <p:nvPr/>
        </p:nvCxnSpPr>
        <p:spPr>
          <a:xfrm>
            <a:off x="4691966" y="2642924"/>
            <a:ext cx="2776983"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6259E3F4-99C8-4939-91A0-507036954D53}"/>
              </a:ext>
            </a:extLst>
          </p:cNvPr>
          <p:cNvSpPr txBox="1"/>
          <p:nvPr/>
        </p:nvSpPr>
        <p:spPr>
          <a:xfrm>
            <a:off x="4604026" y="2076173"/>
            <a:ext cx="2936322" cy="461665"/>
          </a:xfrm>
          <a:prstGeom prst="rect">
            <a:avLst/>
          </a:prstGeom>
          <a:noFill/>
        </p:spPr>
        <p:txBody>
          <a:bodyPr wrap="square" rtlCol="0">
            <a:spAutoFit/>
          </a:bodyPr>
          <a:lstStyle/>
          <a:p>
            <a:pPr algn="ctr"/>
            <a:r>
              <a:rPr lang="en-US" sz="2400" dirty="0">
                <a:solidFill>
                  <a:srgbClr val="FD7D00"/>
                </a:solidFill>
                <a:latin typeface="Corbel" panose="020B0503020204020204" pitchFamily="34" charset="0"/>
              </a:rPr>
              <a:t>Requests access</a:t>
            </a:r>
          </a:p>
        </p:txBody>
      </p:sp>
      <p:cxnSp>
        <p:nvCxnSpPr>
          <p:cNvPr id="38" name="!!Arrow 1">
            <a:extLst>
              <a:ext uri="{FF2B5EF4-FFF2-40B4-BE49-F238E27FC236}">
                <a16:creationId xmlns:a16="http://schemas.microsoft.com/office/drawing/2014/main" id="{9D751611-B2C3-303E-3465-A27CC3158D08}"/>
              </a:ext>
            </a:extLst>
          </p:cNvPr>
          <p:cNvCxnSpPr>
            <a:cxnSpLocks/>
          </p:cNvCxnSpPr>
          <p:nvPr/>
        </p:nvCxnSpPr>
        <p:spPr>
          <a:xfrm flipH="1">
            <a:off x="4691966" y="2885684"/>
            <a:ext cx="2776983"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53" name="!!rectNonce">
            <a:extLst>
              <a:ext uri="{FF2B5EF4-FFF2-40B4-BE49-F238E27FC236}">
                <a16:creationId xmlns:a16="http://schemas.microsoft.com/office/drawing/2014/main" id="{4AEB5186-1555-32A4-2293-D5AD3F508887}"/>
              </a:ext>
            </a:extLst>
          </p:cNvPr>
          <p:cNvSpPr/>
          <p:nvPr/>
        </p:nvSpPr>
        <p:spPr>
          <a:xfrm>
            <a:off x="4978051" y="4431770"/>
            <a:ext cx="2183391" cy="400136"/>
          </a:xfrm>
          <a:prstGeom prst="roundRect">
            <a:avLst/>
          </a:prstGeom>
          <a:solidFill>
            <a:schemeClr val="bg1">
              <a:lumMod val="85000"/>
            </a:schemeClr>
          </a:solidFill>
          <a:ln w="254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txtNonce">
            <a:extLst>
              <a:ext uri="{FF2B5EF4-FFF2-40B4-BE49-F238E27FC236}">
                <a16:creationId xmlns:a16="http://schemas.microsoft.com/office/drawing/2014/main" id="{86573CC9-22B0-16B9-D2BD-28465BBD59AB}"/>
              </a:ext>
            </a:extLst>
          </p:cNvPr>
          <p:cNvSpPr txBox="1"/>
          <p:nvPr/>
        </p:nvSpPr>
        <p:spPr>
          <a:xfrm>
            <a:off x="4979926" y="4430558"/>
            <a:ext cx="2201424"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{Signed Nonce}</a:t>
            </a:r>
            <a:endParaRPr lang="en-US" sz="1600" dirty="0">
              <a:latin typeface="Courier New" panose="02070309020205020404" pitchFamily="49" charset="0"/>
              <a:cs typeface="Courier New" panose="02070309020205020404" pitchFamily="49" charset="0"/>
            </a:endParaRPr>
          </a:p>
        </p:txBody>
      </p:sp>
      <p:sp>
        <p:nvSpPr>
          <p:cNvPr id="19" name="Txt4">
            <a:extLst>
              <a:ext uri="{FF2B5EF4-FFF2-40B4-BE49-F238E27FC236}">
                <a16:creationId xmlns:a16="http://schemas.microsoft.com/office/drawing/2014/main" id="{4390B9ED-8B61-B4FA-802B-41114ECEF051}"/>
              </a:ext>
            </a:extLst>
          </p:cNvPr>
          <p:cNvSpPr txBox="1"/>
          <p:nvPr/>
        </p:nvSpPr>
        <p:spPr>
          <a:xfrm>
            <a:off x="2032097" y="4968329"/>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Nonce value is</a:t>
            </a:r>
            <a:br>
              <a:rPr lang="en-US" sz="2000" dirty="0">
                <a:solidFill>
                  <a:schemeClr val="bg1"/>
                </a:solidFill>
                <a:latin typeface="Corbel" panose="020B0503020204020204" pitchFamily="34" charset="0"/>
              </a:rPr>
            </a:br>
            <a:r>
              <a:rPr lang="en-US" sz="2000" b="1" dirty="0">
                <a:solidFill>
                  <a:schemeClr val="bg1"/>
                </a:solidFill>
                <a:latin typeface="Corbel" panose="020B0503020204020204" pitchFamily="34" charset="0"/>
              </a:rPr>
              <a:t>signed with private key</a:t>
            </a:r>
          </a:p>
        </p:txBody>
      </p:sp>
      <p:cxnSp>
        <p:nvCxnSpPr>
          <p:cNvPr id="20" name="!!Arrow 1">
            <a:extLst>
              <a:ext uri="{FF2B5EF4-FFF2-40B4-BE49-F238E27FC236}">
                <a16:creationId xmlns:a16="http://schemas.microsoft.com/office/drawing/2014/main" id="{13B6AC9D-9381-958B-9D4E-20BA78CABF73}"/>
              </a:ext>
            </a:extLst>
          </p:cNvPr>
          <p:cNvCxnSpPr>
            <a:cxnSpLocks/>
          </p:cNvCxnSpPr>
          <p:nvPr/>
        </p:nvCxnSpPr>
        <p:spPr>
          <a:xfrm>
            <a:off x="4620567" y="4328254"/>
            <a:ext cx="2776983"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4B311482-4143-9B81-B6AB-E3B636B9D35A}"/>
              </a:ext>
            </a:extLst>
          </p:cNvPr>
          <p:cNvSpPr txBox="1"/>
          <p:nvPr/>
        </p:nvSpPr>
        <p:spPr>
          <a:xfrm>
            <a:off x="4532627" y="3761503"/>
            <a:ext cx="2936322" cy="461665"/>
          </a:xfrm>
          <a:prstGeom prst="rect">
            <a:avLst/>
          </a:prstGeom>
          <a:noFill/>
        </p:spPr>
        <p:txBody>
          <a:bodyPr wrap="square" rtlCol="0">
            <a:spAutoFit/>
          </a:bodyPr>
          <a:lstStyle/>
          <a:p>
            <a:pPr algn="ctr"/>
            <a:r>
              <a:rPr lang="en-US" sz="2400" dirty="0">
                <a:solidFill>
                  <a:srgbClr val="FD7D00"/>
                </a:solidFill>
                <a:latin typeface="Corbel" panose="020B0503020204020204" pitchFamily="34" charset="0"/>
              </a:rPr>
              <a:t>Authenticates</a:t>
            </a:r>
          </a:p>
        </p:txBody>
      </p:sp>
      <p:sp>
        <p:nvSpPr>
          <p:cNvPr id="23" name="Txt4">
            <a:extLst>
              <a:ext uri="{FF2B5EF4-FFF2-40B4-BE49-F238E27FC236}">
                <a16:creationId xmlns:a16="http://schemas.microsoft.com/office/drawing/2014/main" id="{7C7E3A71-4AFD-8123-DBD8-E0B4244BC983}"/>
              </a:ext>
            </a:extLst>
          </p:cNvPr>
          <p:cNvSpPr txBox="1"/>
          <p:nvPr/>
        </p:nvSpPr>
        <p:spPr>
          <a:xfrm>
            <a:off x="6636445" y="4975350"/>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Signed nonce is</a:t>
            </a:r>
            <a:br>
              <a:rPr lang="en-US" sz="2000" dirty="0">
                <a:solidFill>
                  <a:schemeClr val="bg1"/>
                </a:solidFill>
                <a:latin typeface="Corbel" panose="020B0503020204020204" pitchFamily="34" charset="0"/>
              </a:rPr>
            </a:br>
            <a:r>
              <a:rPr lang="en-US" sz="2000" b="1" dirty="0">
                <a:solidFill>
                  <a:schemeClr val="bg1"/>
                </a:solidFill>
                <a:latin typeface="Corbel" panose="020B0503020204020204" pitchFamily="34" charset="0"/>
              </a:rPr>
              <a:t>verified with public key</a:t>
            </a:r>
          </a:p>
        </p:txBody>
      </p:sp>
      <p:pic>
        <p:nvPicPr>
          <p:cNvPr id="24" name="Picture 2">
            <a:extLst>
              <a:ext uri="{FF2B5EF4-FFF2-40B4-BE49-F238E27FC236}">
                <a16:creationId xmlns:a16="http://schemas.microsoft.com/office/drawing/2014/main" id="{CA539BE9-FA0D-55A9-A062-B43A40EB516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p:blipFill>
        <p:spPr bwMode="auto">
          <a:xfrm rot="19655715">
            <a:off x="10408035" y="2039600"/>
            <a:ext cx="2442167" cy="2850210"/>
          </a:xfrm>
          <a:prstGeom prst="rect">
            <a:avLst/>
          </a:prstGeom>
          <a:noFill/>
          <a:extLst>
            <a:ext uri="{909E8E84-426E-40DD-AFC4-6F175D3DCCD1}">
              <a14:hiddenFill xmlns:a14="http://schemas.microsoft.com/office/drawing/2010/main">
                <a:solidFill>
                  <a:srgbClr val="FFFFFF"/>
                </a:solidFill>
              </a14:hiddenFill>
            </a:ext>
          </a:extLst>
        </p:spPr>
      </p:pic>
      <p:sp>
        <p:nvSpPr>
          <p:cNvPr id="25" name="Thought Bubble: Cloud 24">
            <a:extLst>
              <a:ext uri="{FF2B5EF4-FFF2-40B4-BE49-F238E27FC236}">
                <a16:creationId xmlns:a16="http://schemas.microsoft.com/office/drawing/2014/main" id="{E072D088-EA5B-C796-5E7D-8AE697941ADC}"/>
              </a:ext>
            </a:extLst>
          </p:cNvPr>
          <p:cNvSpPr/>
          <p:nvPr/>
        </p:nvSpPr>
        <p:spPr>
          <a:xfrm>
            <a:off x="8261007" y="942169"/>
            <a:ext cx="3510909" cy="1163472"/>
          </a:xfrm>
          <a:prstGeom prst="cloudCallout">
            <a:avLst>
              <a:gd name="adj1" fmla="val 33991"/>
              <a:gd name="adj2" fmla="val 72113"/>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7C3CD946-84FF-0CD0-E9A2-E4730B6EBE8C}"/>
              </a:ext>
            </a:extLst>
          </p:cNvPr>
          <p:cNvSpPr txBox="1"/>
          <p:nvPr/>
        </p:nvSpPr>
        <p:spPr>
          <a:xfrm>
            <a:off x="8694925" y="1108406"/>
            <a:ext cx="2901433" cy="830997"/>
          </a:xfrm>
          <a:prstGeom prst="rect">
            <a:avLst/>
          </a:prstGeom>
          <a:noFill/>
        </p:spPr>
        <p:txBody>
          <a:bodyPr wrap="square" rtlCol="0">
            <a:spAutoFit/>
          </a:bodyPr>
          <a:lstStyle/>
          <a:p>
            <a:r>
              <a:rPr lang="en-US" sz="2400" dirty="0">
                <a:solidFill>
                  <a:schemeClr val="bg1"/>
                </a:solidFill>
                <a:latin typeface="Segoe Print" panose="02000600000000000000" pitchFamily="2" charset="0"/>
              </a:rPr>
              <a:t>Man, I hate these things…</a:t>
            </a:r>
            <a:endParaRPr lang="en-US" dirty="0">
              <a:solidFill>
                <a:schemeClr val="bg1">
                  <a:lumMod val="50000"/>
                </a:schemeClr>
              </a:solidFill>
              <a:latin typeface="Segoe Print" panose="02000600000000000000" pitchFamily="2" charset="0"/>
            </a:endParaRPr>
          </a:p>
        </p:txBody>
      </p:sp>
    </p:spTree>
    <p:extLst>
      <p:ext uri="{BB962C8B-B14F-4D97-AF65-F5344CB8AC3E}">
        <p14:creationId xmlns:p14="http://schemas.microsoft.com/office/powerpoint/2010/main" val="2926460098"/>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14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a:extLst>
            <a:ext uri="{FF2B5EF4-FFF2-40B4-BE49-F238E27FC236}">
              <a16:creationId xmlns:a16="http://schemas.microsoft.com/office/drawing/2014/main" id="{FFD96EA1-1499-0B97-0EB8-6B2BA0217475}"/>
            </a:ext>
          </a:extLst>
        </p:cNvPr>
        <p:cNvGrpSpPr/>
        <p:nvPr/>
      </p:nvGrpSpPr>
      <p:grpSpPr>
        <a:xfrm>
          <a:off x="0" y="0"/>
          <a:ext cx="0" cy="0"/>
          <a:chOff x="0" y="0"/>
          <a:chExt cx="0" cy="0"/>
        </a:xfrm>
      </p:grpSpPr>
      <p:pic>
        <p:nvPicPr>
          <p:cNvPr id="8" name="Picture 4">
            <a:extLst>
              <a:ext uri="{FF2B5EF4-FFF2-40B4-BE49-F238E27FC236}">
                <a16:creationId xmlns:a16="http://schemas.microsoft.com/office/drawing/2014/main" id="{6BB2F939-7A2B-6686-2097-AC51C06E8B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5177201" y="7039279"/>
            <a:ext cx="1753531" cy="3294254"/>
          </a:xfrm>
          <a:prstGeom prst="rect">
            <a:avLst/>
          </a:prstGeom>
          <a:noFill/>
          <a:extLst>
            <a:ext uri="{909E8E84-426E-40DD-AFC4-6F175D3DCCD1}">
              <a14:hiddenFill xmlns:a14="http://schemas.microsoft.com/office/drawing/2010/main">
                <a:solidFill>
                  <a:srgbClr val="FFFFFF"/>
                </a:solidFill>
              </a14:hiddenFill>
            </a:ext>
          </a:extLst>
        </p:spPr>
      </p:pic>
      <p:pic>
        <p:nvPicPr>
          <p:cNvPr id="30" name="!!Monitor">
            <a:extLst>
              <a:ext uri="{FF2B5EF4-FFF2-40B4-BE49-F238E27FC236}">
                <a16:creationId xmlns:a16="http://schemas.microsoft.com/office/drawing/2014/main" id="{1C47B211-B2D7-DE07-8A2C-015E4115941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390498" y="919624"/>
            <a:ext cx="4295581" cy="5294413"/>
          </a:xfrm>
          <a:prstGeom prst="rect">
            <a:avLst/>
          </a:prstGeom>
          <a:noFill/>
          <a:extLst>
            <a:ext uri="{909E8E84-426E-40DD-AFC4-6F175D3DCCD1}">
              <a14:hiddenFill xmlns:a14="http://schemas.microsoft.com/office/drawing/2010/main">
                <a:solidFill>
                  <a:srgbClr val="FFFFFF"/>
                </a:solidFill>
              </a14:hiddenFill>
            </a:ext>
          </a:extLst>
        </p:spPr>
      </p:pic>
      <p:sp>
        <p:nvSpPr>
          <p:cNvPr id="5" name="!!TitleBG">
            <a:extLst>
              <a:ext uri="{FF2B5EF4-FFF2-40B4-BE49-F238E27FC236}">
                <a16:creationId xmlns:a16="http://schemas.microsoft.com/office/drawing/2014/main" id="{55CF4E02-6B19-4FAA-B6A8-5B9C8B969404}"/>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EDDB851-E6E6-4657-4949-FAE52130FD94}"/>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Passkeys</a:t>
            </a:r>
          </a:p>
        </p:txBody>
      </p:sp>
      <p:sp>
        <p:nvSpPr>
          <p:cNvPr id="22" name="!!Subtitle">
            <a:extLst>
              <a:ext uri="{FF2B5EF4-FFF2-40B4-BE49-F238E27FC236}">
                <a16:creationId xmlns:a16="http://schemas.microsoft.com/office/drawing/2014/main" id="{43981453-6D64-FF5D-EA1D-3C911342364E}"/>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AECED148-82A5-85FA-0C24-64C7B0E83BCD}"/>
              </a:ext>
            </a:extLst>
          </p:cNvPr>
          <p:cNvSpPr txBox="1"/>
          <p:nvPr/>
        </p:nvSpPr>
        <p:spPr>
          <a:xfrm>
            <a:off x="3405551" y="362762"/>
            <a:ext cx="5949064"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t>
            </a:r>
            <a:r>
              <a:rPr lang="en-US" sz="3200" dirty="0" err="1">
                <a:solidFill>
                  <a:schemeClr val="bg1">
                    <a:lumMod val="95000"/>
                  </a:schemeClr>
                </a:solidFill>
                <a:latin typeface="Corbel" panose="020B0503020204020204" pitchFamily="34" charset="0"/>
              </a:rPr>
              <a:t>Passwordless</a:t>
            </a:r>
            <a:r>
              <a:rPr lang="en-US" sz="3200" dirty="0">
                <a:solidFill>
                  <a:schemeClr val="bg1">
                    <a:lumMod val="95000"/>
                  </a:schemeClr>
                </a:solidFill>
                <a:latin typeface="Corbel" panose="020B0503020204020204" pitchFamily="34" charset="0"/>
              </a:rPr>
              <a:t>" is the new hotness</a:t>
            </a:r>
          </a:p>
        </p:txBody>
      </p:sp>
      <p:sp>
        <p:nvSpPr>
          <p:cNvPr id="19" name="Rectangle: Rounded Corners 18">
            <a:extLst>
              <a:ext uri="{FF2B5EF4-FFF2-40B4-BE49-F238E27FC236}">
                <a16:creationId xmlns:a16="http://schemas.microsoft.com/office/drawing/2014/main" id="{DA35BBEC-4141-D99D-C2FB-8D25B38E345F}"/>
              </a:ext>
            </a:extLst>
          </p:cNvPr>
          <p:cNvSpPr/>
          <p:nvPr/>
        </p:nvSpPr>
        <p:spPr>
          <a:xfrm>
            <a:off x="1087395" y="1736304"/>
            <a:ext cx="7142205" cy="3923198"/>
          </a:xfrm>
          <a:prstGeom prst="roundRect">
            <a:avLst>
              <a:gd name="adj" fmla="val 10182"/>
            </a:avLst>
          </a:prstGeom>
          <a:no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a:extLst>
              <a:ext uri="{FF2B5EF4-FFF2-40B4-BE49-F238E27FC236}">
                <a16:creationId xmlns:a16="http://schemas.microsoft.com/office/drawing/2014/main" id="{18D41444-1971-CD4E-61D2-8010FDF3FAB7}"/>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5324984" y="4319403"/>
            <a:ext cx="2261671" cy="737198"/>
          </a:xfrm>
          <a:prstGeom prst="rect">
            <a:avLst/>
          </a:prstGeom>
        </p:spPr>
      </p:pic>
      <p:pic>
        <p:nvPicPr>
          <p:cNvPr id="24" name="Picture 23">
            <a:extLst>
              <a:ext uri="{FF2B5EF4-FFF2-40B4-BE49-F238E27FC236}">
                <a16:creationId xmlns:a16="http://schemas.microsoft.com/office/drawing/2014/main" id="{DDEF843F-2467-A579-14EF-53FB62266F12}"/>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5650319" y="2299736"/>
            <a:ext cx="1674947" cy="1820870"/>
          </a:xfrm>
          <a:prstGeom prst="rect">
            <a:avLst/>
          </a:prstGeom>
        </p:spPr>
      </p:pic>
      <p:sp>
        <p:nvSpPr>
          <p:cNvPr id="25" name="TextBox 24">
            <a:extLst>
              <a:ext uri="{FF2B5EF4-FFF2-40B4-BE49-F238E27FC236}">
                <a16:creationId xmlns:a16="http://schemas.microsoft.com/office/drawing/2014/main" id="{E5CD1AA7-5FE1-B8E5-3FCE-0FEA880667E0}"/>
              </a:ext>
            </a:extLst>
          </p:cNvPr>
          <p:cNvSpPr txBox="1"/>
          <p:nvPr/>
        </p:nvSpPr>
        <p:spPr>
          <a:xfrm>
            <a:off x="5757885" y="1821140"/>
            <a:ext cx="1567381"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CPU</a:t>
            </a:r>
            <a:endParaRPr lang="en-US" sz="2400" dirty="0">
              <a:solidFill>
                <a:schemeClr val="bg1"/>
              </a:solidFill>
              <a:latin typeface="Corbel" panose="020B0503020204020204" pitchFamily="34" charset="0"/>
            </a:endParaRPr>
          </a:p>
        </p:txBody>
      </p:sp>
      <p:sp>
        <p:nvSpPr>
          <p:cNvPr id="26" name="TextBox 25">
            <a:extLst>
              <a:ext uri="{FF2B5EF4-FFF2-40B4-BE49-F238E27FC236}">
                <a16:creationId xmlns:a16="http://schemas.microsoft.com/office/drawing/2014/main" id="{C2778E78-DE6B-5381-3E19-B3EA3DD73F66}"/>
              </a:ext>
            </a:extLst>
          </p:cNvPr>
          <p:cNvSpPr txBox="1"/>
          <p:nvPr/>
        </p:nvSpPr>
        <p:spPr>
          <a:xfrm>
            <a:off x="5111418" y="5023727"/>
            <a:ext cx="2872754"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System Memory</a:t>
            </a:r>
            <a:endParaRPr lang="en-US" sz="2400" dirty="0">
              <a:solidFill>
                <a:schemeClr val="bg1"/>
              </a:solidFill>
              <a:latin typeface="Corbel" panose="020B0503020204020204" pitchFamily="34" charset="0"/>
            </a:endParaRPr>
          </a:p>
        </p:txBody>
      </p:sp>
      <p:sp>
        <p:nvSpPr>
          <p:cNvPr id="27" name="TextBox 26">
            <a:extLst>
              <a:ext uri="{FF2B5EF4-FFF2-40B4-BE49-F238E27FC236}">
                <a16:creationId xmlns:a16="http://schemas.microsoft.com/office/drawing/2014/main" id="{CD5AD8C3-834D-82F1-25F3-BFCE40D1E95C}"/>
              </a:ext>
            </a:extLst>
          </p:cNvPr>
          <p:cNvSpPr txBox="1"/>
          <p:nvPr/>
        </p:nvSpPr>
        <p:spPr>
          <a:xfrm>
            <a:off x="1824514" y="1821140"/>
            <a:ext cx="1838044"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TPM</a:t>
            </a:r>
            <a:endParaRPr lang="en-US" sz="2400" dirty="0">
              <a:solidFill>
                <a:schemeClr val="bg1"/>
              </a:solidFill>
              <a:latin typeface="Corbel" panose="020B0503020204020204" pitchFamily="34" charset="0"/>
            </a:endParaRPr>
          </a:p>
        </p:txBody>
      </p:sp>
      <p:sp>
        <p:nvSpPr>
          <p:cNvPr id="28" name="Rectangle 27">
            <a:extLst>
              <a:ext uri="{FF2B5EF4-FFF2-40B4-BE49-F238E27FC236}">
                <a16:creationId xmlns:a16="http://schemas.microsoft.com/office/drawing/2014/main" id="{FBC9A8CF-FEB8-DBBD-A0DF-5A967F02F665}"/>
              </a:ext>
            </a:extLst>
          </p:cNvPr>
          <p:cNvSpPr/>
          <p:nvPr/>
        </p:nvSpPr>
        <p:spPr>
          <a:xfrm>
            <a:off x="4415970" y="1747139"/>
            <a:ext cx="390220" cy="3912363"/>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7A89092C-C40D-F0A5-31E5-7FFF0F58745D}"/>
              </a:ext>
            </a:extLst>
          </p:cNvPr>
          <p:cNvSpPr txBox="1"/>
          <p:nvPr/>
        </p:nvSpPr>
        <p:spPr>
          <a:xfrm>
            <a:off x="849262" y="5752372"/>
            <a:ext cx="3791333" cy="923330"/>
          </a:xfrm>
          <a:prstGeom prst="rect">
            <a:avLst/>
          </a:prstGeom>
          <a:noFill/>
        </p:spPr>
        <p:txBody>
          <a:bodyPr wrap="square" rtlCol="0">
            <a:spAutoFit/>
          </a:bodyPr>
          <a:lstStyle/>
          <a:p>
            <a:pPr algn="ctr"/>
            <a:r>
              <a:rPr lang="en-US" dirty="0">
                <a:solidFill>
                  <a:srgbClr val="FD7D00"/>
                </a:solidFill>
                <a:latin typeface="Corbel" panose="020B0503020204020204" pitchFamily="34" charset="0"/>
              </a:rPr>
              <a:t>Trusted Platform Modules are dedicated chips that create and securely store cryptographic keys </a:t>
            </a:r>
          </a:p>
        </p:txBody>
      </p:sp>
      <p:pic>
        <p:nvPicPr>
          <p:cNvPr id="18" name="!!TPM2">
            <a:extLst>
              <a:ext uri="{FF2B5EF4-FFF2-40B4-BE49-F238E27FC236}">
                <a16:creationId xmlns:a16="http://schemas.microsoft.com/office/drawing/2014/main" id="{41E5E583-8309-47E1-B8C5-8DFBC3D45D4F}"/>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1931245" y="2299735"/>
            <a:ext cx="1674948" cy="1820871"/>
          </a:xfrm>
          <a:prstGeom prst="rect">
            <a:avLst/>
          </a:prstGeom>
        </p:spPr>
      </p:pic>
      <p:pic>
        <p:nvPicPr>
          <p:cNvPr id="6" name="!!TPM1">
            <a:extLst>
              <a:ext uri="{FF2B5EF4-FFF2-40B4-BE49-F238E27FC236}">
                <a16:creationId xmlns:a16="http://schemas.microsoft.com/office/drawing/2014/main" id="{08DF3CAD-82FE-BCE8-8110-3ED367E7BDC2}"/>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1931245" y="2299735"/>
            <a:ext cx="1674948" cy="1820871"/>
          </a:xfrm>
          <a:prstGeom prst="rect">
            <a:avLst/>
          </a:prstGeom>
        </p:spPr>
      </p:pic>
      <p:pic>
        <p:nvPicPr>
          <p:cNvPr id="29" name="Picture 28">
            <a:extLst>
              <a:ext uri="{FF2B5EF4-FFF2-40B4-BE49-F238E27FC236}">
                <a16:creationId xmlns:a16="http://schemas.microsoft.com/office/drawing/2014/main" id="{8BA8AB7F-340D-9EA1-ACAA-2653E1542811}"/>
              </a:ext>
            </a:extLst>
          </p:cNvPr>
          <p:cNvPicPr>
            <a:picLocks noChangeAspect="1"/>
          </p:cNvPicPr>
          <p:nvPr/>
        </p:nvPicPr>
        <p:blipFill>
          <a:blip r:embed="rId7"/>
          <a:stretch>
            <a:fillRect/>
          </a:stretch>
        </p:blipFill>
        <p:spPr>
          <a:xfrm>
            <a:off x="1824514" y="4483629"/>
            <a:ext cx="1668244" cy="852321"/>
          </a:xfrm>
          <a:prstGeom prst="rect">
            <a:avLst/>
          </a:prstGeom>
        </p:spPr>
      </p:pic>
      <p:pic>
        <p:nvPicPr>
          <p:cNvPr id="7" name="!!Key2">
            <a:extLst>
              <a:ext uri="{FF2B5EF4-FFF2-40B4-BE49-F238E27FC236}">
                <a16:creationId xmlns:a16="http://schemas.microsoft.com/office/drawing/2014/main" id="{1585CC4F-0D32-7B09-C77E-3ADFEC1899DE}"/>
              </a:ext>
            </a:extLst>
          </p:cNvPr>
          <p:cNvPicPr>
            <a:picLocks noChangeAspect="1"/>
          </p:cNvPicPr>
          <p:nvPr/>
        </p:nvPicPr>
        <p:blipFill>
          <a:blip r:embed="rId7"/>
          <a:stretch>
            <a:fillRect/>
          </a:stretch>
        </p:blipFill>
        <p:spPr>
          <a:xfrm>
            <a:off x="1821197" y="4483629"/>
            <a:ext cx="1668244" cy="852321"/>
          </a:xfrm>
          <a:prstGeom prst="rect">
            <a:avLst/>
          </a:prstGeom>
        </p:spPr>
      </p:pic>
    </p:spTree>
    <p:extLst>
      <p:ext uri="{BB962C8B-B14F-4D97-AF65-F5344CB8AC3E}">
        <p14:creationId xmlns:p14="http://schemas.microsoft.com/office/powerpoint/2010/main" val="22168924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10" presetClass="entr" presetSubtype="0"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fade">
                                      <p:cBhvr>
                                        <p:cTn id="13" dur="500"/>
                                        <p:tgtEl>
                                          <p:spTgt spid="2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fade">
                                      <p:cBhvr>
                                        <p:cTn id="16" dur="500"/>
                                        <p:tgtEl>
                                          <p:spTgt spid="25"/>
                                        </p:tgtEl>
                                      </p:cBhvr>
                                    </p:animEffect>
                                  </p:childTnLst>
                                </p:cTn>
                              </p:par>
                              <p:par>
                                <p:cTn id="17" presetID="10" presetClass="entr" presetSubtype="0" fill="hold" nodeType="with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fade">
                                      <p:cBhvr>
                                        <p:cTn id="19" dur="500"/>
                                        <p:tgtEl>
                                          <p:spTgt spid="24"/>
                                        </p:tgtEl>
                                      </p:cBhvr>
                                    </p:animEffect>
                                  </p:childTnLst>
                                </p:cTn>
                              </p:par>
                              <p:par>
                                <p:cTn id="20" presetID="10" presetClass="entr" presetSubtype="0" fill="hold" nodeType="with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500"/>
                                        <p:tgtEl>
                                          <p:spTgt spid="23"/>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6"/>
                                        </p:tgtEl>
                                        <p:attrNameLst>
                                          <p:attrName>style.visibility</p:attrName>
                                        </p:attrNameLst>
                                      </p:cBhvr>
                                      <p:to>
                                        <p:strVal val="visible"/>
                                      </p:to>
                                    </p:set>
                                    <p:animEffect transition="in" filter="fade">
                                      <p:cBhvr>
                                        <p:cTn id="25" dur="500"/>
                                        <p:tgtEl>
                                          <p:spTgt spid="2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fade">
                                      <p:cBhvr>
                                        <p:cTn id="28" dur="500"/>
                                        <p:tgtEl>
                                          <p:spTgt spid="1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fade">
                                      <p:cBhvr>
                                        <p:cTn id="31" dur="500"/>
                                        <p:tgtEl>
                                          <p:spTgt spid="3"/>
                                        </p:tgtEl>
                                      </p:cBhvr>
                                    </p:animEffect>
                                  </p:childTnLst>
                                </p:cTn>
                              </p:par>
                              <p:par>
                                <p:cTn id="32" presetID="10" presetClass="entr" presetSubtype="0" fill="hold" nodeType="withEffect">
                                  <p:stCondLst>
                                    <p:cond delay="0"/>
                                  </p:stCondLst>
                                  <p:childTnLst>
                                    <p:set>
                                      <p:cBhvr>
                                        <p:cTn id="33" dur="1" fill="hold">
                                          <p:stCondLst>
                                            <p:cond delay="0"/>
                                          </p:stCondLst>
                                        </p:cTn>
                                        <p:tgtEl>
                                          <p:spTgt spid="6"/>
                                        </p:tgtEl>
                                        <p:attrNameLst>
                                          <p:attrName>style.visibility</p:attrName>
                                        </p:attrNameLst>
                                      </p:cBhvr>
                                      <p:to>
                                        <p:strVal val="visible"/>
                                      </p:to>
                                    </p:set>
                                    <p:animEffect transition="in" filter="fade">
                                      <p:cBhvr>
                                        <p:cTn id="34" dur="500"/>
                                        <p:tgtEl>
                                          <p:spTgt spid="6"/>
                                        </p:tgtEl>
                                      </p:cBhvr>
                                    </p:animEffect>
                                  </p:childTnLst>
                                </p:cTn>
                              </p:par>
                            </p:childTnLst>
                          </p:cTn>
                        </p:par>
                        <p:par>
                          <p:cTn id="35" fill="hold">
                            <p:stCondLst>
                              <p:cond delay="500"/>
                            </p:stCondLst>
                            <p:childTnLst>
                              <p:par>
                                <p:cTn id="36" presetID="1" presetClass="entr" presetSubtype="0" fill="hold" nodeType="afterEffect">
                                  <p:stCondLst>
                                    <p:cond delay="0"/>
                                  </p:stCondLst>
                                  <p:childTnLst>
                                    <p:set>
                                      <p:cBhvr>
                                        <p:cTn id="37"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5" grpId="0"/>
      <p:bldP spid="26" grpId="0"/>
      <p:bldP spid="27" grpId="0"/>
      <p:bldP spid="28" grpId="0" animBg="1"/>
      <p:bldP spid="3" grpId="0"/>
    </p:bldLst>
  </p:timing>
</p:sld>
</file>

<file path=ppt/slides/slide14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a:extLst>
            <a:ext uri="{FF2B5EF4-FFF2-40B4-BE49-F238E27FC236}">
              <a16:creationId xmlns:a16="http://schemas.microsoft.com/office/drawing/2014/main" id="{D0DAC8DD-0C29-1448-D86C-637D213967B9}"/>
            </a:ext>
          </a:extLst>
        </p:cNvPr>
        <p:cNvGrpSpPr/>
        <p:nvPr/>
      </p:nvGrpSpPr>
      <p:grpSpPr>
        <a:xfrm>
          <a:off x="0" y="0"/>
          <a:ext cx="0" cy="0"/>
          <a:chOff x="0" y="0"/>
          <a:chExt cx="0" cy="0"/>
        </a:xfrm>
      </p:grpSpPr>
      <p:pic>
        <p:nvPicPr>
          <p:cNvPr id="4" name="Picture 4">
            <a:extLst>
              <a:ext uri="{FF2B5EF4-FFF2-40B4-BE49-F238E27FC236}">
                <a16:creationId xmlns:a16="http://schemas.microsoft.com/office/drawing/2014/main" id="{F70850F1-FAB3-91C3-6E82-5296F3D1DF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5177201" y="2441879"/>
            <a:ext cx="1753531" cy="3294254"/>
          </a:xfrm>
          <a:prstGeom prst="rect">
            <a:avLst/>
          </a:prstGeom>
          <a:noFill/>
          <a:extLst>
            <a:ext uri="{909E8E84-426E-40DD-AFC4-6F175D3DCCD1}">
              <a14:hiddenFill xmlns:a14="http://schemas.microsoft.com/office/drawing/2010/main">
                <a:solidFill>
                  <a:srgbClr val="FFFFFF"/>
                </a:solidFill>
              </a14:hiddenFill>
            </a:ext>
          </a:extLst>
        </p:spPr>
      </p:pic>
      <p:pic>
        <p:nvPicPr>
          <p:cNvPr id="30" name="!!Monitor">
            <a:extLst>
              <a:ext uri="{FF2B5EF4-FFF2-40B4-BE49-F238E27FC236}">
                <a16:creationId xmlns:a16="http://schemas.microsoft.com/office/drawing/2014/main" id="{35D62C92-3A3C-FFA8-95B7-CB6582D6FB4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390498" y="919624"/>
            <a:ext cx="4295581" cy="5294413"/>
          </a:xfrm>
          <a:prstGeom prst="rect">
            <a:avLst/>
          </a:prstGeom>
          <a:noFill/>
          <a:extLst>
            <a:ext uri="{909E8E84-426E-40DD-AFC4-6F175D3DCCD1}">
              <a14:hiddenFill xmlns:a14="http://schemas.microsoft.com/office/drawing/2010/main">
                <a:solidFill>
                  <a:srgbClr val="FFFFFF"/>
                </a:solidFill>
              </a14:hiddenFill>
            </a:ext>
          </a:extLst>
        </p:spPr>
      </p:pic>
      <p:sp>
        <p:nvSpPr>
          <p:cNvPr id="5" name="!!TitleBG">
            <a:extLst>
              <a:ext uri="{FF2B5EF4-FFF2-40B4-BE49-F238E27FC236}">
                <a16:creationId xmlns:a16="http://schemas.microsoft.com/office/drawing/2014/main" id="{7FF38E9A-A7B6-3923-3B2B-2797A808F230}"/>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2FDA8579-B1B5-D387-699E-6B5CB2F21564}"/>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Passkeys</a:t>
            </a:r>
          </a:p>
        </p:txBody>
      </p:sp>
      <p:sp>
        <p:nvSpPr>
          <p:cNvPr id="22" name="!!Subtitle">
            <a:extLst>
              <a:ext uri="{FF2B5EF4-FFF2-40B4-BE49-F238E27FC236}">
                <a16:creationId xmlns:a16="http://schemas.microsoft.com/office/drawing/2014/main" id="{E3CBC128-64BF-15AB-0BB3-727950D543DB}"/>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3E07E1E8-C92E-44FB-9A10-30A401535899}"/>
              </a:ext>
            </a:extLst>
          </p:cNvPr>
          <p:cNvSpPr txBox="1"/>
          <p:nvPr/>
        </p:nvSpPr>
        <p:spPr>
          <a:xfrm>
            <a:off x="3405551" y="362762"/>
            <a:ext cx="5949064"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t>
            </a:r>
            <a:r>
              <a:rPr lang="en-US" sz="3200" dirty="0" err="1">
                <a:solidFill>
                  <a:schemeClr val="bg1">
                    <a:lumMod val="95000"/>
                  </a:schemeClr>
                </a:solidFill>
                <a:latin typeface="Corbel" panose="020B0503020204020204" pitchFamily="34" charset="0"/>
              </a:rPr>
              <a:t>Passwordless</a:t>
            </a:r>
            <a:r>
              <a:rPr lang="en-US" sz="3200" dirty="0">
                <a:solidFill>
                  <a:schemeClr val="bg1">
                    <a:lumMod val="95000"/>
                  </a:schemeClr>
                </a:solidFill>
                <a:latin typeface="Corbel" panose="020B0503020204020204" pitchFamily="34" charset="0"/>
              </a:rPr>
              <a:t>" is the new hotness</a:t>
            </a:r>
          </a:p>
        </p:txBody>
      </p:sp>
      <p:pic>
        <p:nvPicPr>
          <p:cNvPr id="18" name="!!TPM2">
            <a:extLst>
              <a:ext uri="{FF2B5EF4-FFF2-40B4-BE49-F238E27FC236}">
                <a16:creationId xmlns:a16="http://schemas.microsoft.com/office/drawing/2014/main" id="{A3E376AC-9C4D-EF32-DEE5-C0396B185785}"/>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0238965" y="2684467"/>
            <a:ext cx="918003" cy="997980"/>
          </a:xfrm>
          <a:prstGeom prst="rect">
            <a:avLst/>
          </a:prstGeom>
        </p:spPr>
      </p:pic>
      <p:pic>
        <p:nvPicPr>
          <p:cNvPr id="6" name="!!TPM1">
            <a:extLst>
              <a:ext uri="{FF2B5EF4-FFF2-40B4-BE49-F238E27FC236}">
                <a16:creationId xmlns:a16="http://schemas.microsoft.com/office/drawing/2014/main" id="{E56D27A8-4CBD-4DA6-F0EA-404274A1E3A8}"/>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5610221" y="3429000"/>
            <a:ext cx="946157" cy="1028587"/>
          </a:xfrm>
          <a:prstGeom prst="rect">
            <a:avLst/>
          </a:prstGeom>
        </p:spPr>
      </p:pic>
      <p:pic>
        <p:nvPicPr>
          <p:cNvPr id="29" name="Picture 28">
            <a:extLst>
              <a:ext uri="{FF2B5EF4-FFF2-40B4-BE49-F238E27FC236}">
                <a16:creationId xmlns:a16="http://schemas.microsoft.com/office/drawing/2014/main" id="{666ACA57-A760-F838-C7DF-CE22780EAF99}"/>
              </a:ext>
            </a:extLst>
          </p:cNvPr>
          <p:cNvPicPr>
            <a:picLocks noChangeAspect="1"/>
          </p:cNvPicPr>
          <p:nvPr/>
        </p:nvPicPr>
        <p:blipFill>
          <a:blip r:embed="rId6"/>
          <a:stretch>
            <a:fillRect/>
          </a:stretch>
        </p:blipFill>
        <p:spPr>
          <a:xfrm>
            <a:off x="10511015" y="3114656"/>
            <a:ext cx="373901" cy="191029"/>
          </a:xfrm>
          <a:prstGeom prst="rect">
            <a:avLst/>
          </a:prstGeom>
        </p:spPr>
      </p:pic>
      <p:pic>
        <p:nvPicPr>
          <p:cNvPr id="7" name="!!Key2">
            <a:extLst>
              <a:ext uri="{FF2B5EF4-FFF2-40B4-BE49-F238E27FC236}">
                <a16:creationId xmlns:a16="http://schemas.microsoft.com/office/drawing/2014/main" id="{6A993A73-46FD-F6DF-617B-A733754320C8}"/>
              </a:ext>
            </a:extLst>
          </p:cNvPr>
          <p:cNvPicPr>
            <a:picLocks noChangeAspect="1"/>
          </p:cNvPicPr>
          <p:nvPr/>
        </p:nvPicPr>
        <p:blipFill>
          <a:blip r:embed="rId6"/>
          <a:stretch>
            <a:fillRect/>
          </a:stretch>
        </p:blipFill>
        <p:spPr>
          <a:xfrm>
            <a:off x="5851912" y="3855161"/>
            <a:ext cx="462774" cy="236436"/>
          </a:xfrm>
          <a:prstGeom prst="rect">
            <a:avLst/>
          </a:prstGeom>
        </p:spPr>
      </p:pic>
      <p:sp>
        <p:nvSpPr>
          <p:cNvPr id="3" name="Txt4">
            <a:extLst>
              <a:ext uri="{FF2B5EF4-FFF2-40B4-BE49-F238E27FC236}">
                <a16:creationId xmlns:a16="http://schemas.microsoft.com/office/drawing/2014/main" id="{C119029C-117D-322B-8F99-6540178A2F1E}"/>
              </a:ext>
            </a:extLst>
          </p:cNvPr>
          <p:cNvSpPr txBox="1"/>
          <p:nvPr/>
        </p:nvSpPr>
        <p:spPr>
          <a:xfrm>
            <a:off x="624637" y="2729547"/>
            <a:ext cx="4178210"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Android's</a:t>
            </a:r>
            <a:br>
              <a:rPr lang="en-US" sz="2000" dirty="0">
                <a:solidFill>
                  <a:schemeClr val="bg1"/>
                </a:solidFill>
                <a:latin typeface="Corbel" panose="020B0503020204020204" pitchFamily="34" charset="0"/>
              </a:rPr>
            </a:br>
            <a:r>
              <a:rPr lang="en-US" sz="2000" dirty="0">
                <a:solidFill>
                  <a:schemeClr val="bg1"/>
                </a:solidFill>
                <a:latin typeface="Corbel" panose="020B0503020204020204" pitchFamily="34" charset="0"/>
              </a:rPr>
              <a:t>"Trusted Execution Environment"</a:t>
            </a:r>
            <a:endParaRPr lang="en-US" sz="2000" b="1" dirty="0">
              <a:solidFill>
                <a:schemeClr val="bg1"/>
              </a:solidFill>
              <a:latin typeface="Corbel" panose="020B0503020204020204" pitchFamily="34" charset="0"/>
            </a:endParaRPr>
          </a:p>
        </p:txBody>
      </p:sp>
      <p:sp>
        <p:nvSpPr>
          <p:cNvPr id="12" name="Txt4">
            <a:extLst>
              <a:ext uri="{FF2B5EF4-FFF2-40B4-BE49-F238E27FC236}">
                <a16:creationId xmlns:a16="http://schemas.microsoft.com/office/drawing/2014/main" id="{2D356FD8-FBEE-A066-E36D-7C792C6A35C4}"/>
              </a:ext>
            </a:extLst>
          </p:cNvPr>
          <p:cNvSpPr txBox="1"/>
          <p:nvPr/>
        </p:nvSpPr>
        <p:spPr>
          <a:xfrm>
            <a:off x="476240" y="3943293"/>
            <a:ext cx="4178210"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Apple's</a:t>
            </a:r>
            <a:br>
              <a:rPr lang="en-US" sz="2000" dirty="0">
                <a:solidFill>
                  <a:schemeClr val="bg1"/>
                </a:solidFill>
                <a:latin typeface="Corbel" panose="020B0503020204020204" pitchFamily="34" charset="0"/>
              </a:rPr>
            </a:br>
            <a:r>
              <a:rPr lang="en-US" sz="2000" dirty="0">
                <a:solidFill>
                  <a:schemeClr val="bg1"/>
                </a:solidFill>
                <a:latin typeface="Corbel" panose="020B0503020204020204" pitchFamily="34" charset="0"/>
              </a:rPr>
              <a:t>"Secure Enclave"</a:t>
            </a:r>
            <a:endParaRPr lang="en-US" sz="2000" b="1" dirty="0">
              <a:solidFill>
                <a:schemeClr val="bg1"/>
              </a:solidFill>
              <a:latin typeface="Corbel" panose="020B0503020204020204" pitchFamily="34" charset="0"/>
            </a:endParaRPr>
          </a:p>
        </p:txBody>
      </p:sp>
    </p:spTree>
    <p:extLst>
      <p:ext uri="{BB962C8B-B14F-4D97-AF65-F5344CB8AC3E}">
        <p14:creationId xmlns:p14="http://schemas.microsoft.com/office/powerpoint/2010/main" val="6243794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2" grpId="0"/>
    </p:bldLst>
  </p:timing>
</p:sld>
</file>

<file path=ppt/slides/slide14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a:extLst>
            <a:ext uri="{FF2B5EF4-FFF2-40B4-BE49-F238E27FC236}">
              <a16:creationId xmlns:a16="http://schemas.microsoft.com/office/drawing/2014/main" id="{D4C4BF10-21C3-44B0-1C51-ADF0622F32CB}"/>
            </a:ext>
          </a:extLst>
        </p:cNvPr>
        <p:cNvGrpSpPr/>
        <p:nvPr/>
      </p:nvGrpSpPr>
      <p:grpSpPr>
        <a:xfrm>
          <a:off x="0" y="0"/>
          <a:ext cx="0" cy="0"/>
          <a:chOff x="0" y="0"/>
          <a:chExt cx="0" cy="0"/>
        </a:xfrm>
      </p:grpSpPr>
      <p:pic>
        <p:nvPicPr>
          <p:cNvPr id="30" name="!!Monitor">
            <a:extLst>
              <a:ext uri="{FF2B5EF4-FFF2-40B4-BE49-F238E27FC236}">
                <a16:creationId xmlns:a16="http://schemas.microsoft.com/office/drawing/2014/main" id="{97330BD5-DD7E-179F-8010-01F365F502C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90498" y="919624"/>
            <a:ext cx="4295581" cy="5294413"/>
          </a:xfrm>
          <a:prstGeom prst="rect">
            <a:avLst/>
          </a:prstGeom>
          <a:noFill/>
          <a:extLst>
            <a:ext uri="{909E8E84-426E-40DD-AFC4-6F175D3DCCD1}">
              <a14:hiddenFill xmlns:a14="http://schemas.microsoft.com/office/drawing/2010/main">
                <a:solidFill>
                  <a:srgbClr val="FFFFFF"/>
                </a:solidFill>
              </a14:hiddenFill>
            </a:ext>
          </a:extLst>
        </p:spPr>
      </p:pic>
      <p:sp>
        <p:nvSpPr>
          <p:cNvPr id="5" name="!!TitleBG">
            <a:extLst>
              <a:ext uri="{FF2B5EF4-FFF2-40B4-BE49-F238E27FC236}">
                <a16:creationId xmlns:a16="http://schemas.microsoft.com/office/drawing/2014/main" id="{86DF740D-6BB8-2B5F-D2CF-1AD4F4592A6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A2F0D1B0-282D-FDCC-4E1C-47761492468F}"/>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Passkeys</a:t>
            </a:r>
          </a:p>
        </p:txBody>
      </p:sp>
      <p:sp>
        <p:nvSpPr>
          <p:cNvPr id="22" name="!!Subtitle">
            <a:extLst>
              <a:ext uri="{FF2B5EF4-FFF2-40B4-BE49-F238E27FC236}">
                <a16:creationId xmlns:a16="http://schemas.microsoft.com/office/drawing/2014/main" id="{3798B935-845C-E98E-FA87-7F767F834CB0}"/>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65FA206A-EE9F-010A-4582-C75FEFDC9ACA}"/>
              </a:ext>
            </a:extLst>
          </p:cNvPr>
          <p:cNvSpPr txBox="1"/>
          <p:nvPr/>
        </p:nvSpPr>
        <p:spPr>
          <a:xfrm>
            <a:off x="3405551" y="362762"/>
            <a:ext cx="5949064"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t>
            </a:r>
            <a:r>
              <a:rPr lang="en-US" sz="3200" dirty="0" err="1">
                <a:solidFill>
                  <a:schemeClr val="bg1">
                    <a:lumMod val="95000"/>
                  </a:schemeClr>
                </a:solidFill>
                <a:latin typeface="Corbel" panose="020B0503020204020204" pitchFamily="34" charset="0"/>
              </a:rPr>
              <a:t>Passwordless</a:t>
            </a:r>
            <a:r>
              <a:rPr lang="en-US" sz="3200" dirty="0">
                <a:solidFill>
                  <a:schemeClr val="bg1">
                    <a:lumMod val="95000"/>
                  </a:schemeClr>
                </a:solidFill>
                <a:latin typeface="Corbel" panose="020B0503020204020204" pitchFamily="34" charset="0"/>
              </a:rPr>
              <a:t>" is the new hotness</a:t>
            </a:r>
          </a:p>
        </p:txBody>
      </p:sp>
      <p:pic>
        <p:nvPicPr>
          <p:cNvPr id="4" name="Picture 4">
            <a:extLst>
              <a:ext uri="{FF2B5EF4-FFF2-40B4-BE49-F238E27FC236}">
                <a16:creationId xmlns:a16="http://schemas.microsoft.com/office/drawing/2014/main" id="{293EAD60-C793-733F-9B5D-96469D4B2B0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10921616" y="4173533"/>
            <a:ext cx="1293727" cy="2430448"/>
          </a:xfrm>
          <a:prstGeom prst="rect">
            <a:avLst/>
          </a:prstGeom>
          <a:noFill/>
          <a:extLst>
            <a:ext uri="{909E8E84-426E-40DD-AFC4-6F175D3DCCD1}">
              <a14:hiddenFill xmlns:a14="http://schemas.microsoft.com/office/drawing/2010/main">
                <a:solidFill>
                  <a:srgbClr val="FFFFFF"/>
                </a:solidFill>
              </a14:hiddenFill>
            </a:ext>
          </a:extLst>
        </p:spPr>
      </p:pic>
      <p:pic>
        <p:nvPicPr>
          <p:cNvPr id="18" name="!!TPM2">
            <a:extLst>
              <a:ext uri="{FF2B5EF4-FFF2-40B4-BE49-F238E27FC236}">
                <a16:creationId xmlns:a16="http://schemas.microsoft.com/office/drawing/2014/main" id="{75060A61-63E6-C497-0E7E-F621DED706B6}"/>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0238965" y="2684467"/>
            <a:ext cx="918003" cy="997980"/>
          </a:xfrm>
          <a:prstGeom prst="rect">
            <a:avLst/>
          </a:prstGeom>
        </p:spPr>
      </p:pic>
      <p:pic>
        <p:nvPicPr>
          <p:cNvPr id="6" name="!!TPM1">
            <a:extLst>
              <a:ext uri="{FF2B5EF4-FFF2-40B4-BE49-F238E27FC236}">
                <a16:creationId xmlns:a16="http://schemas.microsoft.com/office/drawing/2014/main" id="{A5AA94A7-3111-5B5A-5B26-58EF955E151A}"/>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1095401" y="4909789"/>
            <a:ext cx="946157" cy="1028587"/>
          </a:xfrm>
          <a:prstGeom prst="rect">
            <a:avLst/>
          </a:prstGeom>
        </p:spPr>
      </p:pic>
      <p:pic>
        <p:nvPicPr>
          <p:cNvPr id="29" name="Picture 28">
            <a:extLst>
              <a:ext uri="{FF2B5EF4-FFF2-40B4-BE49-F238E27FC236}">
                <a16:creationId xmlns:a16="http://schemas.microsoft.com/office/drawing/2014/main" id="{2B439F84-1271-5142-8237-79FF224577B9}"/>
              </a:ext>
            </a:extLst>
          </p:cNvPr>
          <p:cNvPicPr>
            <a:picLocks noChangeAspect="1"/>
          </p:cNvPicPr>
          <p:nvPr/>
        </p:nvPicPr>
        <p:blipFill>
          <a:blip r:embed="rId6"/>
          <a:stretch>
            <a:fillRect/>
          </a:stretch>
        </p:blipFill>
        <p:spPr>
          <a:xfrm>
            <a:off x="10511015" y="3114656"/>
            <a:ext cx="373901" cy="191029"/>
          </a:xfrm>
          <a:prstGeom prst="rect">
            <a:avLst/>
          </a:prstGeom>
        </p:spPr>
      </p:pic>
      <p:pic>
        <p:nvPicPr>
          <p:cNvPr id="7" name="!!Key2">
            <a:extLst>
              <a:ext uri="{FF2B5EF4-FFF2-40B4-BE49-F238E27FC236}">
                <a16:creationId xmlns:a16="http://schemas.microsoft.com/office/drawing/2014/main" id="{AAC18FA9-9C61-DDC3-80B4-F943C6E8213F}"/>
              </a:ext>
            </a:extLst>
          </p:cNvPr>
          <p:cNvPicPr>
            <a:picLocks noChangeAspect="1"/>
          </p:cNvPicPr>
          <p:nvPr/>
        </p:nvPicPr>
        <p:blipFill>
          <a:blip r:embed="rId6"/>
          <a:stretch>
            <a:fillRect/>
          </a:stretch>
        </p:blipFill>
        <p:spPr>
          <a:xfrm>
            <a:off x="11337092" y="5335950"/>
            <a:ext cx="462774" cy="236436"/>
          </a:xfrm>
          <a:prstGeom prst="rect">
            <a:avLst/>
          </a:prstGeom>
        </p:spPr>
      </p:pic>
      <p:pic>
        <p:nvPicPr>
          <p:cNvPr id="8" name="!!Yubikey" descr="USB-A YubiKey 5 NFC Two Factor Security Key | Yubico">
            <a:extLst>
              <a:ext uri="{FF2B5EF4-FFF2-40B4-BE49-F238E27FC236}">
                <a16:creationId xmlns:a16="http://schemas.microsoft.com/office/drawing/2014/main" id="{B9AAEB1E-DB83-E21C-B4EF-F4BE3D77C6C1}"/>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rot="20181029">
            <a:off x="5347303" y="2829391"/>
            <a:ext cx="1421192" cy="142119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61D647E3-2B42-0078-D8D1-9633EBDBD906}"/>
              </a:ext>
            </a:extLst>
          </p:cNvPr>
          <p:cNvSpPr txBox="1"/>
          <p:nvPr/>
        </p:nvSpPr>
        <p:spPr>
          <a:xfrm>
            <a:off x="3933826" y="4351005"/>
            <a:ext cx="3985936" cy="646331"/>
          </a:xfrm>
          <a:prstGeom prst="rect">
            <a:avLst/>
          </a:prstGeom>
          <a:noFill/>
        </p:spPr>
        <p:txBody>
          <a:bodyPr wrap="square" rtlCol="0">
            <a:spAutoFit/>
          </a:bodyPr>
          <a:lstStyle/>
          <a:p>
            <a:pPr algn="ctr"/>
            <a:r>
              <a:rPr lang="en-US" dirty="0">
                <a:solidFill>
                  <a:schemeClr val="bg1"/>
                </a:solidFill>
                <a:latin typeface="Corbel" panose="020B0503020204020204" pitchFamily="34" charset="0"/>
              </a:rPr>
              <a:t>Passkeys can also be stored on physical devices like USB Security Keys</a:t>
            </a:r>
          </a:p>
        </p:txBody>
      </p:sp>
      <p:pic>
        <p:nvPicPr>
          <p:cNvPr id="11" name="!!Key3">
            <a:extLst>
              <a:ext uri="{FF2B5EF4-FFF2-40B4-BE49-F238E27FC236}">
                <a16:creationId xmlns:a16="http://schemas.microsoft.com/office/drawing/2014/main" id="{4FB32112-7080-7A35-8F72-C1FB48BE944A}"/>
              </a:ext>
            </a:extLst>
          </p:cNvPr>
          <p:cNvPicPr>
            <a:picLocks noChangeAspect="1"/>
          </p:cNvPicPr>
          <p:nvPr/>
        </p:nvPicPr>
        <p:blipFill>
          <a:blip r:embed="rId6"/>
          <a:stretch>
            <a:fillRect/>
          </a:stretch>
        </p:blipFill>
        <p:spPr>
          <a:xfrm>
            <a:off x="6209038" y="3672715"/>
            <a:ext cx="980246" cy="500818"/>
          </a:xfrm>
          <a:prstGeom prst="rect">
            <a:avLst/>
          </a:prstGeom>
        </p:spPr>
      </p:pic>
    </p:spTree>
    <p:extLst>
      <p:ext uri="{BB962C8B-B14F-4D97-AF65-F5344CB8AC3E}">
        <p14:creationId xmlns:p14="http://schemas.microsoft.com/office/powerpoint/2010/main" val="7429558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4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a:extLst>
            <a:ext uri="{FF2B5EF4-FFF2-40B4-BE49-F238E27FC236}">
              <a16:creationId xmlns:a16="http://schemas.microsoft.com/office/drawing/2014/main" id="{2874C884-DD77-B957-75A0-9C34107B9E58}"/>
            </a:ext>
          </a:extLst>
        </p:cNvPr>
        <p:cNvGrpSpPr/>
        <p:nvPr/>
      </p:nvGrpSpPr>
      <p:grpSpPr>
        <a:xfrm>
          <a:off x="0" y="0"/>
          <a:ext cx="0" cy="0"/>
          <a:chOff x="0" y="0"/>
          <a:chExt cx="0" cy="0"/>
        </a:xfrm>
      </p:grpSpPr>
      <p:cxnSp>
        <p:nvCxnSpPr>
          <p:cNvPr id="4" name="!!Arrow 1">
            <a:extLst>
              <a:ext uri="{FF2B5EF4-FFF2-40B4-BE49-F238E27FC236}">
                <a16:creationId xmlns:a16="http://schemas.microsoft.com/office/drawing/2014/main" id="{A2C1556E-5C95-8964-65BE-3737C98EB658}"/>
              </a:ext>
            </a:extLst>
          </p:cNvPr>
          <p:cNvCxnSpPr>
            <a:cxnSpLocks/>
          </p:cNvCxnSpPr>
          <p:nvPr/>
        </p:nvCxnSpPr>
        <p:spPr>
          <a:xfrm flipH="1">
            <a:off x="2652584" y="3428999"/>
            <a:ext cx="1450850"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pic>
        <p:nvPicPr>
          <p:cNvPr id="30" name="!!Monitor">
            <a:extLst>
              <a:ext uri="{FF2B5EF4-FFF2-40B4-BE49-F238E27FC236}">
                <a16:creationId xmlns:a16="http://schemas.microsoft.com/office/drawing/2014/main" id="{C7A9E8FC-3C8D-0250-32A9-0B66883FF1F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90498" y="919624"/>
            <a:ext cx="4295581" cy="5294413"/>
          </a:xfrm>
          <a:prstGeom prst="rect">
            <a:avLst/>
          </a:prstGeom>
          <a:noFill/>
          <a:extLst>
            <a:ext uri="{909E8E84-426E-40DD-AFC4-6F175D3DCCD1}">
              <a14:hiddenFill xmlns:a14="http://schemas.microsoft.com/office/drawing/2010/main">
                <a:solidFill>
                  <a:srgbClr val="FFFFFF"/>
                </a:solidFill>
              </a14:hiddenFill>
            </a:ext>
          </a:extLst>
        </p:spPr>
      </p:pic>
      <p:sp>
        <p:nvSpPr>
          <p:cNvPr id="5" name="!!TitleBG">
            <a:extLst>
              <a:ext uri="{FF2B5EF4-FFF2-40B4-BE49-F238E27FC236}">
                <a16:creationId xmlns:a16="http://schemas.microsoft.com/office/drawing/2014/main" id="{A2A08AE4-2863-2B8E-35EB-281EA39129F6}"/>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42934544-113A-51CB-9B95-E5C4CD2B1E7E}"/>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Passkeys</a:t>
            </a:r>
          </a:p>
        </p:txBody>
      </p:sp>
      <p:sp>
        <p:nvSpPr>
          <p:cNvPr id="22" name="!!Subtitle">
            <a:extLst>
              <a:ext uri="{FF2B5EF4-FFF2-40B4-BE49-F238E27FC236}">
                <a16:creationId xmlns:a16="http://schemas.microsoft.com/office/drawing/2014/main" id="{D3AC018C-93E1-1CA5-5EB2-6DD2863A770C}"/>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pic>
        <p:nvPicPr>
          <p:cNvPr id="3" name="Picture 4">
            <a:extLst>
              <a:ext uri="{FF2B5EF4-FFF2-40B4-BE49-F238E27FC236}">
                <a16:creationId xmlns:a16="http://schemas.microsoft.com/office/drawing/2014/main" id="{EDB4A55A-D828-BFC4-B41C-E10D73A0EE3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10921616" y="4173533"/>
            <a:ext cx="1293727" cy="243044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D115F393-EEE4-ED1A-4FE3-FEB0F1DBADE8}"/>
              </a:ext>
            </a:extLst>
          </p:cNvPr>
          <p:cNvSpPr txBox="1"/>
          <p:nvPr/>
        </p:nvSpPr>
        <p:spPr>
          <a:xfrm>
            <a:off x="3405551" y="362762"/>
            <a:ext cx="5949064"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t>
            </a:r>
            <a:r>
              <a:rPr lang="en-US" sz="3200" dirty="0" err="1">
                <a:solidFill>
                  <a:schemeClr val="bg1">
                    <a:lumMod val="95000"/>
                  </a:schemeClr>
                </a:solidFill>
                <a:latin typeface="Corbel" panose="020B0503020204020204" pitchFamily="34" charset="0"/>
              </a:rPr>
              <a:t>Passwordless</a:t>
            </a:r>
            <a:r>
              <a:rPr lang="en-US" sz="3200" dirty="0">
                <a:solidFill>
                  <a:schemeClr val="bg1">
                    <a:lumMod val="95000"/>
                  </a:schemeClr>
                </a:solidFill>
                <a:latin typeface="Corbel" panose="020B0503020204020204" pitchFamily="34" charset="0"/>
              </a:rPr>
              <a:t>" is the new hotness</a:t>
            </a:r>
          </a:p>
        </p:txBody>
      </p:sp>
      <p:pic>
        <p:nvPicPr>
          <p:cNvPr id="18" name="!!TPM2">
            <a:extLst>
              <a:ext uri="{FF2B5EF4-FFF2-40B4-BE49-F238E27FC236}">
                <a16:creationId xmlns:a16="http://schemas.microsoft.com/office/drawing/2014/main" id="{2CE12FB2-5C3D-EB91-7A20-CE79D7D5242B}"/>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0238965" y="2684467"/>
            <a:ext cx="918003" cy="997980"/>
          </a:xfrm>
          <a:prstGeom prst="rect">
            <a:avLst/>
          </a:prstGeom>
        </p:spPr>
      </p:pic>
      <p:pic>
        <p:nvPicPr>
          <p:cNvPr id="6" name="!!TPM1">
            <a:extLst>
              <a:ext uri="{FF2B5EF4-FFF2-40B4-BE49-F238E27FC236}">
                <a16:creationId xmlns:a16="http://schemas.microsoft.com/office/drawing/2014/main" id="{F55FB4BA-CC22-FCDA-0DC1-62FB454B4505}"/>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1095401" y="4909789"/>
            <a:ext cx="946157" cy="1028587"/>
          </a:xfrm>
          <a:prstGeom prst="rect">
            <a:avLst/>
          </a:prstGeom>
        </p:spPr>
      </p:pic>
      <p:pic>
        <p:nvPicPr>
          <p:cNvPr id="29" name="Picture 28">
            <a:extLst>
              <a:ext uri="{FF2B5EF4-FFF2-40B4-BE49-F238E27FC236}">
                <a16:creationId xmlns:a16="http://schemas.microsoft.com/office/drawing/2014/main" id="{846DBC45-26F4-9405-0AE9-1BD0697D3044}"/>
              </a:ext>
            </a:extLst>
          </p:cNvPr>
          <p:cNvPicPr>
            <a:picLocks noChangeAspect="1"/>
          </p:cNvPicPr>
          <p:nvPr/>
        </p:nvPicPr>
        <p:blipFill>
          <a:blip r:embed="rId6"/>
          <a:stretch>
            <a:fillRect/>
          </a:stretch>
        </p:blipFill>
        <p:spPr>
          <a:xfrm>
            <a:off x="10511015" y="3114656"/>
            <a:ext cx="373901" cy="191029"/>
          </a:xfrm>
          <a:prstGeom prst="rect">
            <a:avLst/>
          </a:prstGeom>
        </p:spPr>
      </p:pic>
      <p:pic>
        <p:nvPicPr>
          <p:cNvPr id="7" name="!!Key2">
            <a:extLst>
              <a:ext uri="{FF2B5EF4-FFF2-40B4-BE49-F238E27FC236}">
                <a16:creationId xmlns:a16="http://schemas.microsoft.com/office/drawing/2014/main" id="{D0A7DE6E-8C37-063D-1683-A055DF4BCD62}"/>
              </a:ext>
            </a:extLst>
          </p:cNvPr>
          <p:cNvPicPr>
            <a:picLocks noChangeAspect="1"/>
          </p:cNvPicPr>
          <p:nvPr/>
        </p:nvPicPr>
        <p:blipFill>
          <a:blip r:embed="rId6"/>
          <a:stretch>
            <a:fillRect/>
          </a:stretch>
        </p:blipFill>
        <p:spPr>
          <a:xfrm>
            <a:off x="11337092" y="5335950"/>
            <a:ext cx="462774" cy="236436"/>
          </a:xfrm>
          <a:prstGeom prst="rect">
            <a:avLst/>
          </a:prstGeom>
        </p:spPr>
      </p:pic>
      <p:pic>
        <p:nvPicPr>
          <p:cNvPr id="8" name="!!Yubikey" descr="USB-A YubiKey 5 NFC Two Factor Security Key | Yubico">
            <a:extLst>
              <a:ext uri="{FF2B5EF4-FFF2-40B4-BE49-F238E27FC236}">
                <a16:creationId xmlns:a16="http://schemas.microsoft.com/office/drawing/2014/main" id="{F7602B0F-F7D2-9F76-92F3-E26D2FA07740}"/>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rot="20181029">
            <a:off x="8582467" y="5319369"/>
            <a:ext cx="1421192" cy="1421192"/>
          </a:xfrm>
          <a:prstGeom prst="rect">
            <a:avLst/>
          </a:prstGeom>
          <a:noFill/>
          <a:extLst>
            <a:ext uri="{909E8E84-426E-40DD-AFC4-6F175D3DCCD1}">
              <a14:hiddenFill xmlns:a14="http://schemas.microsoft.com/office/drawing/2010/main">
                <a:solidFill>
                  <a:srgbClr val="FFFFFF"/>
                </a:solidFill>
              </a14:hiddenFill>
            </a:ext>
          </a:extLst>
        </p:spPr>
      </p:pic>
      <p:pic>
        <p:nvPicPr>
          <p:cNvPr id="11" name="!!Key3">
            <a:extLst>
              <a:ext uri="{FF2B5EF4-FFF2-40B4-BE49-F238E27FC236}">
                <a16:creationId xmlns:a16="http://schemas.microsoft.com/office/drawing/2014/main" id="{B674B107-0F49-3AF0-3ADA-E1A5A419AB65}"/>
              </a:ext>
            </a:extLst>
          </p:cNvPr>
          <p:cNvPicPr>
            <a:picLocks noChangeAspect="1"/>
          </p:cNvPicPr>
          <p:nvPr/>
        </p:nvPicPr>
        <p:blipFill>
          <a:blip r:embed="rId6"/>
          <a:stretch>
            <a:fillRect/>
          </a:stretch>
        </p:blipFill>
        <p:spPr>
          <a:xfrm>
            <a:off x="8949933" y="6097467"/>
            <a:ext cx="422421" cy="215819"/>
          </a:xfrm>
          <a:prstGeom prst="rect">
            <a:avLst/>
          </a:prstGeom>
        </p:spPr>
      </p:pic>
      <p:pic>
        <p:nvPicPr>
          <p:cNvPr id="12" name="Picture 11">
            <a:extLst>
              <a:ext uri="{FF2B5EF4-FFF2-40B4-BE49-F238E27FC236}">
                <a16:creationId xmlns:a16="http://schemas.microsoft.com/office/drawing/2014/main" id="{9F3FC408-0D6F-C5A2-8F07-5FF643957E5B}"/>
              </a:ext>
            </a:extLst>
          </p:cNvPr>
          <p:cNvPicPr>
            <a:picLocks noChangeAspect="1"/>
          </p:cNvPicPr>
          <p:nvPr/>
        </p:nvPicPr>
        <p:blipFill>
          <a:blip r:embed="rId8"/>
          <a:stretch>
            <a:fillRect/>
          </a:stretch>
        </p:blipFill>
        <p:spPr>
          <a:xfrm>
            <a:off x="2453455" y="2464630"/>
            <a:ext cx="1904192" cy="1928740"/>
          </a:xfrm>
          <a:prstGeom prst="rect">
            <a:avLst/>
          </a:prstGeom>
        </p:spPr>
      </p:pic>
      <p:sp>
        <p:nvSpPr>
          <p:cNvPr id="13" name="TextBox 12">
            <a:extLst>
              <a:ext uri="{FF2B5EF4-FFF2-40B4-BE49-F238E27FC236}">
                <a16:creationId xmlns:a16="http://schemas.microsoft.com/office/drawing/2014/main" id="{4B143AA5-815A-FC70-377B-627BF5697705}"/>
              </a:ext>
            </a:extLst>
          </p:cNvPr>
          <p:cNvSpPr txBox="1"/>
          <p:nvPr/>
        </p:nvSpPr>
        <p:spPr>
          <a:xfrm>
            <a:off x="4473822" y="2167909"/>
            <a:ext cx="4295581" cy="830997"/>
          </a:xfrm>
          <a:prstGeom prst="rect">
            <a:avLst/>
          </a:prstGeom>
          <a:noFill/>
        </p:spPr>
        <p:txBody>
          <a:bodyPr wrap="square" rtlCol="0">
            <a:spAutoFit/>
          </a:bodyPr>
          <a:lstStyle/>
          <a:p>
            <a:pPr algn="ctr"/>
            <a:r>
              <a:rPr lang="en-US" sz="2400" dirty="0">
                <a:solidFill>
                  <a:schemeClr val="bg1"/>
                </a:solidFill>
                <a:latin typeface="Corbel" panose="020B0503020204020204" pitchFamily="34" charset="0"/>
              </a:rPr>
              <a:t>Client to Authenticator Protocol</a:t>
            </a:r>
            <a:br>
              <a:rPr lang="en-US" sz="2400" dirty="0">
                <a:solidFill>
                  <a:schemeClr val="bg1"/>
                </a:solidFill>
                <a:latin typeface="Corbel" panose="020B0503020204020204" pitchFamily="34" charset="0"/>
              </a:rPr>
            </a:br>
            <a:r>
              <a:rPr lang="en-US" sz="2400" dirty="0">
                <a:solidFill>
                  <a:schemeClr val="bg1"/>
                </a:solidFill>
                <a:latin typeface="Corbel" panose="020B0503020204020204" pitchFamily="34" charset="0"/>
              </a:rPr>
              <a:t>(CTAP)</a:t>
            </a:r>
          </a:p>
        </p:txBody>
      </p:sp>
      <p:pic>
        <p:nvPicPr>
          <p:cNvPr id="15" name="Picture 14">
            <a:extLst>
              <a:ext uri="{FF2B5EF4-FFF2-40B4-BE49-F238E27FC236}">
                <a16:creationId xmlns:a16="http://schemas.microsoft.com/office/drawing/2014/main" id="{A2484F95-D270-54C8-E7F6-54EEAD9EB225}"/>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6209147" y="3013501"/>
            <a:ext cx="824932" cy="830998"/>
          </a:xfrm>
          <a:prstGeom prst="rect">
            <a:avLst/>
          </a:prstGeom>
        </p:spPr>
      </p:pic>
      <p:cxnSp>
        <p:nvCxnSpPr>
          <p:cNvPr id="16" name="!!Arrow 3">
            <a:extLst>
              <a:ext uri="{FF2B5EF4-FFF2-40B4-BE49-F238E27FC236}">
                <a16:creationId xmlns:a16="http://schemas.microsoft.com/office/drawing/2014/main" id="{2E69DF70-A5E5-2603-AFEF-5F0D62261F55}"/>
              </a:ext>
            </a:extLst>
          </p:cNvPr>
          <p:cNvCxnSpPr>
            <a:cxnSpLocks/>
            <a:stCxn id="15" idx="3"/>
            <a:endCxn id="18" idx="1"/>
          </p:cNvCxnSpPr>
          <p:nvPr/>
        </p:nvCxnSpPr>
        <p:spPr>
          <a:xfrm flipV="1">
            <a:off x="7034079" y="3183457"/>
            <a:ext cx="3204886" cy="245543"/>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19" name="!!Arrow 2">
            <a:extLst>
              <a:ext uri="{FF2B5EF4-FFF2-40B4-BE49-F238E27FC236}">
                <a16:creationId xmlns:a16="http://schemas.microsoft.com/office/drawing/2014/main" id="{602C02E5-4059-FD74-4B29-92A9F57073F7}"/>
              </a:ext>
            </a:extLst>
          </p:cNvPr>
          <p:cNvCxnSpPr>
            <a:cxnSpLocks/>
            <a:stCxn id="15" idx="3"/>
            <a:endCxn id="3" idx="1"/>
          </p:cNvCxnSpPr>
          <p:nvPr/>
        </p:nvCxnSpPr>
        <p:spPr>
          <a:xfrm>
            <a:off x="7034079" y="3429000"/>
            <a:ext cx="3887537" cy="1959757"/>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23" name="!!Arrow 1">
            <a:extLst>
              <a:ext uri="{FF2B5EF4-FFF2-40B4-BE49-F238E27FC236}">
                <a16:creationId xmlns:a16="http://schemas.microsoft.com/office/drawing/2014/main" id="{5C362050-3C57-E6B0-15DF-070FCD4774A9}"/>
              </a:ext>
            </a:extLst>
          </p:cNvPr>
          <p:cNvCxnSpPr>
            <a:cxnSpLocks/>
            <a:stCxn id="15" idx="3"/>
            <a:endCxn id="11" idx="0"/>
          </p:cNvCxnSpPr>
          <p:nvPr/>
        </p:nvCxnSpPr>
        <p:spPr>
          <a:xfrm>
            <a:off x="7037112" y="3429000"/>
            <a:ext cx="2124032" cy="2668467"/>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26" name="!!Arrow 4">
            <a:extLst>
              <a:ext uri="{FF2B5EF4-FFF2-40B4-BE49-F238E27FC236}">
                <a16:creationId xmlns:a16="http://schemas.microsoft.com/office/drawing/2014/main" id="{8E54D709-4D0F-CCD4-93F4-E342D1B9567A}"/>
              </a:ext>
            </a:extLst>
          </p:cNvPr>
          <p:cNvCxnSpPr>
            <a:cxnSpLocks/>
            <a:stCxn id="12" idx="3"/>
            <a:endCxn id="15" idx="1"/>
          </p:cNvCxnSpPr>
          <p:nvPr/>
        </p:nvCxnSpPr>
        <p:spPr>
          <a:xfrm>
            <a:off x="4357647" y="3429000"/>
            <a:ext cx="1851500"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pic>
        <p:nvPicPr>
          <p:cNvPr id="9" name="Picture 2" descr="Death of the Password: An Introduction to WebAuthn - Grio Blog">
            <a:extLst>
              <a:ext uri="{FF2B5EF4-FFF2-40B4-BE49-F238E27FC236}">
                <a16:creationId xmlns:a16="http://schemas.microsoft.com/office/drawing/2014/main" id="{787928C6-C1D7-A1AF-0B43-EF4BCB89D2AC}"/>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154689" y="2861215"/>
            <a:ext cx="1346006" cy="1135568"/>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DBCBBEEB-9749-29E8-0EA0-DD1EC31E0CAD}"/>
              </a:ext>
            </a:extLst>
          </p:cNvPr>
          <p:cNvPicPr>
            <a:picLocks noChangeAspect="1"/>
          </p:cNvPicPr>
          <p:nvPr/>
        </p:nvPicPr>
        <p:blipFill>
          <a:blip r:embed="rId11"/>
          <a:stretch>
            <a:fillRect/>
          </a:stretch>
        </p:blipFill>
        <p:spPr>
          <a:xfrm>
            <a:off x="-2658746" y="2717076"/>
            <a:ext cx="1334374" cy="1423847"/>
          </a:xfrm>
          <a:prstGeom prst="rect">
            <a:avLst/>
          </a:prstGeom>
        </p:spPr>
      </p:pic>
    </p:spTree>
    <p:extLst>
      <p:ext uri="{BB962C8B-B14F-4D97-AF65-F5344CB8AC3E}">
        <p14:creationId xmlns:p14="http://schemas.microsoft.com/office/powerpoint/2010/main" val="400513606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par>
                                <p:cTn id="14" presetID="22" presetClass="entr" presetSubtype="8" fill="hold" nodeType="withEffect">
                                  <p:stCondLst>
                                    <p:cond delay="0"/>
                                  </p:stCondLst>
                                  <p:childTnLst>
                                    <p:set>
                                      <p:cBhvr>
                                        <p:cTn id="15" dur="1" fill="hold">
                                          <p:stCondLst>
                                            <p:cond delay="0"/>
                                          </p:stCondLst>
                                        </p:cTn>
                                        <p:tgtEl>
                                          <p:spTgt spid="26"/>
                                        </p:tgtEl>
                                        <p:attrNameLst>
                                          <p:attrName>style.visibility</p:attrName>
                                        </p:attrNameLst>
                                      </p:cBhvr>
                                      <p:to>
                                        <p:strVal val="visible"/>
                                      </p:to>
                                    </p:set>
                                    <p:animEffect transition="in" filter="wipe(left)">
                                      <p:cBhvr>
                                        <p:cTn id="16" dur="500"/>
                                        <p:tgtEl>
                                          <p:spTgt spid="26"/>
                                        </p:tgtEl>
                                      </p:cBhvr>
                                    </p:animEffect>
                                  </p:childTnLst>
                                </p:cTn>
                              </p:par>
                            </p:childTnLst>
                          </p:cTn>
                        </p:par>
                        <p:par>
                          <p:cTn id="17" fill="hold">
                            <p:stCondLst>
                              <p:cond delay="500"/>
                            </p:stCondLst>
                            <p:childTnLst>
                              <p:par>
                                <p:cTn id="18" presetID="22" presetClass="entr" presetSubtype="8" fill="hold" nodeType="after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wipe(left)">
                                      <p:cBhvr>
                                        <p:cTn id="20" dur="500"/>
                                        <p:tgtEl>
                                          <p:spTgt spid="16"/>
                                        </p:tgtEl>
                                      </p:cBhvr>
                                    </p:animEffect>
                                  </p:childTnLst>
                                </p:cTn>
                              </p:par>
                              <p:par>
                                <p:cTn id="21" presetID="22" presetClass="entr" presetSubtype="8" fill="hold" nodeType="with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wipe(left)">
                                      <p:cBhvr>
                                        <p:cTn id="23" dur="500"/>
                                        <p:tgtEl>
                                          <p:spTgt spid="19"/>
                                        </p:tgtEl>
                                      </p:cBhvr>
                                    </p:animEffect>
                                  </p:childTnLst>
                                </p:cTn>
                              </p:par>
                              <p:par>
                                <p:cTn id="24" presetID="22" presetClass="entr" presetSubtype="8" fill="hold" nodeType="withEffect">
                                  <p:stCondLst>
                                    <p:cond delay="0"/>
                                  </p:stCondLst>
                                  <p:childTnLst>
                                    <p:set>
                                      <p:cBhvr>
                                        <p:cTn id="25" dur="1" fill="hold">
                                          <p:stCondLst>
                                            <p:cond delay="0"/>
                                          </p:stCondLst>
                                        </p:cTn>
                                        <p:tgtEl>
                                          <p:spTgt spid="23"/>
                                        </p:tgtEl>
                                        <p:attrNameLst>
                                          <p:attrName>style.visibility</p:attrName>
                                        </p:attrNameLst>
                                      </p:cBhvr>
                                      <p:to>
                                        <p:strVal val="visible"/>
                                      </p:to>
                                    </p:set>
                                    <p:animEffect transition="in" filter="wipe(left)">
                                      <p:cBhvr>
                                        <p:cTn id="26" dur="500"/>
                                        <p:tgtEl>
                                          <p:spTgt spid="23"/>
                                        </p:tgtEl>
                                      </p:cBhvr>
                                    </p:animEffect>
                                  </p:childTnLst>
                                </p:cTn>
                              </p:par>
                            </p:childTnLst>
                          </p:cTn>
                        </p:par>
                        <p:par>
                          <p:cTn id="27" fill="hold">
                            <p:stCondLst>
                              <p:cond delay="1000"/>
                            </p:stCondLst>
                            <p:childTnLst>
                              <p:par>
                                <p:cTn id="28" presetID="1" presetClass="entr" presetSubtype="0" fill="hold" nodeType="afterEffect">
                                  <p:stCondLst>
                                    <p:cond delay="0"/>
                                  </p:stCondLst>
                                  <p:childTnLst>
                                    <p:set>
                                      <p:cBhvr>
                                        <p:cTn id="29"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4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a:extLst>
            <a:ext uri="{FF2B5EF4-FFF2-40B4-BE49-F238E27FC236}">
              <a16:creationId xmlns:a16="http://schemas.microsoft.com/office/drawing/2014/main" id="{1A6B5FA9-0B5E-E49E-CB81-8B74C35ECEFF}"/>
            </a:ext>
          </a:extLst>
        </p:cNvPr>
        <p:cNvGrpSpPr/>
        <p:nvPr/>
      </p:nvGrpSpPr>
      <p:grpSpPr>
        <a:xfrm>
          <a:off x="0" y="0"/>
          <a:ext cx="0" cy="0"/>
          <a:chOff x="0" y="0"/>
          <a:chExt cx="0" cy="0"/>
        </a:xfrm>
      </p:grpSpPr>
      <p:cxnSp>
        <p:nvCxnSpPr>
          <p:cNvPr id="25" name="!!Arrow 1">
            <a:extLst>
              <a:ext uri="{FF2B5EF4-FFF2-40B4-BE49-F238E27FC236}">
                <a16:creationId xmlns:a16="http://schemas.microsoft.com/office/drawing/2014/main" id="{D7953082-49B1-FE67-538D-413B35748900}"/>
              </a:ext>
            </a:extLst>
          </p:cNvPr>
          <p:cNvCxnSpPr>
            <a:cxnSpLocks/>
          </p:cNvCxnSpPr>
          <p:nvPr/>
        </p:nvCxnSpPr>
        <p:spPr>
          <a:xfrm flipH="1">
            <a:off x="2949146" y="3428999"/>
            <a:ext cx="1450850"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pic>
        <p:nvPicPr>
          <p:cNvPr id="30" name="!!Monitor">
            <a:extLst>
              <a:ext uri="{FF2B5EF4-FFF2-40B4-BE49-F238E27FC236}">
                <a16:creationId xmlns:a16="http://schemas.microsoft.com/office/drawing/2014/main" id="{E803E218-A41A-B3DC-651A-7553B07C26A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90498" y="919624"/>
            <a:ext cx="4295581" cy="5294413"/>
          </a:xfrm>
          <a:prstGeom prst="rect">
            <a:avLst/>
          </a:prstGeom>
          <a:noFill/>
          <a:extLst>
            <a:ext uri="{909E8E84-426E-40DD-AFC4-6F175D3DCCD1}">
              <a14:hiddenFill xmlns:a14="http://schemas.microsoft.com/office/drawing/2010/main">
                <a:solidFill>
                  <a:srgbClr val="FFFFFF"/>
                </a:solidFill>
              </a14:hiddenFill>
            </a:ext>
          </a:extLst>
        </p:spPr>
      </p:pic>
      <p:sp>
        <p:nvSpPr>
          <p:cNvPr id="5" name="!!TitleBG">
            <a:extLst>
              <a:ext uri="{FF2B5EF4-FFF2-40B4-BE49-F238E27FC236}">
                <a16:creationId xmlns:a16="http://schemas.microsoft.com/office/drawing/2014/main" id="{691D4B58-D82A-456A-CD4B-A211FD9AA527}"/>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67FD5B1E-E4D2-7052-2A66-0342DD57764E}"/>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Passkeys</a:t>
            </a:r>
          </a:p>
        </p:txBody>
      </p:sp>
      <p:sp>
        <p:nvSpPr>
          <p:cNvPr id="22" name="!!Subtitle">
            <a:extLst>
              <a:ext uri="{FF2B5EF4-FFF2-40B4-BE49-F238E27FC236}">
                <a16:creationId xmlns:a16="http://schemas.microsoft.com/office/drawing/2014/main" id="{15D7F543-99AD-1E78-82EF-6AEDD5829CA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pic>
        <p:nvPicPr>
          <p:cNvPr id="3" name="Picture 4">
            <a:extLst>
              <a:ext uri="{FF2B5EF4-FFF2-40B4-BE49-F238E27FC236}">
                <a16:creationId xmlns:a16="http://schemas.microsoft.com/office/drawing/2014/main" id="{2C9A73F7-E84A-1458-16CA-E826EEDB1C1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10921616" y="4173533"/>
            <a:ext cx="1293727" cy="243044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3FD7382A-60B9-2D33-F31F-1540F1E6958E}"/>
              </a:ext>
            </a:extLst>
          </p:cNvPr>
          <p:cNvSpPr txBox="1"/>
          <p:nvPr/>
        </p:nvSpPr>
        <p:spPr>
          <a:xfrm>
            <a:off x="3405551" y="362762"/>
            <a:ext cx="5949064"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t>
            </a:r>
            <a:r>
              <a:rPr lang="en-US" sz="3200" dirty="0" err="1">
                <a:solidFill>
                  <a:schemeClr val="bg1">
                    <a:lumMod val="95000"/>
                  </a:schemeClr>
                </a:solidFill>
                <a:latin typeface="Corbel" panose="020B0503020204020204" pitchFamily="34" charset="0"/>
              </a:rPr>
              <a:t>Passwordless</a:t>
            </a:r>
            <a:r>
              <a:rPr lang="en-US" sz="3200" dirty="0">
                <a:solidFill>
                  <a:schemeClr val="bg1">
                    <a:lumMod val="95000"/>
                  </a:schemeClr>
                </a:solidFill>
                <a:latin typeface="Corbel" panose="020B0503020204020204" pitchFamily="34" charset="0"/>
              </a:rPr>
              <a:t>" is the new hotness</a:t>
            </a:r>
          </a:p>
        </p:txBody>
      </p:sp>
      <p:pic>
        <p:nvPicPr>
          <p:cNvPr id="18" name="!!TPM2">
            <a:extLst>
              <a:ext uri="{FF2B5EF4-FFF2-40B4-BE49-F238E27FC236}">
                <a16:creationId xmlns:a16="http://schemas.microsoft.com/office/drawing/2014/main" id="{ECE5C711-7861-3969-B02D-5042F65F9CB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0238965" y="2684467"/>
            <a:ext cx="918003" cy="997980"/>
          </a:xfrm>
          <a:prstGeom prst="rect">
            <a:avLst/>
          </a:prstGeom>
        </p:spPr>
      </p:pic>
      <p:pic>
        <p:nvPicPr>
          <p:cNvPr id="6" name="!!TPM1">
            <a:extLst>
              <a:ext uri="{FF2B5EF4-FFF2-40B4-BE49-F238E27FC236}">
                <a16:creationId xmlns:a16="http://schemas.microsoft.com/office/drawing/2014/main" id="{C55E69D0-705B-DDA3-E907-836C3EF3B0C9}"/>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1095401" y="4909789"/>
            <a:ext cx="946157" cy="1028587"/>
          </a:xfrm>
          <a:prstGeom prst="rect">
            <a:avLst/>
          </a:prstGeom>
        </p:spPr>
      </p:pic>
      <p:pic>
        <p:nvPicPr>
          <p:cNvPr id="29" name="Picture 28">
            <a:extLst>
              <a:ext uri="{FF2B5EF4-FFF2-40B4-BE49-F238E27FC236}">
                <a16:creationId xmlns:a16="http://schemas.microsoft.com/office/drawing/2014/main" id="{42B10ED7-3528-C0DE-9A0C-3A680068766E}"/>
              </a:ext>
            </a:extLst>
          </p:cNvPr>
          <p:cNvPicPr>
            <a:picLocks noChangeAspect="1"/>
          </p:cNvPicPr>
          <p:nvPr/>
        </p:nvPicPr>
        <p:blipFill>
          <a:blip r:embed="rId6"/>
          <a:stretch>
            <a:fillRect/>
          </a:stretch>
        </p:blipFill>
        <p:spPr>
          <a:xfrm>
            <a:off x="10511015" y="3114656"/>
            <a:ext cx="373901" cy="191029"/>
          </a:xfrm>
          <a:prstGeom prst="rect">
            <a:avLst/>
          </a:prstGeom>
        </p:spPr>
      </p:pic>
      <p:pic>
        <p:nvPicPr>
          <p:cNvPr id="7" name="!!Key2">
            <a:extLst>
              <a:ext uri="{FF2B5EF4-FFF2-40B4-BE49-F238E27FC236}">
                <a16:creationId xmlns:a16="http://schemas.microsoft.com/office/drawing/2014/main" id="{70C6CFF0-6D25-6AA6-BA72-E73813E25B91}"/>
              </a:ext>
            </a:extLst>
          </p:cNvPr>
          <p:cNvPicPr>
            <a:picLocks noChangeAspect="1"/>
          </p:cNvPicPr>
          <p:nvPr/>
        </p:nvPicPr>
        <p:blipFill>
          <a:blip r:embed="rId6"/>
          <a:stretch>
            <a:fillRect/>
          </a:stretch>
        </p:blipFill>
        <p:spPr>
          <a:xfrm>
            <a:off x="11337092" y="5335950"/>
            <a:ext cx="462774" cy="236436"/>
          </a:xfrm>
          <a:prstGeom prst="rect">
            <a:avLst/>
          </a:prstGeom>
        </p:spPr>
      </p:pic>
      <p:pic>
        <p:nvPicPr>
          <p:cNvPr id="8" name="!!Yubikey" descr="USB-A YubiKey 5 NFC Two Factor Security Key | Yubico">
            <a:extLst>
              <a:ext uri="{FF2B5EF4-FFF2-40B4-BE49-F238E27FC236}">
                <a16:creationId xmlns:a16="http://schemas.microsoft.com/office/drawing/2014/main" id="{3868C8AA-C349-DD7D-628F-54D238D8549C}"/>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rot="20181029">
            <a:off x="8582467" y="5319369"/>
            <a:ext cx="1421192" cy="1421192"/>
          </a:xfrm>
          <a:prstGeom prst="rect">
            <a:avLst/>
          </a:prstGeom>
          <a:noFill/>
          <a:extLst>
            <a:ext uri="{909E8E84-426E-40DD-AFC4-6F175D3DCCD1}">
              <a14:hiddenFill xmlns:a14="http://schemas.microsoft.com/office/drawing/2010/main">
                <a:solidFill>
                  <a:srgbClr val="FFFFFF"/>
                </a:solidFill>
              </a14:hiddenFill>
            </a:ext>
          </a:extLst>
        </p:spPr>
      </p:pic>
      <p:pic>
        <p:nvPicPr>
          <p:cNvPr id="11" name="!!Key3">
            <a:extLst>
              <a:ext uri="{FF2B5EF4-FFF2-40B4-BE49-F238E27FC236}">
                <a16:creationId xmlns:a16="http://schemas.microsoft.com/office/drawing/2014/main" id="{A7F558AD-7DFF-856D-CD53-B3BEA781EB26}"/>
              </a:ext>
            </a:extLst>
          </p:cNvPr>
          <p:cNvPicPr>
            <a:picLocks noChangeAspect="1"/>
          </p:cNvPicPr>
          <p:nvPr/>
        </p:nvPicPr>
        <p:blipFill>
          <a:blip r:embed="rId6"/>
          <a:stretch>
            <a:fillRect/>
          </a:stretch>
        </p:blipFill>
        <p:spPr>
          <a:xfrm>
            <a:off x="8949933" y="6097467"/>
            <a:ext cx="422421" cy="215819"/>
          </a:xfrm>
          <a:prstGeom prst="rect">
            <a:avLst/>
          </a:prstGeom>
        </p:spPr>
      </p:pic>
      <p:pic>
        <p:nvPicPr>
          <p:cNvPr id="12" name="Picture 11">
            <a:extLst>
              <a:ext uri="{FF2B5EF4-FFF2-40B4-BE49-F238E27FC236}">
                <a16:creationId xmlns:a16="http://schemas.microsoft.com/office/drawing/2014/main" id="{CC2F3ECA-F260-68E0-D0B9-3DF9DB8622E0}"/>
              </a:ext>
            </a:extLst>
          </p:cNvPr>
          <p:cNvPicPr>
            <a:picLocks noChangeAspect="1"/>
          </p:cNvPicPr>
          <p:nvPr/>
        </p:nvPicPr>
        <p:blipFill>
          <a:blip r:embed="rId8"/>
          <a:stretch>
            <a:fillRect/>
          </a:stretch>
        </p:blipFill>
        <p:spPr>
          <a:xfrm>
            <a:off x="4463230" y="2464630"/>
            <a:ext cx="1904192" cy="1928740"/>
          </a:xfrm>
          <a:prstGeom prst="rect">
            <a:avLst/>
          </a:prstGeom>
        </p:spPr>
      </p:pic>
      <p:sp>
        <p:nvSpPr>
          <p:cNvPr id="13" name="TextBox 12">
            <a:extLst>
              <a:ext uri="{FF2B5EF4-FFF2-40B4-BE49-F238E27FC236}">
                <a16:creationId xmlns:a16="http://schemas.microsoft.com/office/drawing/2014/main" id="{0096FAE0-4734-3003-565E-7495F570760E}"/>
              </a:ext>
            </a:extLst>
          </p:cNvPr>
          <p:cNvSpPr txBox="1"/>
          <p:nvPr/>
        </p:nvSpPr>
        <p:spPr>
          <a:xfrm>
            <a:off x="6096000" y="2577391"/>
            <a:ext cx="4295581" cy="461665"/>
          </a:xfrm>
          <a:prstGeom prst="rect">
            <a:avLst/>
          </a:prstGeom>
          <a:noFill/>
        </p:spPr>
        <p:txBody>
          <a:bodyPr wrap="square" rtlCol="0">
            <a:spAutoFit/>
          </a:bodyPr>
          <a:lstStyle/>
          <a:p>
            <a:pPr algn="ctr"/>
            <a:r>
              <a:rPr lang="en-US" sz="2400" dirty="0">
                <a:solidFill>
                  <a:schemeClr val="bg1"/>
                </a:solidFill>
                <a:latin typeface="Corbel" panose="020B0503020204020204" pitchFamily="34" charset="0"/>
              </a:rPr>
              <a:t>CTAP</a:t>
            </a:r>
          </a:p>
        </p:txBody>
      </p:sp>
      <p:pic>
        <p:nvPicPr>
          <p:cNvPr id="15" name="Picture 14">
            <a:extLst>
              <a:ext uri="{FF2B5EF4-FFF2-40B4-BE49-F238E27FC236}">
                <a16:creationId xmlns:a16="http://schemas.microsoft.com/office/drawing/2014/main" id="{138A6B89-45E8-8912-F2E0-7335E29692CE}"/>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7885547" y="3013501"/>
            <a:ext cx="824932" cy="830998"/>
          </a:xfrm>
          <a:prstGeom prst="rect">
            <a:avLst/>
          </a:prstGeom>
        </p:spPr>
      </p:pic>
      <p:cxnSp>
        <p:nvCxnSpPr>
          <p:cNvPr id="16" name="!!Arrow 3">
            <a:extLst>
              <a:ext uri="{FF2B5EF4-FFF2-40B4-BE49-F238E27FC236}">
                <a16:creationId xmlns:a16="http://schemas.microsoft.com/office/drawing/2014/main" id="{FEBDFDAE-3C1C-E25F-1537-E5C7D27A0348}"/>
              </a:ext>
            </a:extLst>
          </p:cNvPr>
          <p:cNvCxnSpPr>
            <a:cxnSpLocks/>
            <a:stCxn id="15" idx="3"/>
            <a:endCxn id="18" idx="1"/>
          </p:cNvCxnSpPr>
          <p:nvPr/>
        </p:nvCxnSpPr>
        <p:spPr>
          <a:xfrm flipV="1">
            <a:off x="8710479" y="3183457"/>
            <a:ext cx="1528486" cy="245543"/>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19" name="!!Arrow 2">
            <a:extLst>
              <a:ext uri="{FF2B5EF4-FFF2-40B4-BE49-F238E27FC236}">
                <a16:creationId xmlns:a16="http://schemas.microsoft.com/office/drawing/2014/main" id="{CAF943B4-51C0-DDD8-FA9E-C62698071F61}"/>
              </a:ext>
            </a:extLst>
          </p:cNvPr>
          <p:cNvCxnSpPr>
            <a:cxnSpLocks/>
            <a:stCxn id="15" idx="3"/>
            <a:endCxn id="3" idx="1"/>
          </p:cNvCxnSpPr>
          <p:nvPr/>
        </p:nvCxnSpPr>
        <p:spPr>
          <a:xfrm>
            <a:off x="8710479" y="3429000"/>
            <a:ext cx="2211137" cy="1959757"/>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23" name="!!Arrow 1">
            <a:extLst>
              <a:ext uri="{FF2B5EF4-FFF2-40B4-BE49-F238E27FC236}">
                <a16:creationId xmlns:a16="http://schemas.microsoft.com/office/drawing/2014/main" id="{B38B7E69-B552-B9C4-C473-68C4CC874804}"/>
              </a:ext>
            </a:extLst>
          </p:cNvPr>
          <p:cNvCxnSpPr>
            <a:cxnSpLocks/>
            <a:stCxn id="15" idx="3"/>
            <a:endCxn id="11" idx="0"/>
          </p:cNvCxnSpPr>
          <p:nvPr/>
        </p:nvCxnSpPr>
        <p:spPr>
          <a:xfrm>
            <a:off x="8710479" y="3429000"/>
            <a:ext cx="450665" cy="2668467"/>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26" name="!!Arrow 4">
            <a:extLst>
              <a:ext uri="{FF2B5EF4-FFF2-40B4-BE49-F238E27FC236}">
                <a16:creationId xmlns:a16="http://schemas.microsoft.com/office/drawing/2014/main" id="{3007474A-C592-0481-D394-9231D8E676D4}"/>
              </a:ext>
            </a:extLst>
          </p:cNvPr>
          <p:cNvCxnSpPr>
            <a:cxnSpLocks/>
            <a:stCxn id="12" idx="3"/>
            <a:endCxn id="15" idx="1"/>
          </p:cNvCxnSpPr>
          <p:nvPr/>
        </p:nvCxnSpPr>
        <p:spPr>
          <a:xfrm>
            <a:off x="6367422" y="3429000"/>
            <a:ext cx="1518125"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pic>
        <p:nvPicPr>
          <p:cNvPr id="20" name="Picture 2" descr="Death of the Password: An Introduction to WebAuthn - Grio Blog">
            <a:extLst>
              <a:ext uri="{FF2B5EF4-FFF2-40B4-BE49-F238E27FC236}">
                <a16:creationId xmlns:a16="http://schemas.microsoft.com/office/drawing/2014/main" id="{0E647112-1488-C097-76CD-974ED394F8A8}"/>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535865" y="2861215"/>
            <a:ext cx="1346006" cy="1135568"/>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2DEFE382-609C-85F2-AFE2-D23C7D0E32CF}"/>
              </a:ext>
            </a:extLst>
          </p:cNvPr>
          <p:cNvPicPr>
            <a:picLocks noChangeAspect="1"/>
          </p:cNvPicPr>
          <p:nvPr/>
        </p:nvPicPr>
        <p:blipFill>
          <a:blip r:embed="rId11"/>
          <a:stretch>
            <a:fillRect/>
          </a:stretch>
        </p:blipFill>
        <p:spPr>
          <a:xfrm>
            <a:off x="243242" y="2717076"/>
            <a:ext cx="1334374" cy="1423847"/>
          </a:xfrm>
          <a:prstGeom prst="rect">
            <a:avLst/>
          </a:prstGeom>
        </p:spPr>
      </p:pic>
      <p:sp>
        <p:nvSpPr>
          <p:cNvPr id="24" name="TextBox 23">
            <a:extLst>
              <a:ext uri="{FF2B5EF4-FFF2-40B4-BE49-F238E27FC236}">
                <a16:creationId xmlns:a16="http://schemas.microsoft.com/office/drawing/2014/main" id="{0E2D6233-1E62-1AC4-B4D3-06BC7FB02307}"/>
              </a:ext>
            </a:extLst>
          </p:cNvPr>
          <p:cNvSpPr txBox="1"/>
          <p:nvPr/>
        </p:nvSpPr>
        <p:spPr>
          <a:xfrm>
            <a:off x="6222792" y="2547287"/>
            <a:ext cx="1843753" cy="830997"/>
          </a:xfrm>
          <a:prstGeom prst="rect">
            <a:avLst/>
          </a:prstGeom>
          <a:noFill/>
        </p:spPr>
        <p:txBody>
          <a:bodyPr wrap="square" rtlCol="0">
            <a:spAutoFit/>
          </a:bodyPr>
          <a:lstStyle/>
          <a:p>
            <a:pPr algn="ctr"/>
            <a:r>
              <a:rPr lang="en-US" sz="2400" dirty="0">
                <a:solidFill>
                  <a:srgbClr val="FD7D00"/>
                </a:solidFill>
                <a:latin typeface="Corbel" panose="020B0503020204020204" pitchFamily="34" charset="0"/>
              </a:rPr>
              <a:t>Obtains</a:t>
            </a:r>
            <a:br>
              <a:rPr lang="en-US" sz="2400" dirty="0">
                <a:solidFill>
                  <a:srgbClr val="FD7D00"/>
                </a:solidFill>
                <a:latin typeface="Corbel" panose="020B0503020204020204" pitchFamily="34" charset="0"/>
              </a:rPr>
            </a:br>
            <a:r>
              <a:rPr lang="en-US" sz="2400" dirty="0">
                <a:solidFill>
                  <a:srgbClr val="FD7D00"/>
                </a:solidFill>
                <a:latin typeface="Corbel" panose="020B0503020204020204" pitchFamily="34" charset="0"/>
              </a:rPr>
              <a:t>key</a:t>
            </a:r>
          </a:p>
        </p:txBody>
      </p:sp>
      <p:sp>
        <p:nvSpPr>
          <p:cNvPr id="27" name="TextBox 26">
            <a:extLst>
              <a:ext uri="{FF2B5EF4-FFF2-40B4-BE49-F238E27FC236}">
                <a16:creationId xmlns:a16="http://schemas.microsoft.com/office/drawing/2014/main" id="{F0DF9E5E-DD91-88A2-1A5A-A7EB5A812F6F}"/>
              </a:ext>
            </a:extLst>
          </p:cNvPr>
          <p:cNvSpPr txBox="1"/>
          <p:nvPr/>
        </p:nvSpPr>
        <p:spPr>
          <a:xfrm>
            <a:off x="2116526" y="2555078"/>
            <a:ext cx="2936322" cy="830997"/>
          </a:xfrm>
          <a:prstGeom prst="rect">
            <a:avLst/>
          </a:prstGeom>
          <a:noFill/>
        </p:spPr>
        <p:txBody>
          <a:bodyPr wrap="square" rtlCol="0">
            <a:spAutoFit/>
          </a:bodyPr>
          <a:lstStyle/>
          <a:p>
            <a:pPr algn="ctr"/>
            <a:r>
              <a:rPr lang="en-US" sz="2400" dirty="0">
                <a:solidFill>
                  <a:srgbClr val="FD7D00"/>
                </a:solidFill>
                <a:latin typeface="Corbel" panose="020B0503020204020204" pitchFamily="34" charset="0"/>
              </a:rPr>
              <a:t>Uses key</a:t>
            </a:r>
            <a:br>
              <a:rPr lang="en-US" sz="2400" dirty="0">
                <a:solidFill>
                  <a:srgbClr val="FD7D00"/>
                </a:solidFill>
                <a:latin typeface="Corbel" panose="020B0503020204020204" pitchFamily="34" charset="0"/>
              </a:rPr>
            </a:br>
            <a:r>
              <a:rPr lang="en-US" sz="2400" dirty="0">
                <a:solidFill>
                  <a:srgbClr val="FD7D00"/>
                </a:solidFill>
                <a:latin typeface="Corbel" panose="020B0503020204020204" pitchFamily="34" charset="0"/>
              </a:rPr>
              <a:t>to login</a:t>
            </a:r>
          </a:p>
        </p:txBody>
      </p:sp>
    </p:spTree>
    <p:extLst>
      <p:ext uri="{BB962C8B-B14F-4D97-AF65-F5344CB8AC3E}">
        <p14:creationId xmlns:p14="http://schemas.microsoft.com/office/powerpoint/2010/main" val="3485105220"/>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500"/>
                                        <p:tgtEl>
                                          <p:spTgt spid="24"/>
                                        </p:tgtEl>
                                      </p:cBhvr>
                                    </p:animEffect>
                                  </p:childTnLst>
                                </p:cTn>
                              </p:par>
                              <p:par>
                                <p:cTn id="8" presetID="22" presetClass="entr" presetSubtype="2"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wipe(right)">
                                      <p:cBhvr>
                                        <p:cTn id="10"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7"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grpSp>
        <p:nvGrpSpPr>
          <p:cNvPr id="2" name="Group 1">
            <a:extLst>
              <a:ext uri="{FF2B5EF4-FFF2-40B4-BE49-F238E27FC236}">
                <a16:creationId xmlns:a16="http://schemas.microsoft.com/office/drawing/2014/main" id="{D9A60EE4-2009-80FB-7858-A134097A8A11}"/>
              </a:ext>
            </a:extLst>
          </p:cNvPr>
          <p:cNvGrpSpPr/>
          <p:nvPr/>
        </p:nvGrpSpPr>
        <p:grpSpPr>
          <a:xfrm>
            <a:off x="3031104" y="2367273"/>
            <a:ext cx="1014813" cy="1313715"/>
            <a:chOff x="9592919" y="3281030"/>
            <a:chExt cx="2412301" cy="3122817"/>
          </a:xfrm>
        </p:grpSpPr>
        <p:sp>
          <p:nvSpPr>
            <p:cNvPr id="12" name="Freeform 158">
              <a:extLst>
                <a:ext uri="{FF2B5EF4-FFF2-40B4-BE49-F238E27FC236}">
                  <a16:creationId xmlns:a16="http://schemas.microsoft.com/office/drawing/2014/main" id="{017B78DD-1E4C-CE4F-07AE-6108921883A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3D6CC44D-9F63-A5F3-71AF-34CE3B56A64A}"/>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86E6CD28-A6EC-0E10-DAA3-67BF4FAD2D08}"/>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FBC5A36E-B748-A4CA-78DA-E3D9719D7AB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D6312200-13B2-4EFB-7AAF-1610DA9AC699}"/>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522133EC-427C-268B-44AE-A516B058013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9D49FE3B-598E-B5A0-DA90-B809D198A474}"/>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8F7B9902-599A-CBE4-04A7-FE046104CEA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3376F224-2371-1653-37B4-78613F7D0B0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51773" y="2808266"/>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Rounded Corners 22">
            <a:extLst>
              <a:ext uri="{FF2B5EF4-FFF2-40B4-BE49-F238E27FC236}">
                <a16:creationId xmlns:a16="http://schemas.microsoft.com/office/drawing/2014/main" id="{04FB5FAD-4752-25DD-5A60-968E6CA6086C}"/>
              </a:ext>
            </a:extLst>
          </p:cNvPr>
          <p:cNvSpPr/>
          <p:nvPr/>
        </p:nvSpPr>
        <p:spPr>
          <a:xfrm>
            <a:off x="5710626" y="2470940"/>
            <a:ext cx="3515097" cy="1258785"/>
          </a:xfrm>
          <a:prstGeom prst="roundRect">
            <a:avLst>
              <a:gd name="adj" fmla="val 9608"/>
            </a:avLst>
          </a:prstGeom>
          <a:solidFill>
            <a:schemeClr val="bg1">
              <a:lumMod val="85000"/>
            </a:schemeClr>
          </a:solidFill>
          <a:ln>
            <a:solidFill>
              <a:srgbClr val="FD7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545ED595-EF48-F6D9-7FF7-E92D7D867D3D}"/>
              </a:ext>
            </a:extLst>
          </p:cNvPr>
          <p:cNvSpPr txBox="1"/>
          <p:nvPr/>
        </p:nvSpPr>
        <p:spPr>
          <a:xfrm>
            <a:off x="5836744" y="2641073"/>
            <a:ext cx="1228221" cy="369332"/>
          </a:xfrm>
          <a:prstGeom prst="rect">
            <a:avLst/>
          </a:prstGeom>
          <a:noFill/>
        </p:spPr>
        <p:txBody>
          <a:bodyPr wrap="none" rtlCol="0">
            <a:spAutoFit/>
          </a:bodyPr>
          <a:lstStyle/>
          <a:p>
            <a:r>
              <a:rPr lang="en-US" dirty="0">
                <a:latin typeface="Corbel" panose="020B0503020204020204" pitchFamily="34" charset="0"/>
              </a:rPr>
              <a:t>Username:</a:t>
            </a:r>
          </a:p>
        </p:txBody>
      </p:sp>
      <p:sp>
        <p:nvSpPr>
          <p:cNvPr id="26" name="Rectangle 25">
            <a:extLst>
              <a:ext uri="{FF2B5EF4-FFF2-40B4-BE49-F238E27FC236}">
                <a16:creationId xmlns:a16="http://schemas.microsoft.com/office/drawing/2014/main" id="{1AA3E8E2-F7EB-9E03-B6E5-5C134BD32F0F}"/>
              </a:ext>
            </a:extLst>
          </p:cNvPr>
          <p:cNvSpPr/>
          <p:nvPr/>
        </p:nvSpPr>
        <p:spPr>
          <a:xfrm>
            <a:off x="7094054" y="2641073"/>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95000"/>
                  <a:lumOff val="5000"/>
                </a:schemeClr>
              </a:solidFill>
              <a:latin typeface="Courier New" panose="02070309020205020404" pitchFamily="49" charset="0"/>
              <a:cs typeface="Courier New" panose="02070309020205020404" pitchFamily="49" charset="0"/>
            </a:endParaRPr>
          </a:p>
        </p:txBody>
      </p:sp>
      <p:sp>
        <p:nvSpPr>
          <p:cNvPr id="28" name="TextBox 27">
            <a:extLst>
              <a:ext uri="{FF2B5EF4-FFF2-40B4-BE49-F238E27FC236}">
                <a16:creationId xmlns:a16="http://schemas.microsoft.com/office/drawing/2014/main" id="{4F2DC69A-DFD3-3E19-0ACF-B83C2755709C}"/>
              </a:ext>
            </a:extLst>
          </p:cNvPr>
          <p:cNvSpPr txBox="1"/>
          <p:nvPr/>
        </p:nvSpPr>
        <p:spPr>
          <a:xfrm>
            <a:off x="5836744" y="3170535"/>
            <a:ext cx="1165704" cy="369332"/>
          </a:xfrm>
          <a:prstGeom prst="rect">
            <a:avLst/>
          </a:prstGeom>
          <a:noFill/>
        </p:spPr>
        <p:txBody>
          <a:bodyPr wrap="none" rtlCol="0">
            <a:spAutoFit/>
          </a:bodyPr>
          <a:lstStyle/>
          <a:p>
            <a:r>
              <a:rPr lang="en-US" dirty="0">
                <a:latin typeface="Corbel" panose="020B0503020204020204" pitchFamily="34" charset="0"/>
              </a:rPr>
              <a:t>Password:</a:t>
            </a:r>
          </a:p>
        </p:txBody>
      </p:sp>
      <p:sp>
        <p:nvSpPr>
          <p:cNvPr id="29" name="Rectangle 28">
            <a:extLst>
              <a:ext uri="{FF2B5EF4-FFF2-40B4-BE49-F238E27FC236}">
                <a16:creationId xmlns:a16="http://schemas.microsoft.com/office/drawing/2014/main" id="{C9584242-01A2-E976-9892-C9A9653D7CC5}"/>
              </a:ext>
            </a:extLst>
          </p:cNvPr>
          <p:cNvSpPr/>
          <p:nvPr/>
        </p:nvSpPr>
        <p:spPr>
          <a:xfrm>
            <a:off x="7094054" y="3162222"/>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3" name="TextBox 32">
            <a:extLst>
              <a:ext uri="{FF2B5EF4-FFF2-40B4-BE49-F238E27FC236}">
                <a16:creationId xmlns:a16="http://schemas.microsoft.com/office/drawing/2014/main" id="{812FEF6E-9EC4-CB32-3583-AE7D0C092784}"/>
              </a:ext>
            </a:extLst>
          </p:cNvPr>
          <p:cNvSpPr txBox="1"/>
          <p:nvPr/>
        </p:nvSpPr>
        <p:spPr>
          <a:xfrm>
            <a:off x="7149817" y="2641073"/>
            <a:ext cx="873957"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Alice</a:t>
            </a:r>
          </a:p>
        </p:txBody>
      </p:sp>
      <p:sp>
        <p:nvSpPr>
          <p:cNvPr id="34" name="TextBox 33">
            <a:extLst>
              <a:ext uri="{FF2B5EF4-FFF2-40B4-BE49-F238E27FC236}">
                <a16:creationId xmlns:a16="http://schemas.microsoft.com/office/drawing/2014/main" id="{BF70116C-1109-BEE0-6E33-F2D9D08177FF}"/>
              </a:ext>
            </a:extLst>
          </p:cNvPr>
          <p:cNvSpPr txBox="1"/>
          <p:nvPr/>
        </p:nvSpPr>
        <p:spPr>
          <a:xfrm>
            <a:off x="7128566" y="3162222"/>
            <a:ext cx="197682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p:txBody>
      </p:sp>
      <p:sp>
        <p:nvSpPr>
          <p:cNvPr id="35" name="!!txtRequest">
            <a:extLst>
              <a:ext uri="{FF2B5EF4-FFF2-40B4-BE49-F238E27FC236}">
                <a16:creationId xmlns:a16="http://schemas.microsoft.com/office/drawing/2014/main" id="{71765B86-CC8B-9C3B-5B42-407145E14E66}"/>
              </a:ext>
            </a:extLst>
          </p:cNvPr>
          <p:cNvSpPr/>
          <p:nvPr/>
        </p:nvSpPr>
        <p:spPr>
          <a:xfrm>
            <a:off x="5516800" y="4213487"/>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5596798" y="4298947"/>
            <a:ext cx="2800767"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5596797" y="4673171"/>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5596797" y="4995060"/>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cxnSp>
        <p:nvCxnSpPr>
          <p:cNvPr id="39" name="Straight Arrow Connector 38">
            <a:extLst>
              <a:ext uri="{FF2B5EF4-FFF2-40B4-BE49-F238E27FC236}">
                <a16:creationId xmlns:a16="http://schemas.microsoft.com/office/drawing/2014/main" id="{2C0284EA-17F1-C3BD-DABB-73E246F0E57E}"/>
              </a:ext>
            </a:extLst>
          </p:cNvPr>
          <p:cNvCxnSpPr>
            <a:cxnSpLocks/>
            <a:endCxn id="35" idx="0"/>
          </p:cNvCxnSpPr>
          <p:nvPr/>
        </p:nvCxnSpPr>
        <p:spPr>
          <a:xfrm>
            <a:off x="7468175" y="3729725"/>
            <a:ext cx="897" cy="483762"/>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pic>
        <p:nvPicPr>
          <p:cNvPr id="41" name="Picture 40">
            <a:extLst>
              <a:ext uri="{FF2B5EF4-FFF2-40B4-BE49-F238E27FC236}">
                <a16:creationId xmlns:a16="http://schemas.microsoft.com/office/drawing/2014/main" id="{2E6CAC58-D3AC-1036-A9F5-2ADEAA087A10}"/>
              </a:ext>
            </a:extLst>
          </p:cNvPr>
          <p:cNvPicPr>
            <a:picLocks noChangeAspect="1"/>
          </p:cNvPicPr>
          <p:nvPr/>
        </p:nvPicPr>
        <p:blipFill>
          <a:blip r:embed="rId4"/>
          <a:stretch>
            <a:fillRect/>
          </a:stretch>
        </p:blipFill>
        <p:spPr>
          <a:xfrm>
            <a:off x="12357993" y="2604001"/>
            <a:ext cx="930283" cy="992661"/>
          </a:xfrm>
          <a:prstGeom prst="rect">
            <a:avLst/>
          </a:prstGeom>
        </p:spPr>
      </p:pic>
      <p:pic>
        <p:nvPicPr>
          <p:cNvPr id="42" name="Picture 2" descr="Hacker PNG Images Transparent Background | PNG Play">
            <a:extLst>
              <a:ext uri="{FF2B5EF4-FFF2-40B4-BE49-F238E27FC236}">
                <a16:creationId xmlns:a16="http://schemas.microsoft.com/office/drawing/2014/main" id="{1B3DE95A-575F-B66F-1CE3-2723D880CAE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332681" y="7507654"/>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Rounded Corners 3">
            <a:extLst>
              <a:ext uri="{FF2B5EF4-FFF2-40B4-BE49-F238E27FC236}">
                <a16:creationId xmlns:a16="http://schemas.microsoft.com/office/drawing/2014/main" id="{E367E07B-A907-65FE-E9F2-93E5111DFC7B}"/>
              </a:ext>
            </a:extLst>
          </p:cNvPr>
          <p:cNvSpPr/>
          <p:nvPr/>
        </p:nvSpPr>
        <p:spPr>
          <a:xfrm>
            <a:off x="5596796" y="5015054"/>
            <a:ext cx="372409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5" name="!!txtAsterisks">
            <a:extLst>
              <a:ext uri="{FF2B5EF4-FFF2-40B4-BE49-F238E27FC236}">
                <a16:creationId xmlns:a16="http://schemas.microsoft.com/office/drawing/2014/main" id="{4DBB91E9-8189-23CE-BBBF-C11FDE64863F}"/>
              </a:ext>
            </a:extLst>
          </p:cNvPr>
          <p:cNvSpPr txBox="1"/>
          <p:nvPr/>
        </p:nvSpPr>
        <p:spPr>
          <a:xfrm>
            <a:off x="7128566" y="3162222"/>
            <a:ext cx="197682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p:txBody>
      </p:sp>
      <p:cxnSp>
        <p:nvCxnSpPr>
          <p:cNvPr id="22" name="Connector: Curved 21">
            <a:extLst>
              <a:ext uri="{FF2B5EF4-FFF2-40B4-BE49-F238E27FC236}">
                <a16:creationId xmlns:a16="http://schemas.microsoft.com/office/drawing/2014/main" id="{F0E98320-6C8A-2D67-B89B-60688CD7B5DB}"/>
              </a:ext>
            </a:extLst>
          </p:cNvPr>
          <p:cNvCxnSpPr>
            <a:cxnSpLocks/>
            <a:stCxn id="5" idx="3"/>
            <a:endCxn id="4" idx="3"/>
          </p:cNvCxnSpPr>
          <p:nvPr/>
        </p:nvCxnSpPr>
        <p:spPr>
          <a:xfrm>
            <a:off x="9105389" y="3346888"/>
            <a:ext cx="215504" cy="1836267"/>
          </a:xfrm>
          <a:prstGeom prst="curvedConnector3">
            <a:avLst>
              <a:gd name="adj1" fmla="val 370496"/>
            </a:avLst>
          </a:prstGeom>
          <a:ln>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02901187"/>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500"/>
                                        <p:tgtEl>
                                          <p:spTgt spid="2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fade">
                                      <p:cBhvr>
                                        <p:cTn id="16" dur="500"/>
                                        <p:tgtEl>
                                          <p:spTgt spid="2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fade">
                                      <p:cBhvr>
                                        <p:cTn id="19" dur="500"/>
                                        <p:tgtEl>
                                          <p:spTgt spid="2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fade">
                                      <p:cBhvr>
                                        <p:cTn id="22" dur="500"/>
                                        <p:tgtEl>
                                          <p:spTgt spid="2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fade">
                                      <p:cBhvr>
                                        <p:cTn id="25" dur="500"/>
                                        <p:tgtEl>
                                          <p:spTgt spid="29"/>
                                        </p:tgtEl>
                                      </p:cBhvr>
                                    </p:animEffect>
                                  </p:childTnLst>
                                </p:cTn>
                              </p:par>
                            </p:childTnLst>
                          </p:cTn>
                        </p:par>
                        <p:par>
                          <p:cTn id="26" fill="hold">
                            <p:stCondLst>
                              <p:cond delay="500"/>
                            </p:stCondLst>
                            <p:childTnLst>
                              <p:par>
                                <p:cTn id="27" presetID="22" presetClass="entr" presetSubtype="8" fill="hold" grpId="0" nodeType="afterEffect">
                                  <p:stCondLst>
                                    <p:cond delay="1000"/>
                                  </p:stCondLst>
                                  <p:childTnLst>
                                    <p:set>
                                      <p:cBhvr>
                                        <p:cTn id="28" dur="1" fill="hold">
                                          <p:stCondLst>
                                            <p:cond delay="0"/>
                                          </p:stCondLst>
                                        </p:cTn>
                                        <p:tgtEl>
                                          <p:spTgt spid="33"/>
                                        </p:tgtEl>
                                        <p:attrNameLst>
                                          <p:attrName>style.visibility</p:attrName>
                                        </p:attrNameLst>
                                      </p:cBhvr>
                                      <p:to>
                                        <p:strVal val="visible"/>
                                      </p:to>
                                    </p:set>
                                    <p:animEffect transition="in" filter="wipe(left)">
                                      <p:cBhvr>
                                        <p:cTn id="29" dur="500"/>
                                        <p:tgtEl>
                                          <p:spTgt spid="33"/>
                                        </p:tgtEl>
                                      </p:cBhvr>
                                    </p:animEffect>
                                  </p:childTnLst>
                                </p:cTn>
                              </p:par>
                            </p:childTnLst>
                          </p:cTn>
                        </p:par>
                        <p:par>
                          <p:cTn id="30" fill="hold">
                            <p:stCondLst>
                              <p:cond delay="2000"/>
                            </p:stCondLst>
                            <p:childTnLst>
                              <p:par>
                                <p:cTn id="31" presetID="22" presetClass="entr" presetSubtype="8" fill="hold" grpId="0" nodeType="after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wipe(left)">
                                      <p:cBhvr>
                                        <p:cTn id="33" dur="500"/>
                                        <p:tgtEl>
                                          <p:spTgt spid="5"/>
                                        </p:tgtEl>
                                      </p:cBhvr>
                                    </p:animEffect>
                                  </p:childTnLst>
                                </p:cTn>
                              </p:par>
                              <p:par>
                                <p:cTn id="34" presetID="22" presetClass="entr" presetSubtype="8" fill="hold" grpId="0" nodeType="withEffect">
                                  <p:stCondLst>
                                    <p:cond delay="0"/>
                                  </p:stCondLst>
                                  <p:childTnLst>
                                    <p:set>
                                      <p:cBhvr>
                                        <p:cTn id="35" dur="1" fill="hold">
                                          <p:stCondLst>
                                            <p:cond delay="0"/>
                                          </p:stCondLst>
                                        </p:cTn>
                                        <p:tgtEl>
                                          <p:spTgt spid="34"/>
                                        </p:tgtEl>
                                        <p:attrNameLst>
                                          <p:attrName>style.visibility</p:attrName>
                                        </p:attrNameLst>
                                      </p:cBhvr>
                                      <p:to>
                                        <p:strVal val="visible"/>
                                      </p:to>
                                    </p:set>
                                    <p:animEffect transition="in" filter="wipe(left)">
                                      <p:cBhvr>
                                        <p:cTn id="36" dur="500"/>
                                        <p:tgtEl>
                                          <p:spTgt spid="34"/>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1" fill="hold" nodeType="clickEffect">
                                  <p:stCondLst>
                                    <p:cond delay="0"/>
                                  </p:stCondLst>
                                  <p:childTnLst>
                                    <p:set>
                                      <p:cBhvr>
                                        <p:cTn id="40" dur="1" fill="hold">
                                          <p:stCondLst>
                                            <p:cond delay="0"/>
                                          </p:stCondLst>
                                        </p:cTn>
                                        <p:tgtEl>
                                          <p:spTgt spid="39"/>
                                        </p:tgtEl>
                                        <p:attrNameLst>
                                          <p:attrName>style.visibility</p:attrName>
                                        </p:attrNameLst>
                                      </p:cBhvr>
                                      <p:to>
                                        <p:strVal val="visible"/>
                                      </p:to>
                                    </p:set>
                                    <p:animEffect transition="in" filter="wipe(up)">
                                      <p:cBhvr>
                                        <p:cTn id="41" dur="500"/>
                                        <p:tgtEl>
                                          <p:spTgt spid="39"/>
                                        </p:tgtEl>
                                      </p:cBhvr>
                                    </p:animEffect>
                                  </p:childTnLst>
                                </p:cTn>
                              </p:par>
                            </p:childTnLst>
                          </p:cTn>
                        </p:par>
                        <p:par>
                          <p:cTn id="42" fill="hold">
                            <p:stCondLst>
                              <p:cond delay="500"/>
                            </p:stCondLst>
                            <p:childTnLst>
                              <p:par>
                                <p:cTn id="43" presetID="1" presetClass="entr" presetSubtype="0" fill="hold" grpId="0" nodeType="afterEffect">
                                  <p:stCondLst>
                                    <p:cond delay="0"/>
                                  </p:stCondLst>
                                  <p:childTnLst>
                                    <p:set>
                                      <p:cBhvr>
                                        <p:cTn id="44" dur="1" fill="hold">
                                          <p:stCondLst>
                                            <p:cond delay="0"/>
                                          </p:stCondLst>
                                        </p:cTn>
                                        <p:tgtEl>
                                          <p:spTgt spid="3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8"/>
                                        </p:tgtEl>
                                        <p:attrNameLst>
                                          <p:attrName>style.visibility</p:attrName>
                                        </p:attrNameLst>
                                      </p:cBhvr>
                                      <p:to>
                                        <p:strVal val="visible"/>
                                      </p:to>
                                    </p:set>
                                  </p:childTnLst>
                                </p:cTn>
                              </p:par>
                              <p:par>
                                <p:cTn id="51" presetID="22" presetClass="entr" presetSubtype="1" fill="hold" nodeType="withEffect">
                                  <p:stCondLst>
                                    <p:cond delay="0"/>
                                  </p:stCondLst>
                                  <p:childTnLst>
                                    <p:set>
                                      <p:cBhvr>
                                        <p:cTn id="52" dur="1" fill="hold">
                                          <p:stCondLst>
                                            <p:cond delay="0"/>
                                          </p:stCondLst>
                                        </p:cTn>
                                        <p:tgtEl>
                                          <p:spTgt spid="22"/>
                                        </p:tgtEl>
                                        <p:attrNameLst>
                                          <p:attrName>style.visibility</p:attrName>
                                        </p:attrNameLst>
                                      </p:cBhvr>
                                      <p:to>
                                        <p:strVal val="visible"/>
                                      </p:to>
                                    </p:set>
                                    <p:animEffect transition="in" filter="wipe(up)">
                                      <p:cBhvr>
                                        <p:cTn id="53" dur="500"/>
                                        <p:tgtEl>
                                          <p:spTgt spid="22"/>
                                        </p:tgtEl>
                                      </p:cBhvr>
                                    </p:animEffect>
                                  </p:childTnLst>
                                </p:cTn>
                              </p:par>
                            </p:childTnLst>
                          </p:cTn>
                        </p:par>
                        <p:par>
                          <p:cTn id="54" fill="hold">
                            <p:stCondLst>
                              <p:cond delay="1000"/>
                            </p:stCondLst>
                            <p:childTnLst>
                              <p:par>
                                <p:cTn id="55" presetID="10" presetClass="entr" presetSubtype="0" fill="hold" grpId="0" nodeType="afterEffect">
                                  <p:stCondLst>
                                    <p:cond delay="0"/>
                                  </p:stCondLst>
                                  <p:childTnLst>
                                    <p:set>
                                      <p:cBhvr>
                                        <p:cTn id="56" dur="1" fill="hold">
                                          <p:stCondLst>
                                            <p:cond delay="0"/>
                                          </p:stCondLst>
                                        </p:cTn>
                                        <p:tgtEl>
                                          <p:spTgt spid="4"/>
                                        </p:tgtEl>
                                        <p:attrNameLst>
                                          <p:attrName>style.visibility</p:attrName>
                                        </p:attrNameLst>
                                      </p:cBhvr>
                                      <p:to>
                                        <p:strVal val="visible"/>
                                      </p:to>
                                    </p:set>
                                    <p:animEffect transition="in" filter="fade">
                                      <p:cBhvr>
                                        <p:cTn id="57" dur="500"/>
                                        <p:tgtEl>
                                          <p:spTgt spid="4"/>
                                        </p:tgtEl>
                                      </p:cBhvr>
                                    </p:animEffect>
                                  </p:childTnLst>
                                </p:cTn>
                              </p:par>
                            </p:childTnLst>
                          </p:cTn>
                        </p:par>
                        <p:par>
                          <p:cTn id="58" fill="hold">
                            <p:stCondLst>
                              <p:cond delay="1500"/>
                            </p:stCondLst>
                            <p:childTnLst>
                              <p:par>
                                <p:cTn id="59" presetID="1" presetClass="exit" presetSubtype="0" fill="hold" grpId="1" nodeType="afterEffect">
                                  <p:stCondLst>
                                    <p:cond delay="0"/>
                                  </p:stCondLst>
                                  <p:childTnLst>
                                    <p:set>
                                      <p:cBhvr>
                                        <p:cTn id="60"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5" grpId="0"/>
      <p:bldP spid="26" grpId="0" animBg="1"/>
      <p:bldP spid="28" grpId="0"/>
      <p:bldP spid="29" grpId="0" animBg="1"/>
      <p:bldP spid="33" grpId="0"/>
      <p:bldP spid="34" grpId="0"/>
      <p:bldP spid="35" grpId="0" animBg="1"/>
      <p:bldP spid="36" grpId="0"/>
      <p:bldP spid="37" grpId="0"/>
      <p:bldP spid="38" grpId="0"/>
      <p:bldP spid="4" grpId="0" animBg="1"/>
      <p:bldP spid="5" grpId="0"/>
      <p:bldP spid="5" grpId="1"/>
    </p:bldLst>
  </p:timing>
</p:sld>
</file>

<file path=ppt/slides/slide15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a:extLst>
            <a:ext uri="{FF2B5EF4-FFF2-40B4-BE49-F238E27FC236}">
              <a16:creationId xmlns:a16="http://schemas.microsoft.com/office/drawing/2014/main" id="{D426694A-1E19-BF4F-853B-7386A4BCA2B8}"/>
            </a:ext>
          </a:extLst>
        </p:cNvPr>
        <p:cNvGrpSpPr/>
        <p:nvPr/>
      </p:nvGrpSpPr>
      <p:grpSpPr>
        <a:xfrm>
          <a:off x="0" y="0"/>
          <a:ext cx="0" cy="0"/>
          <a:chOff x="0" y="0"/>
          <a:chExt cx="0" cy="0"/>
        </a:xfrm>
      </p:grpSpPr>
      <p:sp>
        <p:nvSpPr>
          <p:cNvPr id="5" name="!!TitleBG">
            <a:extLst>
              <a:ext uri="{FF2B5EF4-FFF2-40B4-BE49-F238E27FC236}">
                <a16:creationId xmlns:a16="http://schemas.microsoft.com/office/drawing/2014/main" id="{58E3289A-C4D6-F01E-DEFE-DD1ACCCFDE38}"/>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A70792A7-43F3-8EE7-4C8E-96720E20CFB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Passkeys</a:t>
            </a:r>
          </a:p>
        </p:txBody>
      </p:sp>
      <p:sp>
        <p:nvSpPr>
          <p:cNvPr id="22" name="!!Subtitle">
            <a:extLst>
              <a:ext uri="{FF2B5EF4-FFF2-40B4-BE49-F238E27FC236}">
                <a16:creationId xmlns:a16="http://schemas.microsoft.com/office/drawing/2014/main" id="{D5B7709E-B0ED-FFB3-11A0-99A118E40D47}"/>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75BCF7FB-6188-669D-6F55-DD6661D99C06}"/>
              </a:ext>
            </a:extLst>
          </p:cNvPr>
          <p:cNvSpPr txBox="1"/>
          <p:nvPr/>
        </p:nvSpPr>
        <p:spPr>
          <a:xfrm>
            <a:off x="3405551" y="362762"/>
            <a:ext cx="5949064"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t>
            </a:r>
            <a:r>
              <a:rPr lang="en-US" sz="3200" dirty="0" err="1">
                <a:solidFill>
                  <a:schemeClr val="bg1">
                    <a:lumMod val="95000"/>
                  </a:schemeClr>
                </a:solidFill>
                <a:latin typeface="Corbel" panose="020B0503020204020204" pitchFamily="34" charset="0"/>
              </a:rPr>
              <a:t>Passwordless</a:t>
            </a:r>
            <a:r>
              <a:rPr lang="en-US" sz="3200" dirty="0">
                <a:solidFill>
                  <a:schemeClr val="bg1">
                    <a:lumMod val="95000"/>
                  </a:schemeClr>
                </a:solidFill>
                <a:latin typeface="Corbel" panose="020B0503020204020204" pitchFamily="34" charset="0"/>
              </a:rPr>
              <a:t>" is the new hotness</a:t>
            </a:r>
          </a:p>
        </p:txBody>
      </p:sp>
      <p:sp>
        <p:nvSpPr>
          <p:cNvPr id="13" name="TextBox 12">
            <a:extLst>
              <a:ext uri="{FF2B5EF4-FFF2-40B4-BE49-F238E27FC236}">
                <a16:creationId xmlns:a16="http://schemas.microsoft.com/office/drawing/2014/main" id="{0D0A61B8-853A-B48E-5EC5-5E720FB13718}"/>
              </a:ext>
            </a:extLst>
          </p:cNvPr>
          <p:cNvSpPr txBox="1"/>
          <p:nvPr/>
        </p:nvSpPr>
        <p:spPr>
          <a:xfrm>
            <a:off x="5054808" y="3305755"/>
            <a:ext cx="4295581" cy="461665"/>
          </a:xfrm>
          <a:prstGeom prst="rect">
            <a:avLst/>
          </a:prstGeom>
          <a:noFill/>
        </p:spPr>
        <p:txBody>
          <a:bodyPr wrap="square" rtlCol="0">
            <a:spAutoFit/>
          </a:bodyPr>
          <a:lstStyle/>
          <a:p>
            <a:pPr algn="ctr"/>
            <a:r>
              <a:rPr lang="en-US" sz="2400" dirty="0">
                <a:solidFill>
                  <a:schemeClr val="bg1"/>
                </a:solidFill>
                <a:latin typeface="Corbel" panose="020B0503020204020204" pitchFamily="34" charset="0"/>
              </a:rPr>
              <a:t>CTAP</a:t>
            </a:r>
          </a:p>
        </p:txBody>
      </p:sp>
      <p:pic>
        <p:nvPicPr>
          <p:cNvPr id="15" name="Picture 14">
            <a:extLst>
              <a:ext uri="{FF2B5EF4-FFF2-40B4-BE49-F238E27FC236}">
                <a16:creationId xmlns:a16="http://schemas.microsoft.com/office/drawing/2014/main" id="{F58A586C-0D61-85A1-EEC0-DEDD39DE4F5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790133" y="3842176"/>
            <a:ext cx="824932" cy="830998"/>
          </a:xfrm>
          <a:prstGeom prst="rect">
            <a:avLst/>
          </a:prstGeom>
        </p:spPr>
      </p:pic>
      <p:pic>
        <p:nvPicPr>
          <p:cNvPr id="20" name="Picture 2" descr="Death of the Password: An Introduction to WebAuthn - Grio Blog">
            <a:extLst>
              <a:ext uri="{FF2B5EF4-FFF2-40B4-BE49-F238E27FC236}">
                <a16:creationId xmlns:a16="http://schemas.microsoft.com/office/drawing/2014/main" id="{AE594E24-BCF9-4C69-AF24-C4A4B319A43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11103" y="3850064"/>
            <a:ext cx="1643702" cy="138672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91162A68-0EF4-76A4-9E57-7021A6CEB844}"/>
              </a:ext>
            </a:extLst>
          </p:cNvPr>
          <p:cNvPicPr>
            <a:picLocks noChangeAspect="1"/>
          </p:cNvPicPr>
          <p:nvPr/>
        </p:nvPicPr>
        <p:blipFill>
          <a:blip r:embed="rId5"/>
          <a:stretch>
            <a:fillRect/>
          </a:stretch>
        </p:blipFill>
        <p:spPr>
          <a:xfrm>
            <a:off x="5198758" y="1244250"/>
            <a:ext cx="2119478" cy="1036932"/>
          </a:xfrm>
          <a:prstGeom prst="rect">
            <a:avLst/>
          </a:prstGeom>
        </p:spPr>
      </p:pic>
      <p:sp>
        <p:nvSpPr>
          <p:cNvPr id="9" name="TextBox 8">
            <a:extLst>
              <a:ext uri="{FF2B5EF4-FFF2-40B4-BE49-F238E27FC236}">
                <a16:creationId xmlns:a16="http://schemas.microsoft.com/office/drawing/2014/main" id="{9A4BE7DA-7150-4C68-1BB1-9AD421B8CC77}"/>
              </a:ext>
            </a:extLst>
          </p:cNvPr>
          <p:cNvSpPr txBox="1"/>
          <p:nvPr/>
        </p:nvSpPr>
        <p:spPr>
          <a:xfrm>
            <a:off x="3124200" y="3305756"/>
            <a:ext cx="2817508" cy="461665"/>
          </a:xfrm>
          <a:prstGeom prst="rect">
            <a:avLst/>
          </a:prstGeom>
          <a:noFill/>
        </p:spPr>
        <p:txBody>
          <a:bodyPr wrap="square" rtlCol="0">
            <a:spAutoFit/>
          </a:bodyPr>
          <a:lstStyle/>
          <a:p>
            <a:pPr algn="ctr"/>
            <a:r>
              <a:rPr lang="en-US" sz="2400" dirty="0" err="1">
                <a:solidFill>
                  <a:schemeClr val="bg1"/>
                </a:solidFill>
                <a:latin typeface="Corbel" panose="020B0503020204020204" pitchFamily="34" charset="0"/>
              </a:rPr>
              <a:t>WebAuthn</a:t>
            </a:r>
            <a:endParaRPr lang="en-US" sz="2400" dirty="0">
              <a:solidFill>
                <a:schemeClr val="bg1"/>
              </a:solidFill>
              <a:latin typeface="Corbel" panose="020B0503020204020204" pitchFamily="34" charset="0"/>
            </a:endParaRPr>
          </a:p>
        </p:txBody>
      </p:sp>
      <p:cxnSp>
        <p:nvCxnSpPr>
          <p:cNvPr id="14" name="!!arrow1">
            <a:extLst>
              <a:ext uri="{FF2B5EF4-FFF2-40B4-BE49-F238E27FC236}">
                <a16:creationId xmlns:a16="http://schemas.microsoft.com/office/drawing/2014/main" id="{290D4D7E-916E-9A90-2643-26DC99F0B745}"/>
              </a:ext>
            </a:extLst>
          </p:cNvPr>
          <p:cNvCxnSpPr>
            <a:cxnSpLocks/>
            <a:endCxn id="9" idx="0"/>
          </p:cNvCxnSpPr>
          <p:nvPr/>
        </p:nvCxnSpPr>
        <p:spPr>
          <a:xfrm flipH="1">
            <a:off x="4532954" y="2312689"/>
            <a:ext cx="1486846" cy="993067"/>
          </a:xfrm>
          <a:prstGeom prst="straightConnector1">
            <a:avLst/>
          </a:prstGeom>
          <a:ln w="19050">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cxnSp>
        <p:nvCxnSpPr>
          <p:cNvPr id="28" name="!!arrow1">
            <a:extLst>
              <a:ext uri="{FF2B5EF4-FFF2-40B4-BE49-F238E27FC236}">
                <a16:creationId xmlns:a16="http://schemas.microsoft.com/office/drawing/2014/main" id="{A3EC55F1-1334-072C-83F5-26ECE63F669D}"/>
              </a:ext>
            </a:extLst>
          </p:cNvPr>
          <p:cNvCxnSpPr>
            <a:cxnSpLocks/>
            <a:endCxn id="13" idx="0"/>
          </p:cNvCxnSpPr>
          <p:nvPr/>
        </p:nvCxnSpPr>
        <p:spPr>
          <a:xfrm>
            <a:off x="6019800" y="2312688"/>
            <a:ext cx="1182799" cy="993067"/>
          </a:xfrm>
          <a:prstGeom prst="straightConnector1">
            <a:avLst/>
          </a:prstGeom>
          <a:ln w="19050">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31981642"/>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15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3" name="Right Bracket 22">
            <a:extLst>
              <a:ext uri="{FF2B5EF4-FFF2-40B4-BE49-F238E27FC236}">
                <a16:creationId xmlns:a16="http://schemas.microsoft.com/office/drawing/2014/main" id="{9D659FDB-6EE9-F86B-7D0C-B0492DCC14EF}"/>
              </a:ext>
            </a:extLst>
          </p:cNvPr>
          <p:cNvSpPr/>
          <p:nvPr/>
        </p:nvSpPr>
        <p:spPr>
          <a:xfrm>
            <a:off x="6296025" y="619639"/>
            <a:ext cx="873678" cy="2141761"/>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TextBox 23">
            <a:extLst>
              <a:ext uri="{FF2B5EF4-FFF2-40B4-BE49-F238E27FC236}">
                <a16:creationId xmlns:a16="http://schemas.microsoft.com/office/drawing/2014/main" id="{5427D9B6-B860-59BF-546B-965D0E370C1F}"/>
              </a:ext>
            </a:extLst>
          </p:cNvPr>
          <p:cNvSpPr txBox="1"/>
          <p:nvPr/>
        </p:nvSpPr>
        <p:spPr>
          <a:xfrm>
            <a:off x="7169703" y="1299602"/>
            <a:ext cx="2832713" cy="830997"/>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Credential-</a:t>
            </a:r>
            <a:r>
              <a:rPr lang="en-US" sz="2400" dirty="0">
                <a:solidFill>
                  <a:srgbClr val="D37011"/>
                </a:solidFill>
                <a:latin typeface="Corbel" panose="020B0503020204020204" pitchFamily="34" charset="0"/>
              </a:rPr>
              <a:t>based </a:t>
            </a:r>
            <a:br>
              <a:rPr lang="en-US" sz="2400" dirty="0">
                <a:solidFill>
                  <a:srgbClr val="D37011"/>
                </a:solidFill>
                <a:latin typeface="Corbel" panose="020B0503020204020204" pitchFamily="34" charset="0"/>
              </a:rPr>
            </a:br>
            <a:r>
              <a:rPr lang="en-US" sz="2400" dirty="0">
                <a:solidFill>
                  <a:srgbClr val="D37011"/>
                </a:solidFill>
                <a:latin typeface="Corbel" panose="020B0503020204020204" pitchFamily="34" charset="0"/>
              </a:rPr>
              <a:t>authentication</a:t>
            </a:r>
          </a:p>
        </p:txBody>
      </p:sp>
      <p:sp>
        <p:nvSpPr>
          <p:cNvPr id="25" name="Right Bracket 24">
            <a:extLst>
              <a:ext uri="{FF2B5EF4-FFF2-40B4-BE49-F238E27FC236}">
                <a16:creationId xmlns:a16="http://schemas.microsoft.com/office/drawing/2014/main" id="{E5B99A5A-24DB-162A-8B28-08A2BF995EA1}"/>
              </a:ext>
            </a:extLst>
          </p:cNvPr>
          <p:cNvSpPr/>
          <p:nvPr/>
        </p:nvSpPr>
        <p:spPr>
          <a:xfrm>
            <a:off x="6296025" y="2830796"/>
            <a:ext cx="873678" cy="1566685"/>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TextBox 26">
            <a:extLst>
              <a:ext uri="{FF2B5EF4-FFF2-40B4-BE49-F238E27FC236}">
                <a16:creationId xmlns:a16="http://schemas.microsoft.com/office/drawing/2014/main" id="{01465809-6789-C033-B519-D52E49A610A0}"/>
              </a:ext>
            </a:extLst>
          </p:cNvPr>
          <p:cNvSpPr txBox="1"/>
          <p:nvPr/>
        </p:nvSpPr>
        <p:spPr>
          <a:xfrm>
            <a:off x="7169702" y="3170837"/>
            <a:ext cx="2832713" cy="830997"/>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Claims-</a:t>
            </a:r>
            <a:r>
              <a:rPr lang="en-US" sz="2400" dirty="0">
                <a:solidFill>
                  <a:srgbClr val="D37011"/>
                </a:solidFill>
                <a:latin typeface="Corbel" panose="020B0503020204020204" pitchFamily="34" charset="0"/>
              </a:rPr>
              <a:t>based</a:t>
            </a:r>
            <a:br>
              <a:rPr lang="en-US" sz="2400" dirty="0">
                <a:solidFill>
                  <a:srgbClr val="D37011"/>
                </a:solidFill>
                <a:latin typeface="Corbel" panose="020B0503020204020204" pitchFamily="34" charset="0"/>
              </a:rPr>
            </a:br>
            <a:r>
              <a:rPr lang="en-US" sz="2400" dirty="0">
                <a:solidFill>
                  <a:srgbClr val="D37011"/>
                </a:solidFill>
                <a:latin typeface="Corbel" panose="020B0503020204020204" pitchFamily="34" charset="0"/>
              </a:rPr>
              <a:t>identity</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93886"/>
            <a:ext cx="6385128" cy="7478970"/>
          </a:xfrm>
          <a:prstGeom prst="rect">
            <a:avLst/>
          </a:prstGeom>
          <a:noFill/>
        </p:spPr>
        <p:txBody>
          <a:bodyPr wrap="square" rtlCol="0">
            <a:spAutoFit/>
          </a:bodyPr>
          <a:lstStyle/>
          <a:p>
            <a:r>
              <a:rPr lang="en-US" sz="4000" dirty="0">
                <a:solidFill>
                  <a:srgbClr val="FD7D00"/>
                </a:solidFill>
                <a:latin typeface="Corbel" panose="020B0503020204020204" pitchFamily="34" charset="0"/>
              </a:rPr>
              <a:t>Agenda</a:t>
            </a:r>
          </a:p>
          <a:p>
            <a:r>
              <a:rPr lang="en-US" sz="3600" dirty="0">
                <a:solidFill>
                  <a:schemeClr val="bg1"/>
                </a:solidFill>
                <a:latin typeface="Corbel" panose="020B0503020204020204" pitchFamily="34" charset="0"/>
              </a:rPr>
              <a:t>Passwords</a:t>
            </a:r>
          </a:p>
          <a:p>
            <a:r>
              <a:rPr lang="en-US" sz="3600" dirty="0">
                <a:solidFill>
                  <a:schemeClr val="bg1"/>
                </a:solidFill>
                <a:latin typeface="Corbel" panose="020B0503020204020204" pitchFamily="34" charset="0"/>
              </a:rPr>
              <a:t>Basic Auth</a:t>
            </a:r>
          </a:p>
          <a:p>
            <a:r>
              <a:rPr lang="en-US" sz="3600" dirty="0">
                <a:solidFill>
                  <a:schemeClr val="bg1"/>
                </a:solidFill>
                <a:latin typeface="Corbel" panose="020B0503020204020204" pitchFamily="34" charset="0"/>
              </a:rPr>
              <a:t>API Keys as bearer tokens</a:t>
            </a:r>
          </a:p>
          <a:p>
            <a:r>
              <a:rPr lang="en-US" sz="3600" dirty="0">
                <a:solidFill>
                  <a:schemeClr val="bg1"/>
                </a:solidFill>
                <a:latin typeface="Corbel" panose="020B0503020204020204" pitchFamily="34" charset="0"/>
              </a:rPr>
              <a:t>API Keys as cryptographic keys</a:t>
            </a:r>
          </a:p>
          <a:p>
            <a:r>
              <a:rPr lang="en-US" sz="3600" dirty="0">
                <a:solidFill>
                  <a:schemeClr val="bg1"/>
                </a:solidFill>
                <a:latin typeface="Corbel" panose="020B0503020204020204" pitchFamily="34" charset="0"/>
              </a:rPr>
              <a:t>JSON Web Tokens</a:t>
            </a:r>
          </a:p>
          <a:p>
            <a:r>
              <a:rPr lang="en-US" sz="3600" dirty="0">
                <a:solidFill>
                  <a:schemeClr val="bg1"/>
                </a:solidFill>
                <a:latin typeface="Corbel" panose="020B0503020204020204" pitchFamily="34" charset="0"/>
              </a:rPr>
              <a:t>SAML</a:t>
            </a:r>
          </a:p>
          <a:p>
            <a:r>
              <a:rPr lang="en-US" sz="3600" dirty="0">
                <a:solidFill>
                  <a:schemeClr val="bg1"/>
                </a:solidFill>
                <a:latin typeface="Corbel" panose="020B0503020204020204" pitchFamily="34" charset="0"/>
              </a:rPr>
              <a:t>OpenID Connect</a:t>
            </a:r>
          </a:p>
          <a:p>
            <a:r>
              <a:rPr lang="en-US" sz="3600" dirty="0">
                <a:solidFill>
                  <a:schemeClr val="bg1"/>
                </a:solidFill>
                <a:latin typeface="Corbel" panose="020B0503020204020204" pitchFamily="34" charset="0"/>
              </a:rPr>
              <a:t>OAuth </a:t>
            </a:r>
          </a:p>
          <a:p>
            <a:r>
              <a:rPr lang="en-US" sz="3600" dirty="0">
                <a:solidFill>
                  <a:srgbClr val="FFFFFF"/>
                </a:solidFill>
                <a:latin typeface="Corbel" panose="020B0503020204020204" pitchFamily="34" charset="0"/>
              </a:rPr>
              <a:t>Authenticator Apps</a:t>
            </a:r>
          </a:p>
          <a:p>
            <a:r>
              <a:rPr lang="en-US" sz="3600" dirty="0">
                <a:solidFill>
                  <a:srgbClr val="FFFFFF"/>
                </a:solidFill>
                <a:latin typeface="Corbel" panose="020B0503020204020204" pitchFamily="34" charset="0"/>
              </a:rPr>
              <a:t>Passkeys</a:t>
            </a:r>
          </a:p>
          <a:p>
            <a:endParaRPr lang="en-US" sz="4000" dirty="0">
              <a:solidFill>
                <a:srgbClr val="FD7D00"/>
              </a:solidFill>
              <a:latin typeface="Corbel" panose="020B0503020204020204" pitchFamily="34" charset="0"/>
            </a:endParaRPr>
          </a:p>
          <a:p>
            <a:endParaRPr lang="en-US" sz="4000" dirty="0">
              <a:solidFill>
                <a:srgbClr val="FD7D00"/>
              </a:solidFill>
              <a:latin typeface="Corbel" panose="020B0503020204020204" pitchFamily="34" charset="0"/>
            </a:endParaRPr>
          </a:p>
        </p:txBody>
      </p:sp>
      <p:sp>
        <p:nvSpPr>
          <p:cNvPr id="4" name="Right Bracket 3">
            <a:extLst>
              <a:ext uri="{FF2B5EF4-FFF2-40B4-BE49-F238E27FC236}">
                <a16:creationId xmlns:a16="http://schemas.microsoft.com/office/drawing/2014/main" id="{7BB20FEB-5530-6B4B-EF22-0D123E998906}"/>
              </a:ext>
            </a:extLst>
          </p:cNvPr>
          <p:cNvSpPr/>
          <p:nvPr/>
        </p:nvSpPr>
        <p:spPr>
          <a:xfrm>
            <a:off x="6296024" y="4468185"/>
            <a:ext cx="873678" cy="413438"/>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TextBox 6">
            <a:extLst>
              <a:ext uri="{FF2B5EF4-FFF2-40B4-BE49-F238E27FC236}">
                <a16:creationId xmlns:a16="http://schemas.microsoft.com/office/drawing/2014/main" id="{44DCD5D5-B653-729E-1722-A206E55EE731}"/>
              </a:ext>
            </a:extLst>
          </p:cNvPr>
          <p:cNvSpPr txBox="1"/>
          <p:nvPr/>
        </p:nvSpPr>
        <p:spPr>
          <a:xfrm>
            <a:off x="7169702" y="4250822"/>
            <a:ext cx="2832714" cy="830997"/>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Authorization</a:t>
            </a:r>
            <a:r>
              <a:rPr lang="en-US" sz="2400" dirty="0">
                <a:solidFill>
                  <a:srgbClr val="D37011"/>
                </a:solidFill>
                <a:latin typeface="Corbel" panose="020B0503020204020204" pitchFamily="34" charset="0"/>
              </a:rPr>
              <a:t>, </a:t>
            </a:r>
            <a:br>
              <a:rPr lang="en-US" sz="2400" dirty="0">
                <a:solidFill>
                  <a:srgbClr val="D37011"/>
                </a:solidFill>
                <a:latin typeface="Corbel" panose="020B0503020204020204" pitchFamily="34" charset="0"/>
              </a:rPr>
            </a:br>
            <a:r>
              <a:rPr lang="en-US" sz="2400" dirty="0">
                <a:solidFill>
                  <a:srgbClr val="D37011"/>
                </a:solidFill>
                <a:latin typeface="Corbel" panose="020B0503020204020204" pitchFamily="34" charset="0"/>
              </a:rPr>
              <a:t>not authentication</a:t>
            </a:r>
          </a:p>
        </p:txBody>
      </p:sp>
      <p:sp>
        <p:nvSpPr>
          <p:cNvPr id="6" name="Right Bracket 5">
            <a:extLst>
              <a:ext uri="{FF2B5EF4-FFF2-40B4-BE49-F238E27FC236}">
                <a16:creationId xmlns:a16="http://schemas.microsoft.com/office/drawing/2014/main" id="{B160FFBE-2676-B7FE-E5C4-B98870C2D6EA}"/>
              </a:ext>
            </a:extLst>
          </p:cNvPr>
          <p:cNvSpPr/>
          <p:nvPr/>
        </p:nvSpPr>
        <p:spPr>
          <a:xfrm>
            <a:off x="6296023" y="4952327"/>
            <a:ext cx="873678" cy="1191919"/>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TextBox 7">
            <a:extLst>
              <a:ext uri="{FF2B5EF4-FFF2-40B4-BE49-F238E27FC236}">
                <a16:creationId xmlns:a16="http://schemas.microsoft.com/office/drawing/2014/main" id="{CD630E81-2BB9-99A1-043E-566EE8D7A99B}"/>
              </a:ext>
            </a:extLst>
          </p:cNvPr>
          <p:cNvSpPr txBox="1"/>
          <p:nvPr/>
        </p:nvSpPr>
        <p:spPr>
          <a:xfrm>
            <a:off x="7096469" y="5404088"/>
            <a:ext cx="3367670"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"Something you have"</a:t>
            </a:r>
          </a:p>
        </p:txBody>
      </p:sp>
      <p:sp>
        <p:nvSpPr>
          <p:cNvPr id="13" name="TextBox 12">
            <a:extLst>
              <a:ext uri="{FF2B5EF4-FFF2-40B4-BE49-F238E27FC236}">
                <a16:creationId xmlns:a16="http://schemas.microsoft.com/office/drawing/2014/main" id="{0459F4EB-7C9A-A01D-4CFF-8501E5AE5AB9}"/>
              </a:ext>
            </a:extLst>
          </p:cNvPr>
          <p:cNvSpPr txBox="1"/>
          <p:nvPr/>
        </p:nvSpPr>
        <p:spPr>
          <a:xfrm>
            <a:off x="7468391" y="-25356"/>
            <a:ext cx="4611088" cy="523220"/>
          </a:xfrm>
          <a:prstGeom prst="rect">
            <a:avLst/>
          </a:prstGeom>
          <a:noFill/>
        </p:spPr>
        <p:txBody>
          <a:bodyPr wrap="square" rtlCol="0">
            <a:spAutoFit/>
          </a:bodyPr>
          <a:lstStyle/>
          <a:p>
            <a:pPr algn="r"/>
            <a:r>
              <a:rPr lang="en-US" sz="2800" b="1" dirty="0">
                <a:solidFill>
                  <a:schemeClr val="bg1"/>
                </a:solidFill>
                <a:latin typeface="Corbel" panose="020B0503020204020204" pitchFamily="34" charset="0"/>
              </a:rPr>
              <a:t>Bit.ly/</a:t>
            </a:r>
            <a:r>
              <a:rPr lang="en-US" sz="2800" b="1" dirty="0" err="1">
                <a:solidFill>
                  <a:schemeClr val="bg1"/>
                </a:solidFill>
                <a:latin typeface="Corbel" panose="020B0503020204020204" pitchFamily="34" charset="0"/>
              </a:rPr>
              <a:t>OWASPAuthTalk</a:t>
            </a:r>
            <a:endParaRPr lang="en-US" sz="2000" b="1" dirty="0">
              <a:solidFill>
                <a:schemeClr val="bg1"/>
              </a:solidFill>
              <a:latin typeface="Corbel" panose="020B0503020204020204" pitchFamily="34" charset="0"/>
            </a:endParaRPr>
          </a:p>
        </p:txBody>
      </p:sp>
      <p:pic>
        <p:nvPicPr>
          <p:cNvPr id="14" name="Picture 13">
            <a:extLst>
              <a:ext uri="{FF2B5EF4-FFF2-40B4-BE49-F238E27FC236}">
                <a16:creationId xmlns:a16="http://schemas.microsoft.com/office/drawing/2014/main" id="{50F4E94B-07AE-7B49-8676-DB00DDD056E2}"/>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10039342" y="490414"/>
            <a:ext cx="2114563" cy="2114563"/>
          </a:xfrm>
          <a:prstGeom prst="rect">
            <a:avLst/>
          </a:prstGeom>
        </p:spPr>
      </p:pic>
      <p:sp>
        <p:nvSpPr>
          <p:cNvPr id="9" name="TextBox 8">
            <a:extLst>
              <a:ext uri="{FF2B5EF4-FFF2-40B4-BE49-F238E27FC236}">
                <a16:creationId xmlns:a16="http://schemas.microsoft.com/office/drawing/2014/main" id="{37C9375F-380E-BC98-3034-D41C7771404F}"/>
              </a:ext>
            </a:extLst>
          </p:cNvPr>
          <p:cNvSpPr txBox="1"/>
          <p:nvPr/>
        </p:nvSpPr>
        <p:spPr>
          <a:xfrm>
            <a:off x="2362200" y="6366235"/>
            <a:ext cx="4267200" cy="523220"/>
          </a:xfrm>
          <a:prstGeom prst="rect">
            <a:avLst/>
          </a:prstGeom>
          <a:noFill/>
        </p:spPr>
        <p:txBody>
          <a:bodyPr wrap="square" rtlCol="0">
            <a:spAutoFit/>
          </a:bodyPr>
          <a:lstStyle/>
          <a:p>
            <a:r>
              <a:rPr lang="en-US" sz="2800" dirty="0">
                <a:solidFill>
                  <a:srgbClr val="FFBC79"/>
                </a:solidFill>
                <a:latin typeface="Corbel" panose="020B0503020204020204" pitchFamily="34" charset="0"/>
              </a:rPr>
              <a:t>@spetryjohnson</a:t>
            </a:r>
            <a:endParaRPr lang="en-US" sz="2000" dirty="0">
              <a:solidFill>
                <a:srgbClr val="FFBC79"/>
              </a:solidFill>
              <a:latin typeface="Corbel" panose="020B0503020204020204" pitchFamily="34" charset="0"/>
            </a:endParaRPr>
          </a:p>
        </p:txBody>
      </p:sp>
      <p:sp>
        <p:nvSpPr>
          <p:cNvPr id="11" name="TextBox 10">
            <a:extLst>
              <a:ext uri="{FF2B5EF4-FFF2-40B4-BE49-F238E27FC236}">
                <a16:creationId xmlns:a16="http://schemas.microsoft.com/office/drawing/2014/main" id="{94EF84A6-A3E5-9DE1-9878-11FE93C85930}"/>
              </a:ext>
            </a:extLst>
          </p:cNvPr>
          <p:cNvSpPr txBox="1"/>
          <p:nvPr/>
        </p:nvSpPr>
        <p:spPr>
          <a:xfrm>
            <a:off x="5261868" y="6368541"/>
            <a:ext cx="4267200" cy="523220"/>
          </a:xfrm>
          <a:prstGeom prst="rect">
            <a:avLst/>
          </a:prstGeom>
          <a:noFill/>
        </p:spPr>
        <p:txBody>
          <a:bodyPr wrap="square" rtlCol="0">
            <a:spAutoFit/>
          </a:bodyPr>
          <a:lstStyle/>
          <a:p>
            <a:pPr algn="r"/>
            <a:r>
              <a:rPr lang="en-US" sz="2800" dirty="0">
                <a:solidFill>
                  <a:srgbClr val="FFBC79"/>
                </a:solidFill>
                <a:latin typeface="Corbel" panose="020B0503020204020204" pitchFamily="34" charset="0"/>
              </a:rPr>
              <a:t>seth@petry-johnson.com</a:t>
            </a:r>
            <a:endParaRPr lang="en-US" sz="2000" dirty="0">
              <a:solidFill>
                <a:srgbClr val="FFBC79"/>
              </a:solidFill>
              <a:latin typeface="Corbel" panose="020B0503020204020204" pitchFamily="34" charset="0"/>
            </a:endParaRPr>
          </a:p>
        </p:txBody>
      </p:sp>
    </p:spTree>
    <p:extLst>
      <p:ext uri="{BB962C8B-B14F-4D97-AF65-F5344CB8AC3E}">
        <p14:creationId xmlns:p14="http://schemas.microsoft.com/office/powerpoint/2010/main" val="4091724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fade">
                                      <p:cBhvr>
                                        <p:cTn id="13" dur="500"/>
                                        <p:tgtEl>
                                          <p:spTgt spid="2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500"/>
                                        <p:tgtEl>
                                          <p:spTgt spid="2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fade">
                                      <p:cBhvr>
                                        <p:cTn id="25" dur="500"/>
                                        <p:tgtEl>
                                          <p:spTgt spid="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500"/>
                                        <p:tgtEl>
                                          <p:spTgt spid="7"/>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fade">
                                      <p:cBhvr>
                                        <p:cTn id="31" dur="500"/>
                                        <p:tgtEl>
                                          <p:spTgt spid="6"/>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fade">
                                      <p:cBhvr>
                                        <p:cTn id="34" dur="500"/>
                                        <p:tgtEl>
                                          <p:spTgt spid="8"/>
                                        </p:tgtEl>
                                      </p:cBhvr>
                                    </p:animEffect>
                                  </p:childTnLst>
                                </p:cTn>
                              </p:par>
                              <p:par>
                                <p:cTn id="35" presetID="2" presetClass="entr" presetSubtype="2" fill="hold" grpId="0" nodeType="withEffect">
                                  <p:stCondLst>
                                    <p:cond delay="0"/>
                                  </p:stCondLst>
                                  <p:childTnLst>
                                    <p:set>
                                      <p:cBhvr>
                                        <p:cTn id="36" dur="1" fill="hold">
                                          <p:stCondLst>
                                            <p:cond delay="0"/>
                                          </p:stCondLst>
                                        </p:cTn>
                                        <p:tgtEl>
                                          <p:spTgt spid="13"/>
                                        </p:tgtEl>
                                        <p:attrNameLst>
                                          <p:attrName>style.visibility</p:attrName>
                                        </p:attrNameLst>
                                      </p:cBhvr>
                                      <p:to>
                                        <p:strVal val="visible"/>
                                      </p:to>
                                    </p:set>
                                    <p:anim calcmode="lin" valueType="num">
                                      <p:cBhvr additive="base">
                                        <p:cTn id="37" dur="500" fill="hold"/>
                                        <p:tgtEl>
                                          <p:spTgt spid="13"/>
                                        </p:tgtEl>
                                        <p:attrNameLst>
                                          <p:attrName>ppt_x</p:attrName>
                                        </p:attrNameLst>
                                      </p:cBhvr>
                                      <p:tavLst>
                                        <p:tav tm="0">
                                          <p:val>
                                            <p:strVal val="1+#ppt_w/2"/>
                                          </p:val>
                                        </p:tav>
                                        <p:tav tm="100000">
                                          <p:val>
                                            <p:strVal val="#ppt_x"/>
                                          </p:val>
                                        </p:tav>
                                      </p:tavLst>
                                    </p:anim>
                                    <p:anim calcmode="lin" valueType="num">
                                      <p:cBhvr additive="base">
                                        <p:cTn id="38" dur="500" fill="hold"/>
                                        <p:tgtEl>
                                          <p:spTgt spid="13"/>
                                        </p:tgtEl>
                                        <p:attrNameLst>
                                          <p:attrName>ppt_y</p:attrName>
                                        </p:attrNameLst>
                                      </p:cBhvr>
                                      <p:tavLst>
                                        <p:tav tm="0">
                                          <p:val>
                                            <p:strVal val="#ppt_y"/>
                                          </p:val>
                                        </p:tav>
                                        <p:tav tm="100000">
                                          <p:val>
                                            <p:strVal val="#ppt_y"/>
                                          </p:val>
                                        </p:tav>
                                      </p:tavLst>
                                    </p:anim>
                                  </p:childTnLst>
                                </p:cTn>
                              </p:par>
                              <p:par>
                                <p:cTn id="39" presetID="2" presetClass="entr" presetSubtype="2" fill="hold" nodeType="withEffect">
                                  <p:stCondLst>
                                    <p:cond delay="0"/>
                                  </p:stCondLst>
                                  <p:childTnLst>
                                    <p:set>
                                      <p:cBhvr>
                                        <p:cTn id="40" dur="1" fill="hold">
                                          <p:stCondLst>
                                            <p:cond delay="0"/>
                                          </p:stCondLst>
                                        </p:cTn>
                                        <p:tgtEl>
                                          <p:spTgt spid="14"/>
                                        </p:tgtEl>
                                        <p:attrNameLst>
                                          <p:attrName>style.visibility</p:attrName>
                                        </p:attrNameLst>
                                      </p:cBhvr>
                                      <p:to>
                                        <p:strVal val="visible"/>
                                      </p:to>
                                    </p:set>
                                    <p:anim calcmode="lin" valueType="num">
                                      <p:cBhvr additive="base">
                                        <p:cTn id="41" dur="500" fill="hold"/>
                                        <p:tgtEl>
                                          <p:spTgt spid="14"/>
                                        </p:tgtEl>
                                        <p:attrNameLst>
                                          <p:attrName>ppt_x</p:attrName>
                                        </p:attrNameLst>
                                      </p:cBhvr>
                                      <p:tavLst>
                                        <p:tav tm="0">
                                          <p:val>
                                            <p:strVal val="1+#ppt_w/2"/>
                                          </p:val>
                                        </p:tav>
                                        <p:tav tm="100000">
                                          <p:val>
                                            <p:strVal val="#ppt_x"/>
                                          </p:val>
                                        </p:tav>
                                      </p:tavLst>
                                    </p:anim>
                                    <p:anim calcmode="lin" valueType="num">
                                      <p:cBhvr additive="base">
                                        <p:cTn id="42" dur="500" fill="hold"/>
                                        <p:tgtEl>
                                          <p:spTgt spid="14"/>
                                        </p:tgtEl>
                                        <p:attrNameLst>
                                          <p:attrName>ppt_y</p:attrName>
                                        </p:attrNameLst>
                                      </p:cBhvr>
                                      <p:tavLst>
                                        <p:tav tm="0">
                                          <p:val>
                                            <p:strVal val="#ppt_y"/>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9"/>
                                        </p:tgtEl>
                                        <p:attrNameLst>
                                          <p:attrName>style.visibility</p:attrName>
                                        </p:attrNameLst>
                                      </p:cBhvr>
                                      <p:to>
                                        <p:strVal val="visible"/>
                                      </p:to>
                                    </p:set>
                                    <p:anim calcmode="lin" valueType="num">
                                      <p:cBhvr additive="base">
                                        <p:cTn id="45" dur="500" fill="hold"/>
                                        <p:tgtEl>
                                          <p:spTgt spid="9"/>
                                        </p:tgtEl>
                                        <p:attrNameLst>
                                          <p:attrName>ppt_x</p:attrName>
                                        </p:attrNameLst>
                                      </p:cBhvr>
                                      <p:tavLst>
                                        <p:tav tm="0">
                                          <p:val>
                                            <p:strVal val="#ppt_x"/>
                                          </p:val>
                                        </p:tav>
                                        <p:tav tm="100000">
                                          <p:val>
                                            <p:strVal val="#ppt_x"/>
                                          </p:val>
                                        </p:tav>
                                      </p:tavLst>
                                    </p:anim>
                                    <p:anim calcmode="lin" valueType="num">
                                      <p:cBhvr additive="base">
                                        <p:cTn id="46" dur="500" fill="hold"/>
                                        <p:tgtEl>
                                          <p:spTgt spid="9"/>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stCondLst>
                                    <p:cond delay="0"/>
                                  </p:stCondLst>
                                  <p:childTnLst>
                                    <p:set>
                                      <p:cBhvr>
                                        <p:cTn id="48" dur="1" fill="hold">
                                          <p:stCondLst>
                                            <p:cond delay="0"/>
                                          </p:stCondLst>
                                        </p:cTn>
                                        <p:tgtEl>
                                          <p:spTgt spid="11"/>
                                        </p:tgtEl>
                                        <p:attrNameLst>
                                          <p:attrName>style.visibility</p:attrName>
                                        </p:attrNameLst>
                                      </p:cBhvr>
                                      <p:to>
                                        <p:strVal val="visible"/>
                                      </p:to>
                                    </p:set>
                                    <p:anim calcmode="lin" valueType="num">
                                      <p:cBhvr additive="base">
                                        <p:cTn id="49" dur="500" fill="hold"/>
                                        <p:tgtEl>
                                          <p:spTgt spid="11"/>
                                        </p:tgtEl>
                                        <p:attrNameLst>
                                          <p:attrName>ppt_x</p:attrName>
                                        </p:attrNameLst>
                                      </p:cBhvr>
                                      <p:tavLst>
                                        <p:tav tm="0">
                                          <p:val>
                                            <p:strVal val="#ppt_x"/>
                                          </p:val>
                                        </p:tav>
                                        <p:tav tm="100000">
                                          <p:val>
                                            <p:strVal val="#ppt_x"/>
                                          </p:val>
                                        </p:tav>
                                      </p:tavLst>
                                    </p:anim>
                                    <p:anim calcmode="lin" valueType="num">
                                      <p:cBhvr additive="base">
                                        <p:cTn id="50"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p:bldP spid="25" grpId="0" animBg="1"/>
      <p:bldP spid="27" grpId="0"/>
      <p:bldP spid="5" grpId="0" animBg="1"/>
      <p:bldP spid="10" grpId="0"/>
      <p:bldP spid="4" grpId="0" animBg="1"/>
      <p:bldP spid="7" grpId="0"/>
      <p:bldP spid="6" grpId="0" animBg="1"/>
      <p:bldP spid="8" grpId="0"/>
      <p:bldP spid="13" grpId="0"/>
      <p:bldP spid="9" grpId="0"/>
      <p:bldP spid="11"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grpSp>
        <p:nvGrpSpPr>
          <p:cNvPr id="2" name="Group 1">
            <a:extLst>
              <a:ext uri="{FF2B5EF4-FFF2-40B4-BE49-F238E27FC236}">
                <a16:creationId xmlns:a16="http://schemas.microsoft.com/office/drawing/2014/main" id="{D9A60EE4-2009-80FB-7858-A134097A8A11}"/>
              </a:ext>
            </a:extLst>
          </p:cNvPr>
          <p:cNvGrpSpPr/>
          <p:nvPr/>
        </p:nvGrpSpPr>
        <p:grpSpPr>
          <a:xfrm>
            <a:off x="335407" y="2367273"/>
            <a:ext cx="1014813" cy="1313715"/>
            <a:chOff x="9592919" y="3281030"/>
            <a:chExt cx="2412301" cy="3122817"/>
          </a:xfrm>
        </p:grpSpPr>
        <p:sp>
          <p:nvSpPr>
            <p:cNvPr id="12" name="Freeform 158">
              <a:extLst>
                <a:ext uri="{FF2B5EF4-FFF2-40B4-BE49-F238E27FC236}">
                  <a16:creationId xmlns:a16="http://schemas.microsoft.com/office/drawing/2014/main" id="{017B78DD-1E4C-CE4F-07AE-6108921883A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3D6CC44D-9F63-A5F3-71AF-34CE3B56A64A}"/>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86E6CD28-A6EC-0E10-DAA3-67BF4FAD2D08}"/>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FBC5A36E-B748-A4CA-78DA-E3D9719D7AB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D6312200-13B2-4EFB-7AAF-1610DA9AC699}"/>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522133EC-427C-268B-44AE-A516B058013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9D49FE3B-598E-B5A0-DA90-B809D198A474}"/>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8F7B9902-599A-CBE4-04A7-FE046104CEA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3376F224-2371-1653-37B4-78613F7D0B0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56076" y="2808266"/>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Rounded Corners 22">
            <a:extLst>
              <a:ext uri="{FF2B5EF4-FFF2-40B4-BE49-F238E27FC236}">
                <a16:creationId xmlns:a16="http://schemas.microsoft.com/office/drawing/2014/main" id="{04FB5FAD-4752-25DD-5A60-968E6CA6086C}"/>
              </a:ext>
            </a:extLst>
          </p:cNvPr>
          <p:cNvSpPr/>
          <p:nvPr/>
        </p:nvSpPr>
        <p:spPr>
          <a:xfrm>
            <a:off x="3014929" y="2470940"/>
            <a:ext cx="3515097" cy="1258785"/>
          </a:xfrm>
          <a:prstGeom prst="roundRect">
            <a:avLst>
              <a:gd name="adj" fmla="val 9608"/>
            </a:avLst>
          </a:prstGeom>
          <a:solidFill>
            <a:schemeClr val="bg1">
              <a:lumMod val="85000"/>
            </a:schemeClr>
          </a:solidFill>
          <a:ln>
            <a:solidFill>
              <a:srgbClr val="FD7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545ED595-EF48-F6D9-7FF7-E92D7D867D3D}"/>
              </a:ext>
            </a:extLst>
          </p:cNvPr>
          <p:cNvSpPr txBox="1"/>
          <p:nvPr/>
        </p:nvSpPr>
        <p:spPr>
          <a:xfrm>
            <a:off x="3141047" y="2641073"/>
            <a:ext cx="1228221" cy="369332"/>
          </a:xfrm>
          <a:prstGeom prst="rect">
            <a:avLst/>
          </a:prstGeom>
          <a:noFill/>
        </p:spPr>
        <p:txBody>
          <a:bodyPr wrap="none" rtlCol="0">
            <a:spAutoFit/>
          </a:bodyPr>
          <a:lstStyle/>
          <a:p>
            <a:r>
              <a:rPr lang="en-US" dirty="0">
                <a:latin typeface="Corbel" panose="020B0503020204020204" pitchFamily="34" charset="0"/>
              </a:rPr>
              <a:t>Username:</a:t>
            </a:r>
          </a:p>
        </p:txBody>
      </p:sp>
      <p:sp>
        <p:nvSpPr>
          <p:cNvPr id="26" name="Rectangle 25">
            <a:extLst>
              <a:ext uri="{FF2B5EF4-FFF2-40B4-BE49-F238E27FC236}">
                <a16:creationId xmlns:a16="http://schemas.microsoft.com/office/drawing/2014/main" id="{1AA3E8E2-F7EB-9E03-B6E5-5C134BD32F0F}"/>
              </a:ext>
            </a:extLst>
          </p:cNvPr>
          <p:cNvSpPr/>
          <p:nvPr/>
        </p:nvSpPr>
        <p:spPr>
          <a:xfrm>
            <a:off x="4398357" y="2641073"/>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95000"/>
                  <a:lumOff val="5000"/>
                </a:schemeClr>
              </a:solidFill>
              <a:latin typeface="Courier New" panose="02070309020205020404" pitchFamily="49" charset="0"/>
              <a:cs typeface="Courier New" panose="02070309020205020404" pitchFamily="49" charset="0"/>
            </a:endParaRPr>
          </a:p>
        </p:txBody>
      </p:sp>
      <p:sp>
        <p:nvSpPr>
          <p:cNvPr id="28" name="TextBox 27">
            <a:extLst>
              <a:ext uri="{FF2B5EF4-FFF2-40B4-BE49-F238E27FC236}">
                <a16:creationId xmlns:a16="http://schemas.microsoft.com/office/drawing/2014/main" id="{4F2DC69A-DFD3-3E19-0ACF-B83C2755709C}"/>
              </a:ext>
            </a:extLst>
          </p:cNvPr>
          <p:cNvSpPr txBox="1"/>
          <p:nvPr/>
        </p:nvSpPr>
        <p:spPr>
          <a:xfrm>
            <a:off x="3141047" y="3162222"/>
            <a:ext cx="1165704" cy="369332"/>
          </a:xfrm>
          <a:prstGeom prst="rect">
            <a:avLst/>
          </a:prstGeom>
          <a:noFill/>
        </p:spPr>
        <p:txBody>
          <a:bodyPr wrap="none" rtlCol="0">
            <a:spAutoFit/>
          </a:bodyPr>
          <a:lstStyle/>
          <a:p>
            <a:r>
              <a:rPr lang="en-US" dirty="0">
                <a:latin typeface="Corbel" panose="020B0503020204020204" pitchFamily="34" charset="0"/>
              </a:rPr>
              <a:t>Password:</a:t>
            </a:r>
          </a:p>
        </p:txBody>
      </p:sp>
      <p:sp>
        <p:nvSpPr>
          <p:cNvPr id="29" name="Rectangle 28">
            <a:extLst>
              <a:ext uri="{FF2B5EF4-FFF2-40B4-BE49-F238E27FC236}">
                <a16:creationId xmlns:a16="http://schemas.microsoft.com/office/drawing/2014/main" id="{C9584242-01A2-E976-9892-C9A9653D7CC5}"/>
              </a:ext>
            </a:extLst>
          </p:cNvPr>
          <p:cNvSpPr/>
          <p:nvPr/>
        </p:nvSpPr>
        <p:spPr>
          <a:xfrm>
            <a:off x="4398357" y="3162222"/>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3" name="TextBox 32">
            <a:extLst>
              <a:ext uri="{FF2B5EF4-FFF2-40B4-BE49-F238E27FC236}">
                <a16:creationId xmlns:a16="http://schemas.microsoft.com/office/drawing/2014/main" id="{812FEF6E-9EC4-CB32-3583-AE7D0C092784}"/>
              </a:ext>
            </a:extLst>
          </p:cNvPr>
          <p:cNvSpPr txBox="1"/>
          <p:nvPr/>
        </p:nvSpPr>
        <p:spPr>
          <a:xfrm>
            <a:off x="4454120" y="2641073"/>
            <a:ext cx="873957"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Alice</a:t>
            </a:r>
          </a:p>
        </p:txBody>
      </p:sp>
      <p:sp>
        <p:nvSpPr>
          <p:cNvPr id="34" name="TextBox 33">
            <a:extLst>
              <a:ext uri="{FF2B5EF4-FFF2-40B4-BE49-F238E27FC236}">
                <a16:creationId xmlns:a16="http://schemas.microsoft.com/office/drawing/2014/main" id="{BF70116C-1109-BEE0-6E33-F2D9D08177FF}"/>
              </a:ext>
            </a:extLst>
          </p:cNvPr>
          <p:cNvSpPr txBox="1"/>
          <p:nvPr/>
        </p:nvSpPr>
        <p:spPr>
          <a:xfrm>
            <a:off x="4432869" y="3162222"/>
            <a:ext cx="197682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p:txBody>
      </p:sp>
      <p:sp>
        <p:nvSpPr>
          <p:cNvPr id="35" name="!!txtRequest">
            <a:extLst>
              <a:ext uri="{FF2B5EF4-FFF2-40B4-BE49-F238E27FC236}">
                <a16:creationId xmlns:a16="http://schemas.microsoft.com/office/drawing/2014/main" id="{71765B86-CC8B-9C3B-5B42-407145E14E66}"/>
              </a:ext>
            </a:extLst>
          </p:cNvPr>
          <p:cNvSpPr/>
          <p:nvPr/>
        </p:nvSpPr>
        <p:spPr>
          <a:xfrm>
            <a:off x="2821103" y="4213487"/>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2901101" y="4298947"/>
            <a:ext cx="2800767"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2901100" y="4673171"/>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2901100" y="4995060"/>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cxnSp>
        <p:nvCxnSpPr>
          <p:cNvPr id="39" name="Straight Arrow Connector 38">
            <a:extLst>
              <a:ext uri="{FF2B5EF4-FFF2-40B4-BE49-F238E27FC236}">
                <a16:creationId xmlns:a16="http://schemas.microsoft.com/office/drawing/2014/main" id="{2C0284EA-17F1-C3BD-DABB-73E246F0E57E}"/>
              </a:ext>
            </a:extLst>
          </p:cNvPr>
          <p:cNvCxnSpPr>
            <a:cxnSpLocks/>
            <a:endCxn id="35" idx="0"/>
          </p:cNvCxnSpPr>
          <p:nvPr/>
        </p:nvCxnSpPr>
        <p:spPr>
          <a:xfrm>
            <a:off x="4772478" y="3729725"/>
            <a:ext cx="897" cy="483762"/>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4"/>
          <a:stretch>
            <a:fillRect/>
          </a:stretch>
        </p:blipFill>
        <p:spPr>
          <a:xfrm>
            <a:off x="8011629" y="2604001"/>
            <a:ext cx="930283" cy="992661"/>
          </a:xfrm>
          <a:prstGeom prst="rect">
            <a:avLst/>
          </a:prstGeom>
        </p:spPr>
      </p:pic>
      <p:sp>
        <p:nvSpPr>
          <p:cNvPr id="24" name="Rectangle: Rounded Corners 23">
            <a:extLst>
              <a:ext uri="{FF2B5EF4-FFF2-40B4-BE49-F238E27FC236}">
                <a16:creationId xmlns:a16="http://schemas.microsoft.com/office/drawing/2014/main" id="{78A25CBE-806B-970C-E2AD-BF1719292217}"/>
              </a:ext>
            </a:extLst>
          </p:cNvPr>
          <p:cNvSpPr/>
          <p:nvPr/>
        </p:nvSpPr>
        <p:spPr>
          <a:xfrm>
            <a:off x="2901099" y="5006522"/>
            <a:ext cx="372409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xtPassword">
            <a:extLst>
              <a:ext uri="{FF2B5EF4-FFF2-40B4-BE49-F238E27FC236}">
                <a16:creationId xmlns:a16="http://schemas.microsoft.com/office/drawing/2014/main" id="{DD7F452D-B50C-A95D-406E-CC984E4E396C}"/>
              </a:ext>
            </a:extLst>
          </p:cNvPr>
          <p:cNvSpPr txBox="1"/>
          <p:nvPr/>
        </p:nvSpPr>
        <p:spPr>
          <a:xfrm rot="18885082">
            <a:off x="6501323" y="3699656"/>
            <a:ext cx="1700530" cy="369332"/>
          </a:xfrm>
          <a:prstGeom prst="rect">
            <a:avLst/>
          </a:prstGeom>
          <a:noFill/>
        </p:spPr>
        <p:txBody>
          <a:bodyPr wrap="none" rtlCol="0">
            <a:spAutoFit/>
          </a:bodyPr>
          <a:lstStyle/>
          <a:p>
            <a:r>
              <a:rPr lang="en-US" dirty="0">
                <a:solidFill>
                  <a:srgbClr val="FD7D00"/>
                </a:solidFill>
                <a:latin typeface="Corbel" panose="020B0503020204020204" pitchFamily="34" charset="0"/>
              </a:rPr>
              <a:t>"</a:t>
            </a:r>
            <a:r>
              <a:rPr lang="en-US" dirty="0" err="1">
                <a:solidFill>
                  <a:srgbClr val="FD7D00"/>
                </a:solidFill>
                <a:latin typeface="Corbel" panose="020B0503020204020204" pitchFamily="34" charset="0"/>
              </a:rPr>
              <a:t>ThisTalkRocks</a:t>
            </a:r>
            <a:r>
              <a:rPr lang="en-US" dirty="0">
                <a:solidFill>
                  <a:srgbClr val="FD7D00"/>
                </a:solidFill>
                <a:latin typeface="Corbel" panose="020B0503020204020204" pitchFamily="34" charset="0"/>
              </a:rPr>
              <a:t>"</a:t>
            </a:r>
          </a:p>
        </p:txBody>
      </p:sp>
      <p:pic>
        <p:nvPicPr>
          <p:cNvPr id="30" name="Picture 2" descr="Hacker PNG Images Transparent Background | PNG Play">
            <a:extLst>
              <a:ext uri="{FF2B5EF4-FFF2-40B4-BE49-F238E27FC236}">
                <a16:creationId xmlns:a16="http://schemas.microsoft.com/office/drawing/2014/main" id="{7E6D9608-A9F6-E90C-5A66-988DA3376B2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332681" y="4298947"/>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31" name="Thought Bubble: Cloud 30">
            <a:extLst>
              <a:ext uri="{FF2B5EF4-FFF2-40B4-BE49-F238E27FC236}">
                <a16:creationId xmlns:a16="http://schemas.microsoft.com/office/drawing/2014/main" id="{B1740D4D-B465-7AF2-CCD0-A7EF3FE9F5E5}"/>
              </a:ext>
            </a:extLst>
          </p:cNvPr>
          <p:cNvSpPr/>
          <p:nvPr/>
        </p:nvSpPr>
        <p:spPr>
          <a:xfrm>
            <a:off x="8825696" y="3210887"/>
            <a:ext cx="3268906" cy="965762"/>
          </a:xfrm>
          <a:prstGeom prst="cloudCallout">
            <a:avLst>
              <a:gd name="adj1" fmla="val -49489"/>
              <a:gd name="adj2" fmla="val 74098"/>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64A40C2E-ED9B-DA44-4CD2-9C75A2158690}"/>
              </a:ext>
            </a:extLst>
          </p:cNvPr>
          <p:cNvSpPr txBox="1"/>
          <p:nvPr/>
        </p:nvSpPr>
        <p:spPr>
          <a:xfrm>
            <a:off x="9177071" y="3462935"/>
            <a:ext cx="2891608"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Mwuahahaha!</a:t>
            </a:r>
            <a:endParaRPr lang="en-US" dirty="0">
              <a:solidFill>
                <a:schemeClr val="bg1">
                  <a:lumMod val="50000"/>
                </a:schemeClr>
              </a:solidFill>
              <a:latin typeface="Segoe Print" panose="02000600000000000000" pitchFamily="2" charset="0"/>
            </a:endParaRPr>
          </a:p>
        </p:txBody>
      </p:sp>
      <p:cxnSp>
        <p:nvCxnSpPr>
          <p:cNvPr id="5" name="!!Arrow 3">
            <a:extLst>
              <a:ext uri="{FF2B5EF4-FFF2-40B4-BE49-F238E27FC236}">
                <a16:creationId xmlns:a16="http://schemas.microsoft.com/office/drawing/2014/main" id="{D1D8DAF0-959B-EEF7-25E0-615F5FE427A1}"/>
              </a:ext>
            </a:extLst>
          </p:cNvPr>
          <p:cNvCxnSpPr>
            <a:cxnSpLocks/>
            <a:stCxn id="35" idx="3"/>
          </p:cNvCxnSpPr>
          <p:nvPr/>
        </p:nvCxnSpPr>
        <p:spPr>
          <a:xfrm flipV="1">
            <a:off x="6725646" y="3346888"/>
            <a:ext cx="1441595" cy="1495992"/>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19193549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wipe(down)">
                                      <p:cBhvr>
                                        <p:cTn id="10" dur="500"/>
                                        <p:tgtEl>
                                          <p:spTgt spid="27"/>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30"/>
                                        </p:tgtEl>
                                        <p:attrNameLst>
                                          <p:attrName>style.visibility</p:attrName>
                                        </p:attrNameLst>
                                      </p:cBhvr>
                                      <p:to>
                                        <p:strVal val="visible"/>
                                      </p:to>
                                    </p:set>
                                    <p:anim calcmode="lin" valueType="num">
                                      <p:cBhvr additive="base">
                                        <p:cTn id="15" dur="500" fill="hold"/>
                                        <p:tgtEl>
                                          <p:spTgt spid="30"/>
                                        </p:tgtEl>
                                        <p:attrNameLst>
                                          <p:attrName>ppt_x</p:attrName>
                                        </p:attrNameLst>
                                      </p:cBhvr>
                                      <p:tavLst>
                                        <p:tav tm="0">
                                          <p:val>
                                            <p:strVal val="#ppt_x"/>
                                          </p:val>
                                        </p:tav>
                                        <p:tav tm="100000">
                                          <p:val>
                                            <p:strVal val="#ppt_x"/>
                                          </p:val>
                                        </p:tav>
                                      </p:tavLst>
                                    </p:anim>
                                    <p:anim calcmode="lin" valueType="num">
                                      <p:cBhvr additive="base">
                                        <p:cTn id="16" dur="500" fill="hold"/>
                                        <p:tgtEl>
                                          <p:spTgt spid="30"/>
                                        </p:tgtEl>
                                        <p:attrNameLst>
                                          <p:attrName>ppt_y</p:attrName>
                                        </p:attrNameLst>
                                      </p:cBhvr>
                                      <p:tavLst>
                                        <p:tav tm="0">
                                          <p:val>
                                            <p:strVal val="1+#ppt_h/2"/>
                                          </p:val>
                                        </p:tav>
                                        <p:tav tm="100000">
                                          <p:val>
                                            <p:strVal val="#ppt_y"/>
                                          </p:val>
                                        </p:tav>
                                      </p:tavLst>
                                    </p:anim>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31"/>
                                        </p:tgtEl>
                                        <p:attrNameLst>
                                          <p:attrName>style.visibility</p:attrName>
                                        </p:attrNameLst>
                                      </p:cBhvr>
                                      <p:to>
                                        <p:strVal val="visible"/>
                                      </p:to>
                                    </p:set>
                                    <p:animEffect transition="in" filter="fade">
                                      <p:cBhvr>
                                        <p:cTn id="20" dur="500"/>
                                        <p:tgtEl>
                                          <p:spTgt spid="31"/>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1"/>
                                        </p:tgtEl>
                                        <p:attrNameLst>
                                          <p:attrName>style.visibility</p:attrName>
                                        </p:attrNameLst>
                                      </p:cBhvr>
                                      <p:to>
                                        <p:strVal val="visible"/>
                                      </p:to>
                                    </p:set>
                                    <p:animEffect transition="in" filter="fade">
                                      <p:cBhvr>
                                        <p:cTn id="23"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31" grpId="0" animBg="1"/>
      <p:bldP spid="41"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grpSp>
        <p:nvGrpSpPr>
          <p:cNvPr id="2" name="Group 1">
            <a:extLst>
              <a:ext uri="{FF2B5EF4-FFF2-40B4-BE49-F238E27FC236}">
                <a16:creationId xmlns:a16="http://schemas.microsoft.com/office/drawing/2014/main" id="{D9A60EE4-2009-80FB-7858-A134097A8A11}"/>
              </a:ext>
            </a:extLst>
          </p:cNvPr>
          <p:cNvGrpSpPr/>
          <p:nvPr/>
        </p:nvGrpSpPr>
        <p:grpSpPr>
          <a:xfrm>
            <a:off x="335407" y="2367273"/>
            <a:ext cx="1014813" cy="1313715"/>
            <a:chOff x="9592919" y="3281030"/>
            <a:chExt cx="2412301" cy="3122817"/>
          </a:xfrm>
        </p:grpSpPr>
        <p:sp>
          <p:nvSpPr>
            <p:cNvPr id="12" name="Freeform 158">
              <a:extLst>
                <a:ext uri="{FF2B5EF4-FFF2-40B4-BE49-F238E27FC236}">
                  <a16:creationId xmlns:a16="http://schemas.microsoft.com/office/drawing/2014/main" id="{017B78DD-1E4C-CE4F-07AE-6108921883A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3D6CC44D-9F63-A5F3-71AF-34CE3B56A64A}"/>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86E6CD28-A6EC-0E10-DAA3-67BF4FAD2D08}"/>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FBC5A36E-B748-A4CA-78DA-E3D9719D7AB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D6312200-13B2-4EFB-7AAF-1610DA9AC699}"/>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522133EC-427C-268B-44AE-A516B058013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9D49FE3B-598E-B5A0-DA90-B809D198A474}"/>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8F7B9902-599A-CBE4-04A7-FE046104CEA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3376F224-2371-1653-37B4-78613F7D0B0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56076" y="2808266"/>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Rounded Corners 22">
            <a:extLst>
              <a:ext uri="{FF2B5EF4-FFF2-40B4-BE49-F238E27FC236}">
                <a16:creationId xmlns:a16="http://schemas.microsoft.com/office/drawing/2014/main" id="{04FB5FAD-4752-25DD-5A60-968E6CA6086C}"/>
              </a:ext>
            </a:extLst>
          </p:cNvPr>
          <p:cNvSpPr/>
          <p:nvPr/>
        </p:nvSpPr>
        <p:spPr>
          <a:xfrm>
            <a:off x="3014929" y="2470940"/>
            <a:ext cx="3515097" cy="1258785"/>
          </a:xfrm>
          <a:prstGeom prst="roundRect">
            <a:avLst>
              <a:gd name="adj" fmla="val 9608"/>
            </a:avLst>
          </a:prstGeom>
          <a:solidFill>
            <a:schemeClr val="bg1">
              <a:lumMod val="85000"/>
            </a:schemeClr>
          </a:solidFill>
          <a:ln>
            <a:solidFill>
              <a:srgbClr val="FD7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545ED595-EF48-F6D9-7FF7-E92D7D867D3D}"/>
              </a:ext>
            </a:extLst>
          </p:cNvPr>
          <p:cNvSpPr txBox="1"/>
          <p:nvPr/>
        </p:nvSpPr>
        <p:spPr>
          <a:xfrm>
            <a:off x="3141047" y="2641073"/>
            <a:ext cx="1228221" cy="369332"/>
          </a:xfrm>
          <a:prstGeom prst="rect">
            <a:avLst/>
          </a:prstGeom>
          <a:noFill/>
        </p:spPr>
        <p:txBody>
          <a:bodyPr wrap="none" rtlCol="0">
            <a:spAutoFit/>
          </a:bodyPr>
          <a:lstStyle/>
          <a:p>
            <a:r>
              <a:rPr lang="en-US" dirty="0">
                <a:latin typeface="Corbel" panose="020B0503020204020204" pitchFamily="34" charset="0"/>
              </a:rPr>
              <a:t>Username:</a:t>
            </a:r>
          </a:p>
        </p:txBody>
      </p:sp>
      <p:sp>
        <p:nvSpPr>
          <p:cNvPr id="26" name="Rectangle 25">
            <a:extLst>
              <a:ext uri="{FF2B5EF4-FFF2-40B4-BE49-F238E27FC236}">
                <a16:creationId xmlns:a16="http://schemas.microsoft.com/office/drawing/2014/main" id="{1AA3E8E2-F7EB-9E03-B6E5-5C134BD32F0F}"/>
              </a:ext>
            </a:extLst>
          </p:cNvPr>
          <p:cNvSpPr/>
          <p:nvPr/>
        </p:nvSpPr>
        <p:spPr>
          <a:xfrm>
            <a:off x="4398357" y="2641073"/>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95000"/>
                  <a:lumOff val="5000"/>
                </a:schemeClr>
              </a:solidFill>
              <a:latin typeface="Courier New" panose="02070309020205020404" pitchFamily="49" charset="0"/>
              <a:cs typeface="Courier New" panose="02070309020205020404" pitchFamily="49" charset="0"/>
            </a:endParaRPr>
          </a:p>
        </p:txBody>
      </p:sp>
      <p:sp>
        <p:nvSpPr>
          <p:cNvPr id="28" name="TextBox 27">
            <a:extLst>
              <a:ext uri="{FF2B5EF4-FFF2-40B4-BE49-F238E27FC236}">
                <a16:creationId xmlns:a16="http://schemas.microsoft.com/office/drawing/2014/main" id="{4F2DC69A-DFD3-3E19-0ACF-B83C2755709C}"/>
              </a:ext>
            </a:extLst>
          </p:cNvPr>
          <p:cNvSpPr txBox="1"/>
          <p:nvPr/>
        </p:nvSpPr>
        <p:spPr>
          <a:xfrm>
            <a:off x="3141047" y="3162222"/>
            <a:ext cx="1165704" cy="369332"/>
          </a:xfrm>
          <a:prstGeom prst="rect">
            <a:avLst/>
          </a:prstGeom>
          <a:noFill/>
        </p:spPr>
        <p:txBody>
          <a:bodyPr wrap="none" rtlCol="0">
            <a:spAutoFit/>
          </a:bodyPr>
          <a:lstStyle/>
          <a:p>
            <a:r>
              <a:rPr lang="en-US" dirty="0">
                <a:latin typeface="Corbel" panose="020B0503020204020204" pitchFamily="34" charset="0"/>
              </a:rPr>
              <a:t>Password:</a:t>
            </a:r>
          </a:p>
        </p:txBody>
      </p:sp>
      <p:sp>
        <p:nvSpPr>
          <p:cNvPr id="29" name="Rectangle 28">
            <a:extLst>
              <a:ext uri="{FF2B5EF4-FFF2-40B4-BE49-F238E27FC236}">
                <a16:creationId xmlns:a16="http://schemas.microsoft.com/office/drawing/2014/main" id="{C9584242-01A2-E976-9892-C9A9653D7CC5}"/>
              </a:ext>
            </a:extLst>
          </p:cNvPr>
          <p:cNvSpPr/>
          <p:nvPr/>
        </p:nvSpPr>
        <p:spPr>
          <a:xfrm>
            <a:off x="4398357" y="3162222"/>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3" name="TextBox 32">
            <a:extLst>
              <a:ext uri="{FF2B5EF4-FFF2-40B4-BE49-F238E27FC236}">
                <a16:creationId xmlns:a16="http://schemas.microsoft.com/office/drawing/2014/main" id="{812FEF6E-9EC4-CB32-3583-AE7D0C092784}"/>
              </a:ext>
            </a:extLst>
          </p:cNvPr>
          <p:cNvSpPr txBox="1"/>
          <p:nvPr/>
        </p:nvSpPr>
        <p:spPr>
          <a:xfrm>
            <a:off x="4454120" y="2641073"/>
            <a:ext cx="873957"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Alice</a:t>
            </a:r>
          </a:p>
        </p:txBody>
      </p:sp>
      <p:sp>
        <p:nvSpPr>
          <p:cNvPr id="34" name="TextBox 33">
            <a:extLst>
              <a:ext uri="{FF2B5EF4-FFF2-40B4-BE49-F238E27FC236}">
                <a16:creationId xmlns:a16="http://schemas.microsoft.com/office/drawing/2014/main" id="{BF70116C-1109-BEE0-6E33-F2D9D08177FF}"/>
              </a:ext>
            </a:extLst>
          </p:cNvPr>
          <p:cNvSpPr txBox="1"/>
          <p:nvPr/>
        </p:nvSpPr>
        <p:spPr>
          <a:xfrm>
            <a:off x="4432869" y="3162222"/>
            <a:ext cx="197682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p:txBody>
      </p:sp>
      <p:sp>
        <p:nvSpPr>
          <p:cNvPr id="35" name="!!txtRequest">
            <a:extLst>
              <a:ext uri="{FF2B5EF4-FFF2-40B4-BE49-F238E27FC236}">
                <a16:creationId xmlns:a16="http://schemas.microsoft.com/office/drawing/2014/main" id="{71765B86-CC8B-9C3B-5B42-407145E14E66}"/>
              </a:ext>
            </a:extLst>
          </p:cNvPr>
          <p:cNvSpPr/>
          <p:nvPr/>
        </p:nvSpPr>
        <p:spPr>
          <a:xfrm>
            <a:off x="2821103" y="4213487"/>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2901101" y="4298947"/>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2901100" y="4673171"/>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2901100" y="4995060"/>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cxnSp>
        <p:nvCxnSpPr>
          <p:cNvPr id="39" name="Straight Arrow Connector 38">
            <a:extLst>
              <a:ext uri="{FF2B5EF4-FFF2-40B4-BE49-F238E27FC236}">
                <a16:creationId xmlns:a16="http://schemas.microsoft.com/office/drawing/2014/main" id="{2C0284EA-17F1-C3BD-DABB-73E246F0E57E}"/>
              </a:ext>
            </a:extLst>
          </p:cNvPr>
          <p:cNvCxnSpPr>
            <a:cxnSpLocks/>
            <a:endCxn id="35" idx="0"/>
          </p:cNvCxnSpPr>
          <p:nvPr/>
        </p:nvCxnSpPr>
        <p:spPr>
          <a:xfrm>
            <a:off x="4772478" y="3729725"/>
            <a:ext cx="897" cy="483762"/>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4"/>
          <a:stretch>
            <a:fillRect/>
          </a:stretch>
        </p:blipFill>
        <p:spPr>
          <a:xfrm>
            <a:off x="8011629" y="2604001"/>
            <a:ext cx="930283" cy="992661"/>
          </a:xfrm>
          <a:prstGeom prst="rect">
            <a:avLst/>
          </a:prstGeom>
        </p:spPr>
      </p:pic>
      <p:sp>
        <p:nvSpPr>
          <p:cNvPr id="24" name="Rectangle: Rounded Corners 23">
            <a:extLst>
              <a:ext uri="{FF2B5EF4-FFF2-40B4-BE49-F238E27FC236}">
                <a16:creationId xmlns:a16="http://schemas.microsoft.com/office/drawing/2014/main" id="{78A25CBE-806B-970C-E2AD-BF1719292217}"/>
              </a:ext>
            </a:extLst>
          </p:cNvPr>
          <p:cNvSpPr/>
          <p:nvPr/>
        </p:nvSpPr>
        <p:spPr>
          <a:xfrm>
            <a:off x="2901099" y="5006522"/>
            <a:ext cx="372409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xtPassword">
            <a:extLst>
              <a:ext uri="{FF2B5EF4-FFF2-40B4-BE49-F238E27FC236}">
                <a16:creationId xmlns:a16="http://schemas.microsoft.com/office/drawing/2014/main" id="{DD7F452D-B50C-A95D-406E-CC984E4E396C}"/>
              </a:ext>
            </a:extLst>
          </p:cNvPr>
          <p:cNvSpPr txBox="1"/>
          <p:nvPr/>
        </p:nvSpPr>
        <p:spPr>
          <a:xfrm rot="18885082">
            <a:off x="6501327" y="3699656"/>
            <a:ext cx="1700530" cy="369332"/>
          </a:xfrm>
          <a:prstGeom prst="rect">
            <a:avLst/>
          </a:prstGeom>
          <a:noFill/>
        </p:spPr>
        <p:txBody>
          <a:bodyPr wrap="none" rtlCol="0">
            <a:spAutoFit/>
          </a:bodyPr>
          <a:lstStyle/>
          <a:p>
            <a:r>
              <a:rPr lang="en-US" dirty="0">
                <a:solidFill>
                  <a:srgbClr val="FD7D00"/>
                </a:solidFill>
                <a:latin typeface="Corbel" panose="020B0503020204020204" pitchFamily="34" charset="0"/>
              </a:rPr>
              <a:t>"</a:t>
            </a:r>
            <a:r>
              <a:rPr lang="en-US" dirty="0" err="1">
                <a:solidFill>
                  <a:srgbClr val="FD7D00"/>
                </a:solidFill>
                <a:latin typeface="Corbel" panose="020B0503020204020204" pitchFamily="34" charset="0"/>
              </a:rPr>
              <a:t>ThisTalkRocks</a:t>
            </a:r>
            <a:r>
              <a:rPr lang="en-US" dirty="0">
                <a:solidFill>
                  <a:srgbClr val="FD7D00"/>
                </a:solidFill>
                <a:latin typeface="Corbel" panose="020B0503020204020204" pitchFamily="34" charset="0"/>
              </a:rPr>
              <a:t>"</a:t>
            </a:r>
          </a:p>
        </p:txBody>
      </p:sp>
      <p:pic>
        <p:nvPicPr>
          <p:cNvPr id="30" name="Picture 2" descr="Hacker PNG Images Transparent Background | PNG Play">
            <a:extLst>
              <a:ext uri="{FF2B5EF4-FFF2-40B4-BE49-F238E27FC236}">
                <a16:creationId xmlns:a16="http://schemas.microsoft.com/office/drawing/2014/main" id="{7E6D9608-A9F6-E90C-5A66-988DA3376B2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332681" y="4298947"/>
            <a:ext cx="2443791" cy="2850210"/>
          </a:xfrm>
          <a:prstGeom prst="rect">
            <a:avLst/>
          </a:prstGeom>
          <a:noFill/>
          <a:extLst>
            <a:ext uri="{909E8E84-426E-40DD-AFC4-6F175D3DCCD1}">
              <a14:hiddenFill xmlns:a14="http://schemas.microsoft.com/office/drawing/2010/main">
                <a:solidFill>
                  <a:srgbClr val="FFFFFF"/>
                </a:solidFill>
              </a14:hiddenFill>
            </a:ext>
          </a:extLst>
        </p:spPr>
      </p:pic>
      <p:cxnSp>
        <p:nvCxnSpPr>
          <p:cNvPr id="5" name="!!Arrow 3">
            <a:extLst>
              <a:ext uri="{FF2B5EF4-FFF2-40B4-BE49-F238E27FC236}">
                <a16:creationId xmlns:a16="http://schemas.microsoft.com/office/drawing/2014/main" id="{D1D8DAF0-959B-EEF7-25E0-615F5FE427A1}"/>
              </a:ext>
            </a:extLst>
          </p:cNvPr>
          <p:cNvCxnSpPr>
            <a:cxnSpLocks/>
            <a:stCxn id="35" idx="3"/>
          </p:cNvCxnSpPr>
          <p:nvPr/>
        </p:nvCxnSpPr>
        <p:spPr>
          <a:xfrm flipV="1">
            <a:off x="6725646" y="3346888"/>
            <a:ext cx="1441595" cy="1495992"/>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6" name="!!TlsLock">
            <a:extLst>
              <a:ext uri="{FF2B5EF4-FFF2-40B4-BE49-F238E27FC236}">
                <a16:creationId xmlns:a16="http://schemas.microsoft.com/office/drawing/2014/main" id="{9A1AFB7D-193B-6CF8-4ECB-37290A0EEAF6}"/>
              </a:ext>
            </a:extLst>
          </p:cNvPr>
          <p:cNvPicPr>
            <a:picLocks noChangeAspect="1"/>
          </p:cNvPicPr>
          <p:nvPr/>
        </p:nvPicPr>
        <p:blipFill>
          <a:blip r:embed="rId6"/>
          <a:stretch>
            <a:fillRect/>
          </a:stretch>
        </p:blipFill>
        <p:spPr>
          <a:xfrm>
            <a:off x="3991514" y="5148477"/>
            <a:ext cx="1543265" cy="1543265"/>
          </a:xfrm>
          <a:prstGeom prst="rect">
            <a:avLst/>
          </a:prstGeom>
        </p:spPr>
      </p:pic>
    </p:spTree>
    <p:extLst>
      <p:ext uri="{BB962C8B-B14F-4D97-AF65-F5344CB8AC3E}">
        <p14:creationId xmlns:p14="http://schemas.microsoft.com/office/powerpoint/2010/main" val="3271584037"/>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grpSp>
        <p:nvGrpSpPr>
          <p:cNvPr id="2" name="Group 1">
            <a:extLst>
              <a:ext uri="{FF2B5EF4-FFF2-40B4-BE49-F238E27FC236}">
                <a16:creationId xmlns:a16="http://schemas.microsoft.com/office/drawing/2014/main" id="{D9A60EE4-2009-80FB-7858-A134097A8A11}"/>
              </a:ext>
            </a:extLst>
          </p:cNvPr>
          <p:cNvGrpSpPr/>
          <p:nvPr/>
        </p:nvGrpSpPr>
        <p:grpSpPr>
          <a:xfrm>
            <a:off x="335407" y="2367273"/>
            <a:ext cx="1014813" cy="1313715"/>
            <a:chOff x="9592919" y="3281030"/>
            <a:chExt cx="2412301" cy="3122817"/>
          </a:xfrm>
        </p:grpSpPr>
        <p:sp>
          <p:nvSpPr>
            <p:cNvPr id="12" name="Freeform 158">
              <a:extLst>
                <a:ext uri="{FF2B5EF4-FFF2-40B4-BE49-F238E27FC236}">
                  <a16:creationId xmlns:a16="http://schemas.microsoft.com/office/drawing/2014/main" id="{017B78DD-1E4C-CE4F-07AE-6108921883A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3D6CC44D-9F63-A5F3-71AF-34CE3B56A64A}"/>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86E6CD28-A6EC-0E10-DAA3-67BF4FAD2D08}"/>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FBC5A36E-B748-A4CA-78DA-E3D9719D7AB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D6312200-13B2-4EFB-7AAF-1610DA9AC699}"/>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522133EC-427C-268B-44AE-A516B058013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9D49FE3B-598E-B5A0-DA90-B809D198A474}"/>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8F7B9902-599A-CBE4-04A7-FE046104CEA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3376F224-2371-1653-37B4-78613F7D0B0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56076" y="2808266"/>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Rounded Corners 22">
            <a:extLst>
              <a:ext uri="{FF2B5EF4-FFF2-40B4-BE49-F238E27FC236}">
                <a16:creationId xmlns:a16="http://schemas.microsoft.com/office/drawing/2014/main" id="{04FB5FAD-4752-25DD-5A60-968E6CA6086C}"/>
              </a:ext>
            </a:extLst>
          </p:cNvPr>
          <p:cNvSpPr/>
          <p:nvPr/>
        </p:nvSpPr>
        <p:spPr>
          <a:xfrm>
            <a:off x="3014929" y="2470940"/>
            <a:ext cx="3515097" cy="1258785"/>
          </a:xfrm>
          <a:prstGeom prst="roundRect">
            <a:avLst>
              <a:gd name="adj" fmla="val 9608"/>
            </a:avLst>
          </a:prstGeom>
          <a:solidFill>
            <a:schemeClr val="bg1">
              <a:lumMod val="85000"/>
            </a:schemeClr>
          </a:solidFill>
          <a:ln>
            <a:solidFill>
              <a:srgbClr val="FD7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545ED595-EF48-F6D9-7FF7-E92D7D867D3D}"/>
              </a:ext>
            </a:extLst>
          </p:cNvPr>
          <p:cNvSpPr txBox="1"/>
          <p:nvPr/>
        </p:nvSpPr>
        <p:spPr>
          <a:xfrm>
            <a:off x="3141047" y="2641073"/>
            <a:ext cx="1228221" cy="369332"/>
          </a:xfrm>
          <a:prstGeom prst="rect">
            <a:avLst/>
          </a:prstGeom>
          <a:noFill/>
        </p:spPr>
        <p:txBody>
          <a:bodyPr wrap="none" rtlCol="0">
            <a:spAutoFit/>
          </a:bodyPr>
          <a:lstStyle/>
          <a:p>
            <a:r>
              <a:rPr lang="en-US" dirty="0">
                <a:latin typeface="Corbel" panose="020B0503020204020204" pitchFamily="34" charset="0"/>
              </a:rPr>
              <a:t>Username:</a:t>
            </a:r>
          </a:p>
        </p:txBody>
      </p:sp>
      <p:sp>
        <p:nvSpPr>
          <p:cNvPr id="26" name="Rectangle 25">
            <a:extLst>
              <a:ext uri="{FF2B5EF4-FFF2-40B4-BE49-F238E27FC236}">
                <a16:creationId xmlns:a16="http://schemas.microsoft.com/office/drawing/2014/main" id="{1AA3E8E2-F7EB-9E03-B6E5-5C134BD32F0F}"/>
              </a:ext>
            </a:extLst>
          </p:cNvPr>
          <p:cNvSpPr/>
          <p:nvPr/>
        </p:nvSpPr>
        <p:spPr>
          <a:xfrm>
            <a:off x="4398357" y="2641073"/>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95000"/>
                  <a:lumOff val="5000"/>
                </a:schemeClr>
              </a:solidFill>
              <a:latin typeface="Courier New" panose="02070309020205020404" pitchFamily="49" charset="0"/>
              <a:cs typeface="Courier New" panose="02070309020205020404" pitchFamily="49" charset="0"/>
            </a:endParaRPr>
          </a:p>
        </p:txBody>
      </p:sp>
      <p:sp>
        <p:nvSpPr>
          <p:cNvPr id="28" name="TextBox 27">
            <a:extLst>
              <a:ext uri="{FF2B5EF4-FFF2-40B4-BE49-F238E27FC236}">
                <a16:creationId xmlns:a16="http://schemas.microsoft.com/office/drawing/2014/main" id="{4F2DC69A-DFD3-3E19-0ACF-B83C2755709C}"/>
              </a:ext>
            </a:extLst>
          </p:cNvPr>
          <p:cNvSpPr txBox="1"/>
          <p:nvPr/>
        </p:nvSpPr>
        <p:spPr>
          <a:xfrm>
            <a:off x="3141047" y="3162222"/>
            <a:ext cx="1165704" cy="369332"/>
          </a:xfrm>
          <a:prstGeom prst="rect">
            <a:avLst/>
          </a:prstGeom>
          <a:noFill/>
        </p:spPr>
        <p:txBody>
          <a:bodyPr wrap="none" rtlCol="0">
            <a:spAutoFit/>
          </a:bodyPr>
          <a:lstStyle/>
          <a:p>
            <a:r>
              <a:rPr lang="en-US" dirty="0">
                <a:latin typeface="Corbel" panose="020B0503020204020204" pitchFamily="34" charset="0"/>
              </a:rPr>
              <a:t>Password:</a:t>
            </a:r>
          </a:p>
        </p:txBody>
      </p:sp>
      <p:sp>
        <p:nvSpPr>
          <p:cNvPr id="29" name="Rectangle 28">
            <a:extLst>
              <a:ext uri="{FF2B5EF4-FFF2-40B4-BE49-F238E27FC236}">
                <a16:creationId xmlns:a16="http://schemas.microsoft.com/office/drawing/2014/main" id="{C9584242-01A2-E976-9892-C9A9653D7CC5}"/>
              </a:ext>
            </a:extLst>
          </p:cNvPr>
          <p:cNvSpPr/>
          <p:nvPr/>
        </p:nvSpPr>
        <p:spPr>
          <a:xfrm>
            <a:off x="4398357" y="3162222"/>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3" name="TextBox 32">
            <a:extLst>
              <a:ext uri="{FF2B5EF4-FFF2-40B4-BE49-F238E27FC236}">
                <a16:creationId xmlns:a16="http://schemas.microsoft.com/office/drawing/2014/main" id="{812FEF6E-9EC4-CB32-3583-AE7D0C092784}"/>
              </a:ext>
            </a:extLst>
          </p:cNvPr>
          <p:cNvSpPr txBox="1"/>
          <p:nvPr/>
        </p:nvSpPr>
        <p:spPr>
          <a:xfrm>
            <a:off x="4454120" y="2641073"/>
            <a:ext cx="873957"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Alice</a:t>
            </a:r>
          </a:p>
        </p:txBody>
      </p:sp>
      <p:sp>
        <p:nvSpPr>
          <p:cNvPr id="34" name="TextBox 33">
            <a:extLst>
              <a:ext uri="{FF2B5EF4-FFF2-40B4-BE49-F238E27FC236}">
                <a16:creationId xmlns:a16="http://schemas.microsoft.com/office/drawing/2014/main" id="{BF70116C-1109-BEE0-6E33-F2D9D08177FF}"/>
              </a:ext>
            </a:extLst>
          </p:cNvPr>
          <p:cNvSpPr txBox="1"/>
          <p:nvPr/>
        </p:nvSpPr>
        <p:spPr>
          <a:xfrm>
            <a:off x="4432869" y="3162222"/>
            <a:ext cx="197682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p:txBody>
      </p:sp>
      <p:sp>
        <p:nvSpPr>
          <p:cNvPr id="35" name="!!txtRequest">
            <a:extLst>
              <a:ext uri="{FF2B5EF4-FFF2-40B4-BE49-F238E27FC236}">
                <a16:creationId xmlns:a16="http://schemas.microsoft.com/office/drawing/2014/main" id="{71765B86-CC8B-9C3B-5B42-407145E14E66}"/>
              </a:ext>
            </a:extLst>
          </p:cNvPr>
          <p:cNvSpPr/>
          <p:nvPr/>
        </p:nvSpPr>
        <p:spPr>
          <a:xfrm>
            <a:off x="2821103" y="4213487"/>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2901101" y="4298947"/>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2901100" y="4673171"/>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2901100" y="4995060"/>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cxnSp>
        <p:nvCxnSpPr>
          <p:cNvPr id="39" name="Straight Arrow Connector 38">
            <a:extLst>
              <a:ext uri="{FF2B5EF4-FFF2-40B4-BE49-F238E27FC236}">
                <a16:creationId xmlns:a16="http://schemas.microsoft.com/office/drawing/2014/main" id="{2C0284EA-17F1-C3BD-DABB-73E246F0E57E}"/>
              </a:ext>
            </a:extLst>
          </p:cNvPr>
          <p:cNvCxnSpPr>
            <a:cxnSpLocks/>
            <a:endCxn id="35" idx="0"/>
          </p:cNvCxnSpPr>
          <p:nvPr/>
        </p:nvCxnSpPr>
        <p:spPr>
          <a:xfrm>
            <a:off x="4772478" y="3729725"/>
            <a:ext cx="897" cy="483762"/>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4"/>
          <a:stretch>
            <a:fillRect/>
          </a:stretch>
        </p:blipFill>
        <p:spPr>
          <a:xfrm>
            <a:off x="8011629" y="2604001"/>
            <a:ext cx="930283" cy="992661"/>
          </a:xfrm>
          <a:prstGeom prst="rect">
            <a:avLst/>
          </a:prstGeom>
        </p:spPr>
      </p:pic>
      <p:sp>
        <p:nvSpPr>
          <p:cNvPr id="24" name="Rectangle: Rounded Corners 23">
            <a:extLst>
              <a:ext uri="{FF2B5EF4-FFF2-40B4-BE49-F238E27FC236}">
                <a16:creationId xmlns:a16="http://schemas.microsoft.com/office/drawing/2014/main" id="{78A25CBE-806B-970C-E2AD-BF1719292217}"/>
              </a:ext>
            </a:extLst>
          </p:cNvPr>
          <p:cNvSpPr/>
          <p:nvPr/>
        </p:nvSpPr>
        <p:spPr>
          <a:xfrm>
            <a:off x="2901099" y="5006522"/>
            <a:ext cx="372409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xtPassword">
            <a:extLst>
              <a:ext uri="{FF2B5EF4-FFF2-40B4-BE49-F238E27FC236}">
                <a16:creationId xmlns:a16="http://schemas.microsoft.com/office/drawing/2014/main" id="{DD7F452D-B50C-A95D-406E-CC984E4E396C}"/>
              </a:ext>
            </a:extLst>
          </p:cNvPr>
          <p:cNvSpPr txBox="1"/>
          <p:nvPr/>
        </p:nvSpPr>
        <p:spPr>
          <a:xfrm rot="18885082">
            <a:off x="6666147" y="3699656"/>
            <a:ext cx="1370888" cy="369332"/>
          </a:xfrm>
          <a:prstGeom prst="rect">
            <a:avLst/>
          </a:prstGeom>
          <a:noFill/>
        </p:spPr>
        <p:txBody>
          <a:bodyPr wrap="none" rtlCol="0">
            <a:spAutoFit/>
          </a:bodyPr>
          <a:lstStyle/>
          <a:p>
            <a:r>
              <a:rPr lang="en-US" dirty="0">
                <a:solidFill>
                  <a:srgbClr val="0070C0"/>
                </a:solidFill>
                <a:latin typeface="Corbel" panose="020B0503020204020204" pitchFamily="34" charset="0"/>
              </a:rPr>
              <a:t>"Rak5T#i)</a:t>
            </a:r>
            <a:r>
              <a:rPr lang="en-US" dirty="0" err="1">
                <a:solidFill>
                  <a:srgbClr val="0070C0"/>
                </a:solidFill>
                <a:latin typeface="Corbel" panose="020B0503020204020204" pitchFamily="34" charset="0"/>
              </a:rPr>
              <a:t>sl</a:t>
            </a:r>
            <a:r>
              <a:rPr lang="en-US" dirty="0">
                <a:solidFill>
                  <a:srgbClr val="0070C0"/>
                </a:solidFill>
                <a:latin typeface="Corbel" panose="020B0503020204020204" pitchFamily="34" charset="0"/>
              </a:rPr>
              <a:t>"</a:t>
            </a:r>
          </a:p>
        </p:txBody>
      </p:sp>
      <p:cxnSp>
        <p:nvCxnSpPr>
          <p:cNvPr id="5" name="!!Arrow 3">
            <a:extLst>
              <a:ext uri="{FF2B5EF4-FFF2-40B4-BE49-F238E27FC236}">
                <a16:creationId xmlns:a16="http://schemas.microsoft.com/office/drawing/2014/main" id="{D1D8DAF0-959B-EEF7-25E0-615F5FE427A1}"/>
              </a:ext>
            </a:extLst>
          </p:cNvPr>
          <p:cNvCxnSpPr>
            <a:cxnSpLocks/>
            <a:stCxn id="35" idx="3"/>
          </p:cNvCxnSpPr>
          <p:nvPr/>
        </p:nvCxnSpPr>
        <p:spPr>
          <a:xfrm flipV="1">
            <a:off x="6725646" y="3346888"/>
            <a:ext cx="1441595" cy="1495992"/>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6" name="!!TlsLock">
            <a:extLst>
              <a:ext uri="{FF2B5EF4-FFF2-40B4-BE49-F238E27FC236}">
                <a16:creationId xmlns:a16="http://schemas.microsoft.com/office/drawing/2014/main" id="{9A1AFB7D-193B-6CF8-4ECB-37290A0EEAF6}"/>
              </a:ext>
            </a:extLst>
          </p:cNvPr>
          <p:cNvPicPr>
            <a:picLocks noChangeAspect="1"/>
          </p:cNvPicPr>
          <p:nvPr/>
        </p:nvPicPr>
        <p:blipFill>
          <a:blip r:embed="rId5"/>
          <a:stretch>
            <a:fillRect/>
          </a:stretch>
        </p:blipFill>
        <p:spPr>
          <a:xfrm>
            <a:off x="6597706" y="3190428"/>
            <a:ext cx="783479" cy="783479"/>
          </a:xfrm>
          <a:prstGeom prst="rect">
            <a:avLst/>
          </a:prstGeom>
        </p:spPr>
      </p:pic>
      <p:pic>
        <p:nvPicPr>
          <p:cNvPr id="8" name="Picture 2">
            <a:extLst>
              <a:ext uri="{FF2B5EF4-FFF2-40B4-BE49-F238E27FC236}">
                <a16:creationId xmlns:a16="http://schemas.microsoft.com/office/drawing/2014/main" id="{39CC4516-8458-53EF-5EED-40C06D8C714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7333493" y="4298947"/>
            <a:ext cx="2442167" cy="2850210"/>
          </a:xfrm>
          <a:prstGeom prst="rect">
            <a:avLst/>
          </a:prstGeom>
          <a:noFill/>
          <a:extLst>
            <a:ext uri="{909E8E84-426E-40DD-AFC4-6F175D3DCCD1}">
              <a14:hiddenFill xmlns:a14="http://schemas.microsoft.com/office/drawing/2010/main">
                <a:solidFill>
                  <a:srgbClr val="FFFFFF"/>
                </a:solidFill>
              </a14:hiddenFill>
            </a:ext>
          </a:extLst>
        </p:spPr>
      </p:pic>
      <p:sp>
        <p:nvSpPr>
          <p:cNvPr id="9" name="Thought Bubble: Cloud 8">
            <a:extLst>
              <a:ext uri="{FF2B5EF4-FFF2-40B4-BE49-F238E27FC236}">
                <a16:creationId xmlns:a16="http://schemas.microsoft.com/office/drawing/2014/main" id="{3DCFB50F-4BAB-897B-F645-EA1B18F41C04}"/>
              </a:ext>
            </a:extLst>
          </p:cNvPr>
          <p:cNvSpPr/>
          <p:nvPr/>
        </p:nvSpPr>
        <p:spPr>
          <a:xfrm>
            <a:off x="9079130" y="3375795"/>
            <a:ext cx="2162772" cy="965762"/>
          </a:xfrm>
          <a:prstGeom prst="cloudCallout">
            <a:avLst>
              <a:gd name="adj1" fmla="val -49489"/>
              <a:gd name="adj2" fmla="val 74098"/>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E64A495D-410B-558C-D139-153D881E4DC0}"/>
              </a:ext>
            </a:extLst>
          </p:cNvPr>
          <p:cNvSpPr txBox="1"/>
          <p:nvPr/>
        </p:nvSpPr>
        <p:spPr>
          <a:xfrm>
            <a:off x="9510185" y="3627843"/>
            <a:ext cx="2024329"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Curses!</a:t>
            </a:r>
            <a:endParaRPr lang="en-US" dirty="0">
              <a:solidFill>
                <a:schemeClr val="bg1">
                  <a:lumMod val="50000"/>
                </a:schemeClr>
              </a:solidFill>
              <a:latin typeface="Segoe Print" panose="02000600000000000000" pitchFamily="2" charset="0"/>
            </a:endParaRPr>
          </a:p>
        </p:txBody>
      </p:sp>
    </p:spTree>
    <p:extLst>
      <p:ext uri="{BB962C8B-B14F-4D97-AF65-F5344CB8AC3E}">
        <p14:creationId xmlns:p14="http://schemas.microsoft.com/office/powerpoint/2010/main" val="33948375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grpSp>
        <p:nvGrpSpPr>
          <p:cNvPr id="2" name="Group 1">
            <a:extLst>
              <a:ext uri="{FF2B5EF4-FFF2-40B4-BE49-F238E27FC236}">
                <a16:creationId xmlns:a16="http://schemas.microsoft.com/office/drawing/2014/main" id="{D9A60EE4-2009-80FB-7858-A134097A8A11}"/>
              </a:ext>
            </a:extLst>
          </p:cNvPr>
          <p:cNvGrpSpPr/>
          <p:nvPr/>
        </p:nvGrpSpPr>
        <p:grpSpPr>
          <a:xfrm>
            <a:off x="335407" y="2367273"/>
            <a:ext cx="1014813" cy="1313715"/>
            <a:chOff x="9592919" y="3281030"/>
            <a:chExt cx="2412301" cy="3122817"/>
          </a:xfrm>
        </p:grpSpPr>
        <p:sp>
          <p:nvSpPr>
            <p:cNvPr id="12" name="Freeform 158">
              <a:extLst>
                <a:ext uri="{FF2B5EF4-FFF2-40B4-BE49-F238E27FC236}">
                  <a16:creationId xmlns:a16="http://schemas.microsoft.com/office/drawing/2014/main" id="{017B78DD-1E4C-CE4F-07AE-6108921883A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3D6CC44D-9F63-A5F3-71AF-34CE3B56A64A}"/>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86E6CD28-A6EC-0E10-DAA3-67BF4FAD2D08}"/>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FBC5A36E-B748-A4CA-78DA-E3D9719D7AB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D6312200-13B2-4EFB-7AAF-1610DA9AC699}"/>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522133EC-427C-268B-44AE-A516B058013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9D49FE3B-598E-B5A0-DA90-B809D198A474}"/>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8F7B9902-599A-CBE4-04A7-FE046104CEA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3376F224-2371-1653-37B4-78613F7D0B0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56076" y="2808266"/>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Rounded Corners 22">
            <a:extLst>
              <a:ext uri="{FF2B5EF4-FFF2-40B4-BE49-F238E27FC236}">
                <a16:creationId xmlns:a16="http://schemas.microsoft.com/office/drawing/2014/main" id="{04FB5FAD-4752-25DD-5A60-968E6CA6086C}"/>
              </a:ext>
            </a:extLst>
          </p:cNvPr>
          <p:cNvSpPr/>
          <p:nvPr/>
        </p:nvSpPr>
        <p:spPr>
          <a:xfrm>
            <a:off x="3014929" y="2470940"/>
            <a:ext cx="3515097" cy="1258785"/>
          </a:xfrm>
          <a:prstGeom prst="roundRect">
            <a:avLst>
              <a:gd name="adj" fmla="val 9608"/>
            </a:avLst>
          </a:prstGeom>
          <a:solidFill>
            <a:schemeClr val="bg1">
              <a:lumMod val="85000"/>
            </a:schemeClr>
          </a:solidFill>
          <a:ln>
            <a:solidFill>
              <a:srgbClr val="FD7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545ED595-EF48-F6D9-7FF7-E92D7D867D3D}"/>
              </a:ext>
            </a:extLst>
          </p:cNvPr>
          <p:cNvSpPr txBox="1"/>
          <p:nvPr/>
        </p:nvSpPr>
        <p:spPr>
          <a:xfrm>
            <a:off x="3141047" y="2641073"/>
            <a:ext cx="1228221" cy="369332"/>
          </a:xfrm>
          <a:prstGeom prst="rect">
            <a:avLst/>
          </a:prstGeom>
          <a:noFill/>
        </p:spPr>
        <p:txBody>
          <a:bodyPr wrap="none" rtlCol="0">
            <a:spAutoFit/>
          </a:bodyPr>
          <a:lstStyle/>
          <a:p>
            <a:r>
              <a:rPr lang="en-US" dirty="0">
                <a:latin typeface="Corbel" panose="020B0503020204020204" pitchFamily="34" charset="0"/>
              </a:rPr>
              <a:t>Username:</a:t>
            </a:r>
          </a:p>
        </p:txBody>
      </p:sp>
      <p:sp>
        <p:nvSpPr>
          <p:cNvPr id="26" name="Rectangle 25">
            <a:extLst>
              <a:ext uri="{FF2B5EF4-FFF2-40B4-BE49-F238E27FC236}">
                <a16:creationId xmlns:a16="http://schemas.microsoft.com/office/drawing/2014/main" id="{1AA3E8E2-F7EB-9E03-B6E5-5C134BD32F0F}"/>
              </a:ext>
            </a:extLst>
          </p:cNvPr>
          <p:cNvSpPr/>
          <p:nvPr/>
        </p:nvSpPr>
        <p:spPr>
          <a:xfrm>
            <a:off x="4398357" y="2641073"/>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95000"/>
                  <a:lumOff val="5000"/>
                </a:schemeClr>
              </a:solidFill>
              <a:latin typeface="Courier New" panose="02070309020205020404" pitchFamily="49" charset="0"/>
              <a:cs typeface="Courier New" panose="02070309020205020404" pitchFamily="49" charset="0"/>
            </a:endParaRPr>
          </a:p>
        </p:txBody>
      </p:sp>
      <p:sp>
        <p:nvSpPr>
          <p:cNvPr id="28" name="TextBox 27">
            <a:extLst>
              <a:ext uri="{FF2B5EF4-FFF2-40B4-BE49-F238E27FC236}">
                <a16:creationId xmlns:a16="http://schemas.microsoft.com/office/drawing/2014/main" id="{4F2DC69A-DFD3-3E19-0ACF-B83C2755709C}"/>
              </a:ext>
            </a:extLst>
          </p:cNvPr>
          <p:cNvSpPr txBox="1"/>
          <p:nvPr/>
        </p:nvSpPr>
        <p:spPr>
          <a:xfrm>
            <a:off x="3141047" y="3162222"/>
            <a:ext cx="1165704" cy="369332"/>
          </a:xfrm>
          <a:prstGeom prst="rect">
            <a:avLst/>
          </a:prstGeom>
          <a:noFill/>
        </p:spPr>
        <p:txBody>
          <a:bodyPr wrap="none" rtlCol="0">
            <a:spAutoFit/>
          </a:bodyPr>
          <a:lstStyle/>
          <a:p>
            <a:r>
              <a:rPr lang="en-US" dirty="0">
                <a:latin typeface="Corbel" panose="020B0503020204020204" pitchFamily="34" charset="0"/>
              </a:rPr>
              <a:t>Password:</a:t>
            </a:r>
          </a:p>
        </p:txBody>
      </p:sp>
      <p:sp>
        <p:nvSpPr>
          <p:cNvPr id="29" name="Rectangle 28">
            <a:extLst>
              <a:ext uri="{FF2B5EF4-FFF2-40B4-BE49-F238E27FC236}">
                <a16:creationId xmlns:a16="http://schemas.microsoft.com/office/drawing/2014/main" id="{C9584242-01A2-E976-9892-C9A9653D7CC5}"/>
              </a:ext>
            </a:extLst>
          </p:cNvPr>
          <p:cNvSpPr/>
          <p:nvPr/>
        </p:nvSpPr>
        <p:spPr>
          <a:xfrm>
            <a:off x="4398357" y="3162222"/>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3" name="TextBox 32">
            <a:extLst>
              <a:ext uri="{FF2B5EF4-FFF2-40B4-BE49-F238E27FC236}">
                <a16:creationId xmlns:a16="http://schemas.microsoft.com/office/drawing/2014/main" id="{812FEF6E-9EC4-CB32-3583-AE7D0C092784}"/>
              </a:ext>
            </a:extLst>
          </p:cNvPr>
          <p:cNvSpPr txBox="1"/>
          <p:nvPr/>
        </p:nvSpPr>
        <p:spPr>
          <a:xfrm>
            <a:off x="4454120" y="2641073"/>
            <a:ext cx="873957"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Alice</a:t>
            </a:r>
          </a:p>
        </p:txBody>
      </p:sp>
      <p:sp>
        <p:nvSpPr>
          <p:cNvPr id="34" name="TextBox 33">
            <a:extLst>
              <a:ext uri="{FF2B5EF4-FFF2-40B4-BE49-F238E27FC236}">
                <a16:creationId xmlns:a16="http://schemas.microsoft.com/office/drawing/2014/main" id="{BF70116C-1109-BEE0-6E33-F2D9D08177FF}"/>
              </a:ext>
            </a:extLst>
          </p:cNvPr>
          <p:cNvSpPr txBox="1"/>
          <p:nvPr/>
        </p:nvSpPr>
        <p:spPr>
          <a:xfrm>
            <a:off x="4432869" y="3162222"/>
            <a:ext cx="197682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p:txBody>
      </p:sp>
      <p:sp>
        <p:nvSpPr>
          <p:cNvPr id="35" name="!!txtRequest">
            <a:extLst>
              <a:ext uri="{FF2B5EF4-FFF2-40B4-BE49-F238E27FC236}">
                <a16:creationId xmlns:a16="http://schemas.microsoft.com/office/drawing/2014/main" id="{71765B86-CC8B-9C3B-5B42-407145E14E66}"/>
              </a:ext>
            </a:extLst>
          </p:cNvPr>
          <p:cNvSpPr/>
          <p:nvPr/>
        </p:nvSpPr>
        <p:spPr>
          <a:xfrm>
            <a:off x="2821103" y="4213487"/>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2901101" y="4298947"/>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2901100" y="4673171"/>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2901100" y="4995060"/>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cxnSp>
        <p:nvCxnSpPr>
          <p:cNvPr id="39" name="Straight Arrow Connector 38">
            <a:extLst>
              <a:ext uri="{FF2B5EF4-FFF2-40B4-BE49-F238E27FC236}">
                <a16:creationId xmlns:a16="http://schemas.microsoft.com/office/drawing/2014/main" id="{2C0284EA-17F1-C3BD-DABB-73E246F0E57E}"/>
              </a:ext>
            </a:extLst>
          </p:cNvPr>
          <p:cNvCxnSpPr>
            <a:cxnSpLocks/>
            <a:endCxn id="35" idx="0"/>
          </p:cNvCxnSpPr>
          <p:nvPr/>
        </p:nvCxnSpPr>
        <p:spPr>
          <a:xfrm>
            <a:off x="4772478" y="3729725"/>
            <a:ext cx="897" cy="483762"/>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4"/>
          <a:stretch>
            <a:fillRect/>
          </a:stretch>
        </p:blipFill>
        <p:spPr>
          <a:xfrm>
            <a:off x="8011629" y="2604001"/>
            <a:ext cx="930283" cy="992661"/>
          </a:xfrm>
          <a:prstGeom prst="rect">
            <a:avLst/>
          </a:prstGeom>
        </p:spPr>
      </p:pic>
      <p:sp>
        <p:nvSpPr>
          <p:cNvPr id="24" name="Rectangle: Rounded Corners 23">
            <a:extLst>
              <a:ext uri="{FF2B5EF4-FFF2-40B4-BE49-F238E27FC236}">
                <a16:creationId xmlns:a16="http://schemas.microsoft.com/office/drawing/2014/main" id="{78A25CBE-806B-970C-E2AD-BF1719292217}"/>
              </a:ext>
            </a:extLst>
          </p:cNvPr>
          <p:cNvSpPr/>
          <p:nvPr/>
        </p:nvSpPr>
        <p:spPr>
          <a:xfrm>
            <a:off x="2901099" y="5006522"/>
            <a:ext cx="372409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xtPassword">
            <a:extLst>
              <a:ext uri="{FF2B5EF4-FFF2-40B4-BE49-F238E27FC236}">
                <a16:creationId xmlns:a16="http://schemas.microsoft.com/office/drawing/2014/main" id="{DD7F452D-B50C-A95D-406E-CC984E4E396C}"/>
              </a:ext>
            </a:extLst>
          </p:cNvPr>
          <p:cNvSpPr txBox="1"/>
          <p:nvPr/>
        </p:nvSpPr>
        <p:spPr>
          <a:xfrm>
            <a:off x="7610596" y="2229992"/>
            <a:ext cx="1700530" cy="369332"/>
          </a:xfrm>
          <a:prstGeom prst="rect">
            <a:avLst/>
          </a:prstGeom>
          <a:noFill/>
        </p:spPr>
        <p:txBody>
          <a:bodyPr wrap="none" rtlCol="0">
            <a:spAutoFit/>
          </a:bodyPr>
          <a:lstStyle/>
          <a:p>
            <a:r>
              <a:rPr lang="en-US" dirty="0">
                <a:solidFill>
                  <a:srgbClr val="FD7D00"/>
                </a:solidFill>
                <a:latin typeface="Corbel" panose="020B0503020204020204" pitchFamily="34" charset="0"/>
              </a:rPr>
              <a:t>"</a:t>
            </a:r>
            <a:r>
              <a:rPr lang="en-US" dirty="0" err="1">
                <a:solidFill>
                  <a:srgbClr val="FD7D00"/>
                </a:solidFill>
                <a:latin typeface="Corbel" panose="020B0503020204020204" pitchFamily="34" charset="0"/>
              </a:rPr>
              <a:t>ThisTalkRocks</a:t>
            </a:r>
            <a:r>
              <a:rPr lang="en-US" dirty="0">
                <a:solidFill>
                  <a:srgbClr val="FD7D00"/>
                </a:solidFill>
                <a:latin typeface="Corbel" panose="020B0503020204020204" pitchFamily="34" charset="0"/>
              </a:rPr>
              <a:t>"</a:t>
            </a:r>
          </a:p>
        </p:txBody>
      </p:sp>
      <p:cxnSp>
        <p:nvCxnSpPr>
          <p:cNvPr id="5" name="!!Arrow 3">
            <a:extLst>
              <a:ext uri="{FF2B5EF4-FFF2-40B4-BE49-F238E27FC236}">
                <a16:creationId xmlns:a16="http://schemas.microsoft.com/office/drawing/2014/main" id="{D1D8DAF0-959B-EEF7-25E0-615F5FE427A1}"/>
              </a:ext>
            </a:extLst>
          </p:cNvPr>
          <p:cNvCxnSpPr>
            <a:cxnSpLocks/>
            <a:stCxn id="35" idx="3"/>
          </p:cNvCxnSpPr>
          <p:nvPr/>
        </p:nvCxnSpPr>
        <p:spPr>
          <a:xfrm flipV="1">
            <a:off x="6725646" y="3346888"/>
            <a:ext cx="1441595" cy="1495992"/>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8" name="Picture 2">
            <a:extLst>
              <a:ext uri="{FF2B5EF4-FFF2-40B4-BE49-F238E27FC236}">
                <a16:creationId xmlns:a16="http://schemas.microsoft.com/office/drawing/2014/main" id="{39CC4516-8458-53EF-5EED-40C06D8C714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7333493" y="7010611"/>
            <a:ext cx="2442167" cy="2850210"/>
          </a:xfrm>
          <a:prstGeom prst="rect">
            <a:avLst/>
          </a:prstGeom>
          <a:noFill/>
          <a:extLst>
            <a:ext uri="{909E8E84-426E-40DD-AFC4-6F175D3DCCD1}">
              <a14:hiddenFill xmlns:a14="http://schemas.microsoft.com/office/drawing/2010/main">
                <a:solidFill>
                  <a:srgbClr val="FFFFFF"/>
                </a:solidFill>
              </a14:hiddenFill>
            </a:ext>
          </a:extLst>
        </p:spPr>
      </p:pic>
      <p:sp>
        <p:nvSpPr>
          <p:cNvPr id="22" name="Thought Bubble: Cloud 21">
            <a:extLst>
              <a:ext uri="{FF2B5EF4-FFF2-40B4-BE49-F238E27FC236}">
                <a16:creationId xmlns:a16="http://schemas.microsoft.com/office/drawing/2014/main" id="{B9C8C68B-A034-789D-006F-B60F8DEFCF4A}"/>
              </a:ext>
            </a:extLst>
          </p:cNvPr>
          <p:cNvSpPr/>
          <p:nvPr/>
        </p:nvSpPr>
        <p:spPr>
          <a:xfrm>
            <a:off x="12400389" y="3375795"/>
            <a:ext cx="2162772" cy="965762"/>
          </a:xfrm>
          <a:prstGeom prst="cloudCallout">
            <a:avLst>
              <a:gd name="adj1" fmla="val -49489"/>
              <a:gd name="adj2" fmla="val 74098"/>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03A22966-C3C1-831A-34E4-6ADF0491239E}"/>
              </a:ext>
            </a:extLst>
          </p:cNvPr>
          <p:cNvSpPr txBox="1"/>
          <p:nvPr/>
        </p:nvSpPr>
        <p:spPr>
          <a:xfrm>
            <a:off x="12831444" y="3627843"/>
            <a:ext cx="2024329"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Curses!</a:t>
            </a:r>
            <a:endParaRPr lang="en-US" dirty="0">
              <a:solidFill>
                <a:schemeClr val="bg1">
                  <a:lumMod val="50000"/>
                </a:schemeClr>
              </a:solidFill>
              <a:latin typeface="Segoe Print" panose="02000600000000000000" pitchFamily="2" charset="0"/>
            </a:endParaRPr>
          </a:p>
        </p:txBody>
      </p:sp>
      <p:pic>
        <p:nvPicPr>
          <p:cNvPr id="9" name="!!TlsLock">
            <a:extLst>
              <a:ext uri="{FF2B5EF4-FFF2-40B4-BE49-F238E27FC236}">
                <a16:creationId xmlns:a16="http://schemas.microsoft.com/office/drawing/2014/main" id="{950BD310-F48D-298B-50FE-EC158541816D}"/>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8069121" y="1522793"/>
            <a:ext cx="783479" cy="783479"/>
          </a:xfrm>
          <a:prstGeom prst="rect">
            <a:avLst/>
          </a:prstGeom>
        </p:spPr>
      </p:pic>
    </p:spTree>
    <p:extLst>
      <p:ext uri="{BB962C8B-B14F-4D97-AF65-F5344CB8AC3E}">
        <p14:creationId xmlns:p14="http://schemas.microsoft.com/office/powerpoint/2010/main" val="3907191987"/>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4800" dirty="0"/>
              <a:t>My rookie mistake</a:t>
            </a:r>
          </a:p>
        </p:txBody>
      </p:sp>
      <p:sp>
        <p:nvSpPr>
          <p:cNvPr id="3" name="!!Title 2">
            <a:extLst>
              <a:ext uri="{FF2B5EF4-FFF2-40B4-BE49-F238E27FC236}">
                <a16:creationId xmlns:a16="http://schemas.microsoft.com/office/drawing/2014/main" id="{B2361695-97F4-ABAA-A2B0-B7DF2218AAEC}"/>
              </a:ext>
            </a:extLst>
          </p:cNvPr>
          <p:cNvSpPr txBox="1">
            <a:spLocks/>
          </p:cNvSpPr>
          <p:nvPr/>
        </p:nvSpPr>
        <p:spPr>
          <a:xfrm>
            <a:off x="905934" y="6941668"/>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baseline="0">
                <a:solidFill>
                  <a:srgbClr val="FD7D00"/>
                </a:solidFill>
                <a:latin typeface="Corbel" panose="020B0503020204020204" pitchFamily="34" charset="0"/>
                <a:ea typeface="+mj-ea"/>
                <a:cs typeface="+mj-cs"/>
              </a:defRPr>
            </a:lvl1pPr>
          </a:lstStyle>
          <a:p>
            <a:pPr algn="ctr"/>
            <a:r>
              <a:rPr lang="en-US" sz="4800" dirty="0"/>
              <a:t>Today’s goal: No more rookie mistakes!</a:t>
            </a:r>
          </a:p>
        </p:txBody>
      </p:sp>
      <p:pic>
        <p:nvPicPr>
          <p:cNvPr id="12" name="Picture 11">
            <a:extLst>
              <a:ext uri="{FF2B5EF4-FFF2-40B4-BE49-F238E27FC236}">
                <a16:creationId xmlns:a16="http://schemas.microsoft.com/office/drawing/2014/main" id="{4B294726-BADD-DB4C-B81B-B40B00E2BF6B}"/>
              </a:ext>
            </a:extLst>
          </p:cNvPr>
          <p:cNvPicPr>
            <a:picLocks noChangeAspect="1"/>
          </p:cNvPicPr>
          <p:nvPr/>
        </p:nvPicPr>
        <p:blipFill>
          <a:blip r:embed="rId3"/>
          <a:stretch>
            <a:fillRect/>
          </a:stretch>
        </p:blipFill>
        <p:spPr>
          <a:xfrm>
            <a:off x="-30042" y="1439464"/>
            <a:ext cx="6315956" cy="3465641"/>
          </a:xfrm>
          <a:prstGeom prst="rect">
            <a:avLst/>
          </a:prstGeom>
        </p:spPr>
      </p:pic>
      <p:pic>
        <p:nvPicPr>
          <p:cNvPr id="8" name="Picture 7">
            <a:extLst>
              <a:ext uri="{FF2B5EF4-FFF2-40B4-BE49-F238E27FC236}">
                <a16:creationId xmlns:a16="http://schemas.microsoft.com/office/drawing/2014/main" id="{02A17269-96DC-94F8-EADB-B02DBE036BC7}"/>
              </a:ext>
            </a:extLst>
          </p:cNvPr>
          <p:cNvPicPr>
            <a:picLocks noChangeAspect="1"/>
          </p:cNvPicPr>
          <p:nvPr/>
        </p:nvPicPr>
        <p:blipFill>
          <a:blip r:embed="rId4"/>
          <a:stretch>
            <a:fillRect/>
          </a:stretch>
        </p:blipFill>
        <p:spPr>
          <a:xfrm>
            <a:off x="5879229" y="1439464"/>
            <a:ext cx="6315956" cy="2753109"/>
          </a:xfrm>
          <a:prstGeom prst="rect">
            <a:avLst/>
          </a:prstGeom>
        </p:spPr>
      </p:pic>
      <p:pic>
        <p:nvPicPr>
          <p:cNvPr id="14" name="Picture 13">
            <a:extLst>
              <a:ext uri="{FF2B5EF4-FFF2-40B4-BE49-F238E27FC236}">
                <a16:creationId xmlns:a16="http://schemas.microsoft.com/office/drawing/2014/main" id="{E3D46B36-4505-BDCC-9CCE-D8C4ADC8F730}"/>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4087" y="2765027"/>
            <a:ext cx="6051131" cy="2432154"/>
          </a:xfrm>
          <a:prstGeom prst="rect">
            <a:avLst/>
          </a:prstGeom>
        </p:spPr>
      </p:pic>
      <p:pic>
        <p:nvPicPr>
          <p:cNvPr id="16" name="Picture 15">
            <a:extLst>
              <a:ext uri="{FF2B5EF4-FFF2-40B4-BE49-F238E27FC236}">
                <a16:creationId xmlns:a16="http://schemas.microsoft.com/office/drawing/2014/main" id="{FC215D04-077D-F160-A2CD-0377C55AB127}"/>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5881468" y="2764850"/>
            <a:ext cx="6494771" cy="2549121"/>
          </a:xfrm>
          <a:prstGeom prst="rect">
            <a:avLst/>
          </a:prstGeom>
        </p:spPr>
      </p:pic>
      <p:pic>
        <p:nvPicPr>
          <p:cNvPr id="10" name="Picture 9">
            <a:extLst>
              <a:ext uri="{FF2B5EF4-FFF2-40B4-BE49-F238E27FC236}">
                <a16:creationId xmlns:a16="http://schemas.microsoft.com/office/drawing/2014/main" id="{6662FE3C-0BA6-4FB7-61C3-37BE329641F4}"/>
              </a:ext>
            </a:extLst>
          </p:cNvPr>
          <p:cNvPicPr>
            <a:picLocks noChangeAspect="1"/>
          </p:cNvPicPr>
          <p:nvPr/>
        </p:nvPicPr>
        <p:blipFill>
          <a:blip r:embed="rId7"/>
          <a:stretch>
            <a:fillRect/>
          </a:stretch>
        </p:blipFill>
        <p:spPr>
          <a:xfrm>
            <a:off x="-96940" y="4779611"/>
            <a:ext cx="6706536" cy="2314898"/>
          </a:xfrm>
          <a:prstGeom prst="rect">
            <a:avLst/>
          </a:prstGeom>
        </p:spPr>
      </p:pic>
      <p:pic>
        <p:nvPicPr>
          <p:cNvPr id="5" name="Picture 4">
            <a:extLst>
              <a:ext uri="{FF2B5EF4-FFF2-40B4-BE49-F238E27FC236}">
                <a16:creationId xmlns:a16="http://schemas.microsoft.com/office/drawing/2014/main" id="{35191FB8-4A4B-C318-8632-905528BAFFCF}"/>
              </a:ext>
            </a:extLst>
          </p:cNvPr>
          <p:cNvPicPr>
            <a:picLocks noChangeAspect="1"/>
          </p:cNvPicPr>
          <p:nvPr/>
        </p:nvPicPr>
        <p:blipFill>
          <a:blip r:embed="rId8"/>
          <a:stretch>
            <a:fillRect/>
          </a:stretch>
        </p:blipFill>
        <p:spPr>
          <a:xfrm>
            <a:off x="5871137" y="4779611"/>
            <a:ext cx="6430272" cy="2133898"/>
          </a:xfrm>
          <a:prstGeom prst="rect">
            <a:avLst/>
          </a:prstGeom>
        </p:spPr>
      </p:pic>
    </p:spTree>
    <p:extLst>
      <p:ext uri="{BB962C8B-B14F-4D97-AF65-F5344CB8AC3E}">
        <p14:creationId xmlns:p14="http://schemas.microsoft.com/office/powerpoint/2010/main" val="4220888562"/>
      </p:ext>
    </p:extLst>
  </p:cSld>
  <p:clrMapOvr>
    <a:masterClrMapping/>
  </p:clrMapOvr>
  <mc:AlternateContent xmlns:mc="http://schemas.openxmlformats.org/markup-compatibility/2006" xmlns:p14="http://schemas.microsoft.com/office/powerpoint/2010/main">
    <mc:Choice Requires="p14">
      <p:transition spd="slow">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fltVal val="0"/>
                                          </p:val>
                                        </p:tav>
                                        <p:tav tm="100000">
                                          <p:val>
                                            <p:strVal val="#ppt_h"/>
                                          </p:val>
                                        </p:tav>
                                      </p:tavLst>
                                    </p:anim>
                                    <p:animEffect transition="in" filter="fade">
                                      <p:cBhvr>
                                        <p:cTn id="9" dur="500"/>
                                        <p:tgtEl>
                                          <p:spTgt spid="12"/>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p:cTn id="13" dur="500" fill="hold"/>
                                        <p:tgtEl>
                                          <p:spTgt spid="8"/>
                                        </p:tgtEl>
                                        <p:attrNameLst>
                                          <p:attrName>ppt_w</p:attrName>
                                        </p:attrNameLst>
                                      </p:cBhvr>
                                      <p:tavLst>
                                        <p:tav tm="0">
                                          <p:val>
                                            <p:fltVal val="0"/>
                                          </p:val>
                                        </p:tav>
                                        <p:tav tm="100000">
                                          <p:val>
                                            <p:strVal val="#ppt_w"/>
                                          </p:val>
                                        </p:tav>
                                      </p:tavLst>
                                    </p:anim>
                                    <p:anim calcmode="lin" valueType="num">
                                      <p:cBhvr>
                                        <p:cTn id="14" dur="500" fill="hold"/>
                                        <p:tgtEl>
                                          <p:spTgt spid="8"/>
                                        </p:tgtEl>
                                        <p:attrNameLst>
                                          <p:attrName>ppt_h</p:attrName>
                                        </p:attrNameLst>
                                      </p:cBhvr>
                                      <p:tavLst>
                                        <p:tav tm="0">
                                          <p:val>
                                            <p:fltVal val="0"/>
                                          </p:val>
                                        </p:tav>
                                        <p:tav tm="100000">
                                          <p:val>
                                            <p:strVal val="#ppt_h"/>
                                          </p:val>
                                        </p:tav>
                                      </p:tavLst>
                                    </p:anim>
                                    <p:animEffect transition="in" filter="fade">
                                      <p:cBhvr>
                                        <p:cTn id="15" dur="500"/>
                                        <p:tgtEl>
                                          <p:spTgt spid="8"/>
                                        </p:tgtEl>
                                      </p:cBhvr>
                                    </p:animEffect>
                                  </p:childTnLst>
                                </p:cTn>
                              </p:par>
                            </p:childTnLst>
                          </p:cTn>
                        </p:par>
                        <p:par>
                          <p:cTn id="16" fill="hold">
                            <p:stCondLst>
                              <p:cond delay="1000"/>
                            </p:stCondLst>
                            <p:childTnLst>
                              <p:par>
                                <p:cTn id="17" presetID="53" presetClass="entr" presetSubtype="16" fill="hold" nodeType="after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p:cTn id="19" dur="500" fill="hold"/>
                                        <p:tgtEl>
                                          <p:spTgt spid="14"/>
                                        </p:tgtEl>
                                        <p:attrNameLst>
                                          <p:attrName>ppt_w</p:attrName>
                                        </p:attrNameLst>
                                      </p:cBhvr>
                                      <p:tavLst>
                                        <p:tav tm="0">
                                          <p:val>
                                            <p:fltVal val="0"/>
                                          </p:val>
                                        </p:tav>
                                        <p:tav tm="100000">
                                          <p:val>
                                            <p:strVal val="#ppt_w"/>
                                          </p:val>
                                        </p:tav>
                                      </p:tavLst>
                                    </p:anim>
                                    <p:anim calcmode="lin" valueType="num">
                                      <p:cBhvr>
                                        <p:cTn id="20" dur="500" fill="hold"/>
                                        <p:tgtEl>
                                          <p:spTgt spid="14"/>
                                        </p:tgtEl>
                                        <p:attrNameLst>
                                          <p:attrName>ppt_h</p:attrName>
                                        </p:attrNameLst>
                                      </p:cBhvr>
                                      <p:tavLst>
                                        <p:tav tm="0">
                                          <p:val>
                                            <p:fltVal val="0"/>
                                          </p:val>
                                        </p:tav>
                                        <p:tav tm="100000">
                                          <p:val>
                                            <p:strVal val="#ppt_h"/>
                                          </p:val>
                                        </p:tav>
                                      </p:tavLst>
                                    </p:anim>
                                    <p:animEffect transition="in" filter="fade">
                                      <p:cBhvr>
                                        <p:cTn id="21" dur="500"/>
                                        <p:tgtEl>
                                          <p:spTgt spid="14"/>
                                        </p:tgtEl>
                                      </p:cBhvr>
                                    </p:animEffect>
                                  </p:childTnLst>
                                </p:cTn>
                              </p:par>
                            </p:childTnLst>
                          </p:cTn>
                        </p:par>
                        <p:par>
                          <p:cTn id="22" fill="hold">
                            <p:stCondLst>
                              <p:cond delay="1500"/>
                            </p:stCondLst>
                            <p:childTnLst>
                              <p:par>
                                <p:cTn id="23" presetID="53" presetClass="entr" presetSubtype="16" fill="hold" nodeType="afterEffect">
                                  <p:stCondLst>
                                    <p:cond delay="0"/>
                                  </p:stCondLst>
                                  <p:childTnLst>
                                    <p:set>
                                      <p:cBhvr>
                                        <p:cTn id="24" dur="1" fill="hold">
                                          <p:stCondLst>
                                            <p:cond delay="0"/>
                                          </p:stCondLst>
                                        </p:cTn>
                                        <p:tgtEl>
                                          <p:spTgt spid="16"/>
                                        </p:tgtEl>
                                        <p:attrNameLst>
                                          <p:attrName>style.visibility</p:attrName>
                                        </p:attrNameLst>
                                      </p:cBhvr>
                                      <p:to>
                                        <p:strVal val="visible"/>
                                      </p:to>
                                    </p:set>
                                    <p:anim calcmode="lin" valueType="num">
                                      <p:cBhvr>
                                        <p:cTn id="25" dur="500" fill="hold"/>
                                        <p:tgtEl>
                                          <p:spTgt spid="16"/>
                                        </p:tgtEl>
                                        <p:attrNameLst>
                                          <p:attrName>ppt_w</p:attrName>
                                        </p:attrNameLst>
                                      </p:cBhvr>
                                      <p:tavLst>
                                        <p:tav tm="0">
                                          <p:val>
                                            <p:fltVal val="0"/>
                                          </p:val>
                                        </p:tav>
                                        <p:tav tm="100000">
                                          <p:val>
                                            <p:strVal val="#ppt_w"/>
                                          </p:val>
                                        </p:tav>
                                      </p:tavLst>
                                    </p:anim>
                                    <p:anim calcmode="lin" valueType="num">
                                      <p:cBhvr>
                                        <p:cTn id="26" dur="500" fill="hold"/>
                                        <p:tgtEl>
                                          <p:spTgt spid="16"/>
                                        </p:tgtEl>
                                        <p:attrNameLst>
                                          <p:attrName>ppt_h</p:attrName>
                                        </p:attrNameLst>
                                      </p:cBhvr>
                                      <p:tavLst>
                                        <p:tav tm="0">
                                          <p:val>
                                            <p:fltVal val="0"/>
                                          </p:val>
                                        </p:tav>
                                        <p:tav tm="100000">
                                          <p:val>
                                            <p:strVal val="#ppt_h"/>
                                          </p:val>
                                        </p:tav>
                                      </p:tavLst>
                                    </p:anim>
                                    <p:animEffect transition="in" filter="fade">
                                      <p:cBhvr>
                                        <p:cTn id="27" dur="500"/>
                                        <p:tgtEl>
                                          <p:spTgt spid="16"/>
                                        </p:tgtEl>
                                      </p:cBhvr>
                                    </p:animEffect>
                                  </p:childTnLst>
                                </p:cTn>
                              </p:par>
                            </p:childTnLst>
                          </p:cTn>
                        </p:par>
                        <p:par>
                          <p:cTn id="28" fill="hold">
                            <p:stCondLst>
                              <p:cond delay="2000"/>
                            </p:stCondLst>
                            <p:childTnLst>
                              <p:par>
                                <p:cTn id="29" presetID="53" presetClass="entr" presetSubtype="16" fill="hold" nodeType="after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p:cTn id="31" dur="500" fill="hold"/>
                                        <p:tgtEl>
                                          <p:spTgt spid="10"/>
                                        </p:tgtEl>
                                        <p:attrNameLst>
                                          <p:attrName>ppt_w</p:attrName>
                                        </p:attrNameLst>
                                      </p:cBhvr>
                                      <p:tavLst>
                                        <p:tav tm="0">
                                          <p:val>
                                            <p:fltVal val="0"/>
                                          </p:val>
                                        </p:tav>
                                        <p:tav tm="100000">
                                          <p:val>
                                            <p:strVal val="#ppt_w"/>
                                          </p:val>
                                        </p:tav>
                                      </p:tavLst>
                                    </p:anim>
                                    <p:anim calcmode="lin" valueType="num">
                                      <p:cBhvr>
                                        <p:cTn id="32" dur="500" fill="hold"/>
                                        <p:tgtEl>
                                          <p:spTgt spid="10"/>
                                        </p:tgtEl>
                                        <p:attrNameLst>
                                          <p:attrName>ppt_h</p:attrName>
                                        </p:attrNameLst>
                                      </p:cBhvr>
                                      <p:tavLst>
                                        <p:tav tm="0">
                                          <p:val>
                                            <p:fltVal val="0"/>
                                          </p:val>
                                        </p:tav>
                                        <p:tav tm="100000">
                                          <p:val>
                                            <p:strVal val="#ppt_h"/>
                                          </p:val>
                                        </p:tav>
                                      </p:tavLst>
                                    </p:anim>
                                    <p:animEffect transition="in" filter="fade">
                                      <p:cBhvr>
                                        <p:cTn id="33" dur="500"/>
                                        <p:tgtEl>
                                          <p:spTgt spid="10"/>
                                        </p:tgtEl>
                                      </p:cBhvr>
                                    </p:animEffect>
                                  </p:childTnLst>
                                </p:cTn>
                              </p:par>
                            </p:childTnLst>
                          </p:cTn>
                        </p:par>
                        <p:par>
                          <p:cTn id="34" fill="hold">
                            <p:stCondLst>
                              <p:cond delay="2500"/>
                            </p:stCondLst>
                            <p:childTnLst>
                              <p:par>
                                <p:cTn id="35" presetID="53" presetClass="entr" presetSubtype="16" fill="hold" nodeType="afterEffect">
                                  <p:stCondLst>
                                    <p:cond delay="0"/>
                                  </p:stCondLst>
                                  <p:childTnLst>
                                    <p:set>
                                      <p:cBhvr>
                                        <p:cTn id="36" dur="1" fill="hold">
                                          <p:stCondLst>
                                            <p:cond delay="0"/>
                                          </p:stCondLst>
                                        </p:cTn>
                                        <p:tgtEl>
                                          <p:spTgt spid="5"/>
                                        </p:tgtEl>
                                        <p:attrNameLst>
                                          <p:attrName>style.visibility</p:attrName>
                                        </p:attrNameLst>
                                      </p:cBhvr>
                                      <p:to>
                                        <p:strVal val="visible"/>
                                      </p:to>
                                    </p:set>
                                    <p:anim calcmode="lin" valueType="num">
                                      <p:cBhvr>
                                        <p:cTn id="37" dur="500" fill="hold"/>
                                        <p:tgtEl>
                                          <p:spTgt spid="5"/>
                                        </p:tgtEl>
                                        <p:attrNameLst>
                                          <p:attrName>ppt_w</p:attrName>
                                        </p:attrNameLst>
                                      </p:cBhvr>
                                      <p:tavLst>
                                        <p:tav tm="0">
                                          <p:val>
                                            <p:fltVal val="0"/>
                                          </p:val>
                                        </p:tav>
                                        <p:tav tm="100000">
                                          <p:val>
                                            <p:strVal val="#ppt_w"/>
                                          </p:val>
                                        </p:tav>
                                      </p:tavLst>
                                    </p:anim>
                                    <p:anim calcmode="lin" valueType="num">
                                      <p:cBhvr>
                                        <p:cTn id="38" dur="500" fill="hold"/>
                                        <p:tgtEl>
                                          <p:spTgt spid="5"/>
                                        </p:tgtEl>
                                        <p:attrNameLst>
                                          <p:attrName>ppt_h</p:attrName>
                                        </p:attrNameLst>
                                      </p:cBhvr>
                                      <p:tavLst>
                                        <p:tav tm="0">
                                          <p:val>
                                            <p:fltVal val="0"/>
                                          </p:val>
                                        </p:tav>
                                        <p:tav tm="100000">
                                          <p:val>
                                            <p:strVal val="#ppt_h"/>
                                          </p:val>
                                        </p:tav>
                                      </p:tavLst>
                                    </p:anim>
                                    <p:animEffect transition="in" filter="fade">
                                      <p:cBhvr>
                                        <p:cTn id="3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5" name="!!txtRequest">
            <a:extLst>
              <a:ext uri="{FF2B5EF4-FFF2-40B4-BE49-F238E27FC236}">
                <a16:creationId xmlns:a16="http://schemas.microsoft.com/office/drawing/2014/main" id="{71765B86-CC8B-9C3B-5B42-407145E14E66}"/>
              </a:ext>
            </a:extLst>
          </p:cNvPr>
          <p:cNvSpPr/>
          <p:nvPr/>
        </p:nvSpPr>
        <p:spPr>
          <a:xfrm>
            <a:off x="3439172" y="2486279"/>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3519170" y="2571739"/>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3519169" y="2945963"/>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3519169" y="3267852"/>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3"/>
          <a:stretch>
            <a:fillRect/>
          </a:stretch>
        </p:blipFill>
        <p:spPr>
          <a:xfrm>
            <a:off x="7478231" y="2604001"/>
            <a:ext cx="930283" cy="992661"/>
          </a:xfrm>
          <a:prstGeom prst="rect">
            <a:avLst/>
          </a:prstGeom>
        </p:spPr>
      </p:pic>
      <p:pic>
        <p:nvPicPr>
          <p:cNvPr id="2" name="Picture 1">
            <a:extLst>
              <a:ext uri="{FF2B5EF4-FFF2-40B4-BE49-F238E27FC236}">
                <a16:creationId xmlns:a16="http://schemas.microsoft.com/office/drawing/2014/main" id="{1D9DA1DC-C03A-DBFD-5D35-DD0DA552567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2291770" y="2604001"/>
            <a:ext cx="1007647" cy="1016935"/>
          </a:xfrm>
          <a:prstGeom prst="rect">
            <a:avLst/>
          </a:prstGeom>
        </p:spPr>
      </p:pic>
      <p:grpSp>
        <p:nvGrpSpPr>
          <p:cNvPr id="8" name="Group 7">
            <a:extLst>
              <a:ext uri="{FF2B5EF4-FFF2-40B4-BE49-F238E27FC236}">
                <a16:creationId xmlns:a16="http://schemas.microsoft.com/office/drawing/2014/main" id="{0B851409-6982-91C6-9E07-CB59635FE65C}"/>
              </a:ext>
            </a:extLst>
          </p:cNvPr>
          <p:cNvGrpSpPr/>
          <p:nvPr/>
        </p:nvGrpSpPr>
        <p:grpSpPr>
          <a:xfrm>
            <a:off x="13460695" y="2569088"/>
            <a:ext cx="3301324" cy="1051848"/>
            <a:chOff x="491743" y="3568700"/>
            <a:chExt cx="3301324" cy="1051848"/>
          </a:xfrm>
        </p:grpSpPr>
        <p:sp>
          <p:nvSpPr>
            <p:cNvPr id="10" name="Rectangle: Rounded Corners 9">
              <a:extLst>
                <a:ext uri="{FF2B5EF4-FFF2-40B4-BE49-F238E27FC236}">
                  <a16:creationId xmlns:a16="http://schemas.microsoft.com/office/drawing/2014/main" id="{62ADC1C8-C951-E3AF-2EC3-DEBE71D6BA9F}"/>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 name="Group 11">
              <a:extLst>
                <a:ext uri="{FF2B5EF4-FFF2-40B4-BE49-F238E27FC236}">
                  <a16:creationId xmlns:a16="http://schemas.microsoft.com/office/drawing/2014/main" id="{B49DDC50-641A-636B-6070-1F8FD291A33B}"/>
                </a:ext>
              </a:extLst>
            </p:cNvPr>
            <p:cNvGrpSpPr/>
            <p:nvPr/>
          </p:nvGrpSpPr>
          <p:grpSpPr>
            <a:xfrm>
              <a:off x="627883" y="3743690"/>
              <a:ext cx="528269" cy="683865"/>
              <a:chOff x="9592919" y="3281030"/>
              <a:chExt cx="2412301" cy="3122817"/>
            </a:xfrm>
          </p:grpSpPr>
          <p:sp>
            <p:nvSpPr>
              <p:cNvPr id="13" name="Freeform 158">
                <a:extLst>
                  <a:ext uri="{FF2B5EF4-FFF2-40B4-BE49-F238E27FC236}">
                    <a16:creationId xmlns:a16="http://schemas.microsoft.com/office/drawing/2014/main" id="{491AF68F-5738-9A43-84C7-D04000CDA4E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4" name="Group 13">
                <a:extLst>
                  <a:ext uri="{FF2B5EF4-FFF2-40B4-BE49-F238E27FC236}">
                    <a16:creationId xmlns:a16="http://schemas.microsoft.com/office/drawing/2014/main" id="{FAD35E20-40CD-D3D1-06AD-86D0B9792A4F}"/>
                  </a:ext>
                </a:extLst>
              </p:cNvPr>
              <p:cNvGrpSpPr/>
              <p:nvPr/>
            </p:nvGrpSpPr>
            <p:grpSpPr>
              <a:xfrm>
                <a:off x="10528695" y="4589748"/>
                <a:ext cx="560994" cy="1088627"/>
                <a:chOff x="6048941" y="4798352"/>
                <a:chExt cx="549031" cy="1349261"/>
              </a:xfrm>
            </p:grpSpPr>
            <p:grpSp>
              <p:nvGrpSpPr>
                <p:cNvPr id="17" name="Group 16">
                  <a:extLst>
                    <a:ext uri="{FF2B5EF4-FFF2-40B4-BE49-F238E27FC236}">
                      <a16:creationId xmlns:a16="http://schemas.microsoft.com/office/drawing/2014/main" id="{F866050F-5F92-33B8-606D-FFB76D338D02}"/>
                    </a:ext>
                  </a:extLst>
                </p:cNvPr>
                <p:cNvGrpSpPr/>
                <p:nvPr/>
              </p:nvGrpSpPr>
              <p:grpSpPr>
                <a:xfrm>
                  <a:off x="6048941" y="4798352"/>
                  <a:ext cx="542456" cy="1088197"/>
                  <a:chOff x="6048941" y="4798352"/>
                  <a:chExt cx="542456" cy="1088197"/>
                </a:xfrm>
              </p:grpSpPr>
              <p:sp>
                <p:nvSpPr>
                  <p:cNvPr id="19" name="Freeform 159">
                    <a:extLst>
                      <a:ext uri="{FF2B5EF4-FFF2-40B4-BE49-F238E27FC236}">
                        <a16:creationId xmlns:a16="http://schemas.microsoft.com/office/drawing/2014/main" id="{9D91E56B-5273-D287-3F70-1D6C488D1076}"/>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0">
                    <a:extLst>
                      <a:ext uri="{FF2B5EF4-FFF2-40B4-BE49-F238E27FC236}">
                        <a16:creationId xmlns:a16="http://schemas.microsoft.com/office/drawing/2014/main" id="{291E8197-BC9C-FAD1-204F-4D99C89742A8}"/>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8" name="Freeform 165">
                  <a:extLst>
                    <a:ext uri="{FF2B5EF4-FFF2-40B4-BE49-F238E27FC236}">
                      <a16:creationId xmlns:a16="http://schemas.microsoft.com/office/drawing/2014/main" id="{2B36AEA2-9652-C3B3-E210-D92CE020619C}"/>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5" name="Freeform 161">
                <a:extLst>
                  <a:ext uri="{FF2B5EF4-FFF2-40B4-BE49-F238E27FC236}">
                    <a16:creationId xmlns:a16="http://schemas.microsoft.com/office/drawing/2014/main" id="{B5659841-E374-F6A6-8904-A9AE532FDEE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6" name="Freeform 11">
                <a:extLst>
                  <a:ext uri="{FF2B5EF4-FFF2-40B4-BE49-F238E27FC236}">
                    <a16:creationId xmlns:a16="http://schemas.microsoft.com/office/drawing/2014/main" id="{3D01AC92-046C-B0B1-40F5-B529CB51D06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3" name="TextBox 22">
            <a:extLst>
              <a:ext uri="{FF2B5EF4-FFF2-40B4-BE49-F238E27FC236}">
                <a16:creationId xmlns:a16="http://schemas.microsoft.com/office/drawing/2014/main" id="{DFAAD218-7FC8-F6B2-99EE-2CFA2F98F7E0}"/>
              </a:ext>
            </a:extLst>
          </p:cNvPr>
          <p:cNvSpPr txBox="1"/>
          <p:nvPr/>
        </p:nvSpPr>
        <p:spPr>
          <a:xfrm>
            <a:off x="14168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4" name="TextBox 23">
            <a:extLst>
              <a:ext uri="{FF2B5EF4-FFF2-40B4-BE49-F238E27FC236}">
                <a16:creationId xmlns:a16="http://schemas.microsoft.com/office/drawing/2014/main" id="{99A4233D-4705-7F2B-D7F8-CA1AF50EA887}"/>
              </a:ext>
            </a:extLst>
          </p:cNvPr>
          <p:cNvSpPr txBox="1"/>
          <p:nvPr/>
        </p:nvSpPr>
        <p:spPr>
          <a:xfrm>
            <a:off x="14168811" y="3061724"/>
            <a:ext cx="218521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sp>
        <p:nvSpPr>
          <p:cNvPr id="3" name="!!Title"/>
          <p:cNvSpPr>
            <a:spLocks noGrp="1"/>
          </p:cNvSpPr>
          <p:nvPr>
            <p:ph idx="1"/>
          </p:nvPr>
        </p:nvSpPr>
        <p:spPr>
          <a:xfrm>
            <a:off x="838200" y="339725"/>
            <a:ext cx="10515600" cy="992661"/>
          </a:xfrm>
        </p:spPr>
        <p:txBody>
          <a:bodyPr>
            <a:normAutofit/>
          </a:bodyPr>
          <a:lstStyle/>
          <a:p>
            <a:pPr marL="0" indent="0">
              <a:buNone/>
            </a:pPr>
            <a:r>
              <a:rPr lang="en-US" sz="4000" dirty="0">
                <a:solidFill>
                  <a:srgbClr val="FD7D00"/>
                </a:solidFill>
              </a:rPr>
              <a:t>Authentication</a:t>
            </a:r>
          </a:p>
        </p:txBody>
      </p:sp>
    </p:spTree>
    <p:extLst>
      <p:ext uri="{BB962C8B-B14F-4D97-AF65-F5344CB8AC3E}">
        <p14:creationId xmlns:p14="http://schemas.microsoft.com/office/powerpoint/2010/main" val="743578117"/>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CD6CA6F-F5F4-D71C-B6FB-E359AED0B8FB}"/>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8" name="TextBox 7">
            <a:extLst>
              <a:ext uri="{FF2B5EF4-FFF2-40B4-BE49-F238E27FC236}">
                <a16:creationId xmlns:a16="http://schemas.microsoft.com/office/drawing/2014/main" id="{5F1C18B2-7C88-92B1-CE06-8B41A986EFC7}"/>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9" name="!!txtRequest">
            <a:extLst>
              <a:ext uri="{FF2B5EF4-FFF2-40B4-BE49-F238E27FC236}">
                <a16:creationId xmlns:a16="http://schemas.microsoft.com/office/drawing/2014/main" id="{66CD2B6A-808E-17A6-3C7A-4DFFC78ABA35}"/>
              </a:ext>
            </a:extLst>
          </p:cNvPr>
          <p:cNvSpPr/>
          <p:nvPr/>
        </p:nvSpPr>
        <p:spPr>
          <a:xfrm>
            <a:off x="676922" y="2486279"/>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0" name="TextBox 9">
            <a:extLst>
              <a:ext uri="{FF2B5EF4-FFF2-40B4-BE49-F238E27FC236}">
                <a16:creationId xmlns:a16="http://schemas.microsoft.com/office/drawing/2014/main" id="{40C7A103-4C64-9D34-CA82-9272C90DA0A0}"/>
              </a:ext>
            </a:extLst>
          </p:cNvPr>
          <p:cNvSpPr txBox="1"/>
          <p:nvPr/>
        </p:nvSpPr>
        <p:spPr>
          <a:xfrm>
            <a:off x="756920" y="2571739"/>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12" name="TextBox 11">
            <a:extLst>
              <a:ext uri="{FF2B5EF4-FFF2-40B4-BE49-F238E27FC236}">
                <a16:creationId xmlns:a16="http://schemas.microsoft.com/office/drawing/2014/main" id="{8E548653-3214-9601-A285-BACBE287A2C7}"/>
              </a:ext>
            </a:extLst>
          </p:cNvPr>
          <p:cNvSpPr txBox="1"/>
          <p:nvPr/>
        </p:nvSpPr>
        <p:spPr>
          <a:xfrm>
            <a:off x="756919" y="2945963"/>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13" name="TextBox 12">
            <a:extLst>
              <a:ext uri="{FF2B5EF4-FFF2-40B4-BE49-F238E27FC236}">
                <a16:creationId xmlns:a16="http://schemas.microsoft.com/office/drawing/2014/main" id="{6EFA5AE5-7498-CECA-D56A-2005F2C6B1A6}"/>
              </a:ext>
            </a:extLst>
          </p:cNvPr>
          <p:cNvSpPr txBox="1"/>
          <p:nvPr/>
        </p:nvSpPr>
        <p:spPr>
          <a:xfrm>
            <a:off x="756919" y="3267852"/>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14" name="Picture 13">
            <a:extLst>
              <a:ext uri="{FF2B5EF4-FFF2-40B4-BE49-F238E27FC236}">
                <a16:creationId xmlns:a16="http://schemas.microsoft.com/office/drawing/2014/main" id="{A5541422-D43A-D617-3F22-83978F523A25}"/>
              </a:ext>
            </a:extLst>
          </p:cNvPr>
          <p:cNvPicPr>
            <a:picLocks noChangeAspect="1"/>
          </p:cNvPicPr>
          <p:nvPr/>
        </p:nvPicPr>
        <p:blipFill>
          <a:blip r:embed="rId3"/>
          <a:stretch>
            <a:fillRect/>
          </a:stretch>
        </p:blipFill>
        <p:spPr>
          <a:xfrm>
            <a:off x="4715981" y="2604001"/>
            <a:ext cx="930283" cy="992661"/>
          </a:xfrm>
          <a:prstGeom prst="rect">
            <a:avLst/>
          </a:prstGeom>
        </p:spPr>
      </p:pic>
      <p:pic>
        <p:nvPicPr>
          <p:cNvPr id="15" name="Picture 14">
            <a:extLst>
              <a:ext uri="{FF2B5EF4-FFF2-40B4-BE49-F238E27FC236}">
                <a16:creationId xmlns:a16="http://schemas.microsoft.com/office/drawing/2014/main" id="{41965728-B93F-E845-2E84-4B3775BBA52D}"/>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16" name="Group 15">
            <a:extLst>
              <a:ext uri="{FF2B5EF4-FFF2-40B4-BE49-F238E27FC236}">
                <a16:creationId xmlns:a16="http://schemas.microsoft.com/office/drawing/2014/main" id="{1A82F17E-15AC-760A-D0FA-7F7ED54F0CC8}"/>
              </a:ext>
            </a:extLst>
          </p:cNvPr>
          <p:cNvGrpSpPr/>
          <p:nvPr/>
        </p:nvGrpSpPr>
        <p:grpSpPr>
          <a:xfrm>
            <a:off x="7745695" y="2569088"/>
            <a:ext cx="3301324" cy="1051848"/>
            <a:chOff x="491743" y="3568700"/>
            <a:chExt cx="3301324" cy="1051848"/>
          </a:xfrm>
        </p:grpSpPr>
        <p:sp>
          <p:nvSpPr>
            <p:cNvPr id="17" name="Rectangle: Rounded Corners 16">
              <a:extLst>
                <a:ext uri="{FF2B5EF4-FFF2-40B4-BE49-F238E27FC236}">
                  <a16:creationId xmlns:a16="http://schemas.microsoft.com/office/drawing/2014/main" id="{C3C915B8-7A1E-F89E-17BA-9CE4B76FEEB6}"/>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9" name="Group 38">
              <a:extLst>
                <a:ext uri="{FF2B5EF4-FFF2-40B4-BE49-F238E27FC236}">
                  <a16:creationId xmlns:a16="http://schemas.microsoft.com/office/drawing/2014/main" id="{8E7E7271-E2D9-217B-778D-CB2DD43E591C}"/>
                </a:ext>
              </a:extLst>
            </p:cNvPr>
            <p:cNvGrpSpPr/>
            <p:nvPr/>
          </p:nvGrpSpPr>
          <p:grpSpPr>
            <a:xfrm>
              <a:off x="627883" y="3743690"/>
              <a:ext cx="528269" cy="683865"/>
              <a:chOff x="9592919" y="3281030"/>
              <a:chExt cx="2412301" cy="3122817"/>
            </a:xfrm>
          </p:grpSpPr>
          <p:sp>
            <p:nvSpPr>
              <p:cNvPr id="41" name="Freeform 158">
                <a:extLst>
                  <a:ext uri="{FF2B5EF4-FFF2-40B4-BE49-F238E27FC236}">
                    <a16:creationId xmlns:a16="http://schemas.microsoft.com/office/drawing/2014/main" id="{D166E589-77F2-C270-9454-3A1142E0B3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2" name="Group 41">
                <a:extLst>
                  <a:ext uri="{FF2B5EF4-FFF2-40B4-BE49-F238E27FC236}">
                    <a16:creationId xmlns:a16="http://schemas.microsoft.com/office/drawing/2014/main" id="{63E12EC8-3580-2757-BFFA-90E1F750F479}"/>
                  </a:ext>
                </a:extLst>
              </p:cNvPr>
              <p:cNvGrpSpPr/>
              <p:nvPr/>
            </p:nvGrpSpPr>
            <p:grpSpPr>
              <a:xfrm>
                <a:off x="10528695" y="4589748"/>
                <a:ext cx="560994" cy="1088627"/>
                <a:chOff x="6048941" y="4798352"/>
                <a:chExt cx="549031" cy="1349261"/>
              </a:xfrm>
            </p:grpSpPr>
            <p:grpSp>
              <p:nvGrpSpPr>
                <p:cNvPr id="50" name="Group 49">
                  <a:extLst>
                    <a:ext uri="{FF2B5EF4-FFF2-40B4-BE49-F238E27FC236}">
                      <a16:creationId xmlns:a16="http://schemas.microsoft.com/office/drawing/2014/main" id="{A37DA118-745F-65C8-97EB-7056D43656B1}"/>
                    </a:ext>
                  </a:extLst>
                </p:cNvPr>
                <p:cNvGrpSpPr/>
                <p:nvPr/>
              </p:nvGrpSpPr>
              <p:grpSpPr>
                <a:xfrm>
                  <a:off x="6048941" y="4798352"/>
                  <a:ext cx="542456" cy="1088197"/>
                  <a:chOff x="6048941" y="4798352"/>
                  <a:chExt cx="542456" cy="1088197"/>
                </a:xfrm>
              </p:grpSpPr>
              <p:sp>
                <p:nvSpPr>
                  <p:cNvPr id="52" name="Freeform 159">
                    <a:extLst>
                      <a:ext uri="{FF2B5EF4-FFF2-40B4-BE49-F238E27FC236}">
                        <a16:creationId xmlns:a16="http://schemas.microsoft.com/office/drawing/2014/main" id="{C33105BD-D8D5-F391-3465-C1B81A68767E}"/>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60">
                    <a:extLst>
                      <a:ext uri="{FF2B5EF4-FFF2-40B4-BE49-F238E27FC236}">
                        <a16:creationId xmlns:a16="http://schemas.microsoft.com/office/drawing/2014/main" id="{8CD8842E-98D0-03A7-2142-1295EA92D393}"/>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51" name="Freeform 165">
                  <a:extLst>
                    <a:ext uri="{FF2B5EF4-FFF2-40B4-BE49-F238E27FC236}">
                      <a16:creationId xmlns:a16="http://schemas.microsoft.com/office/drawing/2014/main" id="{22337CC0-0537-C1D9-0932-AB6CF0C251A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6" name="Freeform 161">
                <a:extLst>
                  <a:ext uri="{FF2B5EF4-FFF2-40B4-BE49-F238E27FC236}">
                    <a16:creationId xmlns:a16="http://schemas.microsoft.com/office/drawing/2014/main" id="{B337D3FD-AB37-3A84-F851-CEF7DEA51BA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7" name="Freeform 11">
                <a:extLst>
                  <a:ext uri="{FF2B5EF4-FFF2-40B4-BE49-F238E27FC236}">
                    <a16:creationId xmlns:a16="http://schemas.microsoft.com/office/drawing/2014/main" id="{D7CF9B41-06BB-18DD-1F1F-77E47628123C}"/>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54" name="TextBox 53">
            <a:extLst>
              <a:ext uri="{FF2B5EF4-FFF2-40B4-BE49-F238E27FC236}">
                <a16:creationId xmlns:a16="http://schemas.microsoft.com/office/drawing/2014/main" id="{2FCC14E7-4E72-5181-4D92-F78A77D930F5}"/>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5" name="!!txtDbVal">
            <a:extLst>
              <a:ext uri="{FF2B5EF4-FFF2-40B4-BE49-F238E27FC236}">
                <a16:creationId xmlns:a16="http://schemas.microsoft.com/office/drawing/2014/main" id="{24CF3010-2D39-4CA0-6A07-CDC748068850}"/>
              </a:ext>
            </a:extLst>
          </p:cNvPr>
          <p:cNvSpPr txBox="1"/>
          <p:nvPr/>
        </p:nvSpPr>
        <p:spPr>
          <a:xfrm>
            <a:off x="8453811" y="3061724"/>
            <a:ext cx="218521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56" name="Picture 2" descr="Hacker PNG Images Transparent Background | PNG Play">
            <a:extLst>
              <a:ext uri="{FF2B5EF4-FFF2-40B4-BE49-F238E27FC236}">
                <a16:creationId xmlns:a16="http://schemas.microsoft.com/office/drawing/2014/main" id="{1402C9BB-0106-7D55-1034-D453681FF17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924234" y="4260300"/>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57" name="!!Hacker cloud">
            <a:extLst>
              <a:ext uri="{FF2B5EF4-FFF2-40B4-BE49-F238E27FC236}">
                <a16:creationId xmlns:a16="http://schemas.microsoft.com/office/drawing/2014/main" id="{487C0404-D60B-8436-0DB3-20EA66CE4F08}"/>
              </a:ext>
            </a:extLst>
          </p:cNvPr>
          <p:cNvSpPr/>
          <p:nvPr/>
        </p:nvSpPr>
        <p:spPr>
          <a:xfrm>
            <a:off x="5857875" y="5151254"/>
            <a:ext cx="2359166" cy="965762"/>
          </a:xfrm>
          <a:prstGeom prst="cloudCallout">
            <a:avLst>
              <a:gd name="adj1" fmla="val 58905"/>
              <a:gd name="adj2" fmla="val -68911"/>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HackerText">
            <a:extLst>
              <a:ext uri="{FF2B5EF4-FFF2-40B4-BE49-F238E27FC236}">
                <a16:creationId xmlns:a16="http://schemas.microsoft.com/office/drawing/2014/main" id="{29D74BDF-1978-C5A0-E033-05D13FA3C684}"/>
              </a:ext>
            </a:extLst>
          </p:cNvPr>
          <p:cNvSpPr txBox="1"/>
          <p:nvPr/>
        </p:nvSpPr>
        <p:spPr>
          <a:xfrm>
            <a:off x="6172199" y="5399026"/>
            <a:ext cx="1973769" cy="461665"/>
          </a:xfrm>
          <a:prstGeom prst="rect">
            <a:avLst/>
          </a:prstGeom>
          <a:noFill/>
        </p:spPr>
        <p:txBody>
          <a:bodyPr wrap="square" rtlCol="0">
            <a:spAutoFit/>
          </a:bodyPr>
          <a:lstStyle/>
          <a:p>
            <a:r>
              <a:rPr lang="en-US" sz="2400" dirty="0" err="1">
                <a:solidFill>
                  <a:schemeClr val="bg1"/>
                </a:solidFill>
                <a:latin typeface="Segoe Print" panose="02000600000000000000" pitchFamily="2" charset="0"/>
              </a:rPr>
              <a:t>Mwuahaha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sp>
        <p:nvSpPr>
          <p:cNvPr id="59" name="!!Box1">
            <a:extLst>
              <a:ext uri="{FF2B5EF4-FFF2-40B4-BE49-F238E27FC236}">
                <a16:creationId xmlns:a16="http://schemas.microsoft.com/office/drawing/2014/main" id="{947D76C1-E942-8047-78E9-FFC99E44C38B}"/>
              </a:ext>
            </a:extLst>
          </p:cNvPr>
          <p:cNvSpPr/>
          <p:nvPr/>
        </p:nvSpPr>
        <p:spPr>
          <a:xfrm>
            <a:off x="8467160" y="2739835"/>
            <a:ext cx="2319150" cy="70842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Title">
            <a:extLst>
              <a:ext uri="{FF2B5EF4-FFF2-40B4-BE49-F238E27FC236}">
                <a16:creationId xmlns:a16="http://schemas.microsoft.com/office/drawing/2014/main" id="{EE2E4F0A-6AEA-14C7-6AEE-9EF26A429329}"/>
              </a:ext>
            </a:extLst>
          </p:cNvPr>
          <p:cNvSpPr>
            <a:spLocks noGrp="1"/>
          </p:cNvSpPr>
          <p:nvPr>
            <p:ph idx="1"/>
          </p:nvPr>
        </p:nvSpPr>
        <p:spPr>
          <a:xfrm>
            <a:off x="838200" y="339725"/>
            <a:ext cx="10515600" cy="992661"/>
          </a:xfrm>
        </p:spPr>
        <p:txBody>
          <a:bodyPr>
            <a:normAutofit/>
          </a:bodyPr>
          <a:lstStyle/>
          <a:p>
            <a:pPr marL="0" indent="0">
              <a:buNone/>
            </a:pPr>
            <a:r>
              <a:rPr lang="en-US" sz="4000" dirty="0">
                <a:solidFill>
                  <a:srgbClr val="FD7D00"/>
                </a:solidFill>
              </a:rPr>
              <a:t>Authentication</a:t>
            </a:r>
          </a:p>
        </p:txBody>
      </p:sp>
      <p:sp>
        <p:nvSpPr>
          <p:cNvPr id="62" name="Freeform: Shape 61">
            <a:extLst>
              <a:ext uri="{FF2B5EF4-FFF2-40B4-BE49-F238E27FC236}">
                <a16:creationId xmlns:a16="http://schemas.microsoft.com/office/drawing/2014/main" id="{75E69EE7-A814-CB27-5DB2-813D5C887487}"/>
              </a:ext>
            </a:extLst>
          </p:cNvPr>
          <p:cNvSpPr/>
          <p:nvPr/>
        </p:nvSpPr>
        <p:spPr>
          <a:xfrm>
            <a:off x="2867025" y="3629025"/>
            <a:ext cx="5791200" cy="553375"/>
          </a:xfrm>
          <a:custGeom>
            <a:avLst/>
            <a:gdLst>
              <a:gd name="connsiteX0" fmla="*/ 0 w 5791200"/>
              <a:gd name="connsiteY0" fmla="*/ 104775 h 553375"/>
              <a:gd name="connsiteX1" fmla="*/ 3200400 w 5791200"/>
              <a:gd name="connsiteY1" fmla="*/ 552450 h 553375"/>
              <a:gd name="connsiteX2" fmla="*/ 5791200 w 5791200"/>
              <a:gd name="connsiteY2" fmla="*/ 0 h 553375"/>
            </a:gdLst>
            <a:ahLst/>
            <a:cxnLst>
              <a:cxn ang="0">
                <a:pos x="connsiteX0" y="connsiteY0"/>
              </a:cxn>
              <a:cxn ang="0">
                <a:pos x="connsiteX1" y="connsiteY1"/>
              </a:cxn>
              <a:cxn ang="0">
                <a:pos x="connsiteX2" y="connsiteY2"/>
              </a:cxn>
            </a:cxnLst>
            <a:rect l="l" t="t" r="r" b="b"/>
            <a:pathLst>
              <a:path w="5791200" h="553375">
                <a:moveTo>
                  <a:pt x="0" y="104775"/>
                </a:moveTo>
                <a:cubicBezTo>
                  <a:pt x="1117600" y="337344"/>
                  <a:pt x="2235200" y="569913"/>
                  <a:pt x="3200400" y="552450"/>
                </a:cubicBezTo>
                <a:cubicBezTo>
                  <a:pt x="4165600" y="534988"/>
                  <a:pt x="5443538" y="79375"/>
                  <a:pt x="5791200" y="0"/>
                </a:cubicBezTo>
              </a:path>
            </a:pathLst>
          </a:custGeom>
          <a:ln w="15875">
            <a:prstDash val="sysDash"/>
            <a:tailEnd type="triangle" w="lg" len="lg"/>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63" name="!!Box1">
            <a:extLst>
              <a:ext uri="{FF2B5EF4-FFF2-40B4-BE49-F238E27FC236}">
                <a16:creationId xmlns:a16="http://schemas.microsoft.com/office/drawing/2014/main" id="{92C4F816-375E-E766-D9BB-4AE1D1DC6445}"/>
              </a:ext>
            </a:extLst>
          </p:cNvPr>
          <p:cNvSpPr/>
          <p:nvPr/>
        </p:nvSpPr>
        <p:spPr>
          <a:xfrm>
            <a:off x="2196339" y="2955707"/>
            <a:ext cx="2319150" cy="70842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white arrow">
            <a:extLst>
              <a:ext uri="{FF2B5EF4-FFF2-40B4-BE49-F238E27FC236}">
                <a16:creationId xmlns:a16="http://schemas.microsoft.com/office/drawing/2014/main" id="{F8C1B157-6569-F25B-470A-2A9DC17C2168}"/>
              </a:ext>
            </a:extLst>
          </p:cNvPr>
          <p:cNvCxnSpPr>
            <a:cxnSpLocks/>
          </p:cNvCxnSpPr>
          <p:nvPr/>
        </p:nvCxnSpPr>
        <p:spPr>
          <a:xfrm flipV="1">
            <a:off x="9146130" y="3664128"/>
            <a:ext cx="0" cy="596172"/>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88490016"/>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500"/>
                                        <p:tgtEl>
                                          <p:spTgt spid="5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3"/>
                                        </p:tgtEl>
                                        <p:attrNameLst>
                                          <p:attrName>style.visibility</p:attrName>
                                        </p:attrNameLst>
                                      </p:cBhvr>
                                      <p:to>
                                        <p:strVal val="visible"/>
                                      </p:to>
                                    </p:set>
                                    <p:animEffect transition="in" filter="fade">
                                      <p:cBhvr>
                                        <p:cTn id="12" dur="500"/>
                                        <p:tgtEl>
                                          <p:spTgt spid="63"/>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62"/>
                                        </p:tgtEl>
                                        <p:attrNameLst>
                                          <p:attrName>style.visibility</p:attrName>
                                        </p:attrNameLst>
                                      </p:cBhvr>
                                      <p:to>
                                        <p:strVal val="visible"/>
                                      </p:to>
                                    </p:set>
                                    <p:animEffect transition="in" filter="wipe(left)">
                                      <p:cBhvr>
                                        <p:cTn id="15" dur="500"/>
                                        <p:tgtEl>
                                          <p:spTgt spid="62"/>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56"/>
                                        </p:tgtEl>
                                        <p:attrNameLst>
                                          <p:attrName>style.visibility</p:attrName>
                                        </p:attrNameLst>
                                      </p:cBhvr>
                                      <p:to>
                                        <p:strVal val="visible"/>
                                      </p:to>
                                    </p:set>
                                    <p:anim calcmode="lin" valueType="num">
                                      <p:cBhvr additive="base">
                                        <p:cTn id="20" dur="500" fill="hold"/>
                                        <p:tgtEl>
                                          <p:spTgt spid="56"/>
                                        </p:tgtEl>
                                        <p:attrNameLst>
                                          <p:attrName>ppt_x</p:attrName>
                                        </p:attrNameLst>
                                      </p:cBhvr>
                                      <p:tavLst>
                                        <p:tav tm="0">
                                          <p:val>
                                            <p:strVal val="#ppt_x"/>
                                          </p:val>
                                        </p:tav>
                                        <p:tav tm="100000">
                                          <p:val>
                                            <p:strVal val="#ppt_x"/>
                                          </p:val>
                                        </p:tav>
                                      </p:tavLst>
                                    </p:anim>
                                    <p:anim calcmode="lin" valueType="num">
                                      <p:cBhvr additive="base">
                                        <p:cTn id="21" dur="500" fill="hold"/>
                                        <p:tgtEl>
                                          <p:spTgt spid="56"/>
                                        </p:tgtEl>
                                        <p:attrNameLst>
                                          <p:attrName>ppt_y</p:attrName>
                                        </p:attrNameLst>
                                      </p:cBhvr>
                                      <p:tavLst>
                                        <p:tav tm="0">
                                          <p:val>
                                            <p:strVal val="1+#ppt_h/2"/>
                                          </p:val>
                                        </p:tav>
                                        <p:tav tm="100000">
                                          <p:val>
                                            <p:strVal val="#ppt_y"/>
                                          </p:val>
                                        </p:tav>
                                      </p:tavLst>
                                    </p:anim>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58"/>
                                        </p:tgtEl>
                                        <p:attrNameLst>
                                          <p:attrName>style.visibility</p:attrName>
                                        </p:attrNameLst>
                                      </p:cBhvr>
                                      <p:to>
                                        <p:strVal val="visible"/>
                                      </p:to>
                                    </p:set>
                                    <p:animEffect transition="in" filter="fade">
                                      <p:cBhvr>
                                        <p:cTn id="25" dur="500"/>
                                        <p:tgtEl>
                                          <p:spTgt spid="5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57"/>
                                        </p:tgtEl>
                                        <p:attrNameLst>
                                          <p:attrName>style.visibility</p:attrName>
                                        </p:attrNameLst>
                                      </p:cBhvr>
                                      <p:to>
                                        <p:strVal val="visible"/>
                                      </p:to>
                                    </p:set>
                                    <p:animEffect transition="in" filter="fade">
                                      <p:cBhvr>
                                        <p:cTn id="28" dur="500"/>
                                        <p:tgtEl>
                                          <p:spTgt spid="57"/>
                                        </p:tgtEl>
                                      </p:cBhvr>
                                    </p:animEffect>
                                  </p:childTnLst>
                                </p:cTn>
                              </p:par>
                              <p:par>
                                <p:cTn id="29" presetID="10" presetClass="entr" presetSubtype="0" fill="hold" nodeType="with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fade">
                                      <p:cBhvr>
                                        <p:cTn id="3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P spid="58" grpId="0"/>
      <p:bldP spid="59" grpId="0" animBg="1"/>
      <p:bldP spid="62" grpId="0" animBg="1"/>
      <p:bldP spid="63"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boxEncrypt">
            <a:extLst>
              <a:ext uri="{FF2B5EF4-FFF2-40B4-BE49-F238E27FC236}">
                <a16:creationId xmlns:a16="http://schemas.microsoft.com/office/drawing/2014/main" id="{20C961A1-3431-5BEB-AD85-5E41EAFEE5BD}"/>
              </a:ext>
            </a:extLst>
          </p:cNvPr>
          <p:cNvSpPr/>
          <p:nvPr/>
        </p:nvSpPr>
        <p:spPr>
          <a:xfrm>
            <a:off x="667582" y="2669107"/>
            <a:ext cx="3904543" cy="9926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 name="!!txtEncrypt">
            <a:extLst>
              <a:ext uri="{FF2B5EF4-FFF2-40B4-BE49-F238E27FC236}">
                <a16:creationId xmlns:a16="http://schemas.microsoft.com/office/drawing/2014/main" id="{256396AF-7E33-B93F-3AF8-DC70AB220C6E}"/>
              </a:ext>
            </a:extLst>
          </p:cNvPr>
          <p:cNvSpPr txBox="1"/>
          <p:nvPr/>
        </p:nvSpPr>
        <p:spPr>
          <a:xfrm>
            <a:off x="747580" y="2754566"/>
            <a:ext cx="3935693"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ENCRYPT(</a:t>
            </a:r>
            <a:r>
              <a:rPr lang="en-US" sz="1700" dirty="0" err="1">
                <a:latin typeface="Courier New" panose="02070309020205020404" pitchFamily="49" charset="0"/>
                <a:cs typeface="Courier New" panose="02070309020205020404" pitchFamily="49" charset="0"/>
              </a:rPr>
              <a:t>ThisTalkRocks</a:t>
            </a:r>
            <a:r>
              <a:rPr lang="en-US" sz="1700" dirty="0">
                <a:latin typeface="Courier New" panose="02070309020205020404" pitchFamily="49" charset="0"/>
                <a:cs typeface="Courier New" panose="02070309020205020404" pitchFamily="49" charset="0"/>
              </a:rPr>
              <a:t>, key</a:t>
            </a:r>
            <a:r>
              <a:rPr lang="en-US" sz="2000" b="1" dirty="0">
                <a:latin typeface="Courier New" panose="02070309020205020404" pitchFamily="49" charset="0"/>
                <a:cs typeface="Courier New" panose="02070309020205020404" pitchFamily="49" charset="0"/>
              </a:rPr>
              <a:t>)</a:t>
            </a:r>
          </a:p>
        </p:txBody>
      </p:sp>
      <p:sp>
        <p:nvSpPr>
          <p:cNvPr id="4" name="!!txtEncrypted">
            <a:extLst>
              <a:ext uri="{FF2B5EF4-FFF2-40B4-BE49-F238E27FC236}">
                <a16:creationId xmlns:a16="http://schemas.microsoft.com/office/drawing/2014/main" id="{6D4000FE-BF77-4348-5ED8-51CC39D5F8AD}"/>
              </a:ext>
            </a:extLst>
          </p:cNvPr>
          <p:cNvSpPr txBox="1"/>
          <p:nvPr/>
        </p:nvSpPr>
        <p:spPr>
          <a:xfrm>
            <a:off x="747579" y="3128790"/>
            <a:ext cx="2151551"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a:t>
            </a:r>
            <a:r>
              <a:rPr lang="en-US" sz="2000" dirty="0">
                <a:solidFill>
                  <a:srgbClr val="C00000"/>
                </a:solidFill>
                <a:latin typeface="Courier New" panose="02070309020205020404" pitchFamily="49" charset="0"/>
                <a:cs typeface="Courier New" panose="02070309020205020404" pitchFamily="49" charset="0"/>
                <a:sym typeface="Wingdings" panose="05000000000000000000" pitchFamily="2" charset="2"/>
              </a:rPr>
              <a:t>{Encrypted}</a:t>
            </a:r>
            <a:endParaRPr lang="en-US" sz="2000" dirty="0">
              <a:solidFill>
                <a:srgbClr val="C00000"/>
              </a:solidFill>
              <a:latin typeface="Courier New" panose="02070309020205020404" pitchFamily="49" charset="0"/>
              <a:cs typeface="Courier New" panose="02070309020205020404" pitchFamily="49" charset="0"/>
            </a:endParaRPr>
          </a:p>
        </p:txBody>
      </p:sp>
      <p:pic>
        <p:nvPicPr>
          <p:cNvPr id="11" name="!!keyGray">
            <a:extLst>
              <a:ext uri="{FF2B5EF4-FFF2-40B4-BE49-F238E27FC236}">
                <a16:creationId xmlns:a16="http://schemas.microsoft.com/office/drawing/2014/main" id="{DC8E9C32-9BBE-7A0F-67EC-D2A3BA9553C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3403509" y="2646868"/>
            <a:ext cx="1127656" cy="565863"/>
          </a:xfrm>
          <a:prstGeom prst="rect">
            <a:avLst/>
          </a:prstGeom>
        </p:spPr>
      </p:pic>
      <p:sp>
        <p:nvSpPr>
          <p:cNvPr id="6" name="TextBox 5">
            <a:extLst>
              <a:ext uri="{FF2B5EF4-FFF2-40B4-BE49-F238E27FC236}">
                <a16:creationId xmlns:a16="http://schemas.microsoft.com/office/drawing/2014/main" id="{9CD6CA6F-F5F4-D71C-B6FB-E359AED0B8FB}"/>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8" name="TextBox 7">
            <a:extLst>
              <a:ext uri="{FF2B5EF4-FFF2-40B4-BE49-F238E27FC236}">
                <a16:creationId xmlns:a16="http://schemas.microsoft.com/office/drawing/2014/main" id="{5F1C18B2-7C88-92B1-CE06-8B41A986EFC7}"/>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9" name="!!txtRequest">
            <a:extLst>
              <a:ext uri="{FF2B5EF4-FFF2-40B4-BE49-F238E27FC236}">
                <a16:creationId xmlns:a16="http://schemas.microsoft.com/office/drawing/2014/main" id="{66CD2B6A-808E-17A6-3C7A-4DFFC78ABA35}"/>
              </a:ext>
            </a:extLst>
          </p:cNvPr>
          <p:cNvSpPr/>
          <p:nvPr/>
        </p:nvSpPr>
        <p:spPr>
          <a:xfrm>
            <a:off x="676922" y="2486279"/>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0" name="TextBox 9">
            <a:extLst>
              <a:ext uri="{FF2B5EF4-FFF2-40B4-BE49-F238E27FC236}">
                <a16:creationId xmlns:a16="http://schemas.microsoft.com/office/drawing/2014/main" id="{40C7A103-4C64-9D34-CA82-9272C90DA0A0}"/>
              </a:ext>
            </a:extLst>
          </p:cNvPr>
          <p:cNvSpPr txBox="1"/>
          <p:nvPr/>
        </p:nvSpPr>
        <p:spPr>
          <a:xfrm>
            <a:off x="756920" y="2571739"/>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12" name="TextBox 11">
            <a:extLst>
              <a:ext uri="{FF2B5EF4-FFF2-40B4-BE49-F238E27FC236}">
                <a16:creationId xmlns:a16="http://schemas.microsoft.com/office/drawing/2014/main" id="{8E548653-3214-9601-A285-BACBE287A2C7}"/>
              </a:ext>
            </a:extLst>
          </p:cNvPr>
          <p:cNvSpPr txBox="1"/>
          <p:nvPr/>
        </p:nvSpPr>
        <p:spPr>
          <a:xfrm>
            <a:off x="756919" y="2945963"/>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13" name="TextBox 12">
            <a:extLst>
              <a:ext uri="{FF2B5EF4-FFF2-40B4-BE49-F238E27FC236}">
                <a16:creationId xmlns:a16="http://schemas.microsoft.com/office/drawing/2014/main" id="{6EFA5AE5-7498-CECA-D56A-2005F2C6B1A6}"/>
              </a:ext>
            </a:extLst>
          </p:cNvPr>
          <p:cNvSpPr txBox="1"/>
          <p:nvPr/>
        </p:nvSpPr>
        <p:spPr>
          <a:xfrm>
            <a:off x="756919" y="3267852"/>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14" name="Picture 13">
            <a:extLst>
              <a:ext uri="{FF2B5EF4-FFF2-40B4-BE49-F238E27FC236}">
                <a16:creationId xmlns:a16="http://schemas.microsoft.com/office/drawing/2014/main" id="{A5541422-D43A-D617-3F22-83978F523A25}"/>
              </a:ext>
            </a:extLst>
          </p:cNvPr>
          <p:cNvPicPr>
            <a:picLocks noChangeAspect="1"/>
          </p:cNvPicPr>
          <p:nvPr/>
        </p:nvPicPr>
        <p:blipFill>
          <a:blip r:embed="rId4"/>
          <a:stretch>
            <a:fillRect/>
          </a:stretch>
        </p:blipFill>
        <p:spPr>
          <a:xfrm>
            <a:off x="4715981" y="2604001"/>
            <a:ext cx="930283" cy="992661"/>
          </a:xfrm>
          <a:prstGeom prst="rect">
            <a:avLst/>
          </a:prstGeom>
        </p:spPr>
      </p:pic>
      <p:pic>
        <p:nvPicPr>
          <p:cNvPr id="15" name="Picture 14">
            <a:extLst>
              <a:ext uri="{FF2B5EF4-FFF2-40B4-BE49-F238E27FC236}">
                <a16:creationId xmlns:a16="http://schemas.microsoft.com/office/drawing/2014/main" id="{41965728-B93F-E845-2E84-4B3775BBA52D}"/>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16" name="Group 15">
            <a:extLst>
              <a:ext uri="{FF2B5EF4-FFF2-40B4-BE49-F238E27FC236}">
                <a16:creationId xmlns:a16="http://schemas.microsoft.com/office/drawing/2014/main" id="{1A82F17E-15AC-760A-D0FA-7F7ED54F0CC8}"/>
              </a:ext>
            </a:extLst>
          </p:cNvPr>
          <p:cNvGrpSpPr/>
          <p:nvPr/>
        </p:nvGrpSpPr>
        <p:grpSpPr>
          <a:xfrm>
            <a:off x="7745695" y="2569088"/>
            <a:ext cx="3301324" cy="1051848"/>
            <a:chOff x="491743" y="3568700"/>
            <a:chExt cx="3301324" cy="1051848"/>
          </a:xfrm>
        </p:grpSpPr>
        <p:sp>
          <p:nvSpPr>
            <p:cNvPr id="17" name="Rectangle: Rounded Corners 16">
              <a:extLst>
                <a:ext uri="{FF2B5EF4-FFF2-40B4-BE49-F238E27FC236}">
                  <a16:creationId xmlns:a16="http://schemas.microsoft.com/office/drawing/2014/main" id="{C3C915B8-7A1E-F89E-17BA-9CE4B76FEEB6}"/>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9" name="Group 38">
              <a:extLst>
                <a:ext uri="{FF2B5EF4-FFF2-40B4-BE49-F238E27FC236}">
                  <a16:creationId xmlns:a16="http://schemas.microsoft.com/office/drawing/2014/main" id="{8E7E7271-E2D9-217B-778D-CB2DD43E591C}"/>
                </a:ext>
              </a:extLst>
            </p:cNvPr>
            <p:cNvGrpSpPr/>
            <p:nvPr/>
          </p:nvGrpSpPr>
          <p:grpSpPr>
            <a:xfrm>
              <a:off x="627883" y="3743690"/>
              <a:ext cx="528269" cy="683865"/>
              <a:chOff x="9592919" y="3281030"/>
              <a:chExt cx="2412301" cy="3122817"/>
            </a:xfrm>
          </p:grpSpPr>
          <p:sp>
            <p:nvSpPr>
              <p:cNvPr id="41" name="Freeform 158">
                <a:extLst>
                  <a:ext uri="{FF2B5EF4-FFF2-40B4-BE49-F238E27FC236}">
                    <a16:creationId xmlns:a16="http://schemas.microsoft.com/office/drawing/2014/main" id="{D166E589-77F2-C270-9454-3A1142E0B3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2" name="Group 41">
                <a:extLst>
                  <a:ext uri="{FF2B5EF4-FFF2-40B4-BE49-F238E27FC236}">
                    <a16:creationId xmlns:a16="http://schemas.microsoft.com/office/drawing/2014/main" id="{63E12EC8-3580-2757-BFFA-90E1F750F479}"/>
                  </a:ext>
                </a:extLst>
              </p:cNvPr>
              <p:cNvGrpSpPr/>
              <p:nvPr/>
            </p:nvGrpSpPr>
            <p:grpSpPr>
              <a:xfrm>
                <a:off x="10528695" y="4589748"/>
                <a:ext cx="560994" cy="1088627"/>
                <a:chOff x="6048941" y="4798352"/>
                <a:chExt cx="549031" cy="1349261"/>
              </a:xfrm>
            </p:grpSpPr>
            <p:grpSp>
              <p:nvGrpSpPr>
                <p:cNvPr id="50" name="Group 49">
                  <a:extLst>
                    <a:ext uri="{FF2B5EF4-FFF2-40B4-BE49-F238E27FC236}">
                      <a16:creationId xmlns:a16="http://schemas.microsoft.com/office/drawing/2014/main" id="{A37DA118-745F-65C8-97EB-7056D43656B1}"/>
                    </a:ext>
                  </a:extLst>
                </p:cNvPr>
                <p:cNvGrpSpPr/>
                <p:nvPr/>
              </p:nvGrpSpPr>
              <p:grpSpPr>
                <a:xfrm>
                  <a:off x="6048941" y="4798352"/>
                  <a:ext cx="542456" cy="1088197"/>
                  <a:chOff x="6048941" y="4798352"/>
                  <a:chExt cx="542456" cy="1088197"/>
                </a:xfrm>
              </p:grpSpPr>
              <p:sp>
                <p:nvSpPr>
                  <p:cNvPr id="52" name="Freeform 159">
                    <a:extLst>
                      <a:ext uri="{FF2B5EF4-FFF2-40B4-BE49-F238E27FC236}">
                        <a16:creationId xmlns:a16="http://schemas.microsoft.com/office/drawing/2014/main" id="{C33105BD-D8D5-F391-3465-C1B81A68767E}"/>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60">
                    <a:extLst>
                      <a:ext uri="{FF2B5EF4-FFF2-40B4-BE49-F238E27FC236}">
                        <a16:creationId xmlns:a16="http://schemas.microsoft.com/office/drawing/2014/main" id="{8CD8842E-98D0-03A7-2142-1295EA92D393}"/>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51" name="Freeform 165">
                  <a:extLst>
                    <a:ext uri="{FF2B5EF4-FFF2-40B4-BE49-F238E27FC236}">
                      <a16:creationId xmlns:a16="http://schemas.microsoft.com/office/drawing/2014/main" id="{22337CC0-0537-C1D9-0932-AB6CF0C251A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6" name="Freeform 161">
                <a:extLst>
                  <a:ext uri="{FF2B5EF4-FFF2-40B4-BE49-F238E27FC236}">
                    <a16:creationId xmlns:a16="http://schemas.microsoft.com/office/drawing/2014/main" id="{B337D3FD-AB37-3A84-F851-CEF7DEA51BA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7" name="Freeform 11">
                <a:extLst>
                  <a:ext uri="{FF2B5EF4-FFF2-40B4-BE49-F238E27FC236}">
                    <a16:creationId xmlns:a16="http://schemas.microsoft.com/office/drawing/2014/main" id="{D7CF9B41-06BB-18DD-1F1F-77E47628123C}"/>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54" name="TextBox 53">
            <a:extLst>
              <a:ext uri="{FF2B5EF4-FFF2-40B4-BE49-F238E27FC236}">
                <a16:creationId xmlns:a16="http://schemas.microsoft.com/office/drawing/2014/main" id="{2FCC14E7-4E72-5181-4D92-F78A77D930F5}"/>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5" name="!!txtDbVal">
            <a:extLst>
              <a:ext uri="{FF2B5EF4-FFF2-40B4-BE49-F238E27FC236}">
                <a16:creationId xmlns:a16="http://schemas.microsoft.com/office/drawing/2014/main" id="{24CF3010-2D39-4CA0-6A07-CDC748068850}"/>
              </a:ext>
            </a:extLst>
          </p:cNvPr>
          <p:cNvSpPr txBox="1"/>
          <p:nvPr/>
        </p:nvSpPr>
        <p:spPr>
          <a:xfrm>
            <a:off x="8453811" y="3061724"/>
            <a:ext cx="1877437" cy="400110"/>
          </a:xfrm>
          <a:prstGeom prst="rect">
            <a:avLst/>
          </a:prstGeom>
          <a:noFill/>
        </p:spPr>
        <p:txBody>
          <a:bodyPr wrap="none" rtlCol="0">
            <a:spAutoFit/>
          </a:bodyPr>
          <a:lstStyle/>
          <a:p>
            <a:r>
              <a:rPr lang="en-US" sz="2000" dirty="0">
                <a:solidFill>
                  <a:srgbClr val="C00000"/>
                </a:solidFill>
                <a:latin typeface="Courier New" panose="02070309020205020404" pitchFamily="49" charset="0"/>
                <a:cs typeface="Courier New" panose="02070309020205020404" pitchFamily="49" charset="0"/>
              </a:rPr>
              <a:t>{Encrypted}</a:t>
            </a:r>
          </a:p>
        </p:txBody>
      </p:sp>
      <p:pic>
        <p:nvPicPr>
          <p:cNvPr id="56" name="Picture 2">
            <a:extLst>
              <a:ext uri="{FF2B5EF4-FFF2-40B4-BE49-F238E27FC236}">
                <a16:creationId xmlns:a16="http://schemas.microsoft.com/office/drawing/2014/main" id="{1402C9BB-0106-7D55-1034-D453681FF17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7924234" y="4262399"/>
            <a:ext cx="2443791" cy="2846011"/>
          </a:xfrm>
          <a:prstGeom prst="rect">
            <a:avLst/>
          </a:prstGeom>
          <a:noFill/>
          <a:extLst>
            <a:ext uri="{909E8E84-426E-40DD-AFC4-6F175D3DCCD1}">
              <a14:hiddenFill xmlns:a14="http://schemas.microsoft.com/office/drawing/2010/main">
                <a:solidFill>
                  <a:srgbClr val="FFFFFF"/>
                </a:solidFill>
              </a14:hiddenFill>
            </a:ext>
          </a:extLst>
        </p:spPr>
      </p:pic>
      <p:sp>
        <p:nvSpPr>
          <p:cNvPr id="59" name="!!Box1">
            <a:extLst>
              <a:ext uri="{FF2B5EF4-FFF2-40B4-BE49-F238E27FC236}">
                <a16:creationId xmlns:a16="http://schemas.microsoft.com/office/drawing/2014/main" id="{947D76C1-E942-8047-78E9-FFC99E44C38B}"/>
              </a:ext>
            </a:extLst>
          </p:cNvPr>
          <p:cNvSpPr/>
          <p:nvPr/>
        </p:nvSpPr>
        <p:spPr>
          <a:xfrm>
            <a:off x="8467160" y="3059625"/>
            <a:ext cx="1840412" cy="38863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Title">
            <a:extLst>
              <a:ext uri="{FF2B5EF4-FFF2-40B4-BE49-F238E27FC236}">
                <a16:creationId xmlns:a16="http://schemas.microsoft.com/office/drawing/2014/main" id="{EE2E4F0A-6AEA-14C7-6AEE-9EF26A429329}"/>
              </a:ext>
            </a:extLst>
          </p:cNvPr>
          <p:cNvSpPr>
            <a:spLocks noGrp="1"/>
          </p:cNvSpPr>
          <p:nvPr>
            <p:ph idx="1"/>
          </p:nvPr>
        </p:nvSpPr>
        <p:spPr>
          <a:xfrm>
            <a:off x="838200" y="339725"/>
            <a:ext cx="10515600" cy="992661"/>
          </a:xfrm>
        </p:spPr>
        <p:txBody>
          <a:bodyPr>
            <a:normAutofit/>
          </a:bodyPr>
          <a:lstStyle/>
          <a:p>
            <a:pPr marL="0" indent="0">
              <a:buNone/>
            </a:pPr>
            <a:r>
              <a:rPr lang="en-US" sz="4000" dirty="0">
                <a:solidFill>
                  <a:srgbClr val="FD7D00"/>
                </a:solidFill>
              </a:rPr>
              <a:t>Authentication</a:t>
            </a:r>
          </a:p>
        </p:txBody>
      </p:sp>
      <p:sp>
        <p:nvSpPr>
          <p:cNvPr id="5" name="!!Hacker cloud">
            <a:extLst>
              <a:ext uri="{FF2B5EF4-FFF2-40B4-BE49-F238E27FC236}">
                <a16:creationId xmlns:a16="http://schemas.microsoft.com/office/drawing/2014/main" id="{C7A4434E-D636-5B4C-B552-B01EB22D2AB0}"/>
              </a:ext>
            </a:extLst>
          </p:cNvPr>
          <p:cNvSpPr/>
          <p:nvPr/>
        </p:nvSpPr>
        <p:spPr>
          <a:xfrm>
            <a:off x="9689411" y="3942281"/>
            <a:ext cx="2443792" cy="965762"/>
          </a:xfrm>
          <a:prstGeom prst="cloudCallout">
            <a:avLst>
              <a:gd name="adj1" fmla="val -51048"/>
              <a:gd name="adj2" fmla="val 50427"/>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HackerText">
            <a:extLst>
              <a:ext uri="{FF2B5EF4-FFF2-40B4-BE49-F238E27FC236}">
                <a16:creationId xmlns:a16="http://schemas.microsoft.com/office/drawing/2014/main" id="{D94B7F81-ED3D-43DE-E898-49FD47217CE9}"/>
              </a:ext>
            </a:extLst>
          </p:cNvPr>
          <p:cNvSpPr txBox="1"/>
          <p:nvPr/>
        </p:nvSpPr>
        <p:spPr>
          <a:xfrm>
            <a:off x="10062660" y="4182839"/>
            <a:ext cx="2068917"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Well, crap</a:t>
            </a:r>
            <a:endParaRPr lang="en-US" dirty="0">
              <a:solidFill>
                <a:schemeClr val="bg1">
                  <a:lumMod val="50000"/>
                </a:schemeClr>
              </a:solidFill>
              <a:latin typeface="Segoe Print" panose="02000600000000000000" pitchFamily="2" charset="0"/>
            </a:endParaRPr>
          </a:p>
        </p:txBody>
      </p:sp>
      <p:cxnSp>
        <p:nvCxnSpPr>
          <p:cNvPr id="18" name="!!white arrow">
            <a:extLst>
              <a:ext uri="{FF2B5EF4-FFF2-40B4-BE49-F238E27FC236}">
                <a16:creationId xmlns:a16="http://schemas.microsoft.com/office/drawing/2014/main" id="{90D6C207-46F2-6234-5124-2EEC6F983862}"/>
              </a:ext>
            </a:extLst>
          </p:cNvPr>
          <p:cNvCxnSpPr>
            <a:cxnSpLocks/>
          </p:cNvCxnSpPr>
          <p:nvPr/>
        </p:nvCxnSpPr>
        <p:spPr>
          <a:xfrm flipV="1">
            <a:off x="9146130" y="3664128"/>
            <a:ext cx="0" cy="596172"/>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6597191"/>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par>
                          <p:cTn id="11" fill="hold">
                            <p:stCondLst>
                              <p:cond delay="500"/>
                            </p:stCondLst>
                            <p:childTnLst>
                              <p:par>
                                <p:cTn id="12" presetID="1" presetClass="entr" presetSubtype="0" fill="hold" grpId="0" nodeType="afterEffect">
                                  <p:stCondLst>
                                    <p:cond delay="0"/>
                                  </p:stCondLst>
                                  <p:childTnLst>
                                    <p:set>
                                      <p:cBhvr>
                                        <p:cTn id="13" dur="1" fill="hold">
                                          <p:stCondLst>
                                            <p:cond delay="0"/>
                                          </p:stCondLst>
                                        </p:cTn>
                                        <p:tgtEl>
                                          <p:spTgt spid="4"/>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3"/>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4" grpId="0"/>
      <p:bldP spid="5" grpId="0" animBg="1"/>
      <p:bldP spid="7"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1" name="!!boxDecrypt">
            <a:extLst>
              <a:ext uri="{FF2B5EF4-FFF2-40B4-BE49-F238E27FC236}">
                <a16:creationId xmlns:a16="http://schemas.microsoft.com/office/drawing/2014/main" id="{5EF0EB84-D8ED-115B-097F-EAE9C4DDBAD3}"/>
              </a:ext>
            </a:extLst>
          </p:cNvPr>
          <p:cNvSpPr/>
          <p:nvPr/>
        </p:nvSpPr>
        <p:spPr>
          <a:xfrm>
            <a:off x="670120" y="2940972"/>
            <a:ext cx="3904543" cy="9926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22" name="!!txtDecrypt">
            <a:extLst>
              <a:ext uri="{FF2B5EF4-FFF2-40B4-BE49-F238E27FC236}">
                <a16:creationId xmlns:a16="http://schemas.microsoft.com/office/drawing/2014/main" id="{6BC9F62A-7FBD-F63B-4174-CA0C7633E4AD}"/>
              </a:ext>
            </a:extLst>
          </p:cNvPr>
          <p:cNvSpPr txBox="1"/>
          <p:nvPr/>
        </p:nvSpPr>
        <p:spPr>
          <a:xfrm>
            <a:off x="750118" y="3026431"/>
            <a:ext cx="4031873"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DECRYPT(</a:t>
            </a:r>
            <a:r>
              <a:rPr lang="en-US" sz="2000" dirty="0">
                <a:solidFill>
                  <a:srgbClr val="C00000"/>
                </a:solidFill>
                <a:latin typeface="Courier New" panose="02070309020205020404" pitchFamily="49" charset="0"/>
                <a:cs typeface="Courier New" panose="02070309020205020404" pitchFamily="49" charset="0"/>
              </a:rPr>
              <a:t>{Encrypted}</a:t>
            </a:r>
            <a:r>
              <a:rPr lang="en-US" sz="1700" dirty="0">
                <a:solidFill>
                  <a:srgbClr val="323232"/>
                </a:solidFill>
                <a:latin typeface="Courier New" panose="02070309020205020404" pitchFamily="49" charset="0"/>
                <a:cs typeface="Courier New" panose="02070309020205020404" pitchFamily="49" charset="0"/>
              </a:rPr>
              <a:t>, key</a:t>
            </a:r>
            <a:r>
              <a:rPr lang="en-US" sz="2000" b="1" dirty="0">
                <a:latin typeface="Courier New" panose="02070309020205020404" pitchFamily="49" charset="0"/>
                <a:cs typeface="Courier New" panose="02070309020205020404" pitchFamily="49" charset="0"/>
              </a:rPr>
              <a:t>)</a:t>
            </a:r>
          </a:p>
        </p:txBody>
      </p:sp>
      <p:sp>
        <p:nvSpPr>
          <p:cNvPr id="23" name="!!txtDecrypted">
            <a:extLst>
              <a:ext uri="{FF2B5EF4-FFF2-40B4-BE49-F238E27FC236}">
                <a16:creationId xmlns:a16="http://schemas.microsoft.com/office/drawing/2014/main" id="{59568AEB-94E5-3B28-819E-4D740CE16F6E}"/>
              </a:ext>
            </a:extLst>
          </p:cNvPr>
          <p:cNvSpPr txBox="1"/>
          <p:nvPr/>
        </p:nvSpPr>
        <p:spPr>
          <a:xfrm>
            <a:off x="750117" y="3400655"/>
            <a:ext cx="276710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a:t>
            </a:r>
            <a:r>
              <a:rPr lang="en-US" sz="2000" dirty="0">
                <a:solidFill>
                  <a:srgbClr val="323232"/>
                </a:solidFill>
                <a:latin typeface="Courier New" panose="02070309020205020404" pitchFamily="49" charset="0"/>
                <a:cs typeface="Courier New" panose="02070309020205020404" pitchFamily="49" charset="0"/>
                <a:sym typeface="Wingdings" panose="05000000000000000000" pitchFamily="2" charset="2"/>
              </a:rPr>
              <a:t>"</a:t>
            </a:r>
            <a:r>
              <a:rPr lang="en-US" sz="2000" dirty="0" err="1">
                <a:solidFill>
                  <a:srgbClr val="323232"/>
                </a:solidFill>
                <a:latin typeface="Courier New" panose="02070309020205020404" pitchFamily="49" charset="0"/>
                <a:cs typeface="Courier New" panose="02070309020205020404" pitchFamily="49" charset="0"/>
                <a:sym typeface="Wingdings" panose="05000000000000000000" pitchFamily="2" charset="2"/>
              </a:rPr>
              <a:t>ThisTalkRocks</a:t>
            </a:r>
            <a:r>
              <a:rPr lang="en-US" sz="2000" dirty="0">
                <a:solidFill>
                  <a:srgbClr val="323232"/>
                </a:solidFill>
                <a:latin typeface="Courier New" panose="02070309020205020404" pitchFamily="49" charset="0"/>
                <a:cs typeface="Courier New" panose="02070309020205020404" pitchFamily="49" charset="0"/>
                <a:sym typeface="Wingdings" panose="05000000000000000000" pitchFamily="2" charset="2"/>
              </a:rPr>
              <a:t>"</a:t>
            </a:r>
            <a:endParaRPr lang="en-US" sz="2000" dirty="0">
              <a:solidFill>
                <a:srgbClr val="323232"/>
              </a:solidFill>
              <a:latin typeface="Courier New" panose="02070309020205020404" pitchFamily="49" charset="0"/>
              <a:cs typeface="Courier New" panose="02070309020205020404" pitchFamily="49" charset="0"/>
            </a:endParaRPr>
          </a:p>
        </p:txBody>
      </p:sp>
      <p:sp>
        <p:nvSpPr>
          <p:cNvPr id="2" name="!!boxEncrypt">
            <a:extLst>
              <a:ext uri="{FF2B5EF4-FFF2-40B4-BE49-F238E27FC236}">
                <a16:creationId xmlns:a16="http://schemas.microsoft.com/office/drawing/2014/main" id="{0662D8AC-B941-D00A-696E-74B821F90D23}"/>
              </a:ext>
            </a:extLst>
          </p:cNvPr>
          <p:cNvSpPr/>
          <p:nvPr/>
        </p:nvSpPr>
        <p:spPr>
          <a:xfrm>
            <a:off x="675758" y="2931705"/>
            <a:ext cx="3904543" cy="9926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 name="!!txtEncrypt">
            <a:extLst>
              <a:ext uri="{FF2B5EF4-FFF2-40B4-BE49-F238E27FC236}">
                <a16:creationId xmlns:a16="http://schemas.microsoft.com/office/drawing/2014/main" id="{87459A89-C678-BF24-A148-D7571B2726DB}"/>
              </a:ext>
            </a:extLst>
          </p:cNvPr>
          <p:cNvSpPr txBox="1"/>
          <p:nvPr/>
        </p:nvSpPr>
        <p:spPr>
          <a:xfrm>
            <a:off x="755756" y="3017164"/>
            <a:ext cx="4051109"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ENCRYPT(</a:t>
            </a:r>
            <a:r>
              <a:rPr lang="en-US" sz="1700" dirty="0" err="1">
                <a:latin typeface="Courier New" panose="02070309020205020404" pitchFamily="49" charset="0"/>
                <a:cs typeface="Courier New" panose="02070309020205020404" pitchFamily="49" charset="0"/>
              </a:rPr>
              <a:t>ThisTalkRocks</a:t>
            </a:r>
            <a:r>
              <a:rPr lang="en-US" sz="1700" dirty="0">
                <a:latin typeface="Courier New" panose="02070309020205020404" pitchFamily="49" charset="0"/>
                <a:cs typeface="Courier New" panose="02070309020205020404" pitchFamily="49" charset="0"/>
              </a:rPr>
              <a:t>, key</a:t>
            </a:r>
            <a:r>
              <a:rPr lang="en-US" sz="2000" b="1" dirty="0">
                <a:latin typeface="Courier New" panose="02070309020205020404" pitchFamily="49" charset="0"/>
                <a:cs typeface="Courier New" panose="02070309020205020404" pitchFamily="49" charset="0"/>
              </a:rPr>
              <a:t>)</a:t>
            </a:r>
          </a:p>
        </p:txBody>
      </p:sp>
      <p:sp>
        <p:nvSpPr>
          <p:cNvPr id="4" name="!!txtEncrypted">
            <a:extLst>
              <a:ext uri="{FF2B5EF4-FFF2-40B4-BE49-F238E27FC236}">
                <a16:creationId xmlns:a16="http://schemas.microsoft.com/office/drawing/2014/main" id="{BF1203A3-79EB-F6F7-C551-0D4A6E07BBFB}"/>
              </a:ext>
            </a:extLst>
          </p:cNvPr>
          <p:cNvSpPr txBox="1"/>
          <p:nvPr/>
        </p:nvSpPr>
        <p:spPr>
          <a:xfrm>
            <a:off x="755755" y="3391388"/>
            <a:ext cx="2151551"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a:t>
            </a:r>
            <a:r>
              <a:rPr lang="en-US" sz="2000" dirty="0">
                <a:solidFill>
                  <a:srgbClr val="C00000"/>
                </a:solidFill>
                <a:latin typeface="Courier New" panose="02070309020205020404" pitchFamily="49" charset="0"/>
                <a:cs typeface="Courier New" panose="02070309020205020404" pitchFamily="49" charset="0"/>
                <a:sym typeface="Wingdings" panose="05000000000000000000" pitchFamily="2" charset="2"/>
              </a:rPr>
              <a:t>{Encrypted}</a:t>
            </a:r>
            <a:endParaRPr lang="en-US" sz="2000" dirty="0">
              <a:solidFill>
                <a:srgbClr val="C00000"/>
              </a:solidFill>
              <a:latin typeface="Courier New" panose="02070309020205020404" pitchFamily="49" charset="0"/>
              <a:cs typeface="Courier New" panose="02070309020205020404" pitchFamily="49" charset="0"/>
            </a:endParaRPr>
          </a:p>
        </p:txBody>
      </p:sp>
      <p:pic>
        <p:nvPicPr>
          <p:cNvPr id="24" name="!!keyGray">
            <a:extLst>
              <a:ext uri="{FF2B5EF4-FFF2-40B4-BE49-F238E27FC236}">
                <a16:creationId xmlns:a16="http://schemas.microsoft.com/office/drawing/2014/main" id="{39A30FBC-72CC-E5E6-F2C8-3FE5D1B1A6C1}"/>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3262192" y="3336826"/>
            <a:ext cx="1127656" cy="565863"/>
          </a:xfrm>
          <a:prstGeom prst="rect">
            <a:avLst/>
          </a:prstGeom>
        </p:spPr>
      </p:pic>
      <p:sp>
        <p:nvSpPr>
          <p:cNvPr id="6" name="TextBox 5">
            <a:extLst>
              <a:ext uri="{FF2B5EF4-FFF2-40B4-BE49-F238E27FC236}">
                <a16:creationId xmlns:a16="http://schemas.microsoft.com/office/drawing/2014/main" id="{9CD6CA6F-F5F4-D71C-B6FB-E359AED0B8FB}"/>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8" name="TextBox 7">
            <a:extLst>
              <a:ext uri="{FF2B5EF4-FFF2-40B4-BE49-F238E27FC236}">
                <a16:creationId xmlns:a16="http://schemas.microsoft.com/office/drawing/2014/main" id="{5F1C18B2-7C88-92B1-CE06-8B41A986EFC7}"/>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9" name="!!txtRequest">
            <a:extLst>
              <a:ext uri="{FF2B5EF4-FFF2-40B4-BE49-F238E27FC236}">
                <a16:creationId xmlns:a16="http://schemas.microsoft.com/office/drawing/2014/main" id="{66CD2B6A-808E-17A6-3C7A-4DFFC78ABA35}"/>
              </a:ext>
            </a:extLst>
          </p:cNvPr>
          <p:cNvSpPr/>
          <p:nvPr/>
        </p:nvSpPr>
        <p:spPr>
          <a:xfrm>
            <a:off x="676922" y="1497066"/>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0" name="TextBox 9">
            <a:extLst>
              <a:ext uri="{FF2B5EF4-FFF2-40B4-BE49-F238E27FC236}">
                <a16:creationId xmlns:a16="http://schemas.microsoft.com/office/drawing/2014/main" id="{40C7A103-4C64-9D34-CA82-9272C90DA0A0}"/>
              </a:ext>
            </a:extLst>
          </p:cNvPr>
          <p:cNvSpPr txBox="1"/>
          <p:nvPr/>
        </p:nvSpPr>
        <p:spPr>
          <a:xfrm>
            <a:off x="756920" y="1582526"/>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12" name="TextBox 11">
            <a:extLst>
              <a:ext uri="{FF2B5EF4-FFF2-40B4-BE49-F238E27FC236}">
                <a16:creationId xmlns:a16="http://schemas.microsoft.com/office/drawing/2014/main" id="{8E548653-3214-9601-A285-BACBE287A2C7}"/>
              </a:ext>
            </a:extLst>
          </p:cNvPr>
          <p:cNvSpPr txBox="1"/>
          <p:nvPr/>
        </p:nvSpPr>
        <p:spPr>
          <a:xfrm>
            <a:off x="756919" y="1956750"/>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13" name="TextBox 12">
            <a:extLst>
              <a:ext uri="{FF2B5EF4-FFF2-40B4-BE49-F238E27FC236}">
                <a16:creationId xmlns:a16="http://schemas.microsoft.com/office/drawing/2014/main" id="{6EFA5AE5-7498-CECA-D56A-2005F2C6B1A6}"/>
              </a:ext>
            </a:extLst>
          </p:cNvPr>
          <p:cNvSpPr txBox="1"/>
          <p:nvPr/>
        </p:nvSpPr>
        <p:spPr>
          <a:xfrm>
            <a:off x="756919" y="2278639"/>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14" name="Picture 13">
            <a:extLst>
              <a:ext uri="{FF2B5EF4-FFF2-40B4-BE49-F238E27FC236}">
                <a16:creationId xmlns:a16="http://schemas.microsoft.com/office/drawing/2014/main" id="{A5541422-D43A-D617-3F22-83978F523A25}"/>
              </a:ext>
            </a:extLst>
          </p:cNvPr>
          <p:cNvPicPr>
            <a:picLocks noChangeAspect="1"/>
          </p:cNvPicPr>
          <p:nvPr/>
        </p:nvPicPr>
        <p:blipFill>
          <a:blip r:embed="rId4"/>
          <a:stretch>
            <a:fillRect/>
          </a:stretch>
        </p:blipFill>
        <p:spPr>
          <a:xfrm>
            <a:off x="4715981" y="2604001"/>
            <a:ext cx="930283" cy="992661"/>
          </a:xfrm>
          <a:prstGeom prst="rect">
            <a:avLst/>
          </a:prstGeom>
        </p:spPr>
      </p:pic>
      <p:pic>
        <p:nvPicPr>
          <p:cNvPr id="15" name="Picture 14">
            <a:extLst>
              <a:ext uri="{FF2B5EF4-FFF2-40B4-BE49-F238E27FC236}">
                <a16:creationId xmlns:a16="http://schemas.microsoft.com/office/drawing/2014/main" id="{41965728-B93F-E845-2E84-4B3775BBA52D}"/>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16" name="Group 15">
            <a:extLst>
              <a:ext uri="{FF2B5EF4-FFF2-40B4-BE49-F238E27FC236}">
                <a16:creationId xmlns:a16="http://schemas.microsoft.com/office/drawing/2014/main" id="{1A82F17E-15AC-760A-D0FA-7F7ED54F0CC8}"/>
              </a:ext>
            </a:extLst>
          </p:cNvPr>
          <p:cNvGrpSpPr/>
          <p:nvPr/>
        </p:nvGrpSpPr>
        <p:grpSpPr>
          <a:xfrm>
            <a:off x="7745695" y="2569088"/>
            <a:ext cx="3301324" cy="1051848"/>
            <a:chOff x="491743" y="3568700"/>
            <a:chExt cx="3301324" cy="1051848"/>
          </a:xfrm>
        </p:grpSpPr>
        <p:sp>
          <p:nvSpPr>
            <p:cNvPr id="17" name="Rectangle: Rounded Corners 16">
              <a:extLst>
                <a:ext uri="{FF2B5EF4-FFF2-40B4-BE49-F238E27FC236}">
                  <a16:creationId xmlns:a16="http://schemas.microsoft.com/office/drawing/2014/main" id="{C3C915B8-7A1E-F89E-17BA-9CE4B76FEEB6}"/>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9" name="Group 38">
              <a:extLst>
                <a:ext uri="{FF2B5EF4-FFF2-40B4-BE49-F238E27FC236}">
                  <a16:creationId xmlns:a16="http://schemas.microsoft.com/office/drawing/2014/main" id="{8E7E7271-E2D9-217B-778D-CB2DD43E591C}"/>
                </a:ext>
              </a:extLst>
            </p:cNvPr>
            <p:cNvGrpSpPr/>
            <p:nvPr/>
          </p:nvGrpSpPr>
          <p:grpSpPr>
            <a:xfrm>
              <a:off x="627883" y="3743690"/>
              <a:ext cx="528269" cy="683865"/>
              <a:chOff x="9592919" y="3281030"/>
              <a:chExt cx="2412301" cy="3122817"/>
            </a:xfrm>
          </p:grpSpPr>
          <p:sp>
            <p:nvSpPr>
              <p:cNvPr id="41" name="Freeform 158">
                <a:extLst>
                  <a:ext uri="{FF2B5EF4-FFF2-40B4-BE49-F238E27FC236}">
                    <a16:creationId xmlns:a16="http://schemas.microsoft.com/office/drawing/2014/main" id="{D166E589-77F2-C270-9454-3A1142E0B3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2" name="Group 41">
                <a:extLst>
                  <a:ext uri="{FF2B5EF4-FFF2-40B4-BE49-F238E27FC236}">
                    <a16:creationId xmlns:a16="http://schemas.microsoft.com/office/drawing/2014/main" id="{63E12EC8-3580-2757-BFFA-90E1F750F479}"/>
                  </a:ext>
                </a:extLst>
              </p:cNvPr>
              <p:cNvGrpSpPr/>
              <p:nvPr/>
            </p:nvGrpSpPr>
            <p:grpSpPr>
              <a:xfrm>
                <a:off x="10528695" y="4589748"/>
                <a:ext cx="560994" cy="1088627"/>
                <a:chOff x="6048941" y="4798352"/>
                <a:chExt cx="549031" cy="1349261"/>
              </a:xfrm>
            </p:grpSpPr>
            <p:grpSp>
              <p:nvGrpSpPr>
                <p:cNvPr id="50" name="Group 49">
                  <a:extLst>
                    <a:ext uri="{FF2B5EF4-FFF2-40B4-BE49-F238E27FC236}">
                      <a16:creationId xmlns:a16="http://schemas.microsoft.com/office/drawing/2014/main" id="{A37DA118-745F-65C8-97EB-7056D43656B1}"/>
                    </a:ext>
                  </a:extLst>
                </p:cNvPr>
                <p:cNvGrpSpPr/>
                <p:nvPr/>
              </p:nvGrpSpPr>
              <p:grpSpPr>
                <a:xfrm>
                  <a:off x="6048941" y="4798352"/>
                  <a:ext cx="542456" cy="1088197"/>
                  <a:chOff x="6048941" y="4798352"/>
                  <a:chExt cx="542456" cy="1088197"/>
                </a:xfrm>
              </p:grpSpPr>
              <p:sp>
                <p:nvSpPr>
                  <p:cNvPr id="52" name="Freeform 159">
                    <a:extLst>
                      <a:ext uri="{FF2B5EF4-FFF2-40B4-BE49-F238E27FC236}">
                        <a16:creationId xmlns:a16="http://schemas.microsoft.com/office/drawing/2014/main" id="{C33105BD-D8D5-F391-3465-C1B81A68767E}"/>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60">
                    <a:extLst>
                      <a:ext uri="{FF2B5EF4-FFF2-40B4-BE49-F238E27FC236}">
                        <a16:creationId xmlns:a16="http://schemas.microsoft.com/office/drawing/2014/main" id="{8CD8842E-98D0-03A7-2142-1295EA92D393}"/>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51" name="Freeform 165">
                  <a:extLst>
                    <a:ext uri="{FF2B5EF4-FFF2-40B4-BE49-F238E27FC236}">
                      <a16:creationId xmlns:a16="http://schemas.microsoft.com/office/drawing/2014/main" id="{22337CC0-0537-C1D9-0932-AB6CF0C251A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6" name="Freeform 161">
                <a:extLst>
                  <a:ext uri="{FF2B5EF4-FFF2-40B4-BE49-F238E27FC236}">
                    <a16:creationId xmlns:a16="http://schemas.microsoft.com/office/drawing/2014/main" id="{B337D3FD-AB37-3A84-F851-CEF7DEA51BA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7" name="Freeform 11">
                <a:extLst>
                  <a:ext uri="{FF2B5EF4-FFF2-40B4-BE49-F238E27FC236}">
                    <a16:creationId xmlns:a16="http://schemas.microsoft.com/office/drawing/2014/main" id="{D7CF9B41-06BB-18DD-1F1F-77E47628123C}"/>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54" name="TextBox 53">
            <a:extLst>
              <a:ext uri="{FF2B5EF4-FFF2-40B4-BE49-F238E27FC236}">
                <a16:creationId xmlns:a16="http://schemas.microsoft.com/office/drawing/2014/main" id="{2FCC14E7-4E72-5181-4D92-F78A77D930F5}"/>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5" name="!!txtDbVal">
            <a:extLst>
              <a:ext uri="{FF2B5EF4-FFF2-40B4-BE49-F238E27FC236}">
                <a16:creationId xmlns:a16="http://schemas.microsoft.com/office/drawing/2014/main" id="{24CF3010-2D39-4CA0-6A07-CDC748068850}"/>
              </a:ext>
            </a:extLst>
          </p:cNvPr>
          <p:cNvSpPr txBox="1"/>
          <p:nvPr/>
        </p:nvSpPr>
        <p:spPr>
          <a:xfrm>
            <a:off x="8453811" y="3061724"/>
            <a:ext cx="1877437" cy="400110"/>
          </a:xfrm>
          <a:prstGeom prst="rect">
            <a:avLst/>
          </a:prstGeom>
          <a:noFill/>
        </p:spPr>
        <p:txBody>
          <a:bodyPr wrap="none" rtlCol="0">
            <a:spAutoFit/>
          </a:bodyPr>
          <a:lstStyle/>
          <a:p>
            <a:r>
              <a:rPr lang="en-US" sz="2000" dirty="0">
                <a:solidFill>
                  <a:srgbClr val="C00000"/>
                </a:solidFill>
                <a:latin typeface="Courier New" panose="02070309020205020404" pitchFamily="49" charset="0"/>
                <a:cs typeface="Courier New" panose="02070309020205020404" pitchFamily="49" charset="0"/>
              </a:rPr>
              <a:t>{Encrypted}</a:t>
            </a:r>
          </a:p>
        </p:txBody>
      </p:sp>
      <p:pic>
        <p:nvPicPr>
          <p:cNvPr id="56" name="Picture 2">
            <a:extLst>
              <a:ext uri="{FF2B5EF4-FFF2-40B4-BE49-F238E27FC236}">
                <a16:creationId xmlns:a16="http://schemas.microsoft.com/office/drawing/2014/main" id="{1402C9BB-0106-7D55-1034-D453681FF17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7924234" y="4262399"/>
            <a:ext cx="2443791" cy="2846011"/>
          </a:xfrm>
          <a:prstGeom prst="rect">
            <a:avLst/>
          </a:prstGeom>
          <a:noFill/>
          <a:extLst>
            <a:ext uri="{909E8E84-426E-40DD-AFC4-6F175D3DCCD1}">
              <a14:hiddenFill xmlns:a14="http://schemas.microsoft.com/office/drawing/2010/main">
                <a:solidFill>
                  <a:srgbClr val="FFFFFF"/>
                </a:solidFill>
              </a14:hiddenFill>
            </a:ext>
          </a:extLst>
        </p:spPr>
      </p:pic>
      <p:sp>
        <p:nvSpPr>
          <p:cNvPr id="26" name="!!Box1">
            <a:extLst>
              <a:ext uri="{FF2B5EF4-FFF2-40B4-BE49-F238E27FC236}">
                <a16:creationId xmlns:a16="http://schemas.microsoft.com/office/drawing/2014/main" id="{5BCE54C4-0E32-4D15-CE9E-23F71877AE9E}"/>
              </a:ext>
            </a:extLst>
          </p:cNvPr>
          <p:cNvSpPr/>
          <p:nvPr/>
        </p:nvSpPr>
        <p:spPr>
          <a:xfrm>
            <a:off x="8467160" y="3059625"/>
            <a:ext cx="1840412" cy="38863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Title">
            <a:extLst>
              <a:ext uri="{FF2B5EF4-FFF2-40B4-BE49-F238E27FC236}">
                <a16:creationId xmlns:a16="http://schemas.microsoft.com/office/drawing/2014/main" id="{EE2E4F0A-6AEA-14C7-6AEE-9EF26A429329}"/>
              </a:ext>
            </a:extLst>
          </p:cNvPr>
          <p:cNvSpPr>
            <a:spLocks noGrp="1"/>
          </p:cNvSpPr>
          <p:nvPr>
            <p:ph idx="1"/>
          </p:nvPr>
        </p:nvSpPr>
        <p:spPr>
          <a:xfrm>
            <a:off x="838200" y="339725"/>
            <a:ext cx="10515600" cy="923810"/>
          </a:xfrm>
        </p:spPr>
        <p:txBody>
          <a:bodyPr>
            <a:normAutofit/>
          </a:bodyPr>
          <a:lstStyle/>
          <a:p>
            <a:pPr marL="0" indent="0">
              <a:buNone/>
            </a:pPr>
            <a:r>
              <a:rPr lang="en-US" sz="4000" dirty="0">
                <a:solidFill>
                  <a:srgbClr val="FD7D00"/>
                </a:solidFill>
              </a:rPr>
              <a:t>Authentication</a:t>
            </a:r>
            <a:endParaRPr lang="en-US" dirty="0"/>
          </a:p>
          <a:p>
            <a:endParaRPr lang="en-US" dirty="0"/>
          </a:p>
        </p:txBody>
      </p:sp>
      <p:sp>
        <p:nvSpPr>
          <p:cNvPr id="62" name="Freeform: Shape 61">
            <a:extLst>
              <a:ext uri="{FF2B5EF4-FFF2-40B4-BE49-F238E27FC236}">
                <a16:creationId xmlns:a16="http://schemas.microsoft.com/office/drawing/2014/main" id="{75E69EE7-A814-CB27-5DB2-813D5C887487}"/>
              </a:ext>
            </a:extLst>
          </p:cNvPr>
          <p:cNvSpPr/>
          <p:nvPr/>
        </p:nvSpPr>
        <p:spPr>
          <a:xfrm>
            <a:off x="2867025" y="3629025"/>
            <a:ext cx="5791200" cy="553375"/>
          </a:xfrm>
          <a:custGeom>
            <a:avLst/>
            <a:gdLst>
              <a:gd name="connsiteX0" fmla="*/ 0 w 5791200"/>
              <a:gd name="connsiteY0" fmla="*/ 104775 h 553375"/>
              <a:gd name="connsiteX1" fmla="*/ 3200400 w 5791200"/>
              <a:gd name="connsiteY1" fmla="*/ 552450 h 553375"/>
              <a:gd name="connsiteX2" fmla="*/ 5791200 w 5791200"/>
              <a:gd name="connsiteY2" fmla="*/ 0 h 553375"/>
            </a:gdLst>
            <a:ahLst/>
            <a:cxnLst>
              <a:cxn ang="0">
                <a:pos x="connsiteX0" y="connsiteY0"/>
              </a:cxn>
              <a:cxn ang="0">
                <a:pos x="connsiteX1" y="connsiteY1"/>
              </a:cxn>
              <a:cxn ang="0">
                <a:pos x="connsiteX2" y="connsiteY2"/>
              </a:cxn>
            </a:cxnLst>
            <a:rect l="l" t="t" r="r" b="b"/>
            <a:pathLst>
              <a:path w="5791200" h="553375">
                <a:moveTo>
                  <a:pt x="0" y="104775"/>
                </a:moveTo>
                <a:cubicBezTo>
                  <a:pt x="1117600" y="337344"/>
                  <a:pt x="2235200" y="569913"/>
                  <a:pt x="3200400" y="552450"/>
                </a:cubicBezTo>
                <a:cubicBezTo>
                  <a:pt x="4165600" y="534988"/>
                  <a:pt x="5443538" y="79375"/>
                  <a:pt x="5791200" y="0"/>
                </a:cubicBezTo>
              </a:path>
            </a:pathLst>
          </a:custGeom>
          <a:ln w="15875">
            <a:prstDash val="sysDash"/>
            <a:tailEnd type="triangle" w="lg" len="lg"/>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63" name="!!Box1">
            <a:extLst>
              <a:ext uri="{FF2B5EF4-FFF2-40B4-BE49-F238E27FC236}">
                <a16:creationId xmlns:a16="http://schemas.microsoft.com/office/drawing/2014/main" id="{92C4F816-375E-E766-D9BB-4AE1D1DC6445}"/>
              </a:ext>
            </a:extLst>
          </p:cNvPr>
          <p:cNvSpPr/>
          <p:nvPr/>
        </p:nvSpPr>
        <p:spPr>
          <a:xfrm>
            <a:off x="1107837" y="3445616"/>
            <a:ext cx="1705748" cy="35064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Hacker cloud">
            <a:extLst>
              <a:ext uri="{FF2B5EF4-FFF2-40B4-BE49-F238E27FC236}">
                <a16:creationId xmlns:a16="http://schemas.microsoft.com/office/drawing/2014/main" id="{58C1B656-AE36-EA30-2464-823C4A391FA9}"/>
              </a:ext>
            </a:extLst>
          </p:cNvPr>
          <p:cNvSpPr/>
          <p:nvPr/>
        </p:nvSpPr>
        <p:spPr>
          <a:xfrm>
            <a:off x="9689411" y="3942281"/>
            <a:ext cx="2443792" cy="965762"/>
          </a:xfrm>
          <a:prstGeom prst="cloudCallout">
            <a:avLst>
              <a:gd name="adj1" fmla="val -51048"/>
              <a:gd name="adj2" fmla="val 50427"/>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HackerText">
            <a:extLst>
              <a:ext uri="{FF2B5EF4-FFF2-40B4-BE49-F238E27FC236}">
                <a16:creationId xmlns:a16="http://schemas.microsoft.com/office/drawing/2014/main" id="{967F737F-700D-456C-772A-6E34E5C99EFA}"/>
              </a:ext>
            </a:extLst>
          </p:cNvPr>
          <p:cNvSpPr txBox="1"/>
          <p:nvPr/>
        </p:nvSpPr>
        <p:spPr>
          <a:xfrm>
            <a:off x="10062660" y="4182839"/>
            <a:ext cx="2068917"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Well, crap</a:t>
            </a:r>
            <a:endParaRPr lang="en-US" dirty="0">
              <a:solidFill>
                <a:schemeClr val="bg1">
                  <a:lumMod val="50000"/>
                </a:schemeClr>
              </a:solidFill>
              <a:latin typeface="Segoe Print" panose="02000600000000000000" pitchFamily="2" charset="0"/>
            </a:endParaRPr>
          </a:p>
        </p:txBody>
      </p:sp>
      <p:cxnSp>
        <p:nvCxnSpPr>
          <p:cNvPr id="11" name="Straight Arrow Connector 10">
            <a:extLst>
              <a:ext uri="{FF2B5EF4-FFF2-40B4-BE49-F238E27FC236}">
                <a16:creationId xmlns:a16="http://schemas.microsoft.com/office/drawing/2014/main" id="{37AF5303-536D-8C28-E358-D8ACC8BF3021}"/>
              </a:ext>
            </a:extLst>
          </p:cNvPr>
          <p:cNvCxnSpPr>
            <a:cxnSpLocks/>
          </p:cNvCxnSpPr>
          <p:nvPr/>
        </p:nvCxnSpPr>
        <p:spPr>
          <a:xfrm>
            <a:off x="1936865" y="2604001"/>
            <a:ext cx="0" cy="521678"/>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25" name="!!white arrow">
            <a:extLst>
              <a:ext uri="{FF2B5EF4-FFF2-40B4-BE49-F238E27FC236}">
                <a16:creationId xmlns:a16="http://schemas.microsoft.com/office/drawing/2014/main" id="{7DCC2CC0-4496-ACBB-4350-2E5532205A36}"/>
              </a:ext>
            </a:extLst>
          </p:cNvPr>
          <p:cNvCxnSpPr>
            <a:cxnSpLocks/>
          </p:cNvCxnSpPr>
          <p:nvPr/>
        </p:nvCxnSpPr>
        <p:spPr>
          <a:xfrm flipV="1">
            <a:off x="9146130" y="3664128"/>
            <a:ext cx="0" cy="596172"/>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1202230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3"/>
                                        </p:tgtEl>
                                        <p:attrNameLst>
                                          <p:attrName>style.visibility</p:attrName>
                                        </p:attrNameLst>
                                      </p:cBhvr>
                                      <p:to>
                                        <p:strVal val="visible"/>
                                      </p:to>
                                    </p:set>
                                    <p:animEffect transition="in" filter="fade">
                                      <p:cBhvr>
                                        <p:cTn id="7" dur="500"/>
                                        <p:tgtEl>
                                          <p:spTgt spid="6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62"/>
                                        </p:tgtEl>
                                        <p:attrNameLst>
                                          <p:attrName>style.visibility</p:attrName>
                                        </p:attrNameLst>
                                      </p:cBhvr>
                                      <p:to>
                                        <p:strVal val="visible"/>
                                      </p:to>
                                    </p:set>
                                    <p:animEffect transition="in" filter="wipe(left)">
                                      <p:cBhvr>
                                        <p:cTn id="11" dur="500"/>
                                        <p:tgtEl>
                                          <p:spTgt spid="62"/>
                                        </p:tgtEl>
                                      </p:cBhvr>
                                    </p:animEffect>
                                  </p:childTnLst>
                                </p:cTn>
                              </p:par>
                            </p:childTnLst>
                          </p:cTn>
                        </p:par>
                        <p:par>
                          <p:cTn id="12" fill="hold">
                            <p:stCondLst>
                              <p:cond delay="1000"/>
                            </p:stCondLst>
                            <p:childTnLst>
                              <p:par>
                                <p:cTn id="13" presetID="1" presetClass="entr" presetSubtype="0" fill="hold" grpId="0" nodeType="after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par>
                          <p:cTn id="15" fill="hold">
                            <p:stCondLst>
                              <p:cond delay="1000"/>
                            </p:stCondLst>
                            <p:childTnLst>
                              <p:par>
                                <p:cTn id="16" presetID="1" presetClass="entr" presetSubtype="0" fill="hold" grpId="0" nodeType="afterEffect">
                                  <p:stCondLst>
                                    <p:cond delay="0"/>
                                  </p:stCondLst>
                                  <p:childTnLst>
                                    <p:set>
                                      <p:cBhvr>
                                        <p:cTn id="17" dur="1" fill="hold">
                                          <p:stCondLst>
                                            <p:cond delay="0"/>
                                          </p:stCondLst>
                                        </p:cTn>
                                        <p:tgtEl>
                                          <p:spTgt spid="22"/>
                                        </p:tgtEl>
                                        <p:attrNameLst>
                                          <p:attrName>style.visibility</p:attrName>
                                        </p:attrNameLst>
                                      </p:cBhvr>
                                      <p:to>
                                        <p:strVal val="visible"/>
                                      </p:to>
                                    </p:set>
                                  </p:childTnLst>
                                </p:cTn>
                              </p:par>
                            </p:childTnLst>
                          </p:cTn>
                        </p:par>
                        <p:par>
                          <p:cTn id="18" fill="hold">
                            <p:stCondLst>
                              <p:cond delay="1000"/>
                            </p:stCondLst>
                            <p:childTnLst>
                              <p:par>
                                <p:cTn id="19" presetID="1" presetClass="entr" presetSubtype="0" fill="hold" grpId="0" nodeType="after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p:bldP spid="23" grpId="0"/>
      <p:bldP spid="62" grpId="0" animBg="1"/>
      <p:bldP spid="63"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18" name="!!boxDecrypt">
            <a:extLst>
              <a:ext uri="{FF2B5EF4-FFF2-40B4-BE49-F238E27FC236}">
                <a16:creationId xmlns:a16="http://schemas.microsoft.com/office/drawing/2014/main" id="{53D5C32B-1B66-1AAF-2C66-8358FFD9DFCE}"/>
              </a:ext>
            </a:extLst>
          </p:cNvPr>
          <p:cNvSpPr/>
          <p:nvPr/>
        </p:nvSpPr>
        <p:spPr>
          <a:xfrm>
            <a:off x="670120" y="3996689"/>
            <a:ext cx="3904543" cy="9926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9" name="!!txtDecrypt">
            <a:extLst>
              <a:ext uri="{FF2B5EF4-FFF2-40B4-BE49-F238E27FC236}">
                <a16:creationId xmlns:a16="http://schemas.microsoft.com/office/drawing/2014/main" id="{220F461D-92C5-54FB-ED8F-C5D1E85AABCF}"/>
              </a:ext>
            </a:extLst>
          </p:cNvPr>
          <p:cNvSpPr txBox="1"/>
          <p:nvPr/>
        </p:nvSpPr>
        <p:spPr>
          <a:xfrm>
            <a:off x="750118" y="4082148"/>
            <a:ext cx="4031873"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DECRYPT(</a:t>
            </a:r>
            <a:r>
              <a:rPr lang="en-US" sz="2000" dirty="0">
                <a:solidFill>
                  <a:srgbClr val="C00000"/>
                </a:solidFill>
                <a:latin typeface="Courier New" panose="02070309020205020404" pitchFamily="49" charset="0"/>
                <a:cs typeface="Courier New" panose="02070309020205020404" pitchFamily="49" charset="0"/>
              </a:rPr>
              <a:t>{Encrypted}</a:t>
            </a:r>
            <a:r>
              <a:rPr lang="en-US" sz="1700" dirty="0">
                <a:solidFill>
                  <a:srgbClr val="323232"/>
                </a:solidFill>
                <a:latin typeface="Courier New" panose="02070309020205020404" pitchFamily="49" charset="0"/>
                <a:cs typeface="Courier New" panose="02070309020205020404" pitchFamily="49" charset="0"/>
              </a:rPr>
              <a:t>, key</a:t>
            </a:r>
            <a:r>
              <a:rPr lang="en-US" sz="2000" b="1" dirty="0">
                <a:latin typeface="Courier New" panose="02070309020205020404" pitchFamily="49" charset="0"/>
                <a:cs typeface="Courier New" panose="02070309020205020404" pitchFamily="49" charset="0"/>
              </a:rPr>
              <a:t>)</a:t>
            </a:r>
          </a:p>
        </p:txBody>
      </p:sp>
      <p:sp>
        <p:nvSpPr>
          <p:cNvPr id="20" name="!!txtDecrypted">
            <a:extLst>
              <a:ext uri="{FF2B5EF4-FFF2-40B4-BE49-F238E27FC236}">
                <a16:creationId xmlns:a16="http://schemas.microsoft.com/office/drawing/2014/main" id="{BF34708F-1F85-3958-E8B5-D171F094E73B}"/>
              </a:ext>
            </a:extLst>
          </p:cNvPr>
          <p:cNvSpPr txBox="1"/>
          <p:nvPr/>
        </p:nvSpPr>
        <p:spPr>
          <a:xfrm>
            <a:off x="750117" y="4456372"/>
            <a:ext cx="276710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a:t>
            </a:r>
            <a:r>
              <a:rPr lang="en-US" sz="2000" dirty="0">
                <a:solidFill>
                  <a:srgbClr val="323232"/>
                </a:solidFill>
                <a:latin typeface="Courier New" panose="02070309020205020404" pitchFamily="49" charset="0"/>
                <a:cs typeface="Courier New" panose="02070309020205020404" pitchFamily="49" charset="0"/>
                <a:sym typeface="Wingdings" panose="05000000000000000000" pitchFamily="2" charset="2"/>
              </a:rPr>
              <a:t>"</a:t>
            </a:r>
            <a:r>
              <a:rPr lang="en-US" sz="2000" dirty="0" err="1">
                <a:solidFill>
                  <a:srgbClr val="323232"/>
                </a:solidFill>
                <a:latin typeface="Courier New" panose="02070309020205020404" pitchFamily="49" charset="0"/>
                <a:cs typeface="Courier New" panose="02070309020205020404" pitchFamily="49" charset="0"/>
                <a:sym typeface="Wingdings" panose="05000000000000000000" pitchFamily="2" charset="2"/>
              </a:rPr>
              <a:t>ThisTalkRocks</a:t>
            </a:r>
            <a:r>
              <a:rPr lang="en-US" sz="2000" dirty="0">
                <a:solidFill>
                  <a:srgbClr val="323232"/>
                </a:solidFill>
                <a:latin typeface="Courier New" panose="02070309020205020404" pitchFamily="49" charset="0"/>
                <a:cs typeface="Courier New" panose="02070309020205020404" pitchFamily="49" charset="0"/>
                <a:sym typeface="Wingdings" panose="05000000000000000000" pitchFamily="2" charset="2"/>
              </a:rPr>
              <a:t>"</a:t>
            </a:r>
            <a:endParaRPr lang="en-US" sz="2000" dirty="0">
              <a:solidFill>
                <a:srgbClr val="323232"/>
              </a:solidFill>
              <a:latin typeface="Courier New" panose="02070309020205020404" pitchFamily="49" charset="0"/>
              <a:cs typeface="Courier New" panose="02070309020205020404" pitchFamily="49" charset="0"/>
            </a:endParaRPr>
          </a:p>
        </p:txBody>
      </p:sp>
      <p:sp>
        <p:nvSpPr>
          <p:cNvPr id="2" name="!!boxEncrypt">
            <a:extLst>
              <a:ext uri="{FF2B5EF4-FFF2-40B4-BE49-F238E27FC236}">
                <a16:creationId xmlns:a16="http://schemas.microsoft.com/office/drawing/2014/main" id="{0662D8AC-B941-D00A-696E-74B821F90D23}"/>
              </a:ext>
            </a:extLst>
          </p:cNvPr>
          <p:cNvSpPr/>
          <p:nvPr/>
        </p:nvSpPr>
        <p:spPr>
          <a:xfrm>
            <a:off x="675758" y="2931705"/>
            <a:ext cx="3904543" cy="9926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 name="!!txtEncrypt">
            <a:extLst>
              <a:ext uri="{FF2B5EF4-FFF2-40B4-BE49-F238E27FC236}">
                <a16:creationId xmlns:a16="http://schemas.microsoft.com/office/drawing/2014/main" id="{87459A89-C678-BF24-A148-D7571B2726DB}"/>
              </a:ext>
            </a:extLst>
          </p:cNvPr>
          <p:cNvSpPr txBox="1"/>
          <p:nvPr/>
        </p:nvSpPr>
        <p:spPr>
          <a:xfrm>
            <a:off x="755756" y="3017164"/>
            <a:ext cx="3935693"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ENCRYPT(</a:t>
            </a:r>
            <a:r>
              <a:rPr lang="en-US" sz="1700" dirty="0" err="1">
                <a:latin typeface="Courier New" panose="02070309020205020404" pitchFamily="49" charset="0"/>
                <a:cs typeface="Courier New" panose="02070309020205020404" pitchFamily="49" charset="0"/>
              </a:rPr>
              <a:t>ThisTalkRocks</a:t>
            </a:r>
            <a:r>
              <a:rPr lang="en-US" sz="1700" dirty="0">
                <a:latin typeface="Courier New" panose="02070309020205020404" pitchFamily="49" charset="0"/>
                <a:cs typeface="Courier New" panose="02070309020205020404" pitchFamily="49" charset="0"/>
              </a:rPr>
              <a:t>, key</a:t>
            </a:r>
            <a:r>
              <a:rPr lang="en-US" sz="2000" b="1" dirty="0">
                <a:latin typeface="Courier New" panose="02070309020205020404" pitchFamily="49" charset="0"/>
                <a:cs typeface="Courier New" panose="02070309020205020404" pitchFamily="49" charset="0"/>
              </a:rPr>
              <a:t>)</a:t>
            </a:r>
          </a:p>
        </p:txBody>
      </p:sp>
      <p:sp>
        <p:nvSpPr>
          <p:cNvPr id="4" name="!!txtEncrypted">
            <a:extLst>
              <a:ext uri="{FF2B5EF4-FFF2-40B4-BE49-F238E27FC236}">
                <a16:creationId xmlns:a16="http://schemas.microsoft.com/office/drawing/2014/main" id="{BF1203A3-79EB-F6F7-C551-0D4A6E07BBFB}"/>
              </a:ext>
            </a:extLst>
          </p:cNvPr>
          <p:cNvSpPr txBox="1"/>
          <p:nvPr/>
        </p:nvSpPr>
        <p:spPr>
          <a:xfrm>
            <a:off x="755755" y="3391388"/>
            <a:ext cx="2151551"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a:t>
            </a:r>
            <a:r>
              <a:rPr lang="en-US" sz="2000" dirty="0">
                <a:solidFill>
                  <a:srgbClr val="C00000"/>
                </a:solidFill>
                <a:latin typeface="Courier New" panose="02070309020205020404" pitchFamily="49" charset="0"/>
                <a:cs typeface="Courier New" panose="02070309020205020404" pitchFamily="49" charset="0"/>
                <a:sym typeface="Wingdings" panose="05000000000000000000" pitchFamily="2" charset="2"/>
              </a:rPr>
              <a:t>{Encrypted}</a:t>
            </a:r>
            <a:endParaRPr lang="en-US" sz="2000" dirty="0">
              <a:solidFill>
                <a:srgbClr val="C00000"/>
              </a:solidFill>
              <a:latin typeface="Courier New" panose="02070309020205020404" pitchFamily="49" charset="0"/>
              <a:cs typeface="Courier New" panose="02070309020205020404" pitchFamily="49" charset="0"/>
            </a:endParaRPr>
          </a:p>
        </p:txBody>
      </p:sp>
      <p:pic>
        <p:nvPicPr>
          <p:cNvPr id="22" name="!!keyGray">
            <a:extLst>
              <a:ext uri="{FF2B5EF4-FFF2-40B4-BE49-F238E27FC236}">
                <a16:creationId xmlns:a16="http://schemas.microsoft.com/office/drawing/2014/main" id="{07E1C307-F2E9-7FB6-5549-3B2623CBCBE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3427612" y="4411075"/>
            <a:ext cx="1127656" cy="565863"/>
          </a:xfrm>
          <a:prstGeom prst="rect">
            <a:avLst/>
          </a:prstGeom>
        </p:spPr>
      </p:pic>
      <p:sp>
        <p:nvSpPr>
          <p:cNvPr id="6" name="TextBox 5">
            <a:extLst>
              <a:ext uri="{FF2B5EF4-FFF2-40B4-BE49-F238E27FC236}">
                <a16:creationId xmlns:a16="http://schemas.microsoft.com/office/drawing/2014/main" id="{9CD6CA6F-F5F4-D71C-B6FB-E359AED0B8FB}"/>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8" name="TextBox 7">
            <a:extLst>
              <a:ext uri="{FF2B5EF4-FFF2-40B4-BE49-F238E27FC236}">
                <a16:creationId xmlns:a16="http://schemas.microsoft.com/office/drawing/2014/main" id="{5F1C18B2-7C88-92B1-CE06-8B41A986EFC7}"/>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9" name="!!txtRequest">
            <a:extLst>
              <a:ext uri="{FF2B5EF4-FFF2-40B4-BE49-F238E27FC236}">
                <a16:creationId xmlns:a16="http://schemas.microsoft.com/office/drawing/2014/main" id="{66CD2B6A-808E-17A6-3C7A-4DFFC78ABA35}"/>
              </a:ext>
            </a:extLst>
          </p:cNvPr>
          <p:cNvSpPr/>
          <p:nvPr/>
        </p:nvSpPr>
        <p:spPr>
          <a:xfrm>
            <a:off x="676922" y="1497066"/>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0" name="TextBox 9">
            <a:extLst>
              <a:ext uri="{FF2B5EF4-FFF2-40B4-BE49-F238E27FC236}">
                <a16:creationId xmlns:a16="http://schemas.microsoft.com/office/drawing/2014/main" id="{40C7A103-4C64-9D34-CA82-9272C90DA0A0}"/>
              </a:ext>
            </a:extLst>
          </p:cNvPr>
          <p:cNvSpPr txBox="1"/>
          <p:nvPr/>
        </p:nvSpPr>
        <p:spPr>
          <a:xfrm>
            <a:off x="756920" y="1582526"/>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12" name="TextBox 11">
            <a:extLst>
              <a:ext uri="{FF2B5EF4-FFF2-40B4-BE49-F238E27FC236}">
                <a16:creationId xmlns:a16="http://schemas.microsoft.com/office/drawing/2014/main" id="{8E548653-3214-9601-A285-BACBE287A2C7}"/>
              </a:ext>
            </a:extLst>
          </p:cNvPr>
          <p:cNvSpPr txBox="1"/>
          <p:nvPr/>
        </p:nvSpPr>
        <p:spPr>
          <a:xfrm>
            <a:off x="756919" y="1956750"/>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13" name="TextBox 12">
            <a:extLst>
              <a:ext uri="{FF2B5EF4-FFF2-40B4-BE49-F238E27FC236}">
                <a16:creationId xmlns:a16="http://schemas.microsoft.com/office/drawing/2014/main" id="{6EFA5AE5-7498-CECA-D56A-2005F2C6B1A6}"/>
              </a:ext>
            </a:extLst>
          </p:cNvPr>
          <p:cNvSpPr txBox="1"/>
          <p:nvPr/>
        </p:nvSpPr>
        <p:spPr>
          <a:xfrm>
            <a:off x="756919" y="2278639"/>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14" name="Picture 13">
            <a:extLst>
              <a:ext uri="{FF2B5EF4-FFF2-40B4-BE49-F238E27FC236}">
                <a16:creationId xmlns:a16="http://schemas.microsoft.com/office/drawing/2014/main" id="{A5541422-D43A-D617-3F22-83978F523A25}"/>
              </a:ext>
            </a:extLst>
          </p:cNvPr>
          <p:cNvPicPr>
            <a:picLocks noChangeAspect="1"/>
          </p:cNvPicPr>
          <p:nvPr/>
        </p:nvPicPr>
        <p:blipFill>
          <a:blip r:embed="rId4"/>
          <a:stretch>
            <a:fillRect/>
          </a:stretch>
        </p:blipFill>
        <p:spPr>
          <a:xfrm>
            <a:off x="4715981" y="2604001"/>
            <a:ext cx="930283" cy="992661"/>
          </a:xfrm>
          <a:prstGeom prst="rect">
            <a:avLst/>
          </a:prstGeom>
        </p:spPr>
      </p:pic>
      <p:pic>
        <p:nvPicPr>
          <p:cNvPr id="15" name="Picture 14">
            <a:extLst>
              <a:ext uri="{FF2B5EF4-FFF2-40B4-BE49-F238E27FC236}">
                <a16:creationId xmlns:a16="http://schemas.microsoft.com/office/drawing/2014/main" id="{41965728-B93F-E845-2E84-4B3775BBA52D}"/>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16" name="Group 15">
            <a:extLst>
              <a:ext uri="{FF2B5EF4-FFF2-40B4-BE49-F238E27FC236}">
                <a16:creationId xmlns:a16="http://schemas.microsoft.com/office/drawing/2014/main" id="{1A82F17E-15AC-760A-D0FA-7F7ED54F0CC8}"/>
              </a:ext>
            </a:extLst>
          </p:cNvPr>
          <p:cNvGrpSpPr/>
          <p:nvPr/>
        </p:nvGrpSpPr>
        <p:grpSpPr>
          <a:xfrm>
            <a:off x="7745695" y="2569088"/>
            <a:ext cx="3301324" cy="1051848"/>
            <a:chOff x="491743" y="3568700"/>
            <a:chExt cx="3301324" cy="1051848"/>
          </a:xfrm>
        </p:grpSpPr>
        <p:sp>
          <p:nvSpPr>
            <p:cNvPr id="17" name="Rectangle: Rounded Corners 16">
              <a:extLst>
                <a:ext uri="{FF2B5EF4-FFF2-40B4-BE49-F238E27FC236}">
                  <a16:creationId xmlns:a16="http://schemas.microsoft.com/office/drawing/2014/main" id="{C3C915B8-7A1E-F89E-17BA-9CE4B76FEEB6}"/>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9" name="Group 38">
              <a:extLst>
                <a:ext uri="{FF2B5EF4-FFF2-40B4-BE49-F238E27FC236}">
                  <a16:creationId xmlns:a16="http://schemas.microsoft.com/office/drawing/2014/main" id="{8E7E7271-E2D9-217B-778D-CB2DD43E591C}"/>
                </a:ext>
              </a:extLst>
            </p:cNvPr>
            <p:cNvGrpSpPr/>
            <p:nvPr/>
          </p:nvGrpSpPr>
          <p:grpSpPr>
            <a:xfrm>
              <a:off x="627883" y="3743690"/>
              <a:ext cx="528269" cy="683865"/>
              <a:chOff x="9592919" y="3281030"/>
              <a:chExt cx="2412301" cy="3122817"/>
            </a:xfrm>
          </p:grpSpPr>
          <p:sp>
            <p:nvSpPr>
              <p:cNvPr id="41" name="Freeform 158">
                <a:extLst>
                  <a:ext uri="{FF2B5EF4-FFF2-40B4-BE49-F238E27FC236}">
                    <a16:creationId xmlns:a16="http://schemas.microsoft.com/office/drawing/2014/main" id="{D166E589-77F2-C270-9454-3A1142E0B3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2" name="Group 41">
                <a:extLst>
                  <a:ext uri="{FF2B5EF4-FFF2-40B4-BE49-F238E27FC236}">
                    <a16:creationId xmlns:a16="http://schemas.microsoft.com/office/drawing/2014/main" id="{63E12EC8-3580-2757-BFFA-90E1F750F479}"/>
                  </a:ext>
                </a:extLst>
              </p:cNvPr>
              <p:cNvGrpSpPr/>
              <p:nvPr/>
            </p:nvGrpSpPr>
            <p:grpSpPr>
              <a:xfrm>
                <a:off x="10528695" y="4589748"/>
                <a:ext cx="560994" cy="1088627"/>
                <a:chOff x="6048941" y="4798352"/>
                <a:chExt cx="549031" cy="1349261"/>
              </a:xfrm>
            </p:grpSpPr>
            <p:grpSp>
              <p:nvGrpSpPr>
                <p:cNvPr id="50" name="Group 49">
                  <a:extLst>
                    <a:ext uri="{FF2B5EF4-FFF2-40B4-BE49-F238E27FC236}">
                      <a16:creationId xmlns:a16="http://schemas.microsoft.com/office/drawing/2014/main" id="{A37DA118-745F-65C8-97EB-7056D43656B1}"/>
                    </a:ext>
                  </a:extLst>
                </p:cNvPr>
                <p:cNvGrpSpPr/>
                <p:nvPr/>
              </p:nvGrpSpPr>
              <p:grpSpPr>
                <a:xfrm>
                  <a:off x="6048941" y="4798352"/>
                  <a:ext cx="542456" cy="1088197"/>
                  <a:chOff x="6048941" y="4798352"/>
                  <a:chExt cx="542456" cy="1088197"/>
                </a:xfrm>
              </p:grpSpPr>
              <p:sp>
                <p:nvSpPr>
                  <p:cNvPr id="52" name="Freeform 159">
                    <a:extLst>
                      <a:ext uri="{FF2B5EF4-FFF2-40B4-BE49-F238E27FC236}">
                        <a16:creationId xmlns:a16="http://schemas.microsoft.com/office/drawing/2014/main" id="{C33105BD-D8D5-F391-3465-C1B81A68767E}"/>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60">
                    <a:extLst>
                      <a:ext uri="{FF2B5EF4-FFF2-40B4-BE49-F238E27FC236}">
                        <a16:creationId xmlns:a16="http://schemas.microsoft.com/office/drawing/2014/main" id="{8CD8842E-98D0-03A7-2142-1295EA92D393}"/>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51" name="Freeform 165">
                  <a:extLst>
                    <a:ext uri="{FF2B5EF4-FFF2-40B4-BE49-F238E27FC236}">
                      <a16:creationId xmlns:a16="http://schemas.microsoft.com/office/drawing/2014/main" id="{22337CC0-0537-C1D9-0932-AB6CF0C251A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6" name="Freeform 161">
                <a:extLst>
                  <a:ext uri="{FF2B5EF4-FFF2-40B4-BE49-F238E27FC236}">
                    <a16:creationId xmlns:a16="http://schemas.microsoft.com/office/drawing/2014/main" id="{B337D3FD-AB37-3A84-F851-CEF7DEA51BA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7" name="Freeform 11">
                <a:extLst>
                  <a:ext uri="{FF2B5EF4-FFF2-40B4-BE49-F238E27FC236}">
                    <a16:creationId xmlns:a16="http://schemas.microsoft.com/office/drawing/2014/main" id="{D7CF9B41-06BB-18DD-1F1F-77E47628123C}"/>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54" name="TextBox 53">
            <a:extLst>
              <a:ext uri="{FF2B5EF4-FFF2-40B4-BE49-F238E27FC236}">
                <a16:creationId xmlns:a16="http://schemas.microsoft.com/office/drawing/2014/main" id="{2FCC14E7-4E72-5181-4D92-F78A77D930F5}"/>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5" name="!!txtDbVal">
            <a:extLst>
              <a:ext uri="{FF2B5EF4-FFF2-40B4-BE49-F238E27FC236}">
                <a16:creationId xmlns:a16="http://schemas.microsoft.com/office/drawing/2014/main" id="{24CF3010-2D39-4CA0-6A07-CDC748068850}"/>
              </a:ext>
            </a:extLst>
          </p:cNvPr>
          <p:cNvSpPr txBox="1"/>
          <p:nvPr/>
        </p:nvSpPr>
        <p:spPr>
          <a:xfrm>
            <a:off x="8453811" y="3061724"/>
            <a:ext cx="1877437" cy="400110"/>
          </a:xfrm>
          <a:prstGeom prst="rect">
            <a:avLst/>
          </a:prstGeom>
          <a:noFill/>
        </p:spPr>
        <p:txBody>
          <a:bodyPr wrap="none" rtlCol="0">
            <a:spAutoFit/>
          </a:bodyPr>
          <a:lstStyle/>
          <a:p>
            <a:r>
              <a:rPr lang="en-US" sz="2000" dirty="0">
                <a:solidFill>
                  <a:srgbClr val="C00000"/>
                </a:solidFill>
                <a:latin typeface="Courier New" panose="02070309020205020404" pitchFamily="49" charset="0"/>
                <a:cs typeface="Courier New" panose="02070309020205020404" pitchFamily="49" charset="0"/>
              </a:rPr>
              <a:t>{Encrypted}</a:t>
            </a:r>
          </a:p>
        </p:txBody>
      </p:sp>
      <p:pic>
        <p:nvPicPr>
          <p:cNvPr id="56" name="Picture 2">
            <a:extLst>
              <a:ext uri="{FF2B5EF4-FFF2-40B4-BE49-F238E27FC236}">
                <a16:creationId xmlns:a16="http://schemas.microsoft.com/office/drawing/2014/main" id="{1402C9BB-0106-7D55-1034-D453681FF17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7924234" y="4262399"/>
            <a:ext cx="2443791" cy="2846011"/>
          </a:xfrm>
          <a:prstGeom prst="rect">
            <a:avLst/>
          </a:prstGeom>
          <a:noFill/>
          <a:extLst>
            <a:ext uri="{909E8E84-426E-40DD-AFC4-6F175D3DCCD1}">
              <a14:hiddenFill xmlns:a14="http://schemas.microsoft.com/office/drawing/2010/main">
                <a:solidFill>
                  <a:srgbClr val="FFFFFF"/>
                </a:solidFill>
              </a14:hiddenFill>
            </a:ext>
          </a:extLst>
        </p:spPr>
      </p:pic>
      <p:sp>
        <p:nvSpPr>
          <p:cNvPr id="28" name="!!Box1">
            <a:extLst>
              <a:ext uri="{FF2B5EF4-FFF2-40B4-BE49-F238E27FC236}">
                <a16:creationId xmlns:a16="http://schemas.microsoft.com/office/drawing/2014/main" id="{7334841D-51F9-09B7-E0E5-F85972821FA2}"/>
              </a:ext>
            </a:extLst>
          </p:cNvPr>
          <p:cNvSpPr/>
          <p:nvPr/>
        </p:nvSpPr>
        <p:spPr>
          <a:xfrm>
            <a:off x="8467160" y="3059625"/>
            <a:ext cx="1840412" cy="38863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Title">
            <a:extLst>
              <a:ext uri="{FF2B5EF4-FFF2-40B4-BE49-F238E27FC236}">
                <a16:creationId xmlns:a16="http://schemas.microsoft.com/office/drawing/2014/main" id="{EE2E4F0A-6AEA-14C7-6AEE-9EF26A429329}"/>
              </a:ext>
            </a:extLst>
          </p:cNvPr>
          <p:cNvSpPr>
            <a:spLocks noGrp="1"/>
          </p:cNvSpPr>
          <p:nvPr>
            <p:ph idx="1"/>
          </p:nvPr>
        </p:nvSpPr>
        <p:spPr>
          <a:xfrm>
            <a:off x="838200" y="339725"/>
            <a:ext cx="10515600" cy="923810"/>
          </a:xfrm>
        </p:spPr>
        <p:txBody>
          <a:bodyPr>
            <a:normAutofit/>
          </a:bodyPr>
          <a:lstStyle/>
          <a:p>
            <a:pPr marL="0" indent="0">
              <a:buNone/>
            </a:pPr>
            <a:r>
              <a:rPr lang="en-US" sz="4000" dirty="0">
                <a:solidFill>
                  <a:srgbClr val="FD7D00"/>
                </a:solidFill>
              </a:rPr>
              <a:t>Authentication</a:t>
            </a:r>
            <a:endParaRPr lang="en-US" dirty="0"/>
          </a:p>
          <a:p>
            <a:endParaRPr lang="en-US" dirty="0"/>
          </a:p>
        </p:txBody>
      </p:sp>
      <p:sp>
        <p:nvSpPr>
          <p:cNvPr id="63" name="!!Box1">
            <a:extLst>
              <a:ext uri="{FF2B5EF4-FFF2-40B4-BE49-F238E27FC236}">
                <a16:creationId xmlns:a16="http://schemas.microsoft.com/office/drawing/2014/main" id="{92C4F816-375E-E766-D9BB-4AE1D1DC6445}"/>
              </a:ext>
            </a:extLst>
          </p:cNvPr>
          <p:cNvSpPr/>
          <p:nvPr/>
        </p:nvSpPr>
        <p:spPr>
          <a:xfrm>
            <a:off x="1150540" y="4518687"/>
            <a:ext cx="2257678" cy="35064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Hacker cloud">
            <a:extLst>
              <a:ext uri="{FF2B5EF4-FFF2-40B4-BE49-F238E27FC236}">
                <a16:creationId xmlns:a16="http://schemas.microsoft.com/office/drawing/2014/main" id="{58C1B656-AE36-EA30-2464-823C4A391FA9}"/>
              </a:ext>
            </a:extLst>
          </p:cNvPr>
          <p:cNvSpPr/>
          <p:nvPr/>
        </p:nvSpPr>
        <p:spPr>
          <a:xfrm>
            <a:off x="9689411" y="3942281"/>
            <a:ext cx="2443792" cy="965762"/>
          </a:xfrm>
          <a:prstGeom prst="cloudCallout">
            <a:avLst>
              <a:gd name="adj1" fmla="val -51048"/>
              <a:gd name="adj2" fmla="val 50427"/>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HackerText">
            <a:extLst>
              <a:ext uri="{FF2B5EF4-FFF2-40B4-BE49-F238E27FC236}">
                <a16:creationId xmlns:a16="http://schemas.microsoft.com/office/drawing/2014/main" id="{967F737F-700D-456C-772A-6E34E5C99EFA}"/>
              </a:ext>
            </a:extLst>
          </p:cNvPr>
          <p:cNvSpPr txBox="1"/>
          <p:nvPr/>
        </p:nvSpPr>
        <p:spPr>
          <a:xfrm>
            <a:off x="10062660" y="4182839"/>
            <a:ext cx="2068917"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Hmm…</a:t>
            </a:r>
            <a:endParaRPr lang="en-US" sz="2400" dirty="0">
              <a:solidFill>
                <a:schemeClr val="bg1">
                  <a:lumMod val="50000"/>
                </a:schemeClr>
              </a:solidFill>
              <a:latin typeface="Segoe Print" panose="02000600000000000000" pitchFamily="2" charset="0"/>
            </a:endParaRPr>
          </a:p>
        </p:txBody>
      </p:sp>
      <p:cxnSp>
        <p:nvCxnSpPr>
          <p:cNvPr id="11" name="Straight Arrow Connector 10">
            <a:extLst>
              <a:ext uri="{FF2B5EF4-FFF2-40B4-BE49-F238E27FC236}">
                <a16:creationId xmlns:a16="http://schemas.microsoft.com/office/drawing/2014/main" id="{37AF5303-536D-8C28-E358-D8ACC8BF3021}"/>
              </a:ext>
            </a:extLst>
          </p:cNvPr>
          <p:cNvCxnSpPr>
            <a:cxnSpLocks/>
          </p:cNvCxnSpPr>
          <p:nvPr/>
        </p:nvCxnSpPr>
        <p:spPr>
          <a:xfrm>
            <a:off x="2327563" y="3674168"/>
            <a:ext cx="0" cy="521678"/>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27" name="!!white arrow">
            <a:extLst>
              <a:ext uri="{FF2B5EF4-FFF2-40B4-BE49-F238E27FC236}">
                <a16:creationId xmlns:a16="http://schemas.microsoft.com/office/drawing/2014/main" id="{F508FB79-C86C-A05F-7483-4B4C60F23A29}"/>
              </a:ext>
            </a:extLst>
          </p:cNvPr>
          <p:cNvCxnSpPr>
            <a:cxnSpLocks/>
          </p:cNvCxnSpPr>
          <p:nvPr/>
        </p:nvCxnSpPr>
        <p:spPr>
          <a:xfrm flipV="1">
            <a:off x="9146130" y="3664128"/>
            <a:ext cx="0" cy="596172"/>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1360439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18" name="!!boxDecrypt">
            <a:extLst>
              <a:ext uri="{FF2B5EF4-FFF2-40B4-BE49-F238E27FC236}">
                <a16:creationId xmlns:a16="http://schemas.microsoft.com/office/drawing/2014/main" id="{53D5C32B-1B66-1AAF-2C66-8358FFD9DFCE}"/>
              </a:ext>
            </a:extLst>
          </p:cNvPr>
          <p:cNvSpPr/>
          <p:nvPr/>
        </p:nvSpPr>
        <p:spPr>
          <a:xfrm>
            <a:off x="670120" y="3996689"/>
            <a:ext cx="3904543" cy="9926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9" name="!!txtDecrypt">
            <a:extLst>
              <a:ext uri="{FF2B5EF4-FFF2-40B4-BE49-F238E27FC236}">
                <a16:creationId xmlns:a16="http://schemas.microsoft.com/office/drawing/2014/main" id="{220F461D-92C5-54FB-ED8F-C5D1E85AABCF}"/>
              </a:ext>
            </a:extLst>
          </p:cNvPr>
          <p:cNvSpPr txBox="1"/>
          <p:nvPr/>
        </p:nvSpPr>
        <p:spPr>
          <a:xfrm>
            <a:off x="750118" y="4082148"/>
            <a:ext cx="3919663"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DECRYPT(</a:t>
            </a:r>
            <a:r>
              <a:rPr lang="en-US" sz="2000" dirty="0">
                <a:solidFill>
                  <a:srgbClr val="C00000"/>
                </a:solidFill>
                <a:latin typeface="Courier New" panose="02070309020205020404" pitchFamily="49" charset="0"/>
                <a:cs typeface="Courier New" panose="02070309020205020404" pitchFamily="49" charset="0"/>
              </a:rPr>
              <a:t>{Encrypted}</a:t>
            </a:r>
            <a:r>
              <a:rPr lang="en-US" sz="1700" dirty="0">
                <a:solidFill>
                  <a:srgbClr val="323232"/>
                </a:solidFill>
                <a:latin typeface="Courier New" panose="02070309020205020404" pitchFamily="49" charset="0"/>
                <a:cs typeface="Courier New" panose="02070309020205020404" pitchFamily="49" charset="0"/>
              </a:rPr>
              <a:t>, key</a:t>
            </a:r>
            <a:r>
              <a:rPr lang="en-US" sz="2000" b="1" dirty="0">
                <a:latin typeface="Courier New" panose="02070309020205020404" pitchFamily="49" charset="0"/>
                <a:cs typeface="Courier New" panose="02070309020205020404" pitchFamily="49" charset="0"/>
              </a:rPr>
              <a:t>)</a:t>
            </a:r>
          </a:p>
        </p:txBody>
      </p:sp>
      <p:sp>
        <p:nvSpPr>
          <p:cNvPr id="20" name="!!txtDecrypted">
            <a:extLst>
              <a:ext uri="{FF2B5EF4-FFF2-40B4-BE49-F238E27FC236}">
                <a16:creationId xmlns:a16="http://schemas.microsoft.com/office/drawing/2014/main" id="{BF34708F-1F85-3958-E8B5-D171F094E73B}"/>
              </a:ext>
            </a:extLst>
          </p:cNvPr>
          <p:cNvSpPr txBox="1"/>
          <p:nvPr/>
        </p:nvSpPr>
        <p:spPr>
          <a:xfrm>
            <a:off x="750117" y="4456372"/>
            <a:ext cx="276710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a:t>
            </a:r>
            <a:r>
              <a:rPr lang="en-US" sz="2000" dirty="0">
                <a:solidFill>
                  <a:srgbClr val="323232"/>
                </a:solidFill>
                <a:latin typeface="Courier New" panose="02070309020205020404" pitchFamily="49" charset="0"/>
                <a:cs typeface="Courier New" panose="02070309020205020404" pitchFamily="49" charset="0"/>
                <a:sym typeface="Wingdings" panose="05000000000000000000" pitchFamily="2" charset="2"/>
              </a:rPr>
              <a:t>"</a:t>
            </a:r>
            <a:r>
              <a:rPr lang="en-US" sz="2000" dirty="0" err="1">
                <a:solidFill>
                  <a:srgbClr val="323232"/>
                </a:solidFill>
                <a:latin typeface="Courier New" panose="02070309020205020404" pitchFamily="49" charset="0"/>
                <a:cs typeface="Courier New" panose="02070309020205020404" pitchFamily="49" charset="0"/>
                <a:sym typeface="Wingdings" panose="05000000000000000000" pitchFamily="2" charset="2"/>
              </a:rPr>
              <a:t>ThisTalkRocks</a:t>
            </a:r>
            <a:r>
              <a:rPr lang="en-US" sz="2000" dirty="0">
                <a:solidFill>
                  <a:srgbClr val="323232"/>
                </a:solidFill>
                <a:latin typeface="Courier New" panose="02070309020205020404" pitchFamily="49" charset="0"/>
                <a:cs typeface="Courier New" panose="02070309020205020404" pitchFamily="49" charset="0"/>
                <a:sym typeface="Wingdings" panose="05000000000000000000" pitchFamily="2" charset="2"/>
              </a:rPr>
              <a:t>"</a:t>
            </a:r>
            <a:endParaRPr lang="en-US" sz="2000" dirty="0">
              <a:solidFill>
                <a:srgbClr val="323232"/>
              </a:solidFill>
              <a:latin typeface="Courier New" panose="02070309020205020404" pitchFamily="49" charset="0"/>
              <a:cs typeface="Courier New" panose="02070309020205020404" pitchFamily="49" charset="0"/>
            </a:endParaRPr>
          </a:p>
        </p:txBody>
      </p:sp>
      <p:sp>
        <p:nvSpPr>
          <p:cNvPr id="2" name="!!boxEncrypt">
            <a:extLst>
              <a:ext uri="{FF2B5EF4-FFF2-40B4-BE49-F238E27FC236}">
                <a16:creationId xmlns:a16="http://schemas.microsoft.com/office/drawing/2014/main" id="{0662D8AC-B941-D00A-696E-74B821F90D23}"/>
              </a:ext>
            </a:extLst>
          </p:cNvPr>
          <p:cNvSpPr/>
          <p:nvPr/>
        </p:nvSpPr>
        <p:spPr>
          <a:xfrm>
            <a:off x="675758" y="2931705"/>
            <a:ext cx="3904543" cy="9926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 name="!!txtEncrypt">
            <a:extLst>
              <a:ext uri="{FF2B5EF4-FFF2-40B4-BE49-F238E27FC236}">
                <a16:creationId xmlns:a16="http://schemas.microsoft.com/office/drawing/2014/main" id="{87459A89-C678-BF24-A148-D7571B2726DB}"/>
              </a:ext>
            </a:extLst>
          </p:cNvPr>
          <p:cNvSpPr txBox="1"/>
          <p:nvPr/>
        </p:nvSpPr>
        <p:spPr>
          <a:xfrm>
            <a:off x="755756" y="3017164"/>
            <a:ext cx="3935693"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ENCRYPT(</a:t>
            </a:r>
            <a:r>
              <a:rPr lang="en-US" sz="1700" dirty="0" err="1">
                <a:latin typeface="Courier New" panose="02070309020205020404" pitchFamily="49" charset="0"/>
                <a:cs typeface="Courier New" panose="02070309020205020404" pitchFamily="49" charset="0"/>
              </a:rPr>
              <a:t>ThisTalkRocks</a:t>
            </a:r>
            <a:r>
              <a:rPr lang="en-US" sz="1700" dirty="0">
                <a:latin typeface="Courier New" panose="02070309020205020404" pitchFamily="49" charset="0"/>
                <a:cs typeface="Courier New" panose="02070309020205020404" pitchFamily="49" charset="0"/>
              </a:rPr>
              <a:t>, key</a:t>
            </a:r>
            <a:r>
              <a:rPr lang="en-US" sz="2000" b="1" dirty="0">
                <a:latin typeface="Courier New" panose="02070309020205020404" pitchFamily="49" charset="0"/>
                <a:cs typeface="Courier New" panose="02070309020205020404" pitchFamily="49" charset="0"/>
              </a:rPr>
              <a:t>)</a:t>
            </a:r>
          </a:p>
        </p:txBody>
      </p:sp>
      <p:sp>
        <p:nvSpPr>
          <p:cNvPr id="4" name="!!txtEncrypted">
            <a:extLst>
              <a:ext uri="{FF2B5EF4-FFF2-40B4-BE49-F238E27FC236}">
                <a16:creationId xmlns:a16="http://schemas.microsoft.com/office/drawing/2014/main" id="{BF1203A3-79EB-F6F7-C551-0D4A6E07BBFB}"/>
              </a:ext>
            </a:extLst>
          </p:cNvPr>
          <p:cNvSpPr txBox="1"/>
          <p:nvPr/>
        </p:nvSpPr>
        <p:spPr>
          <a:xfrm>
            <a:off x="755755" y="3391388"/>
            <a:ext cx="2151551"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a:t>
            </a:r>
            <a:r>
              <a:rPr lang="en-US" sz="2000" dirty="0">
                <a:solidFill>
                  <a:srgbClr val="C00000"/>
                </a:solidFill>
                <a:latin typeface="Courier New" panose="02070309020205020404" pitchFamily="49" charset="0"/>
                <a:cs typeface="Courier New" panose="02070309020205020404" pitchFamily="49" charset="0"/>
                <a:sym typeface="Wingdings" panose="05000000000000000000" pitchFamily="2" charset="2"/>
              </a:rPr>
              <a:t>{Encrypted}</a:t>
            </a:r>
            <a:endParaRPr lang="en-US" sz="2000" dirty="0">
              <a:solidFill>
                <a:srgbClr val="C00000"/>
              </a:solidFill>
              <a:latin typeface="Courier New" panose="02070309020205020404" pitchFamily="49" charset="0"/>
              <a:cs typeface="Courier New" panose="02070309020205020404" pitchFamily="49" charset="0"/>
            </a:endParaRPr>
          </a:p>
        </p:txBody>
      </p:sp>
      <p:pic>
        <p:nvPicPr>
          <p:cNvPr id="22" name="!!keyGray">
            <a:extLst>
              <a:ext uri="{FF2B5EF4-FFF2-40B4-BE49-F238E27FC236}">
                <a16:creationId xmlns:a16="http://schemas.microsoft.com/office/drawing/2014/main" id="{07E1C307-F2E9-7FB6-5549-3B2623CBCBE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6858005" y="3577796"/>
            <a:ext cx="1127656" cy="565863"/>
          </a:xfrm>
          <a:prstGeom prst="rect">
            <a:avLst/>
          </a:prstGeom>
        </p:spPr>
      </p:pic>
      <p:sp>
        <p:nvSpPr>
          <p:cNvPr id="6" name="TextBox 5">
            <a:extLst>
              <a:ext uri="{FF2B5EF4-FFF2-40B4-BE49-F238E27FC236}">
                <a16:creationId xmlns:a16="http://schemas.microsoft.com/office/drawing/2014/main" id="{9CD6CA6F-F5F4-D71C-B6FB-E359AED0B8FB}"/>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8" name="TextBox 7">
            <a:extLst>
              <a:ext uri="{FF2B5EF4-FFF2-40B4-BE49-F238E27FC236}">
                <a16:creationId xmlns:a16="http://schemas.microsoft.com/office/drawing/2014/main" id="{5F1C18B2-7C88-92B1-CE06-8B41A986EFC7}"/>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9" name="!!txtRequest">
            <a:extLst>
              <a:ext uri="{FF2B5EF4-FFF2-40B4-BE49-F238E27FC236}">
                <a16:creationId xmlns:a16="http://schemas.microsoft.com/office/drawing/2014/main" id="{66CD2B6A-808E-17A6-3C7A-4DFFC78ABA35}"/>
              </a:ext>
            </a:extLst>
          </p:cNvPr>
          <p:cNvSpPr/>
          <p:nvPr/>
        </p:nvSpPr>
        <p:spPr>
          <a:xfrm>
            <a:off x="676922" y="1497066"/>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0" name="TextBox 9">
            <a:extLst>
              <a:ext uri="{FF2B5EF4-FFF2-40B4-BE49-F238E27FC236}">
                <a16:creationId xmlns:a16="http://schemas.microsoft.com/office/drawing/2014/main" id="{40C7A103-4C64-9D34-CA82-9272C90DA0A0}"/>
              </a:ext>
            </a:extLst>
          </p:cNvPr>
          <p:cNvSpPr txBox="1"/>
          <p:nvPr/>
        </p:nvSpPr>
        <p:spPr>
          <a:xfrm>
            <a:off x="756920" y="1582526"/>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12" name="TextBox 11">
            <a:extLst>
              <a:ext uri="{FF2B5EF4-FFF2-40B4-BE49-F238E27FC236}">
                <a16:creationId xmlns:a16="http://schemas.microsoft.com/office/drawing/2014/main" id="{8E548653-3214-9601-A285-BACBE287A2C7}"/>
              </a:ext>
            </a:extLst>
          </p:cNvPr>
          <p:cNvSpPr txBox="1"/>
          <p:nvPr/>
        </p:nvSpPr>
        <p:spPr>
          <a:xfrm>
            <a:off x="756919" y="1956750"/>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13" name="TextBox 12">
            <a:extLst>
              <a:ext uri="{FF2B5EF4-FFF2-40B4-BE49-F238E27FC236}">
                <a16:creationId xmlns:a16="http://schemas.microsoft.com/office/drawing/2014/main" id="{6EFA5AE5-7498-CECA-D56A-2005F2C6B1A6}"/>
              </a:ext>
            </a:extLst>
          </p:cNvPr>
          <p:cNvSpPr txBox="1"/>
          <p:nvPr/>
        </p:nvSpPr>
        <p:spPr>
          <a:xfrm>
            <a:off x="756919" y="2278639"/>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14" name="Picture 13">
            <a:extLst>
              <a:ext uri="{FF2B5EF4-FFF2-40B4-BE49-F238E27FC236}">
                <a16:creationId xmlns:a16="http://schemas.microsoft.com/office/drawing/2014/main" id="{A5541422-D43A-D617-3F22-83978F523A25}"/>
              </a:ext>
            </a:extLst>
          </p:cNvPr>
          <p:cNvPicPr>
            <a:picLocks noChangeAspect="1"/>
          </p:cNvPicPr>
          <p:nvPr/>
        </p:nvPicPr>
        <p:blipFill>
          <a:blip r:embed="rId4"/>
          <a:stretch>
            <a:fillRect/>
          </a:stretch>
        </p:blipFill>
        <p:spPr>
          <a:xfrm>
            <a:off x="4715981" y="2604001"/>
            <a:ext cx="930283" cy="992661"/>
          </a:xfrm>
          <a:prstGeom prst="rect">
            <a:avLst/>
          </a:prstGeom>
        </p:spPr>
      </p:pic>
      <p:pic>
        <p:nvPicPr>
          <p:cNvPr id="15" name="Picture 14">
            <a:extLst>
              <a:ext uri="{FF2B5EF4-FFF2-40B4-BE49-F238E27FC236}">
                <a16:creationId xmlns:a16="http://schemas.microsoft.com/office/drawing/2014/main" id="{41965728-B93F-E845-2E84-4B3775BBA52D}"/>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16" name="Group 15">
            <a:extLst>
              <a:ext uri="{FF2B5EF4-FFF2-40B4-BE49-F238E27FC236}">
                <a16:creationId xmlns:a16="http://schemas.microsoft.com/office/drawing/2014/main" id="{1A82F17E-15AC-760A-D0FA-7F7ED54F0CC8}"/>
              </a:ext>
            </a:extLst>
          </p:cNvPr>
          <p:cNvGrpSpPr/>
          <p:nvPr/>
        </p:nvGrpSpPr>
        <p:grpSpPr>
          <a:xfrm>
            <a:off x="7745695" y="2569088"/>
            <a:ext cx="3301324" cy="1051848"/>
            <a:chOff x="491743" y="3568700"/>
            <a:chExt cx="3301324" cy="1051848"/>
          </a:xfrm>
        </p:grpSpPr>
        <p:sp>
          <p:nvSpPr>
            <p:cNvPr id="17" name="Rectangle: Rounded Corners 16">
              <a:extLst>
                <a:ext uri="{FF2B5EF4-FFF2-40B4-BE49-F238E27FC236}">
                  <a16:creationId xmlns:a16="http://schemas.microsoft.com/office/drawing/2014/main" id="{C3C915B8-7A1E-F89E-17BA-9CE4B76FEEB6}"/>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9" name="Group 38">
              <a:extLst>
                <a:ext uri="{FF2B5EF4-FFF2-40B4-BE49-F238E27FC236}">
                  <a16:creationId xmlns:a16="http://schemas.microsoft.com/office/drawing/2014/main" id="{8E7E7271-E2D9-217B-778D-CB2DD43E591C}"/>
                </a:ext>
              </a:extLst>
            </p:cNvPr>
            <p:cNvGrpSpPr/>
            <p:nvPr/>
          </p:nvGrpSpPr>
          <p:grpSpPr>
            <a:xfrm>
              <a:off x="627883" y="3743690"/>
              <a:ext cx="528269" cy="683865"/>
              <a:chOff x="9592919" y="3281030"/>
              <a:chExt cx="2412301" cy="3122817"/>
            </a:xfrm>
          </p:grpSpPr>
          <p:sp>
            <p:nvSpPr>
              <p:cNvPr id="41" name="Freeform 158">
                <a:extLst>
                  <a:ext uri="{FF2B5EF4-FFF2-40B4-BE49-F238E27FC236}">
                    <a16:creationId xmlns:a16="http://schemas.microsoft.com/office/drawing/2014/main" id="{D166E589-77F2-C270-9454-3A1142E0B3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2" name="Group 41">
                <a:extLst>
                  <a:ext uri="{FF2B5EF4-FFF2-40B4-BE49-F238E27FC236}">
                    <a16:creationId xmlns:a16="http://schemas.microsoft.com/office/drawing/2014/main" id="{63E12EC8-3580-2757-BFFA-90E1F750F479}"/>
                  </a:ext>
                </a:extLst>
              </p:cNvPr>
              <p:cNvGrpSpPr/>
              <p:nvPr/>
            </p:nvGrpSpPr>
            <p:grpSpPr>
              <a:xfrm>
                <a:off x="10528695" y="4589748"/>
                <a:ext cx="560994" cy="1088627"/>
                <a:chOff x="6048941" y="4798352"/>
                <a:chExt cx="549031" cy="1349261"/>
              </a:xfrm>
            </p:grpSpPr>
            <p:grpSp>
              <p:nvGrpSpPr>
                <p:cNvPr id="50" name="Group 49">
                  <a:extLst>
                    <a:ext uri="{FF2B5EF4-FFF2-40B4-BE49-F238E27FC236}">
                      <a16:creationId xmlns:a16="http://schemas.microsoft.com/office/drawing/2014/main" id="{A37DA118-745F-65C8-97EB-7056D43656B1}"/>
                    </a:ext>
                  </a:extLst>
                </p:cNvPr>
                <p:cNvGrpSpPr/>
                <p:nvPr/>
              </p:nvGrpSpPr>
              <p:grpSpPr>
                <a:xfrm>
                  <a:off x="6048941" y="4798352"/>
                  <a:ext cx="542456" cy="1088197"/>
                  <a:chOff x="6048941" y="4798352"/>
                  <a:chExt cx="542456" cy="1088197"/>
                </a:xfrm>
              </p:grpSpPr>
              <p:sp>
                <p:nvSpPr>
                  <p:cNvPr id="52" name="Freeform 159">
                    <a:extLst>
                      <a:ext uri="{FF2B5EF4-FFF2-40B4-BE49-F238E27FC236}">
                        <a16:creationId xmlns:a16="http://schemas.microsoft.com/office/drawing/2014/main" id="{C33105BD-D8D5-F391-3465-C1B81A68767E}"/>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60">
                    <a:extLst>
                      <a:ext uri="{FF2B5EF4-FFF2-40B4-BE49-F238E27FC236}">
                        <a16:creationId xmlns:a16="http://schemas.microsoft.com/office/drawing/2014/main" id="{8CD8842E-98D0-03A7-2142-1295EA92D393}"/>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51" name="Freeform 165">
                  <a:extLst>
                    <a:ext uri="{FF2B5EF4-FFF2-40B4-BE49-F238E27FC236}">
                      <a16:creationId xmlns:a16="http://schemas.microsoft.com/office/drawing/2014/main" id="{22337CC0-0537-C1D9-0932-AB6CF0C251A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6" name="Freeform 161">
                <a:extLst>
                  <a:ext uri="{FF2B5EF4-FFF2-40B4-BE49-F238E27FC236}">
                    <a16:creationId xmlns:a16="http://schemas.microsoft.com/office/drawing/2014/main" id="{B337D3FD-AB37-3A84-F851-CEF7DEA51BA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7" name="Freeform 11">
                <a:extLst>
                  <a:ext uri="{FF2B5EF4-FFF2-40B4-BE49-F238E27FC236}">
                    <a16:creationId xmlns:a16="http://schemas.microsoft.com/office/drawing/2014/main" id="{D7CF9B41-06BB-18DD-1F1F-77E47628123C}"/>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54" name="TextBox 53">
            <a:extLst>
              <a:ext uri="{FF2B5EF4-FFF2-40B4-BE49-F238E27FC236}">
                <a16:creationId xmlns:a16="http://schemas.microsoft.com/office/drawing/2014/main" id="{2FCC14E7-4E72-5181-4D92-F78A77D930F5}"/>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5" name="!!txtDbVal">
            <a:extLst>
              <a:ext uri="{FF2B5EF4-FFF2-40B4-BE49-F238E27FC236}">
                <a16:creationId xmlns:a16="http://schemas.microsoft.com/office/drawing/2014/main" id="{24CF3010-2D39-4CA0-6A07-CDC748068850}"/>
              </a:ext>
            </a:extLst>
          </p:cNvPr>
          <p:cNvSpPr txBox="1"/>
          <p:nvPr/>
        </p:nvSpPr>
        <p:spPr>
          <a:xfrm>
            <a:off x="8453811" y="3061724"/>
            <a:ext cx="2185214" cy="400110"/>
          </a:xfrm>
          <a:prstGeom prst="rect">
            <a:avLst/>
          </a:prstGeom>
          <a:noFill/>
        </p:spPr>
        <p:txBody>
          <a:bodyPr wrap="none" rtlCol="0">
            <a:spAutoFit/>
          </a:bodyPr>
          <a:lstStyle/>
          <a:p>
            <a:r>
              <a:rPr lang="en-US" sz="2000" dirty="0" err="1">
                <a:solidFill>
                  <a:srgbClr val="C00000"/>
                </a:solidFill>
                <a:latin typeface="Courier New" panose="02070309020205020404" pitchFamily="49" charset="0"/>
                <a:cs typeface="Courier New" panose="02070309020205020404" pitchFamily="49" charset="0"/>
              </a:rPr>
              <a:t>ThisTalkRocks</a:t>
            </a:r>
            <a:endParaRPr lang="en-US" sz="2000" dirty="0">
              <a:solidFill>
                <a:srgbClr val="C00000"/>
              </a:solidFill>
              <a:latin typeface="Courier New" panose="02070309020205020404" pitchFamily="49" charset="0"/>
              <a:cs typeface="Courier New" panose="02070309020205020404" pitchFamily="49" charset="0"/>
            </a:endParaRPr>
          </a:p>
        </p:txBody>
      </p:sp>
      <p:pic>
        <p:nvPicPr>
          <p:cNvPr id="56" name="Picture 2">
            <a:extLst>
              <a:ext uri="{FF2B5EF4-FFF2-40B4-BE49-F238E27FC236}">
                <a16:creationId xmlns:a16="http://schemas.microsoft.com/office/drawing/2014/main" id="{1402C9BB-0106-7D55-1034-D453681FF17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7924234" y="4262399"/>
            <a:ext cx="2443790" cy="2846011"/>
          </a:xfrm>
          <a:prstGeom prst="rect">
            <a:avLst/>
          </a:prstGeom>
          <a:noFill/>
          <a:extLst>
            <a:ext uri="{909E8E84-426E-40DD-AFC4-6F175D3DCCD1}">
              <a14:hiddenFill xmlns:a14="http://schemas.microsoft.com/office/drawing/2010/main">
                <a:solidFill>
                  <a:srgbClr val="FFFFFF"/>
                </a:solidFill>
              </a14:hiddenFill>
            </a:ext>
          </a:extLst>
        </p:spPr>
      </p:pic>
      <p:sp>
        <p:nvSpPr>
          <p:cNvPr id="26" name="!!Box1">
            <a:extLst>
              <a:ext uri="{FF2B5EF4-FFF2-40B4-BE49-F238E27FC236}">
                <a16:creationId xmlns:a16="http://schemas.microsoft.com/office/drawing/2014/main" id="{CF2DD644-1F95-5847-870E-A57C7B2C095C}"/>
              </a:ext>
            </a:extLst>
          </p:cNvPr>
          <p:cNvSpPr/>
          <p:nvPr/>
        </p:nvSpPr>
        <p:spPr>
          <a:xfrm>
            <a:off x="8467159" y="3059625"/>
            <a:ext cx="2171865" cy="38863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Title">
            <a:extLst>
              <a:ext uri="{FF2B5EF4-FFF2-40B4-BE49-F238E27FC236}">
                <a16:creationId xmlns:a16="http://schemas.microsoft.com/office/drawing/2014/main" id="{EE2E4F0A-6AEA-14C7-6AEE-9EF26A429329}"/>
              </a:ext>
            </a:extLst>
          </p:cNvPr>
          <p:cNvSpPr>
            <a:spLocks noGrp="1"/>
          </p:cNvSpPr>
          <p:nvPr>
            <p:ph idx="1"/>
          </p:nvPr>
        </p:nvSpPr>
        <p:spPr>
          <a:xfrm>
            <a:off x="838200" y="339725"/>
            <a:ext cx="10515600" cy="923810"/>
          </a:xfrm>
        </p:spPr>
        <p:txBody>
          <a:bodyPr>
            <a:normAutofit/>
          </a:bodyPr>
          <a:lstStyle/>
          <a:p>
            <a:pPr marL="0" indent="0">
              <a:buNone/>
            </a:pPr>
            <a:r>
              <a:rPr lang="en-US" sz="4000" dirty="0">
                <a:solidFill>
                  <a:srgbClr val="FD7D00"/>
                </a:solidFill>
              </a:rPr>
              <a:t>Authentication</a:t>
            </a:r>
            <a:endParaRPr lang="en-US" dirty="0"/>
          </a:p>
          <a:p>
            <a:endParaRPr lang="en-US" dirty="0"/>
          </a:p>
        </p:txBody>
      </p:sp>
      <p:sp>
        <p:nvSpPr>
          <p:cNvPr id="63" name="!!Box1">
            <a:extLst>
              <a:ext uri="{FF2B5EF4-FFF2-40B4-BE49-F238E27FC236}">
                <a16:creationId xmlns:a16="http://schemas.microsoft.com/office/drawing/2014/main" id="{92C4F816-375E-E766-D9BB-4AE1D1DC6445}"/>
              </a:ext>
            </a:extLst>
          </p:cNvPr>
          <p:cNvSpPr/>
          <p:nvPr/>
        </p:nvSpPr>
        <p:spPr>
          <a:xfrm>
            <a:off x="1150540" y="4518687"/>
            <a:ext cx="2257678" cy="35064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Hacker cloud">
            <a:extLst>
              <a:ext uri="{FF2B5EF4-FFF2-40B4-BE49-F238E27FC236}">
                <a16:creationId xmlns:a16="http://schemas.microsoft.com/office/drawing/2014/main" id="{58C1B656-AE36-EA30-2464-823C4A391FA9}"/>
              </a:ext>
            </a:extLst>
          </p:cNvPr>
          <p:cNvSpPr/>
          <p:nvPr/>
        </p:nvSpPr>
        <p:spPr>
          <a:xfrm>
            <a:off x="9689411" y="3942281"/>
            <a:ext cx="2443792" cy="965762"/>
          </a:xfrm>
          <a:prstGeom prst="cloudCallout">
            <a:avLst>
              <a:gd name="adj1" fmla="val -51048"/>
              <a:gd name="adj2" fmla="val 50427"/>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HackerText">
            <a:extLst>
              <a:ext uri="{FF2B5EF4-FFF2-40B4-BE49-F238E27FC236}">
                <a16:creationId xmlns:a16="http://schemas.microsoft.com/office/drawing/2014/main" id="{967F737F-700D-456C-772A-6E34E5C99EFA}"/>
              </a:ext>
            </a:extLst>
          </p:cNvPr>
          <p:cNvSpPr txBox="1"/>
          <p:nvPr/>
        </p:nvSpPr>
        <p:spPr>
          <a:xfrm>
            <a:off x="10062660" y="4182839"/>
            <a:ext cx="2068917" cy="461665"/>
          </a:xfrm>
          <a:prstGeom prst="rect">
            <a:avLst/>
          </a:prstGeom>
          <a:noFill/>
        </p:spPr>
        <p:txBody>
          <a:bodyPr wrap="square" rtlCol="0">
            <a:spAutoFit/>
          </a:bodyPr>
          <a:lstStyle/>
          <a:p>
            <a:r>
              <a:rPr lang="en-US" sz="2400" dirty="0" err="1">
                <a:solidFill>
                  <a:schemeClr val="bg1"/>
                </a:solidFill>
                <a:latin typeface="Segoe Print" panose="02000600000000000000" pitchFamily="2" charset="0"/>
              </a:rPr>
              <a:t>Muahahaha</a:t>
            </a:r>
            <a:endParaRPr lang="en-US" dirty="0">
              <a:solidFill>
                <a:schemeClr val="bg1">
                  <a:lumMod val="50000"/>
                </a:schemeClr>
              </a:solidFill>
              <a:latin typeface="Segoe Print" panose="02000600000000000000" pitchFamily="2" charset="0"/>
            </a:endParaRPr>
          </a:p>
        </p:txBody>
      </p:sp>
      <p:cxnSp>
        <p:nvCxnSpPr>
          <p:cNvPr id="11" name="Straight Arrow Connector 10">
            <a:extLst>
              <a:ext uri="{FF2B5EF4-FFF2-40B4-BE49-F238E27FC236}">
                <a16:creationId xmlns:a16="http://schemas.microsoft.com/office/drawing/2014/main" id="{37AF5303-536D-8C28-E358-D8ACC8BF3021}"/>
              </a:ext>
            </a:extLst>
          </p:cNvPr>
          <p:cNvCxnSpPr>
            <a:cxnSpLocks/>
          </p:cNvCxnSpPr>
          <p:nvPr/>
        </p:nvCxnSpPr>
        <p:spPr>
          <a:xfrm>
            <a:off x="2327563" y="3674168"/>
            <a:ext cx="0" cy="521678"/>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3" name="!!txtRedX">
            <a:extLst>
              <a:ext uri="{FF2B5EF4-FFF2-40B4-BE49-F238E27FC236}">
                <a16:creationId xmlns:a16="http://schemas.microsoft.com/office/drawing/2014/main" id="{CC278AD7-EF97-B2BF-7201-91185B74D43E}"/>
              </a:ext>
            </a:extLst>
          </p:cNvPr>
          <p:cNvSpPr txBox="1"/>
          <p:nvPr/>
        </p:nvSpPr>
        <p:spPr>
          <a:xfrm>
            <a:off x="1953575" y="3392211"/>
            <a:ext cx="1159292" cy="2215991"/>
          </a:xfrm>
          <a:prstGeom prst="rect">
            <a:avLst/>
          </a:prstGeom>
          <a:noFill/>
        </p:spPr>
        <p:txBody>
          <a:bodyPr wrap="none" rtlCol="0">
            <a:spAutoFit/>
          </a:bodyPr>
          <a:lstStyle/>
          <a:p>
            <a:r>
              <a:rPr lang="en-US" sz="13800" b="1" dirty="0">
                <a:solidFill>
                  <a:srgbClr val="C00000"/>
                </a:solidFill>
                <a:cs typeface="Courier New" panose="02070309020205020404" pitchFamily="49" charset="0"/>
              </a:rPr>
              <a:t>X</a:t>
            </a:r>
          </a:p>
        </p:txBody>
      </p:sp>
      <p:sp>
        <p:nvSpPr>
          <p:cNvPr id="24" name="Txt4">
            <a:extLst>
              <a:ext uri="{FF2B5EF4-FFF2-40B4-BE49-F238E27FC236}">
                <a16:creationId xmlns:a16="http://schemas.microsoft.com/office/drawing/2014/main" id="{3EF2E52F-AF1A-4F4E-234F-0F8579C91463}"/>
              </a:ext>
            </a:extLst>
          </p:cNvPr>
          <p:cNvSpPr txBox="1"/>
          <p:nvPr/>
        </p:nvSpPr>
        <p:spPr>
          <a:xfrm>
            <a:off x="1255949" y="5117008"/>
            <a:ext cx="2554544" cy="830997"/>
          </a:xfrm>
          <a:prstGeom prst="rect">
            <a:avLst/>
          </a:prstGeom>
          <a:noFill/>
        </p:spPr>
        <p:txBody>
          <a:bodyPr wrap="square" rtlCol="0">
            <a:spAutoFit/>
          </a:bodyPr>
          <a:lstStyle/>
          <a:p>
            <a:pPr algn="ctr"/>
            <a:r>
              <a:rPr lang="en-US" sz="2400" b="1" dirty="0">
                <a:solidFill>
                  <a:srgbClr val="FF0000"/>
                </a:solidFill>
                <a:latin typeface="Corbel" panose="020B0503020204020204" pitchFamily="34" charset="0"/>
              </a:rPr>
              <a:t>We have no need</a:t>
            </a:r>
            <a:br>
              <a:rPr lang="en-US" sz="2400" b="1"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to ever do this! </a:t>
            </a:r>
          </a:p>
        </p:txBody>
      </p:sp>
      <p:cxnSp>
        <p:nvCxnSpPr>
          <p:cNvPr id="25" name="!!white arrow">
            <a:extLst>
              <a:ext uri="{FF2B5EF4-FFF2-40B4-BE49-F238E27FC236}">
                <a16:creationId xmlns:a16="http://schemas.microsoft.com/office/drawing/2014/main" id="{5BF459C6-3253-15BF-951E-B600F711EF76}"/>
              </a:ext>
            </a:extLst>
          </p:cNvPr>
          <p:cNvCxnSpPr>
            <a:cxnSpLocks/>
          </p:cNvCxnSpPr>
          <p:nvPr/>
        </p:nvCxnSpPr>
        <p:spPr>
          <a:xfrm flipV="1">
            <a:off x="9146130" y="3664128"/>
            <a:ext cx="0" cy="596172"/>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919879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 calcmode="lin" valueType="num">
                                      <p:cBhvr>
                                        <p:cTn id="12" dur="500" fill="hold"/>
                                        <p:tgtEl>
                                          <p:spTgt spid="23"/>
                                        </p:tgtEl>
                                        <p:attrNameLst>
                                          <p:attrName>ppt_w</p:attrName>
                                        </p:attrNameLst>
                                      </p:cBhvr>
                                      <p:tavLst>
                                        <p:tav tm="0">
                                          <p:val>
                                            <p:fltVal val="0"/>
                                          </p:val>
                                        </p:tav>
                                        <p:tav tm="100000">
                                          <p:val>
                                            <p:strVal val="#ppt_w"/>
                                          </p:val>
                                        </p:tav>
                                      </p:tavLst>
                                    </p:anim>
                                    <p:anim calcmode="lin" valueType="num">
                                      <p:cBhvr>
                                        <p:cTn id="13" dur="500" fill="hold"/>
                                        <p:tgtEl>
                                          <p:spTgt spid="23"/>
                                        </p:tgtEl>
                                        <p:attrNameLst>
                                          <p:attrName>ppt_h</p:attrName>
                                        </p:attrNameLst>
                                      </p:cBhvr>
                                      <p:tavLst>
                                        <p:tav tm="0">
                                          <p:val>
                                            <p:fltVal val="0"/>
                                          </p:val>
                                        </p:tav>
                                        <p:tav tm="100000">
                                          <p:val>
                                            <p:strVal val="#ppt_h"/>
                                          </p:val>
                                        </p:tav>
                                      </p:tavLst>
                                    </p:anim>
                                    <p:animEffect transition="in" filter="fade">
                                      <p:cBhvr>
                                        <p:cTn id="14" dur="500"/>
                                        <p:tgtEl>
                                          <p:spTgt spid="23"/>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fade">
                                      <p:cBhvr>
                                        <p:cTn id="1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3" grpId="0"/>
      <p:bldP spid="24"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boxEncrypt">
            <a:extLst>
              <a:ext uri="{FF2B5EF4-FFF2-40B4-BE49-F238E27FC236}">
                <a16:creationId xmlns:a16="http://schemas.microsoft.com/office/drawing/2014/main" id="{0662D8AC-B941-D00A-696E-74B821F90D23}"/>
              </a:ext>
            </a:extLst>
          </p:cNvPr>
          <p:cNvSpPr/>
          <p:nvPr/>
        </p:nvSpPr>
        <p:spPr>
          <a:xfrm>
            <a:off x="675758" y="2931705"/>
            <a:ext cx="3904543" cy="9926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 name="!!txtEncrypt">
            <a:extLst>
              <a:ext uri="{FF2B5EF4-FFF2-40B4-BE49-F238E27FC236}">
                <a16:creationId xmlns:a16="http://schemas.microsoft.com/office/drawing/2014/main" id="{87459A89-C678-BF24-A148-D7571B2726DB}"/>
              </a:ext>
            </a:extLst>
          </p:cNvPr>
          <p:cNvSpPr txBox="1"/>
          <p:nvPr/>
        </p:nvSpPr>
        <p:spPr>
          <a:xfrm>
            <a:off x="755756" y="3017164"/>
            <a:ext cx="3935693"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ENCRYPT(</a:t>
            </a:r>
            <a:r>
              <a:rPr lang="en-US" sz="1700" dirty="0" err="1">
                <a:latin typeface="Courier New" panose="02070309020205020404" pitchFamily="49" charset="0"/>
                <a:cs typeface="Courier New" panose="02070309020205020404" pitchFamily="49" charset="0"/>
              </a:rPr>
              <a:t>ThisTalkRocks</a:t>
            </a:r>
            <a:r>
              <a:rPr lang="en-US" sz="1700" dirty="0">
                <a:latin typeface="Courier New" panose="02070309020205020404" pitchFamily="49" charset="0"/>
                <a:cs typeface="Courier New" panose="02070309020205020404" pitchFamily="49" charset="0"/>
              </a:rPr>
              <a:t>, key</a:t>
            </a:r>
            <a:r>
              <a:rPr lang="en-US" sz="2000" b="1" dirty="0">
                <a:latin typeface="Courier New" panose="02070309020205020404" pitchFamily="49" charset="0"/>
                <a:cs typeface="Courier New" panose="02070309020205020404" pitchFamily="49" charset="0"/>
              </a:rPr>
              <a:t>)</a:t>
            </a:r>
          </a:p>
        </p:txBody>
      </p:sp>
      <p:sp>
        <p:nvSpPr>
          <p:cNvPr id="4" name="!!txtEncrypted">
            <a:extLst>
              <a:ext uri="{FF2B5EF4-FFF2-40B4-BE49-F238E27FC236}">
                <a16:creationId xmlns:a16="http://schemas.microsoft.com/office/drawing/2014/main" id="{BF1203A3-79EB-F6F7-C551-0D4A6E07BBFB}"/>
              </a:ext>
            </a:extLst>
          </p:cNvPr>
          <p:cNvSpPr txBox="1"/>
          <p:nvPr/>
        </p:nvSpPr>
        <p:spPr>
          <a:xfrm>
            <a:off x="755755" y="3391388"/>
            <a:ext cx="2151551"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a:t>
            </a:r>
            <a:r>
              <a:rPr lang="en-US" sz="2000" dirty="0">
                <a:solidFill>
                  <a:srgbClr val="C00000"/>
                </a:solidFill>
                <a:latin typeface="Courier New" panose="02070309020205020404" pitchFamily="49" charset="0"/>
                <a:cs typeface="Courier New" panose="02070309020205020404" pitchFamily="49" charset="0"/>
                <a:sym typeface="Wingdings" panose="05000000000000000000" pitchFamily="2" charset="2"/>
              </a:rPr>
              <a:t>{Encrypted}</a:t>
            </a:r>
            <a:endParaRPr lang="en-US" sz="2000" dirty="0">
              <a:solidFill>
                <a:srgbClr val="C00000"/>
              </a:solidFill>
              <a:latin typeface="Courier New" panose="02070309020205020404" pitchFamily="49" charset="0"/>
              <a:cs typeface="Courier New" panose="02070309020205020404" pitchFamily="49" charset="0"/>
            </a:endParaRPr>
          </a:p>
        </p:txBody>
      </p:sp>
      <p:sp>
        <p:nvSpPr>
          <p:cNvPr id="6" name="TextBox 5">
            <a:extLst>
              <a:ext uri="{FF2B5EF4-FFF2-40B4-BE49-F238E27FC236}">
                <a16:creationId xmlns:a16="http://schemas.microsoft.com/office/drawing/2014/main" id="{9CD6CA6F-F5F4-D71C-B6FB-E359AED0B8FB}"/>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8" name="TextBox 7">
            <a:extLst>
              <a:ext uri="{FF2B5EF4-FFF2-40B4-BE49-F238E27FC236}">
                <a16:creationId xmlns:a16="http://schemas.microsoft.com/office/drawing/2014/main" id="{5F1C18B2-7C88-92B1-CE06-8B41A986EFC7}"/>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61" name="!!Title">
            <a:extLst>
              <a:ext uri="{FF2B5EF4-FFF2-40B4-BE49-F238E27FC236}">
                <a16:creationId xmlns:a16="http://schemas.microsoft.com/office/drawing/2014/main" id="{EE2E4F0A-6AEA-14C7-6AEE-9EF26A429329}"/>
              </a:ext>
            </a:extLst>
          </p:cNvPr>
          <p:cNvSpPr>
            <a:spLocks noGrp="1"/>
          </p:cNvSpPr>
          <p:nvPr>
            <p:ph idx="1"/>
          </p:nvPr>
        </p:nvSpPr>
        <p:spPr>
          <a:xfrm>
            <a:off x="838200" y="339725"/>
            <a:ext cx="10515600" cy="923810"/>
          </a:xfrm>
        </p:spPr>
        <p:txBody>
          <a:bodyPr>
            <a:normAutofit/>
          </a:bodyPr>
          <a:lstStyle/>
          <a:p>
            <a:pPr marL="0" indent="0">
              <a:buNone/>
            </a:pPr>
            <a:r>
              <a:rPr lang="en-US" sz="4000" dirty="0">
                <a:solidFill>
                  <a:srgbClr val="FD7D00"/>
                </a:solidFill>
              </a:rPr>
              <a:t>Authentication</a:t>
            </a:r>
            <a:endParaRPr lang="en-US" dirty="0"/>
          </a:p>
          <a:p>
            <a:endParaRPr lang="en-US" dirty="0"/>
          </a:p>
        </p:txBody>
      </p:sp>
      <p:sp>
        <p:nvSpPr>
          <p:cNvPr id="21" name="TextBox 20">
            <a:extLst>
              <a:ext uri="{FF2B5EF4-FFF2-40B4-BE49-F238E27FC236}">
                <a16:creationId xmlns:a16="http://schemas.microsoft.com/office/drawing/2014/main" id="{1FFD3869-09E0-0CBE-D575-67D08C5249FD}"/>
              </a:ext>
            </a:extLst>
          </p:cNvPr>
          <p:cNvSpPr txBox="1"/>
          <p:nvPr/>
        </p:nvSpPr>
        <p:spPr>
          <a:xfrm>
            <a:off x="4660298" y="3302452"/>
            <a:ext cx="6096000" cy="400110"/>
          </a:xfrm>
          <a:prstGeom prst="rect">
            <a:avLst/>
          </a:prstGeom>
          <a:noFill/>
        </p:spPr>
        <p:txBody>
          <a:bodyPr wrap="square">
            <a:spAutoFit/>
          </a:bodyPr>
          <a:lstStyle/>
          <a:p>
            <a:r>
              <a:rPr lang="en-US" sz="2000" dirty="0" err="1">
                <a:solidFill>
                  <a:srgbClr val="FFFFFF"/>
                </a:solidFill>
              </a:rPr>
              <a:t>OKd</a:t>
            </a:r>
            <a:r>
              <a:rPr lang="en-US" sz="2000" dirty="0">
                <a:solidFill>
                  <a:srgbClr val="FFFFFF"/>
                </a:solidFill>
              </a:rPr>
              <a:t>/h8mO+fz/ilMd3TeZaw==</a:t>
            </a:r>
          </a:p>
        </p:txBody>
      </p:sp>
      <p:sp>
        <p:nvSpPr>
          <p:cNvPr id="27" name="TextBox 26">
            <a:extLst>
              <a:ext uri="{FF2B5EF4-FFF2-40B4-BE49-F238E27FC236}">
                <a16:creationId xmlns:a16="http://schemas.microsoft.com/office/drawing/2014/main" id="{9040F274-4EC2-A239-A67B-5C4EBC994B1F}"/>
              </a:ext>
            </a:extLst>
          </p:cNvPr>
          <p:cNvSpPr txBox="1"/>
          <p:nvPr/>
        </p:nvSpPr>
        <p:spPr>
          <a:xfrm>
            <a:off x="4678254" y="3000276"/>
            <a:ext cx="1242851" cy="400110"/>
          </a:xfrm>
          <a:prstGeom prst="rect">
            <a:avLst/>
          </a:prstGeom>
          <a:noFill/>
        </p:spPr>
        <p:txBody>
          <a:bodyPr wrap="square">
            <a:spAutoFit/>
          </a:bodyPr>
          <a:lstStyle/>
          <a:p>
            <a:r>
              <a:rPr lang="en-US" sz="2000" dirty="0">
                <a:solidFill>
                  <a:srgbClr val="FF823A"/>
                </a:solidFill>
              </a:rPr>
              <a:t>AES-128</a:t>
            </a:r>
          </a:p>
        </p:txBody>
      </p:sp>
      <p:grpSp>
        <p:nvGrpSpPr>
          <p:cNvPr id="28" name="Arrow">
            <a:extLst>
              <a:ext uri="{FF2B5EF4-FFF2-40B4-BE49-F238E27FC236}">
                <a16:creationId xmlns:a16="http://schemas.microsoft.com/office/drawing/2014/main" id="{EA0D940A-7D4A-57BA-273A-62ECCAE3095C}"/>
              </a:ext>
            </a:extLst>
          </p:cNvPr>
          <p:cNvGrpSpPr>
            <a:grpSpLocks noChangeAspect="1"/>
          </p:cNvGrpSpPr>
          <p:nvPr/>
        </p:nvGrpSpPr>
        <p:grpSpPr bwMode="auto">
          <a:xfrm rot="16487907" flipV="1">
            <a:off x="5221017" y="1966780"/>
            <a:ext cx="904172" cy="943180"/>
            <a:chOff x="1328" y="0"/>
            <a:chExt cx="3106" cy="3240"/>
          </a:xfrm>
          <a:solidFill>
            <a:srgbClr val="FF823A"/>
          </a:solidFill>
        </p:grpSpPr>
        <p:sp>
          <p:nvSpPr>
            <p:cNvPr id="29" name="Freeform 716">
              <a:extLst>
                <a:ext uri="{FF2B5EF4-FFF2-40B4-BE49-F238E27FC236}">
                  <a16:creationId xmlns:a16="http://schemas.microsoft.com/office/drawing/2014/main" id="{8D60D03F-5DE0-7000-D0EE-430094C030B4}"/>
                </a:ext>
              </a:extLst>
            </p:cNvPr>
            <p:cNvSpPr>
              <a:spLocks/>
            </p:cNvSpPr>
            <p:nvPr userDrawn="1"/>
          </p:nvSpPr>
          <p:spPr bwMode="auto">
            <a:xfrm>
              <a:off x="4426" y="250"/>
              <a:ext cx="1" cy="29"/>
            </a:xfrm>
            <a:custGeom>
              <a:avLst/>
              <a:gdLst>
                <a:gd name="T0" fmla="*/ 0 w 1"/>
                <a:gd name="T1" fmla="*/ 14 h 20"/>
                <a:gd name="T2" fmla="*/ 1 w 1"/>
                <a:gd name="T3" fmla="*/ 0 h 20"/>
                <a:gd name="T4" fmla="*/ 0 w 1"/>
                <a:gd name="T5" fmla="*/ 14 h 20"/>
              </a:gdLst>
              <a:ahLst/>
              <a:cxnLst>
                <a:cxn ang="0">
                  <a:pos x="T0" y="T1"/>
                </a:cxn>
                <a:cxn ang="0">
                  <a:pos x="T2" y="T3"/>
                </a:cxn>
                <a:cxn ang="0">
                  <a:pos x="T4" y="T5"/>
                </a:cxn>
              </a:cxnLst>
              <a:rect l="0" t="0" r="r" b="b"/>
              <a:pathLst>
                <a:path w="1" h="20">
                  <a:moveTo>
                    <a:pt x="0" y="14"/>
                  </a:moveTo>
                  <a:cubicBezTo>
                    <a:pt x="0" y="11"/>
                    <a:pt x="1" y="5"/>
                    <a:pt x="1" y="0"/>
                  </a:cubicBezTo>
                  <a:cubicBezTo>
                    <a:pt x="1" y="13"/>
                    <a:pt x="0" y="20"/>
                    <a:pt x="0" y="1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30" name="Freeform 717">
              <a:extLst>
                <a:ext uri="{FF2B5EF4-FFF2-40B4-BE49-F238E27FC236}">
                  <a16:creationId xmlns:a16="http://schemas.microsoft.com/office/drawing/2014/main" id="{C4D8A9ED-934F-01E1-D154-4E78DBA02450}"/>
                </a:ext>
              </a:extLst>
            </p:cNvPr>
            <p:cNvSpPr>
              <a:spLocks/>
            </p:cNvSpPr>
            <p:nvPr userDrawn="1"/>
          </p:nvSpPr>
          <p:spPr bwMode="auto">
            <a:xfrm>
              <a:off x="4414" y="0"/>
              <a:ext cx="20" cy="250"/>
            </a:xfrm>
            <a:custGeom>
              <a:avLst/>
              <a:gdLst>
                <a:gd name="T0" fmla="*/ 11 w 14"/>
                <a:gd name="T1" fmla="*/ 6 h 174"/>
                <a:gd name="T2" fmla="*/ 9 w 14"/>
                <a:gd name="T3" fmla="*/ 174 h 174"/>
                <a:gd name="T4" fmla="*/ 14 w 14"/>
                <a:gd name="T5" fmla="*/ 8 h 174"/>
                <a:gd name="T6" fmla="*/ 9 w 14"/>
                <a:gd name="T7" fmla="*/ 17 h 174"/>
                <a:gd name="T8" fmla="*/ 11 w 14"/>
                <a:gd name="T9" fmla="*/ 0 h 174"/>
                <a:gd name="T10" fmla="*/ 11 w 14"/>
                <a:gd name="T11" fmla="*/ 6 h 174"/>
                <a:gd name="T12" fmla="*/ 11 w 14"/>
                <a:gd name="T13" fmla="*/ 32 h 174"/>
                <a:gd name="T14" fmla="*/ 11 w 14"/>
                <a:gd name="T15" fmla="*/ 6 h 174"/>
                <a:gd name="T16" fmla="*/ 11 w 14"/>
                <a:gd name="T17" fmla="*/ 6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174">
                  <a:moveTo>
                    <a:pt x="11" y="6"/>
                  </a:moveTo>
                  <a:cubicBezTo>
                    <a:pt x="13" y="62"/>
                    <a:pt x="13" y="118"/>
                    <a:pt x="9" y="174"/>
                  </a:cubicBezTo>
                  <a:cubicBezTo>
                    <a:pt x="11" y="119"/>
                    <a:pt x="3" y="63"/>
                    <a:pt x="14" y="8"/>
                  </a:cubicBezTo>
                  <a:cubicBezTo>
                    <a:pt x="14" y="12"/>
                    <a:pt x="12" y="16"/>
                    <a:pt x="9" y="17"/>
                  </a:cubicBezTo>
                  <a:cubicBezTo>
                    <a:pt x="11" y="12"/>
                    <a:pt x="11" y="6"/>
                    <a:pt x="11" y="0"/>
                  </a:cubicBezTo>
                  <a:cubicBezTo>
                    <a:pt x="12" y="24"/>
                    <a:pt x="0" y="48"/>
                    <a:pt x="11" y="6"/>
                  </a:cubicBezTo>
                  <a:cubicBezTo>
                    <a:pt x="11" y="15"/>
                    <a:pt x="12" y="24"/>
                    <a:pt x="11" y="32"/>
                  </a:cubicBezTo>
                  <a:cubicBezTo>
                    <a:pt x="13" y="24"/>
                    <a:pt x="9" y="14"/>
                    <a:pt x="11" y="6"/>
                  </a:cubicBezTo>
                  <a:cubicBezTo>
                    <a:pt x="13" y="62"/>
                    <a:pt x="9" y="13"/>
                    <a:pt x="11" y="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31" name="Freeform 718">
              <a:extLst>
                <a:ext uri="{FF2B5EF4-FFF2-40B4-BE49-F238E27FC236}">
                  <a16:creationId xmlns:a16="http://schemas.microsoft.com/office/drawing/2014/main" id="{040E1058-1820-7A03-9A86-BD7D39C8F04B}"/>
                </a:ext>
              </a:extLst>
            </p:cNvPr>
            <p:cNvSpPr>
              <a:spLocks/>
            </p:cNvSpPr>
            <p:nvPr userDrawn="1"/>
          </p:nvSpPr>
          <p:spPr bwMode="auto">
            <a:xfrm>
              <a:off x="4416" y="198"/>
              <a:ext cx="4" cy="84"/>
            </a:xfrm>
            <a:custGeom>
              <a:avLst/>
              <a:gdLst>
                <a:gd name="T0" fmla="*/ 0 w 3"/>
                <a:gd name="T1" fmla="*/ 58 h 58"/>
                <a:gd name="T2" fmla="*/ 3 w 3"/>
                <a:gd name="T3" fmla="*/ 0 h 58"/>
                <a:gd name="T4" fmla="*/ 0 w 3"/>
                <a:gd name="T5" fmla="*/ 58 h 58"/>
              </a:gdLst>
              <a:ahLst/>
              <a:cxnLst>
                <a:cxn ang="0">
                  <a:pos x="T0" y="T1"/>
                </a:cxn>
                <a:cxn ang="0">
                  <a:pos x="T2" y="T3"/>
                </a:cxn>
                <a:cxn ang="0">
                  <a:pos x="T4" y="T5"/>
                </a:cxn>
              </a:cxnLst>
              <a:rect l="0" t="0" r="r" b="b"/>
              <a:pathLst>
                <a:path w="3" h="58">
                  <a:moveTo>
                    <a:pt x="0" y="58"/>
                  </a:moveTo>
                  <a:cubicBezTo>
                    <a:pt x="1" y="39"/>
                    <a:pt x="2" y="19"/>
                    <a:pt x="3" y="0"/>
                  </a:cubicBezTo>
                  <a:cubicBezTo>
                    <a:pt x="3" y="34"/>
                    <a:pt x="1" y="28"/>
                    <a:pt x="0" y="5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32" name="Freeform 719">
              <a:extLst>
                <a:ext uri="{FF2B5EF4-FFF2-40B4-BE49-F238E27FC236}">
                  <a16:creationId xmlns:a16="http://schemas.microsoft.com/office/drawing/2014/main" id="{C9522BEC-DFDB-07D1-3A10-04D0282B8A4A}"/>
                </a:ext>
              </a:extLst>
            </p:cNvPr>
            <p:cNvSpPr>
              <a:spLocks/>
            </p:cNvSpPr>
            <p:nvPr userDrawn="1"/>
          </p:nvSpPr>
          <p:spPr bwMode="auto">
            <a:xfrm>
              <a:off x="4420" y="224"/>
              <a:ext cx="4" cy="77"/>
            </a:xfrm>
            <a:custGeom>
              <a:avLst/>
              <a:gdLst>
                <a:gd name="T0" fmla="*/ 2 w 3"/>
                <a:gd name="T1" fmla="*/ 19 h 53"/>
                <a:gd name="T2" fmla="*/ 0 w 3"/>
                <a:gd name="T3" fmla="*/ 53 h 53"/>
                <a:gd name="T4" fmla="*/ 2 w 3"/>
                <a:gd name="T5" fmla="*/ 19 h 53"/>
                <a:gd name="T6" fmla="*/ 2 w 3"/>
                <a:gd name="T7" fmla="*/ 27 h 53"/>
                <a:gd name="T8" fmla="*/ 2 w 3"/>
                <a:gd name="T9" fmla="*/ 19 h 53"/>
                <a:gd name="T10" fmla="*/ 2 w 3"/>
                <a:gd name="T11" fmla="*/ 19 h 53"/>
              </a:gdLst>
              <a:ahLst/>
              <a:cxnLst>
                <a:cxn ang="0">
                  <a:pos x="T0" y="T1"/>
                </a:cxn>
                <a:cxn ang="0">
                  <a:pos x="T2" y="T3"/>
                </a:cxn>
                <a:cxn ang="0">
                  <a:pos x="T4" y="T5"/>
                </a:cxn>
                <a:cxn ang="0">
                  <a:pos x="T6" y="T7"/>
                </a:cxn>
                <a:cxn ang="0">
                  <a:pos x="T8" y="T9"/>
                </a:cxn>
                <a:cxn ang="0">
                  <a:pos x="T10" y="T11"/>
                </a:cxn>
              </a:cxnLst>
              <a:rect l="0" t="0" r="r" b="b"/>
              <a:pathLst>
                <a:path w="3" h="53">
                  <a:moveTo>
                    <a:pt x="2" y="19"/>
                  </a:moveTo>
                  <a:cubicBezTo>
                    <a:pt x="3" y="30"/>
                    <a:pt x="2" y="42"/>
                    <a:pt x="0" y="53"/>
                  </a:cubicBezTo>
                  <a:cubicBezTo>
                    <a:pt x="1" y="42"/>
                    <a:pt x="1" y="30"/>
                    <a:pt x="2" y="19"/>
                  </a:cubicBezTo>
                  <a:cubicBezTo>
                    <a:pt x="3" y="22"/>
                    <a:pt x="3" y="25"/>
                    <a:pt x="2" y="27"/>
                  </a:cubicBezTo>
                  <a:cubicBezTo>
                    <a:pt x="1" y="0"/>
                    <a:pt x="1" y="46"/>
                    <a:pt x="2" y="19"/>
                  </a:cubicBezTo>
                  <a:cubicBezTo>
                    <a:pt x="3" y="30"/>
                    <a:pt x="1" y="30"/>
                    <a:pt x="2" y="1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33" name="Freeform 720">
              <a:extLst>
                <a:ext uri="{FF2B5EF4-FFF2-40B4-BE49-F238E27FC236}">
                  <a16:creationId xmlns:a16="http://schemas.microsoft.com/office/drawing/2014/main" id="{A9D193F9-AD7A-EEB1-0E19-D8B7B3FEC262}"/>
                </a:ext>
              </a:extLst>
            </p:cNvPr>
            <p:cNvSpPr>
              <a:spLocks/>
            </p:cNvSpPr>
            <p:nvPr userDrawn="1"/>
          </p:nvSpPr>
          <p:spPr bwMode="auto">
            <a:xfrm>
              <a:off x="2098" y="3108"/>
              <a:ext cx="13" cy="7"/>
            </a:xfrm>
            <a:custGeom>
              <a:avLst/>
              <a:gdLst>
                <a:gd name="T0" fmla="*/ 0 w 9"/>
                <a:gd name="T1" fmla="*/ 0 h 5"/>
                <a:gd name="T2" fmla="*/ 6 w 9"/>
                <a:gd name="T3" fmla="*/ 5 h 5"/>
                <a:gd name="T4" fmla="*/ 0 w 9"/>
                <a:gd name="T5" fmla="*/ 0 h 5"/>
              </a:gdLst>
              <a:ahLst/>
              <a:cxnLst>
                <a:cxn ang="0">
                  <a:pos x="T0" y="T1"/>
                </a:cxn>
                <a:cxn ang="0">
                  <a:pos x="T2" y="T3"/>
                </a:cxn>
                <a:cxn ang="0">
                  <a:pos x="T4" y="T5"/>
                </a:cxn>
              </a:cxnLst>
              <a:rect l="0" t="0" r="r" b="b"/>
              <a:pathLst>
                <a:path w="9" h="5">
                  <a:moveTo>
                    <a:pt x="0" y="0"/>
                  </a:moveTo>
                  <a:cubicBezTo>
                    <a:pt x="6" y="3"/>
                    <a:pt x="9" y="5"/>
                    <a:pt x="6" y="5"/>
                  </a:cubicBezTo>
                  <a:lnTo>
                    <a:pt x="0"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34" name="Freeform 721">
              <a:extLst>
                <a:ext uri="{FF2B5EF4-FFF2-40B4-BE49-F238E27FC236}">
                  <a16:creationId xmlns:a16="http://schemas.microsoft.com/office/drawing/2014/main" id="{34B047E6-9AF0-C630-3A6E-BAB0E908CB71}"/>
                </a:ext>
              </a:extLst>
            </p:cNvPr>
            <p:cNvSpPr>
              <a:spLocks/>
            </p:cNvSpPr>
            <p:nvPr userDrawn="1"/>
          </p:nvSpPr>
          <p:spPr bwMode="auto">
            <a:xfrm>
              <a:off x="1876" y="3029"/>
              <a:ext cx="39" cy="12"/>
            </a:xfrm>
            <a:custGeom>
              <a:avLst/>
              <a:gdLst>
                <a:gd name="T0" fmla="*/ 27 w 27"/>
                <a:gd name="T1" fmla="*/ 9 h 9"/>
                <a:gd name="T2" fmla="*/ 0 w 27"/>
                <a:gd name="T3" fmla="*/ 0 h 9"/>
                <a:gd name="T4" fmla="*/ 27 w 27"/>
                <a:gd name="T5" fmla="*/ 9 h 9"/>
              </a:gdLst>
              <a:ahLst/>
              <a:cxnLst>
                <a:cxn ang="0">
                  <a:pos x="T0" y="T1"/>
                </a:cxn>
                <a:cxn ang="0">
                  <a:pos x="T2" y="T3"/>
                </a:cxn>
                <a:cxn ang="0">
                  <a:pos x="T4" y="T5"/>
                </a:cxn>
              </a:cxnLst>
              <a:rect l="0" t="0" r="r" b="b"/>
              <a:pathLst>
                <a:path w="27" h="9">
                  <a:moveTo>
                    <a:pt x="27" y="9"/>
                  </a:moveTo>
                  <a:cubicBezTo>
                    <a:pt x="0" y="0"/>
                    <a:pt x="0" y="0"/>
                    <a:pt x="0" y="0"/>
                  </a:cubicBezTo>
                  <a:cubicBezTo>
                    <a:pt x="8" y="3"/>
                    <a:pt x="15" y="5"/>
                    <a:pt x="27" y="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35" name="Freeform 722">
              <a:extLst>
                <a:ext uri="{FF2B5EF4-FFF2-40B4-BE49-F238E27FC236}">
                  <a16:creationId xmlns:a16="http://schemas.microsoft.com/office/drawing/2014/main" id="{CA9C5A8F-15FF-C92B-EA6E-71D7C788E0FA}"/>
                </a:ext>
              </a:extLst>
            </p:cNvPr>
            <p:cNvSpPr>
              <a:spLocks/>
            </p:cNvSpPr>
            <p:nvPr userDrawn="1"/>
          </p:nvSpPr>
          <p:spPr bwMode="auto">
            <a:xfrm>
              <a:off x="2234" y="3149"/>
              <a:ext cx="33" cy="10"/>
            </a:xfrm>
            <a:custGeom>
              <a:avLst/>
              <a:gdLst>
                <a:gd name="T0" fmla="*/ 23 w 23"/>
                <a:gd name="T1" fmla="*/ 7 h 7"/>
                <a:gd name="T2" fmla="*/ 0 w 23"/>
                <a:gd name="T3" fmla="*/ 0 h 7"/>
                <a:gd name="T4" fmla="*/ 23 w 23"/>
                <a:gd name="T5" fmla="*/ 7 h 7"/>
              </a:gdLst>
              <a:ahLst/>
              <a:cxnLst>
                <a:cxn ang="0">
                  <a:pos x="T0" y="T1"/>
                </a:cxn>
                <a:cxn ang="0">
                  <a:pos x="T2" y="T3"/>
                </a:cxn>
                <a:cxn ang="0">
                  <a:pos x="T4" y="T5"/>
                </a:cxn>
              </a:cxnLst>
              <a:rect l="0" t="0" r="r" b="b"/>
              <a:pathLst>
                <a:path w="23" h="7">
                  <a:moveTo>
                    <a:pt x="23" y="7"/>
                  </a:moveTo>
                  <a:cubicBezTo>
                    <a:pt x="0" y="0"/>
                    <a:pt x="0" y="0"/>
                    <a:pt x="0" y="0"/>
                  </a:cubicBezTo>
                  <a:cubicBezTo>
                    <a:pt x="8" y="2"/>
                    <a:pt x="16" y="4"/>
                    <a:pt x="23" y="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36" name="Freeform 723">
              <a:extLst>
                <a:ext uri="{FF2B5EF4-FFF2-40B4-BE49-F238E27FC236}">
                  <a16:creationId xmlns:a16="http://schemas.microsoft.com/office/drawing/2014/main" id="{D480D9CF-610E-DCBD-250C-A74ADFE5A035}"/>
                </a:ext>
              </a:extLst>
            </p:cNvPr>
            <p:cNvSpPr>
              <a:spLocks/>
            </p:cNvSpPr>
            <p:nvPr userDrawn="1"/>
          </p:nvSpPr>
          <p:spPr bwMode="auto">
            <a:xfrm>
              <a:off x="3654" y="1951"/>
              <a:ext cx="61" cy="61"/>
            </a:xfrm>
            <a:custGeom>
              <a:avLst/>
              <a:gdLst>
                <a:gd name="T0" fmla="*/ 0 w 43"/>
                <a:gd name="T1" fmla="*/ 42 h 42"/>
                <a:gd name="T2" fmla="*/ 43 w 43"/>
                <a:gd name="T3" fmla="*/ 0 h 42"/>
                <a:gd name="T4" fmla="*/ 0 w 43"/>
                <a:gd name="T5" fmla="*/ 42 h 42"/>
              </a:gdLst>
              <a:ahLst/>
              <a:cxnLst>
                <a:cxn ang="0">
                  <a:pos x="T0" y="T1"/>
                </a:cxn>
                <a:cxn ang="0">
                  <a:pos x="T2" y="T3"/>
                </a:cxn>
                <a:cxn ang="0">
                  <a:pos x="T4" y="T5"/>
                </a:cxn>
              </a:cxnLst>
              <a:rect l="0" t="0" r="r" b="b"/>
              <a:pathLst>
                <a:path w="43" h="42">
                  <a:moveTo>
                    <a:pt x="0" y="42"/>
                  </a:moveTo>
                  <a:cubicBezTo>
                    <a:pt x="17" y="26"/>
                    <a:pt x="32" y="12"/>
                    <a:pt x="43" y="0"/>
                  </a:cubicBezTo>
                  <a:cubicBezTo>
                    <a:pt x="14" y="33"/>
                    <a:pt x="10" y="34"/>
                    <a:pt x="0" y="4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37" name="Freeform 724">
              <a:extLst>
                <a:ext uri="{FF2B5EF4-FFF2-40B4-BE49-F238E27FC236}">
                  <a16:creationId xmlns:a16="http://schemas.microsoft.com/office/drawing/2014/main" id="{78A5BFE0-3101-D943-A988-0B41157CAB1A}"/>
                </a:ext>
              </a:extLst>
            </p:cNvPr>
            <p:cNvSpPr>
              <a:spLocks/>
            </p:cNvSpPr>
            <p:nvPr userDrawn="1"/>
          </p:nvSpPr>
          <p:spPr bwMode="auto">
            <a:xfrm>
              <a:off x="1865" y="2995"/>
              <a:ext cx="14" cy="6"/>
            </a:xfrm>
            <a:custGeom>
              <a:avLst/>
              <a:gdLst>
                <a:gd name="T0" fmla="*/ 10 w 10"/>
                <a:gd name="T1" fmla="*/ 2 h 4"/>
                <a:gd name="T2" fmla="*/ 0 w 10"/>
                <a:gd name="T3" fmla="*/ 0 h 4"/>
                <a:gd name="T4" fmla="*/ 10 w 10"/>
                <a:gd name="T5" fmla="*/ 2 h 4"/>
                <a:gd name="T6" fmla="*/ 10 w 10"/>
                <a:gd name="T7" fmla="*/ 2 h 4"/>
              </a:gdLst>
              <a:ahLst/>
              <a:cxnLst>
                <a:cxn ang="0">
                  <a:pos x="T0" y="T1"/>
                </a:cxn>
                <a:cxn ang="0">
                  <a:pos x="T2" y="T3"/>
                </a:cxn>
                <a:cxn ang="0">
                  <a:pos x="T4" y="T5"/>
                </a:cxn>
                <a:cxn ang="0">
                  <a:pos x="T6" y="T7"/>
                </a:cxn>
              </a:cxnLst>
              <a:rect l="0" t="0" r="r" b="b"/>
              <a:pathLst>
                <a:path w="10" h="4">
                  <a:moveTo>
                    <a:pt x="10" y="2"/>
                  </a:moveTo>
                  <a:cubicBezTo>
                    <a:pt x="10" y="4"/>
                    <a:pt x="0" y="1"/>
                    <a:pt x="0" y="0"/>
                  </a:cubicBezTo>
                  <a:cubicBezTo>
                    <a:pt x="3" y="1"/>
                    <a:pt x="6" y="2"/>
                    <a:pt x="10" y="2"/>
                  </a:cubicBezTo>
                  <a:cubicBezTo>
                    <a:pt x="10" y="4"/>
                    <a:pt x="10" y="2"/>
                    <a:pt x="10" y="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38" name="Freeform 725">
              <a:extLst>
                <a:ext uri="{FF2B5EF4-FFF2-40B4-BE49-F238E27FC236}">
                  <a16:creationId xmlns:a16="http://schemas.microsoft.com/office/drawing/2014/main" id="{0EB3AC89-03D5-8640-826B-CBAA1DB0C23E}"/>
                </a:ext>
              </a:extLst>
            </p:cNvPr>
            <p:cNvSpPr>
              <a:spLocks/>
            </p:cNvSpPr>
            <p:nvPr userDrawn="1"/>
          </p:nvSpPr>
          <p:spPr bwMode="auto">
            <a:xfrm>
              <a:off x="2369" y="3191"/>
              <a:ext cx="59" cy="14"/>
            </a:xfrm>
            <a:custGeom>
              <a:avLst/>
              <a:gdLst>
                <a:gd name="T0" fmla="*/ 21 w 41"/>
                <a:gd name="T1" fmla="*/ 3 h 10"/>
                <a:gd name="T2" fmla="*/ 41 w 41"/>
                <a:gd name="T3" fmla="*/ 10 h 10"/>
                <a:gd name="T4" fmla="*/ 0 w 41"/>
                <a:gd name="T5" fmla="*/ 0 h 10"/>
                <a:gd name="T6" fmla="*/ 25 w 41"/>
                <a:gd name="T7" fmla="*/ 5 h 10"/>
                <a:gd name="T8" fmla="*/ 21 w 41"/>
                <a:gd name="T9" fmla="*/ 3 h 10"/>
                <a:gd name="T10" fmla="*/ 21 w 41"/>
                <a:gd name="T11" fmla="*/ 3 h 10"/>
              </a:gdLst>
              <a:ahLst/>
              <a:cxnLst>
                <a:cxn ang="0">
                  <a:pos x="T0" y="T1"/>
                </a:cxn>
                <a:cxn ang="0">
                  <a:pos x="T2" y="T3"/>
                </a:cxn>
                <a:cxn ang="0">
                  <a:pos x="T4" y="T5"/>
                </a:cxn>
                <a:cxn ang="0">
                  <a:pos x="T6" y="T7"/>
                </a:cxn>
                <a:cxn ang="0">
                  <a:pos x="T8" y="T9"/>
                </a:cxn>
                <a:cxn ang="0">
                  <a:pos x="T10" y="T11"/>
                </a:cxn>
              </a:cxnLst>
              <a:rect l="0" t="0" r="r" b="b"/>
              <a:pathLst>
                <a:path w="41" h="10">
                  <a:moveTo>
                    <a:pt x="21" y="3"/>
                  </a:moveTo>
                  <a:cubicBezTo>
                    <a:pt x="28" y="6"/>
                    <a:pt x="35" y="8"/>
                    <a:pt x="41" y="10"/>
                  </a:cubicBezTo>
                  <a:cubicBezTo>
                    <a:pt x="28" y="6"/>
                    <a:pt x="14" y="3"/>
                    <a:pt x="0" y="0"/>
                  </a:cubicBezTo>
                  <a:cubicBezTo>
                    <a:pt x="9" y="0"/>
                    <a:pt x="17" y="2"/>
                    <a:pt x="25" y="5"/>
                  </a:cubicBezTo>
                  <a:cubicBezTo>
                    <a:pt x="13" y="1"/>
                    <a:pt x="33" y="9"/>
                    <a:pt x="21" y="3"/>
                  </a:cubicBezTo>
                  <a:cubicBezTo>
                    <a:pt x="28" y="6"/>
                    <a:pt x="25" y="5"/>
                    <a:pt x="21" y="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40" name="Freeform 726">
              <a:extLst>
                <a:ext uri="{FF2B5EF4-FFF2-40B4-BE49-F238E27FC236}">
                  <a16:creationId xmlns:a16="http://schemas.microsoft.com/office/drawing/2014/main" id="{D892B24F-09FE-9168-0E30-204C6C2DA786}"/>
                </a:ext>
              </a:extLst>
            </p:cNvPr>
            <p:cNvSpPr>
              <a:spLocks/>
            </p:cNvSpPr>
            <p:nvPr userDrawn="1"/>
          </p:nvSpPr>
          <p:spPr bwMode="auto">
            <a:xfrm>
              <a:off x="1859" y="2524"/>
              <a:ext cx="33" cy="20"/>
            </a:xfrm>
            <a:custGeom>
              <a:avLst/>
              <a:gdLst>
                <a:gd name="T0" fmla="*/ 2 w 23"/>
                <a:gd name="T1" fmla="*/ 12 h 14"/>
                <a:gd name="T2" fmla="*/ 23 w 23"/>
                <a:gd name="T3" fmla="*/ 0 h 14"/>
                <a:gd name="T4" fmla="*/ 2 w 23"/>
                <a:gd name="T5" fmla="*/ 12 h 14"/>
              </a:gdLst>
              <a:ahLst/>
              <a:cxnLst>
                <a:cxn ang="0">
                  <a:pos x="T0" y="T1"/>
                </a:cxn>
                <a:cxn ang="0">
                  <a:pos x="T2" y="T3"/>
                </a:cxn>
                <a:cxn ang="0">
                  <a:pos x="T4" y="T5"/>
                </a:cxn>
              </a:cxnLst>
              <a:rect l="0" t="0" r="r" b="b"/>
              <a:pathLst>
                <a:path w="23" h="14">
                  <a:moveTo>
                    <a:pt x="2" y="12"/>
                  </a:moveTo>
                  <a:cubicBezTo>
                    <a:pt x="10" y="7"/>
                    <a:pt x="17" y="3"/>
                    <a:pt x="23" y="0"/>
                  </a:cubicBezTo>
                  <a:cubicBezTo>
                    <a:pt x="8" y="10"/>
                    <a:pt x="0" y="14"/>
                    <a:pt x="2" y="1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43" name="Freeform 727">
              <a:extLst>
                <a:ext uri="{FF2B5EF4-FFF2-40B4-BE49-F238E27FC236}">
                  <a16:creationId xmlns:a16="http://schemas.microsoft.com/office/drawing/2014/main" id="{94A142AA-E318-9D29-46C7-4F5E918B21C9}"/>
                </a:ext>
              </a:extLst>
            </p:cNvPr>
            <p:cNvSpPr>
              <a:spLocks/>
            </p:cNvSpPr>
            <p:nvPr userDrawn="1"/>
          </p:nvSpPr>
          <p:spPr bwMode="auto">
            <a:xfrm>
              <a:off x="1868" y="3026"/>
              <a:ext cx="18" cy="5"/>
            </a:xfrm>
            <a:custGeom>
              <a:avLst/>
              <a:gdLst>
                <a:gd name="T0" fmla="*/ 3 w 13"/>
                <a:gd name="T1" fmla="*/ 1 h 4"/>
                <a:gd name="T2" fmla="*/ 3 w 13"/>
                <a:gd name="T3" fmla="*/ 1 h 4"/>
                <a:gd name="T4" fmla="*/ 3 w 13"/>
                <a:gd name="T5" fmla="*/ 1 h 4"/>
              </a:gdLst>
              <a:ahLst/>
              <a:cxnLst>
                <a:cxn ang="0">
                  <a:pos x="T0" y="T1"/>
                </a:cxn>
                <a:cxn ang="0">
                  <a:pos x="T2" y="T3"/>
                </a:cxn>
                <a:cxn ang="0">
                  <a:pos x="T4" y="T5"/>
                </a:cxn>
              </a:cxnLst>
              <a:rect l="0" t="0" r="r" b="b"/>
              <a:pathLst>
                <a:path w="13" h="4">
                  <a:moveTo>
                    <a:pt x="3" y="1"/>
                  </a:moveTo>
                  <a:cubicBezTo>
                    <a:pt x="0" y="0"/>
                    <a:pt x="13" y="4"/>
                    <a:pt x="3" y="1"/>
                  </a:cubicBezTo>
                  <a:cubicBezTo>
                    <a:pt x="3" y="1"/>
                    <a:pt x="3" y="1"/>
                    <a:pt x="3" y="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44" name="Freeform 728">
              <a:extLst>
                <a:ext uri="{FF2B5EF4-FFF2-40B4-BE49-F238E27FC236}">
                  <a16:creationId xmlns:a16="http://schemas.microsoft.com/office/drawing/2014/main" id="{F561ECE7-F09D-8B7F-D108-010E27BD8336}"/>
                </a:ext>
              </a:extLst>
            </p:cNvPr>
            <p:cNvSpPr>
              <a:spLocks/>
            </p:cNvSpPr>
            <p:nvPr userDrawn="1"/>
          </p:nvSpPr>
          <p:spPr bwMode="auto">
            <a:xfrm>
              <a:off x="2105" y="3069"/>
              <a:ext cx="43" cy="14"/>
            </a:xfrm>
            <a:custGeom>
              <a:avLst/>
              <a:gdLst>
                <a:gd name="T0" fmla="*/ 30 w 30"/>
                <a:gd name="T1" fmla="*/ 10 h 10"/>
                <a:gd name="T2" fmla="*/ 0 w 30"/>
                <a:gd name="T3" fmla="*/ 0 h 10"/>
                <a:gd name="T4" fmla="*/ 30 w 30"/>
                <a:gd name="T5" fmla="*/ 10 h 10"/>
              </a:gdLst>
              <a:ahLst/>
              <a:cxnLst>
                <a:cxn ang="0">
                  <a:pos x="T0" y="T1"/>
                </a:cxn>
                <a:cxn ang="0">
                  <a:pos x="T2" y="T3"/>
                </a:cxn>
                <a:cxn ang="0">
                  <a:pos x="T4" y="T5"/>
                </a:cxn>
              </a:cxnLst>
              <a:rect l="0" t="0" r="r" b="b"/>
              <a:pathLst>
                <a:path w="30" h="10">
                  <a:moveTo>
                    <a:pt x="30" y="10"/>
                  </a:moveTo>
                  <a:cubicBezTo>
                    <a:pt x="0" y="0"/>
                    <a:pt x="0" y="0"/>
                    <a:pt x="0" y="0"/>
                  </a:cubicBezTo>
                  <a:cubicBezTo>
                    <a:pt x="13" y="4"/>
                    <a:pt x="23" y="7"/>
                    <a:pt x="30" y="1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45" name="Freeform 729">
              <a:extLst>
                <a:ext uri="{FF2B5EF4-FFF2-40B4-BE49-F238E27FC236}">
                  <a16:creationId xmlns:a16="http://schemas.microsoft.com/office/drawing/2014/main" id="{870C0526-0F76-DF30-1245-A2E1F7B7BF72}"/>
                </a:ext>
              </a:extLst>
            </p:cNvPr>
            <p:cNvSpPr>
              <a:spLocks/>
            </p:cNvSpPr>
            <p:nvPr userDrawn="1"/>
          </p:nvSpPr>
          <p:spPr bwMode="auto">
            <a:xfrm>
              <a:off x="3633" y="2012"/>
              <a:ext cx="21" cy="19"/>
            </a:xfrm>
            <a:custGeom>
              <a:avLst/>
              <a:gdLst>
                <a:gd name="T0" fmla="*/ 14 w 14"/>
                <a:gd name="T1" fmla="*/ 0 h 13"/>
                <a:gd name="T2" fmla="*/ 0 w 14"/>
                <a:gd name="T3" fmla="*/ 13 h 13"/>
                <a:gd name="T4" fmla="*/ 14 w 14"/>
                <a:gd name="T5" fmla="*/ 0 h 13"/>
              </a:gdLst>
              <a:ahLst/>
              <a:cxnLst>
                <a:cxn ang="0">
                  <a:pos x="T0" y="T1"/>
                </a:cxn>
                <a:cxn ang="0">
                  <a:pos x="T2" y="T3"/>
                </a:cxn>
                <a:cxn ang="0">
                  <a:pos x="T4" y="T5"/>
                </a:cxn>
              </a:cxnLst>
              <a:rect l="0" t="0" r="r" b="b"/>
              <a:pathLst>
                <a:path w="14" h="13">
                  <a:moveTo>
                    <a:pt x="14" y="0"/>
                  </a:moveTo>
                  <a:cubicBezTo>
                    <a:pt x="0" y="13"/>
                    <a:pt x="0" y="13"/>
                    <a:pt x="0" y="13"/>
                  </a:cubicBezTo>
                  <a:cubicBezTo>
                    <a:pt x="6" y="6"/>
                    <a:pt x="10" y="3"/>
                    <a:pt x="14"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48" name="Freeform 730">
              <a:extLst>
                <a:ext uri="{FF2B5EF4-FFF2-40B4-BE49-F238E27FC236}">
                  <a16:creationId xmlns:a16="http://schemas.microsoft.com/office/drawing/2014/main" id="{A46ADB4F-2044-C92D-A1A1-D436A65633B1}"/>
                </a:ext>
              </a:extLst>
            </p:cNvPr>
            <p:cNvSpPr>
              <a:spLocks/>
            </p:cNvSpPr>
            <p:nvPr userDrawn="1"/>
          </p:nvSpPr>
          <p:spPr bwMode="auto">
            <a:xfrm>
              <a:off x="4403" y="496"/>
              <a:ext cx="7" cy="39"/>
            </a:xfrm>
            <a:custGeom>
              <a:avLst/>
              <a:gdLst>
                <a:gd name="T0" fmla="*/ 5 w 5"/>
                <a:gd name="T1" fmla="*/ 0 h 27"/>
                <a:gd name="T2" fmla="*/ 0 w 5"/>
                <a:gd name="T3" fmla="*/ 27 h 27"/>
                <a:gd name="T4" fmla="*/ 5 w 5"/>
                <a:gd name="T5" fmla="*/ 0 h 27"/>
              </a:gdLst>
              <a:ahLst/>
              <a:cxnLst>
                <a:cxn ang="0">
                  <a:pos x="T0" y="T1"/>
                </a:cxn>
                <a:cxn ang="0">
                  <a:pos x="T2" y="T3"/>
                </a:cxn>
                <a:cxn ang="0">
                  <a:pos x="T4" y="T5"/>
                </a:cxn>
              </a:cxnLst>
              <a:rect l="0" t="0" r="r" b="b"/>
              <a:pathLst>
                <a:path w="5" h="27">
                  <a:moveTo>
                    <a:pt x="5" y="0"/>
                  </a:moveTo>
                  <a:cubicBezTo>
                    <a:pt x="3" y="19"/>
                    <a:pt x="1" y="24"/>
                    <a:pt x="0" y="27"/>
                  </a:cubicBezTo>
                  <a:cubicBezTo>
                    <a:pt x="2" y="17"/>
                    <a:pt x="3" y="8"/>
                    <a:pt x="5"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49" name="Freeform 731">
              <a:extLst>
                <a:ext uri="{FF2B5EF4-FFF2-40B4-BE49-F238E27FC236}">
                  <a16:creationId xmlns:a16="http://schemas.microsoft.com/office/drawing/2014/main" id="{03E4AB15-2041-B7F3-5BD4-FE44D8554808}"/>
                </a:ext>
              </a:extLst>
            </p:cNvPr>
            <p:cNvSpPr>
              <a:spLocks/>
            </p:cNvSpPr>
            <p:nvPr userDrawn="1"/>
          </p:nvSpPr>
          <p:spPr bwMode="auto">
            <a:xfrm>
              <a:off x="4413" y="63"/>
              <a:ext cx="0" cy="12"/>
            </a:xfrm>
            <a:custGeom>
              <a:avLst/>
              <a:gdLst>
                <a:gd name="T0" fmla="*/ 8 h 8"/>
                <a:gd name="T1" fmla="*/ 0 h 8"/>
                <a:gd name="T2" fmla="*/ 8 h 8"/>
              </a:gdLst>
              <a:ahLst/>
              <a:cxnLst>
                <a:cxn ang="0">
                  <a:pos x="0" y="T0"/>
                </a:cxn>
                <a:cxn ang="0">
                  <a:pos x="0" y="T1"/>
                </a:cxn>
                <a:cxn ang="0">
                  <a:pos x="0" y="T2"/>
                </a:cxn>
              </a:cxnLst>
              <a:rect l="0" t="0" r="r" b="b"/>
              <a:pathLst>
                <a:path h="8">
                  <a:moveTo>
                    <a:pt x="0" y="8"/>
                  </a:moveTo>
                  <a:cubicBezTo>
                    <a:pt x="0" y="0"/>
                    <a:pt x="0" y="0"/>
                    <a:pt x="0" y="0"/>
                  </a:cubicBezTo>
                  <a:cubicBezTo>
                    <a:pt x="0" y="3"/>
                    <a:pt x="0" y="6"/>
                    <a:pt x="0" y="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57" name="Freeform 732">
              <a:extLst>
                <a:ext uri="{FF2B5EF4-FFF2-40B4-BE49-F238E27FC236}">
                  <a16:creationId xmlns:a16="http://schemas.microsoft.com/office/drawing/2014/main" id="{60E7E885-90B4-36C1-4978-4F2C823C1B81}"/>
                </a:ext>
              </a:extLst>
            </p:cNvPr>
            <p:cNvSpPr>
              <a:spLocks/>
            </p:cNvSpPr>
            <p:nvPr userDrawn="1"/>
          </p:nvSpPr>
          <p:spPr bwMode="auto">
            <a:xfrm>
              <a:off x="4147" y="1073"/>
              <a:ext cx="7" cy="11"/>
            </a:xfrm>
            <a:custGeom>
              <a:avLst/>
              <a:gdLst>
                <a:gd name="T0" fmla="*/ 5 w 5"/>
                <a:gd name="T1" fmla="*/ 0 h 8"/>
                <a:gd name="T2" fmla="*/ 0 w 5"/>
                <a:gd name="T3" fmla="*/ 8 h 8"/>
                <a:gd name="T4" fmla="*/ 5 w 5"/>
                <a:gd name="T5" fmla="*/ 0 h 8"/>
              </a:gdLst>
              <a:ahLst/>
              <a:cxnLst>
                <a:cxn ang="0">
                  <a:pos x="T0" y="T1"/>
                </a:cxn>
                <a:cxn ang="0">
                  <a:pos x="T2" y="T3"/>
                </a:cxn>
                <a:cxn ang="0">
                  <a:pos x="T4" y="T5"/>
                </a:cxn>
              </a:cxnLst>
              <a:rect l="0" t="0" r="r" b="b"/>
              <a:pathLst>
                <a:path w="5" h="8">
                  <a:moveTo>
                    <a:pt x="5" y="0"/>
                  </a:moveTo>
                  <a:cubicBezTo>
                    <a:pt x="3" y="3"/>
                    <a:pt x="2" y="6"/>
                    <a:pt x="0" y="8"/>
                  </a:cubicBezTo>
                  <a:cubicBezTo>
                    <a:pt x="2" y="3"/>
                    <a:pt x="4" y="0"/>
                    <a:pt x="5"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58" name="Freeform 733">
              <a:extLst>
                <a:ext uri="{FF2B5EF4-FFF2-40B4-BE49-F238E27FC236}">
                  <a16:creationId xmlns:a16="http://schemas.microsoft.com/office/drawing/2014/main" id="{3807F0BE-7378-9B58-7467-84DBD8E0E221}"/>
                </a:ext>
              </a:extLst>
            </p:cNvPr>
            <p:cNvSpPr>
              <a:spLocks noEditPoints="1"/>
            </p:cNvSpPr>
            <p:nvPr userDrawn="1"/>
          </p:nvSpPr>
          <p:spPr bwMode="auto">
            <a:xfrm>
              <a:off x="1328" y="7"/>
              <a:ext cx="3095" cy="3233"/>
            </a:xfrm>
            <a:custGeom>
              <a:avLst/>
              <a:gdLst>
                <a:gd name="T0" fmla="*/ 135 w 2152"/>
                <a:gd name="T1" fmla="*/ 2033 h 2248"/>
                <a:gd name="T2" fmla="*/ 459 w 2152"/>
                <a:gd name="T3" fmla="*/ 1694 h 2248"/>
                <a:gd name="T4" fmla="*/ 823 w 2152"/>
                <a:gd name="T5" fmla="*/ 2146 h 2248"/>
                <a:gd name="T6" fmla="*/ 1239 w 2152"/>
                <a:gd name="T7" fmla="*/ 1566 h 2248"/>
                <a:gd name="T8" fmla="*/ 1395 w 2152"/>
                <a:gd name="T9" fmla="*/ 1593 h 2248"/>
                <a:gd name="T10" fmla="*/ 1895 w 2152"/>
                <a:gd name="T11" fmla="*/ 923 h 2248"/>
                <a:gd name="T12" fmla="*/ 1964 w 2152"/>
                <a:gd name="T13" fmla="*/ 893 h 2248"/>
                <a:gd name="T14" fmla="*/ 2067 w 2152"/>
                <a:gd name="T15" fmla="*/ 658 h 2248"/>
                <a:gd name="T16" fmla="*/ 1967 w 2152"/>
                <a:gd name="T17" fmla="*/ 888 h 2248"/>
                <a:gd name="T18" fmla="*/ 2065 w 2152"/>
                <a:gd name="T19" fmla="*/ 506 h 2248"/>
                <a:gd name="T20" fmla="*/ 2136 w 2152"/>
                <a:gd name="T21" fmla="*/ 5 h 2248"/>
                <a:gd name="T22" fmla="*/ 1478 w 2152"/>
                <a:gd name="T23" fmla="*/ 1400 h 2248"/>
                <a:gd name="T24" fmla="*/ 705 w 2152"/>
                <a:gd name="T25" fmla="*/ 1560 h 2248"/>
                <a:gd name="T26" fmla="*/ 276 w 2152"/>
                <a:gd name="T27" fmla="*/ 1806 h 2248"/>
                <a:gd name="T28" fmla="*/ 705 w 2152"/>
                <a:gd name="T29" fmla="*/ 1561 h 2248"/>
                <a:gd name="T30" fmla="*/ 982 w 2152"/>
                <a:gd name="T31" fmla="*/ 1727 h 2248"/>
                <a:gd name="T32" fmla="*/ 2071 w 2152"/>
                <a:gd name="T33" fmla="*/ 545 h 2248"/>
                <a:gd name="T34" fmla="*/ 1053 w 2152"/>
                <a:gd name="T35" fmla="*/ 1689 h 2248"/>
                <a:gd name="T36" fmla="*/ 703 w 2152"/>
                <a:gd name="T37" fmla="*/ 1555 h 2248"/>
                <a:gd name="T38" fmla="*/ 325 w 2152"/>
                <a:gd name="T39" fmla="*/ 1777 h 2248"/>
                <a:gd name="T40" fmla="*/ 823 w 2152"/>
                <a:gd name="T41" fmla="*/ 2146 h 2248"/>
                <a:gd name="T42" fmla="*/ 1912 w 2152"/>
                <a:gd name="T43" fmla="*/ 992 h 2248"/>
                <a:gd name="T44" fmla="*/ 1478 w 2152"/>
                <a:gd name="T45" fmla="*/ 1399 h 2248"/>
                <a:gd name="T46" fmla="*/ 703 w 2152"/>
                <a:gd name="T47" fmla="*/ 1555 h 2248"/>
                <a:gd name="T48" fmla="*/ 2149 w 2152"/>
                <a:gd name="T49" fmla="*/ 144 h 2248"/>
                <a:gd name="T50" fmla="*/ 1111 w 2152"/>
                <a:gd name="T51" fmla="*/ 1633 h 2248"/>
                <a:gd name="T52" fmla="*/ 791 w 2152"/>
                <a:gd name="T53" fmla="*/ 1938 h 2248"/>
                <a:gd name="T54" fmla="*/ 964 w 2152"/>
                <a:gd name="T55" fmla="*/ 1835 h 2248"/>
                <a:gd name="T56" fmla="*/ 824 w 2152"/>
                <a:gd name="T57" fmla="*/ 2154 h 2248"/>
                <a:gd name="T58" fmla="*/ 687 w 2152"/>
                <a:gd name="T59" fmla="*/ 1597 h 2248"/>
                <a:gd name="T60" fmla="*/ 1839 w 2152"/>
                <a:gd name="T61" fmla="*/ 1094 h 2248"/>
                <a:gd name="T62" fmla="*/ 323 w 2152"/>
                <a:gd name="T63" fmla="*/ 1778 h 2248"/>
                <a:gd name="T64" fmla="*/ 981 w 2152"/>
                <a:gd name="T65" fmla="*/ 1727 h 2248"/>
                <a:gd name="T66" fmla="*/ 1059 w 2152"/>
                <a:gd name="T67" fmla="*/ 1687 h 2248"/>
                <a:gd name="T68" fmla="*/ 1476 w 2152"/>
                <a:gd name="T69" fmla="*/ 1401 h 2248"/>
                <a:gd name="T70" fmla="*/ 2022 w 2152"/>
                <a:gd name="T71" fmla="*/ 616 h 2248"/>
                <a:gd name="T72" fmla="*/ 1478 w 2152"/>
                <a:gd name="T73" fmla="*/ 1400 h 2248"/>
                <a:gd name="T74" fmla="*/ 806 w 2152"/>
                <a:gd name="T75" fmla="*/ 1921 h 2248"/>
                <a:gd name="T76" fmla="*/ 824 w 2152"/>
                <a:gd name="T77" fmla="*/ 2153 h 2248"/>
                <a:gd name="T78" fmla="*/ 707 w 2152"/>
                <a:gd name="T79" fmla="*/ 1611 h 2248"/>
                <a:gd name="T80" fmla="*/ 2111 w 2152"/>
                <a:gd name="T81" fmla="*/ 362 h 2248"/>
                <a:gd name="T82" fmla="*/ 1345 w 2152"/>
                <a:gd name="T83" fmla="*/ 1524 h 2248"/>
                <a:gd name="T84" fmla="*/ 807 w 2152"/>
                <a:gd name="T85" fmla="*/ 1921 h 2248"/>
                <a:gd name="T86" fmla="*/ 824 w 2152"/>
                <a:gd name="T87" fmla="*/ 2153 h 2248"/>
                <a:gd name="T88" fmla="*/ 707 w 2152"/>
                <a:gd name="T89" fmla="*/ 1613 h 2248"/>
                <a:gd name="T90" fmla="*/ 1478 w 2152"/>
                <a:gd name="T91" fmla="*/ 1400 h 2248"/>
                <a:gd name="T92" fmla="*/ 1849 w 2152"/>
                <a:gd name="T93" fmla="*/ 1070 h 2248"/>
                <a:gd name="T94" fmla="*/ 1054 w 2152"/>
                <a:gd name="T95" fmla="*/ 1689 h 2248"/>
                <a:gd name="T96" fmla="*/ 728 w 2152"/>
                <a:gd name="T97" fmla="*/ 2185 h 2248"/>
                <a:gd name="T98" fmla="*/ 703 w 2152"/>
                <a:gd name="T99" fmla="*/ 1555 h 2248"/>
                <a:gd name="T100" fmla="*/ 580 w 2152"/>
                <a:gd name="T101" fmla="*/ 2148 h 2248"/>
                <a:gd name="T102" fmla="*/ 814 w 2152"/>
                <a:gd name="T103" fmla="*/ 2131 h 2248"/>
                <a:gd name="T104" fmla="*/ 824 w 2152"/>
                <a:gd name="T105" fmla="*/ 2154 h 2248"/>
                <a:gd name="T106" fmla="*/ 815 w 2152"/>
                <a:gd name="T107" fmla="*/ 2140 h 2248"/>
                <a:gd name="T108" fmla="*/ 1507 w 2152"/>
                <a:gd name="T109" fmla="*/ 1483 h 2248"/>
                <a:gd name="T110" fmla="*/ 855 w 2152"/>
                <a:gd name="T111" fmla="*/ 1891 h 2248"/>
                <a:gd name="T112" fmla="*/ 192 w 2152"/>
                <a:gd name="T113" fmla="*/ 2040 h 2248"/>
                <a:gd name="T114" fmla="*/ 1324 w 2152"/>
                <a:gd name="T115" fmla="*/ 1515 h 2248"/>
                <a:gd name="T116" fmla="*/ 2072 w 2152"/>
                <a:gd name="T117" fmla="*/ 479 h 2248"/>
                <a:gd name="T118" fmla="*/ 2111 w 2152"/>
                <a:gd name="T119" fmla="*/ 361 h 2248"/>
                <a:gd name="T120" fmla="*/ 859 w 2152"/>
                <a:gd name="T121" fmla="*/ 1772 h 2248"/>
                <a:gd name="T122" fmla="*/ 1059 w 2152"/>
                <a:gd name="T123" fmla="*/ 1687 h 2248"/>
                <a:gd name="T124" fmla="*/ 1346 w 2152"/>
                <a:gd name="T125" fmla="*/ 1524 h 2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152" h="2248">
                  <a:moveTo>
                    <a:pt x="21" y="1998"/>
                  </a:moveTo>
                  <a:cubicBezTo>
                    <a:pt x="21" y="1998"/>
                    <a:pt x="20" y="1998"/>
                    <a:pt x="20" y="1998"/>
                  </a:cubicBezTo>
                  <a:cubicBezTo>
                    <a:pt x="25" y="2002"/>
                    <a:pt x="32" y="2004"/>
                    <a:pt x="40" y="2007"/>
                  </a:cubicBezTo>
                  <a:cubicBezTo>
                    <a:pt x="33" y="2004"/>
                    <a:pt x="26" y="2002"/>
                    <a:pt x="21" y="1998"/>
                  </a:cubicBezTo>
                  <a:close/>
                  <a:moveTo>
                    <a:pt x="42" y="2007"/>
                  </a:moveTo>
                  <a:cubicBezTo>
                    <a:pt x="46" y="2008"/>
                    <a:pt x="49" y="2009"/>
                    <a:pt x="53" y="2010"/>
                  </a:cubicBezTo>
                  <a:cubicBezTo>
                    <a:pt x="49" y="2009"/>
                    <a:pt x="46" y="2008"/>
                    <a:pt x="42" y="2007"/>
                  </a:cubicBezTo>
                  <a:close/>
                  <a:moveTo>
                    <a:pt x="64" y="2011"/>
                  </a:moveTo>
                  <a:cubicBezTo>
                    <a:pt x="61" y="2011"/>
                    <a:pt x="57" y="2011"/>
                    <a:pt x="54" y="2010"/>
                  </a:cubicBezTo>
                  <a:cubicBezTo>
                    <a:pt x="61" y="2011"/>
                    <a:pt x="68" y="2013"/>
                    <a:pt x="73" y="2014"/>
                  </a:cubicBezTo>
                  <a:cubicBezTo>
                    <a:pt x="70" y="2013"/>
                    <a:pt x="67" y="2012"/>
                    <a:pt x="64" y="2011"/>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89" y="2050"/>
                  </a:moveTo>
                  <a:cubicBezTo>
                    <a:pt x="191" y="2050"/>
                    <a:pt x="194" y="2049"/>
                    <a:pt x="196" y="2049"/>
                  </a:cubicBezTo>
                  <a:cubicBezTo>
                    <a:pt x="175" y="2044"/>
                    <a:pt x="155" y="2038"/>
                    <a:pt x="135" y="2033"/>
                  </a:cubicBezTo>
                  <a:cubicBezTo>
                    <a:pt x="160" y="2040"/>
                    <a:pt x="184" y="2051"/>
                    <a:pt x="210" y="2059"/>
                  </a:cubicBezTo>
                  <a:cubicBezTo>
                    <a:pt x="205" y="2057"/>
                    <a:pt x="194" y="2049"/>
                    <a:pt x="189" y="2050"/>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196" y="2049"/>
                  </a:moveTo>
                  <a:cubicBezTo>
                    <a:pt x="196" y="2049"/>
                    <a:pt x="196" y="2049"/>
                    <a:pt x="196" y="2049"/>
                  </a:cubicBezTo>
                  <a:cubicBezTo>
                    <a:pt x="197" y="2050"/>
                    <a:pt x="199" y="2050"/>
                    <a:pt x="200" y="2051"/>
                  </a:cubicBezTo>
                  <a:cubicBezTo>
                    <a:pt x="199" y="2050"/>
                    <a:pt x="198" y="2050"/>
                    <a:pt x="196" y="2049"/>
                  </a:cubicBezTo>
                  <a:close/>
                  <a:moveTo>
                    <a:pt x="233" y="2061"/>
                  </a:moveTo>
                  <a:cubicBezTo>
                    <a:pt x="231" y="2061"/>
                    <a:pt x="236" y="2064"/>
                    <a:pt x="251" y="2070"/>
                  </a:cubicBezTo>
                  <a:cubicBezTo>
                    <a:pt x="246" y="2068"/>
                    <a:pt x="239" y="2064"/>
                    <a:pt x="233" y="2061"/>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3" y="1735"/>
                  </a:moveTo>
                  <a:cubicBezTo>
                    <a:pt x="754" y="1737"/>
                    <a:pt x="754" y="1739"/>
                    <a:pt x="755" y="1741"/>
                  </a:cubicBezTo>
                  <a:cubicBezTo>
                    <a:pt x="756" y="1745"/>
                    <a:pt x="756" y="1744"/>
                    <a:pt x="753" y="173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06" y="1980"/>
                  </a:moveTo>
                  <a:cubicBezTo>
                    <a:pt x="806" y="1982"/>
                    <a:pt x="806" y="1985"/>
                    <a:pt x="807" y="1987"/>
                  </a:cubicBezTo>
                  <a:cubicBezTo>
                    <a:pt x="807" y="1985"/>
                    <a:pt x="806" y="1982"/>
                    <a:pt x="806" y="1980"/>
                  </a:cubicBezTo>
                  <a:close/>
                  <a:moveTo>
                    <a:pt x="805" y="1984"/>
                  </a:moveTo>
                  <a:cubicBezTo>
                    <a:pt x="806" y="1988"/>
                    <a:pt x="807" y="1992"/>
                    <a:pt x="808" y="1995"/>
                  </a:cubicBezTo>
                  <a:cubicBezTo>
                    <a:pt x="808" y="1993"/>
                    <a:pt x="807" y="1989"/>
                    <a:pt x="805" y="1984"/>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200" y="1734"/>
                  </a:moveTo>
                  <a:cubicBezTo>
                    <a:pt x="1214" y="1737"/>
                    <a:pt x="1226" y="1724"/>
                    <a:pt x="1236" y="1712"/>
                  </a:cubicBezTo>
                  <a:cubicBezTo>
                    <a:pt x="1224" y="1719"/>
                    <a:pt x="1212" y="1727"/>
                    <a:pt x="1200" y="1734"/>
                  </a:cubicBezTo>
                  <a:close/>
                  <a:moveTo>
                    <a:pt x="1239" y="1566"/>
                  </a:moveTo>
                  <a:cubicBezTo>
                    <a:pt x="1240" y="1566"/>
                    <a:pt x="1241" y="1565"/>
                    <a:pt x="1242" y="1565"/>
                  </a:cubicBezTo>
                  <a:cubicBezTo>
                    <a:pt x="1246" y="1562"/>
                    <a:pt x="1250" y="1559"/>
                    <a:pt x="1254" y="1556"/>
                  </a:cubicBezTo>
                  <a:cubicBezTo>
                    <a:pt x="1256" y="1554"/>
                    <a:pt x="1256" y="1552"/>
                    <a:pt x="1257" y="1550"/>
                  </a:cubicBezTo>
                  <a:cubicBezTo>
                    <a:pt x="1256" y="1552"/>
                    <a:pt x="1248" y="1559"/>
                    <a:pt x="1239" y="1566"/>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76" y="1615"/>
                  </a:moveTo>
                  <a:cubicBezTo>
                    <a:pt x="1384" y="1612"/>
                    <a:pt x="1395" y="1601"/>
                    <a:pt x="1403" y="1592"/>
                  </a:cubicBezTo>
                  <a:cubicBezTo>
                    <a:pt x="1395" y="1600"/>
                    <a:pt x="1385" y="1608"/>
                    <a:pt x="1376"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97" y="1567"/>
                  </a:moveTo>
                  <a:cubicBezTo>
                    <a:pt x="1398" y="1566"/>
                    <a:pt x="1400" y="1565"/>
                    <a:pt x="1401" y="1564"/>
                  </a:cubicBezTo>
                  <a:cubicBezTo>
                    <a:pt x="1399" y="1565"/>
                    <a:pt x="1398" y="1566"/>
                    <a:pt x="1397" y="1567"/>
                  </a:cubicBezTo>
                  <a:close/>
                  <a:moveTo>
                    <a:pt x="1403" y="1592"/>
                  </a:moveTo>
                  <a:cubicBezTo>
                    <a:pt x="1408" y="1588"/>
                    <a:pt x="1412" y="1584"/>
                    <a:pt x="1416" y="1580"/>
                  </a:cubicBezTo>
                  <a:cubicBezTo>
                    <a:pt x="1414" y="1582"/>
                    <a:pt x="1409" y="1586"/>
                    <a:pt x="1403" y="1592"/>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584" y="1282"/>
                  </a:moveTo>
                  <a:cubicBezTo>
                    <a:pt x="1586" y="1280"/>
                    <a:pt x="1588" y="1278"/>
                    <a:pt x="1591" y="1275"/>
                  </a:cubicBezTo>
                  <a:cubicBezTo>
                    <a:pt x="1591" y="1274"/>
                    <a:pt x="1589" y="1276"/>
                    <a:pt x="1584" y="1282"/>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19" y="1289"/>
                    <a:pt x="1619" y="1289"/>
                    <a:pt x="1619" y="1289"/>
                  </a:cubicBezTo>
                  <a:close/>
                  <a:moveTo>
                    <a:pt x="1648" y="1214"/>
                  </a:moveTo>
                  <a:cubicBezTo>
                    <a:pt x="1652" y="1212"/>
                    <a:pt x="1657" y="1210"/>
                    <a:pt x="1661" y="1207"/>
                  </a:cubicBezTo>
                  <a:cubicBezTo>
                    <a:pt x="1669" y="1198"/>
                    <a:pt x="1665" y="1201"/>
                    <a:pt x="1648" y="1214"/>
                  </a:cubicBezTo>
                  <a:close/>
                  <a:moveTo>
                    <a:pt x="1704" y="1288"/>
                  </a:moveTo>
                  <a:cubicBezTo>
                    <a:pt x="1704" y="1288"/>
                    <a:pt x="1704" y="1288"/>
                    <a:pt x="1704" y="1288"/>
                  </a:cubicBezTo>
                  <a:cubicBezTo>
                    <a:pt x="1704" y="1288"/>
                    <a:pt x="1704" y="1288"/>
                    <a:pt x="1704" y="1288"/>
                  </a:cubicBezTo>
                  <a:close/>
                  <a:moveTo>
                    <a:pt x="1798" y="1174"/>
                  </a:moveTo>
                  <a:cubicBezTo>
                    <a:pt x="1808" y="1161"/>
                    <a:pt x="1818" y="1148"/>
                    <a:pt x="1827" y="1135"/>
                  </a:cubicBezTo>
                  <a:cubicBezTo>
                    <a:pt x="1815" y="1145"/>
                    <a:pt x="1805" y="1159"/>
                    <a:pt x="1798" y="1174"/>
                  </a:cubicBezTo>
                  <a:close/>
                  <a:moveTo>
                    <a:pt x="1828" y="1135"/>
                  </a:moveTo>
                  <a:cubicBezTo>
                    <a:pt x="1828" y="1135"/>
                    <a:pt x="1827" y="1135"/>
                    <a:pt x="1827" y="1135"/>
                  </a:cubicBezTo>
                  <a:cubicBezTo>
                    <a:pt x="1829" y="1134"/>
                    <a:pt x="1830" y="1133"/>
                    <a:pt x="1831" y="1132"/>
                  </a:cubicBezTo>
                  <a:cubicBezTo>
                    <a:pt x="1830" y="1133"/>
                    <a:pt x="1829" y="1134"/>
                    <a:pt x="1828" y="1135"/>
                  </a:cubicBezTo>
                  <a:close/>
                  <a:moveTo>
                    <a:pt x="1849" y="1070"/>
                  </a:moveTo>
                  <a:cubicBezTo>
                    <a:pt x="1851" y="1071"/>
                    <a:pt x="1853" y="1070"/>
                    <a:pt x="1856" y="1069"/>
                  </a:cubicBezTo>
                  <a:cubicBezTo>
                    <a:pt x="1863" y="1058"/>
                    <a:pt x="1861" y="1058"/>
                    <a:pt x="1849" y="1070"/>
                  </a:cubicBezTo>
                  <a:close/>
                  <a:moveTo>
                    <a:pt x="1895" y="923"/>
                  </a:moveTo>
                  <a:cubicBezTo>
                    <a:pt x="1892" y="929"/>
                    <a:pt x="1888" y="936"/>
                    <a:pt x="1883" y="943"/>
                  </a:cubicBezTo>
                  <a:cubicBezTo>
                    <a:pt x="1883" y="945"/>
                    <a:pt x="1884" y="947"/>
                    <a:pt x="1884" y="949"/>
                  </a:cubicBezTo>
                  <a:cubicBezTo>
                    <a:pt x="1888" y="942"/>
                    <a:pt x="1893" y="935"/>
                    <a:pt x="1897" y="927"/>
                  </a:cubicBezTo>
                  <a:cubicBezTo>
                    <a:pt x="1896" y="926"/>
                    <a:pt x="1896" y="924"/>
                    <a:pt x="1895" y="923"/>
                  </a:cubicBezTo>
                  <a:close/>
                  <a:moveTo>
                    <a:pt x="1895" y="921"/>
                  </a:moveTo>
                  <a:cubicBezTo>
                    <a:pt x="1894" y="921"/>
                    <a:pt x="1894" y="920"/>
                    <a:pt x="1894" y="920"/>
                  </a:cubicBezTo>
                  <a:cubicBezTo>
                    <a:pt x="1893" y="917"/>
                    <a:pt x="1892" y="914"/>
                    <a:pt x="1891" y="912"/>
                  </a:cubicBezTo>
                  <a:cubicBezTo>
                    <a:pt x="1890" y="921"/>
                    <a:pt x="1890" y="916"/>
                    <a:pt x="1890" y="911"/>
                  </a:cubicBezTo>
                  <a:cubicBezTo>
                    <a:pt x="1887" y="915"/>
                    <a:pt x="1884" y="919"/>
                    <a:pt x="1881" y="924"/>
                  </a:cubicBezTo>
                  <a:cubicBezTo>
                    <a:pt x="1881" y="926"/>
                    <a:pt x="1881" y="929"/>
                    <a:pt x="1882" y="932"/>
                  </a:cubicBezTo>
                  <a:cubicBezTo>
                    <a:pt x="1882" y="932"/>
                    <a:pt x="1882" y="932"/>
                    <a:pt x="1882" y="933"/>
                  </a:cubicBezTo>
                  <a:cubicBezTo>
                    <a:pt x="1882" y="933"/>
                    <a:pt x="1882" y="933"/>
                    <a:pt x="1882" y="933"/>
                  </a:cubicBezTo>
                  <a:cubicBezTo>
                    <a:pt x="1882" y="933"/>
                    <a:pt x="1882" y="933"/>
                    <a:pt x="1882" y="933"/>
                  </a:cubicBezTo>
                  <a:cubicBezTo>
                    <a:pt x="1882" y="936"/>
                    <a:pt x="1882" y="938"/>
                    <a:pt x="1883" y="941"/>
                  </a:cubicBezTo>
                  <a:cubicBezTo>
                    <a:pt x="1887" y="933"/>
                    <a:pt x="1890" y="928"/>
                    <a:pt x="1895" y="922"/>
                  </a:cubicBezTo>
                  <a:cubicBezTo>
                    <a:pt x="1895" y="921"/>
                    <a:pt x="1895" y="921"/>
                    <a:pt x="1895" y="921"/>
                  </a:cubicBezTo>
                  <a:close/>
                  <a:moveTo>
                    <a:pt x="1952" y="921"/>
                  </a:moveTo>
                  <a:cubicBezTo>
                    <a:pt x="1941" y="942"/>
                    <a:pt x="1929" y="962"/>
                    <a:pt x="1917" y="983"/>
                  </a:cubicBezTo>
                  <a:cubicBezTo>
                    <a:pt x="1917" y="983"/>
                    <a:pt x="1917" y="983"/>
                    <a:pt x="1917" y="983"/>
                  </a:cubicBezTo>
                  <a:cubicBezTo>
                    <a:pt x="1917" y="983"/>
                    <a:pt x="1917" y="983"/>
                    <a:pt x="1917" y="983"/>
                  </a:cubicBezTo>
                  <a:cubicBezTo>
                    <a:pt x="1917" y="983"/>
                    <a:pt x="1917" y="983"/>
                    <a:pt x="1917" y="983"/>
                  </a:cubicBezTo>
                  <a:cubicBezTo>
                    <a:pt x="1917" y="983"/>
                    <a:pt x="1917" y="983"/>
                    <a:pt x="1917" y="983"/>
                  </a:cubicBezTo>
                  <a:cubicBezTo>
                    <a:pt x="1915" y="986"/>
                    <a:pt x="1914" y="989"/>
                    <a:pt x="1912" y="992"/>
                  </a:cubicBezTo>
                  <a:cubicBezTo>
                    <a:pt x="1908" y="1000"/>
                    <a:pt x="1903" y="1007"/>
                    <a:pt x="1899" y="1014"/>
                  </a:cubicBezTo>
                  <a:cubicBezTo>
                    <a:pt x="1894" y="1023"/>
                    <a:pt x="1889" y="1031"/>
                    <a:pt x="1884" y="1039"/>
                  </a:cubicBezTo>
                  <a:cubicBezTo>
                    <a:pt x="1887" y="1035"/>
                    <a:pt x="1890" y="1030"/>
                    <a:pt x="1894" y="1025"/>
                  </a:cubicBezTo>
                  <a:cubicBezTo>
                    <a:pt x="1894" y="1025"/>
                    <a:pt x="1894" y="1025"/>
                    <a:pt x="1894" y="1025"/>
                  </a:cubicBezTo>
                  <a:cubicBezTo>
                    <a:pt x="1896" y="1022"/>
                    <a:pt x="1898" y="1019"/>
                    <a:pt x="1900" y="1016"/>
                  </a:cubicBezTo>
                  <a:cubicBezTo>
                    <a:pt x="1904" y="1009"/>
                    <a:pt x="1908" y="1002"/>
                    <a:pt x="1912" y="995"/>
                  </a:cubicBezTo>
                  <a:cubicBezTo>
                    <a:pt x="1913" y="993"/>
                    <a:pt x="1914" y="991"/>
                    <a:pt x="1915" y="989"/>
                  </a:cubicBezTo>
                  <a:cubicBezTo>
                    <a:pt x="1916" y="988"/>
                    <a:pt x="1917" y="987"/>
                    <a:pt x="1917" y="986"/>
                  </a:cubicBezTo>
                  <a:cubicBezTo>
                    <a:pt x="1920" y="982"/>
                    <a:pt x="1922" y="978"/>
                    <a:pt x="1924" y="975"/>
                  </a:cubicBezTo>
                  <a:cubicBezTo>
                    <a:pt x="1926" y="971"/>
                    <a:pt x="1928" y="967"/>
                    <a:pt x="1930" y="964"/>
                  </a:cubicBezTo>
                  <a:cubicBezTo>
                    <a:pt x="1937" y="950"/>
                    <a:pt x="1944" y="936"/>
                    <a:pt x="1952" y="921"/>
                  </a:cubicBezTo>
                  <a:cubicBezTo>
                    <a:pt x="1953" y="919"/>
                    <a:pt x="1954" y="916"/>
                    <a:pt x="1956" y="914"/>
                  </a:cubicBezTo>
                  <a:cubicBezTo>
                    <a:pt x="1954" y="916"/>
                    <a:pt x="1953" y="919"/>
                    <a:pt x="1952" y="921"/>
                  </a:cubicBezTo>
                  <a:close/>
                  <a:moveTo>
                    <a:pt x="1950" y="917"/>
                  </a:moveTo>
                  <a:cubicBezTo>
                    <a:pt x="1949" y="919"/>
                    <a:pt x="1949" y="922"/>
                    <a:pt x="1948" y="925"/>
                  </a:cubicBezTo>
                  <a:cubicBezTo>
                    <a:pt x="1949" y="923"/>
                    <a:pt x="1950" y="921"/>
                    <a:pt x="1951" y="919"/>
                  </a:cubicBezTo>
                  <a:cubicBezTo>
                    <a:pt x="1951" y="918"/>
                    <a:pt x="1951" y="918"/>
                    <a:pt x="1950" y="917"/>
                  </a:cubicBezTo>
                  <a:close/>
                  <a:moveTo>
                    <a:pt x="1895" y="923"/>
                  </a:moveTo>
                  <a:cubicBezTo>
                    <a:pt x="1892" y="929"/>
                    <a:pt x="1888" y="936"/>
                    <a:pt x="1883" y="943"/>
                  </a:cubicBezTo>
                  <a:cubicBezTo>
                    <a:pt x="1883" y="945"/>
                    <a:pt x="1884" y="947"/>
                    <a:pt x="1884" y="949"/>
                  </a:cubicBezTo>
                  <a:cubicBezTo>
                    <a:pt x="1888" y="942"/>
                    <a:pt x="1893" y="935"/>
                    <a:pt x="1897" y="927"/>
                  </a:cubicBezTo>
                  <a:cubicBezTo>
                    <a:pt x="1896" y="926"/>
                    <a:pt x="1896" y="924"/>
                    <a:pt x="1895" y="923"/>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67" y="806"/>
                  </a:moveTo>
                  <a:cubicBezTo>
                    <a:pt x="1968" y="806"/>
                    <a:pt x="1969" y="804"/>
                    <a:pt x="1972" y="797"/>
                  </a:cubicBezTo>
                  <a:cubicBezTo>
                    <a:pt x="1970" y="800"/>
                    <a:pt x="1969" y="803"/>
                    <a:pt x="1967" y="806"/>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2067" y="658"/>
                  </a:moveTo>
                  <a:cubicBezTo>
                    <a:pt x="2057" y="686"/>
                    <a:pt x="2047" y="715"/>
                    <a:pt x="2035" y="743"/>
                  </a:cubicBezTo>
                  <a:cubicBezTo>
                    <a:pt x="2033" y="751"/>
                    <a:pt x="2030" y="759"/>
                    <a:pt x="2026" y="763"/>
                  </a:cubicBezTo>
                  <a:cubicBezTo>
                    <a:pt x="2023" y="769"/>
                    <a:pt x="2020" y="775"/>
                    <a:pt x="2017" y="780"/>
                  </a:cubicBezTo>
                  <a:cubicBezTo>
                    <a:pt x="2020" y="775"/>
                    <a:pt x="2022" y="770"/>
                    <a:pt x="2024" y="765"/>
                  </a:cubicBezTo>
                  <a:cubicBezTo>
                    <a:pt x="2025" y="764"/>
                    <a:pt x="2025" y="764"/>
                    <a:pt x="2026" y="763"/>
                  </a:cubicBezTo>
                  <a:cubicBezTo>
                    <a:pt x="2029" y="756"/>
                    <a:pt x="2032" y="749"/>
                    <a:pt x="2035" y="743"/>
                  </a:cubicBezTo>
                  <a:cubicBezTo>
                    <a:pt x="2036" y="739"/>
                    <a:pt x="2037" y="735"/>
                    <a:pt x="2038" y="732"/>
                  </a:cubicBezTo>
                  <a:cubicBezTo>
                    <a:pt x="2035" y="740"/>
                    <a:pt x="2031" y="749"/>
                    <a:pt x="2027" y="757"/>
                  </a:cubicBezTo>
                  <a:cubicBezTo>
                    <a:pt x="2032" y="746"/>
                    <a:pt x="2036" y="736"/>
                    <a:pt x="2040" y="726"/>
                  </a:cubicBezTo>
                  <a:cubicBezTo>
                    <a:pt x="2039" y="728"/>
                    <a:pt x="2039" y="730"/>
                    <a:pt x="2038" y="732"/>
                  </a:cubicBezTo>
                  <a:cubicBezTo>
                    <a:pt x="2039" y="729"/>
                    <a:pt x="2040" y="726"/>
                    <a:pt x="2041" y="723"/>
                  </a:cubicBezTo>
                  <a:cubicBezTo>
                    <a:pt x="2040" y="724"/>
                    <a:pt x="2040" y="725"/>
                    <a:pt x="2040" y="726"/>
                  </a:cubicBezTo>
                  <a:cubicBezTo>
                    <a:pt x="2040" y="723"/>
                    <a:pt x="2041" y="720"/>
                    <a:pt x="2042" y="719"/>
                  </a:cubicBezTo>
                  <a:cubicBezTo>
                    <a:pt x="2041" y="720"/>
                    <a:pt x="2041" y="722"/>
                    <a:pt x="2041" y="723"/>
                  </a:cubicBezTo>
                  <a:cubicBezTo>
                    <a:pt x="2054" y="689"/>
                    <a:pt x="2063" y="661"/>
                    <a:pt x="2065" y="647"/>
                  </a:cubicBezTo>
                  <a:cubicBezTo>
                    <a:pt x="2075" y="627"/>
                    <a:pt x="2080" y="605"/>
                    <a:pt x="2084" y="582"/>
                  </a:cubicBezTo>
                  <a:cubicBezTo>
                    <a:pt x="2077" y="600"/>
                    <a:pt x="2070" y="620"/>
                    <a:pt x="2065" y="637"/>
                  </a:cubicBezTo>
                  <a:cubicBezTo>
                    <a:pt x="2063" y="640"/>
                    <a:pt x="2062" y="643"/>
                    <a:pt x="2062" y="645"/>
                  </a:cubicBezTo>
                  <a:cubicBezTo>
                    <a:pt x="2058" y="657"/>
                    <a:pt x="2055" y="668"/>
                    <a:pt x="2054" y="675"/>
                  </a:cubicBezTo>
                  <a:cubicBezTo>
                    <a:pt x="2052" y="667"/>
                    <a:pt x="2039" y="717"/>
                    <a:pt x="2038" y="720"/>
                  </a:cubicBezTo>
                  <a:cubicBezTo>
                    <a:pt x="2031" y="735"/>
                    <a:pt x="2025" y="750"/>
                    <a:pt x="2019" y="766"/>
                  </a:cubicBezTo>
                  <a:cubicBezTo>
                    <a:pt x="2021" y="766"/>
                    <a:pt x="2022" y="766"/>
                    <a:pt x="2023" y="765"/>
                  </a:cubicBezTo>
                  <a:cubicBezTo>
                    <a:pt x="2017" y="777"/>
                    <a:pt x="2011" y="789"/>
                    <a:pt x="2006" y="801"/>
                  </a:cubicBezTo>
                  <a:cubicBezTo>
                    <a:pt x="2010" y="794"/>
                    <a:pt x="2014" y="788"/>
                    <a:pt x="2017" y="781"/>
                  </a:cubicBezTo>
                  <a:cubicBezTo>
                    <a:pt x="2000" y="821"/>
                    <a:pt x="1980" y="865"/>
                    <a:pt x="1960" y="906"/>
                  </a:cubicBezTo>
                  <a:cubicBezTo>
                    <a:pt x="1958" y="909"/>
                    <a:pt x="1957" y="911"/>
                    <a:pt x="1956" y="914"/>
                  </a:cubicBezTo>
                  <a:cubicBezTo>
                    <a:pt x="1957" y="911"/>
                    <a:pt x="1958" y="909"/>
                    <a:pt x="1960" y="906"/>
                  </a:cubicBezTo>
                  <a:cubicBezTo>
                    <a:pt x="2002" y="826"/>
                    <a:pt x="2039" y="743"/>
                    <a:pt x="2070" y="658"/>
                  </a:cubicBezTo>
                  <a:cubicBezTo>
                    <a:pt x="2067" y="665"/>
                    <a:pt x="2066" y="665"/>
                    <a:pt x="2067" y="658"/>
                  </a:cubicBezTo>
                  <a:close/>
                  <a:moveTo>
                    <a:pt x="1963" y="896"/>
                  </a:move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ubicBezTo>
                    <a:pt x="1955" y="906"/>
                    <a:pt x="1952" y="911"/>
                    <a:pt x="1950" y="917"/>
                  </a:cubicBezTo>
                  <a:cubicBezTo>
                    <a:pt x="1951" y="918"/>
                    <a:pt x="1951" y="918"/>
                    <a:pt x="1951" y="919"/>
                  </a:cubicBezTo>
                  <a:cubicBezTo>
                    <a:pt x="1954" y="914"/>
                    <a:pt x="1956" y="909"/>
                    <a:pt x="1959" y="904"/>
                  </a:cubicBezTo>
                  <a:cubicBezTo>
                    <a:pt x="1960" y="901"/>
                    <a:pt x="1962" y="899"/>
                    <a:pt x="1963" y="896"/>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64" y="893"/>
                  </a:moveTo>
                  <a:cubicBezTo>
                    <a:pt x="1964" y="893"/>
                    <a:pt x="1964" y="893"/>
                    <a:pt x="1964" y="893"/>
                  </a:cubicBezTo>
                  <a:cubicBezTo>
                    <a:pt x="1964" y="893"/>
                    <a:pt x="1964" y="893"/>
                    <a:pt x="1964" y="893"/>
                  </a:cubicBezTo>
                  <a:close/>
                  <a:moveTo>
                    <a:pt x="1964" y="894"/>
                  </a:moveTo>
                  <a:cubicBezTo>
                    <a:pt x="1964" y="894"/>
                    <a:pt x="1964" y="894"/>
                    <a:pt x="1964" y="894"/>
                  </a:cubicBezTo>
                  <a:cubicBezTo>
                    <a:pt x="1964" y="894"/>
                    <a:pt x="1964" y="894"/>
                    <a:pt x="1964" y="894"/>
                  </a:cubicBezTo>
                  <a:cubicBezTo>
                    <a:pt x="1964" y="894"/>
                    <a:pt x="1964" y="894"/>
                    <a:pt x="1964" y="894"/>
                  </a:cubicBezTo>
                  <a:close/>
                  <a:moveTo>
                    <a:pt x="1930" y="871"/>
                  </a:move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ubicBezTo>
                    <a:pt x="1933" y="867"/>
                    <a:pt x="1931" y="869"/>
                    <a:pt x="1930" y="871"/>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02" y="536"/>
                  </a:moveTo>
                  <a:cubicBezTo>
                    <a:pt x="2102" y="539"/>
                    <a:pt x="2102" y="541"/>
                    <a:pt x="2102" y="543"/>
                  </a:cubicBezTo>
                  <a:cubicBezTo>
                    <a:pt x="2105" y="538"/>
                    <a:pt x="2106" y="533"/>
                    <a:pt x="2107" y="527"/>
                  </a:cubicBezTo>
                  <a:cubicBezTo>
                    <a:pt x="2106" y="528"/>
                    <a:pt x="2104" y="532"/>
                    <a:pt x="2102" y="536"/>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065" y="506"/>
                  </a:moveTo>
                  <a:cubicBezTo>
                    <a:pt x="2069" y="499"/>
                    <a:pt x="2071" y="491"/>
                    <a:pt x="2072" y="483"/>
                  </a:cubicBezTo>
                  <a:cubicBezTo>
                    <a:pt x="2070" y="491"/>
                    <a:pt x="2067" y="498"/>
                    <a:pt x="2065" y="506"/>
                  </a:cubicBezTo>
                  <a:close/>
                  <a:moveTo>
                    <a:pt x="2111" y="361"/>
                  </a:moveTo>
                  <a:cubicBezTo>
                    <a:pt x="2111" y="361"/>
                    <a:pt x="2111" y="361"/>
                    <a:pt x="2111" y="362"/>
                  </a:cubicBezTo>
                  <a:cubicBezTo>
                    <a:pt x="2111" y="362"/>
                    <a:pt x="2111" y="362"/>
                    <a:pt x="2111" y="362"/>
                  </a:cubicBezTo>
                  <a:cubicBezTo>
                    <a:pt x="2111" y="362"/>
                    <a:pt x="2111" y="362"/>
                    <a:pt x="2111" y="362"/>
                  </a:cubicBezTo>
                  <a:cubicBezTo>
                    <a:pt x="2111" y="362"/>
                    <a:pt x="2111" y="362"/>
                    <a:pt x="2111" y="361"/>
                  </a:cubicBezTo>
                  <a:close/>
                  <a:moveTo>
                    <a:pt x="2146" y="276"/>
                  </a:moveTo>
                  <a:cubicBezTo>
                    <a:pt x="2146" y="307"/>
                    <a:pt x="2145" y="338"/>
                    <a:pt x="2135" y="368"/>
                  </a:cubicBezTo>
                  <a:cubicBezTo>
                    <a:pt x="2134" y="365"/>
                    <a:pt x="2133" y="362"/>
                    <a:pt x="2133" y="359"/>
                  </a:cubicBezTo>
                  <a:cubicBezTo>
                    <a:pt x="2130" y="372"/>
                    <a:pt x="2128" y="385"/>
                    <a:pt x="2125" y="399"/>
                  </a:cubicBezTo>
                  <a:cubicBezTo>
                    <a:pt x="2123" y="409"/>
                    <a:pt x="2106" y="481"/>
                    <a:pt x="2107" y="486"/>
                  </a:cubicBezTo>
                  <a:cubicBezTo>
                    <a:pt x="2093" y="514"/>
                    <a:pt x="2090" y="548"/>
                    <a:pt x="2084" y="582"/>
                  </a:cubicBezTo>
                  <a:cubicBezTo>
                    <a:pt x="2091" y="563"/>
                    <a:pt x="2098" y="546"/>
                    <a:pt x="2102" y="536"/>
                  </a:cubicBezTo>
                  <a:cubicBezTo>
                    <a:pt x="2102" y="520"/>
                    <a:pt x="2105" y="502"/>
                    <a:pt x="2109" y="483"/>
                  </a:cubicBezTo>
                  <a:cubicBezTo>
                    <a:pt x="2109" y="483"/>
                    <a:pt x="2109" y="483"/>
                    <a:pt x="2109" y="483"/>
                  </a:cubicBezTo>
                  <a:cubicBezTo>
                    <a:pt x="2109" y="483"/>
                    <a:pt x="2109" y="483"/>
                    <a:pt x="2109" y="483"/>
                  </a:cubicBezTo>
                  <a:cubicBezTo>
                    <a:pt x="2109" y="482"/>
                    <a:pt x="2110" y="481"/>
                    <a:pt x="2110" y="480"/>
                  </a:cubicBezTo>
                  <a:cubicBezTo>
                    <a:pt x="2110" y="480"/>
                    <a:pt x="2110" y="481"/>
                    <a:pt x="2109" y="482"/>
                  </a:cubicBezTo>
                  <a:cubicBezTo>
                    <a:pt x="2114" y="459"/>
                    <a:pt x="2121" y="436"/>
                    <a:pt x="2127" y="419"/>
                  </a:cubicBezTo>
                  <a:cubicBezTo>
                    <a:pt x="2124" y="439"/>
                    <a:pt x="2120" y="459"/>
                    <a:pt x="2115" y="480"/>
                  </a:cubicBezTo>
                  <a:cubicBezTo>
                    <a:pt x="2124" y="444"/>
                    <a:pt x="2129" y="408"/>
                    <a:pt x="2135" y="372"/>
                  </a:cubicBezTo>
                  <a:cubicBezTo>
                    <a:pt x="2132" y="389"/>
                    <a:pt x="2134" y="384"/>
                    <a:pt x="2140" y="355"/>
                  </a:cubicBezTo>
                  <a:cubicBezTo>
                    <a:pt x="2146" y="329"/>
                    <a:pt x="2152" y="302"/>
                    <a:pt x="2146" y="276"/>
                  </a:cubicBezTo>
                  <a:close/>
                  <a:moveTo>
                    <a:pt x="2072" y="483"/>
                  </a:moveTo>
                  <a:cubicBezTo>
                    <a:pt x="2070" y="491"/>
                    <a:pt x="2067" y="498"/>
                    <a:pt x="2065" y="506"/>
                  </a:cubicBezTo>
                  <a:cubicBezTo>
                    <a:pt x="2069" y="499"/>
                    <a:pt x="2071" y="491"/>
                    <a:pt x="2072" y="483"/>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5" y="188"/>
                  </a:moveTo>
                  <a:cubicBezTo>
                    <a:pt x="2115" y="188"/>
                    <a:pt x="2115" y="187"/>
                    <a:pt x="2116" y="187"/>
                  </a:cubicBezTo>
                  <a:cubicBezTo>
                    <a:pt x="2116" y="186"/>
                    <a:pt x="2116" y="186"/>
                    <a:pt x="2116" y="185"/>
                  </a:cubicBezTo>
                  <a:cubicBezTo>
                    <a:pt x="2116" y="186"/>
                    <a:pt x="2115" y="187"/>
                    <a:pt x="2115" y="188"/>
                  </a:cubicBezTo>
                  <a:close/>
                  <a:moveTo>
                    <a:pt x="2116" y="185"/>
                  </a:moveTo>
                  <a:cubicBezTo>
                    <a:pt x="2119" y="177"/>
                    <a:pt x="2121" y="170"/>
                    <a:pt x="2122" y="162"/>
                  </a:cubicBezTo>
                  <a:cubicBezTo>
                    <a:pt x="2119" y="169"/>
                    <a:pt x="2117" y="177"/>
                    <a:pt x="2116" y="185"/>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36" y="30"/>
                  </a:moveTo>
                  <a:cubicBezTo>
                    <a:pt x="2132" y="44"/>
                    <a:pt x="2129" y="58"/>
                    <a:pt x="2135" y="70"/>
                  </a:cubicBezTo>
                  <a:cubicBezTo>
                    <a:pt x="2135" y="69"/>
                    <a:pt x="2135" y="69"/>
                    <a:pt x="2135" y="69"/>
                  </a:cubicBezTo>
                  <a:cubicBezTo>
                    <a:pt x="2132" y="61"/>
                    <a:pt x="2133" y="52"/>
                    <a:pt x="2136" y="42"/>
                  </a:cubicBezTo>
                  <a:cubicBezTo>
                    <a:pt x="2136" y="38"/>
                    <a:pt x="2136" y="33"/>
                    <a:pt x="2136" y="30"/>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3"/>
                    <a:pt x="2136" y="2"/>
                    <a:pt x="2136" y="0"/>
                  </a:cubicBezTo>
                  <a:cubicBezTo>
                    <a:pt x="2136" y="1"/>
                    <a:pt x="2136" y="3"/>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19" y="1289"/>
                    <a:pt x="1619" y="1289"/>
                    <a:pt x="1619" y="1289"/>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79" y="1728"/>
                  </a:moveTo>
                  <a:cubicBezTo>
                    <a:pt x="979" y="1728"/>
                    <a:pt x="979" y="1728"/>
                    <a:pt x="979" y="1728"/>
                  </a:cubicBezTo>
                  <a:cubicBezTo>
                    <a:pt x="979" y="1728"/>
                    <a:pt x="979" y="1728"/>
                    <a:pt x="979" y="1728"/>
                  </a:cubicBezTo>
                  <a:close/>
                  <a:moveTo>
                    <a:pt x="977" y="1729"/>
                  </a:moveTo>
                  <a:cubicBezTo>
                    <a:pt x="977" y="1729"/>
                    <a:pt x="977" y="1729"/>
                    <a:pt x="977" y="1729"/>
                  </a:cubicBezTo>
                  <a:cubicBezTo>
                    <a:pt x="977" y="1729"/>
                    <a:pt x="977" y="1729"/>
                    <a:pt x="977" y="1729"/>
                  </a:cubicBezTo>
                  <a:cubicBezTo>
                    <a:pt x="977" y="1729"/>
                    <a:pt x="977" y="1729"/>
                    <a:pt x="977" y="1729"/>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693" y="1520"/>
                  </a:moveTo>
                  <a:cubicBezTo>
                    <a:pt x="694" y="1533"/>
                    <a:pt x="699" y="1546"/>
                    <a:pt x="703" y="1558"/>
                  </a:cubicBezTo>
                  <a:cubicBezTo>
                    <a:pt x="700" y="1546"/>
                    <a:pt x="696" y="1533"/>
                    <a:pt x="693" y="1520"/>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7"/>
                  </a:moveTo>
                  <a:cubicBezTo>
                    <a:pt x="276"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4" y="1808"/>
                    <a:pt x="274" y="1808"/>
                    <a:pt x="274" y="1808"/>
                  </a:cubicBezTo>
                  <a:cubicBezTo>
                    <a:pt x="274" y="1808"/>
                    <a:pt x="274" y="1808"/>
                    <a:pt x="273" y="1808"/>
                  </a:cubicBezTo>
                  <a:cubicBezTo>
                    <a:pt x="273" y="1808"/>
                    <a:pt x="273" y="1808"/>
                    <a:pt x="273" y="1808"/>
                  </a:cubicBezTo>
                  <a:cubicBezTo>
                    <a:pt x="273" y="1809"/>
                    <a:pt x="273" y="1809"/>
                    <a:pt x="273" y="1809"/>
                  </a:cubicBezTo>
                  <a:cubicBezTo>
                    <a:pt x="273" y="1809"/>
                    <a:pt x="273" y="1809"/>
                    <a:pt x="272" y="1809"/>
                  </a:cubicBezTo>
                  <a:cubicBezTo>
                    <a:pt x="272" y="1809"/>
                    <a:pt x="272" y="1809"/>
                    <a:pt x="272" y="1809"/>
                  </a:cubicBezTo>
                  <a:cubicBezTo>
                    <a:pt x="272" y="1810"/>
                    <a:pt x="271" y="1810"/>
                    <a:pt x="271" y="1810"/>
                  </a:cubicBezTo>
                  <a:cubicBezTo>
                    <a:pt x="271" y="1810"/>
                    <a:pt x="271" y="1810"/>
                    <a:pt x="270" y="1811"/>
                  </a:cubicBezTo>
                  <a:cubicBezTo>
                    <a:pt x="270" y="1811"/>
                    <a:pt x="270" y="1811"/>
                    <a:pt x="270" y="1811"/>
                  </a:cubicBezTo>
                  <a:cubicBezTo>
                    <a:pt x="270" y="1811"/>
                    <a:pt x="269" y="1811"/>
                    <a:pt x="269" y="1811"/>
                  </a:cubicBezTo>
                  <a:cubicBezTo>
                    <a:pt x="271" y="1811"/>
                    <a:pt x="282" y="1803"/>
                    <a:pt x="276" y="1807"/>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392" y="1716"/>
                  </a:moveTo>
                  <a:cubicBezTo>
                    <a:pt x="392" y="1716"/>
                    <a:pt x="392" y="1716"/>
                    <a:pt x="392" y="1717"/>
                  </a:cubicBezTo>
                  <a:cubicBezTo>
                    <a:pt x="392" y="1716"/>
                    <a:pt x="392" y="1716"/>
                    <a:pt x="392" y="1716"/>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92" y="1716"/>
                  </a:moveTo>
                  <a:cubicBezTo>
                    <a:pt x="392" y="1716"/>
                    <a:pt x="392" y="1716"/>
                    <a:pt x="392" y="1717"/>
                  </a:cubicBezTo>
                  <a:cubicBezTo>
                    <a:pt x="392" y="1716"/>
                    <a:pt x="392" y="1716"/>
                    <a:pt x="392" y="171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397" y="1567"/>
                  </a:moveTo>
                  <a:cubicBezTo>
                    <a:pt x="1398" y="1566"/>
                    <a:pt x="1400" y="1565"/>
                    <a:pt x="1401" y="1564"/>
                  </a:cubicBezTo>
                  <a:cubicBezTo>
                    <a:pt x="1399" y="1565"/>
                    <a:pt x="1398" y="1566"/>
                    <a:pt x="1397" y="1567"/>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704" y="1288"/>
                  </a:moveTo>
                  <a:cubicBezTo>
                    <a:pt x="1704" y="1288"/>
                    <a:pt x="1704" y="1288"/>
                    <a:pt x="1704" y="1288"/>
                  </a:cubicBezTo>
                  <a:cubicBezTo>
                    <a:pt x="1704" y="1288"/>
                    <a:pt x="1704" y="1288"/>
                    <a:pt x="1704" y="1288"/>
                  </a:cubicBezTo>
                  <a:close/>
                  <a:moveTo>
                    <a:pt x="1849" y="1070"/>
                  </a:moveTo>
                  <a:cubicBezTo>
                    <a:pt x="1851" y="1071"/>
                    <a:pt x="1853" y="1070"/>
                    <a:pt x="1856" y="1069"/>
                  </a:cubicBezTo>
                  <a:cubicBezTo>
                    <a:pt x="1863" y="1058"/>
                    <a:pt x="1861" y="1058"/>
                    <a:pt x="1849" y="1070"/>
                  </a:cubicBezTo>
                  <a:close/>
                  <a:moveTo>
                    <a:pt x="1967" y="806"/>
                  </a:moveTo>
                  <a:cubicBezTo>
                    <a:pt x="1968" y="806"/>
                    <a:pt x="1969" y="804"/>
                    <a:pt x="1972" y="797"/>
                  </a:cubicBezTo>
                  <a:cubicBezTo>
                    <a:pt x="1970" y="800"/>
                    <a:pt x="1969" y="803"/>
                    <a:pt x="1967" y="806"/>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79" y="1728"/>
                  </a:moveTo>
                  <a:cubicBezTo>
                    <a:pt x="979" y="1728"/>
                    <a:pt x="979" y="1728"/>
                    <a:pt x="979" y="1728"/>
                  </a:cubicBezTo>
                  <a:cubicBezTo>
                    <a:pt x="979" y="1728"/>
                    <a:pt x="979" y="1728"/>
                    <a:pt x="979" y="1728"/>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5" y="1729"/>
                  </a:moveTo>
                  <a:cubicBezTo>
                    <a:pt x="975" y="1729"/>
                    <a:pt x="975" y="1729"/>
                    <a:pt x="975" y="1729"/>
                  </a:cubicBezTo>
                  <a:cubicBezTo>
                    <a:pt x="975" y="1729"/>
                    <a:pt x="975" y="1729"/>
                    <a:pt x="975" y="1729"/>
                  </a:cubicBezTo>
                  <a:cubicBezTo>
                    <a:pt x="975" y="1729"/>
                    <a:pt x="975" y="1729"/>
                    <a:pt x="975" y="1729"/>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693" y="1520"/>
                  </a:moveTo>
                  <a:cubicBezTo>
                    <a:pt x="694" y="1533"/>
                    <a:pt x="699" y="1546"/>
                    <a:pt x="703" y="1558"/>
                  </a:cubicBezTo>
                  <a:cubicBezTo>
                    <a:pt x="700" y="1546"/>
                    <a:pt x="696" y="1533"/>
                    <a:pt x="693" y="1520"/>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392" y="1716"/>
                  </a:moveTo>
                  <a:cubicBezTo>
                    <a:pt x="392" y="1716"/>
                    <a:pt x="392" y="1716"/>
                    <a:pt x="392" y="1717"/>
                  </a:cubicBezTo>
                  <a:cubicBezTo>
                    <a:pt x="392" y="1716"/>
                    <a:pt x="392" y="1716"/>
                    <a:pt x="392" y="1716"/>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81" y="1727"/>
                  </a:moveTo>
                  <a:cubicBezTo>
                    <a:pt x="981" y="1727"/>
                    <a:pt x="981" y="1727"/>
                    <a:pt x="981" y="1727"/>
                  </a:cubicBezTo>
                  <a:cubicBezTo>
                    <a:pt x="981" y="1727"/>
                    <a:pt x="981" y="1727"/>
                    <a:pt x="981" y="1727"/>
                  </a:cubicBezTo>
                  <a:cubicBezTo>
                    <a:pt x="981" y="1727"/>
                    <a:pt x="981" y="1727"/>
                    <a:pt x="981" y="1727"/>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397" y="1567"/>
                  </a:moveTo>
                  <a:cubicBezTo>
                    <a:pt x="1398" y="1566"/>
                    <a:pt x="1400" y="1565"/>
                    <a:pt x="1401" y="1564"/>
                  </a:cubicBezTo>
                  <a:cubicBezTo>
                    <a:pt x="1399" y="1565"/>
                    <a:pt x="1398" y="1566"/>
                    <a:pt x="1397" y="1567"/>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704" y="1288"/>
                  </a:moveTo>
                  <a:cubicBezTo>
                    <a:pt x="1704" y="1288"/>
                    <a:pt x="1704" y="1288"/>
                    <a:pt x="1704" y="1288"/>
                  </a:cubicBezTo>
                  <a:cubicBezTo>
                    <a:pt x="1704" y="1288"/>
                    <a:pt x="1704" y="1288"/>
                    <a:pt x="1704" y="1288"/>
                  </a:cubicBezTo>
                  <a:close/>
                  <a:moveTo>
                    <a:pt x="1849" y="1070"/>
                  </a:moveTo>
                  <a:cubicBezTo>
                    <a:pt x="1851" y="1071"/>
                    <a:pt x="1853" y="1070"/>
                    <a:pt x="1856" y="1069"/>
                  </a:cubicBezTo>
                  <a:cubicBezTo>
                    <a:pt x="1863" y="1058"/>
                    <a:pt x="1861" y="1058"/>
                    <a:pt x="1849" y="1070"/>
                  </a:cubicBezTo>
                  <a:close/>
                  <a:moveTo>
                    <a:pt x="1917" y="983"/>
                  </a:moveTo>
                  <a:cubicBezTo>
                    <a:pt x="1917" y="983"/>
                    <a:pt x="1917" y="983"/>
                    <a:pt x="1917" y="983"/>
                  </a:cubicBezTo>
                  <a:cubicBezTo>
                    <a:pt x="1915" y="986"/>
                    <a:pt x="1914" y="989"/>
                    <a:pt x="1912" y="992"/>
                  </a:cubicBezTo>
                  <a:cubicBezTo>
                    <a:pt x="1912" y="993"/>
                    <a:pt x="1912" y="993"/>
                    <a:pt x="1912" y="993"/>
                  </a:cubicBezTo>
                  <a:cubicBezTo>
                    <a:pt x="1912" y="994"/>
                    <a:pt x="1912" y="994"/>
                    <a:pt x="1912" y="995"/>
                  </a:cubicBezTo>
                  <a:cubicBezTo>
                    <a:pt x="1913" y="993"/>
                    <a:pt x="1914" y="991"/>
                    <a:pt x="1915" y="989"/>
                  </a:cubicBezTo>
                  <a:cubicBezTo>
                    <a:pt x="1915" y="989"/>
                    <a:pt x="1915" y="989"/>
                    <a:pt x="1916" y="989"/>
                  </a:cubicBezTo>
                  <a:cubicBezTo>
                    <a:pt x="1916" y="988"/>
                    <a:pt x="1916" y="987"/>
                    <a:pt x="1916" y="987"/>
                  </a:cubicBezTo>
                  <a:cubicBezTo>
                    <a:pt x="1916" y="986"/>
                    <a:pt x="1916" y="986"/>
                    <a:pt x="1916" y="986"/>
                  </a:cubicBezTo>
                  <a:cubicBezTo>
                    <a:pt x="1916" y="986"/>
                    <a:pt x="1917" y="986"/>
                    <a:pt x="1917" y="986"/>
                  </a:cubicBezTo>
                  <a:cubicBezTo>
                    <a:pt x="1917" y="986"/>
                    <a:pt x="1917" y="985"/>
                    <a:pt x="1917" y="985"/>
                  </a:cubicBezTo>
                  <a:cubicBezTo>
                    <a:pt x="1917" y="985"/>
                    <a:pt x="1917" y="985"/>
                    <a:pt x="1917" y="985"/>
                  </a:cubicBezTo>
                  <a:cubicBezTo>
                    <a:pt x="1917" y="985"/>
                    <a:pt x="1917" y="984"/>
                    <a:pt x="1917" y="984"/>
                  </a:cubicBezTo>
                  <a:cubicBezTo>
                    <a:pt x="1917" y="984"/>
                    <a:pt x="1917" y="983"/>
                    <a:pt x="1917" y="983"/>
                  </a:cubicBezTo>
                  <a:cubicBezTo>
                    <a:pt x="1917" y="983"/>
                    <a:pt x="1917" y="983"/>
                    <a:pt x="1917" y="983"/>
                  </a:cubicBezTo>
                  <a:close/>
                  <a:moveTo>
                    <a:pt x="1967" y="806"/>
                  </a:moveTo>
                  <a:cubicBezTo>
                    <a:pt x="1968" y="806"/>
                    <a:pt x="1969" y="804"/>
                    <a:pt x="1972" y="797"/>
                  </a:cubicBezTo>
                  <a:cubicBezTo>
                    <a:pt x="1970" y="800"/>
                    <a:pt x="1969" y="803"/>
                    <a:pt x="1967" y="806"/>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0" y="362"/>
                  </a:move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ubicBezTo>
                    <a:pt x="2111" y="359"/>
                    <a:pt x="2111" y="360"/>
                    <a:pt x="2110" y="362"/>
                  </a:cubicBezTo>
                  <a:close/>
                  <a:moveTo>
                    <a:pt x="2065" y="506"/>
                  </a:moveTo>
                  <a:cubicBezTo>
                    <a:pt x="2069" y="499"/>
                    <a:pt x="2071" y="491"/>
                    <a:pt x="2072" y="483"/>
                  </a:cubicBezTo>
                  <a:cubicBezTo>
                    <a:pt x="2070" y="491"/>
                    <a:pt x="2067" y="498"/>
                    <a:pt x="2065" y="506"/>
                  </a:cubicBezTo>
                  <a:close/>
                  <a:moveTo>
                    <a:pt x="1609" y="1300"/>
                  </a:moveTo>
                  <a:cubicBezTo>
                    <a:pt x="1609" y="1300"/>
                    <a:pt x="1608" y="1300"/>
                    <a:pt x="1608" y="1300"/>
                  </a:cubicBezTo>
                  <a:cubicBezTo>
                    <a:pt x="1608" y="1300"/>
                    <a:pt x="1609" y="1300"/>
                    <a:pt x="1609" y="1300"/>
                  </a:cubicBezTo>
                  <a:cubicBezTo>
                    <a:pt x="1609" y="1300"/>
                    <a:pt x="1609" y="1300"/>
                    <a:pt x="1609" y="13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lose/>
                  <a:moveTo>
                    <a:pt x="1053" y="1689"/>
                  </a:move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3" y="1689"/>
                    <a:pt x="1053" y="1689"/>
                    <a:pt x="1053"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708" y="1615"/>
                  </a:moveTo>
                  <a:cubicBezTo>
                    <a:pt x="708" y="1614"/>
                    <a:pt x="708" y="1614"/>
                    <a:pt x="707" y="1613"/>
                  </a:cubicBezTo>
                  <a:cubicBezTo>
                    <a:pt x="707" y="1613"/>
                    <a:pt x="707" y="1613"/>
                    <a:pt x="707" y="1613"/>
                  </a:cubicBezTo>
                  <a:cubicBezTo>
                    <a:pt x="708" y="1614"/>
                    <a:pt x="708" y="1614"/>
                    <a:pt x="708" y="1615"/>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0"/>
                  </a:moveTo>
                  <a:cubicBezTo>
                    <a:pt x="707" y="1610"/>
                    <a:pt x="707" y="1611"/>
                    <a:pt x="707" y="1611"/>
                  </a:cubicBezTo>
                  <a:cubicBezTo>
                    <a:pt x="707" y="1611"/>
                    <a:pt x="707" y="1611"/>
                    <a:pt x="707" y="1611"/>
                  </a:cubicBezTo>
                  <a:cubicBezTo>
                    <a:pt x="707" y="1611"/>
                    <a:pt x="707" y="1610"/>
                    <a:pt x="707" y="1609"/>
                  </a:cubicBezTo>
                  <a:lnTo>
                    <a:pt x="707" y="1610"/>
                  </a:ln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6"/>
                  </a:moveTo>
                  <a:cubicBezTo>
                    <a:pt x="703" y="1556"/>
                    <a:pt x="703" y="1556"/>
                    <a:pt x="703" y="1556"/>
                  </a:cubicBezTo>
                  <a:cubicBezTo>
                    <a:pt x="703" y="1556"/>
                    <a:pt x="703" y="1556"/>
                    <a:pt x="703" y="1555"/>
                  </a:cubicBezTo>
                  <a:cubicBezTo>
                    <a:pt x="703" y="1556"/>
                    <a:pt x="703" y="1556"/>
                    <a:pt x="703" y="1556"/>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lose/>
                  <a:moveTo>
                    <a:pt x="703" y="1558"/>
                  </a:moveTo>
                  <a:cubicBezTo>
                    <a:pt x="700" y="1546"/>
                    <a:pt x="696" y="1533"/>
                    <a:pt x="693" y="1520"/>
                  </a:cubicBezTo>
                  <a:cubicBezTo>
                    <a:pt x="694" y="1533"/>
                    <a:pt x="699" y="1546"/>
                    <a:pt x="703" y="1558"/>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1" y="1779"/>
                  </a:moveTo>
                  <a:cubicBezTo>
                    <a:pt x="321" y="1779"/>
                    <a:pt x="321" y="1779"/>
                    <a:pt x="321" y="1779"/>
                  </a:cubicBezTo>
                  <a:cubicBezTo>
                    <a:pt x="321" y="1779"/>
                    <a:pt x="320" y="1779"/>
                    <a:pt x="320" y="1779"/>
                  </a:cubicBezTo>
                  <a:cubicBezTo>
                    <a:pt x="320" y="1779"/>
                    <a:pt x="320" y="1779"/>
                    <a:pt x="321" y="1779"/>
                  </a:cubicBezTo>
                  <a:close/>
                  <a:moveTo>
                    <a:pt x="392" y="1717"/>
                  </a:moveTo>
                  <a:cubicBezTo>
                    <a:pt x="392" y="1716"/>
                    <a:pt x="392" y="1716"/>
                    <a:pt x="392" y="1716"/>
                  </a:cubicBezTo>
                  <a:cubicBezTo>
                    <a:pt x="392" y="1716"/>
                    <a:pt x="392" y="1716"/>
                    <a:pt x="392" y="1716"/>
                  </a:cubicBezTo>
                  <a:cubicBezTo>
                    <a:pt x="392" y="1716"/>
                    <a:pt x="392" y="1716"/>
                    <a:pt x="392" y="1717"/>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2150" y="149"/>
                  </a:moveTo>
                  <a:cubicBezTo>
                    <a:pt x="2150" y="149"/>
                    <a:pt x="2150" y="149"/>
                    <a:pt x="2150" y="149"/>
                  </a:cubicBezTo>
                  <a:cubicBezTo>
                    <a:pt x="2150" y="149"/>
                    <a:pt x="2150" y="149"/>
                    <a:pt x="2150" y="149"/>
                  </a:cubicBezTo>
                  <a:cubicBezTo>
                    <a:pt x="2150" y="149"/>
                    <a:pt x="2150" y="149"/>
                    <a:pt x="2150" y="149"/>
                  </a:cubicBezTo>
                  <a:cubicBezTo>
                    <a:pt x="2150" y="148"/>
                    <a:pt x="2150" y="146"/>
                    <a:pt x="2149" y="145"/>
                  </a:cubicBezTo>
                  <a:cubicBezTo>
                    <a:pt x="2149" y="144"/>
                    <a:pt x="2149" y="144"/>
                    <a:pt x="2149" y="144"/>
                  </a:cubicBezTo>
                  <a:cubicBezTo>
                    <a:pt x="2149" y="144"/>
                    <a:pt x="2149" y="144"/>
                    <a:pt x="2149" y="144"/>
                  </a:cubicBezTo>
                  <a:cubicBezTo>
                    <a:pt x="2149" y="144"/>
                    <a:pt x="2149" y="144"/>
                    <a:pt x="2149" y="144"/>
                  </a:cubicBezTo>
                  <a:cubicBezTo>
                    <a:pt x="2149" y="138"/>
                    <a:pt x="2148" y="132"/>
                    <a:pt x="2149" y="126"/>
                  </a:cubicBezTo>
                  <a:cubicBezTo>
                    <a:pt x="2145" y="148"/>
                    <a:pt x="2142" y="170"/>
                    <a:pt x="2138" y="192"/>
                  </a:cubicBezTo>
                  <a:cubicBezTo>
                    <a:pt x="2141" y="153"/>
                    <a:pt x="2149" y="114"/>
                    <a:pt x="2152" y="76"/>
                  </a:cubicBezTo>
                  <a:cubicBezTo>
                    <a:pt x="2133" y="141"/>
                    <a:pt x="2142" y="73"/>
                    <a:pt x="2146" y="57"/>
                  </a:cubicBezTo>
                  <a:cubicBezTo>
                    <a:pt x="2144" y="62"/>
                    <a:pt x="2140" y="71"/>
                    <a:pt x="2141" y="75"/>
                  </a:cubicBezTo>
                  <a:cubicBezTo>
                    <a:pt x="2135" y="53"/>
                    <a:pt x="2144" y="29"/>
                    <a:pt x="2146" y="7"/>
                  </a:cubicBezTo>
                  <a:cubicBezTo>
                    <a:pt x="2144" y="17"/>
                    <a:pt x="2139" y="30"/>
                    <a:pt x="2136" y="42"/>
                  </a:cubicBezTo>
                  <a:cubicBezTo>
                    <a:pt x="2136" y="50"/>
                    <a:pt x="2136" y="60"/>
                    <a:pt x="2135" y="69"/>
                  </a:cubicBezTo>
                  <a:cubicBezTo>
                    <a:pt x="2136" y="71"/>
                    <a:pt x="2137" y="72"/>
                    <a:pt x="2138" y="73"/>
                  </a:cubicBezTo>
                  <a:cubicBezTo>
                    <a:pt x="2137" y="72"/>
                    <a:pt x="2136" y="71"/>
                    <a:pt x="2135" y="70"/>
                  </a:cubicBezTo>
                  <a:cubicBezTo>
                    <a:pt x="2134" y="118"/>
                    <a:pt x="2131" y="175"/>
                    <a:pt x="2116" y="187"/>
                  </a:cubicBezTo>
                  <a:cubicBezTo>
                    <a:pt x="2112" y="208"/>
                    <a:pt x="2112" y="230"/>
                    <a:pt x="2110" y="251"/>
                  </a:cubicBezTo>
                  <a:cubicBezTo>
                    <a:pt x="2111" y="245"/>
                    <a:pt x="2112" y="207"/>
                    <a:pt x="2119" y="207"/>
                  </a:cubicBezTo>
                  <a:cubicBezTo>
                    <a:pt x="2118" y="230"/>
                    <a:pt x="2129" y="304"/>
                    <a:pt x="2101" y="316"/>
                  </a:cubicBezTo>
                  <a:cubicBezTo>
                    <a:pt x="2111" y="296"/>
                    <a:pt x="2088" y="337"/>
                    <a:pt x="2087" y="341"/>
                  </a:cubicBezTo>
                  <a:cubicBezTo>
                    <a:pt x="2079" y="375"/>
                    <a:pt x="2083" y="414"/>
                    <a:pt x="2070" y="447"/>
                  </a:cubicBezTo>
                  <a:cubicBezTo>
                    <a:pt x="2073" y="441"/>
                    <a:pt x="2079" y="430"/>
                    <a:pt x="2080" y="424"/>
                  </a:cubicBezTo>
                  <a:cubicBezTo>
                    <a:pt x="2079" y="429"/>
                    <a:pt x="2079" y="435"/>
                    <a:pt x="2078" y="441"/>
                  </a:cubicBezTo>
                  <a:cubicBezTo>
                    <a:pt x="2078" y="441"/>
                    <a:pt x="2078" y="441"/>
                    <a:pt x="2078" y="441"/>
                  </a:cubicBezTo>
                  <a:cubicBezTo>
                    <a:pt x="2077" y="442"/>
                    <a:pt x="2077" y="442"/>
                    <a:pt x="2078" y="442"/>
                  </a:cubicBezTo>
                  <a:cubicBezTo>
                    <a:pt x="2078" y="442"/>
                    <a:pt x="2078" y="442"/>
                    <a:pt x="2078" y="442"/>
                  </a:cubicBezTo>
                  <a:cubicBezTo>
                    <a:pt x="2078" y="442"/>
                    <a:pt x="2078" y="442"/>
                    <a:pt x="2077" y="442"/>
                  </a:cubicBezTo>
                  <a:cubicBezTo>
                    <a:pt x="2078" y="442"/>
                    <a:pt x="2078" y="442"/>
                    <a:pt x="2078" y="442"/>
                  </a:cubicBezTo>
                  <a:cubicBezTo>
                    <a:pt x="2072" y="474"/>
                    <a:pt x="2057" y="504"/>
                    <a:pt x="2046" y="534"/>
                  </a:cubicBezTo>
                  <a:cubicBezTo>
                    <a:pt x="2036" y="551"/>
                    <a:pt x="2023" y="614"/>
                    <a:pt x="2009" y="644"/>
                  </a:cubicBezTo>
                  <a:cubicBezTo>
                    <a:pt x="1993" y="676"/>
                    <a:pt x="1979" y="709"/>
                    <a:pt x="1964" y="742"/>
                  </a:cubicBezTo>
                  <a:cubicBezTo>
                    <a:pt x="1964" y="742"/>
                    <a:pt x="1964" y="742"/>
                    <a:pt x="1964" y="742"/>
                  </a:cubicBezTo>
                  <a:cubicBezTo>
                    <a:pt x="1964" y="743"/>
                    <a:pt x="1963" y="744"/>
                    <a:pt x="1963" y="745"/>
                  </a:cubicBezTo>
                  <a:cubicBezTo>
                    <a:pt x="1962" y="745"/>
                    <a:pt x="1962" y="746"/>
                    <a:pt x="1962" y="746"/>
                  </a:cubicBezTo>
                  <a:cubicBezTo>
                    <a:pt x="1950" y="774"/>
                    <a:pt x="1937" y="802"/>
                    <a:pt x="1923" y="829"/>
                  </a:cubicBezTo>
                  <a:cubicBezTo>
                    <a:pt x="1932" y="816"/>
                    <a:pt x="1940" y="804"/>
                    <a:pt x="1949" y="791"/>
                  </a:cubicBezTo>
                  <a:cubicBezTo>
                    <a:pt x="1940" y="810"/>
                    <a:pt x="1928" y="826"/>
                    <a:pt x="1916" y="842"/>
                  </a:cubicBezTo>
                  <a:cubicBezTo>
                    <a:pt x="1916" y="842"/>
                    <a:pt x="1916" y="842"/>
                    <a:pt x="1916" y="842"/>
                  </a:cubicBezTo>
                  <a:cubicBezTo>
                    <a:pt x="1915" y="843"/>
                    <a:pt x="1915" y="843"/>
                    <a:pt x="1915" y="844"/>
                  </a:cubicBezTo>
                  <a:cubicBezTo>
                    <a:pt x="1915" y="844"/>
                    <a:pt x="1915" y="844"/>
                    <a:pt x="1915" y="844"/>
                  </a:cubicBezTo>
                  <a:cubicBezTo>
                    <a:pt x="1904" y="858"/>
                    <a:pt x="1895" y="873"/>
                    <a:pt x="1890" y="891"/>
                  </a:cubicBezTo>
                  <a:cubicBezTo>
                    <a:pt x="1896" y="877"/>
                    <a:pt x="1904" y="865"/>
                    <a:pt x="1914" y="855"/>
                  </a:cubicBezTo>
                  <a:cubicBezTo>
                    <a:pt x="1878" y="915"/>
                    <a:pt x="1851" y="983"/>
                    <a:pt x="1802" y="1035"/>
                  </a:cubicBezTo>
                  <a:cubicBezTo>
                    <a:pt x="1808" y="1025"/>
                    <a:pt x="1814" y="1015"/>
                    <a:pt x="1819" y="1006"/>
                  </a:cubicBezTo>
                  <a:cubicBezTo>
                    <a:pt x="1816" y="1011"/>
                    <a:pt x="1788" y="1052"/>
                    <a:pt x="1794" y="1040"/>
                  </a:cubicBezTo>
                  <a:cubicBezTo>
                    <a:pt x="1786" y="1053"/>
                    <a:pt x="1777" y="1069"/>
                    <a:pt x="1766" y="1085"/>
                  </a:cubicBezTo>
                  <a:cubicBezTo>
                    <a:pt x="1770" y="1081"/>
                    <a:pt x="1774" y="1076"/>
                    <a:pt x="1777" y="1071"/>
                  </a:cubicBezTo>
                  <a:cubicBezTo>
                    <a:pt x="1773" y="1078"/>
                    <a:pt x="1769" y="1084"/>
                    <a:pt x="1763" y="1091"/>
                  </a:cubicBezTo>
                  <a:cubicBezTo>
                    <a:pt x="1763" y="1091"/>
                    <a:pt x="1763" y="1092"/>
                    <a:pt x="1762" y="1092"/>
                  </a:cubicBezTo>
                  <a:cubicBezTo>
                    <a:pt x="1762" y="1092"/>
                    <a:pt x="1762" y="1092"/>
                    <a:pt x="1762" y="1093"/>
                  </a:cubicBezTo>
                  <a:cubicBezTo>
                    <a:pt x="1761" y="1093"/>
                    <a:pt x="1761" y="1093"/>
                    <a:pt x="1761" y="1094"/>
                  </a:cubicBezTo>
                  <a:cubicBezTo>
                    <a:pt x="1760" y="1095"/>
                    <a:pt x="1759" y="1096"/>
                    <a:pt x="1759" y="1096"/>
                  </a:cubicBezTo>
                  <a:cubicBezTo>
                    <a:pt x="1759" y="1096"/>
                    <a:pt x="1759" y="1096"/>
                    <a:pt x="1759" y="1096"/>
                  </a:cubicBezTo>
                  <a:cubicBezTo>
                    <a:pt x="1759" y="1097"/>
                    <a:pt x="1758" y="1097"/>
                    <a:pt x="1758" y="1097"/>
                  </a:cubicBezTo>
                  <a:cubicBezTo>
                    <a:pt x="1730" y="1140"/>
                    <a:pt x="1695" y="1186"/>
                    <a:pt x="1661" y="1207"/>
                  </a:cubicBezTo>
                  <a:cubicBezTo>
                    <a:pt x="1658" y="1211"/>
                    <a:pt x="1653" y="1216"/>
                    <a:pt x="1646" y="1223"/>
                  </a:cubicBezTo>
                  <a:cubicBezTo>
                    <a:pt x="1628" y="1241"/>
                    <a:pt x="1608" y="1257"/>
                    <a:pt x="1591" y="1275"/>
                  </a:cubicBezTo>
                  <a:cubicBezTo>
                    <a:pt x="1589" y="1278"/>
                    <a:pt x="1557" y="1320"/>
                    <a:pt x="1552" y="1326"/>
                  </a:cubicBezTo>
                  <a:cubicBezTo>
                    <a:pt x="1523" y="1353"/>
                    <a:pt x="1491" y="1377"/>
                    <a:pt x="1460" y="1403"/>
                  </a:cubicBezTo>
                  <a:cubicBezTo>
                    <a:pt x="1402" y="1450"/>
                    <a:pt x="1323" y="1480"/>
                    <a:pt x="1277" y="1540"/>
                  </a:cubicBezTo>
                  <a:cubicBezTo>
                    <a:pt x="1286" y="1531"/>
                    <a:pt x="1297" y="1526"/>
                    <a:pt x="1309" y="1523"/>
                  </a:cubicBezTo>
                  <a:cubicBezTo>
                    <a:pt x="1289" y="1531"/>
                    <a:pt x="1272" y="1543"/>
                    <a:pt x="1254" y="1556"/>
                  </a:cubicBezTo>
                  <a:cubicBezTo>
                    <a:pt x="1252" y="1560"/>
                    <a:pt x="1247" y="1563"/>
                    <a:pt x="1242" y="1565"/>
                  </a:cubicBezTo>
                  <a:cubicBezTo>
                    <a:pt x="1235" y="1570"/>
                    <a:pt x="1229" y="1574"/>
                    <a:pt x="1222" y="1579"/>
                  </a:cubicBezTo>
                  <a:cubicBezTo>
                    <a:pt x="1225" y="1577"/>
                    <a:pt x="1232" y="1572"/>
                    <a:pt x="1239" y="1566"/>
                  </a:cubicBezTo>
                  <a:cubicBezTo>
                    <a:pt x="1229" y="1570"/>
                    <a:pt x="1216" y="1572"/>
                    <a:pt x="1210" y="1578"/>
                  </a:cubicBezTo>
                  <a:cubicBezTo>
                    <a:pt x="1222" y="1567"/>
                    <a:pt x="1235" y="1559"/>
                    <a:pt x="1250" y="1554"/>
                  </a:cubicBezTo>
                  <a:cubicBezTo>
                    <a:pt x="1227" y="1557"/>
                    <a:pt x="1198" y="1579"/>
                    <a:pt x="1171" y="1598"/>
                  </a:cubicBezTo>
                  <a:cubicBezTo>
                    <a:pt x="1171" y="1598"/>
                    <a:pt x="1171" y="1598"/>
                    <a:pt x="1171" y="1598"/>
                  </a:cubicBezTo>
                  <a:cubicBezTo>
                    <a:pt x="1165" y="1602"/>
                    <a:pt x="1158" y="1606"/>
                    <a:pt x="1151" y="1610"/>
                  </a:cubicBezTo>
                  <a:cubicBezTo>
                    <a:pt x="1138" y="1618"/>
                    <a:pt x="1124" y="1625"/>
                    <a:pt x="1111" y="1633"/>
                  </a:cubicBezTo>
                  <a:cubicBezTo>
                    <a:pt x="1045" y="1669"/>
                    <a:pt x="978" y="1701"/>
                    <a:pt x="911" y="1735"/>
                  </a:cubicBezTo>
                  <a:cubicBezTo>
                    <a:pt x="905" y="1737"/>
                    <a:pt x="900" y="1740"/>
                    <a:pt x="895" y="1743"/>
                  </a:cubicBezTo>
                  <a:cubicBezTo>
                    <a:pt x="887" y="1748"/>
                    <a:pt x="879" y="1752"/>
                    <a:pt x="871" y="1757"/>
                  </a:cubicBezTo>
                  <a:cubicBezTo>
                    <a:pt x="844" y="1772"/>
                    <a:pt x="816" y="1787"/>
                    <a:pt x="788" y="1790"/>
                  </a:cubicBezTo>
                  <a:cubicBezTo>
                    <a:pt x="761" y="1793"/>
                    <a:pt x="758" y="1762"/>
                    <a:pt x="755" y="1741"/>
                  </a:cubicBezTo>
                  <a:cubicBezTo>
                    <a:pt x="751" y="1731"/>
                    <a:pt x="736" y="1684"/>
                    <a:pt x="734" y="1672"/>
                  </a:cubicBezTo>
                  <a:cubicBezTo>
                    <a:pt x="725" y="1616"/>
                    <a:pt x="708" y="1561"/>
                    <a:pt x="692" y="1508"/>
                  </a:cubicBezTo>
                  <a:cubicBezTo>
                    <a:pt x="692" y="1512"/>
                    <a:pt x="692" y="1516"/>
                    <a:pt x="693" y="1520"/>
                  </a:cubicBezTo>
                  <a:cubicBezTo>
                    <a:pt x="691" y="1515"/>
                    <a:pt x="690" y="1509"/>
                    <a:pt x="688" y="1504"/>
                  </a:cubicBezTo>
                  <a:cubicBezTo>
                    <a:pt x="652" y="1529"/>
                    <a:pt x="616" y="1555"/>
                    <a:pt x="580" y="1581"/>
                  </a:cubicBezTo>
                  <a:cubicBezTo>
                    <a:pt x="580" y="1582"/>
                    <a:pt x="580" y="1582"/>
                    <a:pt x="580" y="1582"/>
                  </a:cubicBezTo>
                  <a:cubicBezTo>
                    <a:pt x="546" y="1606"/>
                    <a:pt x="513" y="1630"/>
                    <a:pt x="479" y="1653"/>
                  </a:cubicBezTo>
                  <a:cubicBezTo>
                    <a:pt x="482" y="1651"/>
                    <a:pt x="483" y="1650"/>
                    <a:pt x="483" y="1649"/>
                  </a:cubicBezTo>
                  <a:cubicBezTo>
                    <a:pt x="508" y="1638"/>
                    <a:pt x="524" y="1612"/>
                    <a:pt x="547" y="1596"/>
                  </a:cubicBezTo>
                  <a:cubicBezTo>
                    <a:pt x="438" y="1650"/>
                    <a:pt x="349" y="1734"/>
                    <a:pt x="253" y="1806"/>
                  </a:cubicBezTo>
                  <a:cubicBezTo>
                    <a:pt x="291" y="1782"/>
                    <a:pt x="322" y="1745"/>
                    <a:pt x="366" y="1730"/>
                  </a:cubicBezTo>
                  <a:cubicBezTo>
                    <a:pt x="344" y="1738"/>
                    <a:pt x="327" y="1760"/>
                    <a:pt x="311" y="1775"/>
                  </a:cubicBezTo>
                  <a:cubicBezTo>
                    <a:pt x="283" y="1801"/>
                    <a:pt x="248" y="1817"/>
                    <a:pt x="215" y="1836"/>
                  </a:cubicBezTo>
                  <a:cubicBezTo>
                    <a:pt x="215" y="1836"/>
                    <a:pt x="215" y="1836"/>
                    <a:pt x="215" y="1836"/>
                  </a:cubicBezTo>
                  <a:cubicBezTo>
                    <a:pt x="215" y="1836"/>
                    <a:pt x="215" y="1836"/>
                    <a:pt x="215" y="1836"/>
                  </a:cubicBezTo>
                  <a:cubicBezTo>
                    <a:pt x="215" y="1836"/>
                    <a:pt x="215" y="1836"/>
                    <a:pt x="214" y="1836"/>
                  </a:cubicBezTo>
                  <a:cubicBezTo>
                    <a:pt x="210" y="1839"/>
                    <a:pt x="206" y="1841"/>
                    <a:pt x="202" y="1844"/>
                  </a:cubicBezTo>
                  <a:cubicBezTo>
                    <a:pt x="131" y="1888"/>
                    <a:pt x="67" y="1942"/>
                    <a:pt x="0" y="1992"/>
                  </a:cubicBezTo>
                  <a:cubicBezTo>
                    <a:pt x="6" y="1994"/>
                    <a:pt x="13" y="1996"/>
                    <a:pt x="20" y="1998"/>
                  </a:cubicBezTo>
                  <a:cubicBezTo>
                    <a:pt x="16" y="1995"/>
                    <a:pt x="13" y="1991"/>
                    <a:pt x="11" y="1987"/>
                  </a:cubicBezTo>
                  <a:cubicBezTo>
                    <a:pt x="13" y="1991"/>
                    <a:pt x="17" y="1995"/>
                    <a:pt x="21" y="1998"/>
                  </a:cubicBezTo>
                  <a:cubicBezTo>
                    <a:pt x="35" y="2002"/>
                    <a:pt x="50" y="2007"/>
                    <a:pt x="64" y="2011"/>
                  </a:cubicBezTo>
                  <a:cubicBezTo>
                    <a:pt x="74" y="2013"/>
                    <a:pt x="83" y="2012"/>
                    <a:pt x="89" y="2011"/>
                  </a:cubicBezTo>
                  <a:cubicBezTo>
                    <a:pt x="65" y="2003"/>
                    <a:pt x="41" y="1993"/>
                    <a:pt x="16" y="1989"/>
                  </a:cubicBezTo>
                  <a:cubicBezTo>
                    <a:pt x="56" y="1942"/>
                    <a:pt x="114" y="1919"/>
                    <a:pt x="164" y="1884"/>
                  </a:cubicBezTo>
                  <a:cubicBezTo>
                    <a:pt x="120" y="1922"/>
                    <a:pt x="71" y="1953"/>
                    <a:pt x="24" y="1987"/>
                  </a:cubicBezTo>
                  <a:cubicBezTo>
                    <a:pt x="83" y="2005"/>
                    <a:pt x="138" y="2031"/>
                    <a:pt x="196" y="2049"/>
                  </a:cubicBezTo>
                  <a:cubicBezTo>
                    <a:pt x="198" y="2049"/>
                    <a:pt x="199" y="2049"/>
                    <a:pt x="201" y="2049"/>
                  </a:cubicBezTo>
                  <a:cubicBezTo>
                    <a:pt x="205" y="2051"/>
                    <a:pt x="210" y="2053"/>
                    <a:pt x="215" y="2053"/>
                  </a:cubicBezTo>
                  <a:cubicBezTo>
                    <a:pt x="215" y="2053"/>
                    <a:pt x="216" y="2053"/>
                    <a:pt x="217" y="2054"/>
                  </a:cubicBezTo>
                  <a:cubicBezTo>
                    <a:pt x="222" y="2056"/>
                    <a:pt x="227" y="2058"/>
                    <a:pt x="233" y="2061"/>
                  </a:cubicBezTo>
                  <a:cubicBezTo>
                    <a:pt x="237" y="2060"/>
                    <a:pt x="293" y="2079"/>
                    <a:pt x="317" y="2087"/>
                  </a:cubicBezTo>
                  <a:cubicBezTo>
                    <a:pt x="277" y="2073"/>
                    <a:pt x="347" y="2088"/>
                    <a:pt x="358" y="2092"/>
                  </a:cubicBezTo>
                  <a:cubicBezTo>
                    <a:pt x="391" y="2103"/>
                    <a:pt x="422" y="2115"/>
                    <a:pt x="454" y="2128"/>
                  </a:cubicBezTo>
                  <a:cubicBezTo>
                    <a:pt x="583" y="2177"/>
                    <a:pt x="719" y="2205"/>
                    <a:pt x="850" y="2248"/>
                  </a:cubicBezTo>
                  <a:cubicBezTo>
                    <a:pt x="847" y="2225"/>
                    <a:pt x="844" y="2202"/>
                    <a:pt x="840" y="2179"/>
                  </a:cubicBezTo>
                  <a:cubicBezTo>
                    <a:pt x="841" y="2127"/>
                    <a:pt x="821" y="2061"/>
                    <a:pt x="815" y="2009"/>
                  </a:cubicBezTo>
                  <a:cubicBezTo>
                    <a:pt x="815" y="2015"/>
                    <a:pt x="816" y="2022"/>
                    <a:pt x="817" y="2028"/>
                  </a:cubicBezTo>
                  <a:cubicBezTo>
                    <a:pt x="815" y="2019"/>
                    <a:pt x="812" y="2009"/>
                    <a:pt x="810" y="1999"/>
                  </a:cubicBezTo>
                  <a:cubicBezTo>
                    <a:pt x="811" y="2001"/>
                    <a:pt x="811" y="2002"/>
                    <a:pt x="812" y="2002"/>
                  </a:cubicBezTo>
                  <a:cubicBezTo>
                    <a:pt x="810" y="1997"/>
                    <a:pt x="808" y="1993"/>
                    <a:pt x="807" y="1988"/>
                  </a:cubicBezTo>
                  <a:cubicBezTo>
                    <a:pt x="808" y="1992"/>
                    <a:pt x="809" y="1995"/>
                    <a:pt x="810" y="1999"/>
                  </a:cubicBezTo>
                  <a:cubicBezTo>
                    <a:pt x="809" y="1998"/>
                    <a:pt x="809" y="1996"/>
                    <a:pt x="808" y="1995"/>
                  </a:cubicBezTo>
                  <a:cubicBezTo>
                    <a:pt x="810" y="2014"/>
                    <a:pt x="809" y="2034"/>
                    <a:pt x="812" y="2053"/>
                  </a:cubicBezTo>
                  <a:cubicBezTo>
                    <a:pt x="808" y="2024"/>
                    <a:pt x="802" y="1988"/>
                    <a:pt x="799" y="1964"/>
                  </a:cubicBezTo>
                  <a:cubicBezTo>
                    <a:pt x="799" y="1966"/>
                    <a:pt x="799" y="1966"/>
                    <a:pt x="799" y="1966"/>
                  </a:cubicBezTo>
                  <a:cubicBezTo>
                    <a:pt x="799" y="1969"/>
                    <a:pt x="798" y="1972"/>
                    <a:pt x="798" y="1975"/>
                  </a:cubicBezTo>
                  <a:cubicBezTo>
                    <a:pt x="797" y="1967"/>
                    <a:pt x="796" y="1962"/>
                    <a:pt x="796" y="1960"/>
                  </a:cubicBezTo>
                  <a:cubicBezTo>
                    <a:pt x="796" y="1960"/>
                    <a:pt x="796" y="1960"/>
                    <a:pt x="796" y="1960"/>
                  </a:cubicBezTo>
                  <a:cubicBezTo>
                    <a:pt x="796" y="1960"/>
                    <a:pt x="796" y="1960"/>
                    <a:pt x="796" y="1960"/>
                  </a:cubicBezTo>
                  <a:cubicBezTo>
                    <a:pt x="796" y="1959"/>
                    <a:pt x="796" y="1959"/>
                    <a:pt x="797" y="1959"/>
                  </a:cubicBezTo>
                  <a:cubicBezTo>
                    <a:pt x="797" y="1959"/>
                    <a:pt x="797" y="1959"/>
                    <a:pt x="797" y="1960"/>
                  </a:cubicBezTo>
                  <a:cubicBezTo>
                    <a:pt x="797" y="1960"/>
                    <a:pt x="797" y="1960"/>
                    <a:pt x="797" y="1960"/>
                  </a:cubicBezTo>
                  <a:cubicBezTo>
                    <a:pt x="799" y="1963"/>
                    <a:pt x="803" y="1975"/>
                    <a:pt x="805" y="1984"/>
                  </a:cubicBezTo>
                  <a:cubicBezTo>
                    <a:pt x="801" y="1965"/>
                    <a:pt x="798" y="1937"/>
                    <a:pt x="801" y="1928"/>
                  </a:cubicBezTo>
                  <a:cubicBezTo>
                    <a:pt x="797" y="1933"/>
                    <a:pt x="795" y="1938"/>
                    <a:pt x="794" y="1945"/>
                  </a:cubicBezTo>
                  <a:cubicBezTo>
                    <a:pt x="794" y="1945"/>
                    <a:pt x="794" y="1944"/>
                    <a:pt x="793" y="1944"/>
                  </a:cubicBezTo>
                  <a:cubicBezTo>
                    <a:pt x="793" y="1943"/>
                    <a:pt x="793" y="1942"/>
                    <a:pt x="793" y="1942"/>
                  </a:cubicBezTo>
                  <a:cubicBezTo>
                    <a:pt x="792" y="1941"/>
                    <a:pt x="792" y="1941"/>
                    <a:pt x="792" y="1940"/>
                  </a:cubicBezTo>
                  <a:cubicBezTo>
                    <a:pt x="792" y="1940"/>
                    <a:pt x="791" y="1939"/>
                    <a:pt x="791" y="1938"/>
                  </a:cubicBezTo>
                  <a:cubicBezTo>
                    <a:pt x="791" y="1938"/>
                    <a:pt x="791" y="1938"/>
                    <a:pt x="791" y="1938"/>
                  </a:cubicBezTo>
                  <a:cubicBezTo>
                    <a:pt x="791" y="1938"/>
                    <a:pt x="791" y="1938"/>
                    <a:pt x="791" y="1938"/>
                  </a:cubicBezTo>
                  <a:cubicBezTo>
                    <a:pt x="791" y="1938"/>
                    <a:pt x="791" y="1938"/>
                    <a:pt x="791" y="1938"/>
                  </a:cubicBezTo>
                  <a:cubicBezTo>
                    <a:pt x="791" y="1937"/>
                    <a:pt x="791" y="1936"/>
                    <a:pt x="791" y="1936"/>
                  </a:cubicBezTo>
                  <a:cubicBezTo>
                    <a:pt x="791" y="1936"/>
                    <a:pt x="791" y="1937"/>
                    <a:pt x="792" y="1939"/>
                  </a:cubicBezTo>
                  <a:cubicBezTo>
                    <a:pt x="789" y="1928"/>
                    <a:pt x="790" y="1917"/>
                    <a:pt x="798" y="1912"/>
                  </a:cubicBezTo>
                  <a:cubicBezTo>
                    <a:pt x="797" y="1913"/>
                    <a:pt x="795" y="1913"/>
                    <a:pt x="793" y="1914"/>
                  </a:cubicBezTo>
                  <a:cubicBezTo>
                    <a:pt x="796" y="1906"/>
                    <a:pt x="853" y="1896"/>
                    <a:pt x="863" y="1893"/>
                  </a:cubicBezTo>
                  <a:cubicBezTo>
                    <a:pt x="860" y="1894"/>
                    <a:pt x="858" y="1895"/>
                    <a:pt x="856" y="1896"/>
                  </a:cubicBezTo>
                  <a:cubicBezTo>
                    <a:pt x="860" y="1895"/>
                    <a:pt x="864" y="1894"/>
                    <a:pt x="868" y="1893"/>
                  </a:cubicBezTo>
                  <a:cubicBezTo>
                    <a:pt x="868" y="1893"/>
                    <a:pt x="868" y="1893"/>
                    <a:pt x="869" y="1893"/>
                  </a:cubicBezTo>
                  <a:cubicBezTo>
                    <a:pt x="869" y="1893"/>
                    <a:pt x="869" y="1893"/>
                    <a:pt x="869" y="1893"/>
                  </a:cubicBezTo>
                  <a:cubicBezTo>
                    <a:pt x="876" y="1892"/>
                    <a:pt x="883" y="1890"/>
                    <a:pt x="889" y="1889"/>
                  </a:cubicBezTo>
                  <a:cubicBezTo>
                    <a:pt x="893" y="1889"/>
                    <a:pt x="897" y="1888"/>
                    <a:pt x="900" y="1887"/>
                  </a:cubicBezTo>
                  <a:cubicBezTo>
                    <a:pt x="896" y="1888"/>
                    <a:pt x="893" y="1889"/>
                    <a:pt x="889" y="1890"/>
                  </a:cubicBezTo>
                  <a:cubicBezTo>
                    <a:pt x="882" y="1891"/>
                    <a:pt x="876" y="1893"/>
                    <a:pt x="869" y="1896"/>
                  </a:cubicBezTo>
                  <a:cubicBezTo>
                    <a:pt x="854" y="1900"/>
                    <a:pt x="838" y="1906"/>
                    <a:pt x="823" y="1912"/>
                  </a:cubicBezTo>
                  <a:cubicBezTo>
                    <a:pt x="838" y="1920"/>
                    <a:pt x="855" y="1916"/>
                    <a:pt x="873" y="1907"/>
                  </a:cubicBezTo>
                  <a:cubicBezTo>
                    <a:pt x="878" y="1905"/>
                    <a:pt x="883" y="1902"/>
                    <a:pt x="888" y="1899"/>
                  </a:cubicBezTo>
                  <a:cubicBezTo>
                    <a:pt x="908" y="1886"/>
                    <a:pt x="927" y="1871"/>
                    <a:pt x="941" y="1865"/>
                  </a:cubicBezTo>
                  <a:cubicBezTo>
                    <a:pt x="924" y="1871"/>
                    <a:pt x="907" y="1877"/>
                    <a:pt x="890" y="1883"/>
                  </a:cubicBezTo>
                  <a:cubicBezTo>
                    <a:pt x="883" y="1885"/>
                    <a:pt x="876" y="1887"/>
                    <a:pt x="869" y="1890"/>
                  </a:cubicBezTo>
                  <a:cubicBezTo>
                    <a:pt x="876" y="1887"/>
                    <a:pt x="883" y="1883"/>
                    <a:pt x="890" y="1880"/>
                  </a:cubicBezTo>
                  <a:cubicBezTo>
                    <a:pt x="967" y="1847"/>
                    <a:pt x="1044" y="1814"/>
                    <a:pt x="1118" y="1775"/>
                  </a:cubicBezTo>
                  <a:cubicBezTo>
                    <a:pt x="1118" y="1775"/>
                    <a:pt x="1118" y="1774"/>
                    <a:pt x="1119" y="1774"/>
                  </a:cubicBezTo>
                  <a:cubicBezTo>
                    <a:pt x="1119" y="1774"/>
                    <a:pt x="1119" y="1774"/>
                    <a:pt x="1119" y="1774"/>
                  </a:cubicBezTo>
                  <a:cubicBezTo>
                    <a:pt x="1126" y="1771"/>
                    <a:pt x="1132" y="1767"/>
                    <a:pt x="1139" y="1763"/>
                  </a:cubicBezTo>
                  <a:cubicBezTo>
                    <a:pt x="1178" y="1742"/>
                    <a:pt x="1216" y="1720"/>
                    <a:pt x="1252" y="1696"/>
                  </a:cubicBezTo>
                  <a:cubicBezTo>
                    <a:pt x="1247" y="1699"/>
                    <a:pt x="1242" y="1705"/>
                    <a:pt x="1236" y="1712"/>
                  </a:cubicBezTo>
                  <a:cubicBezTo>
                    <a:pt x="1266" y="1693"/>
                    <a:pt x="1295" y="1673"/>
                    <a:pt x="1324" y="1653"/>
                  </a:cubicBezTo>
                  <a:cubicBezTo>
                    <a:pt x="1334" y="1646"/>
                    <a:pt x="1355" y="1631"/>
                    <a:pt x="1376" y="1615"/>
                  </a:cubicBezTo>
                  <a:cubicBezTo>
                    <a:pt x="1374" y="1616"/>
                    <a:pt x="1373" y="1616"/>
                    <a:pt x="1371" y="1616"/>
                  </a:cubicBezTo>
                  <a:cubicBezTo>
                    <a:pt x="1372" y="1615"/>
                    <a:pt x="1372" y="1615"/>
                    <a:pt x="1373" y="1615"/>
                  </a:cubicBezTo>
                  <a:cubicBezTo>
                    <a:pt x="1372" y="1615"/>
                    <a:pt x="1372" y="1615"/>
                    <a:pt x="1371" y="1616"/>
                  </a:cubicBezTo>
                  <a:cubicBezTo>
                    <a:pt x="1370" y="1616"/>
                    <a:pt x="1370" y="1616"/>
                    <a:pt x="1369" y="1615"/>
                  </a:cubicBezTo>
                  <a:cubicBezTo>
                    <a:pt x="1358" y="1624"/>
                    <a:pt x="1346" y="1633"/>
                    <a:pt x="1333" y="1640"/>
                  </a:cubicBezTo>
                  <a:cubicBezTo>
                    <a:pt x="1336" y="1639"/>
                    <a:pt x="1340" y="1637"/>
                    <a:pt x="1343" y="1635"/>
                  </a:cubicBezTo>
                  <a:cubicBezTo>
                    <a:pt x="1302" y="1664"/>
                    <a:pt x="1235" y="1709"/>
                    <a:pt x="1232" y="1704"/>
                  </a:cubicBezTo>
                  <a:cubicBezTo>
                    <a:pt x="1226" y="1693"/>
                    <a:pt x="1340" y="1628"/>
                    <a:pt x="1352" y="1620"/>
                  </a:cubicBezTo>
                  <a:cubicBezTo>
                    <a:pt x="1371" y="1608"/>
                    <a:pt x="1391" y="1595"/>
                    <a:pt x="1409" y="1582"/>
                  </a:cubicBezTo>
                  <a:cubicBezTo>
                    <a:pt x="1405" y="1586"/>
                    <a:pt x="1400" y="1590"/>
                    <a:pt x="1395" y="1593"/>
                  </a:cubicBezTo>
                  <a:cubicBezTo>
                    <a:pt x="1405" y="1586"/>
                    <a:pt x="1415" y="1578"/>
                    <a:pt x="1424" y="1571"/>
                  </a:cubicBezTo>
                  <a:cubicBezTo>
                    <a:pt x="1440" y="1559"/>
                    <a:pt x="1455" y="1547"/>
                    <a:pt x="1471" y="1534"/>
                  </a:cubicBezTo>
                  <a:cubicBezTo>
                    <a:pt x="1493" y="1516"/>
                    <a:pt x="1514" y="1497"/>
                    <a:pt x="1535" y="1478"/>
                  </a:cubicBezTo>
                  <a:cubicBezTo>
                    <a:pt x="1544" y="1470"/>
                    <a:pt x="1631" y="1395"/>
                    <a:pt x="1576" y="1435"/>
                  </a:cubicBezTo>
                  <a:cubicBezTo>
                    <a:pt x="1586" y="1426"/>
                    <a:pt x="1595" y="1417"/>
                    <a:pt x="1603" y="1407"/>
                  </a:cubicBezTo>
                  <a:cubicBezTo>
                    <a:pt x="1577" y="1430"/>
                    <a:pt x="1550" y="1453"/>
                    <a:pt x="1523" y="1476"/>
                  </a:cubicBezTo>
                  <a:cubicBezTo>
                    <a:pt x="1567" y="1424"/>
                    <a:pt x="1623" y="1384"/>
                    <a:pt x="1669" y="1334"/>
                  </a:cubicBezTo>
                  <a:cubicBezTo>
                    <a:pt x="1661" y="1342"/>
                    <a:pt x="1652" y="1350"/>
                    <a:pt x="1644" y="1358"/>
                  </a:cubicBezTo>
                  <a:cubicBezTo>
                    <a:pt x="1675" y="1323"/>
                    <a:pt x="1709" y="1290"/>
                    <a:pt x="1739" y="1253"/>
                  </a:cubicBezTo>
                  <a:cubicBezTo>
                    <a:pt x="1769" y="1215"/>
                    <a:pt x="1789" y="1165"/>
                    <a:pt x="1828" y="1135"/>
                  </a:cubicBezTo>
                  <a:cubicBezTo>
                    <a:pt x="1835" y="1124"/>
                    <a:pt x="1842" y="1114"/>
                    <a:pt x="1849" y="1103"/>
                  </a:cubicBezTo>
                  <a:cubicBezTo>
                    <a:pt x="1856" y="1093"/>
                    <a:pt x="1909" y="1021"/>
                    <a:pt x="1861" y="1076"/>
                  </a:cubicBezTo>
                  <a:cubicBezTo>
                    <a:pt x="1869" y="1064"/>
                    <a:pt x="1877" y="1051"/>
                    <a:pt x="1884" y="1039"/>
                  </a:cubicBezTo>
                  <a:cubicBezTo>
                    <a:pt x="1873" y="1055"/>
                    <a:pt x="1863" y="1066"/>
                    <a:pt x="1856" y="1069"/>
                  </a:cubicBezTo>
                  <a:cubicBezTo>
                    <a:pt x="1853" y="1073"/>
                    <a:pt x="1849" y="1079"/>
                    <a:pt x="1843" y="1086"/>
                  </a:cubicBezTo>
                  <a:cubicBezTo>
                    <a:pt x="1843" y="1087"/>
                    <a:pt x="1842" y="1088"/>
                    <a:pt x="1841" y="1089"/>
                  </a:cubicBezTo>
                  <a:cubicBezTo>
                    <a:pt x="1811" y="1117"/>
                    <a:pt x="1789" y="1173"/>
                    <a:pt x="1765" y="1202"/>
                  </a:cubicBezTo>
                  <a:cubicBezTo>
                    <a:pt x="1722" y="1255"/>
                    <a:pt x="1676" y="1305"/>
                    <a:pt x="1628" y="1354"/>
                  </a:cubicBezTo>
                  <a:cubicBezTo>
                    <a:pt x="1587" y="1397"/>
                    <a:pt x="1547" y="1441"/>
                    <a:pt x="1505" y="1483"/>
                  </a:cubicBezTo>
                  <a:cubicBezTo>
                    <a:pt x="1475" y="1491"/>
                    <a:pt x="1441" y="1529"/>
                    <a:pt x="1411" y="1563"/>
                  </a:cubicBezTo>
                  <a:cubicBezTo>
                    <a:pt x="1403" y="1566"/>
                    <a:pt x="1395" y="1569"/>
                    <a:pt x="1397" y="1567"/>
                  </a:cubicBezTo>
                  <a:cubicBezTo>
                    <a:pt x="1313" y="1625"/>
                    <a:pt x="1234" y="1692"/>
                    <a:pt x="1145" y="1742"/>
                  </a:cubicBezTo>
                  <a:cubicBezTo>
                    <a:pt x="1194" y="1715"/>
                    <a:pt x="1164" y="1733"/>
                    <a:pt x="1140" y="1746"/>
                  </a:cubicBezTo>
                  <a:cubicBezTo>
                    <a:pt x="1131" y="1752"/>
                    <a:pt x="1123" y="1756"/>
                    <a:pt x="1121" y="1758"/>
                  </a:cubicBezTo>
                  <a:cubicBezTo>
                    <a:pt x="1119" y="1759"/>
                    <a:pt x="1117" y="1760"/>
                    <a:pt x="1115" y="1761"/>
                  </a:cubicBezTo>
                  <a:cubicBezTo>
                    <a:pt x="1092" y="1774"/>
                    <a:pt x="1068" y="1786"/>
                    <a:pt x="1044" y="1798"/>
                  </a:cubicBezTo>
                  <a:cubicBezTo>
                    <a:pt x="1016" y="1812"/>
                    <a:pt x="986" y="1825"/>
                    <a:pt x="956" y="1837"/>
                  </a:cubicBezTo>
                  <a:cubicBezTo>
                    <a:pt x="956" y="1837"/>
                    <a:pt x="956" y="1837"/>
                    <a:pt x="956" y="1837"/>
                  </a:cubicBezTo>
                  <a:cubicBezTo>
                    <a:pt x="955" y="1838"/>
                    <a:pt x="953" y="1838"/>
                    <a:pt x="952" y="1839"/>
                  </a:cubicBezTo>
                  <a:cubicBezTo>
                    <a:pt x="956" y="1838"/>
                    <a:pt x="960" y="1837"/>
                    <a:pt x="964" y="1835"/>
                  </a:cubicBezTo>
                  <a:cubicBezTo>
                    <a:pt x="958" y="1837"/>
                    <a:pt x="953" y="1840"/>
                    <a:pt x="947" y="1842"/>
                  </a:cubicBezTo>
                  <a:cubicBezTo>
                    <a:pt x="947" y="1842"/>
                    <a:pt x="947" y="1842"/>
                    <a:pt x="947" y="1843"/>
                  </a:cubicBezTo>
                  <a:cubicBezTo>
                    <a:pt x="946" y="1843"/>
                    <a:pt x="945" y="1843"/>
                    <a:pt x="945" y="1843"/>
                  </a:cubicBezTo>
                  <a:cubicBezTo>
                    <a:pt x="945" y="1843"/>
                    <a:pt x="944" y="1844"/>
                    <a:pt x="944" y="1844"/>
                  </a:cubicBezTo>
                  <a:cubicBezTo>
                    <a:pt x="944" y="1844"/>
                    <a:pt x="945" y="1843"/>
                    <a:pt x="945" y="1843"/>
                  </a:cubicBezTo>
                  <a:cubicBezTo>
                    <a:pt x="945" y="1843"/>
                    <a:pt x="945" y="1843"/>
                    <a:pt x="946" y="1842"/>
                  </a:cubicBezTo>
                  <a:cubicBezTo>
                    <a:pt x="945" y="1843"/>
                    <a:pt x="942" y="1844"/>
                    <a:pt x="944" y="1843"/>
                  </a:cubicBezTo>
                  <a:cubicBezTo>
                    <a:pt x="938" y="1845"/>
                    <a:pt x="932" y="1847"/>
                    <a:pt x="926" y="1849"/>
                  </a:cubicBezTo>
                  <a:cubicBezTo>
                    <a:pt x="934" y="1846"/>
                    <a:pt x="943" y="1842"/>
                    <a:pt x="952" y="1840"/>
                  </a:cubicBezTo>
                  <a:cubicBezTo>
                    <a:pt x="953" y="1839"/>
                    <a:pt x="955" y="1838"/>
                    <a:pt x="956" y="1837"/>
                  </a:cubicBezTo>
                  <a:cubicBezTo>
                    <a:pt x="936" y="1845"/>
                    <a:pt x="915" y="1853"/>
                    <a:pt x="894" y="1860"/>
                  </a:cubicBezTo>
                  <a:cubicBezTo>
                    <a:pt x="883" y="1864"/>
                    <a:pt x="872" y="1867"/>
                    <a:pt x="861" y="1871"/>
                  </a:cubicBezTo>
                  <a:cubicBezTo>
                    <a:pt x="860" y="1871"/>
                    <a:pt x="859" y="1872"/>
                    <a:pt x="858" y="1872"/>
                  </a:cubicBezTo>
                  <a:cubicBezTo>
                    <a:pt x="859" y="1872"/>
                    <a:pt x="860" y="1871"/>
                    <a:pt x="861" y="1871"/>
                  </a:cubicBezTo>
                  <a:cubicBezTo>
                    <a:pt x="868" y="1869"/>
                    <a:pt x="882" y="1866"/>
                    <a:pt x="883" y="1864"/>
                  </a:cubicBezTo>
                  <a:cubicBezTo>
                    <a:pt x="882" y="1866"/>
                    <a:pt x="881" y="1867"/>
                    <a:pt x="880" y="1869"/>
                  </a:cubicBezTo>
                  <a:cubicBezTo>
                    <a:pt x="885" y="1867"/>
                    <a:pt x="889" y="1866"/>
                    <a:pt x="893" y="1865"/>
                  </a:cubicBezTo>
                  <a:cubicBezTo>
                    <a:pt x="898" y="1864"/>
                    <a:pt x="903" y="1863"/>
                    <a:pt x="908" y="1861"/>
                  </a:cubicBezTo>
                  <a:cubicBezTo>
                    <a:pt x="912" y="1860"/>
                    <a:pt x="917" y="1858"/>
                    <a:pt x="921" y="1856"/>
                  </a:cubicBezTo>
                  <a:cubicBezTo>
                    <a:pt x="921" y="1856"/>
                    <a:pt x="921" y="1856"/>
                    <a:pt x="922" y="1856"/>
                  </a:cubicBezTo>
                  <a:cubicBezTo>
                    <a:pt x="922" y="1856"/>
                    <a:pt x="922" y="1856"/>
                    <a:pt x="922" y="1856"/>
                  </a:cubicBezTo>
                  <a:cubicBezTo>
                    <a:pt x="922" y="1856"/>
                    <a:pt x="922" y="1856"/>
                    <a:pt x="922" y="1855"/>
                  </a:cubicBezTo>
                  <a:cubicBezTo>
                    <a:pt x="922" y="1855"/>
                    <a:pt x="922" y="1855"/>
                    <a:pt x="923" y="1855"/>
                  </a:cubicBezTo>
                  <a:cubicBezTo>
                    <a:pt x="923" y="1855"/>
                    <a:pt x="923" y="1855"/>
                    <a:pt x="923" y="1855"/>
                  </a:cubicBezTo>
                  <a:cubicBezTo>
                    <a:pt x="924" y="1855"/>
                    <a:pt x="924" y="1855"/>
                    <a:pt x="925" y="1854"/>
                  </a:cubicBezTo>
                  <a:cubicBezTo>
                    <a:pt x="926" y="1854"/>
                    <a:pt x="926" y="1854"/>
                    <a:pt x="927" y="1853"/>
                  </a:cubicBezTo>
                  <a:cubicBezTo>
                    <a:pt x="927" y="1853"/>
                    <a:pt x="928" y="1853"/>
                    <a:pt x="928" y="1853"/>
                  </a:cubicBezTo>
                  <a:cubicBezTo>
                    <a:pt x="928" y="1853"/>
                    <a:pt x="928" y="1853"/>
                    <a:pt x="928" y="1853"/>
                  </a:cubicBezTo>
                  <a:cubicBezTo>
                    <a:pt x="928" y="1853"/>
                    <a:pt x="930" y="1852"/>
                    <a:pt x="934" y="1851"/>
                  </a:cubicBezTo>
                  <a:cubicBezTo>
                    <a:pt x="934" y="1851"/>
                    <a:pt x="934" y="1850"/>
                    <a:pt x="935" y="1850"/>
                  </a:cubicBezTo>
                  <a:cubicBezTo>
                    <a:pt x="935" y="1850"/>
                    <a:pt x="935" y="1850"/>
                    <a:pt x="935" y="1850"/>
                  </a:cubicBezTo>
                  <a:cubicBezTo>
                    <a:pt x="934" y="1851"/>
                    <a:pt x="933" y="1852"/>
                    <a:pt x="932" y="1852"/>
                  </a:cubicBezTo>
                  <a:cubicBezTo>
                    <a:pt x="934" y="1852"/>
                    <a:pt x="936" y="1851"/>
                    <a:pt x="938" y="1850"/>
                  </a:cubicBezTo>
                  <a:cubicBezTo>
                    <a:pt x="928" y="1855"/>
                    <a:pt x="918" y="1859"/>
                    <a:pt x="908" y="1861"/>
                  </a:cubicBezTo>
                  <a:cubicBezTo>
                    <a:pt x="903" y="1863"/>
                    <a:pt x="898" y="1865"/>
                    <a:pt x="893" y="1867"/>
                  </a:cubicBezTo>
                  <a:cubicBezTo>
                    <a:pt x="886" y="1870"/>
                    <a:pt x="879" y="1872"/>
                    <a:pt x="873" y="1875"/>
                  </a:cubicBezTo>
                  <a:cubicBezTo>
                    <a:pt x="870" y="1877"/>
                    <a:pt x="866" y="1878"/>
                    <a:pt x="862" y="1879"/>
                  </a:cubicBezTo>
                  <a:cubicBezTo>
                    <a:pt x="866" y="1877"/>
                    <a:pt x="869" y="1876"/>
                    <a:pt x="873" y="1875"/>
                  </a:cubicBezTo>
                  <a:cubicBezTo>
                    <a:pt x="876" y="1873"/>
                    <a:pt x="878" y="1871"/>
                    <a:pt x="880" y="1869"/>
                  </a:cubicBezTo>
                  <a:cubicBezTo>
                    <a:pt x="874" y="1871"/>
                    <a:pt x="868" y="1873"/>
                    <a:pt x="862" y="1877"/>
                  </a:cubicBezTo>
                  <a:cubicBezTo>
                    <a:pt x="860" y="1878"/>
                    <a:pt x="857" y="1879"/>
                    <a:pt x="855" y="1880"/>
                  </a:cubicBezTo>
                  <a:cubicBezTo>
                    <a:pt x="858" y="1880"/>
                    <a:pt x="860" y="1879"/>
                    <a:pt x="862" y="1879"/>
                  </a:cubicBezTo>
                  <a:cubicBezTo>
                    <a:pt x="859" y="1880"/>
                    <a:pt x="855" y="1881"/>
                    <a:pt x="852" y="1883"/>
                  </a:cubicBezTo>
                  <a:cubicBezTo>
                    <a:pt x="853" y="1882"/>
                    <a:pt x="854" y="1881"/>
                    <a:pt x="855" y="1880"/>
                  </a:cubicBezTo>
                  <a:cubicBezTo>
                    <a:pt x="822" y="1887"/>
                    <a:pt x="770" y="1882"/>
                    <a:pt x="774" y="1923"/>
                  </a:cubicBezTo>
                  <a:cubicBezTo>
                    <a:pt x="777" y="1944"/>
                    <a:pt x="779" y="1965"/>
                    <a:pt x="783" y="1986"/>
                  </a:cubicBezTo>
                  <a:cubicBezTo>
                    <a:pt x="787" y="2012"/>
                    <a:pt x="792" y="2038"/>
                    <a:pt x="797" y="2064"/>
                  </a:cubicBezTo>
                  <a:cubicBezTo>
                    <a:pt x="797" y="2066"/>
                    <a:pt x="798" y="2069"/>
                    <a:pt x="798" y="2071"/>
                  </a:cubicBezTo>
                  <a:cubicBezTo>
                    <a:pt x="799" y="2074"/>
                    <a:pt x="799" y="2076"/>
                    <a:pt x="800" y="2078"/>
                  </a:cubicBezTo>
                  <a:cubicBezTo>
                    <a:pt x="801" y="2084"/>
                    <a:pt x="801" y="2089"/>
                    <a:pt x="802" y="2094"/>
                  </a:cubicBezTo>
                  <a:cubicBezTo>
                    <a:pt x="803" y="2095"/>
                    <a:pt x="803" y="2096"/>
                    <a:pt x="803" y="2097"/>
                  </a:cubicBezTo>
                  <a:cubicBezTo>
                    <a:pt x="808" y="2126"/>
                    <a:pt x="813" y="2154"/>
                    <a:pt x="817" y="2183"/>
                  </a:cubicBezTo>
                  <a:cubicBezTo>
                    <a:pt x="816" y="2181"/>
                    <a:pt x="816" y="2180"/>
                    <a:pt x="816" y="2179"/>
                  </a:cubicBezTo>
                  <a:cubicBezTo>
                    <a:pt x="816" y="2182"/>
                    <a:pt x="817" y="2186"/>
                    <a:pt x="818" y="2190"/>
                  </a:cubicBezTo>
                  <a:cubicBezTo>
                    <a:pt x="817" y="2187"/>
                    <a:pt x="817" y="2185"/>
                    <a:pt x="817" y="2183"/>
                  </a:cubicBezTo>
                  <a:cubicBezTo>
                    <a:pt x="817" y="2184"/>
                    <a:pt x="818" y="2186"/>
                    <a:pt x="818" y="2187"/>
                  </a:cubicBezTo>
                  <a:cubicBezTo>
                    <a:pt x="818" y="2174"/>
                    <a:pt x="819" y="2160"/>
                    <a:pt x="819" y="2155"/>
                  </a:cubicBezTo>
                  <a:cubicBezTo>
                    <a:pt x="819" y="2147"/>
                    <a:pt x="819" y="2139"/>
                    <a:pt x="818" y="2131"/>
                  </a:cubicBezTo>
                  <a:cubicBezTo>
                    <a:pt x="824" y="2141"/>
                    <a:pt x="827" y="2146"/>
                    <a:pt x="828" y="2149"/>
                  </a:cubicBezTo>
                  <a:cubicBezTo>
                    <a:pt x="827" y="2146"/>
                    <a:pt x="823" y="2144"/>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4"/>
                  </a:cubicBezTo>
                  <a:cubicBezTo>
                    <a:pt x="824" y="2154"/>
                    <a:pt x="824" y="2154"/>
                    <a:pt x="824" y="2154"/>
                  </a:cubicBezTo>
                  <a:cubicBezTo>
                    <a:pt x="824" y="2154"/>
                    <a:pt x="824" y="2154"/>
                    <a:pt x="824" y="2154"/>
                  </a:cubicBezTo>
                  <a:cubicBezTo>
                    <a:pt x="824" y="2154"/>
                    <a:pt x="824" y="2154"/>
                    <a:pt x="824" y="2154"/>
                  </a:cubicBezTo>
                  <a:cubicBezTo>
                    <a:pt x="824" y="2154"/>
                    <a:pt x="824" y="2154"/>
                    <a:pt x="824" y="2154"/>
                  </a:cubicBezTo>
                  <a:cubicBezTo>
                    <a:pt x="824" y="2154"/>
                    <a:pt x="824" y="2154"/>
                    <a:pt x="824" y="2154"/>
                  </a:cubicBezTo>
                  <a:cubicBezTo>
                    <a:pt x="827" y="2178"/>
                    <a:pt x="829" y="2201"/>
                    <a:pt x="829" y="2225"/>
                  </a:cubicBezTo>
                  <a:cubicBezTo>
                    <a:pt x="828" y="2224"/>
                    <a:pt x="826" y="2223"/>
                    <a:pt x="825" y="2221"/>
                  </a:cubicBezTo>
                  <a:cubicBezTo>
                    <a:pt x="812" y="2220"/>
                    <a:pt x="801" y="2216"/>
                    <a:pt x="790" y="2210"/>
                  </a:cubicBezTo>
                  <a:cubicBezTo>
                    <a:pt x="801" y="2214"/>
                    <a:pt x="812" y="2217"/>
                    <a:pt x="824" y="2220"/>
                  </a:cubicBezTo>
                  <a:cubicBezTo>
                    <a:pt x="820" y="2214"/>
                    <a:pt x="819" y="2204"/>
                    <a:pt x="818" y="2194"/>
                  </a:cubicBezTo>
                  <a:cubicBezTo>
                    <a:pt x="818" y="2193"/>
                    <a:pt x="818" y="2191"/>
                    <a:pt x="818" y="2190"/>
                  </a:cubicBezTo>
                  <a:cubicBezTo>
                    <a:pt x="819" y="2198"/>
                    <a:pt x="819" y="2206"/>
                    <a:pt x="820" y="2214"/>
                  </a:cubicBezTo>
                  <a:cubicBezTo>
                    <a:pt x="814" y="2212"/>
                    <a:pt x="808" y="2210"/>
                    <a:pt x="802" y="2208"/>
                  </a:cubicBezTo>
                  <a:cubicBezTo>
                    <a:pt x="802" y="2208"/>
                    <a:pt x="802" y="2208"/>
                    <a:pt x="802" y="2208"/>
                  </a:cubicBezTo>
                  <a:cubicBezTo>
                    <a:pt x="796" y="2205"/>
                    <a:pt x="789" y="2203"/>
                    <a:pt x="783" y="2201"/>
                  </a:cubicBezTo>
                  <a:cubicBezTo>
                    <a:pt x="771" y="2197"/>
                    <a:pt x="758" y="2194"/>
                    <a:pt x="746" y="2190"/>
                  </a:cubicBezTo>
                  <a:cubicBezTo>
                    <a:pt x="753" y="2193"/>
                    <a:pt x="760" y="2196"/>
                    <a:pt x="767" y="2201"/>
                  </a:cubicBezTo>
                  <a:cubicBezTo>
                    <a:pt x="743" y="2194"/>
                    <a:pt x="719" y="2186"/>
                    <a:pt x="695" y="2180"/>
                  </a:cubicBezTo>
                  <a:cubicBezTo>
                    <a:pt x="688" y="2178"/>
                    <a:pt x="682" y="2176"/>
                    <a:pt x="676" y="2174"/>
                  </a:cubicBezTo>
                  <a:cubicBezTo>
                    <a:pt x="675" y="2174"/>
                    <a:pt x="674" y="2174"/>
                    <a:pt x="673" y="2173"/>
                  </a:cubicBezTo>
                  <a:cubicBezTo>
                    <a:pt x="656" y="2161"/>
                    <a:pt x="635" y="2157"/>
                    <a:pt x="615" y="2154"/>
                  </a:cubicBezTo>
                  <a:cubicBezTo>
                    <a:pt x="614" y="2154"/>
                    <a:pt x="602" y="2150"/>
                    <a:pt x="590" y="2147"/>
                  </a:cubicBezTo>
                  <a:cubicBezTo>
                    <a:pt x="579" y="2144"/>
                    <a:pt x="568" y="2142"/>
                    <a:pt x="570" y="2143"/>
                  </a:cubicBezTo>
                  <a:cubicBezTo>
                    <a:pt x="570" y="2143"/>
                    <a:pt x="570" y="2143"/>
                    <a:pt x="570" y="2143"/>
                  </a:cubicBezTo>
                  <a:cubicBezTo>
                    <a:pt x="570" y="2143"/>
                    <a:pt x="570" y="2143"/>
                    <a:pt x="570" y="2143"/>
                  </a:cubicBezTo>
                  <a:cubicBezTo>
                    <a:pt x="570" y="2144"/>
                    <a:pt x="570" y="2144"/>
                    <a:pt x="570" y="2144"/>
                  </a:cubicBezTo>
                  <a:cubicBezTo>
                    <a:pt x="570" y="2144"/>
                    <a:pt x="570" y="2144"/>
                    <a:pt x="570" y="2144"/>
                  </a:cubicBezTo>
                  <a:cubicBezTo>
                    <a:pt x="570" y="2144"/>
                    <a:pt x="570" y="2144"/>
                    <a:pt x="571" y="2144"/>
                  </a:cubicBezTo>
                  <a:cubicBezTo>
                    <a:pt x="571" y="2144"/>
                    <a:pt x="571" y="2144"/>
                    <a:pt x="571" y="2144"/>
                  </a:cubicBezTo>
                  <a:cubicBezTo>
                    <a:pt x="571" y="2144"/>
                    <a:pt x="571" y="2144"/>
                    <a:pt x="571" y="2144"/>
                  </a:cubicBezTo>
                  <a:cubicBezTo>
                    <a:pt x="571" y="2144"/>
                    <a:pt x="571" y="2144"/>
                    <a:pt x="571" y="2144"/>
                  </a:cubicBezTo>
                  <a:cubicBezTo>
                    <a:pt x="571" y="2144"/>
                    <a:pt x="571" y="2144"/>
                    <a:pt x="571" y="2144"/>
                  </a:cubicBezTo>
                  <a:cubicBezTo>
                    <a:pt x="569" y="2143"/>
                    <a:pt x="566" y="2143"/>
                    <a:pt x="563" y="2142"/>
                  </a:cubicBezTo>
                  <a:cubicBezTo>
                    <a:pt x="509" y="2125"/>
                    <a:pt x="454" y="2107"/>
                    <a:pt x="402" y="2085"/>
                  </a:cubicBezTo>
                  <a:cubicBezTo>
                    <a:pt x="367" y="2071"/>
                    <a:pt x="332" y="2056"/>
                    <a:pt x="297" y="2043"/>
                  </a:cubicBezTo>
                  <a:cubicBezTo>
                    <a:pt x="286" y="2039"/>
                    <a:pt x="229" y="2030"/>
                    <a:pt x="225" y="2033"/>
                  </a:cubicBezTo>
                  <a:cubicBezTo>
                    <a:pt x="177" y="2002"/>
                    <a:pt x="116" y="2006"/>
                    <a:pt x="65" y="1981"/>
                  </a:cubicBezTo>
                  <a:cubicBezTo>
                    <a:pt x="81" y="1971"/>
                    <a:pt x="98" y="1956"/>
                    <a:pt x="116" y="1951"/>
                  </a:cubicBezTo>
                  <a:cubicBezTo>
                    <a:pt x="125" y="1949"/>
                    <a:pt x="143" y="1931"/>
                    <a:pt x="135" y="1936"/>
                  </a:cubicBezTo>
                  <a:cubicBezTo>
                    <a:pt x="162" y="1916"/>
                    <a:pt x="193" y="1901"/>
                    <a:pt x="217" y="1877"/>
                  </a:cubicBezTo>
                  <a:cubicBezTo>
                    <a:pt x="199" y="1893"/>
                    <a:pt x="177" y="1904"/>
                    <a:pt x="156" y="1917"/>
                  </a:cubicBezTo>
                  <a:cubicBezTo>
                    <a:pt x="163" y="1875"/>
                    <a:pt x="230" y="1858"/>
                    <a:pt x="261" y="1839"/>
                  </a:cubicBezTo>
                  <a:cubicBezTo>
                    <a:pt x="295" y="1818"/>
                    <a:pt x="328" y="1795"/>
                    <a:pt x="361" y="1772"/>
                  </a:cubicBezTo>
                  <a:cubicBezTo>
                    <a:pt x="368" y="1767"/>
                    <a:pt x="375" y="1762"/>
                    <a:pt x="382" y="1757"/>
                  </a:cubicBezTo>
                  <a:cubicBezTo>
                    <a:pt x="382" y="1757"/>
                    <a:pt x="382" y="1757"/>
                    <a:pt x="382" y="1757"/>
                  </a:cubicBezTo>
                  <a:cubicBezTo>
                    <a:pt x="382" y="1757"/>
                    <a:pt x="382" y="1757"/>
                    <a:pt x="382" y="1757"/>
                  </a:cubicBezTo>
                  <a:cubicBezTo>
                    <a:pt x="384" y="1755"/>
                    <a:pt x="387" y="1753"/>
                    <a:pt x="389" y="1752"/>
                  </a:cubicBezTo>
                  <a:cubicBezTo>
                    <a:pt x="389" y="1752"/>
                    <a:pt x="389" y="1752"/>
                    <a:pt x="389" y="1752"/>
                  </a:cubicBezTo>
                  <a:cubicBezTo>
                    <a:pt x="389" y="1752"/>
                    <a:pt x="389" y="1752"/>
                    <a:pt x="389" y="1752"/>
                  </a:cubicBezTo>
                  <a:cubicBezTo>
                    <a:pt x="389" y="1752"/>
                    <a:pt x="389" y="1752"/>
                    <a:pt x="389" y="1752"/>
                  </a:cubicBezTo>
                  <a:cubicBezTo>
                    <a:pt x="396" y="1747"/>
                    <a:pt x="403" y="1742"/>
                    <a:pt x="410" y="1737"/>
                  </a:cubicBezTo>
                  <a:cubicBezTo>
                    <a:pt x="421" y="1729"/>
                    <a:pt x="503" y="1679"/>
                    <a:pt x="429" y="1716"/>
                  </a:cubicBezTo>
                  <a:cubicBezTo>
                    <a:pt x="434" y="1713"/>
                    <a:pt x="444" y="1705"/>
                    <a:pt x="459" y="1694"/>
                  </a:cubicBezTo>
                  <a:cubicBezTo>
                    <a:pt x="457" y="1695"/>
                    <a:pt x="456" y="1694"/>
                    <a:pt x="455" y="1694"/>
                  </a:cubicBezTo>
                  <a:cubicBezTo>
                    <a:pt x="476" y="1680"/>
                    <a:pt x="490" y="1652"/>
                    <a:pt x="518" y="1648"/>
                  </a:cubicBezTo>
                  <a:cubicBezTo>
                    <a:pt x="518" y="1648"/>
                    <a:pt x="518" y="1648"/>
                    <a:pt x="519" y="1648"/>
                  </a:cubicBezTo>
                  <a:cubicBezTo>
                    <a:pt x="519" y="1648"/>
                    <a:pt x="519" y="1648"/>
                    <a:pt x="519" y="1648"/>
                  </a:cubicBezTo>
                  <a:cubicBezTo>
                    <a:pt x="511" y="1654"/>
                    <a:pt x="502" y="1660"/>
                    <a:pt x="494" y="1666"/>
                  </a:cubicBezTo>
                  <a:cubicBezTo>
                    <a:pt x="496" y="1665"/>
                    <a:pt x="497" y="1665"/>
                    <a:pt x="498" y="1664"/>
                  </a:cubicBezTo>
                  <a:cubicBezTo>
                    <a:pt x="522" y="1647"/>
                    <a:pt x="549" y="1626"/>
                    <a:pt x="575" y="1608"/>
                  </a:cubicBezTo>
                  <a:cubicBezTo>
                    <a:pt x="578" y="1605"/>
                    <a:pt x="581" y="1603"/>
                    <a:pt x="584" y="1601"/>
                  </a:cubicBezTo>
                  <a:cubicBezTo>
                    <a:pt x="631" y="1567"/>
                    <a:pt x="670" y="1540"/>
                    <a:pt x="673" y="1542"/>
                  </a:cubicBezTo>
                  <a:cubicBezTo>
                    <a:pt x="676" y="1545"/>
                    <a:pt x="679" y="1549"/>
                    <a:pt x="682" y="1552"/>
                  </a:cubicBezTo>
                  <a:cubicBezTo>
                    <a:pt x="683" y="1553"/>
                    <a:pt x="683" y="1554"/>
                    <a:pt x="684" y="1556"/>
                  </a:cubicBezTo>
                  <a:cubicBezTo>
                    <a:pt x="685" y="1557"/>
                    <a:pt x="687" y="1559"/>
                    <a:pt x="688" y="1561"/>
                  </a:cubicBezTo>
                  <a:cubicBezTo>
                    <a:pt x="687" y="1560"/>
                    <a:pt x="685" y="1559"/>
                    <a:pt x="684" y="1557"/>
                  </a:cubicBezTo>
                  <a:cubicBezTo>
                    <a:pt x="683" y="1556"/>
                    <a:pt x="682" y="1555"/>
                    <a:pt x="681" y="1555"/>
                  </a:cubicBezTo>
                  <a:cubicBezTo>
                    <a:pt x="679" y="1552"/>
                    <a:pt x="676" y="1550"/>
                    <a:pt x="673" y="1548"/>
                  </a:cubicBezTo>
                  <a:cubicBezTo>
                    <a:pt x="675" y="1551"/>
                    <a:pt x="677" y="1557"/>
                    <a:pt x="679" y="1565"/>
                  </a:cubicBezTo>
                  <a:cubicBezTo>
                    <a:pt x="682" y="1574"/>
                    <a:pt x="684" y="1584"/>
                    <a:pt x="687" y="1597"/>
                  </a:cubicBezTo>
                  <a:cubicBezTo>
                    <a:pt x="707" y="1680"/>
                    <a:pt x="739" y="1837"/>
                    <a:pt x="779" y="1824"/>
                  </a:cubicBezTo>
                  <a:cubicBezTo>
                    <a:pt x="776" y="1825"/>
                    <a:pt x="772" y="1827"/>
                    <a:pt x="769" y="1829"/>
                  </a:cubicBezTo>
                  <a:cubicBezTo>
                    <a:pt x="788" y="1828"/>
                    <a:pt x="826" y="1813"/>
                    <a:pt x="865" y="1795"/>
                  </a:cubicBezTo>
                  <a:cubicBezTo>
                    <a:pt x="876" y="1790"/>
                    <a:pt x="888" y="1784"/>
                    <a:pt x="900" y="1778"/>
                  </a:cubicBezTo>
                  <a:cubicBezTo>
                    <a:pt x="947" y="1755"/>
                    <a:pt x="990" y="1731"/>
                    <a:pt x="1001" y="1725"/>
                  </a:cubicBezTo>
                  <a:cubicBezTo>
                    <a:pt x="1038" y="1706"/>
                    <a:pt x="1074" y="1687"/>
                    <a:pt x="1110" y="1666"/>
                  </a:cubicBezTo>
                  <a:cubicBezTo>
                    <a:pt x="1123" y="1659"/>
                    <a:pt x="1136" y="1652"/>
                    <a:pt x="1148" y="1645"/>
                  </a:cubicBezTo>
                  <a:cubicBezTo>
                    <a:pt x="1279" y="1569"/>
                    <a:pt x="1403" y="1484"/>
                    <a:pt x="1522" y="1388"/>
                  </a:cubicBezTo>
                  <a:cubicBezTo>
                    <a:pt x="1521" y="1388"/>
                    <a:pt x="1521" y="1388"/>
                    <a:pt x="1521" y="1387"/>
                  </a:cubicBezTo>
                  <a:cubicBezTo>
                    <a:pt x="1538" y="1352"/>
                    <a:pt x="1575" y="1329"/>
                    <a:pt x="1606" y="1304"/>
                  </a:cubicBezTo>
                  <a:cubicBezTo>
                    <a:pt x="1595" y="1319"/>
                    <a:pt x="1633" y="1284"/>
                    <a:pt x="1634" y="1281"/>
                  </a:cubicBezTo>
                  <a:cubicBezTo>
                    <a:pt x="1626" y="1289"/>
                    <a:pt x="1616" y="1297"/>
                    <a:pt x="1607" y="1304"/>
                  </a:cubicBezTo>
                  <a:cubicBezTo>
                    <a:pt x="1609" y="1301"/>
                    <a:pt x="1613" y="1296"/>
                    <a:pt x="1620" y="1288"/>
                  </a:cubicBezTo>
                  <a:cubicBezTo>
                    <a:pt x="1620" y="1288"/>
                    <a:pt x="1620" y="1288"/>
                    <a:pt x="1620" y="1288"/>
                  </a:cubicBezTo>
                  <a:cubicBezTo>
                    <a:pt x="1648" y="1259"/>
                    <a:pt x="1676" y="1232"/>
                    <a:pt x="1702" y="1203"/>
                  </a:cubicBezTo>
                  <a:cubicBezTo>
                    <a:pt x="1673" y="1230"/>
                    <a:pt x="1720" y="1180"/>
                    <a:pt x="1720" y="1179"/>
                  </a:cubicBezTo>
                  <a:cubicBezTo>
                    <a:pt x="1757" y="1133"/>
                    <a:pt x="1789" y="1082"/>
                    <a:pt x="1830" y="1038"/>
                  </a:cubicBezTo>
                  <a:cubicBezTo>
                    <a:pt x="1822" y="1052"/>
                    <a:pt x="1858" y="995"/>
                    <a:pt x="1866" y="984"/>
                  </a:cubicBezTo>
                  <a:cubicBezTo>
                    <a:pt x="1858" y="995"/>
                    <a:pt x="1849" y="1006"/>
                    <a:pt x="1841" y="1017"/>
                  </a:cubicBezTo>
                  <a:cubicBezTo>
                    <a:pt x="1856" y="995"/>
                    <a:pt x="1870" y="972"/>
                    <a:pt x="1884" y="949"/>
                  </a:cubicBezTo>
                  <a:cubicBezTo>
                    <a:pt x="1888" y="942"/>
                    <a:pt x="1893" y="935"/>
                    <a:pt x="1897" y="927"/>
                  </a:cubicBezTo>
                  <a:cubicBezTo>
                    <a:pt x="1905" y="914"/>
                    <a:pt x="1913" y="901"/>
                    <a:pt x="1920" y="888"/>
                  </a:cubicBezTo>
                  <a:cubicBezTo>
                    <a:pt x="1913" y="898"/>
                    <a:pt x="1906" y="908"/>
                    <a:pt x="1899" y="919"/>
                  </a:cubicBezTo>
                  <a:cubicBezTo>
                    <a:pt x="1899" y="919"/>
                    <a:pt x="1899" y="919"/>
                    <a:pt x="1899" y="919"/>
                  </a:cubicBezTo>
                  <a:cubicBezTo>
                    <a:pt x="1899" y="920"/>
                    <a:pt x="1899" y="920"/>
                    <a:pt x="1899" y="920"/>
                  </a:cubicBezTo>
                  <a:cubicBezTo>
                    <a:pt x="1899" y="919"/>
                    <a:pt x="1899" y="917"/>
                    <a:pt x="1899" y="916"/>
                  </a:cubicBezTo>
                  <a:cubicBezTo>
                    <a:pt x="1898" y="918"/>
                    <a:pt x="1897" y="920"/>
                    <a:pt x="1895" y="923"/>
                  </a:cubicBezTo>
                  <a:cubicBezTo>
                    <a:pt x="1892" y="929"/>
                    <a:pt x="1888" y="936"/>
                    <a:pt x="1883" y="943"/>
                  </a:cubicBezTo>
                  <a:cubicBezTo>
                    <a:pt x="1879" y="949"/>
                    <a:pt x="1875" y="955"/>
                    <a:pt x="1872" y="961"/>
                  </a:cubicBezTo>
                  <a:cubicBezTo>
                    <a:pt x="1876" y="952"/>
                    <a:pt x="1880" y="946"/>
                    <a:pt x="1883" y="941"/>
                  </a:cubicBezTo>
                  <a:cubicBezTo>
                    <a:pt x="1887" y="933"/>
                    <a:pt x="1890" y="928"/>
                    <a:pt x="1895" y="922"/>
                  </a:cubicBezTo>
                  <a:cubicBezTo>
                    <a:pt x="1896" y="920"/>
                    <a:pt x="1898" y="917"/>
                    <a:pt x="1899" y="915"/>
                  </a:cubicBezTo>
                  <a:cubicBezTo>
                    <a:pt x="1899" y="915"/>
                    <a:pt x="1899" y="915"/>
                    <a:pt x="1899" y="916"/>
                  </a:cubicBezTo>
                  <a:cubicBezTo>
                    <a:pt x="1900" y="915"/>
                    <a:pt x="1900" y="914"/>
                    <a:pt x="1900" y="914"/>
                  </a:cubicBezTo>
                  <a:cubicBezTo>
                    <a:pt x="1900" y="914"/>
                    <a:pt x="1900" y="914"/>
                    <a:pt x="1899" y="915"/>
                  </a:cubicBezTo>
                  <a:cubicBezTo>
                    <a:pt x="1900" y="911"/>
                    <a:pt x="1903" y="908"/>
                    <a:pt x="1906" y="907"/>
                  </a:cubicBezTo>
                  <a:cubicBezTo>
                    <a:pt x="1906" y="907"/>
                    <a:pt x="1906" y="907"/>
                    <a:pt x="1906" y="907"/>
                  </a:cubicBezTo>
                  <a:cubicBezTo>
                    <a:pt x="1906" y="907"/>
                    <a:pt x="1906" y="907"/>
                    <a:pt x="1906" y="907"/>
                  </a:cubicBezTo>
                  <a:cubicBezTo>
                    <a:pt x="1906" y="906"/>
                    <a:pt x="1906" y="906"/>
                    <a:pt x="1906" y="906"/>
                  </a:cubicBezTo>
                  <a:cubicBezTo>
                    <a:pt x="1906" y="906"/>
                    <a:pt x="1906" y="906"/>
                    <a:pt x="1906" y="906"/>
                  </a:cubicBezTo>
                  <a:cubicBezTo>
                    <a:pt x="1906" y="906"/>
                    <a:pt x="1906" y="906"/>
                    <a:pt x="1906" y="906"/>
                  </a:cubicBezTo>
                  <a:cubicBezTo>
                    <a:pt x="1906" y="906"/>
                    <a:pt x="1906" y="906"/>
                    <a:pt x="1906" y="906"/>
                  </a:cubicBezTo>
                  <a:cubicBezTo>
                    <a:pt x="1906" y="906"/>
                    <a:pt x="1906" y="906"/>
                    <a:pt x="1906" y="906"/>
                  </a:cubicBezTo>
                  <a:cubicBezTo>
                    <a:pt x="1906" y="906"/>
                    <a:pt x="1906" y="907"/>
                    <a:pt x="1906" y="907"/>
                  </a:cubicBezTo>
                  <a:cubicBezTo>
                    <a:pt x="1906" y="907"/>
                    <a:pt x="1906" y="907"/>
                    <a:pt x="1906" y="907"/>
                  </a:cubicBezTo>
                  <a:cubicBezTo>
                    <a:pt x="1906" y="907"/>
                    <a:pt x="1906" y="907"/>
                    <a:pt x="1906" y="907"/>
                  </a:cubicBezTo>
                  <a:cubicBezTo>
                    <a:pt x="1907" y="905"/>
                    <a:pt x="1907" y="905"/>
                    <a:pt x="1906" y="907"/>
                  </a:cubicBezTo>
                  <a:cubicBezTo>
                    <a:pt x="1914" y="895"/>
                    <a:pt x="1922" y="883"/>
                    <a:pt x="1930" y="871"/>
                  </a:cubicBezTo>
                  <a:cubicBezTo>
                    <a:pt x="1931" y="868"/>
                    <a:pt x="1932" y="866"/>
                    <a:pt x="1934" y="864"/>
                  </a:cubicBezTo>
                  <a:cubicBezTo>
                    <a:pt x="1937" y="858"/>
                    <a:pt x="1940" y="852"/>
                    <a:pt x="1944" y="846"/>
                  </a:cubicBezTo>
                  <a:cubicBezTo>
                    <a:pt x="1952" y="833"/>
                    <a:pt x="1959" y="819"/>
                    <a:pt x="1967" y="806"/>
                  </a:cubicBezTo>
                  <a:cubicBezTo>
                    <a:pt x="1965" y="805"/>
                    <a:pt x="1970" y="785"/>
                    <a:pt x="1971" y="784"/>
                  </a:cubicBezTo>
                  <a:cubicBezTo>
                    <a:pt x="1980" y="764"/>
                    <a:pt x="1991" y="745"/>
                    <a:pt x="2001" y="726"/>
                  </a:cubicBezTo>
                  <a:cubicBezTo>
                    <a:pt x="2031" y="670"/>
                    <a:pt x="2048" y="605"/>
                    <a:pt x="2071" y="545"/>
                  </a:cubicBezTo>
                  <a:cubicBezTo>
                    <a:pt x="2074" y="534"/>
                    <a:pt x="2077" y="522"/>
                    <a:pt x="2081" y="511"/>
                  </a:cubicBezTo>
                  <a:cubicBezTo>
                    <a:pt x="2104" y="486"/>
                    <a:pt x="2115" y="408"/>
                    <a:pt x="2116" y="378"/>
                  </a:cubicBezTo>
                  <a:cubicBezTo>
                    <a:pt x="2118" y="438"/>
                    <a:pt x="2125" y="371"/>
                    <a:pt x="2128" y="355"/>
                  </a:cubicBezTo>
                  <a:cubicBezTo>
                    <a:pt x="2129" y="347"/>
                    <a:pt x="2130" y="339"/>
                    <a:pt x="2131" y="332"/>
                  </a:cubicBezTo>
                  <a:cubicBezTo>
                    <a:pt x="2134" y="305"/>
                    <a:pt x="2135" y="279"/>
                    <a:pt x="2135" y="252"/>
                  </a:cubicBezTo>
                  <a:cubicBezTo>
                    <a:pt x="2135" y="232"/>
                    <a:pt x="2144" y="171"/>
                    <a:pt x="2144" y="172"/>
                  </a:cubicBezTo>
                  <a:cubicBezTo>
                    <a:pt x="2146" y="170"/>
                    <a:pt x="2147" y="168"/>
                    <a:pt x="2148" y="165"/>
                  </a:cubicBezTo>
                  <a:cubicBezTo>
                    <a:pt x="2148" y="165"/>
                    <a:pt x="2148" y="165"/>
                    <a:pt x="2148" y="165"/>
                  </a:cubicBezTo>
                  <a:cubicBezTo>
                    <a:pt x="2148" y="165"/>
                    <a:pt x="2148" y="165"/>
                    <a:pt x="2148" y="165"/>
                  </a:cubicBezTo>
                  <a:cubicBezTo>
                    <a:pt x="2149" y="165"/>
                    <a:pt x="2149" y="164"/>
                    <a:pt x="2149" y="163"/>
                  </a:cubicBezTo>
                  <a:cubicBezTo>
                    <a:pt x="2149" y="163"/>
                    <a:pt x="2149" y="163"/>
                    <a:pt x="2149" y="163"/>
                  </a:cubicBezTo>
                  <a:cubicBezTo>
                    <a:pt x="2150" y="159"/>
                    <a:pt x="2150" y="154"/>
                    <a:pt x="2150" y="150"/>
                  </a:cubicBezTo>
                  <a:lnTo>
                    <a:pt x="2150" y="149"/>
                  </a:lnTo>
                  <a:close/>
                  <a:moveTo>
                    <a:pt x="1839" y="1094"/>
                  </a:moveTo>
                  <a:cubicBezTo>
                    <a:pt x="1835" y="1100"/>
                    <a:pt x="1831" y="1106"/>
                    <a:pt x="1827" y="1112"/>
                  </a:cubicBezTo>
                  <a:cubicBezTo>
                    <a:pt x="1831" y="1106"/>
                    <a:pt x="1834" y="1099"/>
                    <a:pt x="1839" y="1094"/>
                  </a:cubicBezTo>
                  <a:close/>
                  <a:moveTo>
                    <a:pt x="1702" y="1291"/>
                  </a:moveTo>
                  <a:cubicBezTo>
                    <a:pt x="1702" y="1290"/>
                    <a:pt x="1702" y="1289"/>
                    <a:pt x="1703" y="1289"/>
                  </a:cubicBezTo>
                  <a:cubicBezTo>
                    <a:pt x="1703" y="1288"/>
                    <a:pt x="1703" y="1288"/>
                    <a:pt x="1704" y="1288"/>
                  </a:cubicBezTo>
                  <a:cubicBezTo>
                    <a:pt x="1709" y="1279"/>
                    <a:pt x="1716" y="1271"/>
                    <a:pt x="1723" y="1264"/>
                  </a:cubicBezTo>
                  <a:cubicBezTo>
                    <a:pt x="1717" y="1271"/>
                    <a:pt x="1711" y="1279"/>
                    <a:pt x="1705" y="1286"/>
                  </a:cubicBezTo>
                  <a:cubicBezTo>
                    <a:pt x="1706" y="1285"/>
                    <a:pt x="1707" y="1284"/>
                    <a:pt x="1707" y="1284"/>
                  </a:cubicBezTo>
                  <a:cubicBezTo>
                    <a:pt x="1706" y="1285"/>
                    <a:pt x="1699" y="1295"/>
                    <a:pt x="1702" y="1290"/>
                  </a:cubicBezTo>
                  <a:cubicBezTo>
                    <a:pt x="1702" y="1290"/>
                    <a:pt x="1702" y="1290"/>
                    <a:pt x="1702" y="1291"/>
                  </a:cubicBezTo>
                  <a:close/>
                  <a:moveTo>
                    <a:pt x="1505" y="1483"/>
                  </a:moveTo>
                  <a:cubicBezTo>
                    <a:pt x="1501" y="1488"/>
                    <a:pt x="1496" y="1492"/>
                    <a:pt x="1492" y="1497"/>
                  </a:cubicBezTo>
                  <a:cubicBezTo>
                    <a:pt x="1484" y="1505"/>
                    <a:pt x="1475" y="1513"/>
                    <a:pt x="1467" y="1521"/>
                  </a:cubicBezTo>
                  <a:cubicBezTo>
                    <a:pt x="1477" y="1507"/>
                    <a:pt x="1488" y="1489"/>
                    <a:pt x="1505" y="1483"/>
                  </a:cubicBezTo>
                  <a:close/>
                  <a:moveTo>
                    <a:pt x="834" y="2146"/>
                  </a:moveTo>
                  <a:cubicBezTo>
                    <a:pt x="837" y="2155"/>
                    <a:pt x="838" y="2163"/>
                    <a:pt x="839" y="2172"/>
                  </a:cubicBezTo>
                  <a:cubicBezTo>
                    <a:pt x="838" y="2163"/>
                    <a:pt x="836" y="2155"/>
                    <a:pt x="834" y="2146"/>
                  </a:cubicBezTo>
                  <a:close/>
                  <a:moveTo>
                    <a:pt x="829" y="2149"/>
                  </a:moveTo>
                  <a:cubicBezTo>
                    <a:pt x="829" y="2150"/>
                    <a:pt x="830" y="2151"/>
                    <a:pt x="830" y="2151"/>
                  </a:cubicBezTo>
                  <a:cubicBezTo>
                    <a:pt x="830" y="2151"/>
                    <a:pt x="829" y="2150"/>
                    <a:pt x="829" y="2149"/>
                  </a:cubicBezTo>
                  <a:close/>
                  <a:moveTo>
                    <a:pt x="671" y="2173"/>
                  </a:moveTo>
                  <a:cubicBezTo>
                    <a:pt x="648" y="2166"/>
                    <a:pt x="624" y="2159"/>
                    <a:pt x="600" y="2153"/>
                  </a:cubicBezTo>
                  <a:cubicBezTo>
                    <a:pt x="625" y="2158"/>
                    <a:pt x="654" y="2163"/>
                    <a:pt x="671" y="2173"/>
                  </a:cubicBezTo>
                  <a:close/>
                  <a:moveTo>
                    <a:pt x="389" y="1720"/>
                  </a:moveTo>
                  <a:cubicBezTo>
                    <a:pt x="389" y="1720"/>
                    <a:pt x="390" y="1718"/>
                    <a:pt x="392" y="1717"/>
                  </a:cubicBezTo>
                  <a:cubicBezTo>
                    <a:pt x="392" y="1716"/>
                    <a:pt x="392" y="1716"/>
                    <a:pt x="392" y="1716"/>
                  </a:cubicBezTo>
                  <a:cubicBezTo>
                    <a:pt x="392" y="1716"/>
                    <a:pt x="392" y="1716"/>
                    <a:pt x="392" y="1716"/>
                  </a:cubicBezTo>
                  <a:cubicBezTo>
                    <a:pt x="392" y="1716"/>
                    <a:pt x="393" y="1716"/>
                    <a:pt x="393" y="1715"/>
                  </a:cubicBezTo>
                  <a:cubicBezTo>
                    <a:pt x="393" y="1716"/>
                    <a:pt x="392" y="1716"/>
                    <a:pt x="392" y="1716"/>
                  </a:cubicBezTo>
                  <a:cubicBezTo>
                    <a:pt x="400" y="1709"/>
                    <a:pt x="409" y="1703"/>
                    <a:pt x="419" y="1698"/>
                  </a:cubicBezTo>
                  <a:cubicBezTo>
                    <a:pt x="409" y="1705"/>
                    <a:pt x="399" y="1713"/>
                    <a:pt x="389" y="1720"/>
                  </a:cubicBezTo>
                  <a:cubicBezTo>
                    <a:pt x="389" y="1720"/>
                    <a:pt x="389" y="1720"/>
                    <a:pt x="389" y="1720"/>
                  </a:cubicBezTo>
                  <a:cubicBezTo>
                    <a:pt x="389" y="1720"/>
                    <a:pt x="389" y="1720"/>
                    <a:pt x="388" y="1720"/>
                  </a:cubicBezTo>
                  <a:cubicBezTo>
                    <a:pt x="389" y="1720"/>
                    <a:pt x="389" y="1720"/>
                    <a:pt x="389" y="1720"/>
                  </a:cubicBezTo>
                  <a:close/>
                  <a:moveTo>
                    <a:pt x="325" y="1776"/>
                  </a:moveTo>
                  <a:cubicBezTo>
                    <a:pt x="325" y="1776"/>
                    <a:pt x="325" y="1776"/>
                    <a:pt x="325" y="1776"/>
                  </a:cubicBezTo>
                  <a:cubicBezTo>
                    <a:pt x="325" y="1776"/>
                    <a:pt x="325" y="1776"/>
                    <a:pt x="325" y="1776"/>
                  </a:cubicBezTo>
                  <a:cubicBezTo>
                    <a:pt x="325" y="1776"/>
                    <a:pt x="325" y="1776"/>
                    <a:pt x="325" y="1776"/>
                  </a:cubicBezTo>
                  <a:cubicBezTo>
                    <a:pt x="325" y="1776"/>
                    <a:pt x="325" y="1776"/>
                    <a:pt x="325" y="1776"/>
                  </a:cubicBezTo>
                  <a:cubicBezTo>
                    <a:pt x="325" y="1776"/>
                    <a:pt x="325" y="1776"/>
                    <a:pt x="325" y="1776"/>
                  </a:cubicBezTo>
                  <a:cubicBezTo>
                    <a:pt x="325" y="1776"/>
                    <a:pt x="325" y="1776"/>
                    <a:pt x="326" y="1776"/>
                  </a:cubicBezTo>
                  <a:cubicBezTo>
                    <a:pt x="326" y="1776"/>
                    <a:pt x="326" y="1776"/>
                    <a:pt x="326" y="1776"/>
                  </a:cubicBezTo>
                  <a:cubicBezTo>
                    <a:pt x="326" y="1776"/>
                    <a:pt x="326" y="1776"/>
                    <a:pt x="326" y="1776"/>
                  </a:cubicBezTo>
                  <a:cubicBezTo>
                    <a:pt x="326" y="1776"/>
                    <a:pt x="326" y="1776"/>
                    <a:pt x="326" y="1776"/>
                  </a:cubicBezTo>
                  <a:cubicBezTo>
                    <a:pt x="326" y="1776"/>
                    <a:pt x="326" y="1776"/>
                    <a:pt x="326" y="1776"/>
                  </a:cubicBezTo>
                  <a:cubicBezTo>
                    <a:pt x="326" y="1775"/>
                    <a:pt x="326" y="1775"/>
                    <a:pt x="326" y="1775"/>
                  </a:cubicBezTo>
                  <a:cubicBezTo>
                    <a:pt x="326" y="1776"/>
                    <a:pt x="323" y="1778"/>
                    <a:pt x="321" y="1779"/>
                  </a:cubicBezTo>
                  <a:cubicBezTo>
                    <a:pt x="321" y="1779"/>
                    <a:pt x="321" y="1779"/>
                    <a:pt x="321" y="1779"/>
                  </a:cubicBezTo>
                  <a:cubicBezTo>
                    <a:pt x="321" y="1779"/>
                    <a:pt x="321" y="1779"/>
                    <a:pt x="321" y="1779"/>
                  </a:cubicBezTo>
                  <a:cubicBezTo>
                    <a:pt x="321" y="1779"/>
                    <a:pt x="321" y="1779"/>
                    <a:pt x="321" y="1779"/>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19" y="1780"/>
                  </a:cubicBezTo>
                  <a:cubicBezTo>
                    <a:pt x="319" y="1780"/>
                    <a:pt x="319" y="1780"/>
                    <a:pt x="319" y="1781"/>
                  </a:cubicBezTo>
                  <a:cubicBezTo>
                    <a:pt x="319" y="1781"/>
                    <a:pt x="319" y="1781"/>
                    <a:pt x="319" y="1781"/>
                  </a:cubicBezTo>
                  <a:cubicBezTo>
                    <a:pt x="319" y="1781"/>
                    <a:pt x="319" y="1781"/>
                    <a:pt x="319" y="1781"/>
                  </a:cubicBezTo>
                  <a:cubicBezTo>
                    <a:pt x="319" y="1781"/>
                    <a:pt x="319" y="1781"/>
                    <a:pt x="319" y="1781"/>
                  </a:cubicBezTo>
                  <a:cubicBezTo>
                    <a:pt x="318" y="1781"/>
                    <a:pt x="318" y="1781"/>
                    <a:pt x="318" y="1781"/>
                  </a:cubicBezTo>
                  <a:cubicBezTo>
                    <a:pt x="304" y="1791"/>
                    <a:pt x="289" y="1801"/>
                    <a:pt x="273" y="1811"/>
                  </a:cubicBezTo>
                  <a:cubicBezTo>
                    <a:pt x="288" y="1799"/>
                    <a:pt x="305" y="1789"/>
                    <a:pt x="322" y="1778"/>
                  </a:cubicBezTo>
                  <a:cubicBezTo>
                    <a:pt x="322" y="1778"/>
                    <a:pt x="322" y="1778"/>
                    <a:pt x="322" y="1778"/>
                  </a:cubicBezTo>
                  <a:cubicBezTo>
                    <a:pt x="322" y="1778"/>
                    <a:pt x="322" y="1778"/>
                    <a:pt x="322" y="1778"/>
                  </a:cubicBezTo>
                  <a:cubicBezTo>
                    <a:pt x="322" y="1778"/>
                    <a:pt x="322" y="1778"/>
                    <a:pt x="323" y="1778"/>
                  </a:cubicBezTo>
                  <a:cubicBezTo>
                    <a:pt x="323" y="1778"/>
                    <a:pt x="323" y="1778"/>
                    <a:pt x="323" y="1778"/>
                  </a:cubicBezTo>
                  <a:cubicBezTo>
                    <a:pt x="323" y="1778"/>
                    <a:pt x="323" y="1778"/>
                    <a:pt x="323" y="1777"/>
                  </a:cubicBezTo>
                  <a:cubicBezTo>
                    <a:pt x="323" y="1777"/>
                    <a:pt x="323" y="1777"/>
                    <a:pt x="323" y="1777"/>
                  </a:cubicBezTo>
                  <a:cubicBezTo>
                    <a:pt x="323" y="1777"/>
                    <a:pt x="323" y="1777"/>
                    <a:pt x="323" y="1777"/>
                  </a:cubicBezTo>
                  <a:cubicBezTo>
                    <a:pt x="328" y="1774"/>
                    <a:pt x="338" y="1767"/>
                    <a:pt x="341" y="1765"/>
                  </a:cubicBezTo>
                  <a:cubicBezTo>
                    <a:pt x="336" y="1769"/>
                    <a:pt x="331" y="1772"/>
                    <a:pt x="325" y="1776"/>
                  </a:cubicBezTo>
                  <a:cubicBezTo>
                    <a:pt x="325" y="1776"/>
                    <a:pt x="325" y="1776"/>
                    <a:pt x="325" y="1776"/>
                  </a:cubicBezTo>
                  <a:cubicBezTo>
                    <a:pt x="325" y="1776"/>
                    <a:pt x="325" y="1776"/>
                    <a:pt x="325" y="1776"/>
                  </a:cubicBezTo>
                  <a:close/>
                  <a:moveTo>
                    <a:pt x="402" y="1738"/>
                  </a:moveTo>
                  <a:cubicBezTo>
                    <a:pt x="401" y="1738"/>
                    <a:pt x="401" y="1738"/>
                    <a:pt x="401" y="1738"/>
                  </a:cubicBezTo>
                  <a:cubicBezTo>
                    <a:pt x="400" y="1739"/>
                    <a:pt x="400" y="1739"/>
                    <a:pt x="400" y="1739"/>
                  </a:cubicBezTo>
                  <a:cubicBezTo>
                    <a:pt x="388" y="1748"/>
                    <a:pt x="376" y="1756"/>
                    <a:pt x="364" y="1765"/>
                  </a:cubicBezTo>
                  <a:cubicBezTo>
                    <a:pt x="376" y="1756"/>
                    <a:pt x="386" y="1738"/>
                    <a:pt x="402" y="1737"/>
                  </a:cubicBezTo>
                  <a:cubicBezTo>
                    <a:pt x="402" y="1737"/>
                    <a:pt x="403" y="1737"/>
                    <a:pt x="403" y="1737"/>
                  </a:cubicBezTo>
                  <a:cubicBezTo>
                    <a:pt x="402" y="1737"/>
                    <a:pt x="402" y="1737"/>
                    <a:pt x="402" y="1738"/>
                  </a:cubicBezTo>
                  <a:close/>
                  <a:moveTo>
                    <a:pt x="435" y="1695"/>
                  </a:moveTo>
                  <a:cubicBezTo>
                    <a:pt x="424" y="1698"/>
                    <a:pt x="362" y="1746"/>
                    <a:pt x="347" y="1755"/>
                  </a:cubicBezTo>
                  <a:cubicBezTo>
                    <a:pt x="379" y="1730"/>
                    <a:pt x="454" y="1675"/>
                    <a:pt x="435" y="1695"/>
                  </a:cubicBezTo>
                  <a:close/>
                  <a:moveTo>
                    <a:pt x="705" y="1563"/>
                  </a:moveTo>
                  <a:cubicBezTo>
                    <a:pt x="705" y="1563"/>
                    <a:pt x="705" y="1561"/>
                    <a:pt x="704" y="1559"/>
                  </a:cubicBezTo>
                  <a:cubicBezTo>
                    <a:pt x="704" y="1559"/>
                    <a:pt x="704" y="1559"/>
                    <a:pt x="704" y="1559"/>
                  </a:cubicBezTo>
                  <a:cubicBezTo>
                    <a:pt x="704" y="1558"/>
                    <a:pt x="704" y="1557"/>
                    <a:pt x="704" y="1557"/>
                  </a:cubicBezTo>
                  <a:cubicBezTo>
                    <a:pt x="703" y="1556"/>
                    <a:pt x="703" y="1556"/>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0" y="1543"/>
                    <a:pt x="697" y="1530"/>
                    <a:pt x="694" y="1518"/>
                  </a:cubicBezTo>
                  <a:cubicBezTo>
                    <a:pt x="699" y="1533"/>
                    <a:pt x="703" y="1548"/>
                    <a:pt x="705" y="1563"/>
                  </a:cubicBezTo>
                  <a:close/>
                  <a:moveTo>
                    <a:pt x="708" y="1581"/>
                  </a:moveTo>
                  <a:cubicBezTo>
                    <a:pt x="707" y="1574"/>
                    <a:pt x="705" y="1568"/>
                    <a:pt x="703" y="1561"/>
                  </a:cubicBezTo>
                  <a:cubicBezTo>
                    <a:pt x="705" y="1568"/>
                    <a:pt x="707" y="1574"/>
                    <a:pt x="708" y="1581"/>
                  </a:cubicBezTo>
                  <a:close/>
                  <a:moveTo>
                    <a:pt x="720" y="1686"/>
                  </a:moveTo>
                  <a:cubicBezTo>
                    <a:pt x="722" y="1695"/>
                    <a:pt x="723" y="1704"/>
                    <a:pt x="726" y="1712"/>
                  </a:cubicBezTo>
                  <a:cubicBezTo>
                    <a:pt x="723" y="1704"/>
                    <a:pt x="721" y="1695"/>
                    <a:pt x="720" y="1686"/>
                  </a:cubicBezTo>
                  <a:close/>
                  <a:moveTo>
                    <a:pt x="717" y="1664"/>
                  </a:moveTo>
                  <a:cubicBezTo>
                    <a:pt x="717" y="1663"/>
                    <a:pt x="717" y="1662"/>
                    <a:pt x="716" y="1661"/>
                  </a:cubicBezTo>
                  <a:cubicBezTo>
                    <a:pt x="711" y="1649"/>
                    <a:pt x="707" y="1637"/>
                    <a:pt x="707" y="1625"/>
                  </a:cubicBezTo>
                  <a:cubicBezTo>
                    <a:pt x="708" y="1621"/>
                    <a:pt x="708" y="1616"/>
                    <a:pt x="707" y="1613"/>
                  </a:cubicBezTo>
                  <a:cubicBezTo>
                    <a:pt x="707" y="1613"/>
                    <a:pt x="707" y="1613"/>
                    <a:pt x="707" y="1613"/>
                  </a:cubicBezTo>
                  <a:cubicBezTo>
                    <a:pt x="707" y="1612"/>
                    <a:pt x="707" y="1612"/>
                    <a:pt x="707" y="1611"/>
                  </a:cubicBezTo>
                  <a:cubicBezTo>
                    <a:pt x="707" y="1612"/>
                    <a:pt x="706" y="1613"/>
                    <a:pt x="706" y="1616"/>
                  </a:cubicBezTo>
                  <a:cubicBezTo>
                    <a:pt x="706" y="1616"/>
                    <a:pt x="706" y="1615"/>
                    <a:pt x="706" y="1615"/>
                  </a:cubicBezTo>
                  <a:cubicBezTo>
                    <a:pt x="704" y="1606"/>
                    <a:pt x="704" y="1604"/>
                    <a:pt x="706" y="1607"/>
                  </a:cubicBezTo>
                  <a:cubicBezTo>
                    <a:pt x="706" y="1607"/>
                    <a:pt x="706" y="1607"/>
                    <a:pt x="706" y="1607"/>
                  </a:cubicBezTo>
                  <a:cubicBezTo>
                    <a:pt x="706" y="1607"/>
                    <a:pt x="706" y="1606"/>
                    <a:pt x="706" y="1606"/>
                  </a:cubicBezTo>
                  <a:cubicBezTo>
                    <a:pt x="705" y="1603"/>
                    <a:pt x="704" y="1599"/>
                    <a:pt x="703" y="1596"/>
                  </a:cubicBezTo>
                  <a:cubicBezTo>
                    <a:pt x="703" y="1596"/>
                    <a:pt x="703" y="1596"/>
                    <a:pt x="703" y="1595"/>
                  </a:cubicBezTo>
                  <a:cubicBezTo>
                    <a:pt x="701" y="1589"/>
                    <a:pt x="700" y="1583"/>
                    <a:pt x="698" y="1576"/>
                  </a:cubicBezTo>
                  <a:cubicBezTo>
                    <a:pt x="698" y="1576"/>
                    <a:pt x="698" y="1575"/>
                    <a:pt x="698" y="1575"/>
                  </a:cubicBezTo>
                  <a:cubicBezTo>
                    <a:pt x="698" y="1576"/>
                    <a:pt x="698" y="1576"/>
                    <a:pt x="699" y="1577"/>
                  </a:cubicBezTo>
                  <a:cubicBezTo>
                    <a:pt x="705" y="1595"/>
                    <a:pt x="709" y="1613"/>
                    <a:pt x="714" y="1631"/>
                  </a:cubicBezTo>
                  <a:cubicBezTo>
                    <a:pt x="719" y="1652"/>
                    <a:pt x="723" y="1672"/>
                    <a:pt x="728" y="1692"/>
                  </a:cubicBezTo>
                  <a:cubicBezTo>
                    <a:pt x="725" y="1683"/>
                    <a:pt x="721" y="1674"/>
                    <a:pt x="717" y="1664"/>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1" y="1727"/>
                    <a:pt x="981" y="1727"/>
                  </a:cubicBezTo>
                  <a:cubicBezTo>
                    <a:pt x="981" y="1727"/>
                    <a:pt x="980" y="1728"/>
                    <a:pt x="980"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8" y="1728"/>
                    <a:pt x="978" y="1728"/>
                    <a:pt x="978" y="1728"/>
                  </a:cubicBezTo>
                  <a:cubicBezTo>
                    <a:pt x="978" y="1728"/>
                    <a:pt x="978" y="1728"/>
                    <a:pt x="978" y="1729"/>
                  </a:cubicBezTo>
                  <a:cubicBezTo>
                    <a:pt x="978" y="1729"/>
                    <a:pt x="978" y="1729"/>
                    <a:pt x="978" y="1729"/>
                  </a:cubicBezTo>
                  <a:cubicBezTo>
                    <a:pt x="978"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30"/>
                    <a:pt x="975" y="1730"/>
                    <a:pt x="975" y="1730"/>
                  </a:cubicBezTo>
                  <a:cubicBezTo>
                    <a:pt x="975" y="1730"/>
                    <a:pt x="975" y="1730"/>
                    <a:pt x="975" y="1730"/>
                  </a:cubicBezTo>
                  <a:cubicBezTo>
                    <a:pt x="975" y="1730"/>
                    <a:pt x="975" y="1730"/>
                    <a:pt x="975" y="1730"/>
                  </a:cubicBezTo>
                  <a:cubicBezTo>
                    <a:pt x="975" y="1730"/>
                    <a:pt x="975" y="1730"/>
                    <a:pt x="975" y="1730"/>
                  </a:cubicBezTo>
                  <a:cubicBezTo>
                    <a:pt x="975" y="1730"/>
                    <a:pt x="975" y="1730"/>
                    <a:pt x="975" y="1730"/>
                  </a:cubicBezTo>
                  <a:cubicBezTo>
                    <a:pt x="975" y="1730"/>
                    <a:pt x="975" y="1730"/>
                    <a:pt x="974" y="1730"/>
                  </a:cubicBezTo>
                  <a:cubicBezTo>
                    <a:pt x="974" y="1730"/>
                    <a:pt x="974" y="1730"/>
                    <a:pt x="974" y="1730"/>
                  </a:cubicBezTo>
                  <a:cubicBezTo>
                    <a:pt x="974" y="1730"/>
                    <a:pt x="974" y="1730"/>
                    <a:pt x="973" y="1730"/>
                  </a:cubicBezTo>
                  <a:cubicBezTo>
                    <a:pt x="973" y="1730"/>
                    <a:pt x="973" y="1730"/>
                    <a:pt x="973" y="1730"/>
                  </a:cubicBezTo>
                  <a:cubicBezTo>
                    <a:pt x="975" y="1729"/>
                    <a:pt x="1029" y="1703"/>
                    <a:pt x="1040" y="1699"/>
                  </a:cubicBezTo>
                  <a:cubicBezTo>
                    <a:pt x="1022" y="1711"/>
                    <a:pt x="1002" y="1719"/>
                    <a:pt x="982" y="1727"/>
                  </a:cubicBezTo>
                  <a:close/>
                  <a:moveTo>
                    <a:pt x="1053" y="1690"/>
                  </a:moveTo>
                  <a:cubicBezTo>
                    <a:pt x="1053" y="1690"/>
                    <a:pt x="1053" y="1690"/>
                    <a:pt x="1053" y="1690"/>
                  </a:cubicBezTo>
                  <a:cubicBezTo>
                    <a:pt x="1053" y="1690"/>
                    <a:pt x="1053" y="1690"/>
                    <a:pt x="1053" y="1690"/>
                  </a:cubicBezTo>
                  <a:cubicBezTo>
                    <a:pt x="1053" y="1690"/>
                    <a:pt x="1053" y="1690"/>
                    <a:pt x="1053" y="1690"/>
                  </a:cubicBezTo>
                  <a:cubicBezTo>
                    <a:pt x="1053" y="1690"/>
                    <a:pt x="1053" y="1690"/>
                    <a:pt x="1053" y="1690"/>
                  </a:cubicBezTo>
                  <a:close/>
                  <a:moveTo>
                    <a:pt x="1053" y="1689"/>
                  </a:moveTo>
                  <a:cubicBezTo>
                    <a:pt x="1053" y="1689"/>
                    <a:pt x="1053" y="1689"/>
                    <a:pt x="1053" y="1689"/>
                  </a:cubicBezTo>
                  <a:cubicBezTo>
                    <a:pt x="1053" y="1689"/>
                    <a:pt x="1053" y="1689"/>
                    <a:pt x="1053" y="1689"/>
                  </a:cubicBezTo>
                  <a:cubicBezTo>
                    <a:pt x="1053" y="1689"/>
                    <a:pt x="1053" y="1689"/>
                    <a:pt x="1053"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4" y="1689"/>
                    <a:pt x="1054" y="1689"/>
                    <a:pt x="1054" y="1689"/>
                  </a:cubicBezTo>
                  <a:cubicBezTo>
                    <a:pt x="1053" y="1689"/>
                    <a:pt x="1053" y="1689"/>
                    <a:pt x="1053" y="1689"/>
                  </a:cubicBezTo>
                  <a:close/>
                  <a:moveTo>
                    <a:pt x="1059" y="1686"/>
                  </a:moveTo>
                  <a:cubicBezTo>
                    <a:pt x="1059" y="1686"/>
                    <a:pt x="1059" y="1686"/>
                    <a:pt x="1059" y="1686"/>
                  </a:cubicBezTo>
                  <a:cubicBezTo>
                    <a:pt x="1059" y="1686"/>
                    <a:pt x="1059" y="1686"/>
                    <a:pt x="1059" y="1687"/>
                  </a:cubicBezTo>
                  <a:cubicBezTo>
                    <a:pt x="1059" y="1687"/>
                    <a:pt x="1059" y="1687"/>
                    <a:pt x="1059" y="1687"/>
                  </a:cubicBezTo>
                  <a:cubicBezTo>
                    <a:pt x="1059" y="1687"/>
                    <a:pt x="1059" y="1687"/>
                    <a:pt x="1059" y="1687"/>
                  </a:cubicBezTo>
                  <a:cubicBezTo>
                    <a:pt x="1059"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7" y="1687"/>
                    <a:pt x="1057" y="1688"/>
                    <a:pt x="1056" y="1688"/>
                  </a:cubicBezTo>
                  <a:cubicBezTo>
                    <a:pt x="1056" y="1688"/>
                    <a:pt x="1056" y="1688"/>
                    <a:pt x="1056" y="1688"/>
                  </a:cubicBezTo>
                  <a:cubicBezTo>
                    <a:pt x="1056" y="1688"/>
                    <a:pt x="1056" y="1688"/>
                    <a:pt x="1056" y="1688"/>
                  </a:cubicBezTo>
                  <a:cubicBezTo>
                    <a:pt x="1056" y="1688"/>
                    <a:pt x="1056" y="1688"/>
                    <a:pt x="1056" y="1688"/>
                  </a:cubicBezTo>
                  <a:cubicBezTo>
                    <a:pt x="1055" y="1688"/>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5" y="1689"/>
                    <a:pt x="1055" y="1688"/>
                    <a:pt x="1055" y="1688"/>
                  </a:cubicBezTo>
                  <a:cubicBezTo>
                    <a:pt x="1056" y="1688"/>
                    <a:pt x="1056" y="1688"/>
                    <a:pt x="1056" y="1688"/>
                  </a:cubicBezTo>
                  <a:cubicBezTo>
                    <a:pt x="1056" y="1688"/>
                    <a:pt x="1056" y="1688"/>
                    <a:pt x="1056" y="1688"/>
                  </a:cubicBezTo>
                  <a:cubicBezTo>
                    <a:pt x="1057" y="1688"/>
                    <a:pt x="1057" y="1687"/>
                    <a:pt x="1057" y="1687"/>
                  </a:cubicBezTo>
                  <a:cubicBezTo>
                    <a:pt x="1057" y="1687"/>
                    <a:pt x="1058" y="1687"/>
                    <a:pt x="1058" y="1687"/>
                  </a:cubicBezTo>
                  <a:cubicBezTo>
                    <a:pt x="1058" y="1687"/>
                    <a:pt x="1059" y="1686"/>
                    <a:pt x="1059" y="1686"/>
                  </a:cubicBezTo>
                  <a:cubicBezTo>
                    <a:pt x="1060" y="1686"/>
                    <a:pt x="1060" y="1686"/>
                    <a:pt x="1060" y="1686"/>
                  </a:cubicBezTo>
                  <a:cubicBezTo>
                    <a:pt x="1060" y="1686"/>
                    <a:pt x="1060" y="1686"/>
                    <a:pt x="1060" y="1686"/>
                  </a:cubicBezTo>
                  <a:cubicBezTo>
                    <a:pt x="1060" y="1686"/>
                    <a:pt x="1060" y="1686"/>
                    <a:pt x="1060" y="1686"/>
                  </a:cubicBezTo>
                  <a:cubicBezTo>
                    <a:pt x="1061" y="1685"/>
                    <a:pt x="1062" y="1685"/>
                    <a:pt x="1062" y="1684"/>
                  </a:cubicBezTo>
                  <a:cubicBezTo>
                    <a:pt x="1062" y="1685"/>
                    <a:pt x="1061" y="1685"/>
                    <a:pt x="1060" y="1686"/>
                  </a:cubicBezTo>
                  <a:cubicBezTo>
                    <a:pt x="1060" y="1686"/>
                    <a:pt x="1060" y="1686"/>
                    <a:pt x="1060" y="1686"/>
                  </a:cubicBezTo>
                  <a:cubicBezTo>
                    <a:pt x="1060" y="1686"/>
                    <a:pt x="1060" y="1686"/>
                    <a:pt x="1060" y="1686"/>
                  </a:cubicBezTo>
                  <a:cubicBezTo>
                    <a:pt x="1060" y="1686"/>
                    <a:pt x="1060" y="1686"/>
                    <a:pt x="1060" y="1686"/>
                  </a:cubicBezTo>
                  <a:cubicBezTo>
                    <a:pt x="1060" y="1686"/>
                    <a:pt x="1060" y="1686"/>
                    <a:pt x="1060" y="1686"/>
                  </a:cubicBezTo>
                  <a:cubicBezTo>
                    <a:pt x="1060" y="1686"/>
                    <a:pt x="1059" y="1686"/>
                    <a:pt x="1059" y="1686"/>
                  </a:cubicBezTo>
                  <a:close/>
                  <a:moveTo>
                    <a:pt x="1110" y="1661"/>
                  </a:moveTo>
                  <a:cubicBezTo>
                    <a:pt x="1106" y="1663"/>
                    <a:pt x="1095" y="1669"/>
                    <a:pt x="1085" y="1674"/>
                  </a:cubicBezTo>
                  <a:cubicBezTo>
                    <a:pt x="1083" y="1675"/>
                    <a:pt x="1081" y="1677"/>
                    <a:pt x="1079" y="1678"/>
                  </a:cubicBezTo>
                  <a:cubicBezTo>
                    <a:pt x="1080" y="1677"/>
                    <a:pt x="1082" y="1676"/>
                    <a:pt x="1083" y="1675"/>
                  </a:cubicBezTo>
                  <a:cubicBezTo>
                    <a:pt x="1078" y="1677"/>
                    <a:pt x="1073" y="1680"/>
                    <a:pt x="1069" y="1682"/>
                  </a:cubicBezTo>
                  <a:cubicBezTo>
                    <a:pt x="1068" y="1683"/>
                    <a:pt x="1067" y="1683"/>
                    <a:pt x="1066" y="1683"/>
                  </a:cubicBezTo>
                  <a:cubicBezTo>
                    <a:pt x="1066" y="1683"/>
                    <a:pt x="1066" y="1683"/>
                    <a:pt x="1066" y="1683"/>
                  </a:cubicBezTo>
                  <a:cubicBezTo>
                    <a:pt x="1062" y="1685"/>
                    <a:pt x="1060" y="1686"/>
                    <a:pt x="1060" y="1686"/>
                  </a:cubicBezTo>
                  <a:cubicBezTo>
                    <a:pt x="1060" y="1686"/>
                    <a:pt x="1062" y="1685"/>
                    <a:pt x="1065" y="1683"/>
                  </a:cubicBezTo>
                  <a:cubicBezTo>
                    <a:pt x="1065" y="1683"/>
                    <a:pt x="1065" y="1683"/>
                    <a:pt x="1065" y="1683"/>
                  </a:cubicBezTo>
                  <a:cubicBezTo>
                    <a:pt x="1065" y="1683"/>
                    <a:pt x="1065" y="1683"/>
                    <a:pt x="1065" y="1683"/>
                  </a:cubicBezTo>
                  <a:cubicBezTo>
                    <a:pt x="1064" y="1683"/>
                    <a:pt x="1064" y="1684"/>
                    <a:pt x="1063" y="1684"/>
                  </a:cubicBezTo>
                  <a:cubicBezTo>
                    <a:pt x="1064" y="1684"/>
                    <a:pt x="1064" y="1683"/>
                    <a:pt x="1065" y="1683"/>
                  </a:cubicBezTo>
                  <a:cubicBezTo>
                    <a:pt x="1063" y="1682"/>
                    <a:pt x="1060" y="1681"/>
                    <a:pt x="1042" y="1690"/>
                  </a:cubicBezTo>
                  <a:cubicBezTo>
                    <a:pt x="1060" y="1680"/>
                    <a:pt x="1080" y="1673"/>
                    <a:pt x="1098" y="1663"/>
                  </a:cubicBezTo>
                  <a:cubicBezTo>
                    <a:pt x="1093" y="1667"/>
                    <a:pt x="1088" y="1671"/>
                    <a:pt x="1083" y="1675"/>
                  </a:cubicBezTo>
                  <a:cubicBezTo>
                    <a:pt x="1084" y="1675"/>
                    <a:pt x="1084" y="1674"/>
                    <a:pt x="1085" y="1674"/>
                  </a:cubicBezTo>
                  <a:cubicBezTo>
                    <a:pt x="1093" y="1668"/>
                    <a:pt x="1101" y="1662"/>
                    <a:pt x="1110" y="1660"/>
                  </a:cubicBezTo>
                  <a:cubicBezTo>
                    <a:pt x="1111" y="1660"/>
                    <a:pt x="1112" y="1660"/>
                    <a:pt x="1113" y="1660"/>
                  </a:cubicBezTo>
                  <a:cubicBezTo>
                    <a:pt x="1113" y="1660"/>
                    <a:pt x="1112" y="1660"/>
                    <a:pt x="1110" y="1661"/>
                  </a:cubicBezTo>
                  <a:close/>
                  <a:moveTo>
                    <a:pt x="1478" y="1400"/>
                  </a:move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7" y="1400"/>
                  </a:cubicBezTo>
                  <a:cubicBezTo>
                    <a:pt x="1477" y="1400"/>
                    <a:pt x="1477" y="1400"/>
                    <a:pt x="1477" y="1400"/>
                  </a:cubicBezTo>
                  <a:cubicBezTo>
                    <a:pt x="1476" y="1401"/>
                    <a:pt x="1475" y="1402"/>
                    <a:pt x="1475" y="1402"/>
                  </a:cubicBezTo>
                  <a:cubicBezTo>
                    <a:pt x="1475" y="1402"/>
                    <a:pt x="1475" y="1402"/>
                    <a:pt x="1475" y="1402"/>
                  </a:cubicBezTo>
                  <a:cubicBezTo>
                    <a:pt x="1475" y="1402"/>
                    <a:pt x="1475" y="1402"/>
                    <a:pt x="1475" y="1402"/>
                  </a:cubicBezTo>
                  <a:cubicBezTo>
                    <a:pt x="1475" y="1402"/>
                    <a:pt x="1475" y="1402"/>
                    <a:pt x="1475" y="1402"/>
                  </a:cubicBezTo>
                  <a:cubicBezTo>
                    <a:pt x="1475" y="1402"/>
                    <a:pt x="1475" y="1402"/>
                    <a:pt x="1475" y="1402"/>
                  </a:cubicBezTo>
                  <a:cubicBezTo>
                    <a:pt x="1476" y="1401"/>
                    <a:pt x="1476" y="1401"/>
                    <a:pt x="1476" y="1401"/>
                  </a:cubicBezTo>
                  <a:cubicBezTo>
                    <a:pt x="1464" y="1410"/>
                    <a:pt x="1451" y="1420"/>
                    <a:pt x="1439" y="1429"/>
                  </a:cubicBezTo>
                  <a:cubicBezTo>
                    <a:pt x="1454" y="1410"/>
                    <a:pt x="1476" y="1399"/>
                    <a:pt x="1494" y="1384"/>
                  </a:cubicBezTo>
                  <a:cubicBezTo>
                    <a:pt x="1487" y="1390"/>
                    <a:pt x="1479" y="1398"/>
                    <a:pt x="1478" y="1400"/>
                  </a:cubicBezTo>
                  <a:close/>
                  <a:moveTo>
                    <a:pt x="1494" y="1383"/>
                  </a:moveTo>
                  <a:cubicBezTo>
                    <a:pt x="1498" y="1380"/>
                    <a:pt x="1502" y="1376"/>
                    <a:pt x="1503" y="1375"/>
                  </a:cubicBezTo>
                  <a:cubicBezTo>
                    <a:pt x="1501" y="1378"/>
                    <a:pt x="1498" y="1381"/>
                    <a:pt x="1494" y="1383"/>
                  </a:cubicBezTo>
                  <a:close/>
                  <a:moveTo>
                    <a:pt x="1609" y="1300"/>
                  </a:moveTo>
                  <a:cubicBezTo>
                    <a:pt x="1609" y="1299"/>
                    <a:pt x="1610" y="1299"/>
                    <a:pt x="1610" y="1299"/>
                  </a:cubicBezTo>
                  <a:cubicBezTo>
                    <a:pt x="1610" y="1299"/>
                    <a:pt x="1610" y="1299"/>
                    <a:pt x="1610" y="1299"/>
                  </a:cubicBezTo>
                  <a:cubicBezTo>
                    <a:pt x="1610" y="1299"/>
                    <a:pt x="1610" y="1299"/>
                    <a:pt x="1610" y="1299"/>
                  </a:cubicBezTo>
                  <a:cubicBezTo>
                    <a:pt x="1610" y="1299"/>
                    <a:pt x="1610" y="1299"/>
                    <a:pt x="1609" y="1300"/>
                  </a:cubicBezTo>
                  <a:close/>
                  <a:moveTo>
                    <a:pt x="1612" y="1296"/>
                  </a:moveTo>
                  <a:cubicBezTo>
                    <a:pt x="1612" y="1296"/>
                    <a:pt x="1613" y="1296"/>
                    <a:pt x="1613" y="1296"/>
                  </a:cubicBezTo>
                  <a:cubicBezTo>
                    <a:pt x="1613" y="1295"/>
                    <a:pt x="1613" y="1295"/>
                    <a:pt x="1614" y="1295"/>
                  </a:cubicBezTo>
                  <a:cubicBezTo>
                    <a:pt x="1613" y="1295"/>
                    <a:pt x="1613" y="1296"/>
                    <a:pt x="1612" y="1296"/>
                  </a:cubicBezTo>
                  <a:close/>
                  <a:moveTo>
                    <a:pt x="1614" y="1295"/>
                  </a:moveTo>
                  <a:cubicBezTo>
                    <a:pt x="1614" y="1295"/>
                    <a:pt x="1614" y="1295"/>
                    <a:pt x="1614" y="1295"/>
                  </a:cubicBezTo>
                  <a:cubicBezTo>
                    <a:pt x="1614" y="1294"/>
                    <a:pt x="1615" y="1294"/>
                    <a:pt x="1615" y="1293"/>
                  </a:cubicBezTo>
                  <a:cubicBezTo>
                    <a:pt x="1615" y="1294"/>
                    <a:pt x="1614" y="1294"/>
                    <a:pt x="1614" y="1295"/>
                  </a:cubicBezTo>
                  <a:close/>
                  <a:moveTo>
                    <a:pt x="1616" y="1292"/>
                  </a:moveTo>
                  <a:cubicBezTo>
                    <a:pt x="1616" y="1292"/>
                    <a:pt x="1616" y="1293"/>
                    <a:pt x="1615" y="1293"/>
                  </a:cubicBezTo>
                  <a:cubicBezTo>
                    <a:pt x="1616" y="1292"/>
                    <a:pt x="1616" y="1292"/>
                    <a:pt x="1617" y="1291"/>
                  </a:cubicBezTo>
                  <a:cubicBezTo>
                    <a:pt x="1617" y="1291"/>
                    <a:pt x="1617" y="1291"/>
                    <a:pt x="1617" y="1291"/>
                  </a:cubicBezTo>
                  <a:cubicBezTo>
                    <a:pt x="1617" y="1291"/>
                    <a:pt x="1617" y="1292"/>
                    <a:pt x="1616" y="1292"/>
                  </a:cubicBezTo>
                  <a:close/>
                  <a:moveTo>
                    <a:pt x="1617" y="1291"/>
                  </a:moveTo>
                  <a:cubicBezTo>
                    <a:pt x="1617" y="1291"/>
                    <a:pt x="1617" y="1291"/>
                    <a:pt x="1617" y="1291"/>
                  </a:cubicBezTo>
                  <a:cubicBezTo>
                    <a:pt x="1617" y="1291"/>
                    <a:pt x="1617" y="1291"/>
                    <a:pt x="1618" y="1291"/>
                  </a:cubicBezTo>
                  <a:cubicBezTo>
                    <a:pt x="1617" y="1291"/>
                    <a:pt x="1617" y="1291"/>
                    <a:pt x="1617" y="1291"/>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20" y="1289"/>
                    <a:pt x="1620" y="1289"/>
                    <a:pt x="1620" y="1289"/>
                  </a:cubicBezTo>
                  <a:cubicBezTo>
                    <a:pt x="1619" y="1289"/>
                    <a:pt x="1619" y="1289"/>
                    <a:pt x="1619" y="1289"/>
                  </a:cubicBezTo>
                  <a:close/>
                  <a:moveTo>
                    <a:pt x="1620" y="1288"/>
                  </a:moveTo>
                  <a:cubicBezTo>
                    <a:pt x="1620" y="1288"/>
                    <a:pt x="1620" y="1288"/>
                    <a:pt x="1620" y="1288"/>
                  </a:cubicBezTo>
                  <a:cubicBezTo>
                    <a:pt x="1620" y="1288"/>
                    <a:pt x="1620" y="1288"/>
                    <a:pt x="1620" y="1288"/>
                  </a:cubicBezTo>
                  <a:cubicBezTo>
                    <a:pt x="1620" y="1288"/>
                    <a:pt x="1620" y="1288"/>
                    <a:pt x="1620" y="1288"/>
                  </a:cubicBezTo>
                  <a:cubicBezTo>
                    <a:pt x="1620" y="1288"/>
                    <a:pt x="1621" y="1287"/>
                    <a:pt x="1621" y="1287"/>
                  </a:cubicBezTo>
                  <a:cubicBezTo>
                    <a:pt x="1621" y="1287"/>
                    <a:pt x="1621" y="1287"/>
                    <a:pt x="1621" y="1287"/>
                  </a:cubicBezTo>
                  <a:cubicBezTo>
                    <a:pt x="1621" y="1287"/>
                    <a:pt x="1621" y="1287"/>
                    <a:pt x="1620" y="1288"/>
                  </a:cubicBezTo>
                  <a:close/>
                  <a:moveTo>
                    <a:pt x="1625" y="1283"/>
                  </a:moveTo>
                  <a:cubicBezTo>
                    <a:pt x="1625" y="1283"/>
                    <a:pt x="1625" y="1283"/>
                    <a:pt x="1624" y="1283"/>
                  </a:cubicBezTo>
                  <a:cubicBezTo>
                    <a:pt x="1625" y="1283"/>
                    <a:pt x="1625" y="1283"/>
                    <a:pt x="1625" y="1283"/>
                  </a:cubicBezTo>
                  <a:cubicBezTo>
                    <a:pt x="1625" y="1283"/>
                    <a:pt x="1625" y="1283"/>
                    <a:pt x="1625" y="1283"/>
                  </a:cubicBezTo>
                  <a:cubicBezTo>
                    <a:pt x="1625" y="1283"/>
                    <a:pt x="1625" y="1283"/>
                    <a:pt x="1625" y="1283"/>
                  </a:cubicBezTo>
                  <a:cubicBezTo>
                    <a:pt x="1625" y="1283"/>
                    <a:pt x="1625" y="1283"/>
                    <a:pt x="1625" y="1283"/>
                  </a:cubicBezTo>
                  <a:cubicBezTo>
                    <a:pt x="1625" y="1283"/>
                    <a:pt x="1625" y="1283"/>
                    <a:pt x="1625" y="1283"/>
                  </a:cubicBezTo>
                  <a:close/>
                  <a:moveTo>
                    <a:pt x="1626" y="1282"/>
                  </a:moveTo>
                  <a:cubicBezTo>
                    <a:pt x="1626" y="1282"/>
                    <a:pt x="1626" y="1282"/>
                    <a:pt x="1626" y="1282"/>
                  </a:cubicBezTo>
                  <a:cubicBezTo>
                    <a:pt x="1626" y="1282"/>
                    <a:pt x="1626" y="1282"/>
                    <a:pt x="1626" y="1282"/>
                  </a:cubicBezTo>
                  <a:cubicBezTo>
                    <a:pt x="1626" y="1282"/>
                    <a:pt x="1626" y="1282"/>
                    <a:pt x="1626" y="1282"/>
                  </a:cubicBezTo>
                  <a:close/>
                  <a:moveTo>
                    <a:pt x="2015" y="648"/>
                  </a:moveTo>
                  <a:cubicBezTo>
                    <a:pt x="2015" y="648"/>
                    <a:pt x="2013" y="653"/>
                    <a:pt x="2014" y="651"/>
                  </a:cubicBezTo>
                  <a:cubicBezTo>
                    <a:pt x="2011" y="657"/>
                    <a:pt x="2009" y="664"/>
                    <a:pt x="2006" y="670"/>
                  </a:cubicBezTo>
                  <a:cubicBezTo>
                    <a:pt x="2009" y="661"/>
                    <a:pt x="2013" y="652"/>
                    <a:pt x="2016" y="643"/>
                  </a:cubicBezTo>
                  <a:cubicBezTo>
                    <a:pt x="2012" y="650"/>
                    <a:pt x="2008" y="656"/>
                    <a:pt x="2002" y="663"/>
                  </a:cubicBezTo>
                  <a:cubicBezTo>
                    <a:pt x="2009" y="647"/>
                    <a:pt x="2017" y="632"/>
                    <a:pt x="2022" y="616"/>
                  </a:cubicBezTo>
                  <a:cubicBezTo>
                    <a:pt x="2020" y="621"/>
                    <a:pt x="2021" y="619"/>
                    <a:pt x="2026" y="605"/>
                  </a:cubicBezTo>
                  <a:cubicBezTo>
                    <a:pt x="2025" y="609"/>
                    <a:pt x="2024" y="613"/>
                    <a:pt x="2022" y="616"/>
                  </a:cubicBezTo>
                  <a:cubicBezTo>
                    <a:pt x="2026" y="607"/>
                    <a:pt x="2041" y="571"/>
                    <a:pt x="2042" y="569"/>
                  </a:cubicBezTo>
                  <a:cubicBezTo>
                    <a:pt x="2037" y="595"/>
                    <a:pt x="2025" y="627"/>
                    <a:pt x="2015" y="648"/>
                  </a:cubicBezTo>
                  <a:cubicBezTo>
                    <a:pt x="2015" y="648"/>
                    <a:pt x="2015" y="648"/>
                    <a:pt x="2015" y="648"/>
                  </a:cubicBezTo>
                  <a:close/>
                  <a:moveTo>
                    <a:pt x="2083" y="507"/>
                  </a:moveTo>
                  <a:cubicBezTo>
                    <a:pt x="2086" y="496"/>
                    <a:pt x="2090" y="485"/>
                    <a:pt x="2094" y="475"/>
                  </a:cubicBezTo>
                  <a:cubicBezTo>
                    <a:pt x="2092" y="486"/>
                    <a:pt x="2088" y="496"/>
                    <a:pt x="2083" y="507"/>
                  </a:cubicBezTo>
                  <a:close/>
                  <a:moveTo>
                    <a:pt x="2111" y="362"/>
                  </a:moveTo>
                  <a:cubicBezTo>
                    <a:pt x="2111" y="362"/>
                    <a:pt x="2111" y="363"/>
                    <a:pt x="2111" y="363"/>
                  </a:cubicBezTo>
                  <a:cubicBezTo>
                    <a:pt x="2111" y="362"/>
                    <a:pt x="2111" y="362"/>
                    <a:pt x="2111" y="362"/>
                  </a:cubicBezTo>
                  <a:cubicBezTo>
                    <a:pt x="2111" y="363"/>
                    <a:pt x="2110" y="363"/>
                    <a:pt x="2110" y="364"/>
                  </a:cubicBezTo>
                  <a:cubicBezTo>
                    <a:pt x="2110" y="364"/>
                    <a:pt x="2110" y="364"/>
                    <a:pt x="2110" y="364"/>
                  </a:cubicBezTo>
                  <a:cubicBezTo>
                    <a:pt x="2110" y="365"/>
                    <a:pt x="2110" y="366"/>
                    <a:pt x="2109" y="366"/>
                  </a:cubicBezTo>
                  <a:cubicBezTo>
                    <a:pt x="2107" y="374"/>
                    <a:pt x="2104" y="382"/>
                    <a:pt x="2101" y="390"/>
                  </a:cubicBezTo>
                  <a:cubicBezTo>
                    <a:pt x="2103" y="380"/>
                    <a:pt x="2107" y="371"/>
                    <a:pt x="2109" y="365"/>
                  </a:cubicBezTo>
                  <a:cubicBezTo>
                    <a:pt x="2109" y="365"/>
                    <a:pt x="2109" y="365"/>
                    <a:pt x="2109" y="365"/>
                  </a:cubicBezTo>
                  <a:cubicBezTo>
                    <a:pt x="2109" y="365"/>
                    <a:pt x="2109" y="365"/>
                    <a:pt x="2109" y="365"/>
                  </a:cubicBezTo>
                  <a:cubicBezTo>
                    <a:pt x="2109" y="365"/>
                    <a:pt x="2109" y="365"/>
                    <a:pt x="2109" y="365"/>
                  </a:cubicBezTo>
                  <a:cubicBezTo>
                    <a:pt x="2110" y="354"/>
                    <a:pt x="2111" y="354"/>
                    <a:pt x="2111" y="356"/>
                  </a:cubicBezTo>
                  <a:cubicBezTo>
                    <a:pt x="2111" y="355"/>
                    <a:pt x="2112" y="354"/>
                    <a:pt x="2112" y="354"/>
                  </a:cubicBezTo>
                  <a:cubicBezTo>
                    <a:pt x="2112" y="357"/>
                    <a:pt x="2111" y="360"/>
                    <a:pt x="2111" y="361"/>
                  </a:cubicBezTo>
                  <a:cubicBezTo>
                    <a:pt x="2113" y="359"/>
                    <a:pt x="2113" y="358"/>
                    <a:pt x="2113" y="358"/>
                  </a:cubicBezTo>
                  <a:cubicBezTo>
                    <a:pt x="2113" y="358"/>
                    <a:pt x="2113" y="359"/>
                    <a:pt x="2111" y="362"/>
                  </a:cubicBezTo>
                  <a:close/>
                  <a:moveTo>
                    <a:pt x="2133" y="359"/>
                  </a:moveTo>
                  <a:cubicBezTo>
                    <a:pt x="2137" y="332"/>
                    <a:pt x="2141" y="305"/>
                    <a:pt x="2144" y="278"/>
                  </a:cubicBezTo>
                  <a:cubicBezTo>
                    <a:pt x="2142" y="296"/>
                    <a:pt x="2135" y="314"/>
                    <a:pt x="2132" y="332"/>
                  </a:cubicBezTo>
                  <a:cubicBezTo>
                    <a:pt x="2131" y="341"/>
                    <a:pt x="2131" y="350"/>
                    <a:pt x="2133" y="359"/>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0" y="362"/>
                  </a:move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ubicBezTo>
                    <a:pt x="2111" y="359"/>
                    <a:pt x="2111" y="360"/>
                    <a:pt x="2110" y="362"/>
                  </a:cubicBezTo>
                  <a:close/>
                  <a:moveTo>
                    <a:pt x="2081" y="520"/>
                  </a:moveTo>
                  <a:cubicBezTo>
                    <a:pt x="2078" y="528"/>
                    <a:pt x="2074" y="537"/>
                    <a:pt x="2071" y="545"/>
                  </a:cubicBezTo>
                  <a:cubicBezTo>
                    <a:pt x="2070" y="547"/>
                    <a:pt x="2070" y="549"/>
                    <a:pt x="2070" y="551"/>
                  </a:cubicBezTo>
                  <a:cubicBezTo>
                    <a:pt x="2079" y="550"/>
                    <a:pt x="2079" y="527"/>
                    <a:pt x="2081" y="520"/>
                  </a:cubicBezTo>
                  <a:close/>
                  <a:moveTo>
                    <a:pt x="1972" y="797"/>
                  </a:moveTo>
                  <a:cubicBezTo>
                    <a:pt x="1970" y="800"/>
                    <a:pt x="1969" y="803"/>
                    <a:pt x="1967" y="806"/>
                  </a:cubicBezTo>
                  <a:cubicBezTo>
                    <a:pt x="1968" y="806"/>
                    <a:pt x="1969" y="804"/>
                    <a:pt x="1972" y="797"/>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9" y="1382"/>
                  </a:moveTo>
                  <a:cubicBezTo>
                    <a:pt x="1527" y="1384"/>
                    <a:pt x="1524" y="1387"/>
                    <a:pt x="1522" y="1388"/>
                  </a:cubicBezTo>
                  <a:cubicBezTo>
                    <a:pt x="1523" y="1391"/>
                    <a:pt x="1526" y="1389"/>
                    <a:pt x="1529" y="1382"/>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399"/>
                  </a:moveTo>
                  <a:cubicBezTo>
                    <a:pt x="1478" y="1399"/>
                    <a:pt x="1478" y="1399"/>
                    <a:pt x="1478" y="1400"/>
                  </a:cubicBez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lose/>
                  <a:moveTo>
                    <a:pt x="1397" y="1567"/>
                  </a:moveTo>
                  <a:cubicBezTo>
                    <a:pt x="1398" y="1566"/>
                    <a:pt x="1400" y="1565"/>
                    <a:pt x="1401" y="1564"/>
                  </a:cubicBezTo>
                  <a:cubicBezTo>
                    <a:pt x="1399" y="1565"/>
                    <a:pt x="1398" y="1566"/>
                    <a:pt x="1397" y="1567"/>
                  </a:cubicBezTo>
                  <a:close/>
                  <a:moveTo>
                    <a:pt x="1350" y="1521"/>
                  </a:move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ubicBezTo>
                    <a:pt x="1361" y="1514"/>
                    <a:pt x="1370" y="1508"/>
                    <a:pt x="1378" y="1501"/>
                  </a:cubicBezTo>
                  <a:cubicBezTo>
                    <a:pt x="1369" y="1508"/>
                    <a:pt x="1360" y="1515"/>
                    <a:pt x="1350" y="1521"/>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074" y="1678"/>
                  </a:move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ubicBezTo>
                    <a:pt x="1074" y="1678"/>
                    <a:pt x="1074" y="1678"/>
                    <a:pt x="1074" y="167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29" y="1853"/>
                  </a:move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ubicBezTo>
                    <a:pt x="929"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5" y="2220"/>
                  </a:move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lose/>
                  <a:moveTo>
                    <a:pt x="816" y="2179"/>
                  </a:moveTo>
                  <a:cubicBezTo>
                    <a:pt x="815" y="2175"/>
                    <a:pt x="815" y="2171"/>
                    <a:pt x="814" y="2167"/>
                  </a:cubicBezTo>
                  <a:cubicBezTo>
                    <a:pt x="814" y="2171"/>
                    <a:pt x="815" y="2175"/>
                    <a:pt x="816" y="2179"/>
                  </a:cubicBezTo>
                  <a:close/>
                  <a:moveTo>
                    <a:pt x="806" y="1921"/>
                  </a:moveTo>
                  <a:cubicBezTo>
                    <a:pt x="806" y="1921"/>
                    <a:pt x="807" y="1921"/>
                    <a:pt x="807" y="1921"/>
                  </a:cubicBezTo>
                  <a:cubicBezTo>
                    <a:pt x="818" y="1911"/>
                    <a:pt x="835" y="1904"/>
                    <a:pt x="856" y="1896"/>
                  </a:cubicBezTo>
                  <a:cubicBezTo>
                    <a:pt x="833" y="1901"/>
                    <a:pt x="812" y="1909"/>
                    <a:pt x="802" y="1926"/>
                  </a:cubicBezTo>
                  <a:cubicBezTo>
                    <a:pt x="801" y="1926"/>
                    <a:pt x="801" y="1927"/>
                    <a:pt x="801" y="1928"/>
                  </a:cubicBezTo>
                  <a:cubicBezTo>
                    <a:pt x="802" y="1926"/>
                    <a:pt x="804" y="1924"/>
                    <a:pt x="806" y="1922"/>
                  </a:cubicBezTo>
                  <a:cubicBezTo>
                    <a:pt x="806" y="1922"/>
                    <a:pt x="806" y="1921"/>
                    <a:pt x="806" y="1921"/>
                  </a:cubicBezTo>
                  <a:close/>
                  <a:moveTo>
                    <a:pt x="755" y="1824"/>
                  </a:moveTo>
                  <a:cubicBezTo>
                    <a:pt x="755" y="1832"/>
                    <a:pt x="762" y="1831"/>
                    <a:pt x="769" y="1829"/>
                  </a:cubicBezTo>
                  <a:cubicBezTo>
                    <a:pt x="762" y="1829"/>
                    <a:pt x="757" y="1827"/>
                    <a:pt x="755" y="1824"/>
                  </a:cubicBezTo>
                  <a:close/>
                  <a:moveTo>
                    <a:pt x="746" y="2190"/>
                  </a:moveTo>
                  <a:cubicBezTo>
                    <a:pt x="740" y="2188"/>
                    <a:pt x="734" y="2186"/>
                    <a:pt x="728" y="2185"/>
                  </a:cubicBezTo>
                  <a:cubicBezTo>
                    <a:pt x="734" y="2187"/>
                    <a:pt x="740" y="2188"/>
                    <a:pt x="746" y="2190"/>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1"/>
                  </a:moveTo>
                  <a:cubicBezTo>
                    <a:pt x="705" y="1561"/>
                    <a:pt x="705" y="1560"/>
                    <a:pt x="705" y="1560"/>
                  </a:cubicBezTo>
                  <a:cubicBezTo>
                    <a:pt x="705" y="1560"/>
                    <a:pt x="705" y="1561"/>
                    <a:pt x="705" y="1561"/>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6"/>
                  </a:moveTo>
                  <a:cubicBezTo>
                    <a:pt x="703" y="1556"/>
                    <a:pt x="703" y="1556"/>
                    <a:pt x="703" y="1555"/>
                  </a:cubicBezTo>
                  <a:cubicBezTo>
                    <a:pt x="703" y="1556"/>
                    <a:pt x="703" y="1556"/>
                    <a:pt x="703" y="1556"/>
                  </a:cubicBezTo>
                  <a:cubicBezTo>
                    <a:pt x="703" y="1556"/>
                    <a:pt x="703" y="1556"/>
                    <a:pt x="703" y="1556"/>
                  </a:cubicBezTo>
                  <a:close/>
                  <a:moveTo>
                    <a:pt x="514" y="1656"/>
                  </a:moveTo>
                  <a:cubicBezTo>
                    <a:pt x="509" y="1659"/>
                    <a:pt x="504" y="1662"/>
                    <a:pt x="498" y="1664"/>
                  </a:cubicBezTo>
                  <a:cubicBezTo>
                    <a:pt x="484" y="1676"/>
                    <a:pt x="470" y="1686"/>
                    <a:pt x="459" y="1694"/>
                  </a:cubicBezTo>
                  <a:cubicBezTo>
                    <a:pt x="473" y="1692"/>
                    <a:pt x="515" y="1664"/>
                    <a:pt x="514" y="165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0" y="1779"/>
                    <a:pt x="320" y="1779"/>
                  </a:cubicBezTo>
                  <a:cubicBezTo>
                    <a:pt x="320" y="1779"/>
                    <a:pt x="320" y="1779"/>
                    <a:pt x="321" y="1779"/>
                  </a:cubicBezTo>
                  <a:close/>
                  <a:moveTo>
                    <a:pt x="1704" y="1288"/>
                  </a:moveTo>
                  <a:cubicBezTo>
                    <a:pt x="1704" y="1288"/>
                    <a:pt x="1704" y="1288"/>
                    <a:pt x="1704" y="1288"/>
                  </a:cubicBezTo>
                  <a:cubicBezTo>
                    <a:pt x="1704" y="1288"/>
                    <a:pt x="1704" y="1288"/>
                    <a:pt x="1704" y="1288"/>
                  </a:cubicBez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49"/>
                  </a:moveTo>
                  <a:cubicBezTo>
                    <a:pt x="824" y="2149"/>
                    <a:pt x="824" y="2149"/>
                    <a:pt x="824" y="2149"/>
                  </a:cubicBezTo>
                  <a:cubicBezTo>
                    <a:pt x="824" y="2149"/>
                    <a:pt x="824" y="2149"/>
                    <a:pt x="824" y="2149"/>
                  </a:cubicBezTo>
                  <a:close/>
                  <a:moveTo>
                    <a:pt x="392" y="1716"/>
                  </a:moveTo>
                  <a:cubicBezTo>
                    <a:pt x="392" y="1716"/>
                    <a:pt x="392" y="1716"/>
                    <a:pt x="392" y="1717"/>
                  </a:cubicBezTo>
                  <a:cubicBezTo>
                    <a:pt x="392" y="1716"/>
                    <a:pt x="392" y="1716"/>
                    <a:pt x="392" y="1716"/>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ubicBezTo>
                    <a:pt x="325" y="1776"/>
                    <a:pt x="325" y="1776"/>
                    <a:pt x="325" y="177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2065" y="506"/>
                  </a:moveTo>
                  <a:cubicBezTo>
                    <a:pt x="2069" y="499"/>
                    <a:pt x="2071" y="491"/>
                    <a:pt x="2072" y="483"/>
                  </a:cubicBezTo>
                  <a:cubicBezTo>
                    <a:pt x="2070" y="491"/>
                    <a:pt x="2067" y="498"/>
                    <a:pt x="2065" y="506"/>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071" y="545"/>
                  </a:moveTo>
                  <a:cubicBezTo>
                    <a:pt x="2070" y="547"/>
                    <a:pt x="2070" y="549"/>
                    <a:pt x="2070" y="551"/>
                  </a:cubicBezTo>
                  <a:cubicBezTo>
                    <a:pt x="2079" y="550"/>
                    <a:pt x="2079" y="527"/>
                    <a:pt x="2081" y="520"/>
                  </a:cubicBezTo>
                  <a:cubicBezTo>
                    <a:pt x="2078" y="528"/>
                    <a:pt x="2074" y="537"/>
                    <a:pt x="2071" y="545"/>
                  </a:cubicBezTo>
                  <a:close/>
                  <a:moveTo>
                    <a:pt x="1967" y="806"/>
                  </a:moveTo>
                  <a:cubicBezTo>
                    <a:pt x="1968" y="806"/>
                    <a:pt x="1969" y="804"/>
                    <a:pt x="1972" y="797"/>
                  </a:cubicBezTo>
                  <a:cubicBezTo>
                    <a:pt x="1970" y="800"/>
                    <a:pt x="1969" y="803"/>
                    <a:pt x="1967" y="806"/>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2" y="1388"/>
                  </a:moveTo>
                  <a:cubicBezTo>
                    <a:pt x="1523" y="1391"/>
                    <a:pt x="1526" y="1389"/>
                    <a:pt x="1529" y="1382"/>
                  </a:cubicBezTo>
                  <a:cubicBezTo>
                    <a:pt x="1527" y="1384"/>
                    <a:pt x="1524" y="1387"/>
                    <a:pt x="1522" y="1388"/>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397" y="1567"/>
                  </a:moveTo>
                  <a:cubicBezTo>
                    <a:pt x="1398" y="1566"/>
                    <a:pt x="1400" y="1565"/>
                    <a:pt x="1401" y="1564"/>
                  </a:cubicBezTo>
                  <a:cubicBezTo>
                    <a:pt x="1399" y="1565"/>
                    <a:pt x="1398" y="1566"/>
                    <a:pt x="1397" y="1567"/>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982" y="1727"/>
                  </a:move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14" y="2167"/>
                  </a:moveTo>
                  <a:cubicBezTo>
                    <a:pt x="814" y="2171"/>
                    <a:pt x="815" y="2175"/>
                    <a:pt x="816" y="2179"/>
                  </a:cubicBezTo>
                  <a:cubicBezTo>
                    <a:pt x="815" y="2175"/>
                    <a:pt x="815" y="2171"/>
                    <a:pt x="814" y="2167"/>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755" y="1824"/>
                  </a:moveTo>
                  <a:cubicBezTo>
                    <a:pt x="755" y="1832"/>
                    <a:pt x="762" y="1831"/>
                    <a:pt x="769" y="1829"/>
                  </a:cubicBezTo>
                  <a:cubicBezTo>
                    <a:pt x="762" y="1829"/>
                    <a:pt x="757" y="1827"/>
                    <a:pt x="755" y="1824"/>
                  </a:cubicBezTo>
                  <a:close/>
                  <a:moveTo>
                    <a:pt x="728" y="2185"/>
                  </a:moveTo>
                  <a:cubicBezTo>
                    <a:pt x="734" y="2187"/>
                    <a:pt x="740" y="2188"/>
                    <a:pt x="746" y="2190"/>
                  </a:cubicBezTo>
                  <a:cubicBezTo>
                    <a:pt x="740" y="2188"/>
                    <a:pt x="734" y="2186"/>
                    <a:pt x="728" y="2185"/>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6"/>
                    <a:pt x="703" y="1556"/>
                    <a:pt x="703" y="1556"/>
                  </a:cubicBezTo>
                  <a:cubicBezTo>
                    <a:pt x="703" y="1556"/>
                    <a:pt x="703" y="1556"/>
                    <a:pt x="703" y="1556"/>
                  </a:cubicBezTo>
                  <a:cubicBezTo>
                    <a:pt x="703" y="1556"/>
                    <a:pt x="703" y="1556"/>
                    <a:pt x="703" y="1555"/>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2" y="1716"/>
                  </a:moveTo>
                  <a:cubicBezTo>
                    <a:pt x="392" y="1716"/>
                    <a:pt x="392" y="1716"/>
                    <a:pt x="392" y="1717"/>
                  </a:cubicBezTo>
                  <a:cubicBezTo>
                    <a:pt x="392" y="1716"/>
                    <a:pt x="392" y="1716"/>
                    <a:pt x="392" y="171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0" y="1779"/>
                  </a:moveTo>
                  <a:cubicBezTo>
                    <a:pt x="320" y="1779"/>
                    <a:pt x="320" y="1779"/>
                    <a:pt x="321" y="1779"/>
                  </a:cubicBezTo>
                  <a:cubicBezTo>
                    <a:pt x="321" y="1779"/>
                    <a:pt x="321" y="1779"/>
                    <a:pt x="321" y="1779"/>
                  </a:cubicBezTo>
                  <a:cubicBezTo>
                    <a:pt x="321" y="1779"/>
                    <a:pt x="320" y="1779"/>
                    <a:pt x="320" y="1779"/>
                  </a:cubicBezTo>
                  <a:close/>
                  <a:moveTo>
                    <a:pt x="1704" y="1288"/>
                  </a:moveTo>
                  <a:cubicBezTo>
                    <a:pt x="1704" y="1288"/>
                    <a:pt x="1704" y="1288"/>
                    <a:pt x="1704" y="1288"/>
                  </a:cubicBezTo>
                  <a:cubicBezTo>
                    <a:pt x="1704" y="1288"/>
                    <a:pt x="1704" y="1288"/>
                    <a:pt x="1704" y="1288"/>
                  </a:cubicBez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49"/>
                  </a:moveTo>
                  <a:cubicBezTo>
                    <a:pt x="824" y="2149"/>
                    <a:pt x="824" y="2149"/>
                    <a:pt x="824" y="2149"/>
                  </a:cubicBezTo>
                  <a:cubicBezTo>
                    <a:pt x="824" y="2149"/>
                    <a:pt x="824" y="2149"/>
                    <a:pt x="824" y="2149"/>
                  </a:cubicBezTo>
                  <a:close/>
                  <a:moveTo>
                    <a:pt x="392" y="1716"/>
                  </a:moveTo>
                  <a:cubicBezTo>
                    <a:pt x="392" y="1716"/>
                    <a:pt x="392" y="1716"/>
                    <a:pt x="392" y="1717"/>
                  </a:cubicBezTo>
                  <a:cubicBezTo>
                    <a:pt x="392" y="1716"/>
                    <a:pt x="392" y="1716"/>
                    <a:pt x="392" y="1716"/>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ubicBezTo>
                    <a:pt x="325" y="1776"/>
                    <a:pt x="325" y="1776"/>
                    <a:pt x="325" y="177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975" y="1729"/>
                  </a:moveTo>
                  <a:cubicBezTo>
                    <a:pt x="975" y="1729"/>
                    <a:pt x="975" y="1729"/>
                    <a:pt x="975" y="1729"/>
                  </a:cubicBezTo>
                  <a:cubicBezTo>
                    <a:pt x="975" y="1729"/>
                    <a:pt x="975" y="1729"/>
                    <a:pt x="975" y="1729"/>
                  </a:cubicBezTo>
                  <a:cubicBezTo>
                    <a:pt x="975" y="1729"/>
                    <a:pt x="975" y="1729"/>
                    <a:pt x="975"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071" y="545"/>
                  </a:moveTo>
                  <a:cubicBezTo>
                    <a:pt x="2070" y="547"/>
                    <a:pt x="2070" y="549"/>
                    <a:pt x="2070" y="551"/>
                  </a:cubicBezTo>
                  <a:cubicBezTo>
                    <a:pt x="2079" y="550"/>
                    <a:pt x="2079" y="527"/>
                    <a:pt x="2081" y="520"/>
                  </a:cubicBezTo>
                  <a:cubicBezTo>
                    <a:pt x="2078" y="528"/>
                    <a:pt x="2074" y="537"/>
                    <a:pt x="2071" y="545"/>
                  </a:cubicBezTo>
                  <a:close/>
                  <a:moveTo>
                    <a:pt x="1967" y="806"/>
                  </a:moveTo>
                  <a:cubicBezTo>
                    <a:pt x="1968" y="806"/>
                    <a:pt x="1969" y="804"/>
                    <a:pt x="1972" y="797"/>
                  </a:cubicBezTo>
                  <a:cubicBezTo>
                    <a:pt x="1970" y="800"/>
                    <a:pt x="1969" y="803"/>
                    <a:pt x="1967" y="806"/>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2" y="1388"/>
                  </a:moveTo>
                  <a:cubicBezTo>
                    <a:pt x="1523" y="1391"/>
                    <a:pt x="1526" y="1389"/>
                    <a:pt x="1529" y="1382"/>
                  </a:cubicBezTo>
                  <a:cubicBezTo>
                    <a:pt x="1527" y="1384"/>
                    <a:pt x="1524" y="1387"/>
                    <a:pt x="1522" y="1388"/>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397" y="1567"/>
                  </a:moveTo>
                  <a:cubicBezTo>
                    <a:pt x="1398" y="1566"/>
                    <a:pt x="1400" y="1565"/>
                    <a:pt x="1401" y="1564"/>
                  </a:cubicBezTo>
                  <a:cubicBezTo>
                    <a:pt x="1399" y="1565"/>
                    <a:pt x="1398" y="1566"/>
                    <a:pt x="1397" y="1567"/>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14" y="2167"/>
                  </a:moveTo>
                  <a:cubicBezTo>
                    <a:pt x="814" y="2171"/>
                    <a:pt x="815" y="2175"/>
                    <a:pt x="816" y="2179"/>
                  </a:cubicBezTo>
                  <a:cubicBezTo>
                    <a:pt x="815" y="2175"/>
                    <a:pt x="815" y="2171"/>
                    <a:pt x="814" y="2167"/>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755" y="1824"/>
                  </a:moveTo>
                  <a:cubicBezTo>
                    <a:pt x="755" y="1832"/>
                    <a:pt x="762" y="1831"/>
                    <a:pt x="769" y="1829"/>
                  </a:cubicBezTo>
                  <a:cubicBezTo>
                    <a:pt x="762" y="1829"/>
                    <a:pt x="757" y="1827"/>
                    <a:pt x="755" y="1824"/>
                  </a:cubicBezTo>
                  <a:close/>
                  <a:moveTo>
                    <a:pt x="728" y="2185"/>
                  </a:moveTo>
                  <a:cubicBezTo>
                    <a:pt x="734" y="2187"/>
                    <a:pt x="740" y="2188"/>
                    <a:pt x="746" y="2190"/>
                  </a:cubicBezTo>
                  <a:cubicBezTo>
                    <a:pt x="740" y="2188"/>
                    <a:pt x="734" y="2186"/>
                    <a:pt x="728" y="2185"/>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2" y="1716"/>
                  </a:moveTo>
                  <a:cubicBezTo>
                    <a:pt x="392" y="1716"/>
                    <a:pt x="392" y="1716"/>
                    <a:pt x="392" y="1717"/>
                  </a:cubicBezTo>
                  <a:cubicBezTo>
                    <a:pt x="392" y="1716"/>
                    <a:pt x="392" y="1716"/>
                    <a:pt x="392" y="171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1676" y="1306"/>
                  </a:moveTo>
                  <a:cubicBezTo>
                    <a:pt x="1676" y="1305"/>
                    <a:pt x="1675" y="1306"/>
                    <a:pt x="1674" y="1307"/>
                  </a:cubicBezTo>
                  <a:cubicBezTo>
                    <a:pt x="1668" y="1314"/>
                    <a:pt x="1661" y="1322"/>
                    <a:pt x="1655" y="1330"/>
                  </a:cubicBezTo>
                  <a:cubicBezTo>
                    <a:pt x="1666" y="1318"/>
                    <a:pt x="1676" y="1306"/>
                    <a:pt x="1687" y="1294"/>
                  </a:cubicBezTo>
                  <a:cubicBezTo>
                    <a:pt x="1673" y="1308"/>
                    <a:pt x="1677" y="1304"/>
                    <a:pt x="1676" y="1306"/>
                  </a:cubicBezTo>
                  <a:close/>
                  <a:moveTo>
                    <a:pt x="392" y="1716"/>
                  </a:moveTo>
                  <a:cubicBezTo>
                    <a:pt x="392" y="1716"/>
                    <a:pt x="392" y="1716"/>
                    <a:pt x="392" y="1717"/>
                  </a:cubicBezTo>
                  <a:cubicBezTo>
                    <a:pt x="392" y="1716"/>
                    <a:pt x="392" y="1716"/>
                    <a:pt x="392" y="171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975" y="1729"/>
                  </a:moveTo>
                  <a:cubicBezTo>
                    <a:pt x="975" y="1729"/>
                    <a:pt x="975" y="1729"/>
                    <a:pt x="975" y="1729"/>
                  </a:cubicBezTo>
                  <a:cubicBezTo>
                    <a:pt x="975" y="1729"/>
                    <a:pt x="975" y="1729"/>
                    <a:pt x="975" y="1729"/>
                  </a:cubicBezTo>
                  <a:cubicBezTo>
                    <a:pt x="975" y="1729"/>
                    <a:pt x="975" y="1729"/>
                    <a:pt x="975"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9" y="2089"/>
                  </a:moveTo>
                  <a:cubicBezTo>
                    <a:pt x="398" y="2088"/>
                    <a:pt x="398" y="2088"/>
                    <a:pt x="398" y="2088"/>
                  </a:cubicBezTo>
                  <a:cubicBezTo>
                    <a:pt x="398" y="2088"/>
                    <a:pt x="398" y="2088"/>
                    <a:pt x="398" y="2088"/>
                  </a:cubicBezTo>
                  <a:cubicBezTo>
                    <a:pt x="398" y="2088"/>
                    <a:pt x="398" y="2088"/>
                    <a:pt x="398" y="2088"/>
                  </a:cubicBezTo>
                  <a:cubicBezTo>
                    <a:pt x="395" y="2087"/>
                    <a:pt x="392" y="2087"/>
                    <a:pt x="389" y="2086"/>
                  </a:cubicBezTo>
                  <a:cubicBezTo>
                    <a:pt x="401" y="2090"/>
                    <a:pt x="413" y="2094"/>
                    <a:pt x="425" y="2099"/>
                  </a:cubicBezTo>
                  <a:cubicBezTo>
                    <a:pt x="418" y="2096"/>
                    <a:pt x="401" y="2089"/>
                    <a:pt x="399" y="2089"/>
                  </a:cubicBezTo>
                  <a:close/>
                  <a:moveTo>
                    <a:pt x="676" y="2176"/>
                  </a:moveTo>
                  <a:cubicBezTo>
                    <a:pt x="676" y="2175"/>
                    <a:pt x="676" y="2175"/>
                    <a:pt x="676" y="2174"/>
                  </a:cubicBezTo>
                  <a:cubicBezTo>
                    <a:pt x="675" y="2174"/>
                    <a:pt x="674" y="2174"/>
                    <a:pt x="673" y="2173"/>
                  </a:cubicBezTo>
                  <a:cubicBezTo>
                    <a:pt x="656" y="2161"/>
                    <a:pt x="635" y="2157"/>
                    <a:pt x="615" y="2154"/>
                  </a:cubicBezTo>
                  <a:cubicBezTo>
                    <a:pt x="614" y="2154"/>
                    <a:pt x="602" y="2150"/>
                    <a:pt x="590" y="2147"/>
                  </a:cubicBezTo>
                  <a:cubicBezTo>
                    <a:pt x="579" y="2144"/>
                    <a:pt x="568" y="2142"/>
                    <a:pt x="570" y="2143"/>
                  </a:cubicBezTo>
                  <a:cubicBezTo>
                    <a:pt x="570" y="2143"/>
                    <a:pt x="570" y="2143"/>
                    <a:pt x="570" y="2143"/>
                  </a:cubicBezTo>
                  <a:cubicBezTo>
                    <a:pt x="570" y="2143"/>
                    <a:pt x="570" y="2143"/>
                    <a:pt x="570" y="2143"/>
                  </a:cubicBezTo>
                  <a:cubicBezTo>
                    <a:pt x="570" y="2144"/>
                    <a:pt x="570" y="2144"/>
                    <a:pt x="570" y="2144"/>
                  </a:cubicBezTo>
                  <a:cubicBezTo>
                    <a:pt x="570" y="2144"/>
                    <a:pt x="570" y="2144"/>
                    <a:pt x="570" y="2144"/>
                  </a:cubicBezTo>
                  <a:cubicBezTo>
                    <a:pt x="570" y="2144"/>
                    <a:pt x="570" y="2144"/>
                    <a:pt x="571" y="2144"/>
                  </a:cubicBezTo>
                  <a:cubicBezTo>
                    <a:pt x="571" y="2144"/>
                    <a:pt x="571" y="2144"/>
                    <a:pt x="571" y="2144"/>
                  </a:cubicBezTo>
                  <a:cubicBezTo>
                    <a:pt x="571" y="2144"/>
                    <a:pt x="571" y="2144"/>
                    <a:pt x="571" y="2144"/>
                  </a:cubicBezTo>
                  <a:cubicBezTo>
                    <a:pt x="571" y="2144"/>
                    <a:pt x="571" y="2144"/>
                    <a:pt x="571" y="2144"/>
                  </a:cubicBezTo>
                  <a:cubicBezTo>
                    <a:pt x="571" y="2144"/>
                    <a:pt x="571" y="2144"/>
                    <a:pt x="571" y="2144"/>
                  </a:cubicBezTo>
                  <a:cubicBezTo>
                    <a:pt x="573" y="2145"/>
                    <a:pt x="576" y="2146"/>
                    <a:pt x="580" y="2148"/>
                  </a:cubicBezTo>
                  <a:cubicBezTo>
                    <a:pt x="580" y="2148"/>
                    <a:pt x="580" y="2148"/>
                    <a:pt x="580" y="2148"/>
                  </a:cubicBezTo>
                  <a:cubicBezTo>
                    <a:pt x="583" y="2149"/>
                    <a:pt x="585" y="2150"/>
                    <a:pt x="586" y="2151"/>
                  </a:cubicBezTo>
                  <a:cubicBezTo>
                    <a:pt x="585" y="2150"/>
                    <a:pt x="585" y="2150"/>
                    <a:pt x="584" y="2150"/>
                  </a:cubicBezTo>
                  <a:cubicBezTo>
                    <a:pt x="586" y="2151"/>
                    <a:pt x="587" y="2151"/>
                    <a:pt x="587" y="2151"/>
                  </a:cubicBezTo>
                  <a:cubicBezTo>
                    <a:pt x="587" y="2151"/>
                    <a:pt x="587" y="2151"/>
                    <a:pt x="587" y="2151"/>
                  </a:cubicBezTo>
                  <a:cubicBezTo>
                    <a:pt x="587" y="2150"/>
                    <a:pt x="582" y="2148"/>
                    <a:pt x="576" y="2146"/>
                  </a:cubicBezTo>
                  <a:cubicBezTo>
                    <a:pt x="576" y="2146"/>
                    <a:pt x="576" y="2146"/>
                    <a:pt x="575" y="2146"/>
                  </a:cubicBezTo>
                  <a:cubicBezTo>
                    <a:pt x="582" y="2148"/>
                    <a:pt x="589" y="2150"/>
                    <a:pt x="597" y="2152"/>
                  </a:cubicBezTo>
                  <a:cubicBezTo>
                    <a:pt x="598" y="2152"/>
                    <a:pt x="599" y="2152"/>
                    <a:pt x="600" y="2153"/>
                  </a:cubicBezTo>
                  <a:cubicBezTo>
                    <a:pt x="625" y="2158"/>
                    <a:pt x="654" y="2163"/>
                    <a:pt x="671" y="2173"/>
                  </a:cubicBezTo>
                  <a:cubicBezTo>
                    <a:pt x="673" y="2174"/>
                    <a:pt x="675" y="2175"/>
                    <a:pt x="676" y="2176"/>
                  </a:cubicBezTo>
                  <a:cubicBezTo>
                    <a:pt x="676" y="2176"/>
                    <a:pt x="676" y="2176"/>
                    <a:pt x="677" y="2176"/>
                  </a:cubicBezTo>
                  <a:cubicBezTo>
                    <a:pt x="676" y="2176"/>
                    <a:pt x="676" y="2176"/>
                    <a:pt x="676" y="2176"/>
                  </a:cubicBezTo>
                  <a:close/>
                  <a:moveTo>
                    <a:pt x="698" y="1576"/>
                  </a:moveTo>
                  <a:cubicBezTo>
                    <a:pt x="695" y="1571"/>
                    <a:pt x="692" y="1566"/>
                    <a:pt x="688" y="1561"/>
                  </a:cubicBezTo>
                  <a:cubicBezTo>
                    <a:pt x="694" y="1572"/>
                    <a:pt x="699" y="1583"/>
                    <a:pt x="703" y="1595"/>
                  </a:cubicBezTo>
                  <a:cubicBezTo>
                    <a:pt x="701" y="1589"/>
                    <a:pt x="700" y="1583"/>
                    <a:pt x="698" y="1576"/>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815" y="2141"/>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lose/>
                  <a:moveTo>
                    <a:pt x="813" y="2124"/>
                  </a:moveTo>
                  <a:cubicBezTo>
                    <a:pt x="813" y="2124"/>
                    <a:pt x="813" y="2125"/>
                    <a:pt x="813" y="2125"/>
                  </a:cubicBezTo>
                  <a:cubicBezTo>
                    <a:pt x="813" y="2125"/>
                    <a:pt x="813" y="2125"/>
                    <a:pt x="813" y="2125"/>
                  </a:cubicBezTo>
                  <a:cubicBezTo>
                    <a:pt x="813" y="2125"/>
                    <a:pt x="813" y="2124"/>
                    <a:pt x="813" y="2124"/>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6"/>
                    <a:pt x="814" y="2134"/>
                    <a:pt x="814" y="2132"/>
                  </a:cubicBezTo>
                  <a:cubicBezTo>
                    <a:pt x="814" y="2132"/>
                    <a:pt x="814" y="2132"/>
                    <a:pt x="814" y="2132"/>
                  </a:cubicBezTo>
                  <a:cubicBezTo>
                    <a:pt x="814" y="2131"/>
                    <a:pt x="814" y="2131"/>
                    <a:pt x="814" y="2131"/>
                  </a:cubicBezTo>
                  <a:cubicBezTo>
                    <a:pt x="814" y="2131"/>
                    <a:pt x="814" y="2131"/>
                    <a:pt x="814" y="2131"/>
                  </a:cubicBezTo>
                  <a:cubicBezTo>
                    <a:pt x="814" y="2130"/>
                    <a:pt x="814" y="2130"/>
                    <a:pt x="814" y="2129"/>
                  </a:cubicBezTo>
                  <a:cubicBezTo>
                    <a:pt x="814" y="2129"/>
                    <a:pt x="814" y="2129"/>
                    <a:pt x="814" y="2129"/>
                  </a:cubicBezTo>
                  <a:cubicBezTo>
                    <a:pt x="814" y="2129"/>
                    <a:pt x="814" y="2128"/>
                    <a:pt x="814" y="2128"/>
                  </a:cubicBezTo>
                  <a:cubicBezTo>
                    <a:pt x="814" y="2128"/>
                    <a:pt x="814" y="2128"/>
                    <a:pt x="814" y="2128"/>
                  </a:cubicBezTo>
                  <a:cubicBezTo>
                    <a:pt x="814" y="2127"/>
                    <a:pt x="814" y="2127"/>
                    <a:pt x="814" y="2127"/>
                  </a:cubicBezTo>
                  <a:cubicBezTo>
                    <a:pt x="814" y="2127"/>
                    <a:pt x="813" y="2127"/>
                    <a:pt x="813" y="2126"/>
                  </a:cubicBezTo>
                  <a:cubicBezTo>
                    <a:pt x="813" y="2126"/>
                    <a:pt x="813" y="2126"/>
                    <a:pt x="813" y="2126"/>
                  </a:cubicBezTo>
                  <a:cubicBezTo>
                    <a:pt x="813" y="2126"/>
                    <a:pt x="813" y="2125"/>
                    <a:pt x="813" y="2125"/>
                  </a:cubicBezTo>
                  <a:cubicBezTo>
                    <a:pt x="813" y="2126"/>
                    <a:pt x="813" y="2126"/>
                    <a:pt x="813" y="2127"/>
                  </a:cubicBezTo>
                  <a:cubicBezTo>
                    <a:pt x="814" y="2127"/>
                    <a:pt x="814" y="2128"/>
                    <a:pt x="814" y="2128"/>
                  </a:cubicBezTo>
                  <a:cubicBezTo>
                    <a:pt x="814" y="2128"/>
                    <a:pt x="814" y="2129"/>
                    <a:pt x="814" y="2129"/>
                  </a:cubicBezTo>
                  <a:cubicBezTo>
                    <a:pt x="814" y="2129"/>
                    <a:pt x="814" y="2130"/>
                    <a:pt x="814" y="2130"/>
                  </a:cubicBezTo>
                  <a:cubicBezTo>
                    <a:pt x="814" y="2130"/>
                    <a:pt x="814" y="2130"/>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2"/>
                  </a:cubicBezTo>
                  <a:cubicBezTo>
                    <a:pt x="814" y="2132"/>
                    <a:pt x="814" y="2132"/>
                    <a:pt x="814" y="2132"/>
                  </a:cubicBezTo>
                  <a:cubicBezTo>
                    <a:pt x="811" y="2108"/>
                    <a:pt x="806" y="2082"/>
                    <a:pt x="805" y="2058"/>
                  </a:cubicBezTo>
                  <a:cubicBezTo>
                    <a:pt x="805" y="2069"/>
                    <a:pt x="806" y="2081"/>
                    <a:pt x="808" y="2093"/>
                  </a:cubicBezTo>
                  <a:cubicBezTo>
                    <a:pt x="809" y="2097"/>
                    <a:pt x="817" y="2159"/>
                    <a:pt x="815" y="2138"/>
                  </a:cubicBezTo>
                  <a:close/>
                  <a:moveTo>
                    <a:pt x="805" y="2094"/>
                  </a:moveTo>
                  <a:cubicBezTo>
                    <a:pt x="815" y="2157"/>
                    <a:pt x="815" y="2157"/>
                    <a:pt x="815" y="2157"/>
                  </a:cubicBezTo>
                  <a:cubicBezTo>
                    <a:pt x="816" y="2153"/>
                    <a:pt x="809" y="2115"/>
                    <a:pt x="805" y="2094"/>
                  </a:cubicBezTo>
                  <a:close/>
                  <a:moveTo>
                    <a:pt x="815" y="2141"/>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6"/>
                    <a:pt x="814" y="2134"/>
                    <a:pt x="814" y="2132"/>
                  </a:cubicBezTo>
                  <a:cubicBezTo>
                    <a:pt x="814" y="2132"/>
                    <a:pt x="814" y="2132"/>
                    <a:pt x="814" y="2132"/>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2"/>
                  </a:cubicBezTo>
                  <a:cubicBezTo>
                    <a:pt x="814" y="2132"/>
                    <a:pt x="814" y="2132"/>
                    <a:pt x="814" y="2132"/>
                  </a:cubicBezTo>
                  <a:cubicBezTo>
                    <a:pt x="811" y="2108"/>
                    <a:pt x="806" y="2082"/>
                    <a:pt x="805" y="2058"/>
                  </a:cubicBezTo>
                  <a:cubicBezTo>
                    <a:pt x="805" y="2069"/>
                    <a:pt x="806" y="2081"/>
                    <a:pt x="808" y="2093"/>
                  </a:cubicBezTo>
                  <a:cubicBezTo>
                    <a:pt x="809" y="2097"/>
                    <a:pt x="817" y="2159"/>
                    <a:pt x="815" y="2138"/>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14" y="2167"/>
                  </a:moveTo>
                  <a:cubicBezTo>
                    <a:pt x="814" y="2171"/>
                    <a:pt x="815" y="2175"/>
                    <a:pt x="816" y="2179"/>
                  </a:cubicBezTo>
                  <a:cubicBezTo>
                    <a:pt x="815" y="2175"/>
                    <a:pt x="815" y="2171"/>
                    <a:pt x="814" y="2167"/>
                  </a:cubicBezTo>
                  <a:close/>
                  <a:moveTo>
                    <a:pt x="817" y="2183"/>
                  </a:moveTo>
                  <a:cubicBezTo>
                    <a:pt x="817" y="2183"/>
                    <a:pt x="817" y="2183"/>
                    <a:pt x="817" y="2183"/>
                  </a:cubicBezTo>
                  <a:cubicBezTo>
                    <a:pt x="816" y="2181"/>
                    <a:pt x="816" y="2180"/>
                    <a:pt x="816" y="2179"/>
                  </a:cubicBezTo>
                  <a:cubicBezTo>
                    <a:pt x="816" y="2182"/>
                    <a:pt x="817" y="2186"/>
                    <a:pt x="818" y="2190"/>
                  </a:cubicBezTo>
                  <a:cubicBezTo>
                    <a:pt x="817" y="2187"/>
                    <a:pt x="817" y="2185"/>
                    <a:pt x="817" y="2183"/>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05" y="2094"/>
                  </a:moveTo>
                  <a:cubicBezTo>
                    <a:pt x="815" y="2157"/>
                    <a:pt x="815" y="2157"/>
                    <a:pt x="815" y="2157"/>
                  </a:cubicBezTo>
                  <a:cubicBezTo>
                    <a:pt x="816" y="2153"/>
                    <a:pt x="809" y="2115"/>
                    <a:pt x="805" y="2094"/>
                  </a:cubicBezTo>
                  <a:close/>
                  <a:moveTo>
                    <a:pt x="814" y="2131"/>
                  </a:moveTo>
                  <a:cubicBezTo>
                    <a:pt x="814" y="2131"/>
                    <a:pt x="814" y="2131"/>
                    <a:pt x="814" y="2131"/>
                  </a:cubicBezTo>
                  <a:cubicBezTo>
                    <a:pt x="814" y="2131"/>
                    <a:pt x="814" y="2131"/>
                    <a:pt x="814" y="2131"/>
                  </a:cubicBezTo>
                  <a:cubicBezTo>
                    <a:pt x="814" y="2131"/>
                    <a:pt x="814" y="2131"/>
                    <a:pt x="814" y="2131"/>
                  </a:cubicBezTo>
                  <a:close/>
                  <a:moveTo>
                    <a:pt x="814" y="2134"/>
                  </a:moveTo>
                  <a:cubicBezTo>
                    <a:pt x="814" y="2134"/>
                    <a:pt x="814" y="2134"/>
                    <a:pt x="814" y="2134"/>
                  </a:cubicBezTo>
                  <a:cubicBezTo>
                    <a:pt x="814" y="2133"/>
                    <a:pt x="814" y="2133"/>
                    <a:pt x="814" y="2133"/>
                  </a:cubicBezTo>
                  <a:cubicBezTo>
                    <a:pt x="814" y="2133"/>
                    <a:pt x="814" y="2133"/>
                    <a:pt x="814" y="2133"/>
                  </a:cubicBezTo>
                  <a:cubicBezTo>
                    <a:pt x="814" y="2133"/>
                    <a:pt x="814" y="2133"/>
                    <a:pt x="814" y="2133"/>
                  </a:cubicBezTo>
                  <a:cubicBezTo>
                    <a:pt x="814" y="2133"/>
                    <a:pt x="814" y="2133"/>
                    <a:pt x="814" y="2132"/>
                  </a:cubicBezTo>
                  <a:cubicBezTo>
                    <a:pt x="814" y="2132"/>
                    <a:pt x="814" y="2132"/>
                    <a:pt x="814" y="2132"/>
                  </a:cubicBezTo>
                  <a:cubicBezTo>
                    <a:pt x="814" y="2132"/>
                    <a:pt x="814" y="2132"/>
                    <a:pt x="814" y="2132"/>
                  </a:cubicBezTo>
                  <a:cubicBezTo>
                    <a:pt x="814" y="2132"/>
                    <a:pt x="814" y="2133"/>
                    <a:pt x="814" y="2133"/>
                  </a:cubicBezTo>
                  <a:cubicBezTo>
                    <a:pt x="814" y="2133"/>
                    <a:pt x="814" y="2133"/>
                    <a:pt x="814" y="2133"/>
                  </a:cubicBezTo>
                  <a:cubicBezTo>
                    <a:pt x="814" y="2133"/>
                    <a:pt x="814" y="2134"/>
                    <a:pt x="814" y="2134"/>
                  </a:cubicBezTo>
                  <a:cubicBezTo>
                    <a:pt x="814" y="2134"/>
                    <a:pt x="814" y="2134"/>
                    <a:pt x="814" y="2134"/>
                  </a:cubicBezTo>
                  <a:cubicBezTo>
                    <a:pt x="814" y="2134"/>
                    <a:pt x="814" y="2134"/>
                    <a:pt x="814" y="2134"/>
                  </a:cubicBezTo>
                  <a:cubicBezTo>
                    <a:pt x="814" y="2134"/>
                    <a:pt x="814" y="2134"/>
                    <a:pt x="814" y="2134"/>
                  </a:cubicBezTo>
                  <a:close/>
                  <a:moveTo>
                    <a:pt x="814" y="2135"/>
                  </a:moveTo>
                  <a:cubicBezTo>
                    <a:pt x="814" y="2135"/>
                    <a:pt x="814" y="2135"/>
                    <a:pt x="814" y="2135"/>
                  </a:cubicBezTo>
                  <a:cubicBezTo>
                    <a:pt x="814" y="2136"/>
                    <a:pt x="815" y="2136"/>
                    <a:pt x="815" y="2136"/>
                  </a:cubicBezTo>
                  <a:cubicBezTo>
                    <a:pt x="815" y="2136"/>
                    <a:pt x="815" y="2136"/>
                    <a:pt x="815" y="2136"/>
                  </a:cubicBezTo>
                  <a:cubicBezTo>
                    <a:pt x="814" y="2136"/>
                    <a:pt x="814" y="2136"/>
                    <a:pt x="814" y="2135"/>
                  </a:cubicBezTo>
                  <a:close/>
                  <a:moveTo>
                    <a:pt x="815" y="2136"/>
                  </a:moveTo>
                  <a:cubicBezTo>
                    <a:pt x="815" y="2136"/>
                    <a:pt x="815" y="2136"/>
                    <a:pt x="815" y="2136"/>
                  </a:cubicBezTo>
                  <a:cubicBezTo>
                    <a:pt x="815" y="2136"/>
                    <a:pt x="815" y="2136"/>
                    <a:pt x="815" y="2136"/>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8"/>
                    <a:pt x="815" y="2138"/>
                    <a:pt x="815" y="2138"/>
                  </a:cubicBezTo>
                  <a:cubicBezTo>
                    <a:pt x="815" y="2138"/>
                    <a:pt x="815" y="2138"/>
                    <a:pt x="815" y="2138"/>
                  </a:cubicBezTo>
                  <a:close/>
                  <a:moveTo>
                    <a:pt x="815" y="2140"/>
                  </a:moveTo>
                  <a:cubicBezTo>
                    <a:pt x="815" y="2140"/>
                    <a:pt x="815" y="2140"/>
                    <a:pt x="815" y="2140"/>
                  </a:cubicBezTo>
                  <a:cubicBezTo>
                    <a:pt x="815" y="2140"/>
                    <a:pt x="815" y="2140"/>
                    <a:pt x="815" y="2140"/>
                  </a:cubicBezTo>
                  <a:close/>
                  <a:moveTo>
                    <a:pt x="815" y="2140"/>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lose/>
                  <a:moveTo>
                    <a:pt x="862" y="1877"/>
                  </a:moveTo>
                  <a:cubicBezTo>
                    <a:pt x="860" y="1878"/>
                    <a:pt x="857" y="1879"/>
                    <a:pt x="855" y="1880"/>
                  </a:cubicBezTo>
                  <a:cubicBezTo>
                    <a:pt x="858" y="1880"/>
                    <a:pt x="860" y="1879"/>
                    <a:pt x="862" y="1879"/>
                  </a:cubicBezTo>
                  <a:cubicBezTo>
                    <a:pt x="862" y="1879"/>
                    <a:pt x="862" y="1879"/>
                    <a:pt x="862" y="1879"/>
                  </a:cubicBezTo>
                  <a:cubicBezTo>
                    <a:pt x="862" y="1879"/>
                    <a:pt x="862" y="1879"/>
                    <a:pt x="862" y="1879"/>
                  </a:cubicBezTo>
                  <a:cubicBezTo>
                    <a:pt x="866" y="1877"/>
                    <a:pt x="869" y="1876"/>
                    <a:pt x="873" y="1875"/>
                  </a:cubicBezTo>
                  <a:cubicBezTo>
                    <a:pt x="876" y="1873"/>
                    <a:pt x="878" y="1871"/>
                    <a:pt x="880" y="1869"/>
                  </a:cubicBezTo>
                  <a:cubicBezTo>
                    <a:pt x="874" y="1871"/>
                    <a:pt x="868" y="1873"/>
                    <a:pt x="862" y="1877"/>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704" y="1288"/>
                  </a:moveTo>
                  <a:cubicBezTo>
                    <a:pt x="1704" y="1288"/>
                    <a:pt x="1704" y="1288"/>
                    <a:pt x="1704" y="1288"/>
                  </a:cubicBezTo>
                  <a:cubicBezTo>
                    <a:pt x="1704" y="1288"/>
                    <a:pt x="1704" y="1288"/>
                    <a:pt x="1704" y="1288"/>
                  </a:cubicBezTo>
                  <a:close/>
                  <a:moveTo>
                    <a:pt x="1505" y="1483"/>
                  </a:moveTo>
                  <a:cubicBezTo>
                    <a:pt x="1475" y="1491"/>
                    <a:pt x="1441" y="1529"/>
                    <a:pt x="1411" y="1563"/>
                  </a:cubicBezTo>
                  <a:cubicBezTo>
                    <a:pt x="1408" y="1566"/>
                    <a:pt x="1405" y="1570"/>
                    <a:pt x="1401" y="1574"/>
                  </a:cubicBezTo>
                  <a:cubicBezTo>
                    <a:pt x="1395" y="1578"/>
                    <a:pt x="1388" y="1583"/>
                    <a:pt x="1383" y="1588"/>
                  </a:cubicBezTo>
                  <a:cubicBezTo>
                    <a:pt x="1386" y="1586"/>
                    <a:pt x="1389" y="1583"/>
                    <a:pt x="1392" y="1581"/>
                  </a:cubicBezTo>
                  <a:cubicBezTo>
                    <a:pt x="1391" y="1582"/>
                    <a:pt x="1388" y="1585"/>
                    <a:pt x="1384" y="1589"/>
                  </a:cubicBezTo>
                  <a:cubicBezTo>
                    <a:pt x="1384" y="1590"/>
                    <a:pt x="1384" y="1590"/>
                    <a:pt x="1384" y="1590"/>
                  </a:cubicBezTo>
                  <a:cubicBezTo>
                    <a:pt x="1377" y="1595"/>
                    <a:pt x="1369" y="1600"/>
                    <a:pt x="1362" y="1606"/>
                  </a:cubicBezTo>
                  <a:cubicBezTo>
                    <a:pt x="1367" y="1603"/>
                    <a:pt x="1371" y="1601"/>
                    <a:pt x="1375" y="1599"/>
                  </a:cubicBezTo>
                  <a:cubicBezTo>
                    <a:pt x="1375" y="1599"/>
                    <a:pt x="1375" y="1599"/>
                    <a:pt x="1375" y="1600"/>
                  </a:cubicBezTo>
                  <a:cubicBezTo>
                    <a:pt x="1375" y="1600"/>
                    <a:pt x="1375" y="1600"/>
                    <a:pt x="1375" y="1599"/>
                  </a:cubicBezTo>
                  <a:cubicBezTo>
                    <a:pt x="1375" y="1600"/>
                    <a:pt x="1375" y="1600"/>
                    <a:pt x="1375" y="1599"/>
                  </a:cubicBezTo>
                  <a:cubicBezTo>
                    <a:pt x="1373" y="1602"/>
                    <a:pt x="1371" y="1604"/>
                    <a:pt x="1368" y="1606"/>
                  </a:cubicBezTo>
                  <a:cubicBezTo>
                    <a:pt x="1375" y="1601"/>
                    <a:pt x="1383" y="1593"/>
                    <a:pt x="1392" y="1584"/>
                  </a:cubicBezTo>
                  <a:cubicBezTo>
                    <a:pt x="1390" y="1585"/>
                    <a:pt x="1388" y="1587"/>
                    <a:pt x="1386" y="1588"/>
                  </a:cubicBezTo>
                  <a:cubicBezTo>
                    <a:pt x="1387" y="1587"/>
                    <a:pt x="1388" y="1586"/>
                    <a:pt x="1389" y="1585"/>
                  </a:cubicBezTo>
                  <a:cubicBezTo>
                    <a:pt x="1392" y="1582"/>
                    <a:pt x="1393" y="1581"/>
                    <a:pt x="1392" y="1581"/>
                  </a:cubicBezTo>
                  <a:cubicBezTo>
                    <a:pt x="1395" y="1579"/>
                    <a:pt x="1398" y="1577"/>
                    <a:pt x="1400" y="1575"/>
                  </a:cubicBezTo>
                  <a:cubicBezTo>
                    <a:pt x="1397" y="1578"/>
                    <a:pt x="1395" y="1581"/>
                    <a:pt x="1392" y="1584"/>
                  </a:cubicBezTo>
                  <a:cubicBezTo>
                    <a:pt x="1400" y="1577"/>
                    <a:pt x="1409" y="1571"/>
                    <a:pt x="1417" y="1564"/>
                  </a:cubicBezTo>
                  <a:cubicBezTo>
                    <a:pt x="1432" y="1554"/>
                    <a:pt x="1448" y="1544"/>
                    <a:pt x="1460" y="1530"/>
                  </a:cubicBezTo>
                  <a:cubicBezTo>
                    <a:pt x="1463" y="1527"/>
                    <a:pt x="1465" y="1524"/>
                    <a:pt x="1467" y="1521"/>
                  </a:cubicBezTo>
                  <a:cubicBezTo>
                    <a:pt x="1477" y="1507"/>
                    <a:pt x="1488" y="1489"/>
                    <a:pt x="1505" y="1483"/>
                  </a:cubicBezTo>
                  <a:cubicBezTo>
                    <a:pt x="1506" y="1483"/>
                    <a:pt x="1506" y="1483"/>
                    <a:pt x="1507" y="1483"/>
                  </a:cubicBezTo>
                  <a:cubicBezTo>
                    <a:pt x="1506" y="1483"/>
                    <a:pt x="1506" y="1483"/>
                    <a:pt x="1505" y="148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2" y="1892"/>
                    <a:pt x="852" y="1892"/>
                    <a:pt x="852" y="1892"/>
                  </a:cubicBezTo>
                  <a:cubicBezTo>
                    <a:pt x="852" y="1892"/>
                    <a:pt x="852" y="1892"/>
                    <a:pt x="851" y="1892"/>
                  </a:cubicBezTo>
                  <a:close/>
                  <a:moveTo>
                    <a:pt x="850" y="1893"/>
                  </a:moveTo>
                  <a:cubicBezTo>
                    <a:pt x="850" y="1893"/>
                    <a:pt x="851" y="1893"/>
                    <a:pt x="851" y="1893"/>
                  </a:cubicBezTo>
                  <a:cubicBezTo>
                    <a:pt x="851" y="1893"/>
                    <a:pt x="851" y="1893"/>
                    <a:pt x="851" y="1893"/>
                  </a:cubicBezTo>
                  <a:cubicBezTo>
                    <a:pt x="851" y="1893"/>
                    <a:pt x="851" y="1893"/>
                    <a:pt x="851" y="1893"/>
                  </a:cubicBezTo>
                  <a:cubicBezTo>
                    <a:pt x="851" y="1893"/>
                    <a:pt x="850" y="1893"/>
                    <a:pt x="850" y="1893"/>
                  </a:cubicBezTo>
                  <a:close/>
                  <a:moveTo>
                    <a:pt x="849" y="1893"/>
                  </a:moveTo>
                  <a:cubicBezTo>
                    <a:pt x="850" y="1893"/>
                    <a:pt x="850" y="1893"/>
                    <a:pt x="850" y="1893"/>
                  </a:cubicBezTo>
                  <a:cubicBezTo>
                    <a:pt x="850" y="1893"/>
                    <a:pt x="850" y="1893"/>
                    <a:pt x="850" y="1893"/>
                  </a:cubicBezTo>
                  <a:cubicBezTo>
                    <a:pt x="850" y="1893"/>
                    <a:pt x="850" y="1893"/>
                    <a:pt x="849" y="1893"/>
                  </a:cubicBezTo>
                  <a:close/>
                  <a:moveTo>
                    <a:pt x="856" y="1891"/>
                  </a:moveTo>
                  <a:cubicBezTo>
                    <a:pt x="856" y="1891"/>
                    <a:pt x="856" y="1891"/>
                    <a:pt x="856" y="1891"/>
                  </a:cubicBezTo>
                  <a:cubicBezTo>
                    <a:pt x="841" y="1896"/>
                    <a:pt x="823" y="1893"/>
                    <a:pt x="810" y="1903"/>
                  </a:cubicBezTo>
                  <a:cubicBezTo>
                    <a:pt x="824" y="1898"/>
                    <a:pt x="839" y="1896"/>
                    <a:pt x="854" y="1892"/>
                  </a:cubicBezTo>
                  <a:cubicBezTo>
                    <a:pt x="854" y="1892"/>
                    <a:pt x="853" y="1892"/>
                    <a:pt x="853" y="1892"/>
                  </a:cubicBezTo>
                  <a:cubicBezTo>
                    <a:pt x="853" y="1892"/>
                    <a:pt x="853" y="1892"/>
                    <a:pt x="853" y="1892"/>
                  </a:cubicBezTo>
                  <a:cubicBezTo>
                    <a:pt x="853" y="1892"/>
                    <a:pt x="853" y="1892"/>
                    <a:pt x="854" y="1892"/>
                  </a:cubicBezTo>
                  <a:cubicBezTo>
                    <a:pt x="854" y="1892"/>
                    <a:pt x="854" y="1892"/>
                    <a:pt x="854" y="1892"/>
                  </a:cubicBezTo>
                  <a:cubicBezTo>
                    <a:pt x="854" y="1892"/>
                    <a:pt x="854" y="1892"/>
                    <a:pt x="854" y="1892"/>
                  </a:cubicBezTo>
                  <a:cubicBezTo>
                    <a:pt x="854" y="1892"/>
                    <a:pt x="854" y="1891"/>
                    <a:pt x="854" y="1891"/>
                  </a:cubicBezTo>
                  <a:cubicBezTo>
                    <a:pt x="854"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6" y="1891"/>
                    <a:pt x="856" y="1891"/>
                  </a:cubicBezTo>
                  <a:cubicBezTo>
                    <a:pt x="856" y="1891"/>
                    <a:pt x="856" y="1891"/>
                    <a:pt x="856" y="1891"/>
                  </a:cubicBezTo>
                  <a:cubicBezTo>
                    <a:pt x="856" y="1891"/>
                    <a:pt x="856" y="1891"/>
                    <a:pt x="856" y="1891"/>
                  </a:cubicBezTo>
                  <a:cubicBezTo>
                    <a:pt x="856" y="1891"/>
                    <a:pt x="856" y="1891"/>
                    <a:pt x="856" y="1891"/>
                  </a:cubicBezTo>
                  <a:cubicBezTo>
                    <a:pt x="856" y="1891"/>
                    <a:pt x="856" y="1891"/>
                    <a:pt x="856" y="1891"/>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02" y="1926"/>
                  </a:moveTo>
                  <a:cubicBezTo>
                    <a:pt x="801" y="1926"/>
                    <a:pt x="801" y="1927"/>
                    <a:pt x="801" y="1928"/>
                  </a:cubicBezTo>
                  <a:cubicBezTo>
                    <a:pt x="802" y="1926"/>
                    <a:pt x="804" y="1924"/>
                    <a:pt x="806" y="1922"/>
                  </a:cubicBezTo>
                  <a:cubicBezTo>
                    <a:pt x="806" y="1922"/>
                    <a:pt x="807" y="1921"/>
                    <a:pt x="807" y="1921"/>
                  </a:cubicBezTo>
                  <a:cubicBezTo>
                    <a:pt x="818" y="1911"/>
                    <a:pt x="835" y="1904"/>
                    <a:pt x="856" y="1896"/>
                  </a:cubicBezTo>
                  <a:cubicBezTo>
                    <a:pt x="833" y="1901"/>
                    <a:pt x="812" y="1909"/>
                    <a:pt x="802" y="1926"/>
                  </a:cubicBezTo>
                  <a:close/>
                  <a:moveTo>
                    <a:pt x="797" y="2003"/>
                  </a:moveTo>
                  <a:cubicBezTo>
                    <a:pt x="798" y="2002"/>
                    <a:pt x="798" y="2002"/>
                    <a:pt x="798" y="2002"/>
                  </a:cubicBezTo>
                  <a:cubicBezTo>
                    <a:pt x="797" y="2002"/>
                    <a:pt x="797" y="2003"/>
                    <a:pt x="797" y="2003"/>
                  </a:cubicBezTo>
                  <a:close/>
                  <a:moveTo>
                    <a:pt x="799" y="2001"/>
                  </a:moveTo>
                  <a:cubicBezTo>
                    <a:pt x="799" y="2002"/>
                    <a:pt x="799" y="2002"/>
                    <a:pt x="799" y="2002"/>
                  </a:cubicBezTo>
                  <a:cubicBezTo>
                    <a:pt x="799" y="2002"/>
                    <a:pt x="799" y="2002"/>
                    <a:pt x="799" y="2002"/>
                  </a:cubicBezTo>
                  <a:cubicBezTo>
                    <a:pt x="800" y="2002"/>
                    <a:pt x="800" y="2001"/>
                    <a:pt x="799" y="2001"/>
                  </a:cubicBezTo>
                  <a:close/>
                  <a:moveTo>
                    <a:pt x="805" y="1984"/>
                  </a:moveTo>
                  <a:cubicBezTo>
                    <a:pt x="806" y="1988"/>
                    <a:pt x="807" y="1992"/>
                    <a:pt x="808" y="1995"/>
                  </a:cubicBezTo>
                  <a:cubicBezTo>
                    <a:pt x="808" y="1993"/>
                    <a:pt x="807" y="1989"/>
                    <a:pt x="805" y="1984"/>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247" y="2053"/>
                  </a:moveTo>
                  <a:cubicBezTo>
                    <a:pt x="251" y="2055"/>
                    <a:pt x="256" y="2056"/>
                    <a:pt x="260" y="2058"/>
                  </a:cubicBezTo>
                  <a:cubicBezTo>
                    <a:pt x="261" y="2058"/>
                    <a:pt x="262" y="2058"/>
                    <a:pt x="263" y="2058"/>
                  </a:cubicBezTo>
                  <a:cubicBezTo>
                    <a:pt x="258" y="2057"/>
                    <a:pt x="252" y="2055"/>
                    <a:pt x="247" y="2053"/>
                  </a:cubicBezTo>
                  <a:close/>
                  <a:moveTo>
                    <a:pt x="332" y="2081"/>
                  </a:moveTo>
                  <a:cubicBezTo>
                    <a:pt x="308" y="2074"/>
                    <a:pt x="284" y="2066"/>
                    <a:pt x="260" y="2058"/>
                  </a:cubicBezTo>
                  <a:cubicBezTo>
                    <a:pt x="256" y="2057"/>
                    <a:pt x="252" y="2057"/>
                    <a:pt x="249" y="2057"/>
                  </a:cubicBezTo>
                  <a:cubicBezTo>
                    <a:pt x="246" y="2056"/>
                    <a:pt x="244" y="2056"/>
                    <a:pt x="242" y="2055"/>
                  </a:cubicBezTo>
                  <a:cubicBezTo>
                    <a:pt x="244" y="2056"/>
                    <a:pt x="245" y="2056"/>
                    <a:pt x="247" y="2057"/>
                  </a:cubicBezTo>
                  <a:cubicBezTo>
                    <a:pt x="244" y="2056"/>
                    <a:pt x="241" y="2056"/>
                    <a:pt x="238" y="2056"/>
                  </a:cubicBezTo>
                  <a:cubicBezTo>
                    <a:pt x="266" y="2068"/>
                    <a:pt x="297" y="2082"/>
                    <a:pt x="298" y="2075"/>
                  </a:cubicBezTo>
                  <a:cubicBezTo>
                    <a:pt x="299" y="2074"/>
                    <a:pt x="298" y="2074"/>
                    <a:pt x="298" y="2073"/>
                  </a:cubicBezTo>
                  <a:cubicBezTo>
                    <a:pt x="309" y="2076"/>
                    <a:pt x="321" y="2079"/>
                    <a:pt x="332" y="2081"/>
                  </a:cubicBezTo>
                  <a:close/>
                  <a:moveTo>
                    <a:pt x="263" y="2058"/>
                  </a:moveTo>
                  <a:cubicBezTo>
                    <a:pt x="272" y="2061"/>
                    <a:pt x="281" y="2064"/>
                    <a:pt x="290" y="2066"/>
                  </a:cubicBezTo>
                  <a:cubicBezTo>
                    <a:pt x="281" y="2062"/>
                    <a:pt x="272" y="2060"/>
                    <a:pt x="263" y="2058"/>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7"/>
                  </a:moveTo>
                  <a:cubicBezTo>
                    <a:pt x="276"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4" y="1808"/>
                    <a:pt x="274" y="1808"/>
                    <a:pt x="274" y="1808"/>
                  </a:cubicBezTo>
                  <a:cubicBezTo>
                    <a:pt x="274" y="1808"/>
                    <a:pt x="274" y="1808"/>
                    <a:pt x="273" y="1808"/>
                  </a:cubicBezTo>
                  <a:cubicBezTo>
                    <a:pt x="273" y="1808"/>
                    <a:pt x="273" y="1808"/>
                    <a:pt x="273" y="1808"/>
                  </a:cubicBezTo>
                  <a:cubicBezTo>
                    <a:pt x="273" y="1809"/>
                    <a:pt x="273" y="1809"/>
                    <a:pt x="273" y="1809"/>
                  </a:cubicBezTo>
                  <a:cubicBezTo>
                    <a:pt x="273" y="1809"/>
                    <a:pt x="273" y="1809"/>
                    <a:pt x="272" y="1809"/>
                  </a:cubicBezTo>
                  <a:cubicBezTo>
                    <a:pt x="272" y="1809"/>
                    <a:pt x="272" y="1809"/>
                    <a:pt x="272" y="1809"/>
                  </a:cubicBezTo>
                  <a:cubicBezTo>
                    <a:pt x="272" y="1810"/>
                    <a:pt x="271" y="1810"/>
                    <a:pt x="271" y="1810"/>
                  </a:cubicBezTo>
                  <a:cubicBezTo>
                    <a:pt x="271" y="1810"/>
                    <a:pt x="271" y="1810"/>
                    <a:pt x="270" y="1811"/>
                  </a:cubicBezTo>
                  <a:cubicBezTo>
                    <a:pt x="270" y="1811"/>
                    <a:pt x="270" y="1811"/>
                    <a:pt x="270" y="1811"/>
                  </a:cubicBezTo>
                  <a:cubicBezTo>
                    <a:pt x="270" y="1811"/>
                    <a:pt x="269" y="1811"/>
                    <a:pt x="269" y="1811"/>
                  </a:cubicBezTo>
                  <a:cubicBezTo>
                    <a:pt x="271" y="1811"/>
                    <a:pt x="282" y="1803"/>
                    <a:pt x="276" y="1807"/>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320" y="1779"/>
                  </a:moveTo>
                  <a:cubicBezTo>
                    <a:pt x="320" y="1779"/>
                    <a:pt x="320" y="1779"/>
                    <a:pt x="321" y="1779"/>
                  </a:cubicBezTo>
                  <a:cubicBezTo>
                    <a:pt x="321" y="1779"/>
                    <a:pt x="321" y="1779"/>
                    <a:pt x="321" y="1779"/>
                  </a:cubicBezTo>
                  <a:cubicBezTo>
                    <a:pt x="321" y="1779"/>
                    <a:pt x="320" y="1779"/>
                    <a:pt x="320" y="1779"/>
                  </a:cubicBezTo>
                  <a:close/>
                  <a:moveTo>
                    <a:pt x="1335" y="1507"/>
                  </a:moveTo>
                  <a:cubicBezTo>
                    <a:pt x="1333" y="1509"/>
                    <a:pt x="1331" y="1511"/>
                    <a:pt x="1329" y="1512"/>
                  </a:cubicBezTo>
                  <a:cubicBezTo>
                    <a:pt x="1328" y="1512"/>
                    <a:pt x="1327" y="1512"/>
                    <a:pt x="1325" y="1513"/>
                  </a:cubicBezTo>
                  <a:cubicBezTo>
                    <a:pt x="1327" y="1510"/>
                    <a:pt x="1328" y="1507"/>
                    <a:pt x="1319" y="1516"/>
                  </a:cubicBezTo>
                  <a:cubicBezTo>
                    <a:pt x="1320" y="1516"/>
                    <a:pt x="1320" y="1516"/>
                    <a:pt x="1321" y="1516"/>
                  </a:cubicBezTo>
                  <a:cubicBezTo>
                    <a:pt x="1322" y="1515"/>
                    <a:pt x="1323" y="1515"/>
                    <a:pt x="1324" y="1515"/>
                  </a:cubicBezTo>
                  <a:cubicBezTo>
                    <a:pt x="1324" y="1516"/>
                    <a:pt x="1325" y="1516"/>
                    <a:pt x="1327" y="1514"/>
                  </a:cubicBezTo>
                  <a:cubicBezTo>
                    <a:pt x="1331" y="1513"/>
                    <a:pt x="1331" y="1513"/>
                    <a:pt x="1331" y="1513"/>
                  </a:cubicBezTo>
                  <a:cubicBezTo>
                    <a:pt x="1331" y="1512"/>
                    <a:pt x="1331" y="1512"/>
                    <a:pt x="1331" y="1512"/>
                  </a:cubicBezTo>
                  <a:cubicBezTo>
                    <a:pt x="1345" y="1505"/>
                    <a:pt x="1357" y="1490"/>
                    <a:pt x="1370" y="1478"/>
                  </a:cubicBezTo>
                  <a:cubicBezTo>
                    <a:pt x="1358" y="1487"/>
                    <a:pt x="1346" y="1496"/>
                    <a:pt x="1335" y="1507"/>
                  </a:cubicBezTo>
                  <a:close/>
                  <a:moveTo>
                    <a:pt x="1370" y="1478"/>
                  </a:moveTo>
                  <a:cubicBezTo>
                    <a:pt x="1376" y="1473"/>
                    <a:pt x="1383" y="1468"/>
                    <a:pt x="1390" y="1463"/>
                  </a:cubicBezTo>
                  <a:cubicBezTo>
                    <a:pt x="1383" y="1466"/>
                    <a:pt x="1376" y="1472"/>
                    <a:pt x="1370" y="1478"/>
                  </a:cubicBezTo>
                  <a:close/>
                  <a:moveTo>
                    <a:pt x="1722" y="1141"/>
                  </a:moveTo>
                  <a:cubicBezTo>
                    <a:pt x="1734" y="1127"/>
                    <a:pt x="1746" y="1112"/>
                    <a:pt x="1758" y="1097"/>
                  </a:cubicBezTo>
                  <a:cubicBezTo>
                    <a:pt x="1758" y="1097"/>
                    <a:pt x="1758" y="1097"/>
                    <a:pt x="1759" y="1096"/>
                  </a:cubicBezTo>
                  <a:cubicBezTo>
                    <a:pt x="1759" y="1096"/>
                    <a:pt x="1759" y="1096"/>
                    <a:pt x="1759" y="1096"/>
                  </a:cubicBezTo>
                  <a:cubicBezTo>
                    <a:pt x="1759" y="1096"/>
                    <a:pt x="1759" y="1096"/>
                    <a:pt x="1759" y="1096"/>
                  </a:cubicBezTo>
                  <a:cubicBezTo>
                    <a:pt x="1759" y="1096"/>
                    <a:pt x="1759" y="1096"/>
                    <a:pt x="1759" y="1096"/>
                  </a:cubicBezTo>
                  <a:cubicBezTo>
                    <a:pt x="1759" y="1096"/>
                    <a:pt x="1759" y="1095"/>
                    <a:pt x="1760" y="1095"/>
                  </a:cubicBezTo>
                  <a:cubicBezTo>
                    <a:pt x="1760" y="1095"/>
                    <a:pt x="1760" y="1095"/>
                    <a:pt x="1760" y="1095"/>
                  </a:cubicBezTo>
                  <a:cubicBezTo>
                    <a:pt x="1760" y="1094"/>
                    <a:pt x="1760" y="1094"/>
                    <a:pt x="1760" y="1094"/>
                  </a:cubicBezTo>
                  <a:cubicBezTo>
                    <a:pt x="1761" y="1093"/>
                    <a:pt x="1761" y="1092"/>
                    <a:pt x="1762" y="1091"/>
                  </a:cubicBezTo>
                  <a:cubicBezTo>
                    <a:pt x="1763" y="1089"/>
                    <a:pt x="1764" y="1087"/>
                    <a:pt x="1766" y="1085"/>
                  </a:cubicBezTo>
                  <a:cubicBezTo>
                    <a:pt x="1750" y="1103"/>
                    <a:pt x="1731" y="1118"/>
                    <a:pt x="1722" y="1141"/>
                  </a:cubicBezTo>
                  <a:close/>
                  <a:moveTo>
                    <a:pt x="1968" y="741"/>
                  </a:moveTo>
                  <a:cubicBezTo>
                    <a:pt x="1973" y="738"/>
                    <a:pt x="1989" y="721"/>
                    <a:pt x="1983" y="727"/>
                  </a:cubicBezTo>
                  <a:cubicBezTo>
                    <a:pt x="1983" y="727"/>
                    <a:pt x="1983" y="726"/>
                    <a:pt x="1983" y="726"/>
                  </a:cubicBezTo>
                  <a:cubicBezTo>
                    <a:pt x="1983" y="726"/>
                    <a:pt x="1983" y="726"/>
                    <a:pt x="1983" y="726"/>
                  </a:cubicBezTo>
                  <a:cubicBezTo>
                    <a:pt x="1983" y="726"/>
                    <a:pt x="1984" y="726"/>
                    <a:pt x="1984" y="726"/>
                  </a:cubicBezTo>
                  <a:cubicBezTo>
                    <a:pt x="1984" y="725"/>
                    <a:pt x="1984" y="725"/>
                    <a:pt x="1984" y="725"/>
                  </a:cubicBezTo>
                  <a:cubicBezTo>
                    <a:pt x="1984" y="725"/>
                    <a:pt x="1984" y="725"/>
                    <a:pt x="1984" y="725"/>
                  </a:cubicBezTo>
                  <a:cubicBezTo>
                    <a:pt x="1984" y="725"/>
                    <a:pt x="1984" y="725"/>
                    <a:pt x="1984" y="725"/>
                  </a:cubicBezTo>
                  <a:cubicBezTo>
                    <a:pt x="1984" y="724"/>
                    <a:pt x="1984" y="724"/>
                    <a:pt x="1984" y="724"/>
                  </a:cubicBezTo>
                  <a:cubicBezTo>
                    <a:pt x="1984" y="724"/>
                    <a:pt x="1984" y="724"/>
                    <a:pt x="1984" y="724"/>
                  </a:cubicBezTo>
                  <a:cubicBezTo>
                    <a:pt x="1987" y="719"/>
                    <a:pt x="1989" y="714"/>
                    <a:pt x="1992" y="709"/>
                  </a:cubicBezTo>
                  <a:cubicBezTo>
                    <a:pt x="1988" y="714"/>
                    <a:pt x="1971" y="738"/>
                    <a:pt x="1968" y="741"/>
                  </a:cubicBezTo>
                  <a:close/>
                  <a:moveTo>
                    <a:pt x="1992" y="708"/>
                  </a:moveTo>
                  <a:cubicBezTo>
                    <a:pt x="1992" y="708"/>
                    <a:pt x="1992" y="709"/>
                    <a:pt x="1992" y="709"/>
                  </a:cubicBezTo>
                  <a:cubicBezTo>
                    <a:pt x="1992" y="708"/>
                    <a:pt x="1992" y="708"/>
                    <a:pt x="1992" y="708"/>
                  </a:cubicBezTo>
                  <a:cubicBezTo>
                    <a:pt x="1992" y="708"/>
                    <a:pt x="1992" y="708"/>
                    <a:pt x="1992" y="708"/>
                  </a:cubicBezTo>
                  <a:close/>
                  <a:moveTo>
                    <a:pt x="1945" y="787"/>
                  </a:moveTo>
                  <a:cubicBezTo>
                    <a:pt x="1952" y="775"/>
                    <a:pt x="1959" y="763"/>
                    <a:pt x="1966" y="751"/>
                  </a:cubicBezTo>
                  <a:cubicBezTo>
                    <a:pt x="1970" y="738"/>
                    <a:pt x="1950" y="778"/>
                    <a:pt x="1945" y="787"/>
                  </a:cubicBezTo>
                  <a:close/>
                  <a:moveTo>
                    <a:pt x="2091" y="390"/>
                  </a:moveTo>
                  <a:cubicBezTo>
                    <a:pt x="2091" y="391"/>
                    <a:pt x="2091" y="391"/>
                    <a:pt x="2091" y="391"/>
                  </a:cubicBezTo>
                  <a:cubicBezTo>
                    <a:pt x="2091" y="392"/>
                    <a:pt x="2091" y="392"/>
                    <a:pt x="2091" y="392"/>
                  </a:cubicBezTo>
                  <a:cubicBezTo>
                    <a:pt x="2089" y="400"/>
                    <a:pt x="2087" y="408"/>
                    <a:pt x="2085" y="417"/>
                  </a:cubicBezTo>
                  <a:cubicBezTo>
                    <a:pt x="2091" y="407"/>
                    <a:pt x="2091" y="391"/>
                    <a:pt x="2091" y="390"/>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65" y="506"/>
                  </a:moveTo>
                  <a:cubicBezTo>
                    <a:pt x="2069" y="499"/>
                    <a:pt x="2071" y="491"/>
                    <a:pt x="2072" y="483"/>
                  </a:cubicBezTo>
                  <a:cubicBezTo>
                    <a:pt x="2070" y="491"/>
                    <a:pt x="2067" y="498"/>
                    <a:pt x="2065" y="50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86" y="434"/>
                  </a:moveTo>
                  <a:cubicBezTo>
                    <a:pt x="2087" y="430"/>
                    <a:pt x="2089" y="425"/>
                    <a:pt x="2090" y="421"/>
                  </a:cubicBezTo>
                  <a:cubicBezTo>
                    <a:pt x="2087" y="425"/>
                    <a:pt x="2084" y="430"/>
                    <a:pt x="2081" y="435"/>
                  </a:cubicBezTo>
                  <a:cubicBezTo>
                    <a:pt x="2080" y="437"/>
                    <a:pt x="2079" y="439"/>
                    <a:pt x="2078" y="441"/>
                  </a:cubicBezTo>
                  <a:cubicBezTo>
                    <a:pt x="2078" y="441"/>
                    <a:pt x="2078" y="441"/>
                    <a:pt x="2078" y="441"/>
                  </a:cubicBezTo>
                  <a:cubicBezTo>
                    <a:pt x="2077" y="442"/>
                    <a:pt x="2077" y="442"/>
                    <a:pt x="2078" y="442"/>
                  </a:cubicBezTo>
                  <a:cubicBezTo>
                    <a:pt x="2078" y="442"/>
                    <a:pt x="2078" y="442"/>
                    <a:pt x="2078" y="442"/>
                  </a:cubicBezTo>
                  <a:cubicBezTo>
                    <a:pt x="2078" y="442"/>
                    <a:pt x="2078" y="442"/>
                    <a:pt x="2077" y="442"/>
                  </a:cubicBezTo>
                  <a:cubicBezTo>
                    <a:pt x="2078" y="442"/>
                    <a:pt x="2078" y="442"/>
                    <a:pt x="2078" y="442"/>
                  </a:cubicBezTo>
                  <a:cubicBezTo>
                    <a:pt x="2079" y="441"/>
                    <a:pt x="2080" y="441"/>
                    <a:pt x="2080" y="440"/>
                  </a:cubicBezTo>
                  <a:cubicBezTo>
                    <a:pt x="2075" y="450"/>
                    <a:pt x="2074" y="461"/>
                    <a:pt x="2073" y="472"/>
                  </a:cubicBezTo>
                  <a:cubicBezTo>
                    <a:pt x="2077" y="460"/>
                    <a:pt x="2081" y="448"/>
                    <a:pt x="2085" y="436"/>
                  </a:cubicBezTo>
                  <a:cubicBezTo>
                    <a:pt x="2085" y="436"/>
                    <a:pt x="2085" y="436"/>
                    <a:pt x="2085" y="436"/>
                  </a:cubicBezTo>
                  <a:cubicBezTo>
                    <a:pt x="2095" y="428"/>
                    <a:pt x="2091" y="431"/>
                    <a:pt x="2086" y="434"/>
                  </a:cubicBezTo>
                  <a:close/>
                  <a:moveTo>
                    <a:pt x="2072" y="479"/>
                  </a:moveTo>
                  <a:cubicBezTo>
                    <a:pt x="2072" y="480"/>
                    <a:pt x="2072" y="481"/>
                    <a:pt x="2072" y="483"/>
                  </a:cubicBezTo>
                  <a:cubicBezTo>
                    <a:pt x="2073" y="477"/>
                    <a:pt x="2075" y="471"/>
                    <a:pt x="2076" y="466"/>
                  </a:cubicBez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897" y="1757"/>
                  </a:moveTo>
                  <a:cubicBezTo>
                    <a:pt x="888" y="1760"/>
                    <a:pt x="877" y="1764"/>
                    <a:pt x="869" y="1768"/>
                  </a:cubicBezTo>
                  <a:cubicBezTo>
                    <a:pt x="863" y="1770"/>
                    <a:pt x="858" y="1772"/>
                    <a:pt x="857" y="1772"/>
                  </a:cubicBezTo>
                  <a:cubicBezTo>
                    <a:pt x="857" y="1772"/>
                    <a:pt x="857" y="1773"/>
                    <a:pt x="857" y="1773"/>
                  </a:cubicBezTo>
                  <a:cubicBezTo>
                    <a:pt x="856" y="1773"/>
                    <a:pt x="856" y="1773"/>
                    <a:pt x="856" y="1773"/>
                  </a:cubicBezTo>
                  <a:cubicBezTo>
                    <a:pt x="856" y="1773"/>
                    <a:pt x="856" y="1773"/>
                    <a:pt x="856" y="1773"/>
                  </a:cubicBezTo>
                  <a:cubicBezTo>
                    <a:pt x="856" y="1773"/>
                    <a:pt x="856" y="1773"/>
                    <a:pt x="856" y="1773"/>
                  </a:cubicBezTo>
                  <a:cubicBezTo>
                    <a:pt x="856" y="1773"/>
                    <a:pt x="856" y="1773"/>
                    <a:pt x="856"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4" y="1773"/>
                    <a:pt x="854" y="1773"/>
                    <a:pt x="854" y="1773"/>
                  </a:cubicBezTo>
                  <a:cubicBezTo>
                    <a:pt x="854" y="1773"/>
                    <a:pt x="854" y="1773"/>
                    <a:pt x="854" y="1773"/>
                  </a:cubicBezTo>
                  <a:cubicBezTo>
                    <a:pt x="854" y="1773"/>
                    <a:pt x="854" y="1774"/>
                    <a:pt x="854" y="1774"/>
                  </a:cubicBezTo>
                  <a:cubicBezTo>
                    <a:pt x="854" y="1774"/>
                    <a:pt x="854" y="1774"/>
                    <a:pt x="854" y="1774"/>
                  </a:cubicBezTo>
                  <a:cubicBezTo>
                    <a:pt x="854" y="1774"/>
                    <a:pt x="854" y="1774"/>
                    <a:pt x="854"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2" y="1774"/>
                  </a:cubicBezTo>
                  <a:cubicBezTo>
                    <a:pt x="852" y="1774"/>
                    <a:pt x="852" y="1774"/>
                    <a:pt x="852" y="1774"/>
                  </a:cubicBezTo>
                  <a:cubicBezTo>
                    <a:pt x="853" y="1774"/>
                    <a:pt x="855" y="1774"/>
                    <a:pt x="856" y="1773"/>
                  </a:cubicBezTo>
                  <a:cubicBezTo>
                    <a:pt x="856" y="1773"/>
                    <a:pt x="856" y="1773"/>
                    <a:pt x="857" y="1773"/>
                  </a:cubicBezTo>
                  <a:cubicBezTo>
                    <a:pt x="857" y="1773"/>
                    <a:pt x="857" y="1773"/>
                    <a:pt x="857" y="1773"/>
                  </a:cubicBezTo>
                  <a:cubicBezTo>
                    <a:pt x="858" y="1773"/>
                    <a:pt x="858" y="1773"/>
                    <a:pt x="858" y="1773"/>
                  </a:cubicBezTo>
                  <a:cubicBezTo>
                    <a:pt x="858" y="1773"/>
                    <a:pt x="859" y="1773"/>
                    <a:pt x="859" y="1772"/>
                  </a:cubicBezTo>
                  <a:cubicBezTo>
                    <a:pt x="859" y="1772"/>
                    <a:pt x="860" y="1772"/>
                    <a:pt x="860" y="1772"/>
                  </a:cubicBezTo>
                  <a:cubicBezTo>
                    <a:pt x="860" y="1772"/>
                    <a:pt x="860" y="1772"/>
                    <a:pt x="860" y="1772"/>
                  </a:cubicBezTo>
                  <a:cubicBezTo>
                    <a:pt x="861" y="1772"/>
                    <a:pt x="861" y="1772"/>
                    <a:pt x="861" y="1772"/>
                  </a:cubicBezTo>
                  <a:cubicBezTo>
                    <a:pt x="861" y="1772"/>
                    <a:pt x="861" y="1772"/>
                    <a:pt x="862" y="1772"/>
                  </a:cubicBezTo>
                  <a:cubicBezTo>
                    <a:pt x="862" y="1771"/>
                    <a:pt x="863" y="1771"/>
                    <a:pt x="864" y="1771"/>
                  </a:cubicBezTo>
                  <a:cubicBezTo>
                    <a:pt x="864" y="1771"/>
                    <a:pt x="864" y="1771"/>
                    <a:pt x="864" y="1771"/>
                  </a:cubicBezTo>
                  <a:cubicBezTo>
                    <a:pt x="866" y="1770"/>
                    <a:pt x="867" y="1770"/>
                    <a:pt x="868" y="1770"/>
                  </a:cubicBezTo>
                  <a:cubicBezTo>
                    <a:pt x="868" y="1770"/>
                    <a:pt x="868" y="1770"/>
                    <a:pt x="868" y="1770"/>
                  </a:cubicBezTo>
                  <a:cubicBezTo>
                    <a:pt x="868" y="1769"/>
                    <a:pt x="868" y="1769"/>
                    <a:pt x="868" y="1769"/>
                  </a:cubicBezTo>
                  <a:cubicBezTo>
                    <a:pt x="869" y="1769"/>
                    <a:pt x="869" y="1769"/>
                    <a:pt x="869" y="1769"/>
                  </a:cubicBezTo>
                  <a:cubicBezTo>
                    <a:pt x="879" y="1766"/>
                    <a:pt x="888" y="1762"/>
                    <a:pt x="897" y="1758"/>
                  </a:cubicBezTo>
                  <a:cubicBezTo>
                    <a:pt x="905" y="1755"/>
                    <a:pt x="912" y="1752"/>
                    <a:pt x="919" y="1748"/>
                  </a:cubicBezTo>
                  <a:cubicBezTo>
                    <a:pt x="916" y="1750"/>
                    <a:pt x="907" y="1753"/>
                    <a:pt x="897" y="1757"/>
                  </a:cubicBezTo>
                  <a:close/>
                  <a:moveTo>
                    <a:pt x="1257" y="1568"/>
                  </a:moveTo>
                  <a:cubicBezTo>
                    <a:pt x="1258" y="1567"/>
                    <a:pt x="1258" y="1567"/>
                    <a:pt x="1259" y="1566"/>
                  </a:cubicBezTo>
                  <a:cubicBezTo>
                    <a:pt x="1258" y="1567"/>
                    <a:pt x="1257" y="1567"/>
                    <a:pt x="1257" y="1568"/>
                  </a:cubicBezTo>
                  <a:close/>
                  <a:moveTo>
                    <a:pt x="1277" y="1560"/>
                  </a:moveTo>
                  <a:cubicBezTo>
                    <a:pt x="1273" y="1562"/>
                    <a:pt x="1269" y="1564"/>
                    <a:pt x="1265" y="1567"/>
                  </a:cubicBezTo>
                  <a:cubicBezTo>
                    <a:pt x="1279" y="1561"/>
                    <a:pt x="1280" y="1559"/>
                    <a:pt x="1277" y="1560"/>
                  </a:cubicBezTo>
                  <a:close/>
                  <a:moveTo>
                    <a:pt x="1285" y="1556"/>
                  </a:moveTo>
                  <a:cubicBezTo>
                    <a:pt x="1302" y="1551"/>
                    <a:pt x="1312" y="1533"/>
                    <a:pt x="1328" y="1524"/>
                  </a:cubicBezTo>
                  <a:cubicBezTo>
                    <a:pt x="1299" y="1524"/>
                    <a:pt x="1281" y="1551"/>
                    <a:pt x="1259" y="1566"/>
                  </a:cubicBezTo>
                  <a:cubicBezTo>
                    <a:pt x="1264" y="1564"/>
                    <a:pt x="1272" y="1561"/>
                    <a:pt x="1276" y="1560"/>
                  </a:cubicBezTo>
                  <a:cubicBezTo>
                    <a:pt x="1276" y="1560"/>
                    <a:pt x="1276" y="1560"/>
                    <a:pt x="1276" y="1560"/>
                  </a:cubicBezTo>
                  <a:cubicBezTo>
                    <a:pt x="1276" y="1560"/>
                    <a:pt x="1276" y="1560"/>
                    <a:pt x="1276" y="1560"/>
                  </a:cubicBezTo>
                  <a:cubicBezTo>
                    <a:pt x="1276" y="1560"/>
                    <a:pt x="1276" y="1560"/>
                    <a:pt x="1276" y="1560"/>
                  </a:cubicBezTo>
                  <a:cubicBezTo>
                    <a:pt x="1276" y="1560"/>
                    <a:pt x="1276" y="1560"/>
                    <a:pt x="1277" y="1560"/>
                  </a:cubicBezTo>
                  <a:cubicBezTo>
                    <a:pt x="1278" y="1559"/>
                    <a:pt x="1279" y="1558"/>
                    <a:pt x="1280" y="1557"/>
                  </a:cubicBezTo>
                  <a:cubicBezTo>
                    <a:pt x="1281" y="1557"/>
                    <a:pt x="1281" y="1557"/>
                    <a:pt x="1281" y="1557"/>
                  </a:cubicBezTo>
                  <a:cubicBezTo>
                    <a:pt x="1281" y="1557"/>
                    <a:pt x="1281" y="1557"/>
                    <a:pt x="1282" y="1557"/>
                  </a:cubicBezTo>
                  <a:cubicBezTo>
                    <a:pt x="1282" y="1557"/>
                    <a:pt x="1283" y="1557"/>
                    <a:pt x="1283" y="1557"/>
                  </a:cubicBezTo>
                  <a:cubicBezTo>
                    <a:pt x="1283" y="1557"/>
                    <a:pt x="1283" y="1557"/>
                    <a:pt x="1283" y="1557"/>
                  </a:cubicBezTo>
                  <a:cubicBezTo>
                    <a:pt x="1283" y="1557"/>
                    <a:pt x="1283" y="1557"/>
                    <a:pt x="1283" y="1557"/>
                  </a:cubicBezTo>
                  <a:cubicBezTo>
                    <a:pt x="1283" y="1557"/>
                    <a:pt x="1284" y="1557"/>
                    <a:pt x="1284" y="1557"/>
                  </a:cubicBezTo>
                  <a:cubicBezTo>
                    <a:pt x="1284" y="1557"/>
                    <a:pt x="1285" y="1557"/>
                    <a:pt x="1285" y="1557"/>
                  </a:cubicBezTo>
                  <a:cubicBezTo>
                    <a:pt x="1285" y="1557"/>
                    <a:pt x="1285" y="1557"/>
                    <a:pt x="1285" y="1557"/>
                  </a:cubicBezTo>
                  <a:cubicBezTo>
                    <a:pt x="1285" y="1557"/>
                    <a:pt x="1285" y="1557"/>
                    <a:pt x="1285" y="1557"/>
                  </a:cubicBezTo>
                  <a:cubicBezTo>
                    <a:pt x="1293" y="1556"/>
                    <a:pt x="1289" y="1556"/>
                    <a:pt x="1285" y="1556"/>
                  </a:cubicBezTo>
                  <a:close/>
                  <a:moveTo>
                    <a:pt x="1899" y="915"/>
                  </a:moveTo>
                  <a:cubicBezTo>
                    <a:pt x="1899" y="915"/>
                    <a:pt x="1899" y="915"/>
                    <a:pt x="1899" y="915"/>
                  </a:cubicBezTo>
                  <a:cubicBezTo>
                    <a:pt x="1899" y="915"/>
                    <a:pt x="1899" y="915"/>
                    <a:pt x="1899" y="916"/>
                  </a:cubicBezTo>
                  <a:cubicBezTo>
                    <a:pt x="1900" y="915"/>
                    <a:pt x="1900" y="914"/>
                    <a:pt x="1900" y="914"/>
                  </a:cubicBezTo>
                  <a:cubicBezTo>
                    <a:pt x="1900" y="914"/>
                    <a:pt x="1900" y="914"/>
                    <a:pt x="1899" y="915"/>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9" y="1687"/>
                  </a:moveTo>
                  <a:cubicBezTo>
                    <a:pt x="1059" y="1687"/>
                    <a:pt x="1059" y="1687"/>
                    <a:pt x="1059" y="1687"/>
                  </a:cubicBezTo>
                  <a:cubicBezTo>
                    <a:pt x="1059" y="1687"/>
                    <a:pt x="1059" y="1687"/>
                    <a:pt x="1059" y="1687"/>
                  </a:cubicBezTo>
                  <a:cubicBezTo>
                    <a:pt x="1059" y="1687"/>
                    <a:pt x="1059" y="1687"/>
                    <a:pt x="1059" y="1687"/>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899" y="915"/>
                  </a:moveTo>
                  <a:cubicBezTo>
                    <a:pt x="1899" y="915"/>
                    <a:pt x="1899" y="915"/>
                    <a:pt x="1899" y="915"/>
                  </a:cubicBezTo>
                  <a:cubicBezTo>
                    <a:pt x="1899" y="915"/>
                    <a:pt x="1899" y="915"/>
                    <a:pt x="1899" y="916"/>
                  </a:cubicBezTo>
                  <a:cubicBezTo>
                    <a:pt x="1900" y="915"/>
                    <a:pt x="1900" y="914"/>
                    <a:pt x="1900" y="914"/>
                  </a:cubicBezTo>
                  <a:cubicBezTo>
                    <a:pt x="1900" y="914"/>
                    <a:pt x="1900" y="914"/>
                    <a:pt x="1899" y="915"/>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59" name="Freeform 734">
              <a:extLst>
                <a:ext uri="{FF2B5EF4-FFF2-40B4-BE49-F238E27FC236}">
                  <a16:creationId xmlns:a16="http://schemas.microsoft.com/office/drawing/2014/main" id="{33F99498-2BE2-71D7-77DA-4EA0DB4C455C}"/>
                </a:ext>
              </a:extLst>
            </p:cNvPr>
            <p:cNvSpPr>
              <a:spLocks/>
            </p:cNvSpPr>
            <p:nvPr userDrawn="1"/>
          </p:nvSpPr>
          <p:spPr bwMode="auto">
            <a:xfrm>
              <a:off x="4075" y="1199"/>
              <a:ext cx="19" cy="35"/>
            </a:xfrm>
            <a:custGeom>
              <a:avLst/>
              <a:gdLst>
                <a:gd name="T0" fmla="*/ 0 w 13"/>
                <a:gd name="T1" fmla="*/ 24 h 24"/>
                <a:gd name="T2" fmla="*/ 13 w 13"/>
                <a:gd name="T3" fmla="*/ 0 h 24"/>
                <a:gd name="T4" fmla="*/ 0 w 13"/>
                <a:gd name="T5" fmla="*/ 24 h 24"/>
              </a:gdLst>
              <a:ahLst/>
              <a:cxnLst>
                <a:cxn ang="0">
                  <a:pos x="T0" y="T1"/>
                </a:cxn>
                <a:cxn ang="0">
                  <a:pos x="T2" y="T3"/>
                </a:cxn>
                <a:cxn ang="0">
                  <a:pos x="T4" y="T5"/>
                </a:cxn>
              </a:cxnLst>
              <a:rect l="0" t="0" r="r" b="b"/>
              <a:pathLst>
                <a:path w="13" h="24">
                  <a:moveTo>
                    <a:pt x="0" y="24"/>
                  </a:moveTo>
                  <a:cubicBezTo>
                    <a:pt x="6" y="13"/>
                    <a:pt x="10" y="6"/>
                    <a:pt x="13" y="0"/>
                  </a:cubicBezTo>
                  <a:cubicBezTo>
                    <a:pt x="9" y="8"/>
                    <a:pt x="5" y="16"/>
                    <a:pt x="0" y="2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60" name="Freeform 735">
              <a:extLst>
                <a:ext uri="{FF2B5EF4-FFF2-40B4-BE49-F238E27FC236}">
                  <a16:creationId xmlns:a16="http://schemas.microsoft.com/office/drawing/2014/main" id="{ABD5F46E-17F0-01AE-68E2-A4CFE098DA9C}"/>
                </a:ext>
              </a:extLst>
            </p:cNvPr>
            <p:cNvSpPr>
              <a:spLocks/>
            </p:cNvSpPr>
            <p:nvPr userDrawn="1"/>
          </p:nvSpPr>
          <p:spPr bwMode="auto">
            <a:xfrm>
              <a:off x="1625" y="2647"/>
              <a:ext cx="13" cy="11"/>
            </a:xfrm>
            <a:custGeom>
              <a:avLst/>
              <a:gdLst>
                <a:gd name="T0" fmla="*/ 9 w 9"/>
                <a:gd name="T1" fmla="*/ 0 h 7"/>
                <a:gd name="T2" fmla="*/ 0 w 9"/>
                <a:gd name="T3" fmla="*/ 7 h 7"/>
                <a:gd name="T4" fmla="*/ 9 w 9"/>
                <a:gd name="T5" fmla="*/ 0 h 7"/>
              </a:gdLst>
              <a:ahLst/>
              <a:cxnLst>
                <a:cxn ang="0">
                  <a:pos x="T0" y="T1"/>
                </a:cxn>
                <a:cxn ang="0">
                  <a:pos x="T2" y="T3"/>
                </a:cxn>
                <a:cxn ang="0">
                  <a:pos x="T4" y="T5"/>
                </a:cxn>
              </a:cxnLst>
              <a:rect l="0" t="0" r="r" b="b"/>
              <a:pathLst>
                <a:path w="9" h="7">
                  <a:moveTo>
                    <a:pt x="9" y="0"/>
                  </a:moveTo>
                  <a:cubicBezTo>
                    <a:pt x="9" y="1"/>
                    <a:pt x="5" y="4"/>
                    <a:pt x="0" y="7"/>
                  </a:cubicBezTo>
                  <a:cubicBezTo>
                    <a:pt x="1" y="7"/>
                    <a:pt x="3" y="5"/>
                    <a:pt x="9"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62" name="Freeform 736">
              <a:extLst>
                <a:ext uri="{FF2B5EF4-FFF2-40B4-BE49-F238E27FC236}">
                  <a16:creationId xmlns:a16="http://schemas.microsoft.com/office/drawing/2014/main" id="{3E360FFD-EB0C-F63B-3D2E-C13FEFB852EC}"/>
                </a:ext>
              </a:extLst>
            </p:cNvPr>
            <p:cNvSpPr>
              <a:spLocks/>
            </p:cNvSpPr>
            <p:nvPr userDrawn="1"/>
          </p:nvSpPr>
          <p:spPr bwMode="auto">
            <a:xfrm>
              <a:off x="4401" y="510"/>
              <a:ext cx="16" cy="84"/>
            </a:xfrm>
            <a:custGeom>
              <a:avLst/>
              <a:gdLst>
                <a:gd name="T0" fmla="*/ 5 w 11"/>
                <a:gd name="T1" fmla="*/ 21 h 58"/>
                <a:gd name="T2" fmla="*/ 0 w 11"/>
                <a:gd name="T3" fmla="*/ 58 h 58"/>
                <a:gd name="T4" fmla="*/ 5 w 11"/>
                <a:gd name="T5" fmla="*/ 21 h 58"/>
              </a:gdLst>
              <a:ahLst/>
              <a:cxnLst>
                <a:cxn ang="0">
                  <a:pos x="T0" y="T1"/>
                </a:cxn>
                <a:cxn ang="0">
                  <a:pos x="T2" y="T3"/>
                </a:cxn>
                <a:cxn ang="0">
                  <a:pos x="T4" y="T5"/>
                </a:cxn>
              </a:cxnLst>
              <a:rect l="0" t="0" r="r" b="b"/>
              <a:pathLst>
                <a:path w="11" h="58">
                  <a:moveTo>
                    <a:pt x="5" y="21"/>
                  </a:moveTo>
                  <a:cubicBezTo>
                    <a:pt x="11" y="0"/>
                    <a:pt x="3" y="41"/>
                    <a:pt x="0" y="58"/>
                  </a:cubicBezTo>
                  <a:cubicBezTo>
                    <a:pt x="2" y="41"/>
                    <a:pt x="1" y="34"/>
                    <a:pt x="5" y="2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64" name="Freeform 737">
              <a:extLst>
                <a:ext uri="{FF2B5EF4-FFF2-40B4-BE49-F238E27FC236}">
                  <a16:creationId xmlns:a16="http://schemas.microsoft.com/office/drawing/2014/main" id="{C96BBC37-9B7D-93AB-9ED3-2A400F6C3B5E}"/>
                </a:ext>
              </a:extLst>
            </p:cNvPr>
            <p:cNvSpPr>
              <a:spLocks/>
            </p:cNvSpPr>
            <p:nvPr userDrawn="1"/>
          </p:nvSpPr>
          <p:spPr bwMode="auto">
            <a:xfrm>
              <a:off x="4365" y="672"/>
              <a:ext cx="16" cy="59"/>
            </a:xfrm>
            <a:custGeom>
              <a:avLst/>
              <a:gdLst>
                <a:gd name="T0" fmla="*/ 0 w 11"/>
                <a:gd name="T1" fmla="*/ 41 h 41"/>
                <a:gd name="T2" fmla="*/ 11 w 11"/>
                <a:gd name="T3" fmla="*/ 0 h 41"/>
                <a:gd name="T4" fmla="*/ 0 w 11"/>
                <a:gd name="T5" fmla="*/ 41 h 41"/>
              </a:gdLst>
              <a:ahLst/>
              <a:cxnLst>
                <a:cxn ang="0">
                  <a:pos x="T0" y="T1"/>
                </a:cxn>
                <a:cxn ang="0">
                  <a:pos x="T2" y="T3"/>
                </a:cxn>
                <a:cxn ang="0">
                  <a:pos x="T4" y="T5"/>
                </a:cxn>
              </a:cxnLst>
              <a:rect l="0" t="0" r="r" b="b"/>
              <a:pathLst>
                <a:path w="11" h="41">
                  <a:moveTo>
                    <a:pt x="0" y="41"/>
                  </a:moveTo>
                  <a:cubicBezTo>
                    <a:pt x="4" y="31"/>
                    <a:pt x="7" y="17"/>
                    <a:pt x="11" y="0"/>
                  </a:cubicBezTo>
                  <a:cubicBezTo>
                    <a:pt x="9" y="11"/>
                    <a:pt x="6" y="23"/>
                    <a:pt x="0" y="4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65" name="Freeform 738">
              <a:extLst>
                <a:ext uri="{FF2B5EF4-FFF2-40B4-BE49-F238E27FC236}">
                  <a16:creationId xmlns:a16="http://schemas.microsoft.com/office/drawing/2014/main" id="{3FC1C9EB-F707-7898-3AD6-121F5888098F}"/>
                </a:ext>
              </a:extLst>
            </p:cNvPr>
            <p:cNvSpPr>
              <a:spLocks/>
            </p:cNvSpPr>
            <p:nvPr userDrawn="1"/>
          </p:nvSpPr>
          <p:spPr bwMode="auto">
            <a:xfrm>
              <a:off x="4381" y="575"/>
              <a:ext cx="17" cy="97"/>
            </a:xfrm>
            <a:custGeom>
              <a:avLst/>
              <a:gdLst>
                <a:gd name="T0" fmla="*/ 12 w 12"/>
                <a:gd name="T1" fmla="*/ 0 h 67"/>
                <a:gd name="T2" fmla="*/ 0 w 12"/>
                <a:gd name="T3" fmla="*/ 67 h 67"/>
                <a:gd name="T4" fmla="*/ 12 w 12"/>
                <a:gd name="T5" fmla="*/ 0 h 67"/>
              </a:gdLst>
              <a:ahLst/>
              <a:cxnLst>
                <a:cxn ang="0">
                  <a:pos x="T0" y="T1"/>
                </a:cxn>
                <a:cxn ang="0">
                  <a:pos x="T2" y="T3"/>
                </a:cxn>
                <a:cxn ang="0">
                  <a:pos x="T4" y="T5"/>
                </a:cxn>
              </a:cxnLst>
              <a:rect l="0" t="0" r="r" b="b"/>
              <a:pathLst>
                <a:path w="12" h="67">
                  <a:moveTo>
                    <a:pt x="12" y="0"/>
                  </a:moveTo>
                  <a:cubicBezTo>
                    <a:pt x="8" y="26"/>
                    <a:pt x="4" y="49"/>
                    <a:pt x="0" y="67"/>
                  </a:cubicBezTo>
                  <a:cubicBezTo>
                    <a:pt x="3" y="50"/>
                    <a:pt x="5" y="35"/>
                    <a:pt x="12"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66" name="Freeform 739">
              <a:extLst>
                <a:ext uri="{FF2B5EF4-FFF2-40B4-BE49-F238E27FC236}">
                  <a16:creationId xmlns:a16="http://schemas.microsoft.com/office/drawing/2014/main" id="{2DB0BFE5-9204-708D-74E9-A44CA7597252}"/>
                </a:ext>
              </a:extLst>
            </p:cNvPr>
            <p:cNvSpPr>
              <a:spLocks/>
            </p:cNvSpPr>
            <p:nvPr userDrawn="1"/>
          </p:nvSpPr>
          <p:spPr bwMode="auto">
            <a:xfrm>
              <a:off x="4190" y="1112"/>
              <a:ext cx="62" cy="118"/>
            </a:xfrm>
            <a:custGeom>
              <a:avLst/>
              <a:gdLst>
                <a:gd name="T0" fmla="*/ 3 w 43"/>
                <a:gd name="T1" fmla="*/ 78 h 82"/>
                <a:gd name="T2" fmla="*/ 29 w 43"/>
                <a:gd name="T3" fmla="*/ 22 h 82"/>
                <a:gd name="T4" fmla="*/ 16 w 43"/>
                <a:gd name="T5" fmla="*/ 54 h 82"/>
                <a:gd name="T6" fmla="*/ 43 w 43"/>
                <a:gd name="T7" fmla="*/ 0 h 82"/>
                <a:gd name="T8" fmla="*/ 3 w 43"/>
                <a:gd name="T9" fmla="*/ 78 h 82"/>
                <a:gd name="T10" fmla="*/ 10 w 43"/>
                <a:gd name="T11" fmla="*/ 66 h 82"/>
                <a:gd name="T12" fmla="*/ 7 w 43"/>
                <a:gd name="T13" fmla="*/ 71 h 82"/>
                <a:gd name="T14" fmla="*/ 6 w 43"/>
                <a:gd name="T15" fmla="*/ 73 h 82"/>
                <a:gd name="T16" fmla="*/ 3 w 43"/>
                <a:gd name="T17" fmla="*/ 78 h 82"/>
                <a:gd name="T18" fmla="*/ 3 w 43"/>
                <a:gd name="T19" fmla="*/ 78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82">
                  <a:moveTo>
                    <a:pt x="3" y="78"/>
                  </a:moveTo>
                  <a:cubicBezTo>
                    <a:pt x="6" y="73"/>
                    <a:pt x="26" y="21"/>
                    <a:pt x="29" y="22"/>
                  </a:cubicBezTo>
                  <a:cubicBezTo>
                    <a:pt x="24" y="32"/>
                    <a:pt x="20" y="43"/>
                    <a:pt x="16" y="54"/>
                  </a:cubicBezTo>
                  <a:cubicBezTo>
                    <a:pt x="21" y="34"/>
                    <a:pt x="33" y="17"/>
                    <a:pt x="43" y="0"/>
                  </a:cubicBezTo>
                  <a:cubicBezTo>
                    <a:pt x="32" y="27"/>
                    <a:pt x="16" y="52"/>
                    <a:pt x="3" y="78"/>
                  </a:cubicBezTo>
                  <a:cubicBezTo>
                    <a:pt x="6" y="74"/>
                    <a:pt x="8" y="70"/>
                    <a:pt x="10" y="66"/>
                  </a:cubicBezTo>
                  <a:cubicBezTo>
                    <a:pt x="1" y="80"/>
                    <a:pt x="0" y="82"/>
                    <a:pt x="7" y="71"/>
                  </a:cubicBezTo>
                  <a:cubicBezTo>
                    <a:pt x="2" y="80"/>
                    <a:pt x="1" y="80"/>
                    <a:pt x="6" y="73"/>
                  </a:cubicBezTo>
                  <a:cubicBezTo>
                    <a:pt x="8" y="68"/>
                    <a:pt x="7" y="70"/>
                    <a:pt x="3" y="78"/>
                  </a:cubicBezTo>
                  <a:cubicBezTo>
                    <a:pt x="6" y="73"/>
                    <a:pt x="11" y="64"/>
                    <a:pt x="3" y="7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67" name="Freeform 740">
              <a:extLst>
                <a:ext uri="{FF2B5EF4-FFF2-40B4-BE49-F238E27FC236}">
                  <a16:creationId xmlns:a16="http://schemas.microsoft.com/office/drawing/2014/main" id="{2424E8C1-DB6E-C3B5-F6C9-702DB7CD662B}"/>
                </a:ext>
              </a:extLst>
            </p:cNvPr>
            <p:cNvSpPr>
              <a:spLocks/>
            </p:cNvSpPr>
            <p:nvPr userDrawn="1"/>
          </p:nvSpPr>
          <p:spPr bwMode="auto">
            <a:xfrm>
              <a:off x="4117" y="1343"/>
              <a:ext cx="15" cy="32"/>
            </a:xfrm>
            <a:custGeom>
              <a:avLst/>
              <a:gdLst>
                <a:gd name="T0" fmla="*/ 0 w 11"/>
                <a:gd name="T1" fmla="*/ 22 h 22"/>
                <a:gd name="T2" fmla="*/ 11 w 11"/>
                <a:gd name="T3" fmla="*/ 0 h 22"/>
                <a:gd name="T4" fmla="*/ 0 w 11"/>
                <a:gd name="T5" fmla="*/ 22 h 22"/>
              </a:gdLst>
              <a:ahLst/>
              <a:cxnLst>
                <a:cxn ang="0">
                  <a:pos x="T0" y="T1"/>
                </a:cxn>
                <a:cxn ang="0">
                  <a:pos x="T2" y="T3"/>
                </a:cxn>
                <a:cxn ang="0">
                  <a:pos x="T4" y="T5"/>
                </a:cxn>
              </a:cxnLst>
              <a:rect l="0" t="0" r="r" b="b"/>
              <a:pathLst>
                <a:path w="11" h="22">
                  <a:moveTo>
                    <a:pt x="0" y="22"/>
                  </a:moveTo>
                  <a:cubicBezTo>
                    <a:pt x="4" y="14"/>
                    <a:pt x="8" y="6"/>
                    <a:pt x="11" y="0"/>
                  </a:cubicBezTo>
                  <a:cubicBezTo>
                    <a:pt x="7" y="8"/>
                    <a:pt x="4" y="15"/>
                    <a:pt x="0" y="2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68" name="Freeform 741">
              <a:extLst>
                <a:ext uri="{FF2B5EF4-FFF2-40B4-BE49-F238E27FC236}">
                  <a16:creationId xmlns:a16="http://schemas.microsoft.com/office/drawing/2014/main" id="{BDA00C0F-4187-4E71-DFF1-6500CE9F8B71}"/>
                </a:ext>
              </a:extLst>
            </p:cNvPr>
            <p:cNvSpPr>
              <a:spLocks/>
            </p:cNvSpPr>
            <p:nvPr userDrawn="1"/>
          </p:nvSpPr>
          <p:spPr bwMode="auto">
            <a:xfrm>
              <a:off x="4085" y="1415"/>
              <a:ext cx="1" cy="7"/>
            </a:xfrm>
            <a:custGeom>
              <a:avLst/>
              <a:gdLst>
                <a:gd name="T0" fmla="*/ 0 w 1"/>
                <a:gd name="T1" fmla="*/ 4 h 5"/>
                <a:gd name="T2" fmla="*/ 0 w 1"/>
                <a:gd name="T3" fmla="*/ 5 h 5"/>
                <a:gd name="T4" fmla="*/ 0 w 1"/>
                <a:gd name="T5" fmla="*/ 4 h 5"/>
                <a:gd name="T6" fmla="*/ 0 w 1"/>
                <a:gd name="T7" fmla="*/ 4 h 5"/>
                <a:gd name="T8" fmla="*/ 0 w 1"/>
                <a:gd name="T9" fmla="*/ 4 h 5"/>
                <a:gd name="T10" fmla="*/ 0 w 1"/>
                <a:gd name="T11" fmla="*/ 4 h 5"/>
              </a:gdLst>
              <a:ahLst/>
              <a:cxnLst>
                <a:cxn ang="0">
                  <a:pos x="T0" y="T1"/>
                </a:cxn>
                <a:cxn ang="0">
                  <a:pos x="T2" y="T3"/>
                </a:cxn>
                <a:cxn ang="0">
                  <a:pos x="T4" y="T5"/>
                </a:cxn>
                <a:cxn ang="0">
                  <a:pos x="T6" y="T7"/>
                </a:cxn>
                <a:cxn ang="0">
                  <a:pos x="T8" y="T9"/>
                </a:cxn>
                <a:cxn ang="0">
                  <a:pos x="T10" y="T11"/>
                </a:cxn>
              </a:cxnLst>
              <a:rect l="0" t="0" r="r" b="b"/>
              <a:pathLst>
                <a:path w="1" h="5">
                  <a:moveTo>
                    <a:pt x="0" y="4"/>
                  </a:moveTo>
                  <a:cubicBezTo>
                    <a:pt x="0" y="4"/>
                    <a:pt x="0" y="5"/>
                    <a:pt x="0" y="5"/>
                  </a:cubicBezTo>
                  <a:cubicBezTo>
                    <a:pt x="0" y="5"/>
                    <a:pt x="0" y="5"/>
                    <a:pt x="0" y="4"/>
                  </a:cubicBezTo>
                  <a:cubicBezTo>
                    <a:pt x="0" y="4"/>
                    <a:pt x="0" y="4"/>
                    <a:pt x="0" y="4"/>
                  </a:cubicBezTo>
                  <a:cubicBezTo>
                    <a:pt x="0" y="2"/>
                    <a:pt x="1" y="0"/>
                    <a:pt x="0" y="4"/>
                  </a:cubicBezTo>
                  <a:cubicBezTo>
                    <a:pt x="0" y="4"/>
                    <a:pt x="0" y="4"/>
                    <a:pt x="0" y="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69" name="Freeform 742">
              <a:extLst>
                <a:ext uri="{FF2B5EF4-FFF2-40B4-BE49-F238E27FC236}">
                  <a16:creationId xmlns:a16="http://schemas.microsoft.com/office/drawing/2014/main" id="{27A59090-A9B9-2E87-05E5-2E519D5BEABD}"/>
                </a:ext>
              </a:extLst>
            </p:cNvPr>
            <p:cNvSpPr>
              <a:spLocks/>
            </p:cNvSpPr>
            <p:nvPr userDrawn="1"/>
          </p:nvSpPr>
          <p:spPr bwMode="auto">
            <a:xfrm>
              <a:off x="4049" y="1375"/>
              <a:ext cx="66" cy="109"/>
            </a:xfrm>
            <a:custGeom>
              <a:avLst/>
              <a:gdLst>
                <a:gd name="T0" fmla="*/ 32 w 46"/>
                <a:gd name="T1" fmla="*/ 24 h 76"/>
                <a:gd name="T2" fmla="*/ 25 w 46"/>
                <a:gd name="T3" fmla="*/ 34 h 76"/>
                <a:gd name="T4" fmla="*/ 25 w 46"/>
                <a:gd name="T5" fmla="*/ 34 h 76"/>
                <a:gd name="T6" fmla="*/ 25 w 46"/>
                <a:gd name="T7" fmla="*/ 35 h 76"/>
                <a:gd name="T8" fmla="*/ 25 w 46"/>
                <a:gd name="T9" fmla="*/ 34 h 76"/>
                <a:gd name="T10" fmla="*/ 25 w 46"/>
                <a:gd name="T11" fmla="*/ 35 h 76"/>
                <a:gd name="T12" fmla="*/ 31 w 46"/>
                <a:gd name="T13" fmla="*/ 30 h 76"/>
                <a:gd name="T14" fmla="*/ 32 w 46"/>
                <a:gd name="T15" fmla="*/ 30 h 76"/>
                <a:gd name="T16" fmla="*/ 32 w 46"/>
                <a:gd name="T17" fmla="*/ 30 h 76"/>
                <a:gd name="T18" fmla="*/ 31 w 46"/>
                <a:gd name="T19" fmla="*/ 32 h 76"/>
                <a:gd name="T20" fmla="*/ 26 w 46"/>
                <a:gd name="T21" fmla="*/ 39 h 76"/>
                <a:gd name="T22" fmla="*/ 21 w 46"/>
                <a:gd name="T23" fmla="*/ 48 h 76"/>
                <a:gd name="T24" fmla="*/ 8 w 46"/>
                <a:gd name="T25" fmla="*/ 66 h 76"/>
                <a:gd name="T26" fmla="*/ 2 w 46"/>
                <a:gd name="T27" fmla="*/ 74 h 76"/>
                <a:gd name="T28" fmla="*/ 2 w 46"/>
                <a:gd name="T29" fmla="*/ 74 h 76"/>
                <a:gd name="T30" fmla="*/ 0 w 46"/>
                <a:gd name="T31" fmla="*/ 76 h 76"/>
                <a:gd name="T32" fmla="*/ 7 w 46"/>
                <a:gd name="T33" fmla="*/ 64 h 76"/>
                <a:gd name="T34" fmla="*/ 20 w 46"/>
                <a:gd name="T35" fmla="*/ 42 h 76"/>
                <a:gd name="T36" fmla="*/ 24 w 46"/>
                <a:gd name="T37" fmla="*/ 36 h 76"/>
                <a:gd name="T38" fmla="*/ 24 w 46"/>
                <a:gd name="T39" fmla="*/ 35 h 76"/>
                <a:gd name="T40" fmla="*/ 25 w 46"/>
                <a:gd name="T41" fmla="*/ 33 h 76"/>
                <a:gd name="T42" fmla="*/ 25 w 46"/>
                <a:gd name="T43" fmla="*/ 34 h 76"/>
                <a:gd name="T44" fmla="*/ 38 w 46"/>
                <a:gd name="T45" fmla="*/ 13 h 76"/>
                <a:gd name="T46" fmla="*/ 46 w 46"/>
                <a:gd name="T47" fmla="*/ 0 h 76"/>
                <a:gd name="T48" fmla="*/ 32 w 46"/>
                <a:gd name="T49" fmla="*/ 2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6" h="76">
                  <a:moveTo>
                    <a:pt x="32" y="24"/>
                  </a:moveTo>
                  <a:cubicBezTo>
                    <a:pt x="30" y="27"/>
                    <a:pt x="27" y="31"/>
                    <a:pt x="25" y="34"/>
                  </a:cubicBezTo>
                  <a:cubicBezTo>
                    <a:pt x="25" y="34"/>
                    <a:pt x="25" y="34"/>
                    <a:pt x="25" y="34"/>
                  </a:cubicBezTo>
                  <a:cubicBezTo>
                    <a:pt x="25" y="34"/>
                    <a:pt x="25" y="35"/>
                    <a:pt x="25" y="35"/>
                  </a:cubicBezTo>
                  <a:cubicBezTo>
                    <a:pt x="25" y="35"/>
                    <a:pt x="25" y="34"/>
                    <a:pt x="25" y="34"/>
                  </a:cubicBezTo>
                  <a:cubicBezTo>
                    <a:pt x="25" y="34"/>
                    <a:pt x="25" y="35"/>
                    <a:pt x="25" y="35"/>
                  </a:cubicBezTo>
                  <a:cubicBezTo>
                    <a:pt x="26" y="35"/>
                    <a:pt x="28" y="34"/>
                    <a:pt x="31" y="30"/>
                  </a:cubicBezTo>
                  <a:cubicBezTo>
                    <a:pt x="32" y="30"/>
                    <a:pt x="32" y="30"/>
                    <a:pt x="32" y="30"/>
                  </a:cubicBezTo>
                  <a:cubicBezTo>
                    <a:pt x="32" y="30"/>
                    <a:pt x="32" y="30"/>
                    <a:pt x="32" y="30"/>
                  </a:cubicBezTo>
                  <a:cubicBezTo>
                    <a:pt x="32" y="30"/>
                    <a:pt x="31" y="31"/>
                    <a:pt x="31" y="32"/>
                  </a:cubicBezTo>
                  <a:cubicBezTo>
                    <a:pt x="28" y="37"/>
                    <a:pt x="26" y="39"/>
                    <a:pt x="26" y="39"/>
                  </a:cubicBezTo>
                  <a:cubicBezTo>
                    <a:pt x="24" y="42"/>
                    <a:pt x="23" y="45"/>
                    <a:pt x="21" y="48"/>
                  </a:cubicBezTo>
                  <a:cubicBezTo>
                    <a:pt x="17" y="54"/>
                    <a:pt x="12" y="60"/>
                    <a:pt x="8" y="66"/>
                  </a:cubicBezTo>
                  <a:cubicBezTo>
                    <a:pt x="6" y="68"/>
                    <a:pt x="4" y="71"/>
                    <a:pt x="2" y="74"/>
                  </a:cubicBezTo>
                  <a:cubicBezTo>
                    <a:pt x="2" y="74"/>
                    <a:pt x="2" y="74"/>
                    <a:pt x="2" y="74"/>
                  </a:cubicBezTo>
                  <a:cubicBezTo>
                    <a:pt x="1" y="75"/>
                    <a:pt x="1" y="75"/>
                    <a:pt x="0" y="76"/>
                  </a:cubicBezTo>
                  <a:cubicBezTo>
                    <a:pt x="3" y="72"/>
                    <a:pt x="5" y="68"/>
                    <a:pt x="7" y="64"/>
                  </a:cubicBezTo>
                  <a:cubicBezTo>
                    <a:pt x="11" y="57"/>
                    <a:pt x="16" y="49"/>
                    <a:pt x="20" y="42"/>
                  </a:cubicBezTo>
                  <a:cubicBezTo>
                    <a:pt x="21" y="40"/>
                    <a:pt x="23" y="38"/>
                    <a:pt x="24" y="36"/>
                  </a:cubicBezTo>
                  <a:cubicBezTo>
                    <a:pt x="24" y="35"/>
                    <a:pt x="24" y="35"/>
                    <a:pt x="24" y="35"/>
                  </a:cubicBezTo>
                  <a:cubicBezTo>
                    <a:pt x="25" y="34"/>
                    <a:pt x="25" y="34"/>
                    <a:pt x="25" y="33"/>
                  </a:cubicBezTo>
                  <a:cubicBezTo>
                    <a:pt x="25" y="33"/>
                    <a:pt x="25" y="34"/>
                    <a:pt x="25" y="34"/>
                  </a:cubicBezTo>
                  <a:cubicBezTo>
                    <a:pt x="28" y="27"/>
                    <a:pt x="33" y="19"/>
                    <a:pt x="38" y="13"/>
                  </a:cubicBezTo>
                  <a:cubicBezTo>
                    <a:pt x="41" y="8"/>
                    <a:pt x="44" y="4"/>
                    <a:pt x="46" y="0"/>
                  </a:cubicBezTo>
                  <a:cubicBezTo>
                    <a:pt x="42" y="8"/>
                    <a:pt x="37" y="16"/>
                    <a:pt x="32" y="2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70" name="Freeform 743">
              <a:extLst>
                <a:ext uri="{FF2B5EF4-FFF2-40B4-BE49-F238E27FC236}">
                  <a16:creationId xmlns:a16="http://schemas.microsoft.com/office/drawing/2014/main" id="{0690E1D3-52ED-CF26-8DEE-A31F62C9A66F}"/>
                </a:ext>
              </a:extLst>
            </p:cNvPr>
            <p:cNvSpPr>
              <a:spLocks/>
            </p:cNvSpPr>
            <p:nvPr userDrawn="1"/>
          </p:nvSpPr>
          <p:spPr bwMode="auto">
            <a:xfrm>
              <a:off x="3143" y="2403"/>
              <a:ext cx="69" cy="47"/>
            </a:xfrm>
            <a:custGeom>
              <a:avLst/>
              <a:gdLst>
                <a:gd name="T0" fmla="*/ 27 w 48"/>
                <a:gd name="T1" fmla="*/ 14 h 33"/>
                <a:gd name="T2" fmla="*/ 48 w 48"/>
                <a:gd name="T3" fmla="*/ 0 h 33"/>
                <a:gd name="T4" fmla="*/ 0 w 48"/>
                <a:gd name="T5" fmla="*/ 33 h 33"/>
                <a:gd name="T6" fmla="*/ 27 w 48"/>
                <a:gd name="T7" fmla="*/ 13 h 33"/>
                <a:gd name="T8" fmla="*/ 27 w 48"/>
                <a:gd name="T9" fmla="*/ 14 h 33"/>
                <a:gd name="T10" fmla="*/ 27 w 48"/>
                <a:gd name="T11" fmla="*/ 14 h 33"/>
              </a:gdLst>
              <a:ahLst/>
              <a:cxnLst>
                <a:cxn ang="0">
                  <a:pos x="T0" y="T1"/>
                </a:cxn>
                <a:cxn ang="0">
                  <a:pos x="T2" y="T3"/>
                </a:cxn>
                <a:cxn ang="0">
                  <a:pos x="T4" y="T5"/>
                </a:cxn>
                <a:cxn ang="0">
                  <a:pos x="T6" y="T7"/>
                </a:cxn>
                <a:cxn ang="0">
                  <a:pos x="T8" y="T9"/>
                </a:cxn>
                <a:cxn ang="0">
                  <a:pos x="T10" y="T11"/>
                </a:cxn>
              </a:cxnLst>
              <a:rect l="0" t="0" r="r" b="b"/>
              <a:pathLst>
                <a:path w="48" h="33">
                  <a:moveTo>
                    <a:pt x="27" y="14"/>
                  </a:moveTo>
                  <a:cubicBezTo>
                    <a:pt x="34" y="9"/>
                    <a:pt x="41" y="5"/>
                    <a:pt x="48" y="0"/>
                  </a:cubicBezTo>
                  <a:cubicBezTo>
                    <a:pt x="33" y="11"/>
                    <a:pt x="21" y="33"/>
                    <a:pt x="0" y="33"/>
                  </a:cubicBezTo>
                  <a:cubicBezTo>
                    <a:pt x="11" y="33"/>
                    <a:pt x="20" y="19"/>
                    <a:pt x="27" y="13"/>
                  </a:cubicBezTo>
                  <a:cubicBezTo>
                    <a:pt x="26" y="14"/>
                    <a:pt x="26" y="14"/>
                    <a:pt x="27" y="14"/>
                  </a:cubicBezTo>
                  <a:cubicBezTo>
                    <a:pt x="34" y="9"/>
                    <a:pt x="18" y="20"/>
                    <a:pt x="27" y="1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71" name="Freeform 744">
              <a:extLst>
                <a:ext uri="{FF2B5EF4-FFF2-40B4-BE49-F238E27FC236}">
                  <a16:creationId xmlns:a16="http://schemas.microsoft.com/office/drawing/2014/main" id="{2FC662EB-6BBF-0E85-58E0-3479105C17BD}"/>
                </a:ext>
              </a:extLst>
            </p:cNvPr>
            <p:cNvSpPr>
              <a:spLocks/>
            </p:cNvSpPr>
            <p:nvPr userDrawn="1"/>
          </p:nvSpPr>
          <p:spPr bwMode="auto">
            <a:xfrm>
              <a:off x="2959" y="2512"/>
              <a:ext cx="16" cy="9"/>
            </a:xfrm>
            <a:custGeom>
              <a:avLst/>
              <a:gdLst>
                <a:gd name="T0" fmla="*/ 0 w 11"/>
                <a:gd name="T1" fmla="*/ 6 h 6"/>
                <a:gd name="T2" fmla="*/ 11 w 11"/>
                <a:gd name="T3" fmla="*/ 0 h 6"/>
                <a:gd name="T4" fmla="*/ 0 w 11"/>
                <a:gd name="T5" fmla="*/ 6 h 6"/>
                <a:gd name="T6" fmla="*/ 0 w 11"/>
                <a:gd name="T7" fmla="*/ 6 h 6"/>
              </a:gdLst>
              <a:ahLst/>
              <a:cxnLst>
                <a:cxn ang="0">
                  <a:pos x="T0" y="T1"/>
                </a:cxn>
                <a:cxn ang="0">
                  <a:pos x="T2" y="T3"/>
                </a:cxn>
                <a:cxn ang="0">
                  <a:pos x="T4" y="T5"/>
                </a:cxn>
                <a:cxn ang="0">
                  <a:pos x="T6" y="T7"/>
                </a:cxn>
              </a:cxnLst>
              <a:rect l="0" t="0" r="r" b="b"/>
              <a:pathLst>
                <a:path w="11" h="6">
                  <a:moveTo>
                    <a:pt x="0" y="6"/>
                  </a:moveTo>
                  <a:cubicBezTo>
                    <a:pt x="4" y="4"/>
                    <a:pt x="7" y="2"/>
                    <a:pt x="11" y="0"/>
                  </a:cubicBezTo>
                  <a:cubicBezTo>
                    <a:pt x="7" y="3"/>
                    <a:pt x="1" y="6"/>
                    <a:pt x="0" y="6"/>
                  </a:cubicBezTo>
                  <a:cubicBezTo>
                    <a:pt x="4" y="4"/>
                    <a:pt x="0" y="6"/>
                    <a:pt x="0" y="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72" name="Freeform 745">
              <a:extLst>
                <a:ext uri="{FF2B5EF4-FFF2-40B4-BE49-F238E27FC236}">
                  <a16:creationId xmlns:a16="http://schemas.microsoft.com/office/drawing/2014/main" id="{BFFCA1F3-F100-8948-FF40-3DEDFF4A2E25}"/>
                </a:ext>
              </a:extLst>
            </p:cNvPr>
            <p:cNvSpPr>
              <a:spLocks/>
            </p:cNvSpPr>
            <p:nvPr userDrawn="1"/>
          </p:nvSpPr>
          <p:spPr bwMode="auto">
            <a:xfrm>
              <a:off x="2477" y="2764"/>
              <a:ext cx="33" cy="53"/>
            </a:xfrm>
            <a:custGeom>
              <a:avLst/>
              <a:gdLst>
                <a:gd name="T0" fmla="*/ 7 w 23"/>
                <a:gd name="T1" fmla="*/ 4 h 37"/>
                <a:gd name="T2" fmla="*/ 23 w 23"/>
                <a:gd name="T3" fmla="*/ 0 h 37"/>
                <a:gd name="T4" fmla="*/ 8 w 23"/>
                <a:gd name="T5" fmla="*/ 37 h 37"/>
                <a:gd name="T6" fmla="*/ 7 w 23"/>
                <a:gd name="T7" fmla="*/ 4 h 37"/>
                <a:gd name="T8" fmla="*/ 7 w 23"/>
                <a:gd name="T9" fmla="*/ 4 h 37"/>
              </a:gdLst>
              <a:ahLst/>
              <a:cxnLst>
                <a:cxn ang="0">
                  <a:pos x="T0" y="T1"/>
                </a:cxn>
                <a:cxn ang="0">
                  <a:pos x="T2" y="T3"/>
                </a:cxn>
                <a:cxn ang="0">
                  <a:pos x="T4" y="T5"/>
                </a:cxn>
                <a:cxn ang="0">
                  <a:pos x="T6" y="T7"/>
                </a:cxn>
                <a:cxn ang="0">
                  <a:pos x="T8" y="T9"/>
                </a:cxn>
              </a:cxnLst>
              <a:rect l="0" t="0" r="r" b="b"/>
              <a:pathLst>
                <a:path w="23" h="37">
                  <a:moveTo>
                    <a:pt x="7" y="4"/>
                  </a:moveTo>
                  <a:cubicBezTo>
                    <a:pt x="12" y="3"/>
                    <a:pt x="18" y="1"/>
                    <a:pt x="23" y="0"/>
                  </a:cubicBezTo>
                  <a:cubicBezTo>
                    <a:pt x="0" y="0"/>
                    <a:pt x="5" y="23"/>
                    <a:pt x="8" y="37"/>
                  </a:cubicBezTo>
                  <a:cubicBezTo>
                    <a:pt x="6" y="29"/>
                    <a:pt x="7" y="5"/>
                    <a:pt x="7" y="4"/>
                  </a:cubicBezTo>
                  <a:cubicBezTo>
                    <a:pt x="12" y="3"/>
                    <a:pt x="7" y="4"/>
                    <a:pt x="7" y="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73" name="Freeform 746">
              <a:extLst>
                <a:ext uri="{FF2B5EF4-FFF2-40B4-BE49-F238E27FC236}">
                  <a16:creationId xmlns:a16="http://schemas.microsoft.com/office/drawing/2014/main" id="{D534ACA6-699D-51E3-72B2-4EEF6356A270}"/>
                </a:ext>
              </a:extLst>
            </p:cNvPr>
            <p:cNvSpPr>
              <a:spLocks/>
            </p:cNvSpPr>
            <p:nvPr userDrawn="1"/>
          </p:nvSpPr>
          <p:spPr bwMode="auto">
            <a:xfrm>
              <a:off x="2518" y="3013"/>
              <a:ext cx="13" cy="83"/>
            </a:xfrm>
            <a:custGeom>
              <a:avLst/>
              <a:gdLst>
                <a:gd name="T0" fmla="*/ 0 w 9"/>
                <a:gd name="T1" fmla="*/ 0 h 58"/>
                <a:gd name="T2" fmla="*/ 9 w 9"/>
                <a:gd name="T3" fmla="*/ 58 h 58"/>
                <a:gd name="T4" fmla="*/ 0 w 9"/>
                <a:gd name="T5" fmla="*/ 0 h 58"/>
                <a:gd name="T6" fmla="*/ 0 w 9"/>
                <a:gd name="T7" fmla="*/ 0 h 58"/>
                <a:gd name="T8" fmla="*/ 0 w 9"/>
                <a:gd name="T9" fmla="*/ 0 h 58"/>
              </a:gdLst>
              <a:ahLst/>
              <a:cxnLst>
                <a:cxn ang="0">
                  <a:pos x="T0" y="T1"/>
                </a:cxn>
                <a:cxn ang="0">
                  <a:pos x="T2" y="T3"/>
                </a:cxn>
                <a:cxn ang="0">
                  <a:pos x="T4" y="T5"/>
                </a:cxn>
                <a:cxn ang="0">
                  <a:pos x="T6" y="T7"/>
                </a:cxn>
                <a:cxn ang="0">
                  <a:pos x="T8" y="T9"/>
                </a:cxn>
              </a:cxnLst>
              <a:rect l="0" t="0" r="r" b="b"/>
              <a:pathLst>
                <a:path w="9" h="58">
                  <a:moveTo>
                    <a:pt x="0" y="0"/>
                  </a:moveTo>
                  <a:cubicBezTo>
                    <a:pt x="5" y="20"/>
                    <a:pt x="8" y="39"/>
                    <a:pt x="9" y="58"/>
                  </a:cubicBezTo>
                  <a:cubicBezTo>
                    <a:pt x="6" y="38"/>
                    <a:pt x="2" y="8"/>
                    <a:pt x="0" y="0"/>
                  </a:cubicBezTo>
                  <a:cubicBezTo>
                    <a:pt x="7" y="24"/>
                    <a:pt x="0" y="0"/>
                    <a:pt x="0" y="0"/>
                  </a:cubicBezTo>
                  <a:cubicBezTo>
                    <a:pt x="5" y="19"/>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74" name="Freeform 747">
              <a:extLst>
                <a:ext uri="{FF2B5EF4-FFF2-40B4-BE49-F238E27FC236}">
                  <a16:creationId xmlns:a16="http://schemas.microsoft.com/office/drawing/2014/main" id="{FAF1874F-76B6-B32C-D740-1DB4DEFC7268}"/>
                </a:ext>
              </a:extLst>
            </p:cNvPr>
            <p:cNvSpPr>
              <a:spLocks/>
            </p:cNvSpPr>
            <p:nvPr userDrawn="1"/>
          </p:nvSpPr>
          <p:spPr bwMode="auto">
            <a:xfrm>
              <a:off x="2381" y="2387"/>
              <a:ext cx="43" cy="148"/>
            </a:xfrm>
            <a:custGeom>
              <a:avLst/>
              <a:gdLst>
                <a:gd name="T0" fmla="*/ 30 w 30"/>
                <a:gd name="T1" fmla="*/ 94 h 103"/>
                <a:gd name="T2" fmla="*/ 0 w 30"/>
                <a:gd name="T3" fmla="*/ 0 h 103"/>
                <a:gd name="T4" fmla="*/ 30 w 30"/>
                <a:gd name="T5" fmla="*/ 94 h 103"/>
              </a:gdLst>
              <a:ahLst/>
              <a:cxnLst>
                <a:cxn ang="0">
                  <a:pos x="T0" y="T1"/>
                </a:cxn>
                <a:cxn ang="0">
                  <a:pos x="T2" y="T3"/>
                </a:cxn>
                <a:cxn ang="0">
                  <a:pos x="T4" y="T5"/>
                </a:cxn>
              </a:cxnLst>
              <a:rect l="0" t="0" r="r" b="b"/>
              <a:pathLst>
                <a:path w="30" h="103">
                  <a:moveTo>
                    <a:pt x="30" y="94"/>
                  </a:moveTo>
                  <a:cubicBezTo>
                    <a:pt x="29" y="103"/>
                    <a:pt x="8" y="23"/>
                    <a:pt x="0" y="0"/>
                  </a:cubicBezTo>
                  <a:cubicBezTo>
                    <a:pt x="9" y="15"/>
                    <a:pt x="17" y="64"/>
                    <a:pt x="30" y="9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75" name="Freeform 748">
              <a:extLst>
                <a:ext uri="{FF2B5EF4-FFF2-40B4-BE49-F238E27FC236}">
                  <a16:creationId xmlns:a16="http://schemas.microsoft.com/office/drawing/2014/main" id="{36E623D8-C3DF-55E9-9878-68ABE38E5915}"/>
                </a:ext>
              </a:extLst>
            </p:cNvPr>
            <p:cNvSpPr>
              <a:spLocks/>
            </p:cNvSpPr>
            <p:nvPr userDrawn="1"/>
          </p:nvSpPr>
          <p:spPr bwMode="auto">
            <a:xfrm>
              <a:off x="3963" y="1278"/>
              <a:ext cx="90" cy="141"/>
            </a:xfrm>
            <a:custGeom>
              <a:avLst/>
              <a:gdLst>
                <a:gd name="T0" fmla="*/ 43 w 63"/>
                <a:gd name="T1" fmla="*/ 32 h 98"/>
                <a:gd name="T2" fmla="*/ 0 w 63"/>
                <a:gd name="T3" fmla="*/ 98 h 98"/>
                <a:gd name="T4" fmla="*/ 32 w 63"/>
                <a:gd name="T5" fmla="*/ 50 h 98"/>
                <a:gd name="T6" fmla="*/ 32 w 63"/>
                <a:gd name="T7" fmla="*/ 50 h 98"/>
                <a:gd name="T8" fmla="*/ 43 w 63"/>
                <a:gd name="T9" fmla="*/ 32 h 98"/>
                <a:gd name="T10" fmla="*/ 33 w 63"/>
                <a:gd name="T11" fmla="*/ 48 h 98"/>
                <a:gd name="T12" fmla="*/ 43 w 63"/>
                <a:gd name="T13" fmla="*/ 32 h 98"/>
                <a:gd name="T14" fmla="*/ 43 w 63"/>
                <a:gd name="T15" fmla="*/ 32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98">
                  <a:moveTo>
                    <a:pt x="43" y="32"/>
                  </a:moveTo>
                  <a:cubicBezTo>
                    <a:pt x="29" y="54"/>
                    <a:pt x="15" y="76"/>
                    <a:pt x="0" y="98"/>
                  </a:cubicBezTo>
                  <a:cubicBezTo>
                    <a:pt x="6" y="89"/>
                    <a:pt x="63" y="0"/>
                    <a:pt x="32" y="50"/>
                  </a:cubicBezTo>
                  <a:cubicBezTo>
                    <a:pt x="47" y="26"/>
                    <a:pt x="47" y="26"/>
                    <a:pt x="32" y="50"/>
                  </a:cubicBezTo>
                  <a:cubicBezTo>
                    <a:pt x="36" y="44"/>
                    <a:pt x="39" y="38"/>
                    <a:pt x="43" y="32"/>
                  </a:cubicBezTo>
                  <a:cubicBezTo>
                    <a:pt x="40" y="38"/>
                    <a:pt x="36" y="43"/>
                    <a:pt x="33" y="48"/>
                  </a:cubicBezTo>
                  <a:cubicBezTo>
                    <a:pt x="36" y="43"/>
                    <a:pt x="40" y="37"/>
                    <a:pt x="43" y="32"/>
                  </a:cubicBezTo>
                  <a:cubicBezTo>
                    <a:pt x="29" y="54"/>
                    <a:pt x="27" y="58"/>
                    <a:pt x="43" y="3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76" name="Freeform 749">
              <a:extLst>
                <a:ext uri="{FF2B5EF4-FFF2-40B4-BE49-F238E27FC236}">
                  <a16:creationId xmlns:a16="http://schemas.microsoft.com/office/drawing/2014/main" id="{1D0B8890-9A74-E892-2779-C539E1987A42}"/>
                </a:ext>
              </a:extLst>
            </p:cNvPr>
            <p:cNvSpPr>
              <a:spLocks/>
            </p:cNvSpPr>
            <p:nvPr userDrawn="1"/>
          </p:nvSpPr>
          <p:spPr bwMode="auto">
            <a:xfrm>
              <a:off x="1722" y="2604"/>
              <a:ext cx="5" cy="3"/>
            </a:xfrm>
            <a:custGeom>
              <a:avLst/>
              <a:gdLst>
                <a:gd name="T0" fmla="*/ 0 w 3"/>
                <a:gd name="T1" fmla="*/ 2 h 2"/>
                <a:gd name="T2" fmla="*/ 2 w 3"/>
                <a:gd name="T3" fmla="*/ 0 h 2"/>
                <a:gd name="T4" fmla="*/ 0 w 3"/>
                <a:gd name="T5" fmla="*/ 2 h 2"/>
              </a:gdLst>
              <a:ahLst/>
              <a:cxnLst>
                <a:cxn ang="0">
                  <a:pos x="T0" y="T1"/>
                </a:cxn>
                <a:cxn ang="0">
                  <a:pos x="T2" y="T3"/>
                </a:cxn>
                <a:cxn ang="0">
                  <a:pos x="T4" y="T5"/>
                </a:cxn>
              </a:cxnLst>
              <a:rect l="0" t="0" r="r" b="b"/>
              <a:pathLst>
                <a:path w="3" h="2">
                  <a:moveTo>
                    <a:pt x="0" y="2"/>
                  </a:moveTo>
                  <a:cubicBezTo>
                    <a:pt x="2" y="0"/>
                    <a:pt x="2" y="0"/>
                    <a:pt x="2" y="0"/>
                  </a:cubicBezTo>
                  <a:cubicBezTo>
                    <a:pt x="3" y="2"/>
                    <a:pt x="1" y="1"/>
                    <a:pt x="0" y="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77" name="Freeform 750">
              <a:extLst>
                <a:ext uri="{FF2B5EF4-FFF2-40B4-BE49-F238E27FC236}">
                  <a16:creationId xmlns:a16="http://schemas.microsoft.com/office/drawing/2014/main" id="{83D88385-2650-DB4F-D87D-CF2EC41BA66C}"/>
                </a:ext>
              </a:extLst>
            </p:cNvPr>
            <p:cNvSpPr>
              <a:spLocks/>
            </p:cNvSpPr>
            <p:nvPr userDrawn="1"/>
          </p:nvSpPr>
          <p:spPr bwMode="auto">
            <a:xfrm>
              <a:off x="1735" y="2676"/>
              <a:ext cx="6" cy="3"/>
            </a:xfrm>
            <a:custGeom>
              <a:avLst/>
              <a:gdLst>
                <a:gd name="T0" fmla="*/ 0 w 4"/>
                <a:gd name="T1" fmla="*/ 2 h 2"/>
                <a:gd name="T2" fmla="*/ 3 w 4"/>
                <a:gd name="T3" fmla="*/ 0 h 2"/>
                <a:gd name="T4" fmla="*/ 0 w 4"/>
                <a:gd name="T5" fmla="*/ 2 h 2"/>
              </a:gdLst>
              <a:ahLst/>
              <a:cxnLst>
                <a:cxn ang="0">
                  <a:pos x="T0" y="T1"/>
                </a:cxn>
                <a:cxn ang="0">
                  <a:pos x="T2" y="T3"/>
                </a:cxn>
                <a:cxn ang="0">
                  <a:pos x="T4" y="T5"/>
                </a:cxn>
              </a:cxnLst>
              <a:rect l="0" t="0" r="r" b="b"/>
              <a:pathLst>
                <a:path w="4" h="2">
                  <a:moveTo>
                    <a:pt x="0" y="2"/>
                  </a:moveTo>
                  <a:cubicBezTo>
                    <a:pt x="1" y="1"/>
                    <a:pt x="2" y="0"/>
                    <a:pt x="3" y="0"/>
                  </a:cubicBezTo>
                  <a:cubicBezTo>
                    <a:pt x="4" y="1"/>
                    <a:pt x="2" y="1"/>
                    <a:pt x="0" y="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78" name="Freeform 751">
              <a:extLst>
                <a:ext uri="{FF2B5EF4-FFF2-40B4-BE49-F238E27FC236}">
                  <a16:creationId xmlns:a16="http://schemas.microsoft.com/office/drawing/2014/main" id="{D2889052-FDA7-1988-3BB3-088031DE0C53}"/>
                </a:ext>
              </a:extLst>
            </p:cNvPr>
            <p:cNvSpPr>
              <a:spLocks/>
            </p:cNvSpPr>
            <p:nvPr userDrawn="1"/>
          </p:nvSpPr>
          <p:spPr bwMode="auto">
            <a:xfrm>
              <a:off x="1734" y="2679"/>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1" y="0"/>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79" name="Freeform 752">
              <a:extLst>
                <a:ext uri="{FF2B5EF4-FFF2-40B4-BE49-F238E27FC236}">
                  <a16:creationId xmlns:a16="http://schemas.microsoft.com/office/drawing/2014/main" id="{DA68A9CC-70B5-F45B-3D66-30BBAFF46921}"/>
                </a:ext>
              </a:extLst>
            </p:cNvPr>
            <p:cNvSpPr>
              <a:spLocks/>
            </p:cNvSpPr>
            <p:nvPr userDrawn="1"/>
          </p:nvSpPr>
          <p:spPr bwMode="auto">
            <a:xfrm>
              <a:off x="1734" y="2617"/>
              <a:ext cx="3" cy="0"/>
            </a:xfrm>
            <a:custGeom>
              <a:avLst/>
              <a:gdLst>
                <a:gd name="T0" fmla="*/ 2 w 2"/>
                <a:gd name="T1" fmla="*/ 0 w 2"/>
                <a:gd name="T2" fmla="*/ 2 w 2"/>
              </a:gdLst>
              <a:ahLst/>
              <a:cxnLst>
                <a:cxn ang="0">
                  <a:pos x="T0" y="0"/>
                </a:cxn>
                <a:cxn ang="0">
                  <a:pos x="T1" y="0"/>
                </a:cxn>
                <a:cxn ang="0">
                  <a:pos x="T2" y="0"/>
                </a:cxn>
              </a:cxnLst>
              <a:rect l="0" t="0" r="r" b="b"/>
              <a:pathLst>
                <a:path w="2">
                  <a:moveTo>
                    <a:pt x="2" y="0"/>
                  </a:moveTo>
                  <a:cubicBezTo>
                    <a:pt x="1" y="0"/>
                    <a:pt x="1" y="0"/>
                    <a:pt x="0" y="0"/>
                  </a:cubicBezTo>
                  <a:cubicBezTo>
                    <a:pt x="0" y="0"/>
                    <a:pt x="1" y="0"/>
                    <a:pt x="2"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80" name="Freeform 753">
              <a:extLst>
                <a:ext uri="{FF2B5EF4-FFF2-40B4-BE49-F238E27FC236}">
                  <a16:creationId xmlns:a16="http://schemas.microsoft.com/office/drawing/2014/main" id="{BC433B2A-1C8B-720A-F578-6B9078747DC9}"/>
                </a:ext>
              </a:extLst>
            </p:cNvPr>
            <p:cNvSpPr>
              <a:spLocks/>
            </p:cNvSpPr>
            <p:nvPr userDrawn="1"/>
          </p:nvSpPr>
          <p:spPr bwMode="auto">
            <a:xfrm>
              <a:off x="1731" y="2971"/>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81" name="Freeform 754">
              <a:extLst>
                <a:ext uri="{FF2B5EF4-FFF2-40B4-BE49-F238E27FC236}">
                  <a16:creationId xmlns:a16="http://schemas.microsoft.com/office/drawing/2014/main" id="{8BE0C730-63CB-2238-08D2-0CC1DBB52585}"/>
                </a:ext>
              </a:extLst>
            </p:cNvPr>
            <p:cNvSpPr>
              <a:spLocks noEditPoints="1"/>
            </p:cNvSpPr>
            <p:nvPr userDrawn="1"/>
          </p:nvSpPr>
          <p:spPr bwMode="auto">
            <a:xfrm>
              <a:off x="1671" y="2613"/>
              <a:ext cx="97" cy="403"/>
            </a:xfrm>
            <a:custGeom>
              <a:avLst/>
              <a:gdLst>
                <a:gd name="T0" fmla="*/ 15 w 68"/>
                <a:gd name="T1" fmla="*/ 198 h 280"/>
                <a:gd name="T2" fmla="*/ 58 w 68"/>
                <a:gd name="T3" fmla="*/ 244 h 280"/>
                <a:gd name="T4" fmla="*/ 51 w 68"/>
                <a:gd name="T5" fmla="*/ 139 h 280"/>
                <a:gd name="T6" fmla="*/ 41 w 68"/>
                <a:gd name="T7" fmla="*/ 121 h 280"/>
                <a:gd name="T8" fmla="*/ 46 w 68"/>
                <a:gd name="T9" fmla="*/ 134 h 280"/>
                <a:gd name="T10" fmla="*/ 39 w 68"/>
                <a:gd name="T11" fmla="*/ 109 h 280"/>
                <a:gd name="T12" fmla="*/ 46 w 68"/>
                <a:gd name="T13" fmla="*/ 54 h 280"/>
                <a:gd name="T14" fmla="*/ 47 w 68"/>
                <a:gd name="T15" fmla="*/ 45 h 280"/>
                <a:gd name="T16" fmla="*/ 35 w 68"/>
                <a:gd name="T17" fmla="*/ 12 h 280"/>
                <a:gd name="T18" fmla="*/ 40 w 68"/>
                <a:gd name="T19" fmla="*/ 18 h 280"/>
                <a:gd name="T20" fmla="*/ 45 w 68"/>
                <a:gd name="T21" fmla="*/ 0 h 280"/>
                <a:gd name="T22" fmla="*/ 15 w 68"/>
                <a:gd name="T23" fmla="*/ 198 h 280"/>
                <a:gd name="T24" fmla="*/ 15 w 68"/>
                <a:gd name="T25" fmla="*/ 198 h 280"/>
                <a:gd name="T26" fmla="*/ 35 w 68"/>
                <a:gd name="T27" fmla="*/ 117 h 280"/>
                <a:gd name="T28" fmla="*/ 45 w 68"/>
                <a:gd name="T29" fmla="*/ 114 h 280"/>
                <a:gd name="T30" fmla="*/ 35 w 68"/>
                <a:gd name="T31" fmla="*/ 117 h 280"/>
                <a:gd name="T32" fmla="*/ 35 w 68"/>
                <a:gd name="T33" fmla="*/ 117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8" h="280">
                  <a:moveTo>
                    <a:pt x="15" y="198"/>
                  </a:moveTo>
                  <a:cubicBezTo>
                    <a:pt x="27" y="211"/>
                    <a:pt x="24" y="280"/>
                    <a:pt x="58" y="244"/>
                  </a:cubicBezTo>
                  <a:cubicBezTo>
                    <a:pt x="16" y="253"/>
                    <a:pt x="52" y="142"/>
                    <a:pt x="51" y="139"/>
                  </a:cubicBezTo>
                  <a:cubicBezTo>
                    <a:pt x="48" y="132"/>
                    <a:pt x="45" y="136"/>
                    <a:pt x="41" y="121"/>
                  </a:cubicBezTo>
                  <a:cubicBezTo>
                    <a:pt x="38" y="123"/>
                    <a:pt x="48" y="134"/>
                    <a:pt x="46" y="134"/>
                  </a:cubicBezTo>
                  <a:cubicBezTo>
                    <a:pt x="10" y="130"/>
                    <a:pt x="68" y="128"/>
                    <a:pt x="39" y="109"/>
                  </a:cubicBezTo>
                  <a:cubicBezTo>
                    <a:pt x="58" y="106"/>
                    <a:pt x="44" y="66"/>
                    <a:pt x="46" y="54"/>
                  </a:cubicBezTo>
                  <a:cubicBezTo>
                    <a:pt x="35" y="73"/>
                    <a:pt x="48" y="44"/>
                    <a:pt x="47" y="45"/>
                  </a:cubicBezTo>
                  <a:cubicBezTo>
                    <a:pt x="23" y="63"/>
                    <a:pt x="62" y="11"/>
                    <a:pt x="35" y="12"/>
                  </a:cubicBezTo>
                  <a:cubicBezTo>
                    <a:pt x="36" y="14"/>
                    <a:pt x="38" y="16"/>
                    <a:pt x="40" y="18"/>
                  </a:cubicBezTo>
                  <a:cubicBezTo>
                    <a:pt x="40" y="11"/>
                    <a:pt x="41" y="6"/>
                    <a:pt x="45" y="0"/>
                  </a:cubicBezTo>
                  <a:cubicBezTo>
                    <a:pt x="21" y="22"/>
                    <a:pt x="0" y="172"/>
                    <a:pt x="15" y="198"/>
                  </a:cubicBezTo>
                  <a:cubicBezTo>
                    <a:pt x="24" y="208"/>
                    <a:pt x="15" y="199"/>
                    <a:pt x="15" y="198"/>
                  </a:cubicBezTo>
                  <a:close/>
                  <a:moveTo>
                    <a:pt x="35" y="117"/>
                  </a:moveTo>
                  <a:cubicBezTo>
                    <a:pt x="39" y="117"/>
                    <a:pt x="42" y="116"/>
                    <a:pt x="45" y="114"/>
                  </a:cubicBezTo>
                  <a:cubicBezTo>
                    <a:pt x="36" y="113"/>
                    <a:pt x="36" y="116"/>
                    <a:pt x="35" y="117"/>
                  </a:cubicBezTo>
                  <a:cubicBezTo>
                    <a:pt x="39" y="117"/>
                    <a:pt x="37" y="116"/>
                    <a:pt x="35" y="11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82" name="Freeform 755">
              <a:extLst>
                <a:ext uri="{FF2B5EF4-FFF2-40B4-BE49-F238E27FC236}">
                  <a16:creationId xmlns:a16="http://schemas.microsoft.com/office/drawing/2014/main" id="{3A687182-9F59-4ABF-F35E-EBB60211164A}"/>
                </a:ext>
              </a:extLst>
            </p:cNvPr>
            <p:cNvSpPr>
              <a:spLocks/>
            </p:cNvSpPr>
            <p:nvPr userDrawn="1"/>
          </p:nvSpPr>
          <p:spPr bwMode="auto">
            <a:xfrm>
              <a:off x="2433" y="2817"/>
              <a:ext cx="3" cy="3"/>
            </a:xfrm>
            <a:custGeom>
              <a:avLst/>
              <a:gdLst>
                <a:gd name="T0" fmla="*/ 0 w 2"/>
                <a:gd name="T1" fmla="*/ 2 h 2"/>
                <a:gd name="T2" fmla="*/ 1 w 2"/>
                <a:gd name="T3" fmla="*/ 0 h 2"/>
                <a:gd name="T4" fmla="*/ 0 w 2"/>
                <a:gd name="T5" fmla="*/ 2 h 2"/>
              </a:gdLst>
              <a:ahLst/>
              <a:cxnLst>
                <a:cxn ang="0">
                  <a:pos x="T0" y="T1"/>
                </a:cxn>
                <a:cxn ang="0">
                  <a:pos x="T2" y="T3"/>
                </a:cxn>
                <a:cxn ang="0">
                  <a:pos x="T4" y="T5"/>
                </a:cxn>
              </a:cxnLst>
              <a:rect l="0" t="0" r="r" b="b"/>
              <a:pathLst>
                <a:path w="2" h="2">
                  <a:moveTo>
                    <a:pt x="0" y="2"/>
                  </a:moveTo>
                  <a:cubicBezTo>
                    <a:pt x="1" y="0"/>
                    <a:pt x="1" y="0"/>
                    <a:pt x="1" y="0"/>
                  </a:cubicBezTo>
                  <a:cubicBezTo>
                    <a:pt x="2" y="1"/>
                    <a:pt x="0" y="1"/>
                    <a:pt x="0" y="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83" name="Freeform 756">
              <a:extLst>
                <a:ext uri="{FF2B5EF4-FFF2-40B4-BE49-F238E27FC236}">
                  <a16:creationId xmlns:a16="http://schemas.microsoft.com/office/drawing/2014/main" id="{22C4F98D-D540-96B4-D957-263A9B9B406A}"/>
                </a:ext>
              </a:extLst>
            </p:cNvPr>
            <p:cNvSpPr>
              <a:spLocks/>
            </p:cNvSpPr>
            <p:nvPr userDrawn="1"/>
          </p:nvSpPr>
          <p:spPr bwMode="auto">
            <a:xfrm>
              <a:off x="2446" y="2889"/>
              <a:ext cx="5" cy="1"/>
            </a:xfrm>
            <a:custGeom>
              <a:avLst/>
              <a:gdLst>
                <a:gd name="T0" fmla="*/ 0 w 4"/>
                <a:gd name="T1" fmla="*/ 1 h 1"/>
                <a:gd name="T2" fmla="*/ 3 w 4"/>
                <a:gd name="T3" fmla="*/ 0 h 1"/>
                <a:gd name="T4" fmla="*/ 0 w 4"/>
                <a:gd name="T5" fmla="*/ 1 h 1"/>
              </a:gdLst>
              <a:ahLst/>
              <a:cxnLst>
                <a:cxn ang="0">
                  <a:pos x="T0" y="T1"/>
                </a:cxn>
                <a:cxn ang="0">
                  <a:pos x="T2" y="T3"/>
                </a:cxn>
                <a:cxn ang="0">
                  <a:pos x="T4" y="T5"/>
                </a:cxn>
              </a:cxnLst>
              <a:rect l="0" t="0" r="r" b="b"/>
              <a:pathLst>
                <a:path w="4" h="1">
                  <a:moveTo>
                    <a:pt x="0" y="1"/>
                  </a:moveTo>
                  <a:cubicBezTo>
                    <a:pt x="1" y="1"/>
                    <a:pt x="2" y="0"/>
                    <a:pt x="3" y="0"/>
                  </a:cubicBezTo>
                  <a:cubicBezTo>
                    <a:pt x="4" y="1"/>
                    <a:pt x="1" y="1"/>
                    <a:pt x="0" y="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84" name="Freeform 757">
              <a:extLst>
                <a:ext uri="{FF2B5EF4-FFF2-40B4-BE49-F238E27FC236}">
                  <a16:creationId xmlns:a16="http://schemas.microsoft.com/office/drawing/2014/main" id="{9CA7C662-6510-8509-3832-EF295C3C6D65}"/>
                </a:ext>
              </a:extLst>
            </p:cNvPr>
            <p:cNvSpPr>
              <a:spLocks/>
            </p:cNvSpPr>
            <p:nvPr userDrawn="1"/>
          </p:nvSpPr>
          <p:spPr bwMode="auto">
            <a:xfrm>
              <a:off x="2444" y="2890"/>
              <a:ext cx="2" cy="2"/>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1"/>
                    <a:pt x="0" y="1"/>
                    <a:pt x="0" y="1"/>
                  </a:cubicBezTo>
                  <a:cubicBezTo>
                    <a:pt x="0" y="1"/>
                    <a:pt x="0" y="1"/>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85" name="Freeform 758">
              <a:extLst>
                <a:ext uri="{FF2B5EF4-FFF2-40B4-BE49-F238E27FC236}">
                  <a16:creationId xmlns:a16="http://schemas.microsoft.com/office/drawing/2014/main" id="{562D68FC-D01E-D4B3-0C98-582C3F8FBF0C}"/>
                </a:ext>
              </a:extLst>
            </p:cNvPr>
            <p:cNvSpPr>
              <a:spLocks/>
            </p:cNvSpPr>
            <p:nvPr userDrawn="1"/>
          </p:nvSpPr>
          <p:spPr bwMode="auto">
            <a:xfrm>
              <a:off x="2443" y="2829"/>
              <a:ext cx="3"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1" y="1"/>
                    <a:pt x="0" y="1"/>
                  </a:cubicBezTo>
                  <a:cubicBezTo>
                    <a:pt x="1" y="1"/>
                    <a:pt x="1" y="1"/>
                    <a:pt x="2"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86" name="Freeform 759">
              <a:extLst>
                <a:ext uri="{FF2B5EF4-FFF2-40B4-BE49-F238E27FC236}">
                  <a16:creationId xmlns:a16="http://schemas.microsoft.com/office/drawing/2014/main" id="{491A4BB7-05EF-6AAE-964C-4C2C016C6BD0}"/>
                </a:ext>
              </a:extLst>
            </p:cNvPr>
            <p:cNvSpPr>
              <a:spLocks/>
            </p:cNvSpPr>
            <p:nvPr userDrawn="1"/>
          </p:nvSpPr>
          <p:spPr bwMode="auto">
            <a:xfrm>
              <a:off x="2441" y="318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87" name="Freeform 760">
              <a:extLst>
                <a:ext uri="{FF2B5EF4-FFF2-40B4-BE49-F238E27FC236}">
                  <a16:creationId xmlns:a16="http://schemas.microsoft.com/office/drawing/2014/main" id="{6DF3FE89-3E9A-C85A-9BBB-32CBE28D92BF}"/>
                </a:ext>
              </a:extLst>
            </p:cNvPr>
            <p:cNvSpPr>
              <a:spLocks noEditPoints="1"/>
            </p:cNvSpPr>
            <p:nvPr userDrawn="1"/>
          </p:nvSpPr>
          <p:spPr bwMode="auto">
            <a:xfrm>
              <a:off x="2385" y="2826"/>
              <a:ext cx="78" cy="369"/>
            </a:xfrm>
            <a:custGeom>
              <a:avLst/>
              <a:gdLst>
                <a:gd name="T0" fmla="*/ 32 w 54"/>
                <a:gd name="T1" fmla="*/ 117 h 257"/>
                <a:gd name="T2" fmla="*/ 33 w 54"/>
                <a:gd name="T3" fmla="*/ 117 h 257"/>
                <a:gd name="T4" fmla="*/ 41 w 54"/>
                <a:gd name="T5" fmla="*/ 113 h 257"/>
                <a:gd name="T6" fmla="*/ 32 w 54"/>
                <a:gd name="T7" fmla="*/ 117 h 257"/>
                <a:gd name="T8" fmla="*/ 43 w 54"/>
                <a:gd name="T9" fmla="*/ 133 h 257"/>
                <a:gd name="T10" fmla="*/ 40 w 54"/>
                <a:gd name="T11" fmla="*/ 128 h 257"/>
                <a:gd name="T12" fmla="*/ 43 w 54"/>
                <a:gd name="T13" fmla="*/ 133 h 257"/>
                <a:gd name="T14" fmla="*/ 47 w 54"/>
                <a:gd name="T15" fmla="*/ 141 h 257"/>
                <a:gd name="T16" fmla="*/ 47 w 54"/>
                <a:gd name="T17" fmla="*/ 139 h 257"/>
                <a:gd name="T18" fmla="*/ 46 w 54"/>
                <a:gd name="T19" fmla="*/ 137 h 257"/>
                <a:gd name="T20" fmla="*/ 43 w 54"/>
                <a:gd name="T21" fmla="*/ 133 h 257"/>
                <a:gd name="T22" fmla="*/ 43 w 54"/>
                <a:gd name="T23" fmla="*/ 134 h 257"/>
                <a:gd name="T24" fmla="*/ 39 w 54"/>
                <a:gd name="T25" fmla="*/ 126 h 257"/>
                <a:gd name="T26" fmla="*/ 40 w 54"/>
                <a:gd name="T27" fmla="*/ 128 h 257"/>
                <a:gd name="T28" fmla="*/ 39 w 54"/>
                <a:gd name="T29" fmla="*/ 126 h 257"/>
                <a:gd name="T30" fmla="*/ 44 w 54"/>
                <a:gd name="T31" fmla="*/ 121 h 257"/>
                <a:gd name="T32" fmla="*/ 42 w 54"/>
                <a:gd name="T33" fmla="*/ 114 h 257"/>
                <a:gd name="T34" fmla="*/ 36 w 54"/>
                <a:gd name="T35" fmla="*/ 109 h 257"/>
                <a:gd name="T36" fmla="*/ 41 w 54"/>
                <a:gd name="T37" fmla="*/ 107 h 257"/>
                <a:gd name="T38" fmla="*/ 42 w 54"/>
                <a:gd name="T39" fmla="*/ 54 h 257"/>
                <a:gd name="T40" fmla="*/ 43 w 54"/>
                <a:gd name="T41" fmla="*/ 45 h 257"/>
                <a:gd name="T42" fmla="*/ 43 w 54"/>
                <a:gd name="T43" fmla="*/ 45 h 257"/>
                <a:gd name="T44" fmla="*/ 42 w 54"/>
                <a:gd name="T45" fmla="*/ 45 h 257"/>
                <a:gd name="T46" fmla="*/ 37 w 54"/>
                <a:gd name="T47" fmla="*/ 13 h 257"/>
                <a:gd name="T48" fmla="*/ 40 w 54"/>
                <a:gd name="T49" fmla="*/ 3 h 257"/>
                <a:gd name="T50" fmla="*/ 40 w 54"/>
                <a:gd name="T51" fmla="*/ 3 h 257"/>
                <a:gd name="T52" fmla="*/ 40 w 54"/>
                <a:gd name="T53" fmla="*/ 2 h 257"/>
                <a:gd name="T54" fmla="*/ 42 w 54"/>
                <a:gd name="T55" fmla="*/ 0 h 257"/>
                <a:gd name="T56" fmla="*/ 34 w 54"/>
                <a:gd name="T57" fmla="*/ 12 h 257"/>
                <a:gd name="T58" fmla="*/ 31 w 54"/>
                <a:gd name="T59" fmla="*/ 12 h 257"/>
                <a:gd name="T60" fmla="*/ 33 w 54"/>
                <a:gd name="T61" fmla="*/ 14 h 257"/>
                <a:gd name="T62" fmla="*/ 27 w 54"/>
                <a:gd name="T63" fmla="*/ 29 h 257"/>
                <a:gd name="T64" fmla="*/ 11 w 54"/>
                <a:gd name="T65" fmla="*/ 198 h 257"/>
                <a:gd name="T66" fmla="*/ 11 w 54"/>
                <a:gd name="T67" fmla="*/ 198 h 257"/>
                <a:gd name="T68" fmla="*/ 11 w 54"/>
                <a:gd name="T69" fmla="*/ 199 h 257"/>
                <a:gd name="T70" fmla="*/ 12 w 54"/>
                <a:gd name="T71" fmla="*/ 199 h 257"/>
                <a:gd name="T72" fmla="*/ 27 w 54"/>
                <a:gd name="T73" fmla="*/ 244 h 257"/>
                <a:gd name="T74" fmla="*/ 46 w 54"/>
                <a:gd name="T75" fmla="*/ 251 h 257"/>
                <a:gd name="T76" fmla="*/ 46 w 54"/>
                <a:gd name="T77" fmla="*/ 251 h 257"/>
                <a:gd name="T78" fmla="*/ 54 w 54"/>
                <a:gd name="T79" fmla="*/ 243 h 257"/>
                <a:gd name="T80" fmla="*/ 47 w 54"/>
                <a:gd name="T81" fmla="*/ 141 h 257"/>
                <a:gd name="T82" fmla="*/ 12 w 54"/>
                <a:gd name="T83" fmla="*/ 199 h 257"/>
                <a:gd name="T84" fmla="*/ 11 w 54"/>
                <a:gd name="T85" fmla="*/ 199 h 257"/>
                <a:gd name="T86" fmla="*/ 11 w 54"/>
                <a:gd name="T87" fmla="*/ 199 h 257"/>
                <a:gd name="T88" fmla="*/ 12 w 54"/>
                <a:gd name="T89" fmla="*/ 199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4" h="257">
                  <a:moveTo>
                    <a:pt x="32" y="117"/>
                  </a:moveTo>
                  <a:cubicBezTo>
                    <a:pt x="32" y="117"/>
                    <a:pt x="33" y="117"/>
                    <a:pt x="33" y="117"/>
                  </a:cubicBezTo>
                  <a:cubicBezTo>
                    <a:pt x="36" y="117"/>
                    <a:pt x="39" y="116"/>
                    <a:pt x="41" y="113"/>
                  </a:cubicBezTo>
                  <a:cubicBezTo>
                    <a:pt x="33" y="113"/>
                    <a:pt x="33" y="116"/>
                    <a:pt x="32" y="117"/>
                  </a:cubicBezTo>
                  <a:close/>
                  <a:moveTo>
                    <a:pt x="43" y="133"/>
                  </a:moveTo>
                  <a:cubicBezTo>
                    <a:pt x="42" y="132"/>
                    <a:pt x="41" y="130"/>
                    <a:pt x="40" y="128"/>
                  </a:cubicBezTo>
                  <a:cubicBezTo>
                    <a:pt x="41" y="131"/>
                    <a:pt x="42" y="132"/>
                    <a:pt x="43" y="133"/>
                  </a:cubicBezTo>
                  <a:close/>
                  <a:moveTo>
                    <a:pt x="47" y="141"/>
                  </a:moveTo>
                  <a:cubicBezTo>
                    <a:pt x="47" y="140"/>
                    <a:pt x="47" y="139"/>
                    <a:pt x="47" y="139"/>
                  </a:cubicBezTo>
                  <a:cubicBezTo>
                    <a:pt x="47" y="138"/>
                    <a:pt x="47" y="138"/>
                    <a:pt x="46" y="137"/>
                  </a:cubicBezTo>
                  <a:cubicBezTo>
                    <a:pt x="45" y="135"/>
                    <a:pt x="44" y="134"/>
                    <a:pt x="43" y="133"/>
                  </a:cubicBezTo>
                  <a:cubicBezTo>
                    <a:pt x="43" y="134"/>
                    <a:pt x="43" y="134"/>
                    <a:pt x="43" y="134"/>
                  </a:cubicBezTo>
                  <a:cubicBezTo>
                    <a:pt x="23" y="132"/>
                    <a:pt x="32" y="130"/>
                    <a:pt x="39" y="126"/>
                  </a:cubicBezTo>
                  <a:cubicBezTo>
                    <a:pt x="39" y="126"/>
                    <a:pt x="39" y="127"/>
                    <a:pt x="40" y="128"/>
                  </a:cubicBezTo>
                  <a:cubicBezTo>
                    <a:pt x="39" y="127"/>
                    <a:pt x="39" y="126"/>
                    <a:pt x="39" y="126"/>
                  </a:cubicBezTo>
                  <a:cubicBezTo>
                    <a:pt x="41" y="125"/>
                    <a:pt x="43" y="123"/>
                    <a:pt x="44" y="121"/>
                  </a:cubicBezTo>
                  <a:cubicBezTo>
                    <a:pt x="45" y="120"/>
                    <a:pt x="45" y="117"/>
                    <a:pt x="42" y="114"/>
                  </a:cubicBezTo>
                  <a:cubicBezTo>
                    <a:pt x="41" y="113"/>
                    <a:pt x="39" y="111"/>
                    <a:pt x="36" y="109"/>
                  </a:cubicBezTo>
                  <a:cubicBezTo>
                    <a:pt x="38" y="109"/>
                    <a:pt x="39" y="108"/>
                    <a:pt x="41" y="107"/>
                  </a:cubicBezTo>
                  <a:cubicBezTo>
                    <a:pt x="52" y="98"/>
                    <a:pt x="41" y="64"/>
                    <a:pt x="42" y="54"/>
                  </a:cubicBezTo>
                  <a:cubicBezTo>
                    <a:pt x="33" y="71"/>
                    <a:pt x="42" y="49"/>
                    <a:pt x="43" y="45"/>
                  </a:cubicBezTo>
                  <a:cubicBezTo>
                    <a:pt x="43" y="45"/>
                    <a:pt x="44" y="45"/>
                    <a:pt x="43" y="45"/>
                  </a:cubicBezTo>
                  <a:cubicBezTo>
                    <a:pt x="43" y="45"/>
                    <a:pt x="43" y="45"/>
                    <a:pt x="42" y="45"/>
                  </a:cubicBezTo>
                  <a:cubicBezTo>
                    <a:pt x="22" y="60"/>
                    <a:pt x="51" y="19"/>
                    <a:pt x="37" y="13"/>
                  </a:cubicBezTo>
                  <a:cubicBezTo>
                    <a:pt x="37" y="9"/>
                    <a:pt x="38" y="6"/>
                    <a:pt x="40" y="3"/>
                  </a:cubicBezTo>
                  <a:cubicBezTo>
                    <a:pt x="40" y="3"/>
                    <a:pt x="40" y="3"/>
                    <a:pt x="40" y="3"/>
                  </a:cubicBezTo>
                  <a:cubicBezTo>
                    <a:pt x="40" y="3"/>
                    <a:pt x="40" y="2"/>
                    <a:pt x="40" y="2"/>
                  </a:cubicBezTo>
                  <a:cubicBezTo>
                    <a:pt x="41" y="2"/>
                    <a:pt x="41" y="1"/>
                    <a:pt x="42" y="0"/>
                  </a:cubicBezTo>
                  <a:cubicBezTo>
                    <a:pt x="39" y="3"/>
                    <a:pt x="36" y="7"/>
                    <a:pt x="34" y="12"/>
                  </a:cubicBezTo>
                  <a:cubicBezTo>
                    <a:pt x="33" y="12"/>
                    <a:pt x="32" y="12"/>
                    <a:pt x="31" y="12"/>
                  </a:cubicBezTo>
                  <a:cubicBezTo>
                    <a:pt x="32" y="13"/>
                    <a:pt x="32" y="13"/>
                    <a:pt x="33" y="14"/>
                  </a:cubicBezTo>
                  <a:cubicBezTo>
                    <a:pt x="31" y="18"/>
                    <a:pt x="29" y="24"/>
                    <a:pt x="27" y="29"/>
                  </a:cubicBezTo>
                  <a:cubicBezTo>
                    <a:pt x="10" y="80"/>
                    <a:pt x="0" y="177"/>
                    <a:pt x="11" y="198"/>
                  </a:cubicBezTo>
                  <a:cubicBezTo>
                    <a:pt x="11" y="198"/>
                    <a:pt x="11" y="198"/>
                    <a:pt x="11" y="198"/>
                  </a:cubicBezTo>
                  <a:cubicBezTo>
                    <a:pt x="11" y="198"/>
                    <a:pt x="11" y="198"/>
                    <a:pt x="11" y="199"/>
                  </a:cubicBezTo>
                  <a:cubicBezTo>
                    <a:pt x="19" y="206"/>
                    <a:pt x="14" y="202"/>
                    <a:pt x="12" y="199"/>
                  </a:cubicBezTo>
                  <a:cubicBezTo>
                    <a:pt x="19" y="208"/>
                    <a:pt x="21" y="231"/>
                    <a:pt x="27" y="244"/>
                  </a:cubicBezTo>
                  <a:cubicBezTo>
                    <a:pt x="31" y="253"/>
                    <a:pt x="36" y="257"/>
                    <a:pt x="46" y="251"/>
                  </a:cubicBezTo>
                  <a:cubicBezTo>
                    <a:pt x="46" y="251"/>
                    <a:pt x="46" y="251"/>
                    <a:pt x="46" y="251"/>
                  </a:cubicBezTo>
                  <a:cubicBezTo>
                    <a:pt x="48" y="249"/>
                    <a:pt x="51" y="247"/>
                    <a:pt x="54" y="243"/>
                  </a:cubicBezTo>
                  <a:cubicBezTo>
                    <a:pt x="15" y="252"/>
                    <a:pt x="44" y="156"/>
                    <a:pt x="47" y="141"/>
                  </a:cubicBezTo>
                  <a:close/>
                  <a:moveTo>
                    <a:pt x="12" y="199"/>
                  </a:moveTo>
                  <a:cubicBezTo>
                    <a:pt x="12" y="199"/>
                    <a:pt x="12" y="199"/>
                    <a:pt x="11" y="199"/>
                  </a:cubicBezTo>
                  <a:cubicBezTo>
                    <a:pt x="11" y="199"/>
                    <a:pt x="11" y="199"/>
                    <a:pt x="11" y="199"/>
                  </a:cubicBezTo>
                  <a:cubicBezTo>
                    <a:pt x="11" y="199"/>
                    <a:pt x="12" y="199"/>
                    <a:pt x="12" y="19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88" name="Freeform 761">
              <a:extLst>
                <a:ext uri="{FF2B5EF4-FFF2-40B4-BE49-F238E27FC236}">
                  <a16:creationId xmlns:a16="http://schemas.microsoft.com/office/drawing/2014/main" id="{628A9ADC-43E8-C79C-1B82-0988DCAEA8AB}"/>
                </a:ext>
              </a:extLst>
            </p:cNvPr>
            <p:cNvSpPr>
              <a:spLocks noEditPoints="1"/>
            </p:cNvSpPr>
            <p:nvPr userDrawn="1"/>
          </p:nvSpPr>
          <p:spPr bwMode="auto">
            <a:xfrm>
              <a:off x="2564" y="2514"/>
              <a:ext cx="63" cy="236"/>
            </a:xfrm>
            <a:custGeom>
              <a:avLst/>
              <a:gdLst>
                <a:gd name="T0" fmla="*/ 7 w 44"/>
                <a:gd name="T1" fmla="*/ 146 h 164"/>
                <a:gd name="T2" fmla="*/ 6 w 44"/>
                <a:gd name="T3" fmla="*/ 146 h 164"/>
                <a:gd name="T4" fmla="*/ 7 w 44"/>
                <a:gd name="T5" fmla="*/ 147 h 164"/>
                <a:gd name="T6" fmla="*/ 7 w 44"/>
                <a:gd name="T7" fmla="*/ 146 h 164"/>
                <a:gd name="T8" fmla="*/ 34 w 44"/>
                <a:gd name="T9" fmla="*/ 74 h 164"/>
                <a:gd name="T10" fmla="*/ 31 w 44"/>
                <a:gd name="T11" fmla="*/ 57 h 164"/>
                <a:gd name="T12" fmla="*/ 41 w 44"/>
                <a:gd name="T13" fmla="*/ 35 h 164"/>
                <a:gd name="T14" fmla="*/ 38 w 44"/>
                <a:gd name="T15" fmla="*/ 15 h 164"/>
                <a:gd name="T16" fmla="*/ 38 w 44"/>
                <a:gd name="T17" fmla="*/ 14 h 164"/>
                <a:gd name="T18" fmla="*/ 37 w 44"/>
                <a:gd name="T19" fmla="*/ 2 h 164"/>
                <a:gd name="T20" fmla="*/ 36 w 44"/>
                <a:gd name="T21" fmla="*/ 0 h 164"/>
                <a:gd name="T22" fmla="*/ 12 w 44"/>
                <a:gd name="T23" fmla="*/ 14 h 164"/>
                <a:gd name="T24" fmla="*/ 10 w 44"/>
                <a:gd name="T25" fmla="*/ 25 h 164"/>
                <a:gd name="T26" fmla="*/ 10 w 44"/>
                <a:gd name="T27" fmla="*/ 26 h 164"/>
                <a:gd name="T28" fmla="*/ 10 w 44"/>
                <a:gd name="T29" fmla="*/ 26 h 164"/>
                <a:gd name="T30" fmla="*/ 10 w 44"/>
                <a:gd name="T31" fmla="*/ 26 h 164"/>
                <a:gd name="T32" fmla="*/ 6 w 44"/>
                <a:gd name="T33" fmla="*/ 52 h 164"/>
                <a:gd name="T34" fmla="*/ 2 w 44"/>
                <a:gd name="T35" fmla="*/ 128 h 164"/>
                <a:gd name="T36" fmla="*/ 2 w 44"/>
                <a:gd name="T37" fmla="*/ 128 h 164"/>
                <a:gd name="T38" fmla="*/ 3 w 44"/>
                <a:gd name="T39" fmla="*/ 134 h 164"/>
                <a:gd name="T40" fmla="*/ 3 w 44"/>
                <a:gd name="T41" fmla="*/ 136 h 164"/>
                <a:gd name="T42" fmla="*/ 6 w 44"/>
                <a:gd name="T43" fmla="*/ 146 h 164"/>
                <a:gd name="T44" fmla="*/ 6 w 44"/>
                <a:gd name="T45" fmla="*/ 146 h 164"/>
                <a:gd name="T46" fmla="*/ 6 w 44"/>
                <a:gd name="T47" fmla="*/ 146 h 164"/>
                <a:gd name="T48" fmla="*/ 7 w 44"/>
                <a:gd name="T49" fmla="*/ 147 h 164"/>
                <a:gd name="T50" fmla="*/ 7 w 44"/>
                <a:gd name="T51" fmla="*/ 146 h 164"/>
                <a:gd name="T52" fmla="*/ 10 w 44"/>
                <a:gd name="T53" fmla="*/ 150 h 164"/>
                <a:gd name="T54" fmla="*/ 10 w 44"/>
                <a:gd name="T55" fmla="*/ 150 h 164"/>
                <a:gd name="T56" fmla="*/ 7 w 44"/>
                <a:gd name="T57" fmla="*/ 147 h 164"/>
                <a:gd name="T58" fmla="*/ 9 w 44"/>
                <a:gd name="T59" fmla="*/ 150 h 164"/>
                <a:gd name="T60" fmla="*/ 10 w 44"/>
                <a:gd name="T61" fmla="*/ 153 h 164"/>
                <a:gd name="T62" fmla="*/ 14 w 44"/>
                <a:gd name="T63" fmla="*/ 164 h 164"/>
                <a:gd name="T64" fmla="*/ 29 w 44"/>
                <a:gd name="T65" fmla="*/ 156 h 164"/>
                <a:gd name="T66" fmla="*/ 30 w 44"/>
                <a:gd name="T67" fmla="*/ 147 h 164"/>
                <a:gd name="T68" fmla="*/ 30 w 44"/>
                <a:gd name="T69" fmla="*/ 146 h 164"/>
                <a:gd name="T70" fmla="*/ 31 w 44"/>
                <a:gd name="T71" fmla="*/ 140 h 164"/>
                <a:gd name="T72" fmla="*/ 31 w 44"/>
                <a:gd name="T73" fmla="*/ 137 h 164"/>
                <a:gd name="T74" fmla="*/ 34 w 44"/>
                <a:gd name="T75" fmla="*/ 124 h 164"/>
                <a:gd name="T76" fmla="*/ 34 w 44"/>
                <a:gd name="T77" fmla="*/ 122 h 164"/>
                <a:gd name="T78" fmla="*/ 35 w 44"/>
                <a:gd name="T79" fmla="*/ 117 h 164"/>
                <a:gd name="T80" fmla="*/ 42 w 44"/>
                <a:gd name="T81" fmla="*/ 87 h 164"/>
                <a:gd name="T82" fmla="*/ 38 w 44"/>
                <a:gd name="T83" fmla="*/ 81 h 164"/>
                <a:gd name="T84" fmla="*/ 38 w 44"/>
                <a:gd name="T85" fmla="*/ 82 h 164"/>
                <a:gd name="T86" fmla="*/ 34 w 44"/>
                <a:gd name="T87" fmla="*/ 74 h 164"/>
                <a:gd name="T88" fmla="*/ 27 w 44"/>
                <a:gd name="T89" fmla="*/ 65 h 164"/>
                <a:gd name="T90" fmla="*/ 28 w 44"/>
                <a:gd name="T91" fmla="*/ 65 h 164"/>
                <a:gd name="T92" fmla="*/ 36 w 44"/>
                <a:gd name="T93" fmla="*/ 61 h 164"/>
                <a:gd name="T94" fmla="*/ 27 w 44"/>
                <a:gd name="T95" fmla="*/ 65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 h="164">
                  <a:moveTo>
                    <a:pt x="7" y="146"/>
                  </a:moveTo>
                  <a:cubicBezTo>
                    <a:pt x="6" y="146"/>
                    <a:pt x="6" y="146"/>
                    <a:pt x="6" y="146"/>
                  </a:cubicBezTo>
                  <a:cubicBezTo>
                    <a:pt x="7" y="146"/>
                    <a:pt x="7" y="147"/>
                    <a:pt x="7" y="147"/>
                  </a:cubicBezTo>
                  <a:cubicBezTo>
                    <a:pt x="7" y="147"/>
                    <a:pt x="7" y="146"/>
                    <a:pt x="7" y="146"/>
                  </a:cubicBezTo>
                  <a:close/>
                  <a:moveTo>
                    <a:pt x="34" y="74"/>
                  </a:moveTo>
                  <a:cubicBezTo>
                    <a:pt x="39" y="70"/>
                    <a:pt x="44" y="65"/>
                    <a:pt x="31" y="57"/>
                  </a:cubicBezTo>
                  <a:cubicBezTo>
                    <a:pt x="40" y="55"/>
                    <a:pt x="41" y="46"/>
                    <a:pt x="41" y="35"/>
                  </a:cubicBezTo>
                  <a:cubicBezTo>
                    <a:pt x="40" y="28"/>
                    <a:pt x="39" y="21"/>
                    <a:pt x="38" y="15"/>
                  </a:cubicBezTo>
                  <a:cubicBezTo>
                    <a:pt x="38" y="15"/>
                    <a:pt x="38" y="14"/>
                    <a:pt x="38" y="14"/>
                  </a:cubicBezTo>
                  <a:cubicBezTo>
                    <a:pt x="37" y="9"/>
                    <a:pt x="37" y="4"/>
                    <a:pt x="37" y="2"/>
                  </a:cubicBezTo>
                  <a:cubicBezTo>
                    <a:pt x="31" y="13"/>
                    <a:pt x="33" y="7"/>
                    <a:pt x="36" y="0"/>
                  </a:cubicBezTo>
                  <a:cubicBezTo>
                    <a:pt x="28" y="5"/>
                    <a:pt x="20" y="9"/>
                    <a:pt x="12" y="14"/>
                  </a:cubicBezTo>
                  <a:cubicBezTo>
                    <a:pt x="12" y="17"/>
                    <a:pt x="11" y="21"/>
                    <a:pt x="10" y="25"/>
                  </a:cubicBezTo>
                  <a:cubicBezTo>
                    <a:pt x="10" y="25"/>
                    <a:pt x="10" y="25"/>
                    <a:pt x="10" y="26"/>
                  </a:cubicBezTo>
                  <a:cubicBezTo>
                    <a:pt x="10" y="26"/>
                    <a:pt x="10" y="26"/>
                    <a:pt x="10" y="26"/>
                  </a:cubicBezTo>
                  <a:cubicBezTo>
                    <a:pt x="10" y="26"/>
                    <a:pt x="10" y="26"/>
                    <a:pt x="10" y="26"/>
                  </a:cubicBezTo>
                  <a:cubicBezTo>
                    <a:pt x="8" y="35"/>
                    <a:pt x="7" y="43"/>
                    <a:pt x="6" y="52"/>
                  </a:cubicBezTo>
                  <a:cubicBezTo>
                    <a:pt x="2" y="81"/>
                    <a:pt x="0" y="109"/>
                    <a:pt x="2" y="128"/>
                  </a:cubicBezTo>
                  <a:cubicBezTo>
                    <a:pt x="2" y="128"/>
                    <a:pt x="2" y="128"/>
                    <a:pt x="2" y="128"/>
                  </a:cubicBezTo>
                  <a:cubicBezTo>
                    <a:pt x="2" y="130"/>
                    <a:pt x="2" y="132"/>
                    <a:pt x="3" y="134"/>
                  </a:cubicBezTo>
                  <a:cubicBezTo>
                    <a:pt x="3" y="134"/>
                    <a:pt x="3" y="135"/>
                    <a:pt x="3" y="136"/>
                  </a:cubicBezTo>
                  <a:cubicBezTo>
                    <a:pt x="4" y="140"/>
                    <a:pt x="5" y="144"/>
                    <a:pt x="6" y="146"/>
                  </a:cubicBezTo>
                  <a:cubicBezTo>
                    <a:pt x="6" y="146"/>
                    <a:pt x="6" y="146"/>
                    <a:pt x="6" y="146"/>
                  </a:cubicBezTo>
                  <a:cubicBezTo>
                    <a:pt x="6" y="146"/>
                    <a:pt x="6" y="146"/>
                    <a:pt x="6" y="146"/>
                  </a:cubicBezTo>
                  <a:cubicBezTo>
                    <a:pt x="7" y="146"/>
                    <a:pt x="7" y="147"/>
                    <a:pt x="7" y="147"/>
                  </a:cubicBezTo>
                  <a:cubicBezTo>
                    <a:pt x="7" y="147"/>
                    <a:pt x="7" y="146"/>
                    <a:pt x="7" y="146"/>
                  </a:cubicBezTo>
                  <a:cubicBezTo>
                    <a:pt x="8" y="148"/>
                    <a:pt x="9" y="149"/>
                    <a:pt x="10" y="150"/>
                  </a:cubicBezTo>
                  <a:cubicBezTo>
                    <a:pt x="11" y="151"/>
                    <a:pt x="10" y="151"/>
                    <a:pt x="10" y="150"/>
                  </a:cubicBezTo>
                  <a:cubicBezTo>
                    <a:pt x="9" y="149"/>
                    <a:pt x="8" y="148"/>
                    <a:pt x="7" y="147"/>
                  </a:cubicBezTo>
                  <a:cubicBezTo>
                    <a:pt x="8" y="148"/>
                    <a:pt x="8" y="149"/>
                    <a:pt x="9" y="150"/>
                  </a:cubicBezTo>
                  <a:cubicBezTo>
                    <a:pt x="9" y="151"/>
                    <a:pt x="10" y="152"/>
                    <a:pt x="10" y="153"/>
                  </a:cubicBezTo>
                  <a:cubicBezTo>
                    <a:pt x="11" y="156"/>
                    <a:pt x="13" y="160"/>
                    <a:pt x="14" y="164"/>
                  </a:cubicBezTo>
                  <a:cubicBezTo>
                    <a:pt x="19" y="162"/>
                    <a:pt x="24" y="159"/>
                    <a:pt x="29" y="156"/>
                  </a:cubicBezTo>
                  <a:cubicBezTo>
                    <a:pt x="29" y="153"/>
                    <a:pt x="30" y="150"/>
                    <a:pt x="30" y="147"/>
                  </a:cubicBezTo>
                  <a:cubicBezTo>
                    <a:pt x="30" y="147"/>
                    <a:pt x="30" y="146"/>
                    <a:pt x="30" y="146"/>
                  </a:cubicBezTo>
                  <a:cubicBezTo>
                    <a:pt x="30" y="144"/>
                    <a:pt x="31" y="142"/>
                    <a:pt x="31" y="140"/>
                  </a:cubicBezTo>
                  <a:cubicBezTo>
                    <a:pt x="31" y="139"/>
                    <a:pt x="31" y="138"/>
                    <a:pt x="31" y="137"/>
                  </a:cubicBezTo>
                  <a:cubicBezTo>
                    <a:pt x="32" y="133"/>
                    <a:pt x="33" y="128"/>
                    <a:pt x="34" y="124"/>
                  </a:cubicBezTo>
                  <a:cubicBezTo>
                    <a:pt x="34" y="123"/>
                    <a:pt x="34" y="123"/>
                    <a:pt x="34" y="122"/>
                  </a:cubicBezTo>
                  <a:cubicBezTo>
                    <a:pt x="35" y="120"/>
                    <a:pt x="35" y="119"/>
                    <a:pt x="35" y="117"/>
                  </a:cubicBezTo>
                  <a:cubicBezTo>
                    <a:pt x="39" y="100"/>
                    <a:pt x="43" y="88"/>
                    <a:pt x="42" y="87"/>
                  </a:cubicBezTo>
                  <a:cubicBezTo>
                    <a:pt x="41" y="83"/>
                    <a:pt x="39" y="82"/>
                    <a:pt x="38" y="81"/>
                  </a:cubicBezTo>
                  <a:cubicBezTo>
                    <a:pt x="38" y="82"/>
                    <a:pt x="38" y="82"/>
                    <a:pt x="38" y="82"/>
                  </a:cubicBezTo>
                  <a:cubicBezTo>
                    <a:pt x="18" y="79"/>
                    <a:pt x="27" y="78"/>
                    <a:pt x="34" y="74"/>
                  </a:cubicBezTo>
                  <a:moveTo>
                    <a:pt x="27" y="65"/>
                  </a:moveTo>
                  <a:cubicBezTo>
                    <a:pt x="27" y="65"/>
                    <a:pt x="28" y="65"/>
                    <a:pt x="28" y="65"/>
                  </a:cubicBezTo>
                  <a:cubicBezTo>
                    <a:pt x="31" y="65"/>
                    <a:pt x="34" y="64"/>
                    <a:pt x="36" y="61"/>
                  </a:cubicBezTo>
                  <a:cubicBezTo>
                    <a:pt x="28" y="61"/>
                    <a:pt x="28" y="64"/>
                    <a:pt x="27" y="6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89" name="Freeform 762">
              <a:extLst>
                <a:ext uri="{FF2B5EF4-FFF2-40B4-BE49-F238E27FC236}">
                  <a16:creationId xmlns:a16="http://schemas.microsoft.com/office/drawing/2014/main" id="{AFFB3628-2051-A2A3-EF18-6C6E78BB24C4}"/>
                </a:ext>
              </a:extLst>
            </p:cNvPr>
            <p:cNvSpPr>
              <a:spLocks noEditPoints="1"/>
            </p:cNvSpPr>
            <p:nvPr userDrawn="1"/>
          </p:nvSpPr>
          <p:spPr bwMode="auto">
            <a:xfrm>
              <a:off x="3050" y="2268"/>
              <a:ext cx="61" cy="201"/>
            </a:xfrm>
            <a:custGeom>
              <a:avLst/>
              <a:gdLst>
                <a:gd name="T0" fmla="*/ 6 w 43"/>
                <a:gd name="T1" fmla="*/ 125 h 140"/>
                <a:gd name="T2" fmla="*/ 6 w 43"/>
                <a:gd name="T3" fmla="*/ 125 h 140"/>
                <a:gd name="T4" fmla="*/ 6 w 43"/>
                <a:gd name="T5" fmla="*/ 125 h 140"/>
                <a:gd name="T6" fmla="*/ 6 w 43"/>
                <a:gd name="T7" fmla="*/ 125 h 140"/>
                <a:gd name="T8" fmla="*/ 33 w 43"/>
                <a:gd name="T9" fmla="*/ 63 h 140"/>
                <a:gd name="T10" fmla="*/ 30 w 43"/>
                <a:gd name="T11" fmla="*/ 48 h 140"/>
                <a:gd name="T12" fmla="*/ 40 w 43"/>
                <a:gd name="T13" fmla="*/ 30 h 140"/>
                <a:gd name="T14" fmla="*/ 38 w 43"/>
                <a:gd name="T15" fmla="*/ 13 h 140"/>
                <a:gd name="T16" fmla="*/ 38 w 43"/>
                <a:gd name="T17" fmla="*/ 12 h 140"/>
                <a:gd name="T18" fmla="*/ 36 w 43"/>
                <a:gd name="T19" fmla="*/ 1 h 140"/>
                <a:gd name="T20" fmla="*/ 35 w 43"/>
                <a:gd name="T21" fmla="*/ 0 h 140"/>
                <a:gd name="T22" fmla="*/ 12 w 43"/>
                <a:gd name="T23" fmla="*/ 12 h 140"/>
                <a:gd name="T24" fmla="*/ 10 w 43"/>
                <a:gd name="T25" fmla="*/ 21 h 140"/>
                <a:gd name="T26" fmla="*/ 9 w 43"/>
                <a:gd name="T27" fmla="*/ 22 h 140"/>
                <a:gd name="T28" fmla="*/ 9 w 43"/>
                <a:gd name="T29" fmla="*/ 22 h 140"/>
                <a:gd name="T30" fmla="*/ 9 w 43"/>
                <a:gd name="T31" fmla="*/ 22 h 140"/>
                <a:gd name="T32" fmla="*/ 5 w 43"/>
                <a:gd name="T33" fmla="*/ 44 h 140"/>
                <a:gd name="T34" fmla="*/ 1 w 43"/>
                <a:gd name="T35" fmla="*/ 109 h 140"/>
                <a:gd name="T36" fmla="*/ 1 w 43"/>
                <a:gd name="T37" fmla="*/ 109 h 140"/>
                <a:gd name="T38" fmla="*/ 2 w 43"/>
                <a:gd name="T39" fmla="*/ 114 h 140"/>
                <a:gd name="T40" fmla="*/ 2 w 43"/>
                <a:gd name="T41" fmla="*/ 116 h 140"/>
                <a:gd name="T42" fmla="*/ 6 w 43"/>
                <a:gd name="T43" fmla="*/ 125 h 140"/>
                <a:gd name="T44" fmla="*/ 6 w 43"/>
                <a:gd name="T45" fmla="*/ 125 h 140"/>
                <a:gd name="T46" fmla="*/ 6 w 43"/>
                <a:gd name="T47" fmla="*/ 125 h 140"/>
                <a:gd name="T48" fmla="*/ 6 w 43"/>
                <a:gd name="T49" fmla="*/ 125 h 140"/>
                <a:gd name="T50" fmla="*/ 6 w 43"/>
                <a:gd name="T51" fmla="*/ 125 h 140"/>
                <a:gd name="T52" fmla="*/ 9 w 43"/>
                <a:gd name="T53" fmla="*/ 128 h 140"/>
                <a:gd name="T54" fmla="*/ 9 w 43"/>
                <a:gd name="T55" fmla="*/ 128 h 140"/>
                <a:gd name="T56" fmla="*/ 7 w 43"/>
                <a:gd name="T57" fmla="*/ 126 h 140"/>
                <a:gd name="T58" fmla="*/ 8 w 43"/>
                <a:gd name="T59" fmla="*/ 128 h 140"/>
                <a:gd name="T60" fmla="*/ 9 w 43"/>
                <a:gd name="T61" fmla="*/ 130 h 140"/>
                <a:gd name="T62" fmla="*/ 13 w 43"/>
                <a:gd name="T63" fmla="*/ 140 h 140"/>
                <a:gd name="T64" fmla="*/ 29 w 43"/>
                <a:gd name="T65" fmla="*/ 133 h 140"/>
                <a:gd name="T66" fmla="*/ 30 w 43"/>
                <a:gd name="T67" fmla="*/ 125 h 140"/>
                <a:gd name="T68" fmla="*/ 30 w 43"/>
                <a:gd name="T69" fmla="*/ 125 h 140"/>
                <a:gd name="T70" fmla="*/ 31 w 43"/>
                <a:gd name="T71" fmla="*/ 119 h 140"/>
                <a:gd name="T72" fmla="*/ 31 w 43"/>
                <a:gd name="T73" fmla="*/ 117 h 140"/>
                <a:gd name="T74" fmla="*/ 33 w 43"/>
                <a:gd name="T75" fmla="*/ 106 h 140"/>
                <a:gd name="T76" fmla="*/ 34 w 43"/>
                <a:gd name="T77" fmla="*/ 104 h 140"/>
                <a:gd name="T78" fmla="*/ 35 w 43"/>
                <a:gd name="T79" fmla="*/ 100 h 140"/>
                <a:gd name="T80" fmla="*/ 42 w 43"/>
                <a:gd name="T81" fmla="*/ 74 h 140"/>
                <a:gd name="T82" fmla="*/ 37 w 43"/>
                <a:gd name="T83" fmla="*/ 69 h 140"/>
                <a:gd name="T84" fmla="*/ 37 w 43"/>
                <a:gd name="T85" fmla="*/ 70 h 140"/>
                <a:gd name="T86" fmla="*/ 33 w 43"/>
                <a:gd name="T87" fmla="*/ 63 h 140"/>
                <a:gd name="T88" fmla="*/ 26 w 43"/>
                <a:gd name="T89" fmla="*/ 55 h 140"/>
                <a:gd name="T90" fmla="*/ 28 w 43"/>
                <a:gd name="T91" fmla="*/ 55 h 140"/>
                <a:gd name="T92" fmla="*/ 36 w 43"/>
                <a:gd name="T93" fmla="*/ 52 h 140"/>
                <a:gd name="T94" fmla="*/ 26 w 43"/>
                <a:gd name="T95" fmla="*/ 5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140">
                  <a:moveTo>
                    <a:pt x="6" y="125"/>
                  </a:moveTo>
                  <a:cubicBezTo>
                    <a:pt x="6" y="125"/>
                    <a:pt x="6" y="125"/>
                    <a:pt x="6" y="125"/>
                  </a:cubicBezTo>
                  <a:cubicBezTo>
                    <a:pt x="6" y="125"/>
                    <a:pt x="6" y="125"/>
                    <a:pt x="6" y="125"/>
                  </a:cubicBezTo>
                  <a:cubicBezTo>
                    <a:pt x="6" y="125"/>
                    <a:pt x="6" y="125"/>
                    <a:pt x="6" y="125"/>
                  </a:cubicBezTo>
                  <a:close/>
                  <a:moveTo>
                    <a:pt x="33" y="63"/>
                  </a:moveTo>
                  <a:cubicBezTo>
                    <a:pt x="39" y="60"/>
                    <a:pt x="43" y="56"/>
                    <a:pt x="30" y="48"/>
                  </a:cubicBezTo>
                  <a:cubicBezTo>
                    <a:pt x="39" y="47"/>
                    <a:pt x="41" y="39"/>
                    <a:pt x="40" y="30"/>
                  </a:cubicBezTo>
                  <a:cubicBezTo>
                    <a:pt x="40" y="24"/>
                    <a:pt x="39" y="18"/>
                    <a:pt x="38" y="13"/>
                  </a:cubicBezTo>
                  <a:cubicBezTo>
                    <a:pt x="38" y="12"/>
                    <a:pt x="38" y="12"/>
                    <a:pt x="38" y="12"/>
                  </a:cubicBezTo>
                  <a:cubicBezTo>
                    <a:pt x="37" y="7"/>
                    <a:pt x="36" y="4"/>
                    <a:pt x="36" y="1"/>
                  </a:cubicBezTo>
                  <a:cubicBezTo>
                    <a:pt x="30" y="11"/>
                    <a:pt x="33" y="6"/>
                    <a:pt x="35" y="0"/>
                  </a:cubicBezTo>
                  <a:cubicBezTo>
                    <a:pt x="27" y="4"/>
                    <a:pt x="20" y="8"/>
                    <a:pt x="12" y="12"/>
                  </a:cubicBezTo>
                  <a:cubicBezTo>
                    <a:pt x="11" y="15"/>
                    <a:pt x="10" y="18"/>
                    <a:pt x="10" y="21"/>
                  </a:cubicBezTo>
                  <a:cubicBezTo>
                    <a:pt x="10" y="21"/>
                    <a:pt x="9" y="22"/>
                    <a:pt x="9" y="22"/>
                  </a:cubicBezTo>
                  <a:cubicBezTo>
                    <a:pt x="9" y="22"/>
                    <a:pt x="9" y="22"/>
                    <a:pt x="9" y="22"/>
                  </a:cubicBezTo>
                  <a:cubicBezTo>
                    <a:pt x="9" y="22"/>
                    <a:pt x="9" y="22"/>
                    <a:pt x="9" y="22"/>
                  </a:cubicBezTo>
                  <a:cubicBezTo>
                    <a:pt x="8" y="30"/>
                    <a:pt x="6" y="37"/>
                    <a:pt x="5" y="44"/>
                  </a:cubicBezTo>
                  <a:cubicBezTo>
                    <a:pt x="1" y="69"/>
                    <a:pt x="0" y="93"/>
                    <a:pt x="1" y="109"/>
                  </a:cubicBezTo>
                  <a:cubicBezTo>
                    <a:pt x="1" y="109"/>
                    <a:pt x="1" y="109"/>
                    <a:pt x="1" y="109"/>
                  </a:cubicBezTo>
                  <a:cubicBezTo>
                    <a:pt x="2" y="111"/>
                    <a:pt x="2" y="113"/>
                    <a:pt x="2" y="114"/>
                  </a:cubicBezTo>
                  <a:cubicBezTo>
                    <a:pt x="2" y="115"/>
                    <a:pt x="2" y="115"/>
                    <a:pt x="2" y="116"/>
                  </a:cubicBezTo>
                  <a:cubicBezTo>
                    <a:pt x="3" y="120"/>
                    <a:pt x="4" y="123"/>
                    <a:pt x="6" y="125"/>
                  </a:cubicBezTo>
                  <a:cubicBezTo>
                    <a:pt x="6" y="125"/>
                    <a:pt x="6" y="125"/>
                    <a:pt x="6" y="125"/>
                  </a:cubicBezTo>
                  <a:cubicBezTo>
                    <a:pt x="6" y="125"/>
                    <a:pt x="6" y="125"/>
                    <a:pt x="6" y="125"/>
                  </a:cubicBezTo>
                  <a:cubicBezTo>
                    <a:pt x="6" y="125"/>
                    <a:pt x="6" y="125"/>
                    <a:pt x="6" y="125"/>
                  </a:cubicBezTo>
                  <a:cubicBezTo>
                    <a:pt x="6" y="125"/>
                    <a:pt x="6" y="125"/>
                    <a:pt x="6" y="125"/>
                  </a:cubicBezTo>
                  <a:cubicBezTo>
                    <a:pt x="8" y="127"/>
                    <a:pt x="9" y="127"/>
                    <a:pt x="9" y="128"/>
                  </a:cubicBezTo>
                  <a:cubicBezTo>
                    <a:pt x="10" y="129"/>
                    <a:pt x="10" y="129"/>
                    <a:pt x="9" y="128"/>
                  </a:cubicBezTo>
                  <a:cubicBezTo>
                    <a:pt x="9" y="127"/>
                    <a:pt x="7" y="126"/>
                    <a:pt x="7" y="126"/>
                  </a:cubicBezTo>
                  <a:cubicBezTo>
                    <a:pt x="7" y="126"/>
                    <a:pt x="8" y="127"/>
                    <a:pt x="8" y="128"/>
                  </a:cubicBezTo>
                  <a:cubicBezTo>
                    <a:pt x="9" y="129"/>
                    <a:pt x="9" y="129"/>
                    <a:pt x="9" y="130"/>
                  </a:cubicBezTo>
                  <a:cubicBezTo>
                    <a:pt x="11" y="133"/>
                    <a:pt x="12" y="137"/>
                    <a:pt x="13" y="140"/>
                  </a:cubicBezTo>
                  <a:cubicBezTo>
                    <a:pt x="18" y="138"/>
                    <a:pt x="24" y="136"/>
                    <a:pt x="29" y="133"/>
                  </a:cubicBezTo>
                  <a:cubicBezTo>
                    <a:pt x="29" y="130"/>
                    <a:pt x="29" y="128"/>
                    <a:pt x="30" y="125"/>
                  </a:cubicBezTo>
                  <a:cubicBezTo>
                    <a:pt x="30" y="125"/>
                    <a:pt x="30" y="125"/>
                    <a:pt x="30" y="125"/>
                  </a:cubicBezTo>
                  <a:cubicBezTo>
                    <a:pt x="30" y="123"/>
                    <a:pt x="30" y="121"/>
                    <a:pt x="31" y="119"/>
                  </a:cubicBezTo>
                  <a:cubicBezTo>
                    <a:pt x="31" y="119"/>
                    <a:pt x="31" y="118"/>
                    <a:pt x="31" y="117"/>
                  </a:cubicBezTo>
                  <a:cubicBezTo>
                    <a:pt x="32" y="113"/>
                    <a:pt x="32" y="110"/>
                    <a:pt x="33" y="106"/>
                  </a:cubicBezTo>
                  <a:cubicBezTo>
                    <a:pt x="34" y="105"/>
                    <a:pt x="34" y="105"/>
                    <a:pt x="34" y="104"/>
                  </a:cubicBezTo>
                  <a:cubicBezTo>
                    <a:pt x="34" y="103"/>
                    <a:pt x="35" y="101"/>
                    <a:pt x="35" y="100"/>
                  </a:cubicBezTo>
                  <a:cubicBezTo>
                    <a:pt x="39" y="86"/>
                    <a:pt x="42" y="75"/>
                    <a:pt x="42" y="74"/>
                  </a:cubicBezTo>
                  <a:cubicBezTo>
                    <a:pt x="40" y="71"/>
                    <a:pt x="39" y="70"/>
                    <a:pt x="37" y="69"/>
                  </a:cubicBezTo>
                  <a:cubicBezTo>
                    <a:pt x="38" y="70"/>
                    <a:pt x="38" y="70"/>
                    <a:pt x="37" y="70"/>
                  </a:cubicBezTo>
                  <a:cubicBezTo>
                    <a:pt x="18" y="68"/>
                    <a:pt x="26" y="66"/>
                    <a:pt x="33" y="63"/>
                  </a:cubicBezTo>
                  <a:moveTo>
                    <a:pt x="26" y="55"/>
                  </a:moveTo>
                  <a:cubicBezTo>
                    <a:pt x="27" y="55"/>
                    <a:pt x="27" y="55"/>
                    <a:pt x="28" y="55"/>
                  </a:cubicBezTo>
                  <a:cubicBezTo>
                    <a:pt x="31" y="55"/>
                    <a:pt x="33" y="54"/>
                    <a:pt x="36" y="52"/>
                  </a:cubicBezTo>
                  <a:cubicBezTo>
                    <a:pt x="27" y="52"/>
                    <a:pt x="27" y="55"/>
                    <a:pt x="26" y="5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90" name="Freeform 763">
              <a:extLst>
                <a:ext uri="{FF2B5EF4-FFF2-40B4-BE49-F238E27FC236}">
                  <a16:creationId xmlns:a16="http://schemas.microsoft.com/office/drawing/2014/main" id="{0A089D23-1086-C5C7-9015-91C3CD3A3AF1}"/>
                </a:ext>
              </a:extLst>
            </p:cNvPr>
            <p:cNvSpPr>
              <a:spLocks noEditPoints="1"/>
            </p:cNvSpPr>
            <p:nvPr userDrawn="1"/>
          </p:nvSpPr>
          <p:spPr bwMode="auto">
            <a:xfrm>
              <a:off x="3307" y="2087"/>
              <a:ext cx="62" cy="201"/>
            </a:xfrm>
            <a:custGeom>
              <a:avLst/>
              <a:gdLst>
                <a:gd name="T0" fmla="*/ 6 w 43"/>
                <a:gd name="T1" fmla="*/ 125 h 140"/>
                <a:gd name="T2" fmla="*/ 6 w 43"/>
                <a:gd name="T3" fmla="*/ 125 h 140"/>
                <a:gd name="T4" fmla="*/ 7 w 43"/>
                <a:gd name="T5" fmla="*/ 125 h 140"/>
                <a:gd name="T6" fmla="*/ 6 w 43"/>
                <a:gd name="T7" fmla="*/ 125 h 140"/>
                <a:gd name="T8" fmla="*/ 34 w 43"/>
                <a:gd name="T9" fmla="*/ 63 h 140"/>
                <a:gd name="T10" fmla="*/ 31 w 43"/>
                <a:gd name="T11" fmla="*/ 49 h 140"/>
                <a:gd name="T12" fmla="*/ 41 w 43"/>
                <a:gd name="T13" fmla="*/ 30 h 140"/>
                <a:gd name="T14" fmla="*/ 38 w 43"/>
                <a:gd name="T15" fmla="*/ 13 h 140"/>
                <a:gd name="T16" fmla="*/ 38 w 43"/>
                <a:gd name="T17" fmla="*/ 12 h 140"/>
                <a:gd name="T18" fmla="*/ 37 w 43"/>
                <a:gd name="T19" fmla="*/ 1 h 140"/>
                <a:gd name="T20" fmla="*/ 35 w 43"/>
                <a:gd name="T21" fmla="*/ 0 h 140"/>
                <a:gd name="T22" fmla="*/ 12 w 43"/>
                <a:gd name="T23" fmla="*/ 12 h 140"/>
                <a:gd name="T24" fmla="*/ 10 w 43"/>
                <a:gd name="T25" fmla="*/ 21 h 140"/>
                <a:gd name="T26" fmla="*/ 10 w 43"/>
                <a:gd name="T27" fmla="*/ 22 h 140"/>
                <a:gd name="T28" fmla="*/ 10 w 43"/>
                <a:gd name="T29" fmla="*/ 22 h 140"/>
                <a:gd name="T30" fmla="*/ 10 w 43"/>
                <a:gd name="T31" fmla="*/ 22 h 140"/>
                <a:gd name="T32" fmla="*/ 6 w 43"/>
                <a:gd name="T33" fmla="*/ 44 h 140"/>
                <a:gd name="T34" fmla="*/ 2 w 43"/>
                <a:gd name="T35" fmla="*/ 109 h 140"/>
                <a:gd name="T36" fmla="*/ 2 w 43"/>
                <a:gd name="T37" fmla="*/ 109 h 140"/>
                <a:gd name="T38" fmla="*/ 2 w 43"/>
                <a:gd name="T39" fmla="*/ 114 h 140"/>
                <a:gd name="T40" fmla="*/ 3 w 43"/>
                <a:gd name="T41" fmla="*/ 116 h 140"/>
                <a:gd name="T42" fmla="*/ 6 w 43"/>
                <a:gd name="T43" fmla="*/ 125 h 140"/>
                <a:gd name="T44" fmla="*/ 6 w 43"/>
                <a:gd name="T45" fmla="*/ 125 h 140"/>
                <a:gd name="T46" fmla="*/ 6 w 43"/>
                <a:gd name="T47" fmla="*/ 125 h 140"/>
                <a:gd name="T48" fmla="*/ 7 w 43"/>
                <a:gd name="T49" fmla="*/ 125 h 140"/>
                <a:gd name="T50" fmla="*/ 6 w 43"/>
                <a:gd name="T51" fmla="*/ 125 h 140"/>
                <a:gd name="T52" fmla="*/ 10 w 43"/>
                <a:gd name="T53" fmla="*/ 128 h 140"/>
                <a:gd name="T54" fmla="*/ 10 w 43"/>
                <a:gd name="T55" fmla="*/ 128 h 140"/>
                <a:gd name="T56" fmla="*/ 7 w 43"/>
                <a:gd name="T57" fmla="*/ 126 h 140"/>
                <a:gd name="T58" fmla="*/ 9 w 43"/>
                <a:gd name="T59" fmla="*/ 128 h 140"/>
                <a:gd name="T60" fmla="*/ 10 w 43"/>
                <a:gd name="T61" fmla="*/ 130 h 140"/>
                <a:gd name="T62" fmla="*/ 14 w 43"/>
                <a:gd name="T63" fmla="*/ 140 h 140"/>
                <a:gd name="T64" fmla="*/ 29 w 43"/>
                <a:gd name="T65" fmla="*/ 133 h 140"/>
                <a:gd name="T66" fmla="*/ 30 w 43"/>
                <a:gd name="T67" fmla="*/ 125 h 140"/>
                <a:gd name="T68" fmla="*/ 30 w 43"/>
                <a:gd name="T69" fmla="*/ 125 h 140"/>
                <a:gd name="T70" fmla="*/ 31 w 43"/>
                <a:gd name="T71" fmla="*/ 119 h 140"/>
                <a:gd name="T72" fmla="*/ 31 w 43"/>
                <a:gd name="T73" fmla="*/ 117 h 140"/>
                <a:gd name="T74" fmla="*/ 34 w 43"/>
                <a:gd name="T75" fmla="*/ 106 h 140"/>
                <a:gd name="T76" fmla="*/ 34 w 43"/>
                <a:gd name="T77" fmla="*/ 104 h 140"/>
                <a:gd name="T78" fmla="*/ 35 w 43"/>
                <a:gd name="T79" fmla="*/ 100 h 140"/>
                <a:gd name="T80" fmla="*/ 42 w 43"/>
                <a:gd name="T81" fmla="*/ 74 h 140"/>
                <a:gd name="T82" fmla="*/ 38 w 43"/>
                <a:gd name="T83" fmla="*/ 69 h 140"/>
                <a:gd name="T84" fmla="*/ 38 w 43"/>
                <a:gd name="T85" fmla="*/ 70 h 140"/>
                <a:gd name="T86" fmla="*/ 33 w 43"/>
                <a:gd name="T87" fmla="*/ 63 h 140"/>
                <a:gd name="T88" fmla="*/ 27 w 43"/>
                <a:gd name="T89" fmla="*/ 55 h 140"/>
                <a:gd name="T90" fmla="*/ 28 w 43"/>
                <a:gd name="T91" fmla="*/ 55 h 140"/>
                <a:gd name="T92" fmla="*/ 36 w 43"/>
                <a:gd name="T93" fmla="*/ 52 h 140"/>
                <a:gd name="T94" fmla="*/ 27 w 43"/>
                <a:gd name="T95" fmla="*/ 5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140">
                  <a:moveTo>
                    <a:pt x="6" y="125"/>
                  </a:moveTo>
                  <a:cubicBezTo>
                    <a:pt x="6" y="125"/>
                    <a:pt x="6" y="125"/>
                    <a:pt x="6" y="125"/>
                  </a:cubicBezTo>
                  <a:cubicBezTo>
                    <a:pt x="6" y="125"/>
                    <a:pt x="6" y="125"/>
                    <a:pt x="7" y="125"/>
                  </a:cubicBezTo>
                  <a:cubicBezTo>
                    <a:pt x="7" y="125"/>
                    <a:pt x="6" y="125"/>
                    <a:pt x="6" y="125"/>
                  </a:cubicBezTo>
                  <a:close/>
                  <a:moveTo>
                    <a:pt x="34" y="63"/>
                  </a:moveTo>
                  <a:cubicBezTo>
                    <a:pt x="39" y="60"/>
                    <a:pt x="43" y="56"/>
                    <a:pt x="31" y="49"/>
                  </a:cubicBezTo>
                  <a:cubicBezTo>
                    <a:pt x="39" y="47"/>
                    <a:pt x="41" y="39"/>
                    <a:pt x="41" y="30"/>
                  </a:cubicBezTo>
                  <a:cubicBezTo>
                    <a:pt x="40" y="24"/>
                    <a:pt x="39" y="18"/>
                    <a:pt x="38" y="13"/>
                  </a:cubicBezTo>
                  <a:cubicBezTo>
                    <a:pt x="38" y="12"/>
                    <a:pt x="38" y="12"/>
                    <a:pt x="38" y="12"/>
                  </a:cubicBezTo>
                  <a:cubicBezTo>
                    <a:pt x="37" y="7"/>
                    <a:pt x="37" y="4"/>
                    <a:pt x="37" y="1"/>
                  </a:cubicBezTo>
                  <a:cubicBezTo>
                    <a:pt x="31" y="11"/>
                    <a:pt x="33" y="6"/>
                    <a:pt x="35" y="0"/>
                  </a:cubicBezTo>
                  <a:cubicBezTo>
                    <a:pt x="28" y="4"/>
                    <a:pt x="20" y="8"/>
                    <a:pt x="12" y="12"/>
                  </a:cubicBezTo>
                  <a:cubicBezTo>
                    <a:pt x="11" y="15"/>
                    <a:pt x="11" y="18"/>
                    <a:pt x="10" y="21"/>
                  </a:cubicBezTo>
                  <a:cubicBezTo>
                    <a:pt x="10" y="21"/>
                    <a:pt x="10" y="22"/>
                    <a:pt x="10" y="22"/>
                  </a:cubicBezTo>
                  <a:cubicBezTo>
                    <a:pt x="10" y="22"/>
                    <a:pt x="10" y="22"/>
                    <a:pt x="10" y="22"/>
                  </a:cubicBezTo>
                  <a:cubicBezTo>
                    <a:pt x="10" y="22"/>
                    <a:pt x="10" y="22"/>
                    <a:pt x="10" y="22"/>
                  </a:cubicBezTo>
                  <a:cubicBezTo>
                    <a:pt x="8" y="30"/>
                    <a:pt x="7" y="37"/>
                    <a:pt x="6" y="44"/>
                  </a:cubicBezTo>
                  <a:cubicBezTo>
                    <a:pt x="2" y="69"/>
                    <a:pt x="0" y="93"/>
                    <a:pt x="2" y="109"/>
                  </a:cubicBezTo>
                  <a:cubicBezTo>
                    <a:pt x="2" y="109"/>
                    <a:pt x="2" y="109"/>
                    <a:pt x="2" y="109"/>
                  </a:cubicBezTo>
                  <a:cubicBezTo>
                    <a:pt x="2" y="111"/>
                    <a:pt x="2" y="113"/>
                    <a:pt x="2" y="114"/>
                  </a:cubicBezTo>
                  <a:cubicBezTo>
                    <a:pt x="3" y="115"/>
                    <a:pt x="3" y="115"/>
                    <a:pt x="3" y="116"/>
                  </a:cubicBezTo>
                  <a:cubicBezTo>
                    <a:pt x="4" y="120"/>
                    <a:pt x="5" y="123"/>
                    <a:pt x="6" y="125"/>
                  </a:cubicBezTo>
                  <a:cubicBezTo>
                    <a:pt x="6" y="125"/>
                    <a:pt x="6" y="125"/>
                    <a:pt x="6" y="125"/>
                  </a:cubicBezTo>
                  <a:cubicBezTo>
                    <a:pt x="6" y="125"/>
                    <a:pt x="6" y="125"/>
                    <a:pt x="6" y="125"/>
                  </a:cubicBezTo>
                  <a:cubicBezTo>
                    <a:pt x="6" y="125"/>
                    <a:pt x="6" y="125"/>
                    <a:pt x="7" y="125"/>
                  </a:cubicBezTo>
                  <a:cubicBezTo>
                    <a:pt x="7" y="125"/>
                    <a:pt x="6" y="125"/>
                    <a:pt x="6" y="125"/>
                  </a:cubicBezTo>
                  <a:cubicBezTo>
                    <a:pt x="8" y="127"/>
                    <a:pt x="9" y="127"/>
                    <a:pt x="10" y="128"/>
                  </a:cubicBezTo>
                  <a:cubicBezTo>
                    <a:pt x="11" y="129"/>
                    <a:pt x="10" y="129"/>
                    <a:pt x="10" y="128"/>
                  </a:cubicBezTo>
                  <a:cubicBezTo>
                    <a:pt x="9" y="127"/>
                    <a:pt x="8" y="126"/>
                    <a:pt x="7" y="126"/>
                  </a:cubicBezTo>
                  <a:cubicBezTo>
                    <a:pt x="8" y="126"/>
                    <a:pt x="8" y="127"/>
                    <a:pt x="9" y="128"/>
                  </a:cubicBezTo>
                  <a:cubicBezTo>
                    <a:pt x="9" y="129"/>
                    <a:pt x="10" y="130"/>
                    <a:pt x="10" y="130"/>
                  </a:cubicBezTo>
                  <a:cubicBezTo>
                    <a:pt x="11" y="133"/>
                    <a:pt x="12" y="137"/>
                    <a:pt x="14" y="140"/>
                  </a:cubicBezTo>
                  <a:cubicBezTo>
                    <a:pt x="19" y="138"/>
                    <a:pt x="24" y="136"/>
                    <a:pt x="29" y="133"/>
                  </a:cubicBezTo>
                  <a:cubicBezTo>
                    <a:pt x="29" y="130"/>
                    <a:pt x="30" y="128"/>
                    <a:pt x="30" y="125"/>
                  </a:cubicBezTo>
                  <a:cubicBezTo>
                    <a:pt x="30" y="125"/>
                    <a:pt x="30" y="125"/>
                    <a:pt x="30" y="125"/>
                  </a:cubicBezTo>
                  <a:cubicBezTo>
                    <a:pt x="30" y="123"/>
                    <a:pt x="31" y="121"/>
                    <a:pt x="31" y="119"/>
                  </a:cubicBezTo>
                  <a:cubicBezTo>
                    <a:pt x="31" y="119"/>
                    <a:pt x="31" y="118"/>
                    <a:pt x="31" y="117"/>
                  </a:cubicBezTo>
                  <a:cubicBezTo>
                    <a:pt x="32" y="114"/>
                    <a:pt x="33" y="110"/>
                    <a:pt x="34" y="106"/>
                  </a:cubicBezTo>
                  <a:cubicBezTo>
                    <a:pt x="34" y="105"/>
                    <a:pt x="34" y="105"/>
                    <a:pt x="34" y="104"/>
                  </a:cubicBezTo>
                  <a:cubicBezTo>
                    <a:pt x="35" y="103"/>
                    <a:pt x="35" y="101"/>
                    <a:pt x="35" y="100"/>
                  </a:cubicBezTo>
                  <a:cubicBezTo>
                    <a:pt x="39" y="86"/>
                    <a:pt x="43" y="75"/>
                    <a:pt x="42" y="74"/>
                  </a:cubicBezTo>
                  <a:cubicBezTo>
                    <a:pt x="41" y="71"/>
                    <a:pt x="39" y="70"/>
                    <a:pt x="38" y="69"/>
                  </a:cubicBezTo>
                  <a:cubicBezTo>
                    <a:pt x="38" y="70"/>
                    <a:pt x="38" y="70"/>
                    <a:pt x="38" y="70"/>
                  </a:cubicBezTo>
                  <a:cubicBezTo>
                    <a:pt x="18" y="68"/>
                    <a:pt x="27" y="66"/>
                    <a:pt x="33" y="63"/>
                  </a:cubicBezTo>
                  <a:moveTo>
                    <a:pt x="27" y="55"/>
                  </a:moveTo>
                  <a:cubicBezTo>
                    <a:pt x="27" y="55"/>
                    <a:pt x="28" y="55"/>
                    <a:pt x="28" y="55"/>
                  </a:cubicBezTo>
                  <a:cubicBezTo>
                    <a:pt x="31" y="55"/>
                    <a:pt x="34" y="54"/>
                    <a:pt x="36" y="52"/>
                  </a:cubicBezTo>
                  <a:cubicBezTo>
                    <a:pt x="28" y="52"/>
                    <a:pt x="28" y="55"/>
                    <a:pt x="27" y="5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91" name="Freeform 764">
              <a:extLst>
                <a:ext uri="{FF2B5EF4-FFF2-40B4-BE49-F238E27FC236}">
                  <a16:creationId xmlns:a16="http://schemas.microsoft.com/office/drawing/2014/main" id="{D171A614-676F-F426-32C8-59CCB6986A7A}"/>
                </a:ext>
              </a:extLst>
            </p:cNvPr>
            <p:cNvSpPr>
              <a:spLocks noEditPoints="1"/>
            </p:cNvSpPr>
            <p:nvPr userDrawn="1"/>
          </p:nvSpPr>
          <p:spPr bwMode="auto">
            <a:xfrm>
              <a:off x="3612" y="1810"/>
              <a:ext cx="63" cy="193"/>
            </a:xfrm>
            <a:custGeom>
              <a:avLst/>
              <a:gdLst>
                <a:gd name="T0" fmla="*/ 7 w 44"/>
                <a:gd name="T1" fmla="*/ 119 h 134"/>
                <a:gd name="T2" fmla="*/ 7 w 44"/>
                <a:gd name="T3" fmla="*/ 119 h 134"/>
                <a:gd name="T4" fmla="*/ 7 w 44"/>
                <a:gd name="T5" fmla="*/ 119 h 134"/>
                <a:gd name="T6" fmla="*/ 7 w 44"/>
                <a:gd name="T7" fmla="*/ 119 h 134"/>
                <a:gd name="T8" fmla="*/ 34 w 44"/>
                <a:gd name="T9" fmla="*/ 60 h 134"/>
                <a:gd name="T10" fmla="*/ 31 w 44"/>
                <a:gd name="T11" fmla="*/ 46 h 134"/>
                <a:gd name="T12" fmla="*/ 41 w 44"/>
                <a:gd name="T13" fmla="*/ 28 h 134"/>
                <a:gd name="T14" fmla="*/ 39 w 44"/>
                <a:gd name="T15" fmla="*/ 12 h 134"/>
                <a:gd name="T16" fmla="*/ 38 w 44"/>
                <a:gd name="T17" fmla="*/ 11 h 134"/>
                <a:gd name="T18" fmla="*/ 37 w 44"/>
                <a:gd name="T19" fmla="*/ 1 h 134"/>
                <a:gd name="T20" fmla="*/ 36 w 44"/>
                <a:gd name="T21" fmla="*/ 0 h 134"/>
                <a:gd name="T22" fmla="*/ 13 w 44"/>
                <a:gd name="T23" fmla="*/ 10 h 134"/>
                <a:gd name="T24" fmla="*/ 10 w 44"/>
                <a:gd name="T25" fmla="*/ 19 h 134"/>
                <a:gd name="T26" fmla="*/ 10 w 44"/>
                <a:gd name="T27" fmla="*/ 20 h 134"/>
                <a:gd name="T28" fmla="*/ 10 w 44"/>
                <a:gd name="T29" fmla="*/ 21 h 134"/>
                <a:gd name="T30" fmla="*/ 10 w 44"/>
                <a:gd name="T31" fmla="*/ 21 h 134"/>
                <a:gd name="T32" fmla="*/ 6 w 44"/>
                <a:gd name="T33" fmla="*/ 42 h 134"/>
                <a:gd name="T34" fmla="*/ 2 w 44"/>
                <a:gd name="T35" fmla="*/ 104 h 134"/>
                <a:gd name="T36" fmla="*/ 2 w 44"/>
                <a:gd name="T37" fmla="*/ 104 h 134"/>
                <a:gd name="T38" fmla="*/ 3 w 44"/>
                <a:gd name="T39" fmla="*/ 109 h 134"/>
                <a:gd name="T40" fmla="*/ 3 w 44"/>
                <a:gd name="T41" fmla="*/ 111 h 134"/>
                <a:gd name="T42" fmla="*/ 6 w 44"/>
                <a:gd name="T43" fmla="*/ 119 h 134"/>
                <a:gd name="T44" fmla="*/ 7 w 44"/>
                <a:gd name="T45" fmla="*/ 119 h 134"/>
                <a:gd name="T46" fmla="*/ 7 w 44"/>
                <a:gd name="T47" fmla="*/ 119 h 134"/>
                <a:gd name="T48" fmla="*/ 7 w 44"/>
                <a:gd name="T49" fmla="*/ 119 h 134"/>
                <a:gd name="T50" fmla="*/ 7 w 44"/>
                <a:gd name="T51" fmla="*/ 119 h 134"/>
                <a:gd name="T52" fmla="*/ 10 w 44"/>
                <a:gd name="T53" fmla="*/ 122 h 134"/>
                <a:gd name="T54" fmla="*/ 10 w 44"/>
                <a:gd name="T55" fmla="*/ 122 h 134"/>
                <a:gd name="T56" fmla="*/ 7 w 44"/>
                <a:gd name="T57" fmla="*/ 120 h 134"/>
                <a:gd name="T58" fmla="*/ 9 w 44"/>
                <a:gd name="T59" fmla="*/ 122 h 134"/>
                <a:gd name="T60" fmla="*/ 10 w 44"/>
                <a:gd name="T61" fmla="*/ 124 h 134"/>
                <a:gd name="T62" fmla="*/ 14 w 44"/>
                <a:gd name="T63" fmla="*/ 134 h 134"/>
                <a:gd name="T64" fmla="*/ 30 w 44"/>
                <a:gd name="T65" fmla="*/ 127 h 134"/>
                <a:gd name="T66" fmla="*/ 30 w 44"/>
                <a:gd name="T67" fmla="*/ 119 h 134"/>
                <a:gd name="T68" fmla="*/ 30 w 44"/>
                <a:gd name="T69" fmla="*/ 119 h 134"/>
                <a:gd name="T70" fmla="*/ 31 w 44"/>
                <a:gd name="T71" fmla="*/ 114 h 134"/>
                <a:gd name="T72" fmla="*/ 32 w 44"/>
                <a:gd name="T73" fmla="*/ 112 h 134"/>
                <a:gd name="T74" fmla="*/ 34 w 44"/>
                <a:gd name="T75" fmla="*/ 101 h 134"/>
                <a:gd name="T76" fmla="*/ 35 w 44"/>
                <a:gd name="T77" fmla="*/ 99 h 134"/>
                <a:gd name="T78" fmla="*/ 36 w 44"/>
                <a:gd name="T79" fmla="*/ 95 h 134"/>
                <a:gd name="T80" fmla="*/ 42 w 44"/>
                <a:gd name="T81" fmla="*/ 70 h 134"/>
                <a:gd name="T82" fmla="*/ 38 w 44"/>
                <a:gd name="T83" fmla="*/ 66 h 134"/>
                <a:gd name="T84" fmla="*/ 38 w 44"/>
                <a:gd name="T85" fmla="*/ 66 h 134"/>
                <a:gd name="T86" fmla="*/ 34 w 44"/>
                <a:gd name="T87" fmla="*/ 60 h 134"/>
                <a:gd name="T88" fmla="*/ 27 w 44"/>
                <a:gd name="T89" fmla="*/ 52 h 134"/>
                <a:gd name="T90" fmla="*/ 28 w 44"/>
                <a:gd name="T91" fmla="*/ 52 h 134"/>
                <a:gd name="T92" fmla="*/ 36 w 44"/>
                <a:gd name="T93" fmla="*/ 50 h 134"/>
                <a:gd name="T94" fmla="*/ 27 w 44"/>
                <a:gd name="T95" fmla="*/ 52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 h="134">
                  <a:moveTo>
                    <a:pt x="7" y="119"/>
                  </a:moveTo>
                  <a:cubicBezTo>
                    <a:pt x="7" y="119"/>
                    <a:pt x="7" y="119"/>
                    <a:pt x="7" y="119"/>
                  </a:cubicBezTo>
                  <a:cubicBezTo>
                    <a:pt x="7" y="119"/>
                    <a:pt x="7" y="119"/>
                    <a:pt x="7" y="119"/>
                  </a:cubicBezTo>
                  <a:cubicBezTo>
                    <a:pt x="7" y="119"/>
                    <a:pt x="7" y="119"/>
                    <a:pt x="7" y="119"/>
                  </a:cubicBezTo>
                  <a:close/>
                  <a:moveTo>
                    <a:pt x="34" y="60"/>
                  </a:moveTo>
                  <a:cubicBezTo>
                    <a:pt x="40" y="57"/>
                    <a:pt x="44" y="53"/>
                    <a:pt x="31" y="46"/>
                  </a:cubicBezTo>
                  <a:cubicBezTo>
                    <a:pt x="40" y="45"/>
                    <a:pt x="42" y="37"/>
                    <a:pt x="41" y="28"/>
                  </a:cubicBezTo>
                  <a:cubicBezTo>
                    <a:pt x="41" y="23"/>
                    <a:pt x="39" y="17"/>
                    <a:pt x="39" y="12"/>
                  </a:cubicBezTo>
                  <a:cubicBezTo>
                    <a:pt x="38" y="11"/>
                    <a:pt x="38" y="11"/>
                    <a:pt x="38" y="11"/>
                  </a:cubicBezTo>
                  <a:cubicBezTo>
                    <a:pt x="38" y="6"/>
                    <a:pt x="37" y="3"/>
                    <a:pt x="37" y="1"/>
                  </a:cubicBezTo>
                  <a:cubicBezTo>
                    <a:pt x="31" y="10"/>
                    <a:pt x="33" y="5"/>
                    <a:pt x="36" y="0"/>
                  </a:cubicBezTo>
                  <a:cubicBezTo>
                    <a:pt x="28" y="3"/>
                    <a:pt x="20" y="7"/>
                    <a:pt x="13" y="10"/>
                  </a:cubicBezTo>
                  <a:cubicBezTo>
                    <a:pt x="12" y="13"/>
                    <a:pt x="11" y="16"/>
                    <a:pt x="10" y="19"/>
                  </a:cubicBezTo>
                  <a:cubicBezTo>
                    <a:pt x="10" y="20"/>
                    <a:pt x="10" y="20"/>
                    <a:pt x="10" y="20"/>
                  </a:cubicBezTo>
                  <a:cubicBezTo>
                    <a:pt x="10" y="21"/>
                    <a:pt x="10" y="21"/>
                    <a:pt x="10" y="21"/>
                  </a:cubicBezTo>
                  <a:cubicBezTo>
                    <a:pt x="10" y="21"/>
                    <a:pt x="10" y="21"/>
                    <a:pt x="10" y="21"/>
                  </a:cubicBezTo>
                  <a:cubicBezTo>
                    <a:pt x="9" y="28"/>
                    <a:pt x="7" y="35"/>
                    <a:pt x="6" y="42"/>
                  </a:cubicBezTo>
                  <a:cubicBezTo>
                    <a:pt x="2" y="65"/>
                    <a:pt x="0" y="89"/>
                    <a:pt x="2" y="104"/>
                  </a:cubicBezTo>
                  <a:cubicBezTo>
                    <a:pt x="2" y="104"/>
                    <a:pt x="2" y="104"/>
                    <a:pt x="2" y="104"/>
                  </a:cubicBezTo>
                  <a:cubicBezTo>
                    <a:pt x="2" y="106"/>
                    <a:pt x="3" y="107"/>
                    <a:pt x="3" y="109"/>
                  </a:cubicBezTo>
                  <a:cubicBezTo>
                    <a:pt x="3" y="109"/>
                    <a:pt x="3" y="110"/>
                    <a:pt x="3" y="111"/>
                  </a:cubicBezTo>
                  <a:cubicBezTo>
                    <a:pt x="4" y="114"/>
                    <a:pt x="5" y="117"/>
                    <a:pt x="6" y="119"/>
                  </a:cubicBezTo>
                  <a:cubicBezTo>
                    <a:pt x="6" y="119"/>
                    <a:pt x="7" y="119"/>
                    <a:pt x="7" y="119"/>
                  </a:cubicBezTo>
                  <a:cubicBezTo>
                    <a:pt x="7" y="119"/>
                    <a:pt x="7" y="119"/>
                    <a:pt x="7" y="119"/>
                  </a:cubicBezTo>
                  <a:cubicBezTo>
                    <a:pt x="7" y="119"/>
                    <a:pt x="7" y="119"/>
                    <a:pt x="7" y="119"/>
                  </a:cubicBezTo>
                  <a:cubicBezTo>
                    <a:pt x="7" y="119"/>
                    <a:pt x="7" y="119"/>
                    <a:pt x="7" y="119"/>
                  </a:cubicBezTo>
                  <a:cubicBezTo>
                    <a:pt x="9" y="121"/>
                    <a:pt x="10" y="122"/>
                    <a:pt x="10" y="122"/>
                  </a:cubicBezTo>
                  <a:cubicBezTo>
                    <a:pt x="11" y="123"/>
                    <a:pt x="11" y="123"/>
                    <a:pt x="10" y="122"/>
                  </a:cubicBezTo>
                  <a:cubicBezTo>
                    <a:pt x="9" y="122"/>
                    <a:pt x="8" y="121"/>
                    <a:pt x="7" y="120"/>
                  </a:cubicBezTo>
                  <a:cubicBezTo>
                    <a:pt x="8" y="120"/>
                    <a:pt x="9" y="121"/>
                    <a:pt x="9" y="122"/>
                  </a:cubicBezTo>
                  <a:cubicBezTo>
                    <a:pt x="10" y="123"/>
                    <a:pt x="10" y="123"/>
                    <a:pt x="10" y="124"/>
                  </a:cubicBezTo>
                  <a:cubicBezTo>
                    <a:pt x="12" y="127"/>
                    <a:pt x="13" y="130"/>
                    <a:pt x="14" y="134"/>
                  </a:cubicBezTo>
                  <a:cubicBezTo>
                    <a:pt x="19" y="132"/>
                    <a:pt x="24" y="129"/>
                    <a:pt x="30" y="127"/>
                  </a:cubicBezTo>
                  <a:cubicBezTo>
                    <a:pt x="30" y="124"/>
                    <a:pt x="30" y="122"/>
                    <a:pt x="30" y="119"/>
                  </a:cubicBezTo>
                  <a:cubicBezTo>
                    <a:pt x="30" y="119"/>
                    <a:pt x="30" y="119"/>
                    <a:pt x="30" y="119"/>
                  </a:cubicBezTo>
                  <a:cubicBezTo>
                    <a:pt x="31" y="117"/>
                    <a:pt x="31" y="116"/>
                    <a:pt x="31" y="114"/>
                  </a:cubicBezTo>
                  <a:cubicBezTo>
                    <a:pt x="31" y="113"/>
                    <a:pt x="32" y="112"/>
                    <a:pt x="32" y="112"/>
                  </a:cubicBezTo>
                  <a:cubicBezTo>
                    <a:pt x="32" y="108"/>
                    <a:pt x="33" y="104"/>
                    <a:pt x="34" y="101"/>
                  </a:cubicBezTo>
                  <a:cubicBezTo>
                    <a:pt x="34" y="100"/>
                    <a:pt x="34" y="100"/>
                    <a:pt x="35" y="99"/>
                  </a:cubicBezTo>
                  <a:cubicBezTo>
                    <a:pt x="35" y="98"/>
                    <a:pt x="35" y="96"/>
                    <a:pt x="36" y="95"/>
                  </a:cubicBezTo>
                  <a:cubicBezTo>
                    <a:pt x="39" y="82"/>
                    <a:pt x="43" y="71"/>
                    <a:pt x="42" y="70"/>
                  </a:cubicBezTo>
                  <a:cubicBezTo>
                    <a:pt x="41" y="67"/>
                    <a:pt x="40" y="67"/>
                    <a:pt x="38" y="66"/>
                  </a:cubicBezTo>
                  <a:cubicBezTo>
                    <a:pt x="39" y="66"/>
                    <a:pt x="39" y="66"/>
                    <a:pt x="38" y="66"/>
                  </a:cubicBezTo>
                  <a:cubicBezTo>
                    <a:pt x="18" y="64"/>
                    <a:pt x="27" y="63"/>
                    <a:pt x="34" y="60"/>
                  </a:cubicBezTo>
                  <a:moveTo>
                    <a:pt x="27" y="52"/>
                  </a:moveTo>
                  <a:cubicBezTo>
                    <a:pt x="28" y="52"/>
                    <a:pt x="28" y="52"/>
                    <a:pt x="28" y="52"/>
                  </a:cubicBezTo>
                  <a:cubicBezTo>
                    <a:pt x="32" y="52"/>
                    <a:pt x="34" y="51"/>
                    <a:pt x="36" y="50"/>
                  </a:cubicBezTo>
                  <a:cubicBezTo>
                    <a:pt x="28" y="49"/>
                    <a:pt x="28" y="52"/>
                    <a:pt x="27" y="5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92" name="Freeform 765">
              <a:extLst>
                <a:ext uri="{FF2B5EF4-FFF2-40B4-BE49-F238E27FC236}">
                  <a16:creationId xmlns:a16="http://schemas.microsoft.com/office/drawing/2014/main" id="{CD321D23-E410-8952-2A27-C407E2EB2EE2}"/>
                </a:ext>
              </a:extLst>
            </p:cNvPr>
            <p:cNvSpPr>
              <a:spLocks noEditPoints="1"/>
            </p:cNvSpPr>
            <p:nvPr userDrawn="1"/>
          </p:nvSpPr>
          <p:spPr bwMode="auto">
            <a:xfrm>
              <a:off x="2745" y="2435"/>
              <a:ext cx="37" cy="210"/>
            </a:xfrm>
            <a:custGeom>
              <a:avLst/>
              <a:gdLst>
                <a:gd name="T0" fmla="*/ 4 w 26"/>
                <a:gd name="T1" fmla="*/ 130 h 146"/>
                <a:gd name="T2" fmla="*/ 4 w 26"/>
                <a:gd name="T3" fmla="*/ 130 h 146"/>
                <a:gd name="T4" fmla="*/ 4 w 26"/>
                <a:gd name="T5" fmla="*/ 130 h 146"/>
                <a:gd name="T6" fmla="*/ 4 w 26"/>
                <a:gd name="T7" fmla="*/ 130 h 146"/>
                <a:gd name="T8" fmla="*/ 20 w 26"/>
                <a:gd name="T9" fmla="*/ 65 h 146"/>
                <a:gd name="T10" fmla="*/ 18 w 26"/>
                <a:gd name="T11" fmla="*/ 50 h 146"/>
                <a:gd name="T12" fmla="*/ 25 w 26"/>
                <a:gd name="T13" fmla="*/ 30 h 146"/>
                <a:gd name="T14" fmla="*/ 23 w 26"/>
                <a:gd name="T15" fmla="*/ 13 h 146"/>
                <a:gd name="T16" fmla="*/ 23 w 26"/>
                <a:gd name="T17" fmla="*/ 11 h 146"/>
                <a:gd name="T18" fmla="*/ 22 w 26"/>
                <a:gd name="T19" fmla="*/ 1 h 146"/>
                <a:gd name="T20" fmla="*/ 21 w 26"/>
                <a:gd name="T21" fmla="*/ 0 h 146"/>
                <a:gd name="T22" fmla="*/ 7 w 26"/>
                <a:gd name="T23" fmla="*/ 11 h 146"/>
                <a:gd name="T24" fmla="*/ 6 w 26"/>
                <a:gd name="T25" fmla="*/ 21 h 146"/>
                <a:gd name="T26" fmla="*/ 6 w 26"/>
                <a:gd name="T27" fmla="*/ 22 h 146"/>
                <a:gd name="T28" fmla="*/ 6 w 26"/>
                <a:gd name="T29" fmla="*/ 23 h 146"/>
                <a:gd name="T30" fmla="*/ 6 w 26"/>
                <a:gd name="T31" fmla="*/ 23 h 146"/>
                <a:gd name="T32" fmla="*/ 3 w 26"/>
                <a:gd name="T33" fmla="*/ 46 h 146"/>
                <a:gd name="T34" fmla="*/ 1 w 26"/>
                <a:gd name="T35" fmla="*/ 113 h 146"/>
                <a:gd name="T36" fmla="*/ 1 w 26"/>
                <a:gd name="T37" fmla="*/ 114 h 146"/>
                <a:gd name="T38" fmla="*/ 1 w 26"/>
                <a:gd name="T39" fmla="*/ 118 h 146"/>
                <a:gd name="T40" fmla="*/ 2 w 26"/>
                <a:gd name="T41" fmla="*/ 121 h 146"/>
                <a:gd name="T42" fmla="*/ 4 w 26"/>
                <a:gd name="T43" fmla="*/ 130 h 146"/>
                <a:gd name="T44" fmla="*/ 4 w 26"/>
                <a:gd name="T45" fmla="*/ 130 h 146"/>
                <a:gd name="T46" fmla="*/ 4 w 26"/>
                <a:gd name="T47" fmla="*/ 130 h 146"/>
                <a:gd name="T48" fmla="*/ 4 w 26"/>
                <a:gd name="T49" fmla="*/ 130 h 146"/>
                <a:gd name="T50" fmla="*/ 4 w 26"/>
                <a:gd name="T51" fmla="*/ 130 h 146"/>
                <a:gd name="T52" fmla="*/ 6 w 26"/>
                <a:gd name="T53" fmla="*/ 133 h 146"/>
                <a:gd name="T54" fmla="*/ 6 w 26"/>
                <a:gd name="T55" fmla="*/ 133 h 146"/>
                <a:gd name="T56" fmla="*/ 4 w 26"/>
                <a:gd name="T57" fmla="*/ 131 h 146"/>
                <a:gd name="T58" fmla="*/ 5 w 26"/>
                <a:gd name="T59" fmla="*/ 133 h 146"/>
                <a:gd name="T60" fmla="*/ 6 w 26"/>
                <a:gd name="T61" fmla="*/ 135 h 146"/>
                <a:gd name="T62" fmla="*/ 8 w 26"/>
                <a:gd name="T63" fmla="*/ 146 h 146"/>
                <a:gd name="T64" fmla="*/ 18 w 26"/>
                <a:gd name="T65" fmla="*/ 138 h 146"/>
                <a:gd name="T66" fmla="*/ 18 w 26"/>
                <a:gd name="T67" fmla="*/ 130 h 146"/>
                <a:gd name="T68" fmla="*/ 18 w 26"/>
                <a:gd name="T69" fmla="*/ 130 h 146"/>
                <a:gd name="T70" fmla="*/ 19 w 26"/>
                <a:gd name="T71" fmla="*/ 124 h 146"/>
                <a:gd name="T72" fmla="*/ 19 w 26"/>
                <a:gd name="T73" fmla="*/ 122 h 146"/>
                <a:gd name="T74" fmla="*/ 20 w 26"/>
                <a:gd name="T75" fmla="*/ 110 h 146"/>
                <a:gd name="T76" fmla="*/ 21 w 26"/>
                <a:gd name="T77" fmla="*/ 108 h 146"/>
                <a:gd name="T78" fmla="*/ 21 w 26"/>
                <a:gd name="T79" fmla="*/ 104 h 146"/>
                <a:gd name="T80" fmla="*/ 25 w 26"/>
                <a:gd name="T81" fmla="*/ 76 h 146"/>
                <a:gd name="T82" fmla="*/ 23 w 26"/>
                <a:gd name="T83" fmla="*/ 71 h 146"/>
                <a:gd name="T84" fmla="*/ 23 w 26"/>
                <a:gd name="T85" fmla="*/ 72 h 146"/>
                <a:gd name="T86" fmla="*/ 20 w 26"/>
                <a:gd name="T87" fmla="*/ 65 h 146"/>
                <a:gd name="T88" fmla="*/ 16 w 26"/>
                <a:gd name="T89" fmla="*/ 57 h 146"/>
                <a:gd name="T90" fmla="*/ 17 w 26"/>
                <a:gd name="T91" fmla="*/ 57 h 146"/>
                <a:gd name="T92" fmla="*/ 22 w 26"/>
                <a:gd name="T93" fmla="*/ 54 h 146"/>
                <a:gd name="T94" fmla="*/ 16 w 26"/>
                <a:gd name="T95" fmla="*/ 57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6" h="146">
                  <a:moveTo>
                    <a:pt x="4" y="130"/>
                  </a:moveTo>
                  <a:cubicBezTo>
                    <a:pt x="4" y="130"/>
                    <a:pt x="4" y="130"/>
                    <a:pt x="4" y="130"/>
                  </a:cubicBezTo>
                  <a:cubicBezTo>
                    <a:pt x="4" y="130"/>
                    <a:pt x="4" y="130"/>
                    <a:pt x="4" y="130"/>
                  </a:cubicBezTo>
                  <a:cubicBezTo>
                    <a:pt x="4" y="130"/>
                    <a:pt x="4" y="130"/>
                    <a:pt x="4" y="130"/>
                  </a:cubicBezTo>
                  <a:close/>
                  <a:moveTo>
                    <a:pt x="20" y="65"/>
                  </a:moveTo>
                  <a:cubicBezTo>
                    <a:pt x="24" y="62"/>
                    <a:pt x="26" y="57"/>
                    <a:pt x="18" y="50"/>
                  </a:cubicBezTo>
                  <a:cubicBezTo>
                    <a:pt x="24" y="49"/>
                    <a:pt x="25" y="40"/>
                    <a:pt x="25" y="30"/>
                  </a:cubicBezTo>
                  <a:cubicBezTo>
                    <a:pt x="24" y="25"/>
                    <a:pt x="24" y="18"/>
                    <a:pt x="23" y="13"/>
                  </a:cubicBezTo>
                  <a:cubicBezTo>
                    <a:pt x="23" y="12"/>
                    <a:pt x="23" y="12"/>
                    <a:pt x="23" y="11"/>
                  </a:cubicBezTo>
                  <a:cubicBezTo>
                    <a:pt x="22" y="7"/>
                    <a:pt x="22" y="3"/>
                    <a:pt x="22" y="1"/>
                  </a:cubicBezTo>
                  <a:cubicBezTo>
                    <a:pt x="18" y="11"/>
                    <a:pt x="20" y="5"/>
                    <a:pt x="21" y="0"/>
                  </a:cubicBezTo>
                  <a:cubicBezTo>
                    <a:pt x="17" y="3"/>
                    <a:pt x="12" y="7"/>
                    <a:pt x="7" y="11"/>
                  </a:cubicBezTo>
                  <a:cubicBezTo>
                    <a:pt x="7" y="15"/>
                    <a:pt x="6" y="18"/>
                    <a:pt x="6" y="21"/>
                  </a:cubicBezTo>
                  <a:cubicBezTo>
                    <a:pt x="6" y="21"/>
                    <a:pt x="6" y="22"/>
                    <a:pt x="6" y="22"/>
                  </a:cubicBezTo>
                  <a:cubicBezTo>
                    <a:pt x="6" y="22"/>
                    <a:pt x="6" y="22"/>
                    <a:pt x="6" y="23"/>
                  </a:cubicBezTo>
                  <a:cubicBezTo>
                    <a:pt x="6" y="23"/>
                    <a:pt x="6" y="23"/>
                    <a:pt x="6" y="23"/>
                  </a:cubicBezTo>
                  <a:cubicBezTo>
                    <a:pt x="5" y="30"/>
                    <a:pt x="4" y="38"/>
                    <a:pt x="3" y="46"/>
                  </a:cubicBezTo>
                  <a:cubicBezTo>
                    <a:pt x="1" y="71"/>
                    <a:pt x="0" y="97"/>
                    <a:pt x="1" y="113"/>
                  </a:cubicBezTo>
                  <a:cubicBezTo>
                    <a:pt x="1" y="113"/>
                    <a:pt x="1" y="114"/>
                    <a:pt x="1" y="114"/>
                  </a:cubicBezTo>
                  <a:cubicBezTo>
                    <a:pt x="1" y="115"/>
                    <a:pt x="1" y="117"/>
                    <a:pt x="1" y="118"/>
                  </a:cubicBezTo>
                  <a:cubicBezTo>
                    <a:pt x="1" y="119"/>
                    <a:pt x="2" y="120"/>
                    <a:pt x="2" y="121"/>
                  </a:cubicBezTo>
                  <a:cubicBezTo>
                    <a:pt x="2" y="124"/>
                    <a:pt x="3" y="127"/>
                    <a:pt x="4" y="130"/>
                  </a:cubicBezTo>
                  <a:cubicBezTo>
                    <a:pt x="4" y="130"/>
                    <a:pt x="4" y="130"/>
                    <a:pt x="4" y="130"/>
                  </a:cubicBezTo>
                  <a:cubicBezTo>
                    <a:pt x="4" y="130"/>
                    <a:pt x="4" y="130"/>
                    <a:pt x="4" y="130"/>
                  </a:cubicBezTo>
                  <a:cubicBezTo>
                    <a:pt x="4" y="130"/>
                    <a:pt x="4" y="130"/>
                    <a:pt x="4" y="130"/>
                  </a:cubicBezTo>
                  <a:cubicBezTo>
                    <a:pt x="4" y="130"/>
                    <a:pt x="4" y="130"/>
                    <a:pt x="4" y="130"/>
                  </a:cubicBezTo>
                  <a:cubicBezTo>
                    <a:pt x="5" y="132"/>
                    <a:pt x="5" y="132"/>
                    <a:pt x="6" y="133"/>
                  </a:cubicBezTo>
                  <a:cubicBezTo>
                    <a:pt x="6" y="134"/>
                    <a:pt x="6" y="134"/>
                    <a:pt x="6" y="133"/>
                  </a:cubicBezTo>
                  <a:cubicBezTo>
                    <a:pt x="5" y="132"/>
                    <a:pt x="5" y="131"/>
                    <a:pt x="4" y="131"/>
                  </a:cubicBezTo>
                  <a:cubicBezTo>
                    <a:pt x="5" y="131"/>
                    <a:pt x="5" y="132"/>
                    <a:pt x="5" y="133"/>
                  </a:cubicBezTo>
                  <a:cubicBezTo>
                    <a:pt x="5" y="134"/>
                    <a:pt x="6" y="135"/>
                    <a:pt x="6" y="135"/>
                  </a:cubicBezTo>
                  <a:cubicBezTo>
                    <a:pt x="7" y="138"/>
                    <a:pt x="7" y="142"/>
                    <a:pt x="8" y="146"/>
                  </a:cubicBezTo>
                  <a:cubicBezTo>
                    <a:pt x="11" y="144"/>
                    <a:pt x="14" y="141"/>
                    <a:pt x="18" y="138"/>
                  </a:cubicBezTo>
                  <a:cubicBezTo>
                    <a:pt x="18" y="136"/>
                    <a:pt x="18" y="133"/>
                    <a:pt x="18" y="130"/>
                  </a:cubicBezTo>
                  <a:cubicBezTo>
                    <a:pt x="18" y="130"/>
                    <a:pt x="18" y="130"/>
                    <a:pt x="18" y="130"/>
                  </a:cubicBezTo>
                  <a:cubicBezTo>
                    <a:pt x="18" y="128"/>
                    <a:pt x="18" y="126"/>
                    <a:pt x="19" y="124"/>
                  </a:cubicBezTo>
                  <a:cubicBezTo>
                    <a:pt x="19" y="123"/>
                    <a:pt x="19" y="123"/>
                    <a:pt x="19" y="122"/>
                  </a:cubicBezTo>
                  <a:cubicBezTo>
                    <a:pt x="19" y="118"/>
                    <a:pt x="20" y="114"/>
                    <a:pt x="20" y="110"/>
                  </a:cubicBezTo>
                  <a:cubicBezTo>
                    <a:pt x="20" y="109"/>
                    <a:pt x="21" y="109"/>
                    <a:pt x="21" y="108"/>
                  </a:cubicBezTo>
                  <a:cubicBezTo>
                    <a:pt x="21" y="107"/>
                    <a:pt x="21" y="105"/>
                    <a:pt x="21" y="104"/>
                  </a:cubicBezTo>
                  <a:cubicBezTo>
                    <a:pt x="23" y="89"/>
                    <a:pt x="26" y="77"/>
                    <a:pt x="25" y="76"/>
                  </a:cubicBezTo>
                  <a:cubicBezTo>
                    <a:pt x="24" y="73"/>
                    <a:pt x="24" y="73"/>
                    <a:pt x="23" y="71"/>
                  </a:cubicBezTo>
                  <a:cubicBezTo>
                    <a:pt x="23" y="72"/>
                    <a:pt x="23" y="72"/>
                    <a:pt x="23" y="72"/>
                  </a:cubicBezTo>
                  <a:cubicBezTo>
                    <a:pt x="11" y="70"/>
                    <a:pt x="16" y="69"/>
                    <a:pt x="20" y="65"/>
                  </a:cubicBezTo>
                  <a:moveTo>
                    <a:pt x="16" y="57"/>
                  </a:moveTo>
                  <a:cubicBezTo>
                    <a:pt x="16" y="57"/>
                    <a:pt x="17" y="57"/>
                    <a:pt x="17" y="57"/>
                  </a:cubicBezTo>
                  <a:cubicBezTo>
                    <a:pt x="19" y="57"/>
                    <a:pt x="20" y="56"/>
                    <a:pt x="22" y="54"/>
                  </a:cubicBezTo>
                  <a:cubicBezTo>
                    <a:pt x="17" y="53"/>
                    <a:pt x="17" y="57"/>
                    <a:pt x="16" y="5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93" name="Freeform 766">
              <a:extLst>
                <a:ext uri="{FF2B5EF4-FFF2-40B4-BE49-F238E27FC236}">
                  <a16:creationId xmlns:a16="http://schemas.microsoft.com/office/drawing/2014/main" id="{4EBFEB8D-1D05-9043-C9C9-F6C502E97FBB}"/>
                </a:ext>
              </a:extLst>
            </p:cNvPr>
            <p:cNvSpPr>
              <a:spLocks/>
            </p:cNvSpPr>
            <p:nvPr userDrawn="1"/>
          </p:nvSpPr>
          <p:spPr bwMode="auto">
            <a:xfrm>
              <a:off x="2306" y="2179"/>
              <a:ext cx="3" cy="7"/>
            </a:xfrm>
            <a:custGeom>
              <a:avLst/>
              <a:gdLst>
                <a:gd name="T0" fmla="*/ 0 w 2"/>
                <a:gd name="T1" fmla="*/ 5 h 5"/>
                <a:gd name="T2" fmla="*/ 1 w 2"/>
                <a:gd name="T3" fmla="*/ 0 h 5"/>
                <a:gd name="T4" fmla="*/ 0 w 2"/>
                <a:gd name="T5" fmla="*/ 5 h 5"/>
              </a:gdLst>
              <a:ahLst/>
              <a:cxnLst>
                <a:cxn ang="0">
                  <a:pos x="T0" y="T1"/>
                </a:cxn>
                <a:cxn ang="0">
                  <a:pos x="T2" y="T3"/>
                </a:cxn>
                <a:cxn ang="0">
                  <a:pos x="T4" y="T5"/>
                </a:cxn>
              </a:cxnLst>
              <a:rect l="0" t="0" r="r" b="b"/>
              <a:pathLst>
                <a:path w="2" h="5">
                  <a:moveTo>
                    <a:pt x="0" y="5"/>
                  </a:moveTo>
                  <a:cubicBezTo>
                    <a:pt x="1" y="0"/>
                    <a:pt x="1" y="0"/>
                    <a:pt x="1" y="0"/>
                  </a:cubicBezTo>
                  <a:cubicBezTo>
                    <a:pt x="2" y="3"/>
                    <a:pt x="0" y="2"/>
                    <a:pt x="0" y="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94" name="Freeform 767">
              <a:extLst>
                <a:ext uri="{FF2B5EF4-FFF2-40B4-BE49-F238E27FC236}">
                  <a16:creationId xmlns:a16="http://schemas.microsoft.com/office/drawing/2014/main" id="{05D3B33C-91CB-6B95-A4C7-B0B5785F96DE}"/>
                </a:ext>
              </a:extLst>
            </p:cNvPr>
            <p:cNvSpPr>
              <a:spLocks/>
            </p:cNvSpPr>
            <p:nvPr userDrawn="1"/>
          </p:nvSpPr>
          <p:spPr bwMode="auto">
            <a:xfrm>
              <a:off x="2312" y="2184"/>
              <a:ext cx="3" cy="8"/>
            </a:xfrm>
            <a:custGeom>
              <a:avLst/>
              <a:gdLst>
                <a:gd name="T0" fmla="*/ 0 w 2"/>
                <a:gd name="T1" fmla="*/ 0 h 5"/>
                <a:gd name="T2" fmla="*/ 0 w 2"/>
                <a:gd name="T3" fmla="*/ 0 h 5"/>
              </a:gdLst>
              <a:ahLst/>
              <a:cxnLst>
                <a:cxn ang="0">
                  <a:pos x="T0" y="T1"/>
                </a:cxn>
                <a:cxn ang="0">
                  <a:pos x="T2" y="T3"/>
                </a:cxn>
              </a:cxnLst>
              <a:rect l="0" t="0" r="r" b="b"/>
              <a:pathLst>
                <a:path w="2" h="5">
                  <a:moveTo>
                    <a:pt x="0" y="0"/>
                  </a:moveTo>
                  <a:cubicBezTo>
                    <a:pt x="2" y="5"/>
                    <a:pt x="1" y="1"/>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95" name="Freeform 768">
              <a:extLst>
                <a:ext uri="{FF2B5EF4-FFF2-40B4-BE49-F238E27FC236}">
                  <a16:creationId xmlns:a16="http://schemas.microsoft.com/office/drawing/2014/main" id="{50B5877C-2CA4-A527-E3E4-C4560F333D6F}"/>
                </a:ext>
              </a:extLst>
            </p:cNvPr>
            <p:cNvSpPr>
              <a:spLocks/>
            </p:cNvSpPr>
            <p:nvPr userDrawn="1"/>
          </p:nvSpPr>
          <p:spPr bwMode="auto">
            <a:xfrm>
              <a:off x="2319" y="2364"/>
              <a:ext cx="6" cy="7"/>
            </a:xfrm>
            <a:custGeom>
              <a:avLst/>
              <a:gdLst>
                <a:gd name="T0" fmla="*/ 0 w 4"/>
                <a:gd name="T1" fmla="*/ 5 h 5"/>
                <a:gd name="T2" fmla="*/ 3 w 4"/>
                <a:gd name="T3" fmla="*/ 0 h 5"/>
                <a:gd name="T4" fmla="*/ 0 w 4"/>
                <a:gd name="T5" fmla="*/ 5 h 5"/>
              </a:gdLst>
              <a:ahLst/>
              <a:cxnLst>
                <a:cxn ang="0">
                  <a:pos x="T0" y="T1"/>
                </a:cxn>
                <a:cxn ang="0">
                  <a:pos x="T2" y="T3"/>
                </a:cxn>
                <a:cxn ang="0">
                  <a:pos x="T4" y="T5"/>
                </a:cxn>
              </a:cxnLst>
              <a:rect l="0" t="0" r="r" b="b"/>
              <a:pathLst>
                <a:path w="4" h="5">
                  <a:moveTo>
                    <a:pt x="0" y="5"/>
                  </a:moveTo>
                  <a:cubicBezTo>
                    <a:pt x="1" y="3"/>
                    <a:pt x="2" y="2"/>
                    <a:pt x="3" y="0"/>
                  </a:cubicBezTo>
                  <a:cubicBezTo>
                    <a:pt x="4" y="4"/>
                    <a:pt x="1" y="4"/>
                    <a:pt x="0" y="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96" name="Freeform 769">
              <a:extLst>
                <a:ext uri="{FF2B5EF4-FFF2-40B4-BE49-F238E27FC236}">
                  <a16:creationId xmlns:a16="http://schemas.microsoft.com/office/drawing/2014/main" id="{897EB3E9-6042-31B6-EFC6-4C1ABB93CDC0}"/>
                </a:ext>
              </a:extLst>
            </p:cNvPr>
            <p:cNvSpPr>
              <a:spLocks/>
            </p:cNvSpPr>
            <p:nvPr userDrawn="1"/>
          </p:nvSpPr>
          <p:spPr bwMode="auto">
            <a:xfrm>
              <a:off x="2318" y="2371"/>
              <a:ext cx="1" cy="3"/>
            </a:xfrm>
            <a:custGeom>
              <a:avLst/>
              <a:gdLst>
                <a:gd name="T0" fmla="*/ 1 w 1"/>
                <a:gd name="T1" fmla="*/ 0 h 2"/>
                <a:gd name="T2" fmla="*/ 0 w 1"/>
                <a:gd name="T3" fmla="*/ 2 h 2"/>
                <a:gd name="T4" fmla="*/ 1 w 1"/>
                <a:gd name="T5" fmla="*/ 0 h 2"/>
              </a:gdLst>
              <a:ahLst/>
              <a:cxnLst>
                <a:cxn ang="0">
                  <a:pos x="T0" y="T1"/>
                </a:cxn>
                <a:cxn ang="0">
                  <a:pos x="T2" y="T3"/>
                </a:cxn>
                <a:cxn ang="0">
                  <a:pos x="T4" y="T5"/>
                </a:cxn>
              </a:cxnLst>
              <a:rect l="0" t="0" r="r" b="b"/>
              <a:pathLst>
                <a:path w="1" h="2">
                  <a:moveTo>
                    <a:pt x="1" y="0"/>
                  </a:moveTo>
                  <a:cubicBezTo>
                    <a:pt x="0" y="2"/>
                    <a:pt x="0" y="2"/>
                    <a:pt x="0" y="2"/>
                  </a:cubicBezTo>
                  <a:cubicBezTo>
                    <a:pt x="0" y="1"/>
                    <a:pt x="0" y="1"/>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97" name="Freeform 770">
              <a:extLst>
                <a:ext uri="{FF2B5EF4-FFF2-40B4-BE49-F238E27FC236}">
                  <a16:creationId xmlns:a16="http://schemas.microsoft.com/office/drawing/2014/main" id="{5702D613-F2EE-CBBA-2E62-97C2CAE13868}"/>
                </a:ext>
              </a:extLst>
            </p:cNvPr>
            <p:cNvSpPr>
              <a:spLocks/>
            </p:cNvSpPr>
            <p:nvPr userDrawn="1"/>
          </p:nvSpPr>
          <p:spPr bwMode="auto">
            <a:xfrm>
              <a:off x="2316" y="2210"/>
              <a:ext cx="3" cy="3"/>
            </a:xfrm>
            <a:custGeom>
              <a:avLst/>
              <a:gdLst>
                <a:gd name="T0" fmla="*/ 2 w 2"/>
                <a:gd name="T1" fmla="*/ 0 h 2"/>
                <a:gd name="T2" fmla="*/ 0 w 2"/>
                <a:gd name="T3" fmla="*/ 2 h 2"/>
                <a:gd name="T4" fmla="*/ 2 w 2"/>
                <a:gd name="T5" fmla="*/ 0 h 2"/>
              </a:gdLst>
              <a:ahLst/>
              <a:cxnLst>
                <a:cxn ang="0">
                  <a:pos x="T0" y="T1"/>
                </a:cxn>
                <a:cxn ang="0">
                  <a:pos x="T2" y="T3"/>
                </a:cxn>
                <a:cxn ang="0">
                  <a:pos x="T4" y="T5"/>
                </a:cxn>
              </a:cxnLst>
              <a:rect l="0" t="0" r="r" b="b"/>
              <a:pathLst>
                <a:path w="2" h="2">
                  <a:moveTo>
                    <a:pt x="2" y="0"/>
                  </a:moveTo>
                  <a:cubicBezTo>
                    <a:pt x="2" y="1"/>
                    <a:pt x="1" y="2"/>
                    <a:pt x="0" y="2"/>
                  </a:cubicBezTo>
                  <a:cubicBezTo>
                    <a:pt x="1" y="1"/>
                    <a:pt x="1" y="0"/>
                    <a:pt x="2"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98" name="Freeform 771">
              <a:extLst>
                <a:ext uri="{FF2B5EF4-FFF2-40B4-BE49-F238E27FC236}">
                  <a16:creationId xmlns:a16="http://schemas.microsoft.com/office/drawing/2014/main" id="{0064C19E-05D7-6AF0-FD4E-A38E1180ED28}"/>
                </a:ext>
              </a:extLst>
            </p:cNvPr>
            <p:cNvSpPr>
              <a:spLocks/>
            </p:cNvSpPr>
            <p:nvPr userDrawn="1"/>
          </p:nvSpPr>
          <p:spPr bwMode="auto">
            <a:xfrm>
              <a:off x="2315" y="3138"/>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99" name="Freeform 772">
              <a:extLst>
                <a:ext uri="{FF2B5EF4-FFF2-40B4-BE49-F238E27FC236}">
                  <a16:creationId xmlns:a16="http://schemas.microsoft.com/office/drawing/2014/main" id="{147BD5E2-EBBA-A6F6-CF7C-4ADC41DB4724}"/>
                </a:ext>
              </a:extLst>
            </p:cNvPr>
            <p:cNvSpPr>
              <a:spLocks noEditPoints="1"/>
            </p:cNvSpPr>
            <p:nvPr userDrawn="1"/>
          </p:nvSpPr>
          <p:spPr bwMode="auto">
            <a:xfrm>
              <a:off x="2256" y="2202"/>
              <a:ext cx="82" cy="965"/>
            </a:xfrm>
            <a:custGeom>
              <a:avLst/>
              <a:gdLst>
                <a:gd name="T0" fmla="*/ 34 w 57"/>
                <a:gd name="T1" fmla="*/ 305 h 671"/>
                <a:gd name="T2" fmla="*/ 34 w 57"/>
                <a:gd name="T3" fmla="*/ 305 h 671"/>
                <a:gd name="T4" fmla="*/ 35 w 57"/>
                <a:gd name="T5" fmla="*/ 305 h 671"/>
                <a:gd name="T6" fmla="*/ 35 w 57"/>
                <a:gd name="T7" fmla="*/ 306 h 671"/>
                <a:gd name="T8" fmla="*/ 35 w 57"/>
                <a:gd name="T9" fmla="*/ 306 h 671"/>
                <a:gd name="T10" fmla="*/ 43 w 57"/>
                <a:gd name="T11" fmla="*/ 296 h 671"/>
                <a:gd name="T12" fmla="*/ 34 w 57"/>
                <a:gd name="T13" fmla="*/ 305 h 671"/>
                <a:gd name="T14" fmla="*/ 45 w 57"/>
                <a:gd name="T15" fmla="*/ 348 h 671"/>
                <a:gd name="T16" fmla="*/ 42 w 57"/>
                <a:gd name="T17" fmla="*/ 334 h 671"/>
                <a:gd name="T18" fmla="*/ 45 w 57"/>
                <a:gd name="T19" fmla="*/ 348 h 671"/>
                <a:gd name="T20" fmla="*/ 49 w 57"/>
                <a:gd name="T21" fmla="*/ 363 h 671"/>
                <a:gd name="T22" fmla="*/ 45 w 57"/>
                <a:gd name="T23" fmla="*/ 348 h 671"/>
                <a:gd name="T24" fmla="*/ 45 w 57"/>
                <a:gd name="T25" fmla="*/ 350 h 671"/>
                <a:gd name="T26" fmla="*/ 41 w 57"/>
                <a:gd name="T27" fmla="*/ 329 h 671"/>
                <a:gd name="T28" fmla="*/ 42 w 57"/>
                <a:gd name="T29" fmla="*/ 334 h 671"/>
                <a:gd name="T30" fmla="*/ 41 w 57"/>
                <a:gd name="T31" fmla="*/ 329 h 671"/>
                <a:gd name="T32" fmla="*/ 38 w 57"/>
                <a:gd name="T33" fmla="*/ 285 h 671"/>
                <a:gd name="T34" fmla="*/ 44 w 57"/>
                <a:gd name="T35" fmla="*/ 140 h 671"/>
                <a:gd name="T36" fmla="*/ 45 w 57"/>
                <a:gd name="T37" fmla="*/ 117 h 671"/>
                <a:gd name="T38" fmla="*/ 46 w 57"/>
                <a:gd name="T39" fmla="*/ 116 h 671"/>
                <a:gd name="T40" fmla="*/ 45 w 57"/>
                <a:gd name="T41" fmla="*/ 118 h 671"/>
                <a:gd name="T42" fmla="*/ 42 w 57"/>
                <a:gd name="T43" fmla="*/ 71 h 671"/>
                <a:gd name="T44" fmla="*/ 39 w 57"/>
                <a:gd name="T45" fmla="*/ 32 h 671"/>
                <a:gd name="T46" fmla="*/ 39 w 57"/>
                <a:gd name="T47" fmla="*/ 31 h 671"/>
                <a:gd name="T48" fmla="*/ 39 w 57"/>
                <a:gd name="T49" fmla="*/ 30 h 671"/>
                <a:gd name="T50" fmla="*/ 44 w 57"/>
                <a:gd name="T51" fmla="*/ 0 h 671"/>
                <a:gd name="T52" fmla="*/ 37 w 57"/>
                <a:gd name="T53" fmla="*/ 26 h 671"/>
                <a:gd name="T54" fmla="*/ 36 w 57"/>
                <a:gd name="T55" fmla="*/ 29 h 671"/>
                <a:gd name="T56" fmla="*/ 36 w 57"/>
                <a:gd name="T57" fmla="*/ 30 h 671"/>
                <a:gd name="T58" fmla="*/ 33 w 57"/>
                <a:gd name="T59" fmla="*/ 30 h 671"/>
                <a:gd name="T60" fmla="*/ 35 w 57"/>
                <a:gd name="T61" fmla="*/ 36 h 671"/>
                <a:gd name="T62" fmla="*/ 34 w 57"/>
                <a:gd name="T63" fmla="*/ 39 h 671"/>
                <a:gd name="T64" fmla="*/ 13 w 57"/>
                <a:gd name="T65" fmla="*/ 518 h 671"/>
                <a:gd name="T66" fmla="*/ 14 w 57"/>
                <a:gd name="T67" fmla="*/ 522 h 671"/>
                <a:gd name="T68" fmla="*/ 14 w 57"/>
                <a:gd name="T69" fmla="*/ 520 h 671"/>
                <a:gd name="T70" fmla="*/ 17 w 57"/>
                <a:gd name="T71" fmla="*/ 530 h 671"/>
                <a:gd name="T72" fmla="*/ 14 w 57"/>
                <a:gd name="T73" fmla="*/ 522 h 671"/>
                <a:gd name="T74" fmla="*/ 31 w 57"/>
                <a:gd name="T75" fmla="*/ 648 h 671"/>
                <a:gd name="T76" fmla="*/ 31 w 57"/>
                <a:gd name="T77" fmla="*/ 650 h 671"/>
                <a:gd name="T78" fmla="*/ 31 w 57"/>
                <a:gd name="T79" fmla="*/ 650 h 671"/>
                <a:gd name="T80" fmla="*/ 50 w 57"/>
                <a:gd name="T81" fmla="*/ 654 h 671"/>
                <a:gd name="T82" fmla="*/ 56 w 57"/>
                <a:gd name="T83" fmla="*/ 637 h 671"/>
                <a:gd name="T84" fmla="*/ 49 w 57"/>
                <a:gd name="T85" fmla="*/ 363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7" h="671">
                  <a:moveTo>
                    <a:pt x="34" y="305"/>
                  </a:moveTo>
                  <a:cubicBezTo>
                    <a:pt x="34" y="305"/>
                    <a:pt x="34" y="305"/>
                    <a:pt x="34" y="305"/>
                  </a:cubicBezTo>
                  <a:cubicBezTo>
                    <a:pt x="34" y="305"/>
                    <a:pt x="34" y="305"/>
                    <a:pt x="35" y="305"/>
                  </a:cubicBezTo>
                  <a:cubicBezTo>
                    <a:pt x="35" y="306"/>
                    <a:pt x="35" y="306"/>
                    <a:pt x="35" y="306"/>
                  </a:cubicBezTo>
                  <a:cubicBezTo>
                    <a:pt x="35" y="306"/>
                    <a:pt x="35" y="306"/>
                    <a:pt x="35" y="306"/>
                  </a:cubicBezTo>
                  <a:cubicBezTo>
                    <a:pt x="38" y="306"/>
                    <a:pt x="41" y="303"/>
                    <a:pt x="43" y="296"/>
                  </a:cubicBezTo>
                  <a:cubicBezTo>
                    <a:pt x="35" y="295"/>
                    <a:pt x="35" y="304"/>
                    <a:pt x="34" y="305"/>
                  </a:cubicBezTo>
                  <a:close/>
                  <a:moveTo>
                    <a:pt x="45" y="348"/>
                  </a:moveTo>
                  <a:cubicBezTo>
                    <a:pt x="45" y="345"/>
                    <a:pt x="43" y="339"/>
                    <a:pt x="42" y="334"/>
                  </a:cubicBezTo>
                  <a:cubicBezTo>
                    <a:pt x="43" y="342"/>
                    <a:pt x="44" y="345"/>
                    <a:pt x="45" y="348"/>
                  </a:cubicBezTo>
                  <a:close/>
                  <a:moveTo>
                    <a:pt x="49" y="363"/>
                  </a:moveTo>
                  <a:cubicBezTo>
                    <a:pt x="48" y="354"/>
                    <a:pt x="47" y="352"/>
                    <a:pt x="45" y="348"/>
                  </a:cubicBezTo>
                  <a:cubicBezTo>
                    <a:pt x="45" y="349"/>
                    <a:pt x="45" y="350"/>
                    <a:pt x="45" y="350"/>
                  </a:cubicBezTo>
                  <a:cubicBezTo>
                    <a:pt x="25" y="344"/>
                    <a:pt x="34" y="340"/>
                    <a:pt x="41" y="329"/>
                  </a:cubicBezTo>
                  <a:cubicBezTo>
                    <a:pt x="41" y="330"/>
                    <a:pt x="41" y="332"/>
                    <a:pt x="42" y="334"/>
                  </a:cubicBezTo>
                  <a:cubicBezTo>
                    <a:pt x="42" y="332"/>
                    <a:pt x="41" y="330"/>
                    <a:pt x="41" y="329"/>
                  </a:cubicBezTo>
                  <a:cubicBezTo>
                    <a:pt x="47" y="320"/>
                    <a:pt x="51" y="307"/>
                    <a:pt x="38" y="285"/>
                  </a:cubicBezTo>
                  <a:cubicBezTo>
                    <a:pt x="57" y="277"/>
                    <a:pt x="43" y="172"/>
                    <a:pt x="44" y="140"/>
                  </a:cubicBezTo>
                  <a:cubicBezTo>
                    <a:pt x="35" y="186"/>
                    <a:pt x="44" y="128"/>
                    <a:pt x="45" y="117"/>
                  </a:cubicBezTo>
                  <a:cubicBezTo>
                    <a:pt x="46" y="117"/>
                    <a:pt x="46" y="116"/>
                    <a:pt x="46" y="116"/>
                  </a:cubicBezTo>
                  <a:cubicBezTo>
                    <a:pt x="45" y="117"/>
                    <a:pt x="45" y="117"/>
                    <a:pt x="45" y="118"/>
                  </a:cubicBezTo>
                  <a:cubicBezTo>
                    <a:pt x="31" y="143"/>
                    <a:pt x="39" y="105"/>
                    <a:pt x="42" y="71"/>
                  </a:cubicBezTo>
                  <a:cubicBezTo>
                    <a:pt x="44" y="54"/>
                    <a:pt x="44" y="38"/>
                    <a:pt x="39" y="32"/>
                  </a:cubicBezTo>
                  <a:cubicBezTo>
                    <a:pt x="39" y="32"/>
                    <a:pt x="39" y="32"/>
                    <a:pt x="39" y="31"/>
                  </a:cubicBezTo>
                  <a:cubicBezTo>
                    <a:pt x="39" y="31"/>
                    <a:pt x="39" y="30"/>
                    <a:pt x="39" y="30"/>
                  </a:cubicBezTo>
                  <a:cubicBezTo>
                    <a:pt x="40" y="19"/>
                    <a:pt x="41" y="9"/>
                    <a:pt x="44" y="0"/>
                  </a:cubicBezTo>
                  <a:cubicBezTo>
                    <a:pt x="41" y="6"/>
                    <a:pt x="39" y="15"/>
                    <a:pt x="37" y="26"/>
                  </a:cubicBezTo>
                  <a:cubicBezTo>
                    <a:pt x="36" y="27"/>
                    <a:pt x="36" y="28"/>
                    <a:pt x="36" y="29"/>
                  </a:cubicBezTo>
                  <a:cubicBezTo>
                    <a:pt x="36" y="29"/>
                    <a:pt x="36" y="30"/>
                    <a:pt x="36" y="30"/>
                  </a:cubicBezTo>
                  <a:cubicBezTo>
                    <a:pt x="35" y="30"/>
                    <a:pt x="34" y="30"/>
                    <a:pt x="33" y="30"/>
                  </a:cubicBezTo>
                  <a:cubicBezTo>
                    <a:pt x="34" y="32"/>
                    <a:pt x="34" y="34"/>
                    <a:pt x="35" y="36"/>
                  </a:cubicBezTo>
                  <a:cubicBezTo>
                    <a:pt x="35" y="37"/>
                    <a:pt x="34" y="38"/>
                    <a:pt x="34" y="39"/>
                  </a:cubicBezTo>
                  <a:cubicBezTo>
                    <a:pt x="14" y="156"/>
                    <a:pt x="0" y="458"/>
                    <a:pt x="13" y="518"/>
                  </a:cubicBezTo>
                  <a:cubicBezTo>
                    <a:pt x="13" y="519"/>
                    <a:pt x="14" y="520"/>
                    <a:pt x="14" y="522"/>
                  </a:cubicBezTo>
                  <a:cubicBezTo>
                    <a:pt x="14" y="521"/>
                    <a:pt x="14" y="520"/>
                    <a:pt x="14" y="520"/>
                  </a:cubicBezTo>
                  <a:cubicBezTo>
                    <a:pt x="16" y="526"/>
                    <a:pt x="17" y="529"/>
                    <a:pt x="17" y="530"/>
                  </a:cubicBezTo>
                  <a:cubicBezTo>
                    <a:pt x="17" y="529"/>
                    <a:pt x="16" y="525"/>
                    <a:pt x="14" y="522"/>
                  </a:cubicBezTo>
                  <a:cubicBezTo>
                    <a:pt x="21" y="547"/>
                    <a:pt x="23" y="616"/>
                    <a:pt x="31" y="648"/>
                  </a:cubicBezTo>
                  <a:cubicBezTo>
                    <a:pt x="31" y="649"/>
                    <a:pt x="31" y="649"/>
                    <a:pt x="31" y="650"/>
                  </a:cubicBezTo>
                  <a:cubicBezTo>
                    <a:pt x="31" y="650"/>
                    <a:pt x="31" y="650"/>
                    <a:pt x="31" y="650"/>
                  </a:cubicBezTo>
                  <a:cubicBezTo>
                    <a:pt x="35" y="666"/>
                    <a:pt x="41" y="671"/>
                    <a:pt x="50" y="654"/>
                  </a:cubicBezTo>
                  <a:cubicBezTo>
                    <a:pt x="52" y="649"/>
                    <a:pt x="54" y="644"/>
                    <a:pt x="56" y="637"/>
                  </a:cubicBezTo>
                  <a:cubicBezTo>
                    <a:pt x="14" y="661"/>
                    <a:pt x="51" y="371"/>
                    <a:pt x="49" y="3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00" name="Freeform 773">
              <a:extLst>
                <a:ext uri="{FF2B5EF4-FFF2-40B4-BE49-F238E27FC236}">
                  <a16:creationId xmlns:a16="http://schemas.microsoft.com/office/drawing/2014/main" id="{64B11C2E-BD22-3931-4B49-D5CABA17FE1A}"/>
                </a:ext>
              </a:extLst>
            </p:cNvPr>
            <p:cNvSpPr>
              <a:spLocks noEditPoints="1"/>
            </p:cNvSpPr>
            <p:nvPr userDrawn="1"/>
          </p:nvSpPr>
          <p:spPr bwMode="auto">
            <a:xfrm>
              <a:off x="2925" y="2322"/>
              <a:ext cx="58" cy="238"/>
            </a:xfrm>
            <a:custGeom>
              <a:avLst/>
              <a:gdLst>
                <a:gd name="T0" fmla="*/ 8 w 41"/>
                <a:gd name="T1" fmla="*/ 165 h 165"/>
                <a:gd name="T2" fmla="*/ 9 w 41"/>
                <a:gd name="T3" fmla="*/ 164 h 165"/>
                <a:gd name="T4" fmla="*/ 6 w 41"/>
                <a:gd name="T5" fmla="*/ 158 h 165"/>
                <a:gd name="T6" fmla="*/ 8 w 41"/>
                <a:gd name="T7" fmla="*/ 165 h 165"/>
                <a:gd name="T8" fmla="*/ 1 w 41"/>
                <a:gd name="T9" fmla="*/ 23 h 165"/>
                <a:gd name="T10" fmla="*/ 0 w 41"/>
                <a:gd name="T11" fmla="*/ 50 h 165"/>
                <a:gd name="T12" fmla="*/ 0 w 41"/>
                <a:gd name="T13" fmla="*/ 51 h 165"/>
                <a:gd name="T14" fmla="*/ 0 w 41"/>
                <a:gd name="T15" fmla="*/ 56 h 165"/>
                <a:gd name="T16" fmla="*/ 5 w 41"/>
                <a:gd name="T17" fmla="*/ 151 h 165"/>
                <a:gd name="T18" fmla="*/ 5 w 41"/>
                <a:gd name="T19" fmla="*/ 154 h 165"/>
                <a:gd name="T20" fmla="*/ 6 w 41"/>
                <a:gd name="T21" fmla="*/ 158 h 165"/>
                <a:gd name="T22" fmla="*/ 6 w 41"/>
                <a:gd name="T23" fmla="*/ 156 h 165"/>
                <a:gd name="T24" fmla="*/ 9 w 41"/>
                <a:gd name="T25" fmla="*/ 164 h 165"/>
                <a:gd name="T26" fmla="*/ 29 w 41"/>
                <a:gd name="T27" fmla="*/ 153 h 165"/>
                <a:gd name="T28" fmla="*/ 30 w 41"/>
                <a:gd name="T29" fmla="*/ 136 h 165"/>
                <a:gd name="T30" fmla="*/ 30 w 41"/>
                <a:gd name="T31" fmla="*/ 135 h 165"/>
                <a:gd name="T32" fmla="*/ 30 w 41"/>
                <a:gd name="T33" fmla="*/ 135 h 165"/>
                <a:gd name="T34" fmla="*/ 38 w 41"/>
                <a:gd name="T35" fmla="*/ 35 h 165"/>
                <a:gd name="T36" fmla="*/ 41 w 41"/>
                <a:gd name="T37" fmla="*/ 0 h 165"/>
                <a:gd name="T38" fmla="*/ 1 w 41"/>
                <a:gd name="T39" fmla="*/ 23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65">
                  <a:moveTo>
                    <a:pt x="8" y="165"/>
                  </a:moveTo>
                  <a:cubicBezTo>
                    <a:pt x="8" y="165"/>
                    <a:pt x="8" y="164"/>
                    <a:pt x="9" y="164"/>
                  </a:cubicBezTo>
                  <a:cubicBezTo>
                    <a:pt x="8" y="163"/>
                    <a:pt x="7" y="160"/>
                    <a:pt x="6" y="158"/>
                  </a:cubicBezTo>
                  <a:cubicBezTo>
                    <a:pt x="7" y="160"/>
                    <a:pt x="7" y="162"/>
                    <a:pt x="8" y="165"/>
                  </a:cubicBezTo>
                  <a:close/>
                  <a:moveTo>
                    <a:pt x="1" y="23"/>
                  </a:moveTo>
                  <a:cubicBezTo>
                    <a:pt x="0" y="32"/>
                    <a:pt x="0" y="41"/>
                    <a:pt x="0" y="50"/>
                  </a:cubicBezTo>
                  <a:cubicBezTo>
                    <a:pt x="0" y="51"/>
                    <a:pt x="0" y="51"/>
                    <a:pt x="0" y="51"/>
                  </a:cubicBezTo>
                  <a:cubicBezTo>
                    <a:pt x="0" y="53"/>
                    <a:pt x="0" y="55"/>
                    <a:pt x="0" y="56"/>
                  </a:cubicBezTo>
                  <a:cubicBezTo>
                    <a:pt x="0" y="99"/>
                    <a:pt x="1" y="133"/>
                    <a:pt x="5" y="151"/>
                  </a:cubicBezTo>
                  <a:cubicBezTo>
                    <a:pt x="5" y="152"/>
                    <a:pt x="5" y="153"/>
                    <a:pt x="5" y="154"/>
                  </a:cubicBezTo>
                  <a:cubicBezTo>
                    <a:pt x="5" y="155"/>
                    <a:pt x="6" y="156"/>
                    <a:pt x="6" y="158"/>
                  </a:cubicBezTo>
                  <a:cubicBezTo>
                    <a:pt x="6" y="157"/>
                    <a:pt x="6" y="156"/>
                    <a:pt x="6" y="156"/>
                  </a:cubicBezTo>
                  <a:cubicBezTo>
                    <a:pt x="7" y="160"/>
                    <a:pt x="8" y="163"/>
                    <a:pt x="9" y="164"/>
                  </a:cubicBezTo>
                  <a:cubicBezTo>
                    <a:pt x="16" y="161"/>
                    <a:pt x="22" y="157"/>
                    <a:pt x="29" y="153"/>
                  </a:cubicBezTo>
                  <a:cubicBezTo>
                    <a:pt x="30" y="148"/>
                    <a:pt x="30" y="142"/>
                    <a:pt x="30" y="136"/>
                  </a:cubicBezTo>
                  <a:cubicBezTo>
                    <a:pt x="30" y="136"/>
                    <a:pt x="30" y="135"/>
                    <a:pt x="30" y="135"/>
                  </a:cubicBezTo>
                  <a:cubicBezTo>
                    <a:pt x="30" y="135"/>
                    <a:pt x="30" y="135"/>
                    <a:pt x="30" y="135"/>
                  </a:cubicBezTo>
                  <a:cubicBezTo>
                    <a:pt x="33" y="98"/>
                    <a:pt x="36" y="61"/>
                    <a:pt x="38" y="35"/>
                  </a:cubicBezTo>
                  <a:cubicBezTo>
                    <a:pt x="40" y="17"/>
                    <a:pt x="41" y="5"/>
                    <a:pt x="41" y="0"/>
                  </a:cubicBezTo>
                  <a:cubicBezTo>
                    <a:pt x="28" y="8"/>
                    <a:pt x="14" y="15"/>
                    <a:pt x="1" y="2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01" name="Freeform 774">
              <a:extLst>
                <a:ext uri="{FF2B5EF4-FFF2-40B4-BE49-F238E27FC236}">
                  <a16:creationId xmlns:a16="http://schemas.microsoft.com/office/drawing/2014/main" id="{6D6626DD-B0B9-B8AE-539B-25643EF3DC19}"/>
                </a:ext>
              </a:extLst>
            </p:cNvPr>
            <p:cNvSpPr>
              <a:spLocks noEditPoints="1"/>
            </p:cNvSpPr>
            <p:nvPr userDrawn="1"/>
          </p:nvSpPr>
          <p:spPr bwMode="auto">
            <a:xfrm>
              <a:off x="3182" y="2184"/>
              <a:ext cx="59" cy="193"/>
            </a:xfrm>
            <a:custGeom>
              <a:avLst/>
              <a:gdLst>
                <a:gd name="T0" fmla="*/ 8 w 41"/>
                <a:gd name="T1" fmla="*/ 134 h 134"/>
                <a:gd name="T2" fmla="*/ 9 w 41"/>
                <a:gd name="T3" fmla="*/ 134 h 134"/>
                <a:gd name="T4" fmla="*/ 6 w 41"/>
                <a:gd name="T5" fmla="*/ 129 h 134"/>
                <a:gd name="T6" fmla="*/ 8 w 41"/>
                <a:gd name="T7" fmla="*/ 134 h 134"/>
                <a:gd name="T8" fmla="*/ 1 w 41"/>
                <a:gd name="T9" fmla="*/ 18 h 134"/>
                <a:gd name="T10" fmla="*/ 0 w 41"/>
                <a:gd name="T11" fmla="*/ 40 h 134"/>
                <a:gd name="T12" fmla="*/ 0 w 41"/>
                <a:gd name="T13" fmla="*/ 41 h 134"/>
                <a:gd name="T14" fmla="*/ 0 w 41"/>
                <a:gd name="T15" fmla="*/ 46 h 134"/>
                <a:gd name="T16" fmla="*/ 5 w 41"/>
                <a:gd name="T17" fmla="*/ 123 h 134"/>
                <a:gd name="T18" fmla="*/ 5 w 41"/>
                <a:gd name="T19" fmla="*/ 126 h 134"/>
                <a:gd name="T20" fmla="*/ 6 w 41"/>
                <a:gd name="T21" fmla="*/ 128 h 134"/>
                <a:gd name="T22" fmla="*/ 6 w 41"/>
                <a:gd name="T23" fmla="*/ 127 h 134"/>
                <a:gd name="T24" fmla="*/ 9 w 41"/>
                <a:gd name="T25" fmla="*/ 134 h 134"/>
                <a:gd name="T26" fmla="*/ 29 w 41"/>
                <a:gd name="T27" fmla="*/ 125 h 134"/>
                <a:gd name="T28" fmla="*/ 30 w 41"/>
                <a:gd name="T29" fmla="*/ 111 h 134"/>
                <a:gd name="T30" fmla="*/ 30 w 41"/>
                <a:gd name="T31" fmla="*/ 110 h 134"/>
                <a:gd name="T32" fmla="*/ 30 w 41"/>
                <a:gd name="T33" fmla="*/ 110 h 134"/>
                <a:gd name="T34" fmla="*/ 38 w 41"/>
                <a:gd name="T35" fmla="*/ 28 h 134"/>
                <a:gd name="T36" fmla="*/ 41 w 41"/>
                <a:gd name="T37" fmla="*/ 0 h 134"/>
                <a:gd name="T38" fmla="*/ 1 w 41"/>
                <a:gd name="T39" fmla="*/ 18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34">
                  <a:moveTo>
                    <a:pt x="8" y="134"/>
                  </a:moveTo>
                  <a:cubicBezTo>
                    <a:pt x="8" y="134"/>
                    <a:pt x="8" y="134"/>
                    <a:pt x="9" y="134"/>
                  </a:cubicBezTo>
                  <a:cubicBezTo>
                    <a:pt x="8" y="132"/>
                    <a:pt x="7" y="130"/>
                    <a:pt x="6" y="129"/>
                  </a:cubicBezTo>
                  <a:cubicBezTo>
                    <a:pt x="7" y="130"/>
                    <a:pt x="7" y="132"/>
                    <a:pt x="8" y="134"/>
                  </a:cubicBezTo>
                  <a:close/>
                  <a:moveTo>
                    <a:pt x="1" y="18"/>
                  </a:moveTo>
                  <a:cubicBezTo>
                    <a:pt x="0" y="26"/>
                    <a:pt x="0" y="33"/>
                    <a:pt x="0" y="40"/>
                  </a:cubicBezTo>
                  <a:cubicBezTo>
                    <a:pt x="0" y="41"/>
                    <a:pt x="0" y="41"/>
                    <a:pt x="0" y="41"/>
                  </a:cubicBezTo>
                  <a:cubicBezTo>
                    <a:pt x="0" y="43"/>
                    <a:pt x="0" y="44"/>
                    <a:pt x="0" y="46"/>
                  </a:cubicBezTo>
                  <a:cubicBezTo>
                    <a:pt x="0" y="80"/>
                    <a:pt x="1" y="108"/>
                    <a:pt x="5" y="123"/>
                  </a:cubicBezTo>
                  <a:cubicBezTo>
                    <a:pt x="5" y="124"/>
                    <a:pt x="5" y="125"/>
                    <a:pt x="5" y="126"/>
                  </a:cubicBezTo>
                  <a:cubicBezTo>
                    <a:pt x="5" y="126"/>
                    <a:pt x="6" y="127"/>
                    <a:pt x="6" y="128"/>
                  </a:cubicBezTo>
                  <a:cubicBezTo>
                    <a:pt x="6" y="128"/>
                    <a:pt x="6" y="127"/>
                    <a:pt x="6" y="127"/>
                  </a:cubicBezTo>
                  <a:cubicBezTo>
                    <a:pt x="7" y="130"/>
                    <a:pt x="8" y="132"/>
                    <a:pt x="9" y="134"/>
                  </a:cubicBezTo>
                  <a:cubicBezTo>
                    <a:pt x="16" y="131"/>
                    <a:pt x="22" y="128"/>
                    <a:pt x="29" y="125"/>
                  </a:cubicBezTo>
                  <a:cubicBezTo>
                    <a:pt x="30" y="120"/>
                    <a:pt x="30" y="115"/>
                    <a:pt x="30" y="111"/>
                  </a:cubicBezTo>
                  <a:cubicBezTo>
                    <a:pt x="30" y="110"/>
                    <a:pt x="30" y="110"/>
                    <a:pt x="30" y="110"/>
                  </a:cubicBezTo>
                  <a:cubicBezTo>
                    <a:pt x="30" y="110"/>
                    <a:pt x="30" y="110"/>
                    <a:pt x="30" y="110"/>
                  </a:cubicBezTo>
                  <a:cubicBezTo>
                    <a:pt x="33" y="79"/>
                    <a:pt x="36" y="49"/>
                    <a:pt x="38" y="28"/>
                  </a:cubicBezTo>
                  <a:cubicBezTo>
                    <a:pt x="40" y="14"/>
                    <a:pt x="41" y="3"/>
                    <a:pt x="41" y="0"/>
                  </a:cubicBezTo>
                  <a:cubicBezTo>
                    <a:pt x="28" y="6"/>
                    <a:pt x="14" y="12"/>
                    <a:pt x="1" y="1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02" name="Freeform 775">
              <a:extLst>
                <a:ext uri="{FF2B5EF4-FFF2-40B4-BE49-F238E27FC236}">
                  <a16:creationId xmlns:a16="http://schemas.microsoft.com/office/drawing/2014/main" id="{5C5EEDF8-D9BE-2001-ADCF-748CB1666D20}"/>
                </a:ext>
              </a:extLst>
            </p:cNvPr>
            <p:cNvSpPr>
              <a:spLocks noEditPoints="1"/>
            </p:cNvSpPr>
            <p:nvPr userDrawn="1"/>
          </p:nvSpPr>
          <p:spPr bwMode="auto">
            <a:xfrm>
              <a:off x="3467" y="1972"/>
              <a:ext cx="59" cy="192"/>
            </a:xfrm>
            <a:custGeom>
              <a:avLst/>
              <a:gdLst>
                <a:gd name="T0" fmla="*/ 7 w 41"/>
                <a:gd name="T1" fmla="*/ 134 h 134"/>
                <a:gd name="T2" fmla="*/ 8 w 41"/>
                <a:gd name="T3" fmla="*/ 134 h 134"/>
                <a:gd name="T4" fmla="*/ 6 w 41"/>
                <a:gd name="T5" fmla="*/ 129 h 134"/>
                <a:gd name="T6" fmla="*/ 7 w 41"/>
                <a:gd name="T7" fmla="*/ 134 h 134"/>
                <a:gd name="T8" fmla="*/ 0 w 41"/>
                <a:gd name="T9" fmla="*/ 19 h 134"/>
                <a:gd name="T10" fmla="*/ 0 w 41"/>
                <a:gd name="T11" fmla="*/ 41 h 134"/>
                <a:gd name="T12" fmla="*/ 0 w 41"/>
                <a:gd name="T13" fmla="*/ 42 h 134"/>
                <a:gd name="T14" fmla="*/ 0 w 41"/>
                <a:gd name="T15" fmla="*/ 46 h 134"/>
                <a:gd name="T16" fmla="*/ 4 w 41"/>
                <a:gd name="T17" fmla="*/ 124 h 134"/>
                <a:gd name="T18" fmla="*/ 5 w 41"/>
                <a:gd name="T19" fmla="*/ 126 h 134"/>
                <a:gd name="T20" fmla="*/ 6 w 41"/>
                <a:gd name="T21" fmla="*/ 129 h 134"/>
                <a:gd name="T22" fmla="*/ 5 w 41"/>
                <a:gd name="T23" fmla="*/ 127 h 134"/>
                <a:gd name="T24" fmla="*/ 8 w 41"/>
                <a:gd name="T25" fmla="*/ 134 h 134"/>
                <a:gd name="T26" fmla="*/ 29 w 41"/>
                <a:gd name="T27" fmla="*/ 125 h 134"/>
                <a:gd name="T28" fmla="*/ 30 w 41"/>
                <a:gd name="T29" fmla="*/ 111 h 134"/>
                <a:gd name="T30" fmla="*/ 30 w 41"/>
                <a:gd name="T31" fmla="*/ 110 h 134"/>
                <a:gd name="T32" fmla="*/ 30 w 41"/>
                <a:gd name="T33" fmla="*/ 110 h 134"/>
                <a:gd name="T34" fmla="*/ 38 w 41"/>
                <a:gd name="T35" fmla="*/ 28 h 134"/>
                <a:gd name="T36" fmla="*/ 41 w 41"/>
                <a:gd name="T37" fmla="*/ 0 h 134"/>
                <a:gd name="T38" fmla="*/ 0 w 41"/>
                <a:gd name="T39" fmla="*/ 19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34">
                  <a:moveTo>
                    <a:pt x="7" y="134"/>
                  </a:moveTo>
                  <a:cubicBezTo>
                    <a:pt x="8" y="134"/>
                    <a:pt x="8" y="134"/>
                    <a:pt x="8" y="134"/>
                  </a:cubicBezTo>
                  <a:cubicBezTo>
                    <a:pt x="8" y="133"/>
                    <a:pt x="7" y="131"/>
                    <a:pt x="6" y="129"/>
                  </a:cubicBezTo>
                  <a:cubicBezTo>
                    <a:pt x="6" y="131"/>
                    <a:pt x="7" y="132"/>
                    <a:pt x="7" y="134"/>
                  </a:cubicBezTo>
                  <a:close/>
                  <a:moveTo>
                    <a:pt x="0" y="19"/>
                  </a:moveTo>
                  <a:cubicBezTo>
                    <a:pt x="0" y="26"/>
                    <a:pt x="0" y="34"/>
                    <a:pt x="0" y="41"/>
                  </a:cubicBezTo>
                  <a:cubicBezTo>
                    <a:pt x="0" y="42"/>
                    <a:pt x="0" y="42"/>
                    <a:pt x="0" y="42"/>
                  </a:cubicBezTo>
                  <a:cubicBezTo>
                    <a:pt x="0" y="43"/>
                    <a:pt x="0" y="45"/>
                    <a:pt x="0" y="46"/>
                  </a:cubicBezTo>
                  <a:cubicBezTo>
                    <a:pt x="0" y="81"/>
                    <a:pt x="1" y="109"/>
                    <a:pt x="4" y="124"/>
                  </a:cubicBezTo>
                  <a:cubicBezTo>
                    <a:pt x="4" y="124"/>
                    <a:pt x="4" y="125"/>
                    <a:pt x="5" y="126"/>
                  </a:cubicBezTo>
                  <a:cubicBezTo>
                    <a:pt x="5" y="127"/>
                    <a:pt x="5" y="128"/>
                    <a:pt x="6" y="129"/>
                  </a:cubicBezTo>
                  <a:cubicBezTo>
                    <a:pt x="6" y="128"/>
                    <a:pt x="5" y="128"/>
                    <a:pt x="5" y="127"/>
                  </a:cubicBezTo>
                  <a:cubicBezTo>
                    <a:pt x="7" y="131"/>
                    <a:pt x="8" y="133"/>
                    <a:pt x="8" y="134"/>
                  </a:cubicBezTo>
                  <a:cubicBezTo>
                    <a:pt x="15" y="131"/>
                    <a:pt x="22" y="128"/>
                    <a:pt x="29" y="125"/>
                  </a:cubicBezTo>
                  <a:cubicBezTo>
                    <a:pt x="29" y="121"/>
                    <a:pt x="29" y="116"/>
                    <a:pt x="30" y="111"/>
                  </a:cubicBezTo>
                  <a:cubicBezTo>
                    <a:pt x="30" y="111"/>
                    <a:pt x="30" y="111"/>
                    <a:pt x="30" y="110"/>
                  </a:cubicBezTo>
                  <a:cubicBezTo>
                    <a:pt x="30" y="110"/>
                    <a:pt x="30" y="110"/>
                    <a:pt x="30" y="110"/>
                  </a:cubicBezTo>
                  <a:cubicBezTo>
                    <a:pt x="32" y="80"/>
                    <a:pt x="35" y="50"/>
                    <a:pt x="38" y="28"/>
                  </a:cubicBezTo>
                  <a:cubicBezTo>
                    <a:pt x="39" y="14"/>
                    <a:pt x="41" y="4"/>
                    <a:pt x="41" y="0"/>
                  </a:cubicBezTo>
                  <a:cubicBezTo>
                    <a:pt x="27" y="6"/>
                    <a:pt x="14" y="13"/>
                    <a:pt x="0" y="1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03" name="Freeform 776">
              <a:extLst>
                <a:ext uri="{FF2B5EF4-FFF2-40B4-BE49-F238E27FC236}">
                  <a16:creationId xmlns:a16="http://schemas.microsoft.com/office/drawing/2014/main" id="{D2E44D97-B364-7071-6F6A-7E4CD059DD0B}"/>
                </a:ext>
              </a:extLst>
            </p:cNvPr>
            <p:cNvSpPr>
              <a:spLocks noEditPoints="1"/>
            </p:cNvSpPr>
            <p:nvPr userDrawn="1"/>
          </p:nvSpPr>
          <p:spPr bwMode="auto">
            <a:xfrm>
              <a:off x="3851" y="1578"/>
              <a:ext cx="33" cy="156"/>
            </a:xfrm>
            <a:custGeom>
              <a:avLst/>
              <a:gdLst>
                <a:gd name="T0" fmla="*/ 9 w 23"/>
                <a:gd name="T1" fmla="*/ 98 h 109"/>
                <a:gd name="T2" fmla="*/ 9 w 23"/>
                <a:gd name="T3" fmla="*/ 98 h 109"/>
                <a:gd name="T4" fmla="*/ 9 w 23"/>
                <a:gd name="T5" fmla="*/ 98 h 109"/>
                <a:gd name="T6" fmla="*/ 9 w 23"/>
                <a:gd name="T7" fmla="*/ 98 h 109"/>
                <a:gd name="T8" fmla="*/ 17 w 23"/>
                <a:gd name="T9" fmla="*/ 48 h 109"/>
                <a:gd name="T10" fmla="*/ 14 w 23"/>
                <a:gd name="T11" fmla="*/ 37 h 109"/>
                <a:gd name="T12" fmla="*/ 17 w 23"/>
                <a:gd name="T13" fmla="*/ 22 h 109"/>
                <a:gd name="T14" fmla="*/ 14 w 23"/>
                <a:gd name="T15" fmla="*/ 9 h 109"/>
                <a:gd name="T16" fmla="*/ 14 w 23"/>
                <a:gd name="T17" fmla="*/ 9 h 109"/>
                <a:gd name="T18" fmla="*/ 12 w 23"/>
                <a:gd name="T19" fmla="*/ 1 h 109"/>
                <a:gd name="T20" fmla="*/ 11 w 23"/>
                <a:gd name="T21" fmla="*/ 0 h 109"/>
                <a:gd name="T22" fmla="*/ 0 w 23"/>
                <a:gd name="T23" fmla="*/ 10 h 109"/>
                <a:gd name="T24" fmla="*/ 0 w 23"/>
                <a:gd name="T25" fmla="*/ 18 h 109"/>
                <a:gd name="T26" fmla="*/ 0 w 23"/>
                <a:gd name="T27" fmla="*/ 19 h 109"/>
                <a:gd name="T28" fmla="*/ 0 w 23"/>
                <a:gd name="T29" fmla="*/ 19 h 109"/>
                <a:gd name="T30" fmla="*/ 0 w 23"/>
                <a:gd name="T31" fmla="*/ 19 h 109"/>
                <a:gd name="T32" fmla="*/ 0 w 23"/>
                <a:gd name="T33" fmla="*/ 36 h 109"/>
                <a:gd name="T34" fmla="*/ 5 w 23"/>
                <a:gd name="T35" fmla="*/ 86 h 109"/>
                <a:gd name="T36" fmla="*/ 5 w 23"/>
                <a:gd name="T37" fmla="*/ 86 h 109"/>
                <a:gd name="T38" fmla="*/ 6 w 23"/>
                <a:gd name="T39" fmla="*/ 90 h 109"/>
                <a:gd name="T40" fmla="*/ 6 w 23"/>
                <a:gd name="T41" fmla="*/ 91 h 109"/>
                <a:gd name="T42" fmla="*/ 9 w 23"/>
                <a:gd name="T43" fmla="*/ 97 h 109"/>
                <a:gd name="T44" fmla="*/ 9 w 23"/>
                <a:gd name="T45" fmla="*/ 98 h 109"/>
                <a:gd name="T46" fmla="*/ 9 w 23"/>
                <a:gd name="T47" fmla="*/ 98 h 109"/>
                <a:gd name="T48" fmla="*/ 9 w 23"/>
                <a:gd name="T49" fmla="*/ 98 h 109"/>
                <a:gd name="T50" fmla="*/ 9 w 23"/>
                <a:gd name="T51" fmla="*/ 98 h 109"/>
                <a:gd name="T52" fmla="*/ 11 w 23"/>
                <a:gd name="T53" fmla="*/ 100 h 109"/>
                <a:gd name="T54" fmla="*/ 11 w 23"/>
                <a:gd name="T55" fmla="*/ 100 h 109"/>
                <a:gd name="T56" fmla="*/ 10 w 23"/>
                <a:gd name="T57" fmla="*/ 98 h 109"/>
                <a:gd name="T58" fmla="*/ 11 w 23"/>
                <a:gd name="T59" fmla="*/ 100 h 109"/>
                <a:gd name="T60" fmla="*/ 12 w 23"/>
                <a:gd name="T61" fmla="*/ 101 h 109"/>
                <a:gd name="T62" fmla="*/ 15 w 23"/>
                <a:gd name="T63" fmla="*/ 109 h 109"/>
                <a:gd name="T64" fmla="*/ 22 w 23"/>
                <a:gd name="T65" fmla="*/ 102 h 109"/>
                <a:gd name="T66" fmla="*/ 22 w 23"/>
                <a:gd name="T67" fmla="*/ 96 h 109"/>
                <a:gd name="T68" fmla="*/ 22 w 23"/>
                <a:gd name="T69" fmla="*/ 96 h 109"/>
                <a:gd name="T70" fmla="*/ 22 w 23"/>
                <a:gd name="T71" fmla="*/ 92 h 109"/>
                <a:gd name="T72" fmla="*/ 22 w 23"/>
                <a:gd name="T73" fmla="*/ 90 h 109"/>
                <a:gd name="T74" fmla="*/ 22 w 23"/>
                <a:gd name="T75" fmla="*/ 81 h 109"/>
                <a:gd name="T76" fmla="*/ 22 w 23"/>
                <a:gd name="T77" fmla="*/ 80 h 109"/>
                <a:gd name="T78" fmla="*/ 22 w 23"/>
                <a:gd name="T79" fmla="*/ 76 h 109"/>
                <a:gd name="T80" fmla="*/ 23 w 23"/>
                <a:gd name="T81" fmla="*/ 56 h 109"/>
                <a:gd name="T82" fmla="*/ 20 w 23"/>
                <a:gd name="T83" fmla="*/ 52 h 109"/>
                <a:gd name="T84" fmla="*/ 20 w 23"/>
                <a:gd name="T85" fmla="*/ 53 h 109"/>
                <a:gd name="T86" fmla="*/ 17 w 23"/>
                <a:gd name="T87" fmla="*/ 48 h 109"/>
                <a:gd name="T88" fmla="*/ 13 w 23"/>
                <a:gd name="T89" fmla="*/ 43 h 109"/>
                <a:gd name="T90" fmla="*/ 13 w 23"/>
                <a:gd name="T91" fmla="*/ 43 h 109"/>
                <a:gd name="T92" fmla="*/ 17 w 23"/>
                <a:gd name="T93" fmla="*/ 40 h 109"/>
                <a:gd name="T94" fmla="*/ 13 w 23"/>
                <a:gd name="T95" fmla="*/ 43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 h="109">
                  <a:moveTo>
                    <a:pt x="9" y="98"/>
                  </a:moveTo>
                  <a:cubicBezTo>
                    <a:pt x="9" y="98"/>
                    <a:pt x="9" y="98"/>
                    <a:pt x="9" y="98"/>
                  </a:cubicBezTo>
                  <a:cubicBezTo>
                    <a:pt x="9" y="98"/>
                    <a:pt x="9" y="98"/>
                    <a:pt x="9" y="98"/>
                  </a:cubicBezTo>
                  <a:cubicBezTo>
                    <a:pt x="9" y="98"/>
                    <a:pt x="9" y="98"/>
                    <a:pt x="9" y="98"/>
                  </a:cubicBezTo>
                  <a:close/>
                  <a:moveTo>
                    <a:pt x="17" y="48"/>
                  </a:moveTo>
                  <a:cubicBezTo>
                    <a:pt x="20" y="45"/>
                    <a:pt x="22" y="42"/>
                    <a:pt x="14" y="37"/>
                  </a:cubicBezTo>
                  <a:cubicBezTo>
                    <a:pt x="19" y="36"/>
                    <a:pt x="19" y="29"/>
                    <a:pt x="17" y="22"/>
                  </a:cubicBezTo>
                  <a:cubicBezTo>
                    <a:pt x="17" y="18"/>
                    <a:pt x="15" y="13"/>
                    <a:pt x="14" y="9"/>
                  </a:cubicBezTo>
                  <a:cubicBezTo>
                    <a:pt x="14" y="9"/>
                    <a:pt x="14" y="9"/>
                    <a:pt x="14" y="9"/>
                  </a:cubicBezTo>
                  <a:cubicBezTo>
                    <a:pt x="13" y="5"/>
                    <a:pt x="12" y="3"/>
                    <a:pt x="12" y="1"/>
                  </a:cubicBezTo>
                  <a:cubicBezTo>
                    <a:pt x="10" y="9"/>
                    <a:pt x="11" y="5"/>
                    <a:pt x="11" y="0"/>
                  </a:cubicBezTo>
                  <a:cubicBezTo>
                    <a:pt x="8" y="3"/>
                    <a:pt x="4" y="7"/>
                    <a:pt x="0" y="10"/>
                  </a:cubicBezTo>
                  <a:cubicBezTo>
                    <a:pt x="0" y="13"/>
                    <a:pt x="0" y="15"/>
                    <a:pt x="0" y="18"/>
                  </a:cubicBezTo>
                  <a:cubicBezTo>
                    <a:pt x="0" y="18"/>
                    <a:pt x="0" y="18"/>
                    <a:pt x="0" y="19"/>
                  </a:cubicBezTo>
                  <a:cubicBezTo>
                    <a:pt x="0" y="19"/>
                    <a:pt x="0" y="19"/>
                    <a:pt x="0" y="19"/>
                  </a:cubicBezTo>
                  <a:cubicBezTo>
                    <a:pt x="0" y="19"/>
                    <a:pt x="0" y="19"/>
                    <a:pt x="0" y="19"/>
                  </a:cubicBezTo>
                  <a:cubicBezTo>
                    <a:pt x="0" y="24"/>
                    <a:pt x="0" y="30"/>
                    <a:pt x="0" y="36"/>
                  </a:cubicBezTo>
                  <a:cubicBezTo>
                    <a:pt x="1" y="55"/>
                    <a:pt x="2" y="74"/>
                    <a:pt x="5" y="86"/>
                  </a:cubicBezTo>
                  <a:cubicBezTo>
                    <a:pt x="5" y="86"/>
                    <a:pt x="5" y="86"/>
                    <a:pt x="5" y="86"/>
                  </a:cubicBezTo>
                  <a:cubicBezTo>
                    <a:pt x="5" y="87"/>
                    <a:pt x="6" y="89"/>
                    <a:pt x="6" y="90"/>
                  </a:cubicBezTo>
                  <a:cubicBezTo>
                    <a:pt x="6" y="90"/>
                    <a:pt x="6" y="91"/>
                    <a:pt x="6" y="91"/>
                  </a:cubicBezTo>
                  <a:cubicBezTo>
                    <a:pt x="7" y="94"/>
                    <a:pt x="8" y="96"/>
                    <a:pt x="9" y="97"/>
                  </a:cubicBezTo>
                  <a:cubicBezTo>
                    <a:pt x="9" y="98"/>
                    <a:pt x="9" y="98"/>
                    <a:pt x="9" y="98"/>
                  </a:cubicBezTo>
                  <a:cubicBezTo>
                    <a:pt x="9" y="98"/>
                    <a:pt x="9" y="98"/>
                    <a:pt x="9" y="98"/>
                  </a:cubicBezTo>
                  <a:cubicBezTo>
                    <a:pt x="9" y="98"/>
                    <a:pt x="9" y="98"/>
                    <a:pt x="9" y="98"/>
                  </a:cubicBezTo>
                  <a:cubicBezTo>
                    <a:pt x="9" y="98"/>
                    <a:pt x="9" y="98"/>
                    <a:pt x="9" y="98"/>
                  </a:cubicBezTo>
                  <a:cubicBezTo>
                    <a:pt x="10" y="99"/>
                    <a:pt x="11" y="99"/>
                    <a:pt x="11" y="100"/>
                  </a:cubicBezTo>
                  <a:cubicBezTo>
                    <a:pt x="12" y="100"/>
                    <a:pt x="12" y="100"/>
                    <a:pt x="11" y="100"/>
                  </a:cubicBezTo>
                  <a:cubicBezTo>
                    <a:pt x="11" y="99"/>
                    <a:pt x="10" y="99"/>
                    <a:pt x="10" y="98"/>
                  </a:cubicBezTo>
                  <a:cubicBezTo>
                    <a:pt x="10" y="99"/>
                    <a:pt x="10" y="99"/>
                    <a:pt x="11" y="100"/>
                  </a:cubicBezTo>
                  <a:cubicBezTo>
                    <a:pt x="11" y="100"/>
                    <a:pt x="11" y="101"/>
                    <a:pt x="12" y="101"/>
                  </a:cubicBezTo>
                  <a:cubicBezTo>
                    <a:pt x="13" y="104"/>
                    <a:pt x="14" y="106"/>
                    <a:pt x="15" y="109"/>
                  </a:cubicBezTo>
                  <a:cubicBezTo>
                    <a:pt x="17" y="107"/>
                    <a:pt x="20" y="105"/>
                    <a:pt x="22" y="102"/>
                  </a:cubicBezTo>
                  <a:cubicBezTo>
                    <a:pt x="22" y="100"/>
                    <a:pt x="22" y="98"/>
                    <a:pt x="22" y="96"/>
                  </a:cubicBezTo>
                  <a:cubicBezTo>
                    <a:pt x="22" y="96"/>
                    <a:pt x="22" y="96"/>
                    <a:pt x="22" y="96"/>
                  </a:cubicBezTo>
                  <a:cubicBezTo>
                    <a:pt x="22" y="94"/>
                    <a:pt x="22" y="93"/>
                    <a:pt x="22" y="92"/>
                  </a:cubicBezTo>
                  <a:cubicBezTo>
                    <a:pt x="22" y="91"/>
                    <a:pt x="22" y="90"/>
                    <a:pt x="22" y="90"/>
                  </a:cubicBezTo>
                  <a:cubicBezTo>
                    <a:pt x="22" y="87"/>
                    <a:pt x="22" y="84"/>
                    <a:pt x="22" y="81"/>
                  </a:cubicBezTo>
                  <a:cubicBezTo>
                    <a:pt x="22" y="81"/>
                    <a:pt x="22" y="80"/>
                    <a:pt x="22" y="80"/>
                  </a:cubicBezTo>
                  <a:cubicBezTo>
                    <a:pt x="22" y="78"/>
                    <a:pt x="22" y="77"/>
                    <a:pt x="22" y="76"/>
                  </a:cubicBezTo>
                  <a:cubicBezTo>
                    <a:pt x="22" y="65"/>
                    <a:pt x="23" y="57"/>
                    <a:pt x="23" y="56"/>
                  </a:cubicBezTo>
                  <a:cubicBezTo>
                    <a:pt x="22" y="54"/>
                    <a:pt x="21" y="53"/>
                    <a:pt x="20" y="52"/>
                  </a:cubicBezTo>
                  <a:cubicBezTo>
                    <a:pt x="20" y="53"/>
                    <a:pt x="20" y="53"/>
                    <a:pt x="20" y="53"/>
                  </a:cubicBezTo>
                  <a:cubicBezTo>
                    <a:pt x="9" y="53"/>
                    <a:pt x="14" y="51"/>
                    <a:pt x="17" y="48"/>
                  </a:cubicBezTo>
                  <a:moveTo>
                    <a:pt x="13" y="43"/>
                  </a:moveTo>
                  <a:cubicBezTo>
                    <a:pt x="13" y="43"/>
                    <a:pt x="13" y="43"/>
                    <a:pt x="13" y="43"/>
                  </a:cubicBezTo>
                  <a:cubicBezTo>
                    <a:pt x="15" y="42"/>
                    <a:pt x="16" y="42"/>
                    <a:pt x="17" y="40"/>
                  </a:cubicBezTo>
                  <a:cubicBezTo>
                    <a:pt x="13" y="40"/>
                    <a:pt x="13" y="42"/>
                    <a:pt x="13" y="4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04" name="Freeform 777">
              <a:extLst>
                <a:ext uri="{FF2B5EF4-FFF2-40B4-BE49-F238E27FC236}">
                  <a16:creationId xmlns:a16="http://schemas.microsoft.com/office/drawing/2014/main" id="{FF9AEB29-7670-AFC2-C780-FB89A719264D}"/>
                </a:ext>
              </a:extLst>
            </p:cNvPr>
            <p:cNvSpPr>
              <a:spLocks noEditPoints="1"/>
            </p:cNvSpPr>
            <p:nvPr userDrawn="1"/>
          </p:nvSpPr>
          <p:spPr bwMode="auto">
            <a:xfrm>
              <a:off x="3746" y="1713"/>
              <a:ext cx="46" cy="154"/>
            </a:xfrm>
            <a:custGeom>
              <a:avLst/>
              <a:gdLst>
                <a:gd name="T0" fmla="*/ 7 w 32"/>
                <a:gd name="T1" fmla="*/ 107 h 107"/>
                <a:gd name="T2" fmla="*/ 8 w 32"/>
                <a:gd name="T3" fmla="*/ 107 h 107"/>
                <a:gd name="T4" fmla="*/ 6 w 32"/>
                <a:gd name="T5" fmla="*/ 103 h 107"/>
                <a:gd name="T6" fmla="*/ 7 w 32"/>
                <a:gd name="T7" fmla="*/ 107 h 107"/>
                <a:gd name="T8" fmla="*/ 0 w 32"/>
                <a:gd name="T9" fmla="*/ 15 h 107"/>
                <a:gd name="T10" fmla="*/ 0 w 32"/>
                <a:gd name="T11" fmla="*/ 33 h 107"/>
                <a:gd name="T12" fmla="*/ 0 w 32"/>
                <a:gd name="T13" fmla="*/ 33 h 107"/>
                <a:gd name="T14" fmla="*/ 0 w 32"/>
                <a:gd name="T15" fmla="*/ 37 h 107"/>
                <a:gd name="T16" fmla="*/ 4 w 32"/>
                <a:gd name="T17" fmla="*/ 98 h 107"/>
                <a:gd name="T18" fmla="*/ 5 w 32"/>
                <a:gd name="T19" fmla="*/ 100 h 107"/>
                <a:gd name="T20" fmla="*/ 6 w 32"/>
                <a:gd name="T21" fmla="*/ 103 h 107"/>
                <a:gd name="T22" fmla="*/ 5 w 32"/>
                <a:gd name="T23" fmla="*/ 101 h 107"/>
                <a:gd name="T24" fmla="*/ 8 w 32"/>
                <a:gd name="T25" fmla="*/ 107 h 107"/>
                <a:gd name="T26" fmla="*/ 24 w 32"/>
                <a:gd name="T27" fmla="*/ 100 h 107"/>
                <a:gd name="T28" fmla="*/ 24 w 32"/>
                <a:gd name="T29" fmla="*/ 89 h 107"/>
                <a:gd name="T30" fmla="*/ 24 w 32"/>
                <a:gd name="T31" fmla="*/ 88 h 107"/>
                <a:gd name="T32" fmla="*/ 24 w 32"/>
                <a:gd name="T33" fmla="*/ 88 h 107"/>
                <a:gd name="T34" fmla="*/ 30 w 32"/>
                <a:gd name="T35" fmla="*/ 22 h 107"/>
                <a:gd name="T36" fmla="*/ 32 w 32"/>
                <a:gd name="T37" fmla="*/ 0 h 107"/>
                <a:gd name="T38" fmla="*/ 0 w 32"/>
                <a:gd name="T39" fmla="*/ 15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107">
                  <a:moveTo>
                    <a:pt x="7" y="107"/>
                  </a:moveTo>
                  <a:cubicBezTo>
                    <a:pt x="7" y="107"/>
                    <a:pt x="7" y="107"/>
                    <a:pt x="8" y="107"/>
                  </a:cubicBezTo>
                  <a:cubicBezTo>
                    <a:pt x="7" y="106"/>
                    <a:pt x="6" y="104"/>
                    <a:pt x="6" y="103"/>
                  </a:cubicBezTo>
                  <a:cubicBezTo>
                    <a:pt x="6" y="104"/>
                    <a:pt x="6" y="106"/>
                    <a:pt x="7" y="107"/>
                  </a:cubicBezTo>
                  <a:close/>
                  <a:moveTo>
                    <a:pt x="0" y="15"/>
                  </a:moveTo>
                  <a:cubicBezTo>
                    <a:pt x="0" y="21"/>
                    <a:pt x="0" y="27"/>
                    <a:pt x="0" y="33"/>
                  </a:cubicBezTo>
                  <a:cubicBezTo>
                    <a:pt x="0" y="33"/>
                    <a:pt x="0" y="33"/>
                    <a:pt x="0" y="33"/>
                  </a:cubicBezTo>
                  <a:cubicBezTo>
                    <a:pt x="0" y="35"/>
                    <a:pt x="0" y="36"/>
                    <a:pt x="0" y="37"/>
                  </a:cubicBezTo>
                  <a:cubicBezTo>
                    <a:pt x="0" y="65"/>
                    <a:pt x="1" y="87"/>
                    <a:pt x="4" y="98"/>
                  </a:cubicBezTo>
                  <a:cubicBezTo>
                    <a:pt x="4" y="99"/>
                    <a:pt x="4" y="100"/>
                    <a:pt x="5" y="100"/>
                  </a:cubicBezTo>
                  <a:cubicBezTo>
                    <a:pt x="5" y="101"/>
                    <a:pt x="5" y="102"/>
                    <a:pt x="6" y="103"/>
                  </a:cubicBezTo>
                  <a:cubicBezTo>
                    <a:pt x="5" y="102"/>
                    <a:pt x="5" y="102"/>
                    <a:pt x="5" y="101"/>
                  </a:cubicBezTo>
                  <a:cubicBezTo>
                    <a:pt x="6" y="104"/>
                    <a:pt x="7" y="106"/>
                    <a:pt x="8" y="107"/>
                  </a:cubicBezTo>
                  <a:cubicBezTo>
                    <a:pt x="13" y="104"/>
                    <a:pt x="18" y="102"/>
                    <a:pt x="24" y="100"/>
                  </a:cubicBezTo>
                  <a:cubicBezTo>
                    <a:pt x="24" y="96"/>
                    <a:pt x="24" y="92"/>
                    <a:pt x="24" y="89"/>
                  </a:cubicBezTo>
                  <a:cubicBezTo>
                    <a:pt x="24" y="88"/>
                    <a:pt x="24" y="88"/>
                    <a:pt x="24" y="88"/>
                  </a:cubicBezTo>
                  <a:cubicBezTo>
                    <a:pt x="24" y="88"/>
                    <a:pt x="24" y="88"/>
                    <a:pt x="24" y="88"/>
                  </a:cubicBezTo>
                  <a:cubicBezTo>
                    <a:pt x="26" y="63"/>
                    <a:pt x="28" y="39"/>
                    <a:pt x="30" y="22"/>
                  </a:cubicBezTo>
                  <a:cubicBezTo>
                    <a:pt x="31" y="11"/>
                    <a:pt x="32" y="3"/>
                    <a:pt x="32" y="0"/>
                  </a:cubicBezTo>
                  <a:cubicBezTo>
                    <a:pt x="21" y="5"/>
                    <a:pt x="11" y="10"/>
                    <a:pt x="0" y="1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05" name="Freeform 778">
              <a:extLst>
                <a:ext uri="{FF2B5EF4-FFF2-40B4-BE49-F238E27FC236}">
                  <a16:creationId xmlns:a16="http://schemas.microsoft.com/office/drawing/2014/main" id="{3843B326-181B-CE1B-28CA-ECD774C99BA3}"/>
                </a:ext>
              </a:extLst>
            </p:cNvPr>
            <p:cNvSpPr>
              <a:spLocks noEditPoints="1"/>
            </p:cNvSpPr>
            <p:nvPr userDrawn="1"/>
          </p:nvSpPr>
          <p:spPr bwMode="auto">
            <a:xfrm>
              <a:off x="3957" y="1434"/>
              <a:ext cx="22" cy="175"/>
            </a:xfrm>
            <a:custGeom>
              <a:avLst/>
              <a:gdLst>
                <a:gd name="T0" fmla="*/ 3 w 15"/>
                <a:gd name="T1" fmla="*/ 122 h 122"/>
                <a:gd name="T2" fmla="*/ 3 w 15"/>
                <a:gd name="T3" fmla="*/ 121 h 122"/>
                <a:gd name="T4" fmla="*/ 2 w 15"/>
                <a:gd name="T5" fmla="*/ 117 h 122"/>
                <a:gd name="T6" fmla="*/ 3 w 15"/>
                <a:gd name="T7" fmla="*/ 122 h 122"/>
                <a:gd name="T8" fmla="*/ 0 w 15"/>
                <a:gd name="T9" fmla="*/ 16 h 122"/>
                <a:gd name="T10" fmla="*/ 0 w 15"/>
                <a:gd name="T11" fmla="*/ 37 h 122"/>
                <a:gd name="T12" fmla="*/ 0 w 15"/>
                <a:gd name="T13" fmla="*/ 37 h 122"/>
                <a:gd name="T14" fmla="*/ 0 w 15"/>
                <a:gd name="T15" fmla="*/ 41 h 122"/>
                <a:gd name="T16" fmla="*/ 1 w 15"/>
                <a:gd name="T17" fmla="*/ 112 h 122"/>
                <a:gd name="T18" fmla="*/ 2 w 15"/>
                <a:gd name="T19" fmla="*/ 114 h 122"/>
                <a:gd name="T20" fmla="*/ 2 w 15"/>
                <a:gd name="T21" fmla="*/ 117 h 122"/>
                <a:gd name="T22" fmla="*/ 2 w 15"/>
                <a:gd name="T23" fmla="*/ 115 h 122"/>
                <a:gd name="T24" fmla="*/ 3 w 15"/>
                <a:gd name="T25" fmla="*/ 121 h 122"/>
                <a:gd name="T26" fmla="*/ 11 w 15"/>
                <a:gd name="T27" fmla="*/ 113 h 122"/>
                <a:gd name="T28" fmla="*/ 11 w 15"/>
                <a:gd name="T29" fmla="*/ 101 h 122"/>
                <a:gd name="T30" fmla="*/ 11 w 15"/>
                <a:gd name="T31" fmla="*/ 99 h 122"/>
                <a:gd name="T32" fmla="*/ 11 w 15"/>
                <a:gd name="T33" fmla="*/ 99 h 122"/>
                <a:gd name="T34" fmla="*/ 14 w 15"/>
                <a:gd name="T35" fmla="*/ 25 h 122"/>
                <a:gd name="T36" fmla="*/ 15 w 15"/>
                <a:gd name="T37" fmla="*/ 0 h 122"/>
                <a:gd name="T38" fmla="*/ 0 w 15"/>
                <a:gd name="T39" fmla="*/ 1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122">
                  <a:moveTo>
                    <a:pt x="3" y="122"/>
                  </a:moveTo>
                  <a:cubicBezTo>
                    <a:pt x="3" y="121"/>
                    <a:pt x="3" y="121"/>
                    <a:pt x="3" y="121"/>
                  </a:cubicBezTo>
                  <a:cubicBezTo>
                    <a:pt x="3" y="120"/>
                    <a:pt x="2" y="118"/>
                    <a:pt x="2" y="117"/>
                  </a:cubicBezTo>
                  <a:cubicBezTo>
                    <a:pt x="2" y="118"/>
                    <a:pt x="2" y="120"/>
                    <a:pt x="3" y="122"/>
                  </a:cubicBezTo>
                  <a:close/>
                  <a:moveTo>
                    <a:pt x="0" y="16"/>
                  </a:moveTo>
                  <a:cubicBezTo>
                    <a:pt x="0" y="23"/>
                    <a:pt x="0" y="30"/>
                    <a:pt x="0" y="37"/>
                  </a:cubicBezTo>
                  <a:cubicBezTo>
                    <a:pt x="0" y="37"/>
                    <a:pt x="0" y="37"/>
                    <a:pt x="0" y="37"/>
                  </a:cubicBezTo>
                  <a:cubicBezTo>
                    <a:pt x="0" y="39"/>
                    <a:pt x="0" y="40"/>
                    <a:pt x="0" y="41"/>
                  </a:cubicBezTo>
                  <a:cubicBezTo>
                    <a:pt x="0" y="73"/>
                    <a:pt x="0" y="98"/>
                    <a:pt x="1" y="112"/>
                  </a:cubicBezTo>
                  <a:cubicBezTo>
                    <a:pt x="1" y="112"/>
                    <a:pt x="2" y="113"/>
                    <a:pt x="2" y="114"/>
                  </a:cubicBezTo>
                  <a:cubicBezTo>
                    <a:pt x="2" y="114"/>
                    <a:pt x="2" y="115"/>
                    <a:pt x="2" y="117"/>
                  </a:cubicBezTo>
                  <a:cubicBezTo>
                    <a:pt x="2" y="116"/>
                    <a:pt x="2" y="115"/>
                    <a:pt x="2" y="115"/>
                  </a:cubicBezTo>
                  <a:cubicBezTo>
                    <a:pt x="2" y="118"/>
                    <a:pt x="3" y="120"/>
                    <a:pt x="3" y="121"/>
                  </a:cubicBezTo>
                  <a:cubicBezTo>
                    <a:pt x="6" y="119"/>
                    <a:pt x="8" y="116"/>
                    <a:pt x="11" y="113"/>
                  </a:cubicBezTo>
                  <a:cubicBezTo>
                    <a:pt x="11" y="109"/>
                    <a:pt x="11" y="105"/>
                    <a:pt x="11" y="101"/>
                  </a:cubicBezTo>
                  <a:cubicBezTo>
                    <a:pt x="11" y="100"/>
                    <a:pt x="11" y="100"/>
                    <a:pt x="11" y="99"/>
                  </a:cubicBezTo>
                  <a:cubicBezTo>
                    <a:pt x="11" y="99"/>
                    <a:pt x="11" y="99"/>
                    <a:pt x="11" y="99"/>
                  </a:cubicBezTo>
                  <a:cubicBezTo>
                    <a:pt x="12" y="72"/>
                    <a:pt x="13" y="44"/>
                    <a:pt x="14" y="25"/>
                  </a:cubicBezTo>
                  <a:cubicBezTo>
                    <a:pt x="15" y="12"/>
                    <a:pt x="15" y="3"/>
                    <a:pt x="15" y="0"/>
                  </a:cubicBezTo>
                  <a:cubicBezTo>
                    <a:pt x="10" y="5"/>
                    <a:pt x="5" y="11"/>
                    <a:pt x="0" y="1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06" name="Freeform 779">
              <a:extLst>
                <a:ext uri="{FF2B5EF4-FFF2-40B4-BE49-F238E27FC236}">
                  <a16:creationId xmlns:a16="http://schemas.microsoft.com/office/drawing/2014/main" id="{B0EC037B-C3C5-0ECD-958F-12E36EE8FFFD}"/>
                </a:ext>
              </a:extLst>
            </p:cNvPr>
            <p:cNvSpPr>
              <a:spLocks noEditPoints="1"/>
            </p:cNvSpPr>
            <p:nvPr userDrawn="1"/>
          </p:nvSpPr>
          <p:spPr bwMode="auto">
            <a:xfrm>
              <a:off x="4033" y="1317"/>
              <a:ext cx="46" cy="158"/>
            </a:xfrm>
            <a:custGeom>
              <a:avLst/>
              <a:gdLst>
                <a:gd name="T0" fmla="*/ 17 w 32"/>
                <a:gd name="T1" fmla="*/ 48 h 110"/>
                <a:gd name="T2" fmla="*/ 18 w 32"/>
                <a:gd name="T3" fmla="*/ 48 h 110"/>
                <a:gd name="T4" fmla="*/ 21 w 32"/>
                <a:gd name="T5" fmla="*/ 44 h 110"/>
                <a:gd name="T6" fmla="*/ 17 w 32"/>
                <a:gd name="T7" fmla="*/ 48 h 110"/>
                <a:gd name="T8" fmla="*/ 31 w 32"/>
                <a:gd name="T9" fmla="*/ 84 h 110"/>
                <a:gd name="T10" fmla="*/ 31 w 32"/>
                <a:gd name="T11" fmla="*/ 84 h 110"/>
                <a:gd name="T12" fmla="*/ 31 w 32"/>
                <a:gd name="T13" fmla="*/ 82 h 110"/>
                <a:gd name="T14" fmla="*/ 31 w 32"/>
                <a:gd name="T15" fmla="*/ 81 h 110"/>
                <a:gd name="T16" fmla="*/ 29 w 32"/>
                <a:gd name="T17" fmla="*/ 61 h 110"/>
                <a:gd name="T18" fmla="*/ 26 w 32"/>
                <a:gd name="T19" fmla="*/ 58 h 110"/>
                <a:gd name="T20" fmla="*/ 26 w 32"/>
                <a:gd name="T21" fmla="*/ 59 h 110"/>
                <a:gd name="T22" fmla="*/ 22 w 32"/>
                <a:gd name="T23" fmla="*/ 53 h 110"/>
                <a:gd name="T24" fmla="*/ 22 w 32"/>
                <a:gd name="T25" fmla="*/ 53 h 110"/>
                <a:gd name="T26" fmla="*/ 18 w 32"/>
                <a:gd name="T27" fmla="*/ 41 h 110"/>
                <a:gd name="T28" fmla="*/ 19 w 32"/>
                <a:gd name="T29" fmla="*/ 24 h 110"/>
                <a:gd name="T30" fmla="*/ 16 w 32"/>
                <a:gd name="T31" fmla="*/ 16 h 110"/>
                <a:gd name="T32" fmla="*/ 14 w 32"/>
                <a:gd name="T33" fmla="*/ 12 h 110"/>
                <a:gd name="T34" fmla="*/ 14 w 32"/>
                <a:gd name="T35" fmla="*/ 11 h 110"/>
                <a:gd name="T36" fmla="*/ 14 w 32"/>
                <a:gd name="T37" fmla="*/ 10 h 110"/>
                <a:gd name="T38" fmla="*/ 13 w 32"/>
                <a:gd name="T39" fmla="*/ 9 h 110"/>
                <a:gd name="T40" fmla="*/ 10 w 32"/>
                <a:gd name="T41" fmla="*/ 1 h 110"/>
                <a:gd name="T42" fmla="*/ 9 w 32"/>
                <a:gd name="T43" fmla="*/ 0 h 110"/>
                <a:gd name="T44" fmla="*/ 0 w 32"/>
                <a:gd name="T45" fmla="*/ 13 h 110"/>
                <a:gd name="T46" fmla="*/ 1 w 32"/>
                <a:gd name="T47" fmla="*/ 21 h 110"/>
                <a:gd name="T48" fmla="*/ 1 w 32"/>
                <a:gd name="T49" fmla="*/ 22 h 110"/>
                <a:gd name="T50" fmla="*/ 1 w 32"/>
                <a:gd name="T51" fmla="*/ 22 h 110"/>
                <a:gd name="T52" fmla="*/ 1 w 32"/>
                <a:gd name="T53" fmla="*/ 22 h 110"/>
                <a:gd name="T54" fmla="*/ 2 w 32"/>
                <a:gd name="T55" fmla="*/ 30 h 110"/>
                <a:gd name="T56" fmla="*/ 2 w 32"/>
                <a:gd name="T57" fmla="*/ 32 h 110"/>
                <a:gd name="T58" fmla="*/ 3 w 32"/>
                <a:gd name="T59" fmla="*/ 38 h 110"/>
                <a:gd name="T60" fmla="*/ 3 w 32"/>
                <a:gd name="T61" fmla="*/ 41 h 110"/>
                <a:gd name="T62" fmla="*/ 16 w 32"/>
                <a:gd name="T63" fmla="*/ 97 h 110"/>
                <a:gd name="T64" fmla="*/ 16 w 32"/>
                <a:gd name="T65" fmla="*/ 97 h 110"/>
                <a:gd name="T66" fmla="*/ 17 w 32"/>
                <a:gd name="T67" fmla="*/ 101 h 110"/>
                <a:gd name="T68" fmla="*/ 18 w 32"/>
                <a:gd name="T69" fmla="*/ 103 h 110"/>
                <a:gd name="T70" fmla="*/ 18 w 32"/>
                <a:gd name="T71" fmla="*/ 103 h 110"/>
                <a:gd name="T72" fmla="*/ 18 w 32"/>
                <a:gd name="T73" fmla="*/ 104 h 110"/>
                <a:gd name="T74" fmla="*/ 19 w 32"/>
                <a:gd name="T75" fmla="*/ 105 h 110"/>
                <a:gd name="T76" fmla="*/ 19 w 32"/>
                <a:gd name="T77" fmla="*/ 106 h 110"/>
                <a:gd name="T78" fmla="*/ 32 w 32"/>
                <a:gd name="T79" fmla="*/ 88 h 110"/>
                <a:gd name="T80" fmla="*/ 31 w 32"/>
                <a:gd name="T81" fmla="*/ 84 h 110"/>
                <a:gd name="T82" fmla="*/ 22 w 32"/>
                <a:gd name="T83" fmla="*/ 110 h 110"/>
                <a:gd name="T84" fmla="*/ 22 w 32"/>
                <a:gd name="T85" fmla="*/ 110 h 110"/>
                <a:gd name="T86" fmla="*/ 22 w 32"/>
                <a:gd name="T87" fmla="*/ 110 h 110"/>
                <a:gd name="T88" fmla="*/ 22 w 32"/>
                <a:gd name="T89" fmla="*/ 110 h 110"/>
                <a:gd name="T90" fmla="*/ 22 w 32"/>
                <a:gd name="T91" fmla="*/ 110 h 110"/>
                <a:gd name="T92" fmla="*/ 22 w 32"/>
                <a:gd name="T93" fmla="*/ 110 h 110"/>
                <a:gd name="T94" fmla="*/ 22 w 32"/>
                <a:gd name="T95"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 h="110">
                  <a:moveTo>
                    <a:pt x="17" y="48"/>
                  </a:moveTo>
                  <a:cubicBezTo>
                    <a:pt x="17" y="48"/>
                    <a:pt x="18" y="48"/>
                    <a:pt x="18" y="48"/>
                  </a:cubicBezTo>
                  <a:cubicBezTo>
                    <a:pt x="19" y="47"/>
                    <a:pt x="20" y="46"/>
                    <a:pt x="21" y="44"/>
                  </a:cubicBezTo>
                  <a:cubicBezTo>
                    <a:pt x="17" y="45"/>
                    <a:pt x="17" y="47"/>
                    <a:pt x="17" y="48"/>
                  </a:cubicBezTo>
                  <a:close/>
                  <a:moveTo>
                    <a:pt x="31" y="84"/>
                  </a:moveTo>
                  <a:cubicBezTo>
                    <a:pt x="31" y="84"/>
                    <a:pt x="31" y="84"/>
                    <a:pt x="31" y="84"/>
                  </a:cubicBezTo>
                  <a:cubicBezTo>
                    <a:pt x="31" y="83"/>
                    <a:pt x="31" y="83"/>
                    <a:pt x="31" y="82"/>
                  </a:cubicBezTo>
                  <a:cubicBezTo>
                    <a:pt x="31" y="82"/>
                    <a:pt x="31" y="82"/>
                    <a:pt x="31" y="81"/>
                  </a:cubicBezTo>
                  <a:cubicBezTo>
                    <a:pt x="30" y="70"/>
                    <a:pt x="30" y="62"/>
                    <a:pt x="29" y="61"/>
                  </a:cubicBezTo>
                  <a:cubicBezTo>
                    <a:pt x="28" y="59"/>
                    <a:pt x="27" y="59"/>
                    <a:pt x="26" y="58"/>
                  </a:cubicBezTo>
                  <a:cubicBezTo>
                    <a:pt x="26" y="58"/>
                    <a:pt x="26" y="59"/>
                    <a:pt x="26" y="59"/>
                  </a:cubicBezTo>
                  <a:cubicBezTo>
                    <a:pt x="15" y="60"/>
                    <a:pt x="19" y="57"/>
                    <a:pt x="22" y="53"/>
                  </a:cubicBezTo>
                  <a:cubicBezTo>
                    <a:pt x="22" y="53"/>
                    <a:pt x="22" y="53"/>
                    <a:pt x="22" y="53"/>
                  </a:cubicBezTo>
                  <a:cubicBezTo>
                    <a:pt x="25" y="50"/>
                    <a:pt x="26" y="46"/>
                    <a:pt x="18" y="41"/>
                  </a:cubicBezTo>
                  <a:cubicBezTo>
                    <a:pt x="22" y="39"/>
                    <a:pt x="21" y="32"/>
                    <a:pt x="19" y="24"/>
                  </a:cubicBezTo>
                  <a:cubicBezTo>
                    <a:pt x="18" y="22"/>
                    <a:pt x="17" y="19"/>
                    <a:pt x="16" y="16"/>
                  </a:cubicBezTo>
                  <a:cubicBezTo>
                    <a:pt x="15" y="15"/>
                    <a:pt x="15" y="13"/>
                    <a:pt x="14" y="12"/>
                  </a:cubicBezTo>
                  <a:cubicBezTo>
                    <a:pt x="14" y="11"/>
                    <a:pt x="14" y="11"/>
                    <a:pt x="14" y="11"/>
                  </a:cubicBezTo>
                  <a:cubicBezTo>
                    <a:pt x="14" y="10"/>
                    <a:pt x="14" y="10"/>
                    <a:pt x="14" y="10"/>
                  </a:cubicBezTo>
                  <a:cubicBezTo>
                    <a:pt x="13" y="10"/>
                    <a:pt x="13" y="9"/>
                    <a:pt x="13" y="9"/>
                  </a:cubicBezTo>
                  <a:cubicBezTo>
                    <a:pt x="12" y="6"/>
                    <a:pt x="11" y="3"/>
                    <a:pt x="10" y="1"/>
                  </a:cubicBezTo>
                  <a:cubicBezTo>
                    <a:pt x="9" y="10"/>
                    <a:pt x="9" y="5"/>
                    <a:pt x="9" y="0"/>
                  </a:cubicBezTo>
                  <a:cubicBezTo>
                    <a:pt x="6" y="4"/>
                    <a:pt x="3" y="8"/>
                    <a:pt x="0" y="13"/>
                  </a:cubicBezTo>
                  <a:cubicBezTo>
                    <a:pt x="0" y="15"/>
                    <a:pt x="0" y="18"/>
                    <a:pt x="1" y="21"/>
                  </a:cubicBezTo>
                  <a:cubicBezTo>
                    <a:pt x="1" y="21"/>
                    <a:pt x="1" y="21"/>
                    <a:pt x="1" y="22"/>
                  </a:cubicBezTo>
                  <a:cubicBezTo>
                    <a:pt x="1" y="22"/>
                    <a:pt x="1" y="22"/>
                    <a:pt x="1" y="22"/>
                  </a:cubicBezTo>
                  <a:cubicBezTo>
                    <a:pt x="1" y="22"/>
                    <a:pt x="1" y="22"/>
                    <a:pt x="1" y="22"/>
                  </a:cubicBezTo>
                  <a:cubicBezTo>
                    <a:pt x="1" y="25"/>
                    <a:pt x="1" y="27"/>
                    <a:pt x="2" y="30"/>
                  </a:cubicBezTo>
                  <a:cubicBezTo>
                    <a:pt x="2" y="31"/>
                    <a:pt x="2" y="32"/>
                    <a:pt x="2" y="32"/>
                  </a:cubicBezTo>
                  <a:cubicBezTo>
                    <a:pt x="2" y="34"/>
                    <a:pt x="3" y="36"/>
                    <a:pt x="3" y="38"/>
                  </a:cubicBezTo>
                  <a:cubicBezTo>
                    <a:pt x="3" y="39"/>
                    <a:pt x="3" y="40"/>
                    <a:pt x="3" y="41"/>
                  </a:cubicBezTo>
                  <a:cubicBezTo>
                    <a:pt x="7" y="63"/>
                    <a:pt x="11" y="84"/>
                    <a:pt x="16" y="97"/>
                  </a:cubicBezTo>
                  <a:cubicBezTo>
                    <a:pt x="16" y="97"/>
                    <a:pt x="16" y="97"/>
                    <a:pt x="16" y="97"/>
                  </a:cubicBezTo>
                  <a:cubicBezTo>
                    <a:pt x="16" y="99"/>
                    <a:pt x="17" y="100"/>
                    <a:pt x="17" y="101"/>
                  </a:cubicBezTo>
                  <a:cubicBezTo>
                    <a:pt x="17" y="102"/>
                    <a:pt x="18" y="102"/>
                    <a:pt x="18" y="103"/>
                  </a:cubicBezTo>
                  <a:cubicBezTo>
                    <a:pt x="18" y="103"/>
                    <a:pt x="18" y="103"/>
                    <a:pt x="18" y="103"/>
                  </a:cubicBezTo>
                  <a:cubicBezTo>
                    <a:pt x="18" y="104"/>
                    <a:pt x="18" y="104"/>
                    <a:pt x="18" y="104"/>
                  </a:cubicBezTo>
                  <a:cubicBezTo>
                    <a:pt x="18" y="104"/>
                    <a:pt x="19" y="104"/>
                    <a:pt x="19" y="105"/>
                  </a:cubicBezTo>
                  <a:cubicBezTo>
                    <a:pt x="19" y="105"/>
                    <a:pt x="19" y="105"/>
                    <a:pt x="19" y="106"/>
                  </a:cubicBezTo>
                  <a:cubicBezTo>
                    <a:pt x="23" y="100"/>
                    <a:pt x="28" y="94"/>
                    <a:pt x="32" y="88"/>
                  </a:cubicBezTo>
                  <a:cubicBezTo>
                    <a:pt x="31" y="87"/>
                    <a:pt x="31" y="85"/>
                    <a:pt x="31" y="84"/>
                  </a:cubicBezTo>
                  <a:close/>
                  <a:moveTo>
                    <a:pt x="22" y="110"/>
                  </a:moveTo>
                  <a:cubicBezTo>
                    <a:pt x="22" y="110"/>
                    <a:pt x="22" y="110"/>
                    <a:pt x="22" y="110"/>
                  </a:cubicBezTo>
                  <a:cubicBezTo>
                    <a:pt x="22" y="110"/>
                    <a:pt x="22" y="110"/>
                    <a:pt x="22" y="110"/>
                  </a:cubicBezTo>
                  <a:close/>
                  <a:moveTo>
                    <a:pt x="22" y="110"/>
                  </a:moveTo>
                  <a:cubicBezTo>
                    <a:pt x="22" y="110"/>
                    <a:pt x="22" y="110"/>
                    <a:pt x="22" y="110"/>
                  </a:cubicBezTo>
                  <a:cubicBezTo>
                    <a:pt x="22" y="110"/>
                    <a:pt x="22" y="110"/>
                    <a:pt x="22" y="110"/>
                  </a:cubicBezTo>
                  <a:cubicBezTo>
                    <a:pt x="22" y="110"/>
                    <a:pt x="22" y="110"/>
                    <a:pt x="22" y="11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07" name="Freeform 780">
              <a:extLst>
                <a:ext uri="{FF2B5EF4-FFF2-40B4-BE49-F238E27FC236}">
                  <a16:creationId xmlns:a16="http://schemas.microsoft.com/office/drawing/2014/main" id="{F73FCB6C-8905-762A-14A2-DBB5D6AA36E3}"/>
                </a:ext>
              </a:extLst>
            </p:cNvPr>
            <p:cNvSpPr>
              <a:spLocks noEditPoints="1"/>
            </p:cNvSpPr>
            <p:nvPr userDrawn="1"/>
          </p:nvSpPr>
          <p:spPr bwMode="auto">
            <a:xfrm>
              <a:off x="4220" y="945"/>
              <a:ext cx="46" cy="142"/>
            </a:xfrm>
            <a:custGeom>
              <a:avLst/>
              <a:gdLst>
                <a:gd name="T0" fmla="*/ 17 w 32"/>
                <a:gd name="T1" fmla="*/ 43 h 99"/>
                <a:gd name="T2" fmla="*/ 18 w 32"/>
                <a:gd name="T3" fmla="*/ 43 h 99"/>
                <a:gd name="T4" fmla="*/ 22 w 32"/>
                <a:gd name="T5" fmla="*/ 40 h 99"/>
                <a:gd name="T6" fmla="*/ 17 w 32"/>
                <a:gd name="T7" fmla="*/ 43 h 99"/>
                <a:gd name="T8" fmla="*/ 32 w 32"/>
                <a:gd name="T9" fmla="*/ 76 h 99"/>
                <a:gd name="T10" fmla="*/ 32 w 32"/>
                <a:gd name="T11" fmla="*/ 76 h 99"/>
                <a:gd name="T12" fmla="*/ 31 w 32"/>
                <a:gd name="T13" fmla="*/ 74 h 99"/>
                <a:gd name="T14" fmla="*/ 31 w 32"/>
                <a:gd name="T15" fmla="*/ 73 h 99"/>
                <a:gd name="T16" fmla="*/ 30 w 32"/>
                <a:gd name="T17" fmla="*/ 56 h 99"/>
                <a:gd name="T18" fmla="*/ 26 w 32"/>
                <a:gd name="T19" fmla="*/ 52 h 99"/>
                <a:gd name="T20" fmla="*/ 26 w 32"/>
                <a:gd name="T21" fmla="*/ 53 h 99"/>
                <a:gd name="T22" fmla="*/ 23 w 32"/>
                <a:gd name="T23" fmla="*/ 48 h 99"/>
                <a:gd name="T24" fmla="*/ 23 w 32"/>
                <a:gd name="T25" fmla="*/ 48 h 99"/>
                <a:gd name="T26" fmla="*/ 18 w 32"/>
                <a:gd name="T27" fmla="*/ 38 h 99"/>
                <a:gd name="T28" fmla="*/ 19 w 32"/>
                <a:gd name="T29" fmla="*/ 22 h 99"/>
                <a:gd name="T30" fmla="*/ 16 w 32"/>
                <a:gd name="T31" fmla="*/ 15 h 99"/>
                <a:gd name="T32" fmla="*/ 15 w 32"/>
                <a:gd name="T33" fmla="*/ 11 h 99"/>
                <a:gd name="T34" fmla="*/ 14 w 32"/>
                <a:gd name="T35" fmla="*/ 10 h 99"/>
                <a:gd name="T36" fmla="*/ 14 w 32"/>
                <a:gd name="T37" fmla="*/ 9 h 99"/>
                <a:gd name="T38" fmla="*/ 14 w 32"/>
                <a:gd name="T39" fmla="*/ 8 h 99"/>
                <a:gd name="T40" fmla="*/ 11 w 32"/>
                <a:gd name="T41" fmla="*/ 1 h 99"/>
                <a:gd name="T42" fmla="*/ 10 w 32"/>
                <a:gd name="T43" fmla="*/ 0 h 99"/>
                <a:gd name="T44" fmla="*/ 0 w 32"/>
                <a:gd name="T45" fmla="*/ 11 h 99"/>
                <a:gd name="T46" fmla="*/ 1 w 32"/>
                <a:gd name="T47" fmla="*/ 19 h 99"/>
                <a:gd name="T48" fmla="*/ 1 w 32"/>
                <a:gd name="T49" fmla="*/ 20 h 99"/>
                <a:gd name="T50" fmla="*/ 1 w 32"/>
                <a:gd name="T51" fmla="*/ 20 h 99"/>
                <a:gd name="T52" fmla="*/ 1 w 32"/>
                <a:gd name="T53" fmla="*/ 20 h 99"/>
                <a:gd name="T54" fmla="*/ 2 w 32"/>
                <a:gd name="T55" fmla="*/ 27 h 99"/>
                <a:gd name="T56" fmla="*/ 2 w 32"/>
                <a:gd name="T57" fmla="*/ 29 h 99"/>
                <a:gd name="T58" fmla="*/ 3 w 32"/>
                <a:gd name="T59" fmla="*/ 35 h 99"/>
                <a:gd name="T60" fmla="*/ 4 w 32"/>
                <a:gd name="T61" fmla="*/ 37 h 99"/>
                <a:gd name="T62" fmla="*/ 16 w 32"/>
                <a:gd name="T63" fmla="*/ 88 h 99"/>
                <a:gd name="T64" fmla="*/ 16 w 32"/>
                <a:gd name="T65" fmla="*/ 88 h 99"/>
                <a:gd name="T66" fmla="*/ 17 w 32"/>
                <a:gd name="T67" fmla="*/ 91 h 99"/>
                <a:gd name="T68" fmla="*/ 18 w 32"/>
                <a:gd name="T69" fmla="*/ 93 h 99"/>
                <a:gd name="T70" fmla="*/ 18 w 32"/>
                <a:gd name="T71" fmla="*/ 93 h 99"/>
                <a:gd name="T72" fmla="*/ 19 w 32"/>
                <a:gd name="T73" fmla="*/ 94 h 99"/>
                <a:gd name="T74" fmla="*/ 19 w 32"/>
                <a:gd name="T75" fmla="*/ 95 h 99"/>
                <a:gd name="T76" fmla="*/ 19 w 32"/>
                <a:gd name="T77" fmla="*/ 95 h 99"/>
                <a:gd name="T78" fmla="*/ 32 w 32"/>
                <a:gd name="T79" fmla="*/ 79 h 99"/>
                <a:gd name="T80" fmla="*/ 32 w 32"/>
                <a:gd name="T81" fmla="*/ 76 h 99"/>
                <a:gd name="T82" fmla="*/ 22 w 32"/>
                <a:gd name="T83" fmla="*/ 99 h 99"/>
                <a:gd name="T84" fmla="*/ 22 w 32"/>
                <a:gd name="T85" fmla="*/ 99 h 99"/>
                <a:gd name="T86" fmla="*/ 22 w 32"/>
                <a:gd name="T87" fmla="*/ 99 h 99"/>
                <a:gd name="T88" fmla="*/ 22 w 32"/>
                <a:gd name="T89" fmla="*/ 99 h 99"/>
                <a:gd name="T90" fmla="*/ 22 w 32"/>
                <a:gd name="T91" fmla="*/ 99 h 99"/>
                <a:gd name="T92" fmla="*/ 22 w 32"/>
                <a:gd name="T93" fmla="*/ 99 h 99"/>
                <a:gd name="T94" fmla="*/ 22 w 32"/>
                <a:gd name="T95" fmla="*/ 9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 h="99">
                  <a:moveTo>
                    <a:pt x="17" y="43"/>
                  </a:moveTo>
                  <a:cubicBezTo>
                    <a:pt x="18" y="43"/>
                    <a:pt x="18" y="43"/>
                    <a:pt x="18" y="43"/>
                  </a:cubicBezTo>
                  <a:cubicBezTo>
                    <a:pt x="20" y="43"/>
                    <a:pt x="21" y="42"/>
                    <a:pt x="22" y="40"/>
                  </a:cubicBezTo>
                  <a:cubicBezTo>
                    <a:pt x="17" y="40"/>
                    <a:pt x="18" y="43"/>
                    <a:pt x="17" y="43"/>
                  </a:cubicBezTo>
                  <a:close/>
                  <a:moveTo>
                    <a:pt x="32" y="76"/>
                  </a:moveTo>
                  <a:cubicBezTo>
                    <a:pt x="32" y="76"/>
                    <a:pt x="32" y="76"/>
                    <a:pt x="32" y="76"/>
                  </a:cubicBezTo>
                  <a:cubicBezTo>
                    <a:pt x="32" y="75"/>
                    <a:pt x="31" y="75"/>
                    <a:pt x="31" y="74"/>
                  </a:cubicBezTo>
                  <a:cubicBezTo>
                    <a:pt x="31" y="74"/>
                    <a:pt x="31" y="74"/>
                    <a:pt x="31" y="73"/>
                  </a:cubicBezTo>
                  <a:cubicBezTo>
                    <a:pt x="30" y="64"/>
                    <a:pt x="30" y="56"/>
                    <a:pt x="30" y="56"/>
                  </a:cubicBezTo>
                  <a:cubicBezTo>
                    <a:pt x="28" y="54"/>
                    <a:pt x="27" y="53"/>
                    <a:pt x="26" y="52"/>
                  </a:cubicBezTo>
                  <a:cubicBezTo>
                    <a:pt x="26" y="53"/>
                    <a:pt x="27" y="53"/>
                    <a:pt x="26" y="53"/>
                  </a:cubicBezTo>
                  <a:cubicBezTo>
                    <a:pt x="15" y="54"/>
                    <a:pt x="20" y="52"/>
                    <a:pt x="23" y="48"/>
                  </a:cubicBezTo>
                  <a:cubicBezTo>
                    <a:pt x="23" y="48"/>
                    <a:pt x="23" y="48"/>
                    <a:pt x="23" y="48"/>
                  </a:cubicBezTo>
                  <a:cubicBezTo>
                    <a:pt x="25" y="45"/>
                    <a:pt x="26" y="41"/>
                    <a:pt x="18" y="38"/>
                  </a:cubicBezTo>
                  <a:cubicBezTo>
                    <a:pt x="22" y="35"/>
                    <a:pt x="21" y="29"/>
                    <a:pt x="19" y="22"/>
                  </a:cubicBezTo>
                  <a:cubicBezTo>
                    <a:pt x="18" y="20"/>
                    <a:pt x="17" y="17"/>
                    <a:pt x="16" y="15"/>
                  </a:cubicBezTo>
                  <a:cubicBezTo>
                    <a:pt x="16" y="14"/>
                    <a:pt x="15" y="12"/>
                    <a:pt x="15" y="11"/>
                  </a:cubicBezTo>
                  <a:cubicBezTo>
                    <a:pt x="14" y="10"/>
                    <a:pt x="14" y="10"/>
                    <a:pt x="14" y="10"/>
                  </a:cubicBezTo>
                  <a:cubicBezTo>
                    <a:pt x="14" y="10"/>
                    <a:pt x="14" y="9"/>
                    <a:pt x="14" y="9"/>
                  </a:cubicBezTo>
                  <a:cubicBezTo>
                    <a:pt x="14" y="9"/>
                    <a:pt x="14" y="9"/>
                    <a:pt x="14" y="8"/>
                  </a:cubicBezTo>
                  <a:cubicBezTo>
                    <a:pt x="12" y="5"/>
                    <a:pt x="11" y="2"/>
                    <a:pt x="11" y="1"/>
                  </a:cubicBezTo>
                  <a:cubicBezTo>
                    <a:pt x="10" y="9"/>
                    <a:pt x="10" y="5"/>
                    <a:pt x="10" y="0"/>
                  </a:cubicBezTo>
                  <a:cubicBezTo>
                    <a:pt x="7" y="4"/>
                    <a:pt x="3" y="8"/>
                    <a:pt x="0" y="11"/>
                  </a:cubicBezTo>
                  <a:cubicBezTo>
                    <a:pt x="0" y="14"/>
                    <a:pt x="1" y="16"/>
                    <a:pt x="1" y="19"/>
                  </a:cubicBezTo>
                  <a:cubicBezTo>
                    <a:pt x="1" y="19"/>
                    <a:pt x="1" y="19"/>
                    <a:pt x="1" y="20"/>
                  </a:cubicBezTo>
                  <a:cubicBezTo>
                    <a:pt x="1" y="20"/>
                    <a:pt x="1" y="20"/>
                    <a:pt x="1" y="20"/>
                  </a:cubicBezTo>
                  <a:cubicBezTo>
                    <a:pt x="1" y="20"/>
                    <a:pt x="1" y="20"/>
                    <a:pt x="1" y="20"/>
                  </a:cubicBezTo>
                  <a:cubicBezTo>
                    <a:pt x="1" y="22"/>
                    <a:pt x="2" y="25"/>
                    <a:pt x="2" y="27"/>
                  </a:cubicBezTo>
                  <a:cubicBezTo>
                    <a:pt x="2" y="28"/>
                    <a:pt x="2" y="29"/>
                    <a:pt x="2" y="29"/>
                  </a:cubicBezTo>
                  <a:cubicBezTo>
                    <a:pt x="3" y="31"/>
                    <a:pt x="3" y="33"/>
                    <a:pt x="3" y="35"/>
                  </a:cubicBezTo>
                  <a:cubicBezTo>
                    <a:pt x="4" y="36"/>
                    <a:pt x="4" y="36"/>
                    <a:pt x="4" y="37"/>
                  </a:cubicBezTo>
                  <a:cubicBezTo>
                    <a:pt x="7" y="57"/>
                    <a:pt x="12" y="76"/>
                    <a:pt x="16" y="88"/>
                  </a:cubicBezTo>
                  <a:cubicBezTo>
                    <a:pt x="16" y="88"/>
                    <a:pt x="16" y="88"/>
                    <a:pt x="16" y="88"/>
                  </a:cubicBezTo>
                  <a:cubicBezTo>
                    <a:pt x="17" y="89"/>
                    <a:pt x="17" y="90"/>
                    <a:pt x="17" y="91"/>
                  </a:cubicBezTo>
                  <a:cubicBezTo>
                    <a:pt x="18" y="92"/>
                    <a:pt x="18" y="92"/>
                    <a:pt x="18" y="93"/>
                  </a:cubicBezTo>
                  <a:cubicBezTo>
                    <a:pt x="18" y="93"/>
                    <a:pt x="18" y="93"/>
                    <a:pt x="18" y="93"/>
                  </a:cubicBezTo>
                  <a:cubicBezTo>
                    <a:pt x="18" y="93"/>
                    <a:pt x="19" y="94"/>
                    <a:pt x="19" y="94"/>
                  </a:cubicBezTo>
                  <a:cubicBezTo>
                    <a:pt x="19" y="94"/>
                    <a:pt x="19" y="94"/>
                    <a:pt x="19" y="95"/>
                  </a:cubicBezTo>
                  <a:cubicBezTo>
                    <a:pt x="19" y="95"/>
                    <a:pt x="19" y="95"/>
                    <a:pt x="19" y="95"/>
                  </a:cubicBezTo>
                  <a:cubicBezTo>
                    <a:pt x="24" y="90"/>
                    <a:pt x="28" y="85"/>
                    <a:pt x="32" y="79"/>
                  </a:cubicBezTo>
                  <a:cubicBezTo>
                    <a:pt x="32" y="78"/>
                    <a:pt x="32" y="77"/>
                    <a:pt x="32" y="76"/>
                  </a:cubicBezTo>
                  <a:close/>
                  <a:moveTo>
                    <a:pt x="22" y="99"/>
                  </a:moveTo>
                  <a:cubicBezTo>
                    <a:pt x="22" y="99"/>
                    <a:pt x="22" y="99"/>
                    <a:pt x="22" y="99"/>
                  </a:cubicBezTo>
                  <a:cubicBezTo>
                    <a:pt x="22" y="99"/>
                    <a:pt x="22" y="99"/>
                    <a:pt x="22" y="99"/>
                  </a:cubicBezTo>
                  <a:close/>
                  <a:moveTo>
                    <a:pt x="22" y="99"/>
                  </a:moveTo>
                  <a:cubicBezTo>
                    <a:pt x="22" y="99"/>
                    <a:pt x="22" y="99"/>
                    <a:pt x="22" y="99"/>
                  </a:cubicBezTo>
                  <a:cubicBezTo>
                    <a:pt x="22" y="99"/>
                    <a:pt x="22" y="99"/>
                    <a:pt x="22" y="99"/>
                  </a:cubicBezTo>
                  <a:cubicBezTo>
                    <a:pt x="22" y="99"/>
                    <a:pt x="22" y="99"/>
                    <a:pt x="22" y="9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08" name="Freeform 781">
              <a:extLst>
                <a:ext uri="{FF2B5EF4-FFF2-40B4-BE49-F238E27FC236}">
                  <a16:creationId xmlns:a16="http://schemas.microsoft.com/office/drawing/2014/main" id="{355B6D82-006E-E22A-1F72-BE55BEC391D9}"/>
                </a:ext>
              </a:extLst>
            </p:cNvPr>
            <p:cNvSpPr>
              <a:spLocks noEditPoints="1"/>
            </p:cNvSpPr>
            <p:nvPr userDrawn="1"/>
          </p:nvSpPr>
          <p:spPr bwMode="auto">
            <a:xfrm>
              <a:off x="4269" y="798"/>
              <a:ext cx="42" cy="114"/>
            </a:xfrm>
            <a:custGeom>
              <a:avLst/>
              <a:gdLst>
                <a:gd name="T0" fmla="*/ 15 w 29"/>
                <a:gd name="T1" fmla="*/ 35 h 79"/>
                <a:gd name="T2" fmla="*/ 15 w 29"/>
                <a:gd name="T3" fmla="*/ 34 h 79"/>
                <a:gd name="T4" fmla="*/ 16 w 29"/>
                <a:gd name="T5" fmla="*/ 30 h 79"/>
                <a:gd name="T6" fmla="*/ 15 w 29"/>
                <a:gd name="T7" fmla="*/ 35 h 79"/>
                <a:gd name="T8" fmla="*/ 29 w 29"/>
                <a:gd name="T9" fmla="*/ 58 h 79"/>
                <a:gd name="T10" fmla="*/ 29 w 29"/>
                <a:gd name="T11" fmla="*/ 58 h 79"/>
                <a:gd name="T12" fmla="*/ 28 w 29"/>
                <a:gd name="T13" fmla="*/ 57 h 79"/>
                <a:gd name="T14" fmla="*/ 28 w 29"/>
                <a:gd name="T15" fmla="*/ 56 h 79"/>
                <a:gd name="T16" fmla="*/ 24 w 29"/>
                <a:gd name="T17" fmla="*/ 41 h 79"/>
                <a:gd name="T18" fmla="*/ 21 w 29"/>
                <a:gd name="T19" fmla="*/ 40 h 79"/>
                <a:gd name="T20" fmla="*/ 21 w 29"/>
                <a:gd name="T21" fmla="*/ 40 h 79"/>
                <a:gd name="T22" fmla="*/ 19 w 29"/>
                <a:gd name="T23" fmla="*/ 37 h 79"/>
                <a:gd name="T24" fmla="*/ 19 w 29"/>
                <a:gd name="T25" fmla="*/ 37 h 79"/>
                <a:gd name="T26" fmla="*/ 14 w 29"/>
                <a:gd name="T27" fmla="*/ 30 h 79"/>
                <a:gd name="T28" fmla="*/ 12 w 29"/>
                <a:gd name="T29" fmla="*/ 16 h 79"/>
                <a:gd name="T30" fmla="*/ 9 w 29"/>
                <a:gd name="T31" fmla="*/ 11 h 79"/>
                <a:gd name="T32" fmla="*/ 7 w 29"/>
                <a:gd name="T33" fmla="*/ 8 h 79"/>
                <a:gd name="T34" fmla="*/ 7 w 29"/>
                <a:gd name="T35" fmla="*/ 7 h 79"/>
                <a:gd name="T36" fmla="*/ 7 w 29"/>
                <a:gd name="T37" fmla="*/ 7 h 79"/>
                <a:gd name="T38" fmla="*/ 6 w 29"/>
                <a:gd name="T39" fmla="*/ 6 h 79"/>
                <a:gd name="T40" fmla="*/ 3 w 29"/>
                <a:gd name="T41" fmla="*/ 0 h 79"/>
                <a:gd name="T42" fmla="*/ 3 w 29"/>
                <a:gd name="T43" fmla="*/ 0 h 79"/>
                <a:gd name="T44" fmla="*/ 0 w 29"/>
                <a:gd name="T45" fmla="*/ 13 h 79"/>
                <a:gd name="T46" fmla="*/ 2 w 29"/>
                <a:gd name="T47" fmla="*/ 19 h 79"/>
                <a:gd name="T48" fmla="*/ 2 w 29"/>
                <a:gd name="T49" fmla="*/ 20 h 79"/>
                <a:gd name="T50" fmla="*/ 2 w 29"/>
                <a:gd name="T51" fmla="*/ 20 h 79"/>
                <a:gd name="T52" fmla="*/ 2 w 29"/>
                <a:gd name="T53" fmla="*/ 20 h 79"/>
                <a:gd name="T54" fmla="*/ 4 w 29"/>
                <a:gd name="T55" fmla="*/ 26 h 79"/>
                <a:gd name="T56" fmla="*/ 5 w 29"/>
                <a:gd name="T57" fmla="*/ 28 h 79"/>
                <a:gd name="T58" fmla="*/ 6 w 29"/>
                <a:gd name="T59" fmla="*/ 32 h 79"/>
                <a:gd name="T60" fmla="*/ 7 w 29"/>
                <a:gd name="T61" fmla="*/ 34 h 79"/>
                <a:gd name="T62" fmla="*/ 23 w 29"/>
                <a:gd name="T63" fmla="*/ 73 h 79"/>
                <a:gd name="T64" fmla="*/ 23 w 29"/>
                <a:gd name="T65" fmla="*/ 73 h 79"/>
                <a:gd name="T66" fmla="*/ 25 w 29"/>
                <a:gd name="T67" fmla="*/ 76 h 79"/>
                <a:gd name="T68" fmla="*/ 25 w 29"/>
                <a:gd name="T69" fmla="*/ 77 h 79"/>
                <a:gd name="T70" fmla="*/ 25 w 29"/>
                <a:gd name="T71" fmla="*/ 77 h 79"/>
                <a:gd name="T72" fmla="*/ 26 w 29"/>
                <a:gd name="T73" fmla="*/ 78 h 79"/>
                <a:gd name="T74" fmla="*/ 26 w 29"/>
                <a:gd name="T75" fmla="*/ 78 h 79"/>
                <a:gd name="T76" fmla="*/ 26 w 29"/>
                <a:gd name="T77" fmla="*/ 79 h 79"/>
                <a:gd name="T78" fmla="*/ 29 w 29"/>
                <a:gd name="T79" fmla="*/ 61 h 79"/>
                <a:gd name="T80" fmla="*/ 29 w 29"/>
                <a:gd name="T81" fmla="*/ 58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9" h="79">
                  <a:moveTo>
                    <a:pt x="15" y="35"/>
                  </a:moveTo>
                  <a:cubicBezTo>
                    <a:pt x="15" y="35"/>
                    <a:pt x="15" y="34"/>
                    <a:pt x="15" y="34"/>
                  </a:cubicBezTo>
                  <a:cubicBezTo>
                    <a:pt x="16" y="34"/>
                    <a:pt x="16" y="32"/>
                    <a:pt x="16" y="30"/>
                  </a:cubicBezTo>
                  <a:cubicBezTo>
                    <a:pt x="14" y="32"/>
                    <a:pt x="15" y="34"/>
                    <a:pt x="15" y="35"/>
                  </a:cubicBezTo>
                  <a:close/>
                  <a:moveTo>
                    <a:pt x="29" y="58"/>
                  </a:moveTo>
                  <a:cubicBezTo>
                    <a:pt x="29" y="58"/>
                    <a:pt x="29" y="58"/>
                    <a:pt x="29" y="58"/>
                  </a:cubicBezTo>
                  <a:cubicBezTo>
                    <a:pt x="28" y="57"/>
                    <a:pt x="28" y="57"/>
                    <a:pt x="28" y="57"/>
                  </a:cubicBezTo>
                  <a:cubicBezTo>
                    <a:pt x="28" y="56"/>
                    <a:pt x="28" y="56"/>
                    <a:pt x="28" y="56"/>
                  </a:cubicBezTo>
                  <a:cubicBezTo>
                    <a:pt x="26" y="48"/>
                    <a:pt x="24" y="42"/>
                    <a:pt x="24" y="41"/>
                  </a:cubicBezTo>
                  <a:cubicBezTo>
                    <a:pt x="22" y="40"/>
                    <a:pt x="22" y="40"/>
                    <a:pt x="21" y="40"/>
                  </a:cubicBezTo>
                  <a:cubicBezTo>
                    <a:pt x="22" y="40"/>
                    <a:pt x="22" y="40"/>
                    <a:pt x="21" y="40"/>
                  </a:cubicBezTo>
                  <a:cubicBezTo>
                    <a:pt x="16" y="44"/>
                    <a:pt x="18" y="41"/>
                    <a:pt x="19" y="37"/>
                  </a:cubicBezTo>
                  <a:cubicBezTo>
                    <a:pt x="19" y="37"/>
                    <a:pt x="19" y="37"/>
                    <a:pt x="19" y="37"/>
                  </a:cubicBezTo>
                  <a:cubicBezTo>
                    <a:pt x="19" y="34"/>
                    <a:pt x="19" y="30"/>
                    <a:pt x="14" y="30"/>
                  </a:cubicBezTo>
                  <a:cubicBezTo>
                    <a:pt x="16" y="26"/>
                    <a:pt x="14" y="21"/>
                    <a:pt x="12" y="16"/>
                  </a:cubicBezTo>
                  <a:cubicBezTo>
                    <a:pt x="11" y="14"/>
                    <a:pt x="10" y="13"/>
                    <a:pt x="9" y="11"/>
                  </a:cubicBezTo>
                  <a:cubicBezTo>
                    <a:pt x="8" y="10"/>
                    <a:pt x="8" y="9"/>
                    <a:pt x="7" y="8"/>
                  </a:cubicBezTo>
                  <a:cubicBezTo>
                    <a:pt x="7" y="8"/>
                    <a:pt x="7" y="7"/>
                    <a:pt x="7" y="7"/>
                  </a:cubicBezTo>
                  <a:cubicBezTo>
                    <a:pt x="7" y="7"/>
                    <a:pt x="7" y="7"/>
                    <a:pt x="7" y="7"/>
                  </a:cubicBezTo>
                  <a:cubicBezTo>
                    <a:pt x="7" y="7"/>
                    <a:pt x="6" y="6"/>
                    <a:pt x="6" y="6"/>
                  </a:cubicBezTo>
                  <a:cubicBezTo>
                    <a:pt x="5" y="4"/>
                    <a:pt x="4" y="2"/>
                    <a:pt x="3" y="0"/>
                  </a:cubicBezTo>
                  <a:cubicBezTo>
                    <a:pt x="5" y="8"/>
                    <a:pt x="4" y="4"/>
                    <a:pt x="3" y="0"/>
                  </a:cubicBezTo>
                  <a:cubicBezTo>
                    <a:pt x="2" y="4"/>
                    <a:pt x="1" y="9"/>
                    <a:pt x="0" y="13"/>
                  </a:cubicBezTo>
                  <a:cubicBezTo>
                    <a:pt x="1" y="15"/>
                    <a:pt x="1" y="17"/>
                    <a:pt x="2" y="19"/>
                  </a:cubicBezTo>
                  <a:cubicBezTo>
                    <a:pt x="2" y="20"/>
                    <a:pt x="2" y="20"/>
                    <a:pt x="2" y="20"/>
                  </a:cubicBezTo>
                  <a:cubicBezTo>
                    <a:pt x="2" y="20"/>
                    <a:pt x="2" y="20"/>
                    <a:pt x="2" y="20"/>
                  </a:cubicBezTo>
                  <a:cubicBezTo>
                    <a:pt x="2" y="20"/>
                    <a:pt x="2" y="20"/>
                    <a:pt x="2" y="20"/>
                  </a:cubicBezTo>
                  <a:cubicBezTo>
                    <a:pt x="3" y="22"/>
                    <a:pt x="4" y="24"/>
                    <a:pt x="4" y="26"/>
                  </a:cubicBezTo>
                  <a:cubicBezTo>
                    <a:pt x="4" y="27"/>
                    <a:pt x="5" y="27"/>
                    <a:pt x="5" y="28"/>
                  </a:cubicBezTo>
                  <a:cubicBezTo>
                    <a:pt x="5" y="29"/>
                    <a:pt x="6" y="31"/>
                    <a:pt x="6" y="32"/>
                  </a:cubicBezTo>
                  <a:cubicBezTo>
                    <a:pt x="7" y="33"/>
                    <a:pt x="7" y="34"/>
                    <a:pt x="7" y="34"/>
                  </a:cubicBezTo>
                  <a:cubicBezTo>
                    <a:pt x="13" y="50"/>
                    <a:pt x="19" y="64"/>
                    <a:pt x="23" y="73"/>
                  </a:cubicBezTo>
                  <a:cubicBezTo>
                    <a:pt x="23" y="73"/>
                    <a:pt x="23" y="73"/>
                    <a:pt x="23" y="73"/>
                  </a:cubicBezTo>
                  <a:cubicBezTo>
                    <a:pt x="24" y="74"/>
                    <a:pt x="24" y="75"/>
                    <a:pt x="25" y="76"/>
                  </a:cubicBezTo>
                  <a:cubicBezTo>
                    <a:pt x="25" y="76"/>
                    <a:pt x="25" y="77"/>
                    <a:pt x="25" y="77"/>
                  </a:cubicBezTo>
                  <a:cubicBezTo>
                    <a:pt x="25" y="77"/>
                    <a:pt x="25" y="77"/>
                    <a:pt x="25" y="77"/>
                  </a:cubicBezTo>
                  <a:cubicBezTo>
                    <a:pt x="26" y="77"/>
                    <a:pt x="26" y="78"/>
                    <a:pt x="26" y="78"/>
                  </a:cubicBezTo>
                  <a:cubicBezTo>
                    <a:pt x="26" y="78"/>
                    <a:pt x="26" y="78"/>
                    <a:pt x="26" y="78"/>
                  </a:cubicBezTo>
                  <a:cubicBezTo>
                    <a:pt x="26" y="78"/>
                    <a:pt x="26" y="79"/>
                    <a:pt x="26" y="79"/>
                  </a:cubicBezTo>
                  <a:cubicBezTo>
                    <a:pt x="28" y="73"/>
                    <a:pt x="29" y="67"/>
                    <a:pt x="29" y="61"/>
                  </a:cubicBezTo>
                  <a:cubicBezTo>
                    <a:pt x="29" y="60"/>
                    <a:pt x="29" y="59"/>
                    <a:pt x="29" y="5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09" name="Freeform 782">
              <a:extLst>
                <a:ext uri="{FF2B5EF4-FFF2-40B4-BE49-F238E27FC236}">
                  <a16:creationId xmlns:a16="http://schemas.microsoft.com/office/drawing/2014/main" id="{56BF2F8E-64F5-D488-35A2-600D67B01219}"/>
                </a:ext>
              </a:extLst>
            </p:cNvPr>
            <p:cNvSpPr>
              <a:spLocks/>
            </p:cNvSpPr>
            <p:nvPr userDrawn="1"/>
          </p:nvSpPr>
          <p:spPr bwMode="auto">
            <a:xfrm>
              <a:off x="4105" y="1208"/>
              <a:ext cx="42" cy="124"/>
            </a:xfrm>
            <a:custGeom>
              <a:avLst/>
              <a:gdLst>
                <a:gd name="T0" fmla="*/ 29 w 29"/>
                <a:gd name="T1" fmla="*/ 71 h 86"/>
                <a:gd name="T2" fmla="*/ 28 w 29"/>
                <a:gd name="T3" fmla="*/ 69 h 86"/>
                <a:gd name="T4" fmla="*/ 27 w 29"/>
                <a:gd name="T5" fmla="*/ 65 h 86"/>
                <a:gd name="T6" fmla="*/ 16 w 29"/>
                <a:gd name="T7" fmla="*/ 25 h 86"/>
                <a:gd name="T8" fmla="*/ 13 w 29"/>
                <a:gd name="T9" fmla="*/ 11 h 86"/>
                <a:gd name="T10" fmla="*/ 10 w 29"/>
                <a:gd name="T11" fmla="*/ 0 h 86"/>
                <a:gd name="T12" fmla="*/ 0 w 29"/>
                <a:gd name="T13" fmla="*/ 21 h 86"/>
                <a:gd name="T14" fmla="*/ 3 w 29"/>
                <a:gd name="T15" fmla="*/ 29 h 86"/>
                <a:gd name="T16" fmla="*/ 3 w 29"/>
                <a:gd name="T17" fmla="*/ 30 h 86"/>
                <a:gd name="T18" fmla="*/ 3 w 29"/>
                <a:gd name="T19" fmla="*/ 30 h 86"/>
                <a:gd name="T20" fmla="*/ 6 w 29"/>
                <a:gd name="T21" fmla="*/ 40 h 86"/>
                <a:gd name="T22" fmla="*/ 6 w 29"/>
                <a:gd name="T23" fmla="*/ 41 h 86"/>
                <a:gd name="T24" fmla="*/ 7 w 29"/>
                <a:gd name="T25" fmla="*/ 44 h 86"/>
                <a:gd name="T26" fmla="*/ 19 w 29"/>
                <a:gd name="T27" fmla="*/ 82 h 86"/>
                <a:gd name="T28" fmla="*/ 20 w 29"/>
                <a:gd name="T29" fmla="*/ 84 h 86"/>
                <a:gd name="T30" fmla="*/ 21 w 29"/>
                <a:gd name="T31" fmla="*/ 86 h 86"/>
                <a:gd name="T32" fmla="*/ 21 w 29"/>
                <a:gd name="T33" fmla="*/ 86 h 86"/>
                <a:gd name="T34" fmla="*/ 25 w 29"/>
                <a:gd name="T35" fmla="*/ 79 h 86"/>
                <a:gd name="T36" fmla="*/ 29 w 29"/>
                <a:gd name="T37" fmla="*/ 71 h 86"/>
                <a:gd name="T38" fmla="*/ 29 w 29"/>
                <a:gd name="T39" fmla="*/ 71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86">
                  <a:moveTo>
                    <a:pt x="29" y="71"/>
                  </a:moveTo>
                  <a:cubicBezTo>
                    <a:pt x="28" y="70"/>
                    <a:pt x="28" y="69"/>
                    <a:pt x="28" y="69"/>
                  </a:cubicBezTo>
                  <a:cubicBezTo>
                    <a:pt x="28" y="68"/>
                    <a:pt x="27" y="67"/>
                    <a:pt x="27" y="65"/>
                  </a:cubicBezTo>
                  <a:cubicBezTo>
                    <a:pt x="23" y="50"/>
                    <a:pt x="19" y="36"/>
                    <a:pt x="16" y="25"/>
                  </a:cubicBezTo>
                  <a:cubicBezTo>
                    <a:pt x="15" y="20"/>
                    <a:pt x="14" y="15"/>
                    <a:pt x="13" y="11"/>
                  </a:cubicBezTo>
                  <a:cubicBezTo>
                    <a:pt x="11" y="6"/>
                    <a:pt x="10" y="2"/>
                    <a:pt x="10" y="0"/>
                  </a:cubicBezTo>
                  <a:cubicBezTo>
                    <a:pt x="7" y="7"/>
                    <a:pt x="3" y="14"/>
                    <a:pt x="0" y="21"/>
                  </a:cubicBezTo>
                  <a:cubicBezTo>
                    <a:pt x="1" y="24"/>
                    <a:pt x="2" y="26"/>
                    <a:pt x="3" y="29"/>
                  </a:cubicBezTo>
                  <a:cubicBezTo>
                    <a:pt x="3" y="29"/>
                    <a:pt x="3" y="29"/>
                    <a:pt x="3" y="30"/>
                  </a:cubicBezTo>
                  <a:cubicBezTo>
                    <a:pt x="3" y="30"/>
                    <a:pt x="3" y="30"/>
                    <a:pt x="3" y="30"/>
                  </a:cubicBezTo>
                  <a:cubicBezTo>
                    <a:pt x="4" y="33"/>
                    <a:pt x="5" y="37"/>
                    <a:pt x="6" y="40"/>
                  </a:cubicBezTo>
                  <a:cubicBezTo>
                    <a:pt x="6" y="41"/>
                    <a:pt x="6" y="41"/>
                    <a:pt x="6" y="41"/>
                  </a:cubicBezTo>
                  <a:cubicBezTo>
                    <a:pt x="7" y="42"/>
                    <a:pt x="7" y="43"/>
                    <a:pt x="7" y="44"/>
                  </a:cubicBezTo>
                  <a:cubicBezTo>
                    <a:pt x="12" y="58"/>
                    <a:pt x="16" y="71"/>
                    <a:pt x="19" y="82"/>
                  </a:cubicBezTo>
                  <a:cubicBezTo>
                    <a:pt x="20" y="83"/>
                    <a:pt x="20" y="83"/>
                    <a:pt x="20" y="84"/>
                  </a:cubicBezTo>
                  <a:cubicBezTo>
                    <a:pt x="20" y="85"/>
                    <a:pt x="20" y="85"/>
                    <a:pt x="21" y="86"/>
                  </a:cubicBezTo>
                  <a:cubicBezTo>
                    <a:pt x="21" y="86"/>
                    <a:pt x="21" y="86"/>
                    <a:pt x="21" y="86"/>
                  </a:cubicBezTo>
                  <a:cubicBezTo>
                    <a:pt x="22" y="84"/>
                    <a:pt x="23" y="81"/>
                    <a:pt x="25" y="79"/>
                  </a:cubicBezTo>
                  <a:cubicBezTo>
                    <a:pt x="26" y="76"/>
                    <a:pt x="27" y="74"/>
                    <a:pt x="29" y="71"/>
                  </a:cubicBezTo>
                  <a:cubicBezTo>
                    <a:pt x="29" y="71"/>
                    <a:pt x="29" y="71"/>
                    <a:pt x="29" y="7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10" name="Freeform 783">
              <a:extLst>
                <a:ext uri="{FF2B5EF4-FFF2-40B4-BE49-F238E27FC236}">
                  <a16:creationId xmlns:a16="http://schemas.microsoft.com/office/drawing/2014/main" id="{58C0839F-95CC-4F02-8D01-A1B270319D38}"/>
                </a:ext>
              </a:extLst>
            </p:cNvPr>
            <p:cNvSpPr>
              <a:spLocks/>
            </p:cNvSpPr>
            <p:nvPr userDrawn="1"/>
          </p:nvSpPr>
          <p:spPr bwMode="auto">
            <a:xfrm>
              <a:off x="4165" y="1087"/>
              <a:ext cx="42" cy="125"/>
            </a:xfrm>
            <a:custGeom>
              <a:avLst/>
              <a:gdLst>
                <a:gd name="T0" fmla="*/ 28 w 29"/>
                <a:gd name="T1" fmla="*/ 71 h 87"/>
                <a:gd name="T2" fmla="*/ 28 w 29"/>
                <a:gd name="T3" fmla="*/ 69 h 87"/>
                <a:gd name="T4" fmla="*/ 27 w 29"/>
                <a:gd name="T5" fmla="*/ 66 h 87"/>
                <a:gd name="T6" fmla="*/ 16 w 29"/>
                <a:gd name="T7" fmla="*/ 25 h 87"/>
                <a:gd name="T8" fmla="*/ 13 w 29"/>
                <a:gd name="T9" fmla="*/ 11 h 87"/>
                <a:gd name="T10" fmla="*/ 10 w 29"/>
                <a:gd name="T11" fmla="*/ 0 h 87"/>
                <a:gd name="T12" fmla="*/ 0 w 29"/>
                <a:gd name="T13" fmla="*/ 21 h 87"/>
                <a:gd name="T14" fmla="*/ 3 w 29"/>
                <a:gd name="T15" fmla="*/ 29 h 87"/>
                <a:gd name="T16" fmla="*/ 3 w 29"/>
                <a:gd name="T17" fmla="*/ 30 h 87"/>
                <a:gd name="T18" fmla="*/ 3 w 29"/>
                <a:gd name="T19" fmla="*/ 30 h 87"/>
                <a:gd name="T20" fmla="*/ 6 w 29"/>
                <a:gd name="T21" fmla="*/ 40 h 87"/>
                <a:gd name="T22" fmla="*/ 6 w 29"/>
                <a:gd name="T23" fmla="*/ 41 h 87"/>
                <a:gd name="T24" fmla="*/ 7 w 29"/>
                <a:gd name="T25" fmla="*/ 45 h 87"/>
                <a:gd name="T26" fmla="*/ 19 w 29"/>
                <a:gd name="T27" fmla="*/ 82 h 87"/>
                <a:gd name="T28" fmla="*/ 20 w 29"/>
                <a:gd name="T29" fmla="*/ 84 h 87"/>
                <a:gd name="T30" fmla="*/ 21 w 29"/>
                <a:gd name="T31" fmla="*/ 86 h 87"/>
                <a:gd name="T32" fmla="*/ 21 w 29"/>
                <a:gd name="T33" fmla="*/ 87 h 87"/>
                <a:gd name="T34" fmla="*/ 25 w 29"/>
                <a:gd name="T35" fmla="*/ 79 h 87"/>
                <a:gd name="T36" fmla="*/ 29 w 29"/>
                <a:gd name="T37" fmla="*/ 71 h 87"/>
                <a:gd name="T38" fmla="*/ 28 w 29"/>
                <a:gd name="T39" fmla="*/ 7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87">
                  <a:moveTo>
                    <a:pt x="28" y="71"/>
                  </a:moveTo>
                  <a:cubicBezTo>
                    <a:pt x="28" y="70"/>
                    <a:pt x="28" y="70"/>
                    <a:pt x="28" y="69"/>
                  </a:cubicBezTo>
                  <a:cubicBezTo>
                    <a:pt x="28" y="68"/>
                    <a:pt x="27" y="67"/>
                    <a:pt x="27" y="66"/>
                  </a:cubicBezTo>
                  <a:cubicBezTo>
                    <a:pt x="23" y="50"/>
                    <a:pt x="19" y="36"/>
                    <a:pt x="16" y="25"/>
                  </a:cubicBezTo>
                  <a:cubicBezTo>
                    <a:pt x="15" y="20"/>
                    <a:pt x="14" y="15"/>
                    <a:pt x="13" y="11"/>
                  </a:cubicBezTo>
                  <a:cubicBezTo>
                    <a:pt x="11" y="6"/>
                    <a:pt x="10" y="2"/>
                    <a:pt x="10" y="0"/>
                  </a:cubicBezTo>
                  <a:cubicBezTo>
                    <a:pt x="7" y="7"/>
                    <a:pt x="3" y="14"/>
                    <a:pt x="0" y="21"/>
                  </a:cubicBezTo>
                  <a:cubicBezTo>
                    <a:pt x="1" y="24"/>
                    <a:pt x="2" y="27"/>
                    <a:pt x="3" y="29"/>
                  </a:cubicBezTo>
                  <a:cubicBezTo>
                    <a:pt x="3" y="29"/>
                    <a:pt x="3" y="30"/>
                    <a:pt x="3" y="30"/>
                  </a:cubicBezTo>
                  <a:cubicBezTo>
                    <a:pt x="3" y="30"/>
                    <a:pt x="3" y="30"/>
                    <a:pt x="3" y="30"/>
                  </a:cubicBezTo>
                  <a:cubicBezTo>
                    <a:pt x="4" y="34"/>
                    <a:pt x="5" y="37"/>
                    <a:pt x="6" y="40"/>
                  </a:cubicBezTo>
                  <a:cubicBezTo>
                    <a:pt x="6" y="41"/>
                    <a:pt x="6" y="41"/>
                    <a:pt x="6" y="41"/>
                  </a:cubicBezTo>
                  <a:cubicBezTo>
                    <a:pt x="6" y="42"/>
                    <a:pt x="7" y="43"/>
                    <a:pt x="7" y="45"/>
                  </a:cubicBezTo>
                  <a:cubicBezTo>
                    <a:pt x="12" y="59"/>
                    <a:pt x="16" y="71"/>
                    <a:pt x="19" y="82"/>
                  </a:cubicBezTo>
                  <a:cubicBezTo>
                    <a:pt x="19" y="83"/>
                    <a:pt x="20" y="83"/>
                    <a:pt x="20" y="84"/>
                  </a:cubicBezTo>
                  <a:cubicBezTo>
                    <a:pt x="20" y="85"/>
                    <a:pt x="20" y="86"/>
                    <a:pt x="21" y="86"/>
                  </a:cubicBezTo>
                  <a:cubicBezTo>
                    <a:pt x="21" y="86"/>
                    <a:pt x="21" y="87"/>
                    <a:pt x="21" y="87"/>
                  </a:cubicBezTo>
                  <a:cubicBezTo>
                    <a:pt x="22" y="84"/>
                    <a:pt x="23" y="82"/>
                    <a:pt x="25" y="79"/>
                  </a:cubicBezTo>
                  <a:cubicBezTo>
                    <a:pt x="26" y="77"/>
                    <a:pt x="27" y="74"/>
                    <a:pt x="29" y="71"/>
                  </a:cubicBezTo>
                  <a:cubicBezTo>
                    <a:pt x="29" y="71"/>
                    <a:pt x="28" y="71"/>
                    <a:pt x="28" y="7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11" name="Freeform 784">
              <a:extLst>
                <a:ext uri="{FF2B5EF4-FFF2-40B4-BE49-F238E27FC236}">
                  <a16:creationId xmlns:a16="http://schemas.microsoft.com/office/drawing/2014/main" id="{0520A7BB-D9AF-7C42-4C77-7A16000DB162}"/>
                </a:ext>
              </a:extLst>
            </p:cNvPr>
            <p:cNvSpPr>
              <a:spLocks/>
            </p:cNvSpPr>
            <p:nvPr userDrawn="1"/>
          </p:nvSpPr>
          <p:spPr bwMode="auto">
            <a:xfrm>
              <a:off x="1889" y="2498"/>
              <a:ext cx="2" cy="1"/>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1"/>
                    <a:pt x="1" y="0"/>
                    <a:pt x="1" y="0"/>
                  </a:cubicBezTo>
                  <a:cubicBezTo>
                    <a:pt x="1" y="1"/>
                    <a:pt x="1" y="1"/>
                    <a:pt x="0" y="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12" name="Freeform 785">
              <a:extLst>
                <a:ext uri="{FF2B5EF4-FFF2-40B4-BE49-F238E27FC236}">
                  <a16:creationId xmlns:a16="http://schemas.microsoft.com/office/drawing/2014/main" id="{43A4C9B9-818D-11FB-314B-21A330544D55}"/>
                </a:ext>
              </a:extLst>
            </p:cNvPr>
            <p:cNvSpPr>
              <a:spLocks/>
            </p:cNvSpPr>
            <p:nvPr userDrawn="1"/>
          </p:nvSpPr>
          <p:spPr bwMode="auto">
            <a:xfrm>
              <a:off x="1886" y="2486"/>
              <a:ext cx="7" cy="12"/>
            </a:xfrm>
            <a:custGeom>
              <a:avLst/>
              <a:gdLst>
                <a:gd name="T0" fmla="*/ 5 w 5"/>
                <a:gd name="T1" fmla="*/ 0 h 8"/>
                <a:gd name="T2" fmla="*/ 3 w 5"/>
                <a:gd name="T3" fmla="*/ 8 h 8"/>
                <a:gd name="T4" fmla="*/ 5 w 5"/>
                <a:gd name="T5" fmla="*/ 0 h 8"/>
              </a:gdLst>
              <a:ahLst/>
              <a:cxnLst>
                <a:cxn ang="0">
                  <a:pos x="T0" y="T1"/>
                </a:cxn>
                <a:cxn ang="0">
                  <a:pos x="T2" y="T3"/>
                </a:cxn>
                <a:cxn ang="0">
                  <a:pos x="T4" y="T5"/>
                </a:cxn>
              </a:cxnLst>
              <a:rect l="0" t="0" r="r" b="b"/>
              <a:pathLst>
                <a:path w="5" h="8">
                  <a:moveTo>
                    <a:pt x="5" y="0"/>
                  </a:moveTo>
                  <a:cubicBezTo>
                    <a:pt x="5" y="2"/>
                    <a:pt x="4" y="6"/>
                    <a:pt x="3" y="8"/>
                  </a:cubicBezTo>
                  <a:cubicBezTo>
                    <a:pt x="2" y="6"/>
                    <a:pt x="0" y="0"/>
                    <a:pt x="5"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13" name="Freeform 786">
              <a:extLst>
                <a:ext uri="{FF2B5EF4-FFF2-40B4-BE49-F238E27FC236}">
                  <a16:creationId xmlns:a16="http://schemas.microsoft.com/office/drawing/2014/main" id="{334C5164-F5E2-F0B8-0781-72A67B180BB0}"/>
                </a:ext>
              </a:extLst>
            </p:cNvPr>
            <p:cNvSpPr>
              <a:spLocks/>
            </p:cNvSpPr>
            <p:nvPr userDrawn="1"/>
          </p:nvSpPr>
          <p:spPr bwMode="auto">
            <a:xfrm>
              <a:off x="1879" y="2495"/>
              <a:ext cx="4" cy="4"/>
            </a:xfrm>
            <a:custGeom>
              <a:avLst/>
              <a:gdLst>
                <a:gd name="T0" fmla="*/ 0 w 3"/>
                <a:gd name="T1" fmla="*/ 3 h 3"/>
                <a:gd name="T2" fmla="*/ 2 w 3"/>
                <a:gd name="T3" fmla="*/ 0 h 3"/>
                <a:gd name="T4" fmla="*/ 0 w 3"/>
                <a:gd name="T5" fmla="*/ 3 h 3"/>
              </a:gdLst>
              <a:ahLst/>
              <a:cxnLst>
                <a:cxn ang="0">
                  <a:pos x="T0" y="T1"/>
                </a:cxn>
                <a:cxn ang="0">
                  <a:pos x="T2" y="T3"/>
                </a:cxn>
                <a:cxn ang="0">
                  <a:pos x="T4" y="T5"/>
                </a:cxn>
              </a:cxnLst>
              <a:rect l="0" t="0" r="r" b="b"/>
              <a:pathLst>
                <a:path w="3" h="3">
                  <a:moveTo>
                    <a:pt x="0" y="3"/>
                  </a:moveTo>
                  <a:cubicBezTo>
                    <a:pt x="2" y="0"/>
                    <a:pt x="2" y="0"/>
                    <a:pt x="2" y="0"/>
                  </a:cubicBezTo>
                  <a:cubicBezTo>
                    <a:pt x="3" y="2"/>
                    <a:pt x="1" y="1"/>
                    <a:pt x="0" y="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14" name="Freeform 787">
              <a:extLst>
                <a:ext uri="{FF2B5EF4-FFF2-40B4-BE49-F238E27FC236}">
                  <a16:creationId xmlns:a16="http://schemas.microsoft.com/office/drawing/2014/main" id="{59E1E4F9-C7F0-A829-401E-74AAC779EF51}"/>
                </a:ext>
              </a:extLst>
            </p:cNvPr>
            <p:cNvSpPr>
              <a:spLocks/>
            </p:cNvSpPr>
            <p:nvPr userDrawn="1"/>
          </p:nvSpPr>
          <p:spPr bwMode="auto">
            <a:xfrm>
              <a:off x="1885" y="2498"/>
              <a:ext cx="3" cy="3"/>
            </a:xfrm>
            <a:custGeom>
              <a:avLst/>
              <a:gdLst>
                <a:gd name="T0" fmla="*/ 0 w 2"/>
                <a:gd name="T1" fmla="*/ 0 h 2"/>
                <a:gd name="T2" fmla="*/ 0 w 2"/>
                <a:gd name="T3" fmla="*/ 0 h 2"/>
              </a:gdLst>
              <a:ahLst/>
              <a:cxnLst>
                <a:cxn ang="0">
                  <a:pos x="T0" y="T1"/>
                </a:cxn>
                <a:cxn ang="0">
                  <a:pos x="T2" y="T3"/>
                </a:cxn>
              </a:cxnLst>
              <a:rect l="0" t="0" r="r" b="b"/>
              <a:pathLst>
                <a:path w="2" h="2">
                  <a:moveTo>
                    <a:pt x="0" y="0"/>
                  </a:moveTo>
                  <a:cubicBezTo>
                    <a:pt x="1" y="1"/>
                    <a:pt x="2" y="2"/>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15" name="Freeform 788">
              <a:extLst>
                <a:ext uri="{FF2B5EF4-FFF2-40B4-BE49-F238E27FC236}">
                  <a16:creationId xmlns:a16="http://schemas.microsoft.com/office/drawing/2014/main" id="{C00EA3FD-DF9D-63C5-2296-1AD85C5DA33A}"/>
                </a:ext>
              </a:extLst>
            </p:cNvPr>
            <p:cNvSpPr>
              <a:spLocks/>
            </p:cNvSpPr>
            <p:nvPr userDrawn="1"/>
          </p:nvSpPr>
          <p:spPr bwMode="auto">
            <a:xfrm>
              <a:off x="1888" y="2708"/>
              <a:ext cx="1" cy="1"/>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1" y="1"/>
                    <a:pt x="1" y="1"/>
                    <a:pt x="1" y="1"/>
                  </a:cubicBezTo>
                  <a:cubicBezTo>
                    <a:pt x="0" y="1"/>
                    <a:pt x="0" y="1"/>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16" name="Freeform 789">
              <a:extLst>
                <a:ext uri="{FF2B5EF4-FFF2-40B4-BE49-F238E27FC236}">
                  <a16:creationId xmlns:a16="http://schemas.microsoft.com/office/drawing/2014/main" id="{A3A93691-BFEA-1383-0A52-EBFB887BBEDA}"/>
                </a:ext>
              </a:extLst>
            </p:cNvPr>
            <p:cNvSpPr>
              <a:spLocks/>
            </p:cNvSpPr>
            <p:nvPr userDrawn="1"/>
          </p:nvSpPr>
          <p:spPr bwMode="auto">
            <a:xfrm>
              <a:off x="1892" y="2594"/>
              <a:ext cx="6" cy="5"/>
            </a:xfrm>
            <a:custGeom>
              <a:avLst/>
              <a:gdLst>
                <a:gd name="T0" fmla="*/ 0 w 4"/>
                <a:gd name="T1" fmla="*/ 3 h 3"/>
                <a:gd name="T2" fmla="*/ 3 w 4"/>
                <a:gd name="T3" fmla="*/ 0 h 3"/>
                <a:gd name="T4" fmla="*/ 0 w 4"/>
                <a:gd name="T5" fmla="*/ 3 h 3"/>
              </a:gdLst>
              <a:ahLst/>
              <a:cxnLst>
                <a:cxn ang="0">
                  <a:pos x="T0" y="T1"/>
                </a:cxn>
                <a:cxn ang="0">
                  <a:pos x="T2" y="T3"/>
                </a:cxn>
                <a:cxn ang="0">
                  <a:pos x="T4" y="T5"/>
                </a:cxn>
              </a:cxnLst>
              <a:rect l="0" t="0" r="r" b="b"/>
              <a:pathLst>
                <a:path w="4" h="3">
                  <a:moveTo>
                    <a:pt x="0" y="3"/>
                  </a:moveTo>
                  <a:cubicBezTo>
                    <a:pt x="1" y="1"/>
                    <a:pt x="2" y="0"/>
                    <a:pt x="3" y="0"/>
                  </a:cubicBezTo>
                  <a:cubicBezTo>
                    <a:pt x="4" y="2"/>
                    <a:pt x="1" y="2"/>
                    <a:pt x="0" y="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17" name="Freeform 790">
              <a:extLst>
                <a:ext uri="{FF2B5EF4-FFF2-40B4-BE49-F238E27FC236}">
                  <a16:creationId xmlns:a16="http://schemas.microsoft.com/office/drawing/2014/main" id="{DEB78A4B-F23F-B4C8-F670-A2C940332F25}"/>
                </a:ext>
              </a:extLst>
            </p:cNvPr>
            <p:cNvSpPr>
              <a:spLocks/>
            </p:cNvSpPr>
            <p:nvPr userDrawn="1"/>
          </p:nvSpPr>
          <p:spPr bwMode="auto">
            <a:xfrm>
              <a:off x="1891" y="2599"/>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18" name="Freeform 791">
              <a:extLst>
                <a:ext uri="{FF2B5EF4-FFF2-40B4-BE49-F238E27FC236}">
                  <a16:creationId xmlns:a16="http://schemas.microsoft.com/office/drawing/2014/main" id="{E812FF01-9874-CB3F-F822-1C4E0E4A824B}"/>
                </a:ext>
              </a:extLst>
            </p:cNvPr>
            <p:cNvSpPr>
              <a:spLocks/>
            </p:cNvSpPr>
            <p:nvPr userDrawn="1"/>
          </p:nvSpPr>
          <p:spPr bwMode="auto">
            <a:xfrm>
              <a:off x="1891" y="2511"/>
              <a:ext cx="2"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1" y="1"/>
                    <a:pt x="0" y="1"/>
                  </a:cubicBezTo>
                  <a:cubicBezTo>
                    <a:pt x="0" y="1"/>
                    <a:pt x="1" y="0"/>
                    <a:pt x="2"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19" name="Freeform 792">
              <a:extLst>
                <a:ext uri="{FF2B5EF4-FFF2-40B4-BE49-F238E27FC236}">
                  <a16:creationId xmlns:a16="http://schemas.microsoft.com/office/drawing/2014/main" id="{B1E919BE-A9E9-FBDF-E1F3-EEEC92B7CC0C}"/>
                </a:ext>
              </a:extLst>
            </p:cNvPr>
            <p:cNvSpPr>
              <a:spLocks/>
            </p:cNvSpPr>
            <p:nvPr userDrawn="1"/>
          </p:nvSpPr>
          <p:spPr bwMode="auto">
            <a:xfrm>
              <a:off x="1806" y="2505"/>
              <a:ext cx="109" cy="557"/>
            </a:xfrm>
            <a:custGeom>
              <a:avLst/>
              <a:gdLst>
                <a:gd name="T0" fmla="*/ 10 w 76"/>
                <a:gd name="T1" fmla="*/ 276 h 387"/>
                <a:gd name="T2" fmla="*/ 46 w 76"/>
                <a:gd name="T3" fmla="*/ 343 h 387"/>
                <a:gd name="T4" fmla="*/ 43 w 76"/>
                <a:gd name="T5" fmla="*/ 256 h 387"/>
                <a:gd name="T6" fmla="*/ 46 w 76"/>
                <a:gd name="T7" fmla="*/ 212 h 387"/>
                <a:gd name="T8" fmla="*/ 43 w 76"/>
                <a:gd name="T9" fmla="*/ 194 h 387"/>
                <a:gd name="T10" fmla="*/ 46 w 76"/>
                <a:gd name="T11" fmla="*/ 170 h 387"/>
                <a:gd name="T12" fmla="*/ 38 w 76"/>
                <a:gd name="T13" fmla="*/ 180 h 387"/>
                <a:gd name="T14" fmla="*/ 58 w 76"/>
                <a:gd name="T15" fmla="*/ 129 h 387"/>
                <a:gd name="T16" fmla="*/ 60 w 76"/>
                <a:gd name="T17" fmla="*/ 76 h 387"/>
                <a:gd name="T18" fmla="*/ 62 w 76"/>
                <a:gd name="T19" fmla="*/ 81 h 387"/>
                <a:gd name="T20" fmla="*/ 63 w 76"/>
                <a:gd name="T21" fmla="*/ 63 h 387"/>
                <a:gd name="T22" fmla="*/ 48 w 76"/>
                <a:gd name="T23" fmla="*/ 19 h 387"/>
                <a:gd name="T24" fmla="*/ 56 w 76"/>
                <a:gd name="T25" fmla="*/ 25 h 387"/>
                <a:gd name="T26" fmla="*/ 60 w 76"/>
                <a:gd name="T27" fmla="*/ 1 h 387"/>
                <a:gd name="T28" fmla="*/ 55 w 76"/>
                <a:gd name="T29" fmla="*/ 0 h 387"/>
                <a:gd name="T30" fmla="*/ 19 w 76"/>
                <a:gd name="T31" fmla="*/ 189 h 387"/>
                <a:gd name="T32" fmla="*/ 10 w 76"/>
                <a:gd name="T33" fmla="*/ 276 h 387"/>
                <a:gd name="T34" fmla="*/ 10 w 76"/>
                <a:gd name="T35" fmla="*/ 276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6" h="387">
                  <a:moveTo>
                    <a:pt x="10" y="276"/>
                  </a:moveTo>
                  <a:cubicBezTo>
                    <a:pt x="11" y="278"/>
                    <a:pt x="13" y="387"/>
                    <a:pt x="46" y="343"/>
                  </a:cubicBezTo>
                  <a:cubicBezTo>
                    <a:pt x="24" y="347"/>
                    <a:pt x="31" y="249"/>
                    <a:pt x="43" y="256"/>
                  </a:cubicBezTo>
                  <a:cubicBezTo>
                    <a:pt x="31" y="246"/>
                    <a:pt x="42" y="222"/>
                    <a:pt x="46" y="212"/>
                  </a:cubicBezTo>
                  <a:cubicBezTo>
                    <a:pt x="56" y="183"/>
                    <a:pt x="54" y="200"/>
                    <a:pt x="43" y="194"/>
                  </a:cubicBezTo>
                  <a:cubicBezTo>
                    <a:pt x="59" y="178"/>
                    <a:pt x="60" y="170"/>
                    <a:pt x="46" y="170"/>
                  </a:cubicBezTo>
                  <a:cubicBezTo>
                    <a:pt x="37" y="177"/>
                    <a:pt x="63" y="188"/>
                    <a:pt x="38" y="180"/>
                  </a:cubicBezTo>
                  <a:cubicBezTo>
                    <a:pt x="52" y="176"/>
                    <a:pt x="59" y="144"/>
                    <a:pt x="58" y="129"/>
                  </a:cubicBezTo>
                  <a:cubicBezTo>
                    <a:pt x="57" y="108"/>
                    <a:pt x="56" y="102"/>
                    <a:pt x="60" y="76"/>
                  </a:cubicBezTo>
                  <a:cubicBezTo>
                    <a:pt x="55" y="82"/>
                    <a:pt x="56" y="84"/>
                    <a:pt x="62" y="81"/>
                  </a:cubicBezTo>
                  <a:cubicBezTo>
                    <a:pt x="58" y="94"/>
                    <a:pt x="55" y="68"/>
                    <a:pt x="63" y="63"/>
                  </a:cubicBezTo>
                  <a:cubicBezTo>
                    <a:pt x="40" y="80"/>
                    <a:pt x="76" y="11"/>
                    <a:pt x="48" y="19"/>
                  </a:cubicBezTo>
                  <a:cubicBezTo>
                    <a:pt x="50" y="21"/>
                    <a:pt x="53" y="24"/>
                    <a:pt x="56" y="25"/>
                  </a:cubicBezTo>
                  <a:cubicBezTo>
                    <a:pt x="55" y="25"/>
                    <a:pt x="58" y="6"/>
                    <a:pt x="60" y="1"/>
                  </a:cubicBezTo>
                  <a:cubicBezTo>
                    <a:pt x="57" y="7"/>
                    <a:pt x="56" y="6"/>
                    <a:pt x="55" y="0"/>
                  </a:cubicBezTo>
                  <a:cubicBezTo>
                    <a:pt x="43" y="53"/>
                    <a:pt x="13" y="136"/>
                    <a:pt x="19" y="189"/>
                  </a:cubicBezTo>
                  <a:cubicBezTo>
                    <a:pt x="21" y="215"/>
                    <a:pt x="0" y="247"/>
                    <a:pt x="10" y="276"/>
                  </a:cubicBezTo>
                  <a:cubicBezTo>
                    <a:pt x="17" y="288"/>
                    <a:pt x="11" y="278"/>
                    <a:pt x="10" y="27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20" name="Freeform 793">
              <a:extLst>
                <a:ext uri="{FF2B5EF4-FFF2-40B4-BE49-F238E27FC236}">
                  <a16:creationId xmlns:a16="http://schemas.microsoft.com/office/drawing/2014/main" id="{1B2D53D9-F556-B5F2-A8D3-4380B7A92472}"/>
                </a:ext>
              </a:extLst>
            </p:cNvPr>
            <p:cNvSpPr>
              <a:spLocks/>
            </p:cNvSpPr>
            <p:nvPr userDrawn="1"/>
          </p:nvSpPr>
          <p:spPr bwMode="auto">
            <a:xfrm>
              <a:off x="1895" y="2512"/>
              <a:ext cx="7" cy="3"/>
            </a:xfrm>
            <a:custGeom>
              <a:avLst/>
              <a:gdLst>
                <a:gd name="T0" fmla="*/ 2 w 5"/>
                <a:gd name="T1" fmla="*/ 1 h 2"/>
                <a:gd name="T2" fmla="*/ 2 w 5"/>
                <a:gd name="T3" fmla="*/ 2 h 2"/>
                <a:gd name="T4" fmla="*/ 2 w 5"/>
                <a:gd name="T5" fmla="*/ 1 h 2"/>
              </a:gdLst>
              <a:ahLst/>
              <a:cxnLst>
                <a:cxn ang="0">
                  <a:pos x="T0" y="T1"/>
                </a:cxn>
                <a:cxn ang="0">
                  <a:pos x="T2" y="T3"/>
                </a:cxn>
                <a:cxn ang="0">
                  <a:pos x="T4" y="T5"/>
                </a:cxn>
              </a:cxnLst>
              <a:rect l="0" t="0" r="r" b="b"/>
              <a:pathLst>
                <a:path w="5" h="2">
                  <a:moveTo>
                    <a:pt x="2" y="1"/>
                  </a:moveTo>
                  <a:cubicBezTo>
                    <a:pt x="5" y="0"/>
                    <a:pt x="2" y="2"/>
                    <a:pt x="2" y="2"/>
                  </a:cubicBezTo>
                  <a:cubicBezTo>
                    <a:pt x="2" y="2"/>
                    <a:pt x="0" y="1"/>
                    <a:pt x="2" y="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21" name="Freeform 794">
              <a:extLst>
                <a:ext uri="{FF2B5EF4-FFF2-40B4-BE49-F238E27FC236}">
                  <a16:creationId xmlns:a16="http://schemas.microsoft.com/office/drawing/2014/main" id="{EB310769-1A08-18C5-4DC4-C2240C6E43E9}"/>
                </a:ext>
              </a:extLst>
            </p:cNvPr>
            <p:cNvSpPr>
              <a:spLocks/>
            </p:cNvSpPr>
            <p:nvPr userDrawn="1"/>
          </p:nvSpPr>
          <p:spPr bwMode="auto">
            <a:xfrm>
              <a:off x="1889" y="2519"/>
              <a:ext cx="3" cy="3"/>
            </a:xfrm>
            <a:custGeom>
              <a:avLst/>
              <a:gdLst>
                <a:gd name="T0" fmla="*/ 0 w 2"/>
                <a:gd name="T1" fmla="*/ 2 h 2"/>
                <a:gd name="T2" fmla="*/ 2 w 2"/>
                <a:gd name="T3" fmla="*/ 0 h 2"/>
                <a:gd name="T4" fmla="*/ 0 w 2"/>
                <a:gd name="T5" fmla="*/ 2 h 2"/>
              </a:gdLst>
              <a:ahLst/>
              <a:cxnLst>
                <a:cxn ang="0">
                  <a:pos x="T0" y="T1"/>
                </a:cxn>
                <a:cxn ang="0">
                  <a:pos x="T2" y="T3"/>
                </a:cxn>
                <a:cxn ang="0">
                  <a:pos x="T4" y="T5"/>
                </a:cxn>
              </a:cxnLst>
              <a:rect l="0" t="0" r="r" b="b"/>
              <a:pathLst>
                <a:path w="2" h="2">
                  <a:moveTo>
                    <a:pt x="0" y="2"/>
                  </a:moveTo>
                  <a:cubicBezTo>
                    <a:pt x="1" y="2"/>
                    <a:pt x="2" y="1"/>
                    <a:pt x="2" y="0"/>
                  </a:cubicBezTo>
                  <a:cubicBezTo>
                    <a:pt x="2" y="1"/>
                    <a:pt x="2" y="1"/>
                    <a:pt x="0" y="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22" name="Freeform 795">
              <a:extLst>
                <a:ext uri="{FF2B5EF4-FFF2-40B4-BE49-F238E27FC236}">
                  <a16:creationId xmlns:a16="http://schemas.microsoft.com/office/drawing/2014/main" id="{4A5D3955-CF82-D850-F377-11B0385EAE95}"/>
                </a:ext>
              </a:extLst>
            </p:cNvPr>
            <p:cNvSpPr>
              <a:spLocks/>
            </p:cNvSpPr>
            <p:nvPr userDrawn="1"/>
          </p:nvSpPr>
          <p:spPr bwMode="auto">
            <a:xfrm>
              <a:off x="1891" y="2515"/>
              <a:ext cx="2" cy="4"/>
            </a:xfrm>
            <a:custGeom>
              <a:avLst/>
              <a:gdLst>
                <a:gd name="T0" fmla="*/ 1 w 2"/>
                <a:gd name="T1" fmla="*/ 0 h 3"/>
                <a:gd name="T2" fmla="*/ 1 w 2"/>
                <a:gd name="T3" fmla="*/ 3 h 3"/>
                <a:gd name="T4" fmla="*/ 1 w 2"/>
                <a:gd name="T5" fmla="*/ 0 h 3"/>
              </a:gdLst>
              <a:ahLst/>
              <a:cxnLst>
                <a:cxn ang="0">
                  <a:pos x="T0" y="T1"/>
                </a:cxn>
                <a:cxn ang="0">
                  <a:pos x="T2" y="T3"/>
                </a:cxn>
                <a:cxn ang="0">
                  <a:pos x="T4" y="T5"/>
                </a:cxn>
              </a:cxnLst>
              <a:rect l="0" t="0" r="r" b="b"/>
              <a:pathLst>
                <a:path w="2" h="3">
                  <a:moveTo>
                    <a:pt x="1" y="0"/>
                  </a:moveTo>
                  <a:cubicBezTo>
                    <a:pt x="1" y="1"/>
                    <a:pt x="2" y="2"/>
                    <a:pt x="1" y="3"/>
                  </a:cubicBezTo>
                  <a:cubicBezTo>
                    <a:pt x="1" y="2"/>
                    <a:pt x="0" y="1"/>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23" name="Freeform 796">
              <a:extLst>
                <a:ext uri="{FF2B5EF4-FFF2-40B4-BE49-F238E27FC236}">
                  <a16:creationId xmlns:a16="http://schemas.microsoft.com/office/drawing/2014/main" id="{BE0FE8F3-5051-E803-F8A0-16C01ABB98CB}"/>
                </a:ext>
              </a:extLst>
            </p:cNvPr>
            <p:cNvSpPr>
              <a:spLocks/>
            </p:cNvSpPr>
            <p:nvPr userDrawn="1"/>
          </p:nvSpPr>
          <p:spPr bwMode="auto">
            <a:xfrm>
              <a:off x="1891" y="2683"/>
              <a:ext cx="0" cy="10"/>
            </a:xfrm>
            <a:custGeom>
              <a:avLst/>
              <a:gdLst>
                <a:gd name="T0" fmla="*/ 0 h 7"/>
                <a:gd name="T1" fmla="*/ 0 h 7"/>
              </a:gdLst>
              <a:ahLst/>
              <a:cxnLst>
                <a:cxn ang="0">
                  <a:pos x="0" y="T0"/>
                </a:cxn>
                <a:cxn ang="0">
                  <a:pos x="0" y="T1"/>
                </a:cxn>
              </a:cxnLst>
              <a:rect l="0" t="0" r="r" b="b"/>
              <a:pathLst>
                <a:path h="7">
                  <a:moveTo>
                    <a:pt x="0" y="0"/>
                  </a:moveTo>
                  <a:cubicBezTo>
                    <a:pt x="0" y="0"/>
                    <a:pt x="0" y="7"/>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24" name="Freeform 797">
              <a:extLst>
                <a:ext uri="{FF2B5EF4-FFF2-40B4-BE49-F238E27FC236}">
                  <a16:creationId xmlns:a16="http://schemas.microsoft.com/office/drawing/2014/main" id="{5EE31701-1589-4976-4BFE-FBD28617C0A8}"/>
                </a:ext>
              </a:extLst>
            </p:cNvPr>
            <p:cNvSpPr>
              <a:spLocks/>
            </p:cNvSpPr>
            <p:nvPr userDrawn="1"/>
          </p:nvSpPr>
          <p:spPr bwMode="auto">
            <a:xfrm>
              <a:off x="1593" y="2807"/>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25" name="Freeform 798">
              <a:extLst>
                <a:ext uri="{FF2B5EF4-FFF2-40B4-BE49-F238E27FC236}">
                  <a16:creationId xmlns:a16="http://schemas.microsoft.com/office/drawing/2014/main" id="{79DF1E75-2FD9-CB11-091A-19FB9F2CE283}"/>
                </a:ext>
              </a:extLst>
            </p:cNvPr>
            <p:cNvSpPr>
              <a:spLocks/>
            </p:cNvSpPr>
            <p:nvPr userDrawn="1"/>
          </p:nvSpPr>
          <p:spPr bwMode="auto">
            <a:xfrm>
              <a:off x="1603" y="2798"/>
              <a:ext cx="1" cy="2"/>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1"/>
                    <a:pt x="1" y="1"/>
                    <a:pt x="1" y="1"/>
                  </a:cubicBezTo>
                  <a:cubicBezTo>
                    <a:pt x="0" y="1"/>
                    <a:pt x="0" y="1"/>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26" name="Freeform 799">
              <a:extLst>
                <a:ext uri="{FF2B5EF4-FFF2-40B4-BE49-F238E27FC236}">
                  <a16:creationId xmlns:a16="http://schemas.microsoft.com/office/drawing/2014/main" id="{83BEB472-E827-4BBC-5A3F-9C3C8B0E84A2}"/>
                </a:ext>
              </a:extLst>
            </p:cNvPr>
            <p:cNvSpPr>
              <a:spLocks/>
            </p:cNvSpPr>
            <p:nvPr userDrawn="1"/>
          </p:nvSpPr>
          <p:spPr bwMode="auto">
            <a:xfrm>
              <a:off x="1593" y="280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27" name="Freeform 800">
              <a:extLst>
                <a:ext uri="{FF2B5EF4-FFF2-40B4-BE49-F238E27FC236}">
                  <a16:creationId xmlns:a16="http://schemas.microsoft.com/office/drawing/2014/main" id="{79834737-A12C-726C-DE2A-9A62BA87BD7D}"/>
                </a:ext>
              </a:extLst>
            </p:cNvPr>
            <p:cNvSpPr>
              <a:spLocks/>
            </p:cNvSpPr>
            <p:nvPr userDrawn="1"/>
          </p:nvSpPr>
          <p:spPr bwMode="auto">
            <a:xfrm>
              <a:off x="1593" y="293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28" name="Freeform 801">
              <a:extLst>
                <a:ext uri="{FF2B5EF4-FFF2-40B4-BE49-F238E27FC236}">
                  <a16:creationId xmlns:a16="http://schemas.microsoft.com/office/drawing/2014/main" id="{1DDECCCC-AD91-B5AD-59AA-6F765B1573CC}"/>
                </a:ext>
              </a:extLst>
            </p:cNvPr>
            <p:cNvSpPr>
              <a:spLocks noEditPoints="1"/>
            </p:cNvSpPr>
            <p:nvPr userDrawn="1"/>
          </p:nvSpPr>
          <p:spPr bwMode="auto">
            <a:xfrm>
              <a:off x="1543" y="2711"/>
              <a:ext cx="89" cy="226"/>
            </a:xfrm>
            <a:custGeom>
              <a:avLst/>
              <a:gdLst>
                <a:gd name="T0" fmla="*/ 9 w 62"/>
                <a:gd name="T1" fmla="*/ 121 h 157"/>
                <a:gd name="T2" fmla="*/ 16 w 62"/>
                <a:gd name="T3" fmla="*/ 145 h 157"/>
                <a:gd name="T4" fmla="*/ 13 w 62"/>
                <a:gd name="T5" fmla="*/ 145 h 157"/>
                <a:gd name="T6" fmla="*/ 51 w 62"/>
                <a:gd name="T7" fmla="*/ 150 h 157"/>
                <a:gd name="T8" fmla="*/ 29 w 62"/>
                <a:gd name="T9" fmla="*/ 113 h 157"/>
                <a:gd name="T10" fmla="*/ 34 w 62"/>
                <a:gd name="T11" fmla="*/ 86 h 157"/>
                <a:gd name="T12" fmla="*/ 27 w 62"/>
                <a:gd name="T13" fmla="*/ 79 h 157"/>
                <a:gd name="T14" fmla="*/ 33 w 62"/>
                <a:gd name="T15" fmla="*/ 67 h 157"/>
                <a:gd name="T16" fmla="*/ 34 w 62"/>
                <a:gd name="T17" fmla="*/ 45 h 157"/>
                <a:gd name="T18" fmla="*/ 35 w 62"/>
                <a:gd name="T19" fmla="*/ 37 h 157"/>
                <a:gd name="T20" fmla="*/ 26 w 62"/>
                <a:gd name="T21" fmla="*/ 10 h 157"/>
                <a:gd name="T22" fmla="*/ 36 w 62"/>
                <a:gd name="T23" fmla="*/ 0 h 157"/>
                <a:gd name="T24" fmla="*/ 9 w 62"/>
                <a:gd name="T25" fmla="*/ 121 h 157"/>
                <a:gd name="T26" fmla="*/ 9 w 62"/>
                <a:gd name="T27" fmla="*/ 121 h 157"/>
                <a:gd name="T28" fmla="*/ 34 w 62"/>
                <a:gd name="T29" fmla="*/ 86 h 157"/>
                <a:gd name="T30" fmla="*/ 34 w 62"/>
                <a:gd name="T31" fmla="*/ 86 h 157"/>
                <a:gd name="T32" fmla="*/ 29 w 62"/>
                <a:gd name="T33" fmla="*/ 71 h 157"/>
                <a:gd name="T34" fmla="*/ 38 w 62"/>
                <a:gd name="T35" fmla="*/ 70 h 157"/>
                <a:gd name="T36" fmla="*/ 29 w 62"/>
                <a:gd name="T37" fmla="*/ 71 h 157"/>
                <a:gd name="T38" fmla="*/ 29 w 62"/>
                <a:gd name="T39" fmla="*/ 71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2" h="157">
                  <a:moveTo>
                    <a:pt x="9" y="121"/>
                  </a:moveTo>
                  <a:cubicBezTo>
                    <a:pt x="9" y="129"/>
                    <a:pt x="12" y="137"/>
                    <a:pt x="16" y="145"/>
                  </a:cubicBezTo>
                  <a:cubicBezTo>
                    <a:pt x="22" y="142"/>
                    <a:pt x="21" y="142"/>
                    <a:pt x="13" y="145"/>
                  </a:cubicBezTo>
                  <a:cubicBezTo>
                    <a:pt x="16" y="157"/>
                    <a:pt x="43" y="152"/>
                    <a:pt x="51" y="150"/>
                  </a:cubicBezTo>
                  <a:cubicBezTo>
                    <a:pt x="19" y="153"/>
                    <a:pt x="48" y="116"/>
                    <a:pt x="29" y="113"/>
                  </a:cubicBezTo>
                  <a:cubicBezTo>
                    <a:pt x="35" y="110"/>
                    <a:pt x="44" y="83"/>
                    <a:pt x="34" y="86"/>
                  </a:cubicBezTo>
                  <a:cubicBezTo>
                    <a:pt x="62" y="78"/>
                    <a:pt x="32" y="80"/>
                    <a:pt x="27" y="79"/>
                  </a:cubicBezTo>
                  <a:cubicBezTo>
                    <a:pt x="49" y="75"/>
                    <a:pt x="51" y="71"/>
                    <a:pt x="33" y="67"/>
                  </a:cubicBezTo>
                  <a:cubicBezTo>
                    <a:pt x="55" y="67"/>
                    <a:pt x="34" y="45"/>
                    <a:pt x="34" y="45"/>
                  </a:cubicBezTo>
                  <a:cubicBezTo>
                    <a:pt x="34" y="37"/>
                    <a:pt x="35" y="33"/>
                    <a:pt x="35" y="37"/>
                  </a:cubicBezTo>
                  <a:cubicBezTo>
                    <a:pt x="36" y="19"/>
                    <a:pt x="41" y="17"/>
                    <a:pt x="26" y="10"/>
                  </a:cubicBezTo>
                  <a:cubicBezTo>
                    <a:pt x="54" y="8"/>
                    <a:pt x="19" y="8"/>
                    <a:pt x="36" y="0"/>
                  </a:cubicBezTo>
                  <a:cubicBezTo>
                    <a:pt x="18" y="0"/>
                    <a:pt x="0" y="112"/>
                    <a:pt x="9" y="121"/>
                  </a:cubicBezTo>
                  <a:cubicBezTo>
                    <a:pt x="11" y="122"/>
                    <a:pt x="9" y="122"/>
                    <a:pt x="9" y="121"/>
                  </a:cubicBezTo>
                  <a:close/>
                  <a:moveTo>
                    <a:pt x="34" y="86"/>
                  </a:moveTo>
                  <a:cubicBezTo>
                    <a:pt x="38" y="87"/>
                    <a:pt x="35" y="86"/>
                    <a:pt x="34" y="86"/>
                  </a:cubicBezTo>
                  <a:close/>
                  <a:moveTo>
                    <a:pt x="29" y="71"/>
                  </a:moveTo>
                  <a:cubicBezTo>
                    <a:pt x="32" y="72"/>
                    <a:pt x="35" y="71"/>
                    <a:pt x="38" y="70"/>
                  </a:cubicBezTo>
                  <a:cubicBezTo>
                    <a:pt x="34" y="68"/>
                    <a:pt x="31" y="69"/>
                    <a:pt x="29" y="71"/>
                  </a:cubicBezTo>
                  <a:cubicBezTo>
                    <a:pt x="32" y="72"/>
                    <a:pt x="31" y="71"/>
                    <a:pt x="29" y="7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29" name="Freeform 802">
              <a:extLst>
                <a:ext uri="{FF2B5EF4-FFF2-40B4-BE49-F238E27FC236}">
                  <a16:creationId xmlns:a16="http://schemas.microsoft.com/office/drawing/2014/main" id="{6BDD735B-A66C-191C-D1BC-443A6316ECCF}"/>
                </a:ext>
              </a:extLst>
            </p:cNvPr>
            <p:cNvSpPr>
              <a:spLocks/>
            </p:cNvSpPr>
            <p:nvPr userDrawn="1"/>
          </p:nvSpPr>
          <p:spPr bwMode="auto">
            <a:xfrm>
              <a:off x="1589" y="2850"/>
              <a:ext cx="8" cy="3"/>
            </a:xfrm>
            <a:custGeom>
              <a:avLst/>
              <a:gdLst>
                <a:gd name="T0" fmla="*/ 5 w 6"/>
                <a:gd name="T1" fmla="*/ 2 h 2"/>
                <a:gd name="T2" fmla="*/ 2 w 6"/>
                <a:gd name="T3" fmla="*/ 0 h 2"/>
                <a:gd name="T4" fmla="*/ 5 w 6"/>
                <a:gd name="T5" fmla="*/ 2 h 2"/>
              </a:gdLst>
              <a:ahLst/>
              <a:cxnLst>
                <a:cxn ang="0">
                  <a:pos x="T0" y="T1"/>
                </a:cxn>
                <a:cxn ang="0">
                  <a:pos x="T2" y="T3"/>
                </a:cxn>
                <a:cxn ang="0">
                  <a:pos x="T4" y="T5"/>
                </a:cxn>
              </a:cxnLst>
              <a:rect l="0" t="0" r="r" b="b"/>
              <a:pathLst>
                <a:path w="6" h="2">
                  <a:moveTo>
                    <a:pt x="5" y="2"/>
                  </a:moveTo>
                  <a:cubicBezTo>
                    <a:pt x="1" y="2"/>
                    <a:pt x="3" y="1"/>
                    <a:pt x="2" y="0"/>
                  </a:cubicBezTo>
                  <a:cubicBezTo>
                    <a:pt x="6" y="1"/>
                    <a:pt x="0" y="1"/>
                    <a:pt x="5" y="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30" name="Freeform 803">
              <a:extLst>
                <a:ext uri="{FF2B5EF4-FFF2-40B4-BE49-F238E27FC236}">
                  <a16:creationId xmlns:a16="http://schemas.microsoft.com/office/drawing/2014/main" id="{3BDD5ECD-807B-F8E1-026E-DECC59BB6269}"/>
                </a:ext>
              </a:extLst>
            </p:cNvPr>
            <p:cNvSpPr>
              <a:spLocks/>
            </p:cNvSpPr>
            <p:nvPr userDrawn="1"/>
          </p:nvSpPr>
          <p:spPr bwMode="auto">
            <a:xfrm>
              <a:off x="2168" y="2637"/>
              <a:ext cx="0" cy="5"/>
            </a:xfrm>
            <a:custGeom>
              <a:avLst/>
              <a:gdLst>
                <a:gd name="T0" fmla="*/ 0 h 3"/>
                <a:gd name="T1" fmla="*/ 3 h 3"/>
                <a:gd name="T2" fmla="*/ 0 h 3"/>
              </a:gdLst>
              <a:ahLst/>
              <a:cxnLst>
                <a:cxn ang="0">
                  <a:pos x="0" y="T0"/>
                </a:cxn>
                <a:cxn ang="0">
                  <a:pos x="0" y="T1"/>
                </a:cxn>
                <a:cxn ang="0">
                  <a:pos x="0" y="T2"/>
                </a:cxn>
              </a:cxnLst>
              <a:rect l="0" t="0" r="r" b="b"/>
              <a:pathLst>
                <a:path h="3">
                  <a:moveTo>
                    <a:pt x="0" y="0"/>
                  </a:moveTo>
                  <a:cubicBezTo>
                    <a:pt x="0" y="1"/>
                    <a:pt x="0" y="2"/>
                    <a:pt x="0" y="3"/>
                  </a:cubicBezTo>
                  <a:cubicBezTo>
                    <a:pt x="0" y="2"/>
                    <a:pt x="0" y="1"/>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31" name="Freeform 804">
              <a:extLst>
                <a:ext uri="{FF2B5EF4-FFF2-40B4-BE49-F238E27FC236}">
                  <a16:creationId xmlns:a16="http://schemas.microsoft.com/office/drawing/2014/main" id="{00EF709C-F97D-2692-FCD2-228DF86C6F65}"/>
                </a:ext>
              </a:extLst>
            </p:cNvPr>
            <p:cNvSpPr>
              <a:spLocks/>
            </p:cNvSpPr>
            <p:nvPr userDrawn="1"/>
          </p:nvSpPr>
          <p:spPr bwMode="auto">
            <a:xfrm>
              <a:off x="2178" y="2609"/>
              <a:ext cx="0" cy="3"/>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2"/>
                    <a:pt x="0" y="2"/>
                    <a:pt x="0" y="2"/>
                  </a:cubicBezTo>
                  <a:cubicBezTo>
                    <a:pt x="0" y="1"/>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32" name="Freeform 805">
              <a:extLst>
                <a:ext uri="{FF2B5EF4-FFF2-40B4-BE49-F238E27FC236}">
                  <a16:creationId xmlns:a16="http://schemas.microsoft.com/office/drawing/2014/main" id="{9F9A1022-8B98-3682-BF75-7CD428A321F3}"/>
                </a:ext>
              </a:extLst>
            </p:cNvPr>
            <p:cNvSpPr>
              <a:spLocks/>
            </p:cNvSpPr>
            <p:nvPr userDrawn="1"/>
          </p:nvSpPr>
          <p:spPr bwMode="auto">
            <a:xfrm>
              <a:off x="2168" y="264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33" name="Freeform 806">
              <a:extLst>
                <a:ext uri="{FF2B5EF4-FFF2-40B4-BE49-F238E27FC236}">
                  <a16:creationId xmlns:a16="http://schemas.microsoft.com/office/drawing/2014/main" id="{FF8BEE01-10CD-0783-8A8F-974EC9DC527F}"/>
                </a:ext>
              </a:extLst>
            </p:cNvPr>
            <p:cNvSpPr>
              <a:spLocks/>
            </p:cNvSpPr>
            <p:nvPr userDrawn="1"/>
          </p:nvSpPr>
          <p:spPr bwMode="auto">
            <a:xfrm>
              <a:off x="2168" y="3113"/>
              <a:ext cx="0" cy="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34" name="Freeform 807">
              <a:extLst>
                <a:ext uri="{FF2B5EF4-FFF2-40B4-BE49-F238E27FC236}">
                  <a16:creationId xmlns:a16="http://schemas.microsoft.com/office/drawing/2014/main" id="{12E98D5B-A276-6BC1-A849-D080F3B13365}"/>
                </a:ext>
              </a:extLst>
            </p:cNvPr>
            <p:cNvSpPr>
              <a:spLocks noEditPoints="1"/>
            </p:cNvSpPr>
            <p:nvPr userDrawn="1"/>
          </p:nvSpPr>
          <p:spPr bwMode="auto">
            <a:xfrm>
              <a:off x="2119" y="2268"/>
              <a:ext cx="88" cy="848"/>
            </a:xfrm>
            <a:custGeom>
              <a:avLst/>
              <a:gdLst>
                <a:gd name="T0" fmla="*/ 28 w 61"/>
                <a:gd name="T1" fmla="*/ 275 h 590"/>
                <a:gd name="T2" fmla="*/ 28 w 61"/>
                <a:gd name="T3" fmla="*/ 275 h 590"/>
                <a:gd name="T4" fmla="*/ 28 w 61"/>
                <a:gd name="T5" fmla="*/ 276 h 590"/>
                <a:gd name="T6" fmla="*/ 28 w 61"/>
                <a:gd name="T7" fmla="*/ 276 h 590"/>
                <a:gd name="T8" fmla="*/ 28 w 61"/>
                <a:gd name="T9" fmla="*/ 276 h 590"/>
                <a:gd name="T10" fmla="*/ 37 w 61"/>
                <a:gd name="T11" fmla="*/ 268 h 590"/>
                <a:gd name="T12" fmla="*/ 28 w 61"/>
                <a:gd name="T13" fmla="*/ 275 h 590"/>
                <a:gd name="T14" fmla="*/ 34 w 61"/>
                <a:gd name="T15" fmla="*/ 29 h 590"/>
                <a:gd name="T16" fmla="*/ 30 w 61"/>
                <a:gd name="T17" fmla="*/ 9 h 590"/>
                <a:gd name="T18" fmla="*/ 34 w 61"/>
                <a:gd name="T19" fmla="*/ 1 h 590"/>
                <a:gd name="T20" fmla="*/ 30 w 61"/>
                <a:gd name="T21" fmla="*/ 10 h 590"/>
                <a:gd name="T22" fmla="*/ 25 w 61"/>
                <a:gd name="T23" fmla="*/ 36 h 590"/>
                <a:gd name="T24" fmla="*/ 25 w 61"/>
                <a:gd name="T25" fmla="*/ 37 h 590"/>
                <a:gd name="T26" fmla="*/ 34 w 61"/>
                <a:gd name="T27" fmla="*/ 29 h 590"/>
                <a:gd name="T28" fmla="*/ 40 w 61"/>
                <a:gd name="T29" fmla="*/ 575 h 590"/>
                <a:gd name="T30" fmla="*/ 27 w 61"/>
                <a:gd name="T31" fmla="*/ 437 h 590"/>
                <a:gd name="T32" fmla="*/ 33 w 61"/>
                <a:gd name="T33" fmla="*/ 331 h 590"/>
                <a:gd name="T34" fmla="*/ 33 w 61"/>
                <a:gd name="T35" fmla="*/ 331 h 590"/>
                <a:gd name="T36" fmla="*/ 33 w 61"/>
                <a:gd name="T37" fmla="*/ 331 h 590"/>
                <a:gd name="T38" fmla="*/ 25 w 61"/>
                <a:gd name="T39" fmla="*/ 303 h 590"/>
                <a:gd name="T40" fmla="*/ 34 w 61"/>
                <a:gd name="T41" fmla="*/ 260 h 590"/>
                <a:gd name="T42" fmla="*/ 31 w 61"/>
                <a:gd name="T43" fmla="*/ 257 h 590"/>
                <a:gd name="T44" fmla="*/ 33 w 61"/>
                <a:gd name="T45" fmla="*/ 174 h 590"/>
                <a:gd name="T46" fmla="*/ 34 w 61"/>
                <a:gd name="T47" fmla="*/ 141 h 590"/>
                <a:gd name="T48" fmla="*/ 25 w 61"/>
                <a:gd name="T49" fmla="*/ 37 h 590"/>
                <a:gd name="T50" fmla="*/ 7 w 61"/>
                <a:gd name="T51" fmla="*/ 466 h 590"/>
                <a:gd name="T52" fmla="*/ 7 w 61"/>
                <a:gd name="T53" fmla="*/ 466 h 590"/>
                <a:gd name="T54" fmla="*/ 14 w 61"/>
                <a:gd name="T55" fmla="*/ 555 h 590"/>
                <a:gd name="T56" fmla="*/ 12 w 61"/>
                <a:gd name="T57" fmla="*/ 558 h 590"/>
                <a:gd name="T58" fmla="*/ 12 w 61"/>
                <a:gd name="T59" fmla="*/ 564 h 590"/>
                <a:gd name="T60" fmla="*/ 12 w 61"/>
                <a:gd name="T61" fmla="*/ 564 h 590"/>
                <a:gd name="T62" fmla="*/ 13 w 61"/>
                <a:gd name="T63" fmla="*/ 570 h 590"/>
                <a:gd name="T64" fmla="*/ 34 w 61"/>
                <a:gd name="T65" fmla="*/ 588 h 590"/>
                <a:gd name="T66" fmla="*/ 34 w 61"/>
                <a:gd name="T67" fmla="*/ 588 h 590"/>
                <a:gd name="T68" fmla="*/ 47 w 61"/>
                <a:gd name="T69" fmla="*/ 580 h 590"/>
                <a:gd name="T70" fmla="*/ 47 w 61"/>
                <a:gd name="T71" fmla="*/ 580 h 590"/>
                <a:gd name="T72" fmla="*/ 49 w 61"/>
                <a:gd name="T73" fmla="*/ 578 h 590"/>
                <a:gd name="T74" fmla="*/ 40 w 61"/>
                <a:gd name="T75" fmla="*/ 575 h 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1" h="590">
                  <a:moveTo>
                    <a:pt x="28" y="275"/>
                  </a:moveTo>
                  <a:cubicBezTo>
                    <a:pt x="28" y="275"/>
                    <a:pt x="28" y="275"/>
                    <a:pt x="28" y="275"/>
                  </a:cubicBezTo>
                  <a:cubicBezTo>
                    <a:pt x="28" y="275"/>
                    <a:pt x="28" y="276"/>
                    <a:pt x="28" y="276"/>
                  </a:cubicBezTo>
                  <a:cubicBezTo>
                    <a:pt x="28" y="276"/>
                    <a:pt x="28" y="276"/>
                    <a:pt x="28" y="276"/>
                  </a:cubicBezTo>
                  <a:cubicBezTo>
                    <a:pt x="28" y="276"/>
                    <a:pt x="28" y="276"/>
                    <a:pt x="28" y="276"/>
                  </a:cubicBezTo>
                  <a:cubicBezTo>
                    <a:pt x="31" y="277"/>
                    <a:pt x="34" y="274"/>
                    <a:pt x="37" y="268"/>
                  </a:cubicBezTo>
                  <a:cubicBezTo>
                    <a:pt x="33" y="263"/>
                    <a:pt x="30" y="265"/>
                    <a:pt x="28" y="275"/>
                  </a:cubicBezTo>
                  <a:close/>
                  <a:moveTo>
                    <a:pt x="34" y="29"/>
                  </a:moveTo>
                  <a:cubicBezTo>
                    <a:pt x="32" y="25"/>
                    <a:pt x="28" y="20"/>
                    <a:pt x="30" y="9"/>
                  </a:cubicBezTo>
                  <a:cubicBezTo>
                    <a:pt x="31" y="7"/>
                    <a:pt x="32" y="4"/>
                    <a:pt x="34" y="1"/>
                  </a:cubicBezTo>
                  <a:cubicBezTo>
                    <a:pt x="33" y="0"/>
                    <a:pt x="31" y="4"/>
                    <a:pt x="30" y="10"/>
                  </a:cubicBezTo>
                  <a:cubicBezTo>
                    <a:pt x="28" y="16"/>
                    <a:pt x="26" y="25"/>
                    <a:pt x="25" y="36"/>
                  </a:cubicBezTo>
                  <a:cubicBezTo>
                    <a:pt x="25" y="36"/>
                    <a:pt x="25" y="36"/>
                    <a:pt x="25" y="37"/>
                  </a:cubicBezTo>
                  <a:cubicBezTo>
                    <a:pt x="38" y="34"/>
                    <a:pt x="37" y="33"/>
                    <a:pt x="34" y="29"/>
                  </a:cubicBezTo>
                  <a:close/>
                  <a:moveTo>
                    <a:pt x="40" y="575"/>
                  </a:moveTo>
                  <a:cubicBezTo>
                    <a:pt x="25" y="555"/>
                    <a:pt x="44" y="447"/>
                    <a:pt x="27" y="437"/>
                  </a:cubicBezTo>
                  <a:cubicBezTo>
                    <a:pt x="33" y="425"/>
                    <a:pt x="42" y="325"/>
                    <a:pt x="33" y="331"/>
                  </a:cubicBezTo>
                  <a:cubicBezTo>
                    <a:pt x="33" y="331"/>
                    <a:pt x="33" y="331"/>
                    <a:pt x="33" y="331"/>
                  </a:cubicBezTo>
                  <a:cubicBezTo>
                    <a:pt x="33" y="331"/>
                    <a:pt x="33" y="331"/>
                    <a:pt x="33" y="331"/>
                  </a:cubicBezTo>
                  <a:cubicBezTo>
                    <a:pt x="61" y="302"/>
                    <a:pt x="31" y="310"/>
                    <a:pt x="25" y="303"/>
                  </a:cubicBezTo>
                  <a:cubicBezTo>
                    <a:pt x="46" y="289"/>
                    <a:pt x="49" y="275"/>
                    <a:pt x="34" y="260"/>
                  </a:cubicBezTo>
                  <a:cubicBezTo>
                    <a:pt x="33" y="259"/>
                    <a:pt x="32" y="258"/>
                    <a:pt x="31" y="257"/>
                  </a:cubicBezTo>
                  <a:cubicBezTo>
                    <a:pt x="53" y="256"/>
                    <a:pt x="34" y="174"/>
                    <a:pt x="33" y="174"/>
                  </a:cubicBezTo>
                  <a:cubicBezTo>
                    <a:pt x="33" y="144"/>
                    <a:pt x="34" y="126"/>
                    <a:pt x="34" y="141"/>
                  </a:cubicBezTo>
                  <a:cubicBezTo>
                    <a:pt x="34" y="73"/>
                    <a:pt x="40" y="67"/>
                    <a:pt x="25" y="37"/>
                  </a:cubicBezTo>
                  <a:cubicBezTo>
                    <a:pt x="11" y="141"/>
                    <a:pt x="0" y="436"/>
                    <a:pt x="7" y="466"/>
                  </a:cubicBezTo>
                  <a:cubicBezTo>
                    <a:pt x="9" y="471"/>
                    <a:pt x="8" y="469"/>
                    <a:pt x="7" y="466"/>
                  </a:cubicBezTo>
                  <a:cubicBezTo>
                    <a:pt x="8" y="497"/>
                    <a:pt x="10" y="527"/>
                    <a:pt x="14" y="555"/>
                  </a:cubicBezTo>
                  <a:cubicBezTo>
                    <a:pt x="14" y="556"/>
                    <a:pt x="13" y="557"/>
                    <a:pt x="12" y="558"/>
                  </a:cubicBezTo>
                  <a:cubicBezTo>
                    <a:pt x="12" y="560"/>
                    <a:pt x="12" y="562"/>
                    <a:pt x="12" y="564"/>
                  </a:cubicBezTo>
                  <a:cubicBezTo>
                    <a:pt x="12" y="564"/>
                    <a:pt x="12" y="564"/>
                    <a:pt x="12" y="564"/>
                  </a:cubicBezTo>
                  <a:cubicBezTo>
                    <a:pt x="13" y="566"/>
                    <a:pt x="13" y="568"/>
                    <a:pt x="13" y="570"/>
                  </a:cubicBezTo>
                  <a:cubicBezTo>
                    <a:pt x="17" y="587"/>
                    <a:pt x="26" y="590"/>
                    <a:pt x="34" y="588"/>
                  </a:cubicBezTo>
                  <a:cubicBezTo>
                    <a:pt x="34" y="588"/>
                    <a:pt x="34" y="588"/>
                    <a:pt x="34" y="588"/>
                  </a:cubicBezTo>
                  <a:cubicBezTo>
                    <a:pt x="39" y="587"/>
                    <a:pt x="44" y="583"/>
                    <a:pt x="47" y="580"/>
                  </a:cubicBezTo>
                  <a:cubicBezTo>
                    <a:pt x="47" y="580"/>
                    <a:pt x="47" y="580"/>
                    <a:pt x="47" y="580"/>
                  </a:cubicBezTo>
                  <a:cubicBezTo>
                    <a:pt x="48" y="579"/>
                    <a:pt x="49" y="578"/>
                    <a:pt x="49" y="578"/>
                  </a:cubicBezTo>
                  <a:cubicBezTo>
                    <a:pt x="45" y="579"/>
                    <a:pt x="42" y="578"/>
                    <a:pt x="40" y="57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FF0000"/>
                </a:solidFill>
              </a:endParaRPr>
            </a:p>
          </p:txBody>
        </p:sp>
        <p:sp>
          <p:nvSpPr>
            <p:cNvPr id="135" name="Freeform 808">
              <a:extLst>
                <a:ext uri="{FF2B5EF4-FFF2-40B4-BE49-F238E27FC236}">
                  <a16:creationId xmlns:a16="http://schemas.microsoft.com/office/drawing/2014/main" id="{2C3CE9CB-CE62-04FD-7139-DD8221D754E4}"/>
                </a:ext>
              </a:extLst>
            </p:cNvPr>
            <p:cNvSpPr>
              <a:spLocks/>
            </p:cNvSpPr>
            <p:nvPr userDrawn="1"/>
          </p:nvSpPr>
          <p:spPr bwMode="auto">
            <a:xfrm>
              <a:off x="2164" y="2806"/>
              <a:ext cx="8" cy="13"/>
            </a:xfrm>
            <a:custGeom>
              <a:avLst/>
              <a:gdLst>
                <a:gd name="T0" fmla="*/ 4 w 6"/>
                <a:gd name="T1" fmla="*/ 9 h 9"/>
                <a:gd name="T2" fmla="*/ 1 w 6"/>
                <a:gd name="T3" fmla="*/ 0 h 9"/>
                <a:gd name="T4" fmla="*/ 4 w 6"/>
                <a:gd name="T5" fmla="*/ 9 h 9"/>
              </a:gdLst>
              <a:ahLst/>
              <a:cxnLst>
                <a:cxn ang="0">
                  <a:pos x="T0" y="T1"/>
                </a:cxn>
                <a:cxn ang="0">
                  <a:pos x="T2" y="T3"/>
                </a:cxn>
                <a:cxn ang="0">
                  <a:pos x="T4" y="T5"/>
                </a:cxn>
              </a:cxnLst>
              <a:rect l="0" t="0" r="r" b="b"/>
              <a:pathLst>
                <a:path w="6" h="9">
                  <a:moveTo>
                    <a:pt x="4" y="9"/>
                  </a:moveTo>
                  <a:cubicBezTo>
                    <a:pt x="1" y="9"/>
                    <a:pt x="2" y="2"/>
                    <a:pt x="1" y="0"/>
                  </a:cubicBezTo>
                  <a:cubicBezTo>
                    <a:pt x="6" y="2"/>
                    <a:pt x="0" y="5"/>
                    <a:pt x="4" y="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36" name="Freeform 809">
              <a:extLst>
                <a:ext uri="{FF2B5EF4-FFF2-40B4-BE49-F238E27FC236}">
                  <a16:creationId xmlns:a16="http://schemas.microsoft.com/office/drawing/2014/main" id="{AB51CE0A-E63B-4F8E-BEA4-AD53234FDA9D}"/>
                </a:ext>
              </a:extLst>
            </p:cNvPr>
            <p:cNvSpPr>
              <a:spLocks/>
            </p:cNvSpPr>
            <p:nvPr userDrawn="1"/>
          </p:nvSpPr>
          <p:spPr bwMode="auto">
            <a:xfrm>
              <a:off x="2016" y="2692"/>
              <a:ext cx="1" cy="1"/>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0"/>
                    <a:pt x="1" y="1"/>
                    <a:pt x="1" y="1"/>
                  </a:cubicBezTo>
                  <a:cubicBezTo>
                    <a:pt x="0" y="1"/>
                    <a:pt x="1" y="0"/>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37" name="Freeform 810">
              <a:extLst>
                <a:ext uri="{FF2B5EF4-FFF2-40B4-BE49-F238E27FC236}">
                  <a16:creationId xmlns:a16="http://schemas.microsoft.com/office/drawing/2014/main" id="{68008938-F48C-0E39-2BCA-C94D33940C11}"/>
                </a:ext>
              </a:extLst>
            </p:cNvPr>
            <p:cNvSpPr>
              <a:spLocks/>
            </p:cNvSpPr>
            <p:nvPr userDrawn="1"/>
          </p:nvSpPr>
          <p:spPr bwMode="auto">
            <a:xfrm>
              <a:off x="2027" y="2668"/>
              <a:ext cx="0" cy="2"/>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2"/>
                    <a:pt x="0" y="2"/>
                    <a:pt x="0" y="2"/>
                  </a:cubicBezTo>
                  <a:cubicBezTo>
                    <a:pt x="0" y="1"/>
                    <a:pt x="0" y="1"/>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38" name="Freeform 811">
              <a:extLst>
                <a:ext uri="{FF2B5EF4-FFF2-40B4-BE49-F238E27FC236}">
                  <a16:creationId xmlns:a16="http://schemas.microsoft.com/office/drawing/2014/main" id="{F86BF458-12E0-5E5F-81E7-6873C6B463E7}"/>
                </a:ext>
              </a:extLst>
            </p:cNvPr>
            <p:cNvSpPr>
              <a:spLocks/>
            </p:cNvSpPr>
            <p:nvPr userDrawn="1"/>
          </p:nvSpPr>
          <p:spPr bwMode="auto">
            <a:xfrm>
              <a:off x="2016" y="2693"/>
              <a:ext cx="1" cy="2"/>
            </a:xfrm>
            <a:custGeom>
              <a:avLst/>
              <a:gdLst>
                <a:gd name="T0" fmla="*/ 1 w 1"/>
                <a:gd name="T1" fmla="*/ 1 h 1"/>
                <a:gd name="T2" fmla="*/ 1 w 1"/>
                <a:gd name="T3" fmla="*/ 1 h 1"/>
                <a:gd name="T4" fmla="*/ 1 w 1"/>
                <a:gd name="T5" fmla="*/ 1 h 1"/>
              </a:gdLst>
              <a:ahLst/>
              <a:cxnLst>
                <a:cxn ang="0">
                  <a:pos x="T0" y="T1"/>
                </a:cxn>
                <a:cxn ang="0">
                  <a:pos x="T2" y="T3"/>
                </a:cxn>
                <a:cxn ang="0">
                  <a:pos x="T4" y="T5"/>
                </a:cxn>
              </a:cxnLst>
              <a:rect l="0" t="0" r="r" b="b"/>
              <a:pathLst>
                <a:path w="1" h="1">
                  <a:moveTo>
                    <a:pt x="1" y="1"/>
                  </a:moveTo>
                  <a:cubicBezTo>
                    <a:pt x="1" y="1"/>
                    <a:pt x="0" y="0"/>
                    <a:pt x="1" y="1"/>
                  </a:cubicBezTo>
                  <a:cubicBezTo>
                    <a:pt x="1" y="1"/>
                    <a:pt x="1" y="1"/>
                    <a:pt x="1" y="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39" name="Freeform 812">
              <a:extLst>
                <a:ext uri="{FF2B5EF4-FFF2-40B4-BE49-F238E27FC236}">
                  <a16:creationId xmlns:a16="http://schemas.microsoft.com/office/drawing/2014/main" id="{5F87F1D0-B231-B651-7D3F-CE657577E8F9}"/>
                </a:ext>
              </a:extLst>
            </p:cNvPr>
            <p:cNvSpPr>
              <a:spLocks/>
            </p:cNvSpPr>
            <p:nvPr userDrawn="1"/>
          </p:nvSpPr>
          <p:spPr bwMode="auto">
            <a:xfrm>
              <a:off x="2016" y="306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40" name="Freeform 813">
              <a:extLst>
                <a:ext uri="{FF2B5EF4-FFF2-40B4-BE49-F238E27FC236}">
                  <a16:creationId xmlns:a16="http://schemas.microsoft.com/office/drawing/2014/main" id="{9911768D-3F91-070F-B4E5-9B06B2B37F2E}"/>
                </a:ext>
              </a:extLst>
            </p:cNvPr>
            <p:cNvSpPr>
              <a:spLocks noEditPoints="1"/>
            </p:cNvSpPr>
            <p:nvPr userDrawn="1"/>
          </p:nvSpPr>
          <p:spPr bwMode="auto">
            <a:xfrm>
              <a:off x="1965" y="2399"/>
              <a:ext cx="91" cy="686"/>
            </a:xfrm>
            <a:custGeom>
              <a:avLst/>
              <a:gdLst>
                <a:gd name="T0" fmla="*/ 9 w 63"/>
                <a:gd name="T1" fmla="*/ 368 h 477"/>
                <a:gd name="T2" fmla="*/ 16 w 63"/>
                <a:gd name="T3" fmla="*/ 440 h 477"/>
                <a:gd name="T4" fmla="*/ 14 w 63"/>
                <a:gd name="T5" fmla="*/ 441 h 477"/>
                <a:gd name="T6" fmla="*/ 51 w 63"/>
                <a:gd name="T7" fmla="*/ 456 h 477"/>
                <a:gd name="T8" fmla="*/ 29 w 63"/>
                <a:gd name="T9" fmla="*/ 346 h 477"/>
                <a:gd name="T10" fmla="*/ 35 w 63"/>
                <a:gd name="T11" fmla="*/ 262 h 477"/>
                <a:gd name="T12" fmla="*/ 27 w 63"/>
                <a:gd name="T13" fmla="*/ 240 h 477"/>
                <a:gd name="T14" fmla="*/ 33 w 63"/>
                <a:gd name="T15" fmla="*/ 204 h 477"/>
                <a:gd name="T16" fmla="*/ 35 w 63"/>
                <a:gd name="T17" fmla="*/ 138 h 477"/>
                <a:gd name="T18" fmla="*/ 36 w 63"/>
                <a:gd name="T19" fmla="*/ 112 h 477"/>
                <a:gd name="T20" fmla="*/ 27 w 63"/>
                <a:gd name="T21" fmla="*/ 30 h 477"/>
                <a:gd name="T22" fmla="*/ 36 w 63"/>
                <a:gd name="T23" fmla="*/ 1 h 477"/>
                <a:gd name="T24" fmla="*/ 9 w 63"/>
                <a:gd name="T25" fmla="*/ 368 h 477"/>
                <a:gd name="T26" fmla="*/ 9 w 63"/>
                <a:gd name="T27" fmla="*/ 368 h 477"/>
                <a:gd name="T28" fmla="*/ 34 w 63"/>
                <a:gd name="T29" fmla="*/ 261 h 477"/>
                <a:gd name="T30" fmla="*/ 34 w 63"/>
                <a:gd name="T31" fmla="*/ 261 h 477"/>
                <a:gd name="T32" fmla="*/ 29 w 63"/>
                <a:gd name="T33" fmla="*/ 218 h 477"/>
                <a:gd name="T34" fmla="*/ 38 w 63"/>
                <a:gd name="T35" fmla="*/ 212 h 477"/>
                <a:gd name="T36" fmla="*/ 29 w 63"/>
                <a:gd name="T37" fmla="*/ 218 h 477"/>
                <a:gd name="T38" fmla="*/ 29 w 63"/>
                <a:gd name="T39" fmla="*/ 218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3" h="477">
                  <a:moveTo>
                    <a:pt x="9" y="368"/>
                  </a:moveTo>
                  <a:cubicBezTo>
                    <a:pt x="10" y="394"/>
                    <a:pt x="12" y="418"/>
                    <a:pt x="16" y="440"/>
                  </a:cubicBezTo>
                  <a:cubicBezTo>
                    <a:pt x="22" y="432"/>
                    <a:pt x="21" y="433"/>
                    <a:pt x="14" y="441"/>
                  </a:cubicBezTo>
                  <a:cubicBezTo>
                    <a:pt x="16" y="477"/>
                    <a:pt x="44" y="464"/>
                    <a:pt x="51" y="456"/>
                  </a:cubicBezTo>
                  <a:cubicBezTo>
                    <a:pt x="20" y="465"/>
                    <a:pt x="49" y="354"/>
                    <a:pt x="29" y="346"/>
                  </a:cubicBezTo>
                  <a:cubicBezTo>
                    <a:pt x="35" y="336"/>
                    <a:pt x="44" y="254"/>
                    <a:pt x="35" y="262"/>
                  </a:cubicBezTo>
                  <a:cubicBezTo>
                    <a:pt x="63" y="239"/>
                    <a:pt x="32" y="245"/>
                    <a:pt x="27" y="240"/>
                  </a:cubicBezTo>
                  <a:cubicBezTo>
                    <a:pt x="49" y="228"/>
                    <a:pt x="51" y="216"/>
                    <a:pt x="33" y="204"/>
                  </a:cubicBezTo>
                  <a:cubicBezTo>
                    <a:pt x="55" y="203"/>
                    <a:pt x="35" y="136"/>
                    <a:pt x="35" y="138"/>
                  </a:cubicBezTo>
                  <a:cubicBezTo>
                    <a:pt x="35" y="114"/>
                    <a:pt x="36" y="99"/>
                    <a:pt x="36" y="112"/>
                  </a:cubicBezTo>
                  <a:cubicBezTo>
                    <a:pt x="36" y="58"/>
                    <a:pt x="41" y="53"/>
                    <a:pt x="27" y="30"/>
                  </a:cubicBezTo>
                  <a:cubicBezTo>
                    <a:pt x="54" y="25"/>
                    <a:pt x="19" y="25"/>
                    <a:pt x="36" y="1"/>
                  </a:cubicBezTo>
                  <a:cubicBezTo>
                    <a:pt x="18" y="0"/>
                    <a:pt x="0" y="340"/>
                    <a:pt x="9" y="368"/>
                  </a:cubicBezTo>
                  <a:cubicBezTo>
                    <a:pt x="11" y="372"/>
                    <a:pt x="10" y="370"/>
                    <a:pt x="9" y="368"/>
                  </a:cubicBezTo>
                  <a:close/>
                  <a:moveTo>
                    <a:pt x="34" y="261"/>
                  </a:moveTo>
                  <a:cubicBezTo>
                    <a:pt x="39" y="266"/>
                    <a:pt x="35" y="262"/>
                    <a:pt x="34" y="261"/>
                  </a:cubicBezTo>
                  <a:close/>
                  <a:moveTo>
                    <a:pt x="29" y="218"/>
                  </a:moveTo>
                  <a:cubicBezTo>
                    <a:pt x="33" y="219"/>
                    <a:pt x="36" y="217"/>
                    <a:pt x="38" y="212"/>
                  </a:cubicBezTo>
                  <a:cubicBezTo>
                    <a:pt x="34" y="208"/>
                    <a:pt x="31" y="210"/>
                    <a:pt x="29" y="218"/>
                  </a:cubicBezTo>
                  <a:cubicBezTo>
                    <a:pt x="33" y="219"/>
                    <a:pt x="31" y="216"/>
                    <a:pt x="29" y="21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41" name="Freeform 814">
              <a:extLst>
                <a:ext uri="{FF2B5EF4-FFF2-40B4-BE49-F238E27FC236}">
                  <a16:creationId xmlns:a16="http://schemas.microsoft.com/office/drawing/2014/main" id="{ADFEBB9E-9D72-557D-5665-53023793B03B}"/>
                </a:ext>
              </a:extLst>
            </p:cNvPr>
            <p:cNvSpPr>
              <a:spLocks/>
            </p:cNvSpPr>
            <p:nvPr userDrawn="1"/>
          </p:nvSpPr>
          <p:spPr bwMode="auto">
            <a:xfrm>
              <a:off x="2011" y="2823"/>
              <a:ext cx="10" cy="10"/>
            </a:xfrm>
            <a:custGeom>
              <a:avLst/>
              <a:gdLst>
                <a:gd name="T0" fmla="*/ 5 w 7"/>
                <a:gd name="T1" fmla="*/ 7 h 7"/>
                <a:gd name="T2" fmla="*/ 2 w 7"/>
                <a:gd name="T3" fmla="*/ 0 h 7"/>
                <a:gd name="T4" fmla="*/ 5 w 7"/>
                <a:gd name="T5" fmla="*/ 7 h 7"/>
              </a:gdLst>
              <a:ahLst/>
              <a:cxnLst>
                <a:cxn ang="0">
                  <a:pos x="T0" y="T1"/>
                </a:cxn>
                <a:cxn ang="0">
                  <a:pos x="T2" y="T3"/>
                </a:cxn>
                <a:cxn ang="0">
                  <a:pos x="T4" y="T5"/>
                </a:cxn>
              </a:cxnLst>
              <a:rect l="0" t="0" r="r" b="b"/>
              <a:pathLst>
                <a:path w="7" h="7">
                  <a:moveTo>
                    <a:pt x="5" y="7"/>
                  </a:moveTo>
                  <a:cubicBezTo>
                    <a:pt x="1" y="7"/>
                    <a:pt x="3" y="2"/>
                    <a:pt x="2" y="0"/>
                  </a:cubicBezTo>
                  <a:cubicBezTo>
                    <a:pt x="7" y="2"/>
                    <a:pt x="0" y="5"/>
                    <a:pt x="5" y="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grpSp>
      <p:sp>
        <p:nvSpPr>
          <p:cNvPr id="142" name="Red text">
            <a:extLst>
              <a:ext uri="{FF2B5EF4-FFF2-40B4-BE49-F238E27FC236}">
                <a16:creationId xmlns:a16="http://schemas.microsoft.com/office/drawing/2014/main" id="{13D57CE8-08A6-5BC5-BFB2-12E5CBC86963}"/>
              </a:ext>
            </a:extLst>
          </p:cNvPr>
          <p:cNvSpPr txBox="1"/>
          <p:nvPr/>
        </p:nvSpPr>
        <p:spPr>
          <a:xfrm>
            <a:off x="6137728" y="1817728"/>
            <a:ext cx="3664868" cy="400110"/>
          </a:xfrm>
          <a:prstGeom prst="rect">
            <a:avLst/>
          </a:prstGeom>
          <a:noFill/>
        </p:spPr>
        <p:txBody>
          <a:bodyPr wrap="square" rtlCol="0">
            <a:spAutoFit/>
          </a:bodyPr>
          <a:lstStyle/>
          <a:p>
            <a:r>
              <a:rPr lang="en-US" sz="2000" dirty="0">
                <a:solidFill>
                  <a:srgbClr val="FD7D00"/>
                </a:solidFill>
                <a:latin typeface="Segoe Print" panose="02000600000000000000" pitchFamily="2" charset="0"/>
              </a:rPr>
              <a:t>Reversible</a:t>
            </a:r>
          </a:p>
        </p:txBody>
      </p:sp>
      <p:sp>
        <p:nvSpPr>
          <p:cNvPr id="143" name="TextBox 142">
            <a:extLst>
              <a:ext uri="{FF2B5EF4-FFF2-40B4-BE49-F238E27FC236}">
                <a16:creationId xmlns:a16="http://schemas.microsoft.com/office/drawing/2014/main" id="{77F8C495-B776-22C5-A6C9-DA281140AC05}"/>
              </a:ext>
            </a:extLst>
          </p:cNvPr>
          <p:cNvSpPr txBox="1"/>
          <p:nvPr/>
        </p:nvSpPr>
        <p:spPr>
          <a:xfrm>
            <a:off x="4039980" y="4426483"/>
            <a:ext cx="9227791" cy="400110"/>
          </a:xfrm>
          <a:prstGeom prst="rect">
            <a:avLst/>
          </a:prstGeom>
          <a:noFill/>
        </p:spPr>
        <p:txBody>
          <a:bodyPr wrap="square">
            <a:spAutoFit/>
          </a:bodyPr>
          <a:lstStyle/>
          <a:p>
            <a:r>
              <a:rPr lang="en-US" sz="2000" dirty="0">
                <a:solidFill>
                  <a:srgbClr val="FFFFFF"/>
                </a:solidFill>
              </a:rPr>
              <a:t>5BD06EA1A11ABF9ABB95A71AF24CF35FFB402CF4168BAF0382BEC264C59D4F2B</a:t>
            </a:r>
          </a:p>
        </p:txBody>
      </p:sp>
      <p:sp>
        <p:nvSpPr>
          <p:cNvPr id="144" name="TextBox 143">
            <a:extLst>
              <a:ext uri="{FF2B5EF4-FFF2-40B4-BE49-F238E27FC236}">
                <a16:creationId xmlns:a16="http://schemas.microsoft.com/office/drawing/2014/main" id="{7E4F52C5-65C3-B958-077C-3FDBAB42F2E0}"/>
              </a:ext>
            </a:extLst>
          </p:cNvPr>
          <p:cNvSpPr txBox="1"/>
          <p:nvPr/>
        </p:nvSpPr>
        <p:spPr>
          <a:xfrm>
            <a:off x="4038353" y="4118072"/>
            <a:ext cx="1242851" cy="400110"/>
          </a:xfrm>
          <a:prstGeom prst="rect">
            <a:avLst/>
          </a:prstGeom>
          <a:noFill/>
        </p:spPr>
        <p:txBody>
          <a:bodyPr wrap="square">
            <a:spAutoFit/>
          </a:bodyPr>
          <a:lstStyle/>
          <a:p>
            <a:r>
              <a:rPr lang="en-US" sz="2000" dirty="0">
                <a:solidFill>
                  <a:srgbClr val="FF823A"/>
                </a:solidFill>
              </a:rPr>
              <a:t>SHA-256</a:t>
            </a:r>
          </a:p>
        </p:txBody>
      </p:sp>
      <p:grpSp>
        <p:nvGrpSpPr>
          <p:cNvPr id="145" name="Arrow">
            <a:extLst>
              <a:ext uri="{FF2B5EF4-FFF2-40B4-BE49-F238E27FC236}">
                <a16:creationId xmlns:a16="http://schemas.microsoft.com/office/drawing/2014/main" id="{176E3D99-31B6-F345-26ED-3E636E7730AA}"/>
              </a:ext>
            </a:extLst>
          </p:cNvPr>
          <p:cNvGrpSpPr>
            <a:grpSpLocks noChangeAspect="1"/>
          </p:cNvGrpSpPr>
          <p:nvPr/>
        </p:nvGrpSpPr>
        <p:grpSpPr bwMode="auto">
          <a:xfrm rot="5112093">
            <a:off x="5222344" y="4940721"/>
            <a:ext cx="904172" cy="943180"/>
            <a:chOff x="1328" y="0"/>
            <a:chExt cx="3106" cy="3240"/>
          </a:xfrm>
          <a:solidFill>
            <a:srgbClr val="FF823A"/>
          </a:solidFill>
        </p:grpSpPr>
        <p:sp>
          <p:nvSpPr>
            <p:cNvPr id="146" name="Freeform 716">
              <a:extLst>
                <a:ext uri="{FF2B5EF4-FFF2-40B4-BE49-F238E27FC236}">
                  <a16:creationId xmlns:a16="http://schemas.microsoft.com/office/drawing/2014/main" id="{730BBFE2-E296-06E3-A39F-0FB8C4FB03FD}"/>
                </a:ext>
              </a:extLst>
            </p:cNvPr>
            <p:cNvSpPr>
              <a:spLocks/>
            </p:cNvSpPr>
            <p:nvPr userDrawn="1"/>
          </p:nvSpPr>
          <p:spPr bwMode="auto">
            <a:xfrm>
              <a:off x="4426" y="250"/>
              <a:ext cx="1" cy="29"/>
            </a:xfrm>
            <a:custGeom>
              <a:avLst/>
              <a:gdLst>
                <a:gd name="T0" fmla="*/ 0 w 1"/>
                <a:gd name="T1" fmla="*/ 14 h 20"/>
                <a:gd name="T2" fmla="*/ 1 w 1"/>
                <a:gd name="T3" fmla="*/ 0 h 20"/>
                <a:gd name="T4" fmla="*/ 0 w 1"/>
                <a:gd name="T5" fmla="*/ 14 h 20"/>
              </a:gdLst>
              <a:ahLst/>
              <a:cxnLst>
                <a:cxn ang="0">
                  <a:pos x="T0" y="T1"/>
                </a:cxn>
                <a:cxn ang="0">
                  <a:pos x="T2" y="T3"/>
                </a:cxn>
                <a:cxn ang="0">
                  <a:pos x="T4" y="T5"/>
                </a:cxn>
              </a:cxnLst>
              <a:rect l="0" t="0" r="r" b="b"/>
              <a:pathLst>
                <a:path w="1" h="20">
                  <a:moveTo>
                    <a:pt x="0" y="14"/>
                  </a:moveTo>
                  <a:cubicBezTo>
                    <a:pt x="0" y="11"/>
                    <a:pt x="1" y="5"/>
                    <a:pt x="1" y="0"/>
                  </a:cubicBezTo>
                  <a:cubicBezTo>
                    <a:pt x="1" y="13"/>
                    <a:pt x="0" y="20"/>
                    <a:pt x="0" y="1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47" name="Freeform 717">
              <a:extLst>
                <a:ext uri="{FF2B5EF4-FFF2-40B4-BE49-F238E27FC236}">
                  <a16:creationId xmlns:a16="http://schemas.microsoft.com/office/drawing/2014/main" id="{88A80671-097E-ABBC-0B8B-979B6CAD0A00}"/>
                </a:ext>
              </a:extLst>
            </p:cNvPr>
            <p:cNvSpPr>
              <a:spLocks/>
            </p:cNvSpPr>
            <p:nvPr userDrawn="1"/>
          </p:nvSpPr>
          <p:spPr bwMode="auto">
            <a:xfrm>
              <a:off x="4414" y="0"/>
              <a:ext cx="20" cy="250"/>
            </a:xfrm>
            <a:custGeom>
              <a:avLst/>
              <a:gdLst>
                <a:gd name="T0" fmla="*/ 11 w 14"/>
                <a:gd name="T1" fmla="*/ 6 h 174"/>
                <a:gd name="T2" fmla="*/ 9 w 14"/>
                <a:gd name="T3" fmla="*/ 174 h 174"/>
                <a:gd name="T4" fmla="*/ 14 w 14"/>
                <a:gd name="T5" fmla="*/ 8 h 174"/>
                <a:gd name="T6" fmla="*/ 9 w 14"/>
                <a:gd name="T7" fmla="*/ 17 h 174"/>
                <a:gd name="T8" fmla="*/ 11 w 14"/>
                <a:gd name="T9" fmla="*/ 0 h 174"/>
                <a:gd name="T10" fmla="*/ 11 w 14"/>
                <a:gd name="T11" fmla="*/ 6 h 174"/>
                <a:gd name="T12" fmla="*/ 11 w 14"/>
                <a:gd name="T13" fmla="*/ 32 h 174"/>
                <a:gd name="T14" fmla="*/ 11 w 14"/>
                <a:gd name="T15" fmla="*/ 6 h 174"/>
                <a:gd name="T16" fmla="*/ 11 w 14"/>
                <a:gd name="T17" fmla="*/ 6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174">
                  <a:moveTo>
                    <a:pt x="11" y="6"/>
                  </a:moveTo>
                  <a:cubicBezTo>
                    <a:pt x="13" y="62"/>
                    <a:pt x="13" y="118"/>
                    <a:pt x="9" y="174"/>
                  </a:cubicBezTo>
                  <a:cubicBezTo>
                    <a:pt x="11" y="119"/>
                    <a:pt x="3" y="63"/>
                    <a:pt x="14" y="8"/>
                  </a:cubicBezTo>
                  <a:cubicBezTo>
                    <a:pt x="14" y="12"/>
                    <a:pt x="12" y="16"/>
                    <a:pt x="9" y="17"/>
                  </a:cubicBezTo>
                  <a:cubicBezTo>
                    <a:pt x="11" y="12"/>
                    <a:pt x="11" y="6"/>
                    <a:pt x="11" y="0"/>
                  </a:cubicBezTo>
                  <a:cubicBezTo>
                    <a:pt x="12" y="24"/>
                    <a:pt x="0" y="48"/>
                    <a:pt x="11" y="6"/>
                  </a:cubicBezTo>
                  <a:cubicBezTo>
                    <a:pt x="11" y="15"/>
                    <a:pt x="12" y="24"/>
                    <a:pt x="11" y="32"/>
                  </a:cubicBezTo>
                  <a:cubicBezTo>
                    <a:pt x="13" y="24"/>
                    <a:pt x="9" y="14"/>
                    <a:pt x="11" y="6"/>
                  </a:cubicBezTo>
                  <a:cubicBezTo>
                    <a:pt x="13" y="62"/>
                    <a:pt x="9" y="13"/>
                    <a:pt x="11" y="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48" name="Freeform 718">
              <a:extLst>
                <a:ext uri="{FF2B5EF4-FFF2-40B4-BE49-F238E27FC236}">
                  <a16:creationId xmlns:a16="http://schemas.microsoft.com/office/drawing/2014/main" id="{099D1DB8-28AF-E4B2-6CEA-BA0A9652EC57}"/>
                </a:ext>
              </a:extLst>
            </p:cNvPr>
            <p:cNvSpPr>
              <a:spLocks/>
            </p:cNvSpPr>
            <p:nvPr userDrawn="1"/>
          </p:nvSpPr>
          <p:spPr bwMode="auto">
            <a:xfrm>
              <a:off x="4416" y="198"/>
              <a:ext cx="4" cy="84"/>
            </a:xfrm>
            <a:custGeom>
              <a:avLst/>
              <a:gdLst>
                <a:gd name="T0" fmla="*/ 0 w 3"/>
                <a:gd name="T1" fmla="*/ 58 h 58"/>
                <a:gd name="T2" fmla="*/ 3 w 3"/>
                <a:gd name="T3" fmla="*/ 0 h 58"/>
                <a:gd name="T4" fmla="*/ 0 w 3"/>
                <a:gd name="T5" fmla="*/ 58 h 58"/>
              </a:gdLst>
              <a:ahLst/>
              <a:cxnLst>
                <a:cxn ang="0">
                  <a:pos x="T0" y="T1"/>
                </a:cxn>
                <a:cxn ang="0">
                  <a:pos x="T2" y="T3"/>
                </a:cxn>
                <a:cxn ang="0">
                  <a:pos x="T4" y="T5"/>
                </a:cxn>
              </a:cxnLst>
              <a:rect l="0" t="0" r="r" b="b"/>
              <a:pathLst>
                <a:path w="3" h="58">
                  <a:moveTo>
                    <a:pt x="0" y="58"/>
                  </a:moveTo>
                  <a:cubicBezTo>
                    <a:pt x="1" y="39"/>
                    <a:pt x="2" y="19"/>
                    <a:pt x="3" y="0"/>
                  </a:cubicBezTo>
                  <a:cubicBezTo>
                    <a:pt x="3" y="34"/>
                    <a:pt x="1" y="28"/>
                    <a:pt x="0" y="5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49" name="Freeform 719">
              <a:extLst>
                <a:ext uri="{FF2B5EF4-FFF2-40B4-BE49-F238E27FC236}">
                  <a16:creationId xmlns:a16="http://schemas.microsoft.com/office/drawing/2014/main" id="{D7770440-2D08-5E04-19B9-11C683BC4C8F}"/>
                </a:ext>
              </a:extLst>
            </p:cNvPr>
            <p:cNvSpPr>
              <a:spLocks/>
            </p:cNvSpPr>
            <p:nvPr userDrawn="1"/>
          </p:nvSpPr>
          <p:spPr bwMode="auto">
            <a:xfrm>
              <a:off x="4420" y="224"/>
              <a:ext cx="4" cy="77"/>
            </a:xfrm>
            <a:custGeom>
              <a:avLst/>
              <a:gdLst>
                <a:gd name="T0" fmla="*/ 2 w 3"/>
                <a:gd name="T1" fmla="*/ 19 h 53"/>
                <a:gd name="T2" fmla="*/ 0 w 3"/>
                <a:gd name="T3" fmla="*/ 53 h 53"/>
                <a:gd name="T4" fmla="*/ 2 w 3"/>
                <a:gd name="T5" fmla="*/ 19 h 53"/>
                <a:gd name="T6" fmla="*/ 2 w 3"/>
                <a:gd name="T7" fmla="*/ 27 h 53"/>
                <a:gd name="T8" fmla="*/ 2 w 3"/>
                <a:gd name="T9" fmla="*/ 19 h 53"/>
                <a:gd name="T10" fmla="*/ 2 w 3"/>
                <a:gd name="T11" fmla="*/ 19 h 53"/>
              </a:gdLst>
              <a:ahLst/>
              <a:cxnLst>
                <a:cxn ang="0">
                  <a:pos x="T0" y="T1"/>
                </a:cxn>
                <a:cxn ang="0">
                  <a:pos x="T2" y="T3"/>
                </a:cxn>
                <a:cxn ang="0">
                  <a:pos x="T4" y="T5"/>
                </a:cxn>
                <a:cxn ang="0">
                  <a:pos x="T6" y="T7"/>
                </a:cxn>
                <a:cxn ang="0">
                  <a:pos x="T8" y="T9"/>
                </a:cxn>
                <a:cxn ang="0">
                  <a:pos x="T10" y="T11"/>
                </a:cxn>
              </a:cxnLst>
              <a:rect l="0" t="0" r="r" b="b"/>
              <a:pathLst>
                <a:path w="3" h="53">
                  <a:moveTo>
                    <a:pt x="2" y="19"/>
                  </a:moveTo>
                  <a:cubicBezTo>
                    <a:pt x="3" y="30"/>
                    <a:pt x="2" y="42"/>
                    <a:pt x="0" y="53"/>
                  </a:cubicBezTo>
                  <a:cubicBezTo>
                    <a:pt x="1" y="42"/>
                    <a:pt x="1" y="30"/>
                    <a:pt x="2" y="19"/>
                  </a:cubicBezTo>
                  <a:cubicBezTo>
                    <a:pt x="3" y="22"/>
                    <a:pt x="3" y="25"/>
                    <a:pt x="2" y="27"/>
                  </a:cubicBezTo>
                  <a:cubicBezTo>
                    <a:pt x="1" y="0"/>
                    <a:pt x="1" y="46"/>
                    <a:pt x="2" y="19"/>
                  </a:cubicBezTo>
                  <a:cubicBezTo>
                    <a:pt x="3" y="30"/>
                    <a:pt x="1" y="30"/>
                    <a:pt x="2" y="1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50" name="Freeform 720">
              <a:extLst>
                <a:ext uri="{FF2B5EF4-FFF2-40B4-BE49-F238E27FC236}">
                  <a16:creationId xmlns:a16="http://schemas.microsoft.com/office/drawing/2014/main" id="{6509B209-21A1-B877-29D1-BAF8DC80AE6E}"/>
                </a:ext>
              </a:extLst>
            </p:cNvPr>
            <p:cNvSpPr>
              <a:spLocks/>
            </p:cNvSpPr>
            <p:nvPr userDrawn="1"/>
          </p:nvSpPr>
          <p:spPr bwMode="auto">
            <a:xfrm>
              <a:off x="2098" y="3108"/>
              <a:ext cx="13" cy="7"/>
            </a:xfrm>
            <a:custGeom>
              <a:avLst/>
              <a:gdLst>
                <a:gd name="T0" fmla="*/ 0 w 9"/>
                <a:gd name="T1" fmla="*/ 0 h 5"/>
                <a:gd name="T2" fmla="*/ 6 w 9"/>
                <a:gd name="T3" fmla="*/ 5 h 5"/>
                <a:gd name="T4" fmla="*/ 0 w 9"/>
                <a:gd name="T5" fmla="*/ 0 h 5"/>
              </a:gdLst>
              <a:ahLst/>
              <a:cxnLst>
                <a:cxn ang="0">
                  <a:pos x="T0" y="T1"/>
                </a:cxn>
                <a:cxn ang="0">
                  <a:pos x="T2" y="T3"/>
                </a:cxn>
                <a:cxn ang="0">
                  <a:pos x="T4" y="T5"/>
                </a:cxn>
              </a:cxnLst>
              <a:rect l="0" t="0" r="r" b="b"/>
              <a:pathLst>
                <a:path w="9" h="5">
                  <a:moveTo>
                    <a:pt x="0" y="0"/>
                  </a:moveTo>
                  <a:cubicBezTo>
                    <a:pt x="6" y="3"/>
                    <a:pt x="9" y="5"/>
                    <a:pt x="6" y="5"/>
                  </a:cubicBezTo>
                  <a:lnTo>
                    <a:pt x="0"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51" name="Freeform 721">
              <a:extLst>
                <a:ext uri="{FF2B5EF4-FFF2-40B4-BE49-F238E27FC236}">
                  <a16:creationId xmlns:a16="http://schemas.microsoft.com/office/drawing/2014/main" id="{73496B02-B21F-5761-5028-35F7D5B6F0D5}"/>
                </a:ext>
              </a:extLst>
            </p:cNvPr>
            <p:cNvSpPr>
              <a:spLocks/>
            </p:cNvSpPr>
            <p:nvPr userDrawn="1"/>
          </p:nvSpPr>
          <p:spPr bwMode="auto">
            <a:xfrm>
              <a:off x="1876" y="3029"/>
              <a:ext cx="39" cy="12"/>
            </a:xfrm>
            <a:custGeom>
              <a:avLst/>
              <a:gdLst>
                <a:gd name="T0" fmla="*/ 27 w 27"/>
                <a:gd name="T1" fmla="*/ 9 h 9"/>
                <a:gd name="T2" fmla="*/ 0 w 27"/>
                <a:gd name="T3" fmla="*/ 0 h 9"/>
                <a:gd name="T4" fmla="*/ 27 w 27"/>
                <a:gd name="T5" fmla="*/ 9 h 9"/>
              </a:gdLst>
              <a:ahLst/>
              <a:cxnLst>
                <a:cxn ang="0">
                  <a:pos x="T0" y="T1"/>
                </a:cxn>
                <a:cxn ang="0">
                  <a:pos x="T2" y="T3"/>
                </a:cxn>
                <a:cxn ang="0">
                  <a:pos x="T4" y="T5"/>
                </a:cxn>
              </a:cxnLst>
              <a:rect l="0" t="0" r="r" b="b"/>
              <a:pathLst>
                <a:path w="27" h="9">
                  <a:moveTo>
                    <a:pt x="27" y="9"/>
                  </a:moveTo>
                  <a:cubicBezTo>
                    <a:pt x="0" y="0"/>
                    <a:pt x="0" y="0"/>
                    <a:pt x="0" y="0"/>
                  </a:cubicBezTo>
                  <a:cubicBezTo>
                    <a:pt x="8" y="3"/>
                    <a:pt x="15" y="5"/>
                    <a:pt x="27" y="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52" name="Freeform 722">
              <a:extLst>
                <a:ext uri="{FF2B5EF4-FFF2-40B4-BE49-F238E27FC236}">
                  <a16:creationId xmlns:a16="http://schemas.microsoft.com/office/drawing/2014/main" id="{B48B8948-2A41-1DF3-3291-58072875A60E}"/>
                </a:ext>
              </a:extLst>
            </p:cNvPr>
            <p:cNvSpPr>
              <a:spLocks/>
            </p:cNvSpPr>
            <p:nvPr userDrawn="1"/>
          </p:nvSpPr>
          <p:spPr bwMode="auto">
            <a:xfrm>
              <a:off x="2234" y="3149"/>
              <a:ext cx="33" cy="10"/>
            </a:xfrm>
            <a:custGeom>
              <a:avLst/>
              <a:gdLst>
                <a:gd name="T0" fmla="*/ 23 w 23"/>
                <a:gd name="T1" fmla="*/ 7 h 7"/>
                <a:gd name="T2" fmla="*/ 0 w 23"/>
                <a:gd name="T3" fmla="*/ 0 h 7"/>
                <a:gd name="T4" fmla="*/ 23 w 23"/>
                <a:gd name="T5" fmla="*/ 7 h 7"/>
              </a:gdLst>
              <a:ahLst/>
              <a:cxnLst>
                <a:cxn ang="0">
                  <a:pos x="T0" y="T1"/>
                </a:cxn>
                <a:cxn ang="0">
                  <a:pos x="T2" y="T3"/>
                </a:cxn>
                <a:cxn ang="0">
                  <a:pos x="T4" y="T5"/>
                </a:cxn>
              </a:cxnLst>
              <a:rect l="0" t="0" r="r" b="b"/>
              <a:pathLst>
                <a:path w="23" h="7">
                  <a:moveTo>
                    <a:pt x="23" y="7"/>
                  </a:moveTo>
                  <a:cubicBezTo>
                    <a:pt x="0" y="0"/>
                    <a:pt x="0" y="0"/>
                    <a:pt x="0" y="0"/>
                  </a:cubicBezTo>
                  <a:cubicBezTo>
                    <a:pt x="8" y="2"/>
                    <a:pt x="16" y="4"/>
                    <a:pt x="23" y="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53" name="Freeform 723">
              <a:extLst>
                <a:ext uri="{FF2B5EF4-FFF2-40B4-BE49-F238E27FC236}">
                  <a16:creationId xmlns:a16="http://schemas.microsoft.com/office/drawing/2014/main" id="{F4766812-88D1-A23A-8073-A9CE413526B5}"/>
                </a:ext>
              </a:extLst>
            </p:cNvPr>
            <p:cNvSpPr>
              <a:spLocks/>
            </p:cNvSpPr>
            <p:nvPr userDrawn="1"/>
          </p:nvSpPr>
          <p:spPr bwMode="auto">
            <a:xfrm>
              <a:off x="3654" y="1951"/>
              <a:ext cx="61" cy="61"/>
            </a:xfrm>
            <a:custGeom>
              <a:avLst/>
              <a:gdLst>
                <a:gd name="T0" fmla="*/ 0 w 43"/>
                <a:gd name="T1" fmla="*/ 42 h 42"/>
                <a:gd name="T2" fmla="*/ 43 w 43"/>
                <a:gd name="T3" fmla="*/ 0 h 42"/>
                <a:gd name="T4" fmla="*/ 0 w 43"/>
                <a:gd name="T5" fmla="*/ 42 h 42"/>
              </a:gdLst>
              <a:ahLst/>
              <a:cxnLst>
                <a:cxn ang="0">
                  <a:pos x="T0" y="T1"/>
                </a:cxn>
                <a:cxn ang="0">
                  <a:pos x="T2" y="T3"/>
                </a:cxn>
                <a:cxn ang="0">
                  <a:pos x="T4" y="T5"/>
                </a:cxn>
              </a:cxnLst>
              <a:rect l="0" t="0" r="r" b="b"/>
              <a:pathLst>
                <a:path w="43" h="42">
                  <a:moveTo>
                    <a:pt x="0" y="42"/>
                  </a:moveTo>
                  <a:cubicBezTo>
                    <a:pt x="17" y="26"/>
                    <a:pt x="32" y="12"/>
                    <a:pt x="43" y="0"/>
                  </a:cubicBezTo>
                  <a:cubicBezTo>
                    <a:pt x="14" y="33"/>
                    <a:pt x="10" y="34"/>
                    <a:pt x="0" y="4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54" name="Freeform 724">
              <a:extLst>
                <a:ext uri="{FF2B5EF4-FFF2-40B4-BE49-F238E27FC236}">
                  <a16:creationId xmlns:a16="http://schemas.microsoft.com/office/drawing/2014/main" id="{A9A31451-20F3-8004-4C55-8DD7CCA23F76}"/>
                </a:ext>
              </a:extLst>
            </p:cNvPr>
            <p:cNvSpPr>
              <a:spLocks/>
            </p:cNvSpPr>
            <p:nvPr userDrawn="1"/>
          </p:nvSpPr>
          <p:spPr bwMode="auto">
            <a:xfrm>
              <a:off x="1865" y="2995"/>
              <a:ext cx="14" cy="6"/>
            </a:xfrm>
            <a:custGeom>
              <a:avLst/>
              <a:gdLst>
                <a:gd name="T0" fmla="*/ 10 w 10"/>
                <a:gd name="T1" fmla="*/ 2 h 4"/>
                <a:gd name="T2" fmla="*/ 0 w 10"/>
                <a:gd name="T3" fmla="*/ 0 h 4"/>
                <a:gd name="T4" fmla="*/ 10 w 10"/>
                <a:gd name="T5" fmla="*/ 2 h 4"/>
                <a:gd name="T6" fmla="*/ 10 w 10"/>
                <a:gd name="T7" fmla="*/ 2 h 4"/>
              </a:gdLst>
              <a:ahLst/>
              <a:cxnLst>
                <a:cxn ang="0">
                  <a:pos x="T0" y="T1"/>
                </a:cxn>
                <a:cxn ang="0">
                  <a:pos x="T2" y="T3"/>
                </a:cxn>
                <a:cxn ang="0">
                  <a:pos x="T4" y="T5"/>
                </a:cxn>
                <a:cxn ang="0">
                  <a:pos x="T6" y="T7"/>
                </a:cxn>
              </a:cxnLst>
              <a:rect l="0" t="0" r="r" b="b"/>
              <a:pathLst>
                <a:path w="10" h="4">
                  <a:moveTo>
                    <a:pt x="10" y="2"/>
                  </a:moveTo>
                  <a:cubicBezTo>
                    <a:pt x="10" y="4"/>
                    <a:pt x="0" y="1"/>
                    <a:pt x="0" y="0"/>
                  </a:cubicBezTo>
                  <a:cubicBezTo>
                    <a:pt x="3" y="1"/>
                    <a:pt x="6" y="2"/>
                    <a:pt x="10" y="2"/>
                  </a:cubicBezTo>
                  <a:cubicBezTo>
                    <a:pt x="10" y="4"/>
                    <a:pt x="10" y="2"/>
                    <a:pt x="10" y="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55" name="Freeform 725">
              <a:extLst>
                <a:ext uri="{FF2B5EF4-FFF2-40B4-BE49-F238E27FC236}">
                  <a16:creationId xmlns:a16="http://schemas.microsoft.com/office/drawing/2014/main" id="{3D8FEE6F-5BC8-2680-69D1-FE2F8D3D099D}"/>
                </a:ext>
              </a:extLst>
            </p:cNvPr>
            <p:cNvSpPr>
              <a:spLocks/>
            </p:cNvSpPr>
            <p:nvPr userDrawn="1"/>
          </p:nvSpPr>
          <p:spPr bwMode="auto">
            <a:xfrm>
              <a:off x="2369" y="3191"/>
              <a:ext cx="59" cy="14"/>
            </a:xfrm>
            <a:custGeom>
              <a:avLst/>
              <a:gdLst>
                <a:gd name="T0" fmla="*/ 21 w 41"/>
                <a:gd name="T1" fmla="*/ 3 h 10"/>
                <a:gd name="T2" fmla="*/ 41 w 41"/>
                <a:gd name="T3" fmla="*/ 10 h 10"/>
                <a:gd name="T4" fmla="*/ 0 w 41"/>
                <a:gd name="T5" fmla="*/ 0 h 10"/>
                <a:gd name="T6" fmla="*/ 25 w 41"/>
                <a:gd name="T7" fmla="*/ 5 h 10"/>
                <a:gd name="T8" fmla="*/ 21 w 41"/>
                <a:gd name="T9" fmla="*/ 3 h 10"/>
                <a:gd name="T10" fmla="*/ 21 w 41"/>
                <a:gd name="T11" fmla="*/ 3 h 10"/>
              </a:gdLst>
              <a:ahLst/>
              <a:cxnLst>
                <a:cxn ang="0">
                  <a:pos x="T0" y="T1"/>
                </a:cxn>
                <a:cxn ang="0">
                  <a:pos x="T2" y="T3"/>
                </a:cxn>
                <a:cxn ang="0">
                  <a:pos x="T4" y="T5"/>
                </a:cxn>
                <a:cxn ang="0">
                  <a:pos x="T6" y="T7"/>
                </a:cxn>
                <a:cxn ang="0">
                  <a:pos x="T8" y="T9"/>
                </a:cxn>
                <a:cxn ang="0">
                  <a:pos x="T10" y="T11"/>
                </a:cxn>
              </a:cxnLst>
              <a:rect l="0" t="0" r="r" b="b"/>
              <a:pathLst>
                <a:path w="41" h="10">
                  <a:moveTo>
                    <a:pt x="21" y="3"/>
                  </a:moveTo>
                  <a:cubicBezTo>
                    <a:pt x="28" y="6"/>
                    <a:pt x="35" y="8"/>
                    <a:pt x="41" y="10"/>
                  </a:cubicBezTo>
                  <a:cubicBezTo>
                    <a:pt x="28" y="6"/>
                    <a:pt x="14" y="3"/>
                    <a:pt x="0" y="0"/>
                  </a:cubicBezTo>
                  <a:cubicBezTo>
                    <a:pt x="9" y="0"/>
                    <a:pt x="17" y="2"/>
                    <a:pt x="25" y="5"/>
                  </a:cubicBezTo>
                  <a:cubicBezTo>
                    <a:pt x="13" y="1"/>
                    <a:pt x="33" y="9"/>
                    <a:pt x="21" y="3"/>
                  </a:cubicBezTo>
                  <a:cubicBezTo>
                    <a:pt x="28" y="6"/>
                    <a:pt x="25" y="5"/>
                    <a:pt x="21" y="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56" name="Freeform 726">
              <a:extLst>
                <a:ext uri="{FF2B5EF4-FFF2-40B4-BE49-F238E27FC236}">
                  <a16:creationId xmlns:a16="http://schemas.microsoft.com/office/drawing/2014/main" id="{CD39F7DA-D4ED-CA45-4907-53DA908AA7D3}"/>
                </a:ext>
              </a:extLst>
            </p:cNvPr>
            <p:cNvSpPr>
              <a:spLocks/>
            </p:cNvSpPr>
            <p:nvPr userDrawn="1"/>
          </p:nvSpPr>
          <p:spPr bwMode="auto">
            <a:xfrm>
              <a:off x="1859" y="2524"/>
              <a:ext cx="33" cy="20"/>
            </a:xfrm>
            <a:custGeom>
              <a:avLst/>
              <a:gdLst>
                <a:gd name="T0" fmla="*/ 2 w 23"/>
                <a:gd name="T1" fmla="*/ 12 h 14"/>
                <a:gd name="T2" fmla="*/ 23 w 23"/>
                <a:gd name="T3" fmla="*/ 0 h 14"/>
                <a:gd name="T4" fmla="*/ 2 w 23"/>
                <a:gd name="T5" fmla="*/ 12 h 14"/>
              </a:gdLst>
              <a:ahLst/>
              <a:cxnLst>
                <a:cxn ang="0">
                  <a:pos x="T0" y="T1"/>
                </a:cxn>
                <a:cxn ang="0">
                  <a:pos x="T2" y="T3"/>
                </a:cxn>
                <a:cxn ang="0">
                  <a:pos x="T4" y="T5"/>
                </a:cxn>
              </a:cxnLst>
              <a:rect l="0" t="0" r="r" b="b"/>
              <a:pathLst>
                <a:path w="23" h="14">
                  <a:moveTo>
                    <a:pt x="2" y="12"/>
                  </a:moveTo>
                  <a:cubicBezTo>
                    <a:pt x="10" y="7"/>
                    <a:pt x="17" y="3"/>
                    <a:pt x="23" y="0"/>
                  </a:cubicBezTo>
                  <a:cubicBezTo>
                    <a:pt x="8" y="10"/>
                    <a:pt x="0" y="14"/>
                    <a:pt x="2" y="1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57" name="Freeform 727">
              <a:extLst>
                <a:ext uri="{FF2B5EF4-FFF2-40B4-BE49-F238E27FC236}">
                  <a16:creationId xmlns:a16="http://schemas.microsoft.com/office/drawing/2014/main" id="{9C103592-FE83-E339-E935-D06D8AEF3F99}"/>
                </a:ext>
              </a:extLst>
            </p:cNvPr>
            <p:cNvSpPr>
              <a:spLocks/>
            </p:cNvSpPr>
            <p:nvPr userDrawn="1"/>
          </p:nvSpPr>
          <p:spPr bwMode="auto">
            <a:xfrm>
              <a:off x="1868" y="3026"/>
              <a:ext cx="18" cy="5"/>
            </a:xfrm>
            <a:custGeom>
              <a:avLst/>
              <a:gdLst>
                <a:gd name="T0" fmla="*/ 3 w 13"/>
                <a:gd name="T1" fmla="*/ 1 h 4"/>
                <a:gd name="T2" fmla="*/ 3 w 13"/>
                <a:gd name="T3" fmla="*/ 1 h 4"/>
                <a:gd name="T4" fmla="*/ 3 w 13"/>
                <a:gd name="T5" fmla="*/ 1 h 4"/>
              </a:gdLst>
              <a:ahLst/>
              <a:cxnLst>
                <a:cxn ang="0">
                  <a:pos x="T0" y="T1"/>
                </a:cxn>
                <a:cxn ang="0">
                  <a:pos x="T2" y="T3"/>
                </a:cxn>
                <a:cxn ang="0">
                  <a:pos x="T4" y="T5"/>
                </a:cxn>
              </a:cxnLst>
              <a:rect l="0" t="0" r="r" b="b"/>
              <a:pathLst>
                <a:path w="13" h="4">
                  <a:moveTo>
                    <a:pt x="3" y="1"/>
                  </a:moveTo>
                  <a:cubicBezTo>
                    <a:pt x="0" y="0"/>
                    <a:pt x="13" y="4"/>
                    <a:pt x="3" y="1"/>
                  </a:cubicBezTo>
                  <a:cubicBezTo>
                    <a:pt x="3" y="1"/>
                    <a:pt x="3" y="1"/>
                    <a:pt x="3" y="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58" name="Freeform 728">
              <a:extLst>
                <a:ext uri="{FF2B5EF4-FFF2-40B4-BE49-F238E27FC236}">
                  <a16:creationId xmlns:a16="http://schemas.microsoft.com/office/drawing/2014/main" id="{1866130B-A528-E980-9EDC-1A41A955F121}"/>
                </a:ext>
              </a:extLst>
            </p:cNvPr>
            <p:cNvSpPr>
              <a:spLocks/>
            </p:cNvSpPr>
            <p:nvPr userDrawn="1"/>
          </p:nvSpPr>
          <p:spPr bwMode="auto">
            <a:xfrm>
              <a:off x="2105" y="3069"/>
              <a:ext cx="43" cy="14"/>
            </a:xfrm>
            <a:custGeom>
              <a:avLst/>
              <a:gdLst>
                <a:gd name="T0" fmla="*/ 30 w 30"/>
                <a:gd name="T1" fmla="*/ 10 h 10"/>
                <a:gd name="T2" fmla="*/ 0 w 30"/>
                <a:gd name="T3" fmla="*/ 0 h 10"/>
                <a:gd name="T4" fmla="*/ 30 w 30"/>
                <a:gd name="T5" fmla="*/ 10 h 10"/>
              </a:gdLst>
              <a:ahLst/>
              <a:cxnLst>
                <a:cxn ang="0">
                  <a:pos x="T0" y="T1"/>
                </a:cxn>
                <a:cxn ang="0">
                  <a:pos x="T2" y="T3"/>
                </a:cxn>
                <a:cxn ang="0">
                  <a:pos x="T4" y="T5"/>
                </a:cxn>
              </a:cxnLst>
              <a:rect l="0" t="0" r="r" b="b"/>
              <a:pathLst>
                <a:path w="30" h="10">
                  <a:moveTo>
                    <a:pt x="30" y="10"/>
                  </a:moveTo>
                  <a:cubicBezTo>
                    <a:pt x="0" y="0"/>
                    <a:pt x="0" y="0"/>
                    <a:pt x="0" y="0"/>
                  </a:cubicBezTo>
                  <a:cubicBezTo>
                    <a:pt x="13" y="4"/>
                    <a:pt x="23" y="7"/>
                    <a:pt x="30" y="1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59" name="Freeform 729">
              <a:extLst>
                <a:ext uri="{FF2B5EF4-FFF2-40B4-BE49-F238E27FC236}">
                  <a16:creationId xmlns:a16="http://schemas.microsoft.com/office/drawing/2014/main" id="{71CFCCDD-D3FA-25EE-7754-FF3C26280871}"/>
                </a:ext>
              </a:extLst>
            </p:cNvPr>
            <p:cNvSpPr>
              <a:spLocks/>
            </p:cNvSpPr>
            <p:nvPr userDrawn="1"/>
          </p:nvSpPr>
          <p:spPr bwMode="auto">
            <a:xfrm>
              <a:off x="3633" y="2012"/>
              <a:ext cx="21" cy="19"/>
            </a:xfrm>
            <a:custGeom>
              <a:avLst/>
              <a:gdLst>
                <a:gd name="T0" fmla="*/ 14 w 14"/>
                <a:gd name="T1" fmla="*/ 0 h 13"/>
                <a:gd name="T2" fmla="*/ 0 w 14"/>
                <a:gd name="T3" fmla="*/ 13 h 13"/>
                <a:gd name="T4" fmla="*/ 14 w 14"/>
                <a:gd name="T5" fmla="*/ 0 h 13"/>
              </a:gdLst>
              <a:ahLst/>
              <a:cxnLst>
                <a:cxn ang="0">
                  <a:pos x="T0" y="T1"/>
                </a:cxn>
                <a:cxn ang="0">
                  <a:pos x="T2" y="T3"/>
                </a:cxn>
                <a:cxn ang="0">
                  <a:pos x="T4" y="T5"/>
                </a:cxn>
              </a:cxnLst>
              <a:rect l="0" t="0" r="r" b="b"/>
              <a:pathLst>
                <a:path w="14" h="13">
                  <a:moveTo>
                    <a:pt x="14" y="0"/>
                  </a:moveTo>
                  <a:cubicBezTo>
                    <a:pt x="0" y="13"/>
                    <a:pt x="0" y="13"/>
                    <a:pt x="0" y="13"/>
                  </a:cubicBezTo>
                  <a:cubicBezTo>
                    <a:pt x="6" y="6"/>
                    <a:pt x="10" y="3"/>
                    <a:pt x="14"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60" name="Freeform 730">
              <a:extLst>
                <a:ext uri="{FF2B5EF4-FFF2-40B4-BE49-F238E27FC236}">
                  <a16:creationId xmlns:a16="http://schemas.microsoft.com/office/drawing/2014/main" id="{31E608EF-444D-15F7-D095-566316D5BAB7}"/>
                </a:ext>
              </a:extLst>
            </p:cNvPr>
            <p:cNvSpPr>
              <a:spLocks/>
            </p:cNvSpPr>
            <p:nvPr userDrawn="1"/>
          </p:nvSpPr>
          <p:spPr bwMode="auto">
            <a:xfrm>
              <a:off x="4403" y="496"/>
              <a:ext cx="7" cy="39"/>
            </a:xfrm>
            <a:custGeom>
              <a:avLst/>
              <a:gdLst>
                <a:gd name="T0" fmla="*/ 5 w 5"/>
                <a:gd name="T1" fmla="*/ 0 h 27"/>
                <a:gd name="T2" fmla="*/ 0 w 5"/>
                <a:gd name="T3" fmla="*/ 27 h 27"/>
                <a:gd name="T4" fmla="*/ 5 w 5"/>
                <a:gd name="T5" fmla="*/ 0 h 27"/>
              </a:gdLst>
              <a:ahLst/>
              <a:cxnLst>
                <a:cxn ang="0">
                  <a:pos x="T0" y="T1"/>
                </a:cxn>
                <a:cxn ang="0">
                  <a:pos x="T2" y="T3"/>
                </a:cxn>
                <a:cxn ang="0">
                  <a:pos x="T4" y="T5"/>
                </a:cxn>
              </a:cxnLst>
              <a:rect l="0" t="0" r="r" b="b"/>
              <a:pathLst>
                <a:path w="5" h="27">
                  <a:moveTo>
                    <a:pt x="5" y="0"/>
                  </a:moveTo>
                  <a:cubicBezTo>
                    <a:pt x="3" y="19"/>
                    <a:pt x="1" y="24"/>
                    <a:pt x="0" y="27"/>
                  </a:cubicBezTo>
                  <a:cubicBezTo>
                    <a:pt x="2" y="17"/>
                    <a:pt x="3" y="8"/>
                    <a:pt x="5"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61" name="Freeform 731">
              <a:extLst>
                <a:ext uri="{FF2B5EF4-FFF2-40B4-BE49-F238E27FC236}">
                  <a16:creationId xmlns:a16="http://schemas.microsoft.com/office/drawing/2014/main" id="{75FCBCFB-B0E3-D555-7FB3-AF96A9B7E2E2}"/>
                </a:ext>
              </a:extLst>
            </p:cNvPr>
            <p:cNvSpPr>
              <a:spLocks/>
            </p:cNvSpPr>
            <p:nvPr userDrawn="1"/>
          </p:nvSpPr>
          <p:spPr bwMode="auto">
            <a:xfrm>
              <a:off x="4413" y="63"/>
              <a:ext cx="0" cy="12"/>
            </a:xfrm>
            <a:custGeom>
              <a:avLst/>
              <a:gdLst>
                <a:gd name="T0" fmla="*/ 8 h 8"/>
                <a:gd name="T1" fmla="*/ 0 h 8"/>
                <a:gd name="T2" fmla="*/ 8 h 8"/>
              </a:gdLst>
              <a:ahLst/>
              <a:cxnLst>
                <a:cxn ang="0">
                  <a:pos x="0" y="T0"/>
                </a:cxn>
                <a:cxn ang="0">
                  <a:pos x="0" y="T1"/>
                </a:cxn>
                <a:cxn ang="0">
                  <a:pos x="0" y="T2"/>
                </a:cxn>
              </a:cxnLst>
              <a:rect l="0" t="0" r="r" b="b"/>
              <a:pathLst>
                <a:path h="8">
                  <a:moveTo>
                    <a:pt x="0" y="8"/>
                  </a:moveTo>
                  <a:cubicBezTo>
                    <a:pt x="0" y="0"/>
                    <a:pt x="0" y="0"/>
                    <a:pt x="0" y="0"/>
                  </a:cubicBezTo>
                  <a:cubicBezTo>
                    <a:pt x="0" y="3"/>
                    <a:pt x="0" y="6"/>
                    <a:pt x="0" y="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62" name="Freeform 732">
              <a:extLst>
                <a:ext uri="{FF2B5EF4-FFF2-40B4-BE49-F238E27FC236}">
                  <a16:creationId xmlns:a16="http://schemas.microsoft.com/office/drawing/2014/main" id="{71A03AF9-6C07-C38F-FA34-2B6D009D0DB6}"/>
                </a:ext>
              </a:extLst>
            </p:cNvPr>
            <p:cNvSpPr>
              <a:spLocks/>
            </p:cNvSpPr>
            <p:nvPr userDrawn="1"/>
          </p:nvSpPr>
          <p:spPr bwMode="auto">
            <a:xfrm>
              <a:off x="4147" y="1073"/>
              <a:ext cx="7" cy="11"/>
            </a:xfrm>
            <a:custGeom>
              <a:avLst/>
              <a:gdLst>
                <a:gd name="T0" fmla="*/ 5 w 5"/>
                <a:gd name="T1" fmla="*/ 0 h 8"/>
                <a:gd name="T2" fmla="*/ 0 w 5"/>
                <a:gd name="T3" fmla="*/ 8 h 8"/>
                <a:gd name="T4" fmla="*/ 5 w 5"/>
                <a:gd name="T5" fmla="*/ 0 h 8"/>
              </a:gdLst>
              <a:ahLst/>
              <a:cxnLst>
                <a:cxn ang="0">
                  <a:pos x="T0" y="T1"/>
                </a:cxn>
                <a:cxn ang="0">
                  <a:pos x="T2" y="T3"/>
                </a:cxn>
                <a:cxn ang="0">
                  <a:pos x="T4" y="T5"/>
                </a:cxn>
              </a:cxnLst>
              <a:rect l="0" t="0" r="r" b="b"/>
              <a:pathLst>
                <a:path w="5" h="8">
                  <a:moveTo>
                    <a:pt x="5" y="0"/>
                  </a:moveTo>
                  <a:cubicBezTo>
                    <a:pt x="3" y="3"/>
                    <a:pt x="2" y="6"/>
                    <a:pt x="0" y="8"/>
                  </a:cubicBezTo>
                  <a:cubicBezTo>
                    <a:pt x="2" y="3"/>
                    <a:pt x="4" y="0"/>
                    <a:pt x="5"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63" name="Freeform 733">
              <a:extLst>
                <a:ext uri="{FF2B5EF4-FFF2-40B4-BE49-F238E27FC236}">
                  <a16:creationId xmlns:a16="http://schemas.microsoft.com/office/drawing/2014/main" id="{DB27BBCF-D30B-4F3B-4532-64F6DBC2EE19}"/>
                </a:ext>
              </a:extLst>
            </p:cNvPr>
            <p:cNvSpPr>
              <a:spLocks noEditPoints="1"/>
            </p:cNvSpPr>
            <p:nvPr userDrawn="1"/>
          </p:nvSpPr>
          <p:spPr bwMode="auto">
            <a:xfrm>
              <a:off x="1328" y="7"/>
              <a:ext cx="3095" cy="3233"/>
            </a:xfrm>
            <a:custGeom>
              <a:avLst/>
              <a:gdLst>
                <a:gd name="T0" fmla="*/ 135 w 2152"/>
                <a:gd name="T1" fmla="*/ 2033 h 2248"/>
                <a:gd name="T2" fmla="*/ 459 w 2152"/>
                <a:gd name="T3" fmla="*/ 1694 h 2248"/>
                <a:gd name="T4" fmla="*/ 823 w 2152"/>
                <a:gd name="T5" fmla="*/ 2146 h 2248"/>
                <a:gd name="T6" fmla="*/ 1239 w 2152"/>
                <a:gd name="T7" fmla="*/ 1566 h 2248"/>
                <a:gd name="T8" fmla="*/ 1395 w 2152"/>
                <a:gd name="T9" fmla="*/ 1593 h 2248"/>
                <a:gd name="T10" fmla="*/ 1895 w 2152"/>
                <a:gd name="T11" fmla="*/ 923 h 2248"/>
                <a:gd name="T12" fmla="*/ 1964 w 2152"/>
                <a:gd name="T13" fmla="*/ 893 h 2248"/>
                <a:gd name="T14" fmla="*/ 2067 w 2152"/>
                <a:gd name="T15" fmla="*/ 658 h 2248"/>
                <a:gd name="T16" fmla="*/ 1967 w 2152"/>
                <a:gd name="T17" fmla="*/ 888 h 2248"/>
                <a:gd name="T18" fmla="*/ 2065 w 2152"/>
                <a:gd name="T19" fmla="*/ 506 h 2248"/>
                <a:gd name="T20" fmla="*/ 2136 w 2152"/>
                <a:gd name="T21" fmla="*/ 5 h 2248"/>
                <a:gd name="T22" fmla="*/ 1478 w 2152"/>
                <a:gd name="T23" fmla="*/ 1400 h 2248"/>
                <a:gd name="T24" fmla="*/ 705 w 2152"/>
                <a:gd name="T25" fmla="*/ 1560 h 2248"/>
                <a:gd name="T26" fmla="*/ 276 w 2152"/>
                <a:gd name="T27" fmla="*/ 1806 h 2248"/>
                <a:gd name="T28" fmla="*/ 705 w 2152"/>
                <a:gd name="T29" fmla="*/ 1561 h 2248"/>
                <a:gd name="T30" fmla="*/ 982 w 2152"/>
                <a:gd name="T31" fmla="*/ 1727 h 2248"/>
                <a:gd name="T32" fmla="*/ 2071 w 2152"/>
                <a:gd name="T33" fmla="*/ 545 h 2248"/>
                <a:gd name="T34" fmla="*/ 1053 w 2152"/>
                <a:gd name="T35" fmla="*/ 1689 h 2248"/>
                <a:gd name="T36" fmla="*/ 703 w 2152"/>
                <a:gd name="T37" fmla="*/ 1555 h 2248"/>
                <a:gd name="T38" fmla="*/ 325 w 2152"/>
                <a:gd name="T39" fmla="*/ 1777 h 2248"/>
                <a:gd name="T40" fmla="*/ 823 w 2152"/>
                <a:gd name="T41" fmla="*/ 2146 h 2248"/>
                <a:gd name="T42" fmla="*/ 1912 w 2152"/>
                <a:gd name="T43" fmla="*/ 992 h 2248"/>
                <a:gd name="T44" fmla="*/ 1478 w 2152"/>
                <a:gd name="T45" fmla="*/ 1399 h 2248"/>
                <a:gd name="T46" fmla="*/ 703 w 2152"/>
                <a:gd name="T47" fmla="*/ 1555 h 2248"/>
                <a:gd name="T48" fmla="*/ 2149 w 2152"/>
                <a:gd name="T49" fmla="*/ 144 h 2248"/>
                <a:gd name="T50" fmla="*/ 1111 w 2152"/>
                <a:gd name="T51" fmla="*/ 1633 h 2248"/>
                <a:gd name="T52" fmla="*/ 791 w 2152"/>
                <a:gd name="T53" fmla="*/ 1938 h 2248"/>
                <a:gd name="T54" fmla="*/ 964 w 2152"/>
                <a:gd name="T55" fmla="*/ 1835 h 2248"/>
                <a:gd name="T56" fmla="*/ 824 w 2152"/>
                <a:gd name="T57" fmla="*/ 2154 h 2248"/>
                <a:gd name="T58" fmla="*/ 687 w 2152"/>
                <a:gd name="T59" fmla="*/ 1597 h 2248"/>
                <a:gd name="T60" fmla="*/ 1839 w 2152"/>
                <a:gd name="T61" fmla="*/ 1094 h 2248"/>
                <a:gd name="T62" fmla="*/ 323 w 2152"/>
                <a:gd name="T63" fmla="*/ 1778 h 2248"/>
                <a:gd name="T64" fmla="*/ 981 w 2152"/>
                <a:gd name="T65" fmla="*/ 1727 h 2248"/>
                <a:gd name="T66" fmla="*/ 1059 w 2152"/>
                <a:gd name="T67" fmla="*/ 1687 h 2248"/>
                <a:gd name="T68" fmla="*/ 1476 w 2152"/>
                <a:gd name="T69" fmla="*/ 1401 h 2248"/>
                <a:gd name="T70" fmla="*/ 2022 w 2152"/>
                <a:gd name="T71" fmla="*/ 616 h 2248"/>
                <a:gd name="T72" fmla="*/ 1478 w 2152"/>
                <a:gd name="T73" fmla="*/ 1400 h 2248"/>
                <a:gd name="T74" fmla="*/ 806 w 2152"/>
                <a:gd name="T75" fmla="*/ 1921 h 2248"/>
                <a:gd name="T76" fmla="*/ 824 w 2152"/>
                <a:gd name="T77" fmla="*/ 2153 h 2248"/>
                <a:gd name="T78" fmla="*/ 707 w 2152"/>
                <a:gd name="T79" fmla="*/ 1611 h 2248"/>
                <a:gd name="T80" fmla="*/ 2111 w 2152"/>
                <a:gd name="T81" fmla="*/ 362 h 2248"/>
                <a:gd name="T82" fmla="*/ 1345 w 2152"/>
                <a:gd name="T83" fmla="*/ 1524 h 2248"/>
                <a:gd name="T84" fmla="*/ 807 w 2152"/>
                <a:gd name="T85" fmla="*/ 1921 h 2248"/>
                <a:gd name="T86" fmla="*/ 824 w 2152"/>
                <a:gd name="T87" fmla="*/ 2153 h 2248"/>
                <a:gd name="T88" fmla="*/ 707 w 2152"/>
                <a:gd name="T89" fmla="*/ 1613 h 2248"/>
                <a:gd name="T90" fmla="*/ 1478 w 2152"/>
                <a:gd name="T91" fmla="*/ 1400 h 2248"/>
                <a:gd name="T92" fmla="*/ 1849 w 2152"/>
                <a:gd name="T93" fmla="*/ 1070 h 2248"/>
                <a:gd name="T94" fmla="*/ 1054 w 2152"/>
                <a:gd name="T95" fmla="*/ 1689 h 2248"/>
                <a:gd name="T96" fmla="*/ 728 w 2152"/>
                <a:gd name="T97" fmla="*/ 2185 h 2248"/>
                <a:gd name="T98" fmla="*/ 703 w 2152"/>
                <a:gd name="T99" fmla="*/ 1555 h 2248"/>
                <a:gd name="T100" fmla="*/ 580 w 2152"/>
                <a:gd name="T101" fmla="*/ 2148 h 2248"/>
                <a:gd name="T102" fmla="*/ 814 w 2152"/>
                <a:gd name="T103" fmla="*/ 2131 h 2248"/>
                <a:gd name="T104" fmla="*/ 824 w 2152"/>
                <a:gd name="T105" fmla="*/ 2154 h 2248"/>
                <a:gd name="T106" fmla="*/ 815 w 2152"/>
                <a:gd name="T107" fmla="*/ 2140 h 2248"/>
                <a:gd name="T108" fmla="*/ 1507 w 2152"/>
                <a:gd name="T109" fmla="*/ 1483 h 2248"/>
                <a:gd name="T110" fmla="*/ 855 w 2152"/>
                <a:gd name="T111" fmla="*/ 1891 h 2248"/>
                <a:gd name="T112" fmla="*/ 192 w 2152"/>
                <a:gd name="T113" fmla="*/ 2040 h 2248"/>
                <a:gd name="T114" fmla="*/ 1324 w 2152"/>
                <a:gd name="T115" fmla="*/ 1515 h 2248"/>
                <a:gd name="T116" fmla="*/ 2072 w 2152"/>
                <a:gd name="T117" fmla="*/ 479 h 2248"/>
                <a:gd name="T118" fmla="*/ 2111 w 2152"/>
                <a:gd name="T119" fmla="*/ 361 h 2248"/>
                <a:gd name="T120" fmla="*/ 859 w 2152"/>
                <a:gd name="T121" fmla="*/ 1772 h 2248"/>
                <a:gd name="T122" fmla="*/ 1059 w 2152"/>
                <a:gd name="T123" fmla="*/ 1687 h 2248"/>
                <a:gd name="T124" fmla="*/ 1346 w 2152"/>
                <a:gd name="T125" fmla="*/ 1524 h 2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152" h="2248">
                  <a:moveTo>
                    <a:pt x="21" y="1998"/>
                  </a:moveTo>
                  <a:cubicBezTo>
                    <a:pt x="21" y="1998"/>
                    <a:pt x="20" y="1998"/>
                    <a:pt x="20" y="1998"/>
                  </a:cubicBezTo>
                  <a:cubicBezTo>
                    <a:pt x="25" y="2002"/>
                    <a:pt x="32" y="2004"/>
                    <a:pt x="40" y="2007"/>
                  </a:cubicBezTo>
                  <a:cubicBezTo>
                    <a:pt x="33" y="2004"/>
                    <a:pt x="26" y="2002"/>
                    <a:pt x="21" y="1998"/>
                  </a:cubicBezTo>
                  <a:close/>
                  <a:moveTo>
                    <a:pt x="42" y="2007"/>
                  </a:moveTo>
                  <a:cubicBezTo>
                    <a:pt x="46" y="2008"/>
                    <a:pt x="49" y="2009"/>
                    <a:pt x="53" y="2010"/>
                  </a:cubicBezTo>
                  <a:cubicBezTo>
                    <a:pt x="49" y="2009"/>
                    <a:pt x="46" y="2008"/>
                    <a:pt x="42" y="2007"/>
                  </a:cubicBezTo>
                  <a:close/>
                  <a:moveTo>
                    <a:pt x="64" y="2011"/>
                  </a:moveTo>
                  <a:cubicBezTo>
                    <a:pt x="61" y="2011"/>
                    <a:pt x="57" y="2011"/>
                    <a:pt x="54" y="2010"/>
                  </a:cubicBezTo>
                  <a:cubicBezTo>
                    <a:pt x="61" y="2011"/>
                    <a:pt x="68" y="2013"/>
                    <a:pt x="73" y="2014"/>
                  </a:cubicBezTo>
                  <a:cubicBezTo>
                    <a:pt x="70" y="2013"/>
                    <a:pt x="67" y="2012"/>
                    <a:pt x="64" y="2011"/>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89" y="2050"/>
                  </a:moveTo>
                  <a:cubicBezTo>
                    <a:pt x="191" y="2050"/>
                    <a:pt x="194" y="2049"/>
                    <a:pt x="196" y="2049"/>
                  </a:cubicBezTo>
                  <a:cubicBezTo>
                    <a:pt x="175" y="2044"/>
                    <a:pt x="155" y="2038"/>
                    <a:pt x="135" y="2033"/>
                  </a:cubicBezTo>
                  <a:cubicBezTo>
                    <a:pt x="160" y="2040"/>
                    <a:pt x="184" y="2051"/>
                    <a:pt x="210" y="2059"/>
                  </a:cubicBezTo>
                  <a:cubicBezTo>
                    <a:pt x="205" y="2057"/>
                    <a:pt x="194" y="2049"/>
                    <a:pt x="189" y="2050"/>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196" y="2049"/>
                  </a:moveTo>
                  <a:cubicBezTo>
                    <a:pt x="196" y="2049"/>
                    <a:pt x="196" y="2049"/>
                    <a:pt x="196" y="2049"/>
                  </a:cubicBezTo>
                  <a:cubicBezTo>
                    <a:pt x="197" y="2050"/>
                    <a:pt x="199" y="2050"/>
                    <a:pt x="200" y="2051"/>
                  </a:cubicBezTo>
                  <a:cubicBezTo>
                    <a:pt x="199" y="2050"/>
                    <a:pt x="198" y="2050"/>
                    <a:pt x="196" y="2049"/>
                  </a:cubicBezTo>
                  <a:close/>
                  <a:moveTo>
                    <a:pt x="233" y="2061"/>
                  </a:moveTo>
                  <a:cubicBezTo>
                    <a:pt x="231" y="2061"/>
                    <a:pt x="236" y="2064"/>
                    <a:pt x="251" y="2070"/>
                  </a:cubicBezTo>
                  <a:cubicBezTo>
                    <a:pt x="246" y="2068"/>
                    <a:pt x="239" y="2064"/>
                    <a:pt x="233" y="2061"/>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3" y="1735"/>
                  </a:moveTo>
                  <a:cubicBezTo>
                    <a:pt x="754" y="1737"/>
                    <a:pt x="754" y="1739"/>
                    <a:pt x="755" y="1741"/>
                  </a:cubicBezTo>
                  <a:cubicBezTo>
                    <a:pt x="756" y="1745"/>
                    <a:pt x="756" y="1744"/>
                    <a:pt x="753" y="173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06" y="1980"/>
                  </a:moveTo>
                  <a:cubicBezTo>
                    <a:pt x="806" y="1982"/>
                    <a:pt x="806" y="1985"/>
                    <a:pt x="807" y="1987"/>
                  </a:cubicBezTo>
                  <a:cubicBezTo>
                    <a:pt x="807" y="1985"/>
                    <a:pt x="806" y="1982"/>
                    <a:pt x="806" y="1980"/>
                  </a:cubicBezTo>
                  <a:close/>
                  <a:moveTo>
                    <a:pt x="805" y="1984"/>
                  </a:moveTo>
                  <a:cubicBezTo>
                    <a:pt x="806" y="1988"/>
                    <a:pt x="807" y="1992"/>
                    <a:pt x="808" y="1995"/>
                  </a:cubicBezTo>
                  <a:cubicBezTo>
                    <a:pt x="808" y="1993"/>
                    <a:pt x="807" y="1989"/>
                    <a:pt x="805" y="1984"/>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200" y="1734"/>
                  </a:moveTo>
                  <a:cubicBezTo>
                    <a:pt x="1214" y="1737"/>
                    <a:pt x="1226" y="1724"/>
                    <a:pt x="1236" y="1712"/>
                  </a:cubicBezTo>
                  <a:cubicBezTo>
                    <a:pt x="1224" y="1719"/>
                    <a:pt x="1212" y="1727"/>
                    <a:pt x="1200" y="1734"/>
                  </a:cubicBezTo>
                  <a:close/>
                  <a:moveTo>
                    <a:pt x="1239" y="1566"/>
                  </a:moveTo>
                  <a:cubicBezTo>
                    <a:pt x="1240" y="1566"/>
                    <a:pt x="1241" y="1565"/>
                    <a:pt x="1242" y="1565"/>
                  </a:cubicBezTo>
                  <a:cubicBezTo>
                    <a:pt x="1246" y="1562"/>
                    <a:pt x="1250" y="1559"/>
                    <a:pt x="1254" y="1556"/>
                  </a:cubicBezTo>
                  <a:cubicBezTo>
                    <a:pt x="1256" y="1554"/>
                    <a:pt x="1256" y="1552"/>
                    <a:pt x="1257" y="1550"/>
                  </a:cubicBezTo>
                  <a:cubicBezTo>
                    <a:pt x="1256" y="1552"/>
                    <a:pt x="1248" y="1559"/>
                    <a:pt x="1239" y="1566"/>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76" y="1615"/>
                  </a:moveTo>
                  <a:cubicBezTo>
                    <a:pt x="1384" y="1612"/>
                    <a:pt x="1395" y="1601"/>
                    <a:pt x="1403" y="1592"/>
                  </a:cubicBezTo>
                  <a:cubicBezTo>
                    <a:pt x="1395" y="1600"/>
                    <a:pt x="1385" y="1608"/>
                    <a:pt x="1376"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97" y="1567"/>
                  </a:moveTo>
                  <a:cubicBezTo>
                    <a:pt x="1398" y="1566"/>
                    <a:pt x="1400" y="1565"/>
                    <a:pt x="1401" y="1564"/>
                  </a:cubicBezTo>
                  <a:cubicBezTo>
                    <a:pt x="1399" y="1565"/>
                    <a:pt x="1398" y="1566"/>
                    <a:pt x="1397" y="1567"/>
                  </a:cubicBezTo>
                  <a:close/>
                  <a:moveTo>
                    <a:pt x="1403" y="1592"/>
                  </a:moveTo>
                  <a:cubicBezTo>
                    <a:pt x="1408" y="1588"/>
                    <a:pt x="1412" y="1584"/>
                    <a:pt x="1416" y="1580"/>
                  </a:cubicBezTo>
                  <a:cubicBezTo>
                    <a:pt x="1414" y="1582"/>
                    <a:pt x="1409" y="1586"/>
                    <a:pt x="1403" y="1592"/>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584" y="1282"/>
                  </a:moveTo>
                  <a:cubicBezTo>
                    <a:pt x="1586" y="1280"/>
                    <a:pt x="1588" y="1278"/>
                    <a:pt x="1591" y="1275"/>
                  </a:cubicBezTo>
                  <a:cubicBezTo>
                    <a:pt x="1591" y="1274"/>
                    <a:pt x="1589" y="1276"/>
                    <a:pt x="1584" y="1282"/>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19" y="1289"/>
                    <a:pt x="1619" y="1289"/>
                    <a:pt x="1619" y="1289"/>
                  </a:cubicBezTo>
                  <a:close/>
                  <a:moveTo>
                    <a:pt x="1648" y="1214"/>
                  </a:moveTo>
                  <a:cubicBezTo>
                    <a:pt x="1652" y="1212"/>
                    <a:pt x="1657" y="1210"/>
                    <a:pt x="1661" y="1207"/>
                  </a:cubicBezTo>
                  <a:cubicBezTo>
                    <a:pt x="1669" y="1198"/>
                    <a:pt x="1665" y="1201"/>
                    <a:pt x="1648" y="1214"/>
                  </a:cubicBezTo>
                  <a:close/>
                  <a:moveTo>
                    <a:pt x="1704" y="1288"/>
                  </a:moveTo>
                  <a:cubicBezTo>
                    <a:pt x="1704" y="1288"/>
                    <a:pt x="1704" y="1288"/>
                    <a:pt x="1704" y="1288"/>
                  </a:cubicBezTo>
                  <a:cubicBezTo>
                    <a:pt x="1704" y="1288"/>
                    <a:pt x="1704" y="1288"/>
                    <a:pt x="1704" y="1288"/>
                  </a:cubicBezTo>
                  <a:close/>
                  <a:moveTo>
                    <a:pt x="1798" y="1174"/>
                  </a:moveTo>
                  <a:cubicBezTo>
                    <a:pt x="1808" y="1161"/>
                    <a:pt x="1818" y="1148"/>
                    <a:pt x="1827" y="1135"/>
                  </a:cubicBezTo>
                  <a:cubicBezTo>
                    <a:pt x="1815" y="1145"/>
                    <a:pt x="1805" y="1159"/>
                    <a:pt x="1798" y="1174"/>
                  </a:cubicBezTo>
                  <a:close/>
                  <a:moveTo>
                    <a:pt x="1828" y="1135"/>
                  </a:moveTo>
                  <a:cubicBezTo>
                    <a:pt x="1828" y="1135"/>
                    <a:pt x="1827" y="1135"/>
                    <a:pt x="1827" y="1135"/>
                  </a:cubicBezTo>
                  <a:cubicBezTo>
                    <a:pt x="1829" y="1134"/>
                    <a:pt x="1830" y="1133"/>
                    <a:pt x="1831" y="1132"/>
                  </a:cubicBezTo>
                  <a:cubicBezTo>
                    <a:pt x="1830" y="1133"/>
                    <a:pt x="1829" y="1134"/>
                    <a:pt x="1828" y="1135"/>
                  </a:cubicBezTo>
                  <a:close/>
                  <a:moveTo>
                    <a:pt x="1849" y="1070"/>
                  </a:moveTo>
                  <a:cubicBezTo>
                    <a:pt x="1851" y="1071"/>
                    <a:pt x="1853" y="1070"/>
                    <a:pt x="1856" y="1069"/>
                  </a:cubicBezTo>
                  <a:cubicBezTo>
                    <a:pt x="1863" y="1058"/>
                    <a:pt x="1861" y="1058"/>
                    <a:pt x="1849" y="1070"/>
                  </a:cubicBezTo>
                  <a:close/>
                  <a:moveTo>
                    <a:pt x="1895" y="923"/>
                  </a:moveTo>
                  <a:cubicBezTo>
                    <a:pt x="1892" y="929"/>
                    <a:pt x="1888" y="936"/>
                    <a:pt x="1883" y="943"/>
                  </a:cubicBezTo>
                  <a:cubicBezTo>
                    <a:pt x="1883" y="945"/>
                    <a:pt x="1884" y="947"/>
                    <a:pt x="1884" y="949"/>
                  </a:cubicBezTo>
                  <a:cubicBezTo>
                    <a:pt x="1888" y="942"/>
                    <a:pt x="1893" y="935"/>
                    <a:pt x="1897" y="927"/>
                  </a:cubicBezTo>
                  <a:cubicBezTo>
                    <a:pt x="1896" y="926"/>
                    <a:pt x="1896" y="924"/>
                    <a:pt x="1895" y="923"/>
                  </a:cubicBezTo>
                  <a:close/>
                  <a:moveTo>
                    <a:pt x="1895" y="921"/>
                  </a:moveTo>
                  <a:cubicBezTo>
                    <a:pt x="1894" y="921"/>
                    <a:pt x="1894" y="920"/>
                    <a:pt x="1894" y="920"/>
                  </a:cubicBezTo>
                  <a:cubicBezTo>
                    <a:pt x="1893" y="917"/>
                    <a:pt x="1892" y="914"/>
                    <a:pt x="1891" y="912"/>
                  </a:cubicBezTo>
                  <a:cubicBezTo>
                    <a:pt x="1890" y="921"/>
                    <a:pt x="1890" y="916"/>
                    <a:pt x="1890" y="911"/>
                  </a:cubicBezTo>
                  <a:cubicBezTo>
                    <a:pt x="1887" y="915"/>
                    <a:pt x="1884" y="919"/>
                    <a:pt x="1881" y="924"/>
                  </a:cubicBezTo>
                  <a:cubicBezTo>
                    <a:pt x="1881" y="926"/>
                    <a:pt x="1881" y="929"/>
                    <a:pt x="1882" y="932"/>
                  </a:cubicBezTo>
                  <a:cubicBezTo>
                    <a:pt x="1882" y="932"/>
                    <a:pt x="1882" y="932"/>
                    <a:pt x="1882" y="933"/>
                  </a:cubicBezTo>
                  <a:cubicBezTo>
                    <a:pt x="1882" y="933"/>
                    <a:pt x="1882" y="933"/>
                    <a:pt x="1882" y="933"/>
                  </a:cubicBezTo>
                  <a:cubicBezTo>
                    <a:pt x="1882" y="933"/>
                    <a:pt x="1882" y="933"/>
                    <a:pt x="1882" y="933"/>
                  </a:cubicBezTo>
                  <a:cubicBezTo>
                    <a:pt x="1882" y="936"/>
                    <a:pt x="1882" y="938"/>
                    <a:pt x="1883" y="941"/>
                  </a:cubicBezTo>
                  <a:cubicBezTo>
                    <a:pt x="1887" y="933"/>
                    <a:pt x="1890" y="928"/>
                    <a:pt x="1895" y="922"/>
                  </a:cubicBezTo>
                  <a:cubicBezTo>
                    <a:pt x="1895" y="921"/>
                    <a:pt x="1895" y="921"/>
                    <a:pt x="1895" y="921"/>
                  </a:cubicBezTo>
                  <a:close/>
                  <a:moveTo>
                    <a:pt x="1952" y="921"/>
                  </a:moveTo>
                  <a:cubicBezTo>
                    <a:pt x="1941" y="942"/>
                    <a:pt x="1929" y="962"/>
                    <a:pt x="1917" y="983"/>
                  </a:cubicBezTo>
                  <a:cubicBezTo>
                    <a:pt x="1917" y="983"/>
                    <a:pt x="1917" y="983"/>
                    <a:pt x="1917" y="983"/>
                  </a:cubicBezTo>
                  <a:cubicBezTo>
                    <a:pt x="1917" y="983"/>
                    <a:pt x="1917" y="983"/>
                    <a:pt x="1917" y="983"/>
                  </a:cubicBezTo>
                  <a:cubicBezTo>
                    <a:pt x="1917" y="983"/>
                    <a:pt x="1917" y="983"/>
                    <a:pt x="1917" y="983"/>
                  </a:cubicBezTo>
                  <a:cubicBezTo>
                    <a:pt x="1917" y="983"/>
                    <a:pt x="1917" y="983"/>
                    <a:pt x="1917" y="983"/>
                  </a:cubicBezTo>
                  <a:cubicBezTo>
                    <a:pt x="1915" y="986"/>
                    <a:pt x="1914" y="989"/>
                    <a:pt x="1912" y="992"/>
                  </a:cubicBezTo>
                  <a:cubicBezTo>
                    <a:pt x="1908" y="1000"/>
                    <a:pt x="1903" y="1007"/>
                    <a:pt x="1899" y="1014"/>
                  </a:cubicBezTo>
                  <a:cubicBezTo>
                    <a:pt x="1894" y="1023"/>
                    <a:pt x="1889" y="1031"/>
                    <a:pt x="1884" y="1039"/>
                  </a:cubicBezTo>
                  <a:cubicBezTo>
                    <a:pt x="1887" y="1035"/>
                    <a:pt x="1890" y="1030"/>
                    <a:pt x="1894" y="1025"/>
                  </a:cubicBezTo>
                  <a:cubicBezTo>
                    <a:pt x="1894" y="1025"/>
                    <a:pt x="1894" y="1025"/>
                    <a:pt x="1894" y="1025"/>
                  </a:cubicBezTo>
                  <a:cubicBezTo>
                    <a:pt x="1896" y="1022"/>
                    <a:pt x="1898" y="1019"/>
                    <a:pt x="1900" y="1016"/>
                  </a:cubicBezTo>
                  <a:cubicBezTo>
                    <a:pt x="1904" y="1009"/>
                    <a:pt x="1908" y="1002"/>
                    <a:pt x="1912" y="995"/>
                  </a:cubicBezTo>
                  <a:cubicBezTo>
                    <a:pt x="1913" y="993"/>
                    <a:pt x="1914" y="991"/>
                    <a:pt x="1915" y="989"/>
                  </a:cubicBezTo>
                  <a:cubicBezTo>
                    <a:pt x="1916" y="988"/>
                    <a:pt x="1917" y="987"/>
                    <a:pt x="1917" y="986"/>
                  </a:cubicBezTo>
                  <a:cubicBezTo>
                    <a:pt x="1920" y="982"/>
                    <a:pt x="1922" y="978"/>
                    <a:pt x="1924" y="975"/>
                  </a:cubicBezTo>
                  <a:cubicBezTo>
                    <a:pt x="1926" y="971"/>
                    <a:pt x="1928" y="967"/>
                    <a:pt x="1930" y="964"/>
                  </a:cubicBezTo>
                  <a:cubicBezTo>
                    <a:pt x="1937" y="950"/>
                    <a:pt x="1944" y="936"/>
                    <a:pt x="1952" y="921"/>
                  </a:cubicBezTo>
                  <a:cubicBezTo>
                    <a:pt x="1953" y="919"/>
                    <a:pt x="1954" y="916"/>
                    <a:pt x="1956" y="914"/>
                  </a:cubicBezTo>
                  <a:cubicBezTo>
                    <a:pt x="1954" y="916"/>
                    <a:pt x="1953" y="919"/>
                    <a:pt x="1952" y="921"/>
                  </a:cubicBezTo>
                  <a:close/>
                  <a:moveTo>
                    <a:pt x="1950" y="917"/>
                  </a:moveTo>
                  <a:cubicBezTo>
                    <a:pt x="1949" y="919"/>
                    <a:pt x="1949" y="922"/>
                    <a:pt x="1948" y="925"/>
                  </a:cubicBezTo>
                  <a:cubicBezTo>
                    <a:pt x="1949" y="923"/>
                    <a:pt x="1950" y="921"/>
                    <a:pt x="1951" y="919"/>
                  </a:cubicBezTo>
                  <a:cubicBezTo>
                    <a:pt x="1951" y="918"/>
                    <a:pt x="1951" y="918"/>
                    <a:pt x="1950" y="917"/>
                  </a:cubicBezTo>
                  <a:close/>
                  <a:moveTo>
                    <a:pt x="1895" y="923"/>
                  </a:moveTo>
                  <a:cubicBezTo>
                    <a:pt x="1892" y="929"/>
                    <a:pt x="1888" y="936"/>
                    <a:pt x="1883" y="943"/>
                  </a:cubicBezTo>
                  <a:cubicBezTo>
                    <a:pt x="1883" y="945"/>
                    <a:pt x="1884" y="947"/>
                    <a:pt x="1884" y="949"/>
                  </a:cubicBezTo>
                  <a:cubicBezTo>
                    <a:pt x="1888" y="942"/>
                    <a:pt x="1893" y="935"/>
                    <a:pt x="1897" y="927"/>
                  </a:cubicBezTo>
                  <a:cubicBezTo>
                    <a:pt x="1896" y="926"/>
                    <a:pt x="1896" y="924"/>
                    <a:pt x="1895" y="923"/>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67" y="806"/>
                  </a:moveTo>
                  <a:cubicBezTo>
                    <a:pt x="1968" y="806"/>
                    <a:pt x="1969" y="804"/>
                    <a:pt x="1972" y="797"/>
                  </a:cubicBezTo>
                  <a:cubicBezTo>
                    <a:pt x="1970" y="800"/>
                    <a:pt x="1969" y="803"/>
                    <a:pt x="1967" y="806"/>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2067" y="658"/>
                  </a:moveTo>
                  <a:cubicBezTo>
                    <a:pt x="2057" y="686"/>
                    <a:pt x="2047" y="715"/>
                    <a:pt x="2035" y="743"/>
                  </a:cubicBezTo>
                  <a:cubicBezTo>
                    <a:pt x="2033" y="751"/>
                    <a:pt x="2030" y="759"/>
                    <a:pt x="2026" y="763"/>
                  </a:cubicBezTo>
                  <a:cubicBezTo>
                    <a:pt x="2023" y="769"/>
                    <a:pt x="2020" y="775"/>
                    <a:pt x="2017" y="780"/>
                  </a:cubicBezTo>
                  <a:cubicBezTo>
                    <a:pt x="2020" y="775"/>
                    <a:pt x="2022" y="770"/>
                    <a:pt x="2024" y="765"/>
                  </a:cubicBezTo>
                  <a:cubicBezTo>
                    <a:pt x="2025" y="764"/>
                    <a:pt x="2025" y="764"/>
                    <a:pt x="2026" y="763"/>
                  </a:cubicBezTo>
                  <a:cubicBezTo>
                    <a:pt x="2029" y="756"/>
                    <a:pt x="2032" y="749"/>
                    <a:pt x="2035" y="743"/>
                  </a:cubicBezTo>
                  <a:cubicBezTo>
                    <a:pt x="2036" y="739"/>
                    <a:pt x="2037" y="735"/>
                    <a:pt x="2038" y="732"/>
                  </a:cubicBezTo>
                  <a:cubicBezTo>
                    <a:pt x="2035" y="740"/>
                    <a:pt x="2031" y="749"/>
                    <a:pt x="2027" y="757"/>
                  </a:cubicBezTo>
                  <a:cubicBezTo>
                    <a:pt x="2032" y="746"/>
                    <a:pt x="2036" y="736"/>
                    <a:pt x="2040" y="726"/>
                  </a:cubicBezTo>
                  <a:cubicBezTo>
                    <a:pt x="2039" y="728"/>
                    <a:pt x="2039" y="730"/>
                    <a:pt x="2038" y="732"/>
                  </a:cubicBezTo>
                  <a:cubicBezTo>
                    <a:pt x="2039" y="729"/>
                    <a:pt x="2040" y="726"/>
                    <a:pt x="2041" y="723"/>
                  </a:cubicBezTo>
                  <a:cubicBezTo>
                    <a:pt x="2040" y="724"/>
                    <a:pt x="2040" y="725"/>
                    <a:pt x="2040" y="726"/>
                  </a:cubicBezTo>
                  <a:cubicBezTo>
                    <a:pt x="2040" y="723"/>
                    <a:pt x="2041" y="720"/>
                    <a:pt x="2042" y="719"/>
                  </a:cubicBezTo>
                  <a:cubicBezTo>
                    <a:pt x="2041" y="720"/>
                    <a:pt x="2041" y="722"/>
                    <a:pt x="2041" y="723"/>
                  </a:cubicBezTo>
                  <a:cubicBezTo>
                    <a:pt x="2054" y="689"/>
                    <a:pt x="2063" y="661"/>
                    <a:pt x="2065" y="647"/>
                  </a:cubicBezTo>
                  <a:cubicBezTo>
                    <a:pt x="2075" y="627"/>
                    <a:pt x="2080" y="605"/>
                    <a:pt x="2084" y="582"/>
                  </a:cubicBezTo>
                  <a:cubicBezTo>
                    <a:pt x="2077" y="600"/>
                    <a:pt x="2070" y="620"/>
                    <a:pt x="2065" y="637"/>
                  </a:cubicBezTo>
                  <a:cubicBezTo>
                    <a:pt x="2063" y="640"/>
                    <a:pt x="2062" y="643"/>
                    <a:pt x="2062" y="645"/>
                  </a:cubicBezTo>
                  <a:cubicBezTo>
                    <a:pt x="2058" y="657"/>
                    <a:pt x="2055" y="668"/>
                    <a:pt x="2054" y="675"/>
                  </a:cubicBezTo>
                  <a:cubicBezTo>
                    <a:pt x="2052" y="667"/>
                    <a:pt x="2039" y="717"/>
                    <a:pt x="2038" y="720"/>
                  </a:cubicBezTo>
                  <a:cubicBezTo>
                    <a:pt x="2031" y="735"/>
                    <a:pt x="2025" y="750"/>
                    <a:pt x="2019" y="766"/>
                  </a:cubicBezTo>
                  <a:cubicBezTo>
                    <a:pt x="2021" y="766"/>
                    <a:pt x="2022" y="766"/>
                    <a:pt x="2023" y="765"/>
                  </a:cubicBezTo>
                  <a:cubicBezTo>
                    <a:pt x="2017" y="777"/>
                    <a:pt x="2011" y="789"/>
                    <a:pt x="2006" y="801"/>
                  </a:cubicBezTo>
                  <a:cubicBezTo>
                    <a:pt x="2010" y="794"/>
                    <a:pt x="2014" y="788"/>
                    <a:pt x="2017" y="781"/>
                  </a:cubicBezTo>
                  <a:cubicBezTo>
                    <a:pt x="2000" y="821"/>
                    <a:pt x="1980" y="865"/>
                    <a:pt x="1960" y="906"/>
                  </a:cubicBezTo>
                  <a:cubicBezTo>
                    <a:pt x="1958" y="909"/>
                    <a:pt x="1957" y="911"/>
                    <a:pt x="1956" y="914"/>
                  </a:cubicBezTo>
                  <a:cubicBezTo>
                    <a:pt x="1957" y="911"/>
                    <a:pt x="1958" y="909"/>
                    <a:pt x="1960" y="906"/>
                  </a:cubicBezTo>
                  <a:cubicBezTo>
                    <a:pt x="2002" y="826"/>
                    <a:pt x="2039" y="743"/>
                    <a:pt x="2070" y="658"/>
                  </a:cubicBezTo>
                  <a:cubicBezTo>
                    <a:pt x="2067" y="665"/>
                    <a:pt x="2066" y="665"/>
                    <a:pt x="2067" y="658"/>
                  </a:cubicBezTo>
                  <a:close/>
                  <a:moveTo>
                    <a:pt x="1963" y="896"/>
                  </a:move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ubicBezTo>
                    <a:pt x="1955" y="906"/>
                    <a:pt x="1952" y="911"/>
                    <a:pt x="1950" y="917"/>
                  </a:cubicBezTo>
                  <a:cubicBezTo>
                    <a:pt x="1951" y="918"/>
                    <a:pt x="1951" y="918"/>
                    <a:pt x="1951" y="919"/>
                  </a:cubicBezTo>
                  <a:cubicBezTo>
                    <a:pt x="1954" y="914"/>
                    <a:pt x="1956" y="909"/>
                    <a:pt x="1959" y="904"/>
                  </a:cubicBezTo>
                  <a:cubicBezTo>
                    <a:pt x="1960" y="901"/>
                    <a:pt x="1962" y="899"/>
                    <a:pt x="1963" y="896"/>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64" y="893"/>
                  </a:moveTo>
                  <a:cubicBezTo>
                    <a:pt x="1964" y="893"/>
                    <a:pt x="1964" y="893"/>
                    <a:pt x="1964" y="893"/>
                  </a:cubicBezTo>
                  <a:cubicBezTo>
                    <a:pt x="1964" y="893"/>
                    <a:pt x="1964" y="893"/>
                    <a:pt x="1964" y="893"/>
                  </a:cubicBezTo>
                  <a:close/>
                  <a:moveTo>
                    <a:pt x="1964" y="894"/>
                  </a:moveTo>
                  <a:cubicBezTo>
                    <a:pt x="1964" y="894"/>
                    <a:pt x="1964" y="894"/>
                    <a:pt x="1964" y="894"/>
                  </a:cubicBezTo>
                  <a:cubicBezTo>
                    <a:pt x="1964" y="894"/>
                    <a:pt x="1964" y="894"/>
                    <a:pt x="1964" y="894"/>
                  </a:cubicBezTo>
                  <a:cubicBezTo>
                    <a:pt x="1964" y="894"/>
                    <a:pt x="1964" y="894"/>
                    <a:pt x="1964" y="894"/>
                  </a:cubicBezTo>
                  <a:close/>
                  <a:moveTo>
                    <a:pt x="1930" y="871"/>
                  </a:move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ubicBezTo>
                    <a:pt x="1933" y="867"/>
                    <a:pt x="1931" y="869"/>
                    <a:pt x="1930" y="871"/>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02" y="536"/>
                  </a:moveTo>
                  <a:cubicBezTo>
                    <a:pt x="2102" y="539"/>
                    <a:pt x="2102" y="541"/>
                    <a:pt x="2102" y="543"/>
                  </a:cubicBezTo>
                  <a:cubicBezTo>
                    <a:pt x="2105" y="538"/>
                    <a:pt x="2106" y="533"/>
                    <a:pt x="2107" y="527"/>
                  </a:cubicBezTo>
                  <a:cubicBezTo>
                    <a:pt x="2106" y="528"/>
                    <a:pt x="2104" y="532"/>
                    <a:pt x="2102" y="536"/>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065" y="506"/>
                  </a:moveTo>
                  <a:cubicBezTo>
                    <a:pt x="2069" y="499"/>
                    <a:pt x="2071" y="491"/>
                    <a:pt x="2072" y="483"/>
                  </a:cubicBezTo>
                  <a:cubicBezTo>
                    <a:pt x="2070" y="491"/>
                    <a:pt x="2067" y="498"/>
                    <a:pt x="2065" y="506"/>
                  </a:cubicBezTo>
                  <a:close/>
                  <a:moveTo>
                    <a:pt x="2111" y="361"/>
                  </a:moveTo>
                  <a:cubicBezTo>
                    <a:pt x="2111" y="361"/>
                    <a:pt x="2111" y="361"/>
                    <a:pt x="2111" y="362"/>
                  </a:cubicBezTo>
                  <a:cubicBezTo>
                    <a:pt x="2111" y="362"/>
                    <a:pt x="2111" y="362"/>
                    <a:pt x="2111" y="362"/>
                  </a:cubicBezTo>
                  <a:cubicBezTo>
                    <a:pt x="2111" y="362"/>
                    <a:pt x="2111" y="362"/>
                    <a:pt x="2111" y="362"/>
                  </a:cubicBezTo>
                  <a:cubicBezTo>
                    <a:pt x="2111" y="362"/>
                    <a:pt x="2111" y="362"/>
                    <a:pt x="2111" y="361"/>
                  </a:cubicBezTo>
                  <a:close/>
                  <a:moveTo>
                    <a:pt x="2146" y="276"/>
                  </a:moveTo>
                  <a:cubicBezTo>
                    <a:pt x="2146" y="307"/>
                    <a:pt x="2145" y="338"/>
                    <a:pt x="2135" y="368"/>
                  </a:cubicBezTo>
                  <a:cubicBezTo>
                    <a:pt x="2134" y="365"/>
                    <a:pt x="2133" y="362"/>
                    <a:pt x="2133" y="359"/>
                  </a:cubicBezTo>
                  <a:cubicBezTo>
                    <a:pt x="2130" y="372"/>
                    <a:pt x="2128" y="385"/>
                    <a:pt x="2125" y="399"/>
                  </a:cubicBezTo>
                  <a:cubicBezTo>
                    <a:pt x="2123" y="409"/>
                    <a:pt x="2106" y="481"/>
                    <a:pt x="2107" y="486"/>
                  </a:cubicBezTo>
                  <a:cubicBezTo>
                    <a:pt x="2093" y="514"/>
                    <a:pt x="2090" y="548"/>
                    <a:pt x="2084" y="582"/>
                  </a:cubicBezTo>
                  <a:cubicBezTo>
                    <a:pt x="2091" y="563"/>
                    <a:pt x="2098" y="546"/>
                    <a:pt x="2102" y="536"/>
                  </a:cubicBezTo>
                  <a:cubicBezTo>
                    <a:pt x="2102" y="520"/>
                    <a:pt x="2105" y="502"/>
                    <a:pt x="2109" y="483"/>
                  </a:cubicBezTo>
                  <a:cubicBezTo>
                    <a:pt x="2109" y="483"/>
                    <a:pt x="2109" y="483"/>
                    <a:pt x="2109" y="483"/>
                  </a:cubicBezTo>
                  <a:cubicBezTo>
                    <a:pt x="2109" y="483"/>
                    <a:pt x="2109" y="483"/>
                    <a:pt x="2109" y="483"/>
                  </a:cubicBezTo>
                  <a:cubicBezTo>
                    <a:pt x="2109" y="482"/>
                    <a:pt x="2110" y="481"/>
                    <a:pt x="2110" y="480"/>
                  </a:cubicBezTo>
                  <a:cubicBezTo>
                    <a:pt x="2110" y="480"/>
                    <a:pt x="2110" y="481"/>
                    <a:pt x="2109" y="482"/>
                  </a:cubicBezTo>
                  <a:cubicBezTo>
                    <a:pt x="2114" y="459"/>
                    <a:pt x="2121" y="436"/>
                    <a:pt x="2127" y="419"/>
                  </a:cubicBezTo>
                  <a:cubicBezTo>
                    <a:pt x="2124" y="439"/>
                    <a:pt x="2120" y="459"/>
                    <a:pt x="2115" y="480"/>
                  </a:cubicBezTo>
                  <a:cubicBezTo>
                    <a:pt x="2124" y="444"/>
                    <a:pt x="2129" y="408"/>
                    <a:pt x="2135" y="372"/>
                  </a:cubicBezTo>
                  <a:cubicBezTo>
                    <a:pt x="2132" y="389"/>
                    <a:pt x="2134" y="384"/>
                    <a:pt x="2140" y="355"/>
                  </a:cubicBezTo>
                  <a:cubicBezTo>
                    <a:pt x="2146" y="329"/>
                    <a:pt x="2152" y="302"/>
                    <a:pt x="2146" y="276"/>
                  </a:cubicBezTo>
                  <a:close/>
                  <a:moveTo>
                    <a:pt x="2072" y="483"/>
                  </a:moveTo>
                  <a:cubicBezTo>
                    <a:pt x="2070" y="491"/>
                    <a:pt x="2067" y="498"/>
                    <a:pt x="2065" y="506"/>
                  </a:cubicBezTo>
                  <a:cubicBezTo>
                    <a:pt x="2069" y="499"/>
                    <a:pt x="2071" y="491"/>
                    <a:pt x="2072" y="483"/>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5" y="188"/>
                  </a:moveTo>
                  <a:cubicBezTo>
                    <a:pt x="2115" y="188"/>
                    <a:pt x="2115" y="187"/>
                    <a:pt x="2116" y="187"/>
                  </a:cubicBezTo>
                  <a:cubicBezTo>
                    <a:pt x="2116" y="186"/>
                    <a:pt x="2116" y="186"/>
                    <a:pt x="2116" y="185"/>
                  </a:cubicBezTo>
                  <a:cubicBezTo>
                    <a:pt x="2116" y="186"/>
                    <a:pt x="2115" y="187"/>
                    <a:pt x="2115" y="188"/>
                  </a:cubicBezTo>
                  <a:close/>
                  <a:moveTo>
                    <a:pt x="2116" y="185"/>
                  </a:moveTo>
                  <a:cubicBezTo>
                    <a:pt x="2119" y="177"/>
                    <a:pt x="2121" y="170"/>
                    <a:pt x="2122" y="162"/>
                  </a:cubicBezTo>
                  <a:cubicBezTo>
                    <a:pt x="2119" y="169"/>
                    <a:pt x="2117" y="177"/>
                    <a:pt x="2116" y="185"/>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36" y="30"/>
                  </a:moveTo>
                  <a:cubicBezTo>
                    <a:pt x="2132" y="44"/>
                    <a:pt x="2129" y="58"/>
                    <a:pt x="2135" y="70"/>
                  </a:cubicBezTo>
                  <a:cubicBezTo>
                    <a:pt x="2135" y="69"/>
                    <a:pt x="2135" y="69"/>
                    <a:pt x="2135" y="69"/>
                  </a:cubicBezTo>
                  <a:cubicBezTo>
                    <a:pt x="2132" y="61"/>
                    <a:pt x="2133" y="52"/>
                    <a:pt x="2136" y="42"/>
                  </a:cubicBezTo>
                  <a:cubicBezTo>
                    <a:pt x="2136" y="38"/>
                    <a:pt x="2136" y="33"/>
                    <a:pt x="2136" y="30"/>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3"/>
                    <a:pt x="2136" y="2"/>
                    <a:pt x="2136" y="0"/>
                  </a:cubicBezTo>
                  <a:cubicBezTo>
                    <a:pt x="2136" y="1"/>
                    <a:pt x="2136" y="3"/>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19" y="1289"/>
                    <a:pt x="1619" y="1289"/>
                    <a:pt x="1619" y="1289"/>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79" y="1728"/>
                  </a:moveTo>
                  <a:cubicBezTo>
                    <a:pt x="979" y="1728"/>
                    <a:pt x="979" y="1728"/>
                    <a:pt x="979" y="1728"/>
                  </a:cubicBezTo>
                  <a:cubicBezTo>
                    <a:pt x="979" y="1728"/>
                    <a:pt x="979" y="1728"/>
                    <a:pt x="979" y="1728"/>
                  </a:cubicBezTo>
                  <a:close/>
                  <a:moveTo>
                    <a:pt x="977" y="1729"/>
                  </a:moveTo>
                  <a:cubicBezTo>
                    <a:pt x="977" y="1729"/>
                    <a:pt x="977" y="1729"/>
                    <a:pt x="977" y="1729"/>
                  </a:cubicBezTo>
                  <a:cubicBezTo>
                    <a:pt x="977" y="1729"/>
                    <a:pt x="977" y="1729"/>
                    <a:pt x="977" y="1729"/>
                  </a:cubicBezTo>
                  <a:cubicBezTo>
                    <a:pt x="977" y="1729"/>
                    <a:pt x="977" y="1729"/>
                    <a:pt x="977" y="1729"/>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693" y="1520"/>
                  </a:moveTo>
                  <a:cubicBezTo>
                    <a:pt x="694" y="1533"/>
                    <a:pt x="699" y="1546"/>
                    <a:pt x="703" y="1558"/>
                  </a:cubicBezTo>
                  <a:cubicBezTo>
                    <a:pt x="700" y="1546"/>
                    <a:pt x="696" y="1533"/>
                    <a:pt x="693" y="1520"/>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7"/>
                  </a:moveTo>
                  <a:cubicBezTo>
                    <a:pt x="276"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4" y="1808"/>
                    <a:pt x="274" y="1808"/>
                    <a:pt x="274" y="1808"/>
                  </a:cubicBezTo>
                  <a:cubicBezTo>
                    <a:pt x="274" y="1808"/>
                    <a:pt x="274" y="1808"/>
                    <a:pt x="273" y="1808"/>
                  </a:cubicBezTo>
                  <a:cubicBezTo>
                    <a:pt x="273" y="1808"/>
                    <a:pt x="273" y="1808"/>
                    <a:pt x="273" y="1808"/>
                  </a:cubicBezTo>
                  <a:cubicBezTo>
                    <a:pt x="273" y="1809"/>
                    <a:pt x="273" y="1809"/>
                    <a:pt x="273" y="1809"/>
                  </a:cubicBezTo>
                  <a:cubicBezTo>
                    <a:pt x="273" y="1809"/>
                    <a:pt x="273" y="1809"/>
                    <a:pt x="272" y="1809"/>
                  </a:cubicBezTo>
                  <a:cubicBezTo>
                    <a:pt x="272" y="1809"/>
                    <a:pt x="272" y="1809"/>
                    <a:pt x="272" y="1809"/>
                  </a:cubicBezTo>
                  <a:cubicBezTo>
                    <a:pt x="272" y="1810"/>
                    <a:pt x="271" y="1810"/>
                    <a:pt x="271" y="1810"/>
                  </a:cubicBezTo>
                  <a:cubicBezTo>
                    <a:pt x="271" y="1810"/>
                    <a:pt x="271" y="1810"/>
                    <a:pt x="270" y="1811"/>
                  </a:cubicBezTo>
                  <a:cubicBezTo>
                    <a:pt x="270" y="1811"/>
                    <a:pt x="270" y="1811"/>
                    <a:pt x="270" y="1811"/>
                  </a:cubicBezTo>
                  <a:cubicBezTo>
                    <a:pt x="270" y="1811"/>
                    <a:pt x="269" y="1811"/>
                    <a:pt x="269" y="1811"/>
                  </a:cubicBezTo>
                  <a:cubicBezTo>
                    <a:pt x="271" y="1811"/>
                    <a:pt x="282" y="1803"/>
                    <a:pt x="276" y="1807"/>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392" y="1716"/>
                  </a:moveTo>
                  <a:cubicBezTo>
                    <a:pt x="392" y="1716"/>
                    <a:pt x="392" y="1716"/>
                    <a:pt x="392" y="1717"/>
                  </a:cubicBezTo>
                  <a:cubicBezTo>
                    <a:pt x="392" y="1716"/>
                    <a:pt x="392" y="1716"/>
                    <a:pt x="392" y="1716"/>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92" y="1716"/>
                  </a:moveTo>
                  <a:cubicBezTo>
                    <a:pt x="392" y="1716"/>
                    <a:pt x="392" y="1716"/>
                    <a:pt x="392" y="1717"/>
                  </a:cubicBezTo>
                  <a:cubicBezTo>
                    <a:pt x="392" y="1716"/>
                    <a:pt x="392" y="1716"/>
                    <a:pt x="392" y="171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397" y="1567"/>
                  </a:moveTo>
                  <a:cubicBezTo>
                    <a:pt x="1398" y="1566"/>
                    <a:pt x="1400" y="1565"/>
                    <a:pt x="1401" y="1564"/>
                  </a:cubicBezTo>
                  <a:cubicBezTo>
                    <a:pt x="1399" y="1565"/>
                    <a:pt x="1398" y="1566"/>
                    <a:pt x="1397" y="1567"/>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704" y="1288"/>
                  </a:moveTo>
                  <a:cubicBezTo>
                    <a:pt x="1704" y="1288"/>
                    <a:pt x="1704" y="1288"/>
                    <a:pt x="1704" y="1288"/>
                  </a:cubicBezTo>
                  <a:cubicBezTo>
                    <a:pt x="1704" y="1288"/>
                    <a:pt x="1704" y="1288"/>
                    <a:pt x="1704" y="1288"/>
                  </a:cubicBezTo>
                  <a:close/>
                  <a:moveTo>
                    <a:pt x="1849" y="1070"/>
                  </a:moveTo>
                  <a:cubicBezTo>
                    <a:pt x="1851" y="1071"/>
                    <a:pt x="1853" y="1070"/>
                    <a:pt x="1856" y="1069"/>
                  </a:cubicBezTo>
                  <a:cubicBezTo>
                    <a:pt x="1863" y="1058"/>
                    <a:pt x="1861" y="1058"/>
                    <a:pt x="1849" y="1070"/>
                  </a:cubicBezTo>
                  <a:close/>
                  <a:moveTo>
                    <a:pt x="1967" y="806"/>
                  </a:moveTo>
                  <a:cubicBezTo>
                    <a:pt x="1968" y="806"/>
                    <a:pt x="1969" y="804"/>
                    <a:pt x="1972" y="797"/>
                  </a:cubicBezTo>
                  <a:cubicBezTo>
                    <a:pt x="1970" y="800"/>
                    <a:pt x="1969" y="803"/>
                    <a:pt x="1967" y="806"/>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79" y="1728"/>
                  </a:moveTo>
                  <a:cubicBezTo>
                    <a:pt x="979" y="1728"/>
                    <a:pt x="979" y="1728"/>
                    <a:pt x="979" y="1728"/>
                  </a:cubicBezTo>
                  <a:cubicBezTo>
                    <a:pt x="979" y="1728"/>
                    <a:pt x="979" y="1728"/>
                    <a:pt x="979" y="1728"/>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5" y="1729"/>
                  </a:moveTo>
                  <a:cubicBezTo>
                    <a:pt x="975" y="1729"/>
                    <a:pt x="975" y="1729"/>
                    <a:pt x="975" y="1729"/>
                  </a:cubicBezTo>
                  <a:cubicBezTo>
                    <a:pt x="975" y="1729"/>
                    <a:pt x="975" y="1729"/>
                    <a:pt x="975" y="1729"/>
                  </a:cubicBezTo>
                  <a:cubicBezTo>
                    <a:pt x="975" y="1729"/>
                    <a:pt x="975" y="1729"/>
                    <a:pt x="975" y="1729"/>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693" y="1520"/>
                  </a:moveTo>
                  <a:cubicBezTo>
                    <a:pt x="694" y="1533"/>
                    <a:pt x="699" y="1546"/>
                    <a:pt x="703" y="1558"/>
                  </a:cubicBezTo>
                  <a:cubicBezTo>
                    <a:pt x="700" y="1546"/>
                    <a:pt x="696" y="1533"/>
                    <a:pt x="693" y="1520"/>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392" y="1716"/>
                  </a:moveTo>
                  <a:cubicBezTo>
                    <a:pt x="392" y="1716"/>
                    <a:pt x="392" y="1716"/>
                    <a:pt x="392" y="1717"/>
                  </a:cubicBezTo>
                  <a:cubicBezTo>
                    <a:pt x="392" y="1716"/>
                    <a:pt x="392" y="1716"/>
                    <a:pt x="392" y="1716"/>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81" y="1727"/>
                  </a:moveTo>
                  <a:cubicBezTo>
                    <a:pt x="981" y="1727"/>
                    <a:pt x="981" y="1727"/>
                    <a:pt x="981" y="1727"/>
                  </a:cubicBezTo>
                  <a:cubicBezTo>
                    <a:pt x="981" y="1727"/>
                    <a:pt x="981" y="1727"/>
                    <a:pt x="981" y="1727"/>
                  </a:cubicBezTo>
                  <a:cubicBezTo>
                    <a:pt x="981" y="1727"/>
                    <a:pt x="981" y="1727"/>
                    <a:pt x="981" y="1727"/>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397" y="1567"/>
                  </a:moveTo>
                  <a:cubicBezTo>
                    <a:pt x="1398" y="1566"/>
                    <a:pt x="1400" y="1565"/>
                    <a:pt x="1401" y="1564"/>
                  </a:cubicBezTo>
                  <a:cubicBezTo>
                    <a:pt x="1399" y="1565"/>
                    <a:pt x="1398" y="1566"/>
                    <a:pt x="1397" y="1567"/>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704" y="1288"/>
                  </a:moveTo>
                  <a:cubicBezTo>
                    <a:pt x="1704" y="1288"/>
                    <a:pt x="1704" y="1288"/>
                    <a:pt x="1704" y="1288"/>
                  </a:cubicBezTo>
                  <a:cubicBezTo>
                    <a:pt x="1704" y="1288"/>
                    <a:pt x="1704" y="1288"/>
                    <a:pt x="1704" y="1288"/>
                  </a:cubicBezTo>
                  <a:close/>
                  <a:moveTo>
                    <a:pt x="1849" y="1070"/>
                  </a:moveTo>
                  <a:cubicBezTo>
                    <a:pt x="1851" y="1071"/>
                    <a:pt x="1853" y="1070"/>
                    <a:pt x="1856" y="1069"/>
                  </a:cubicBezTo>
                  <a:cubicBezTo>
                    <a:pt x="1863" y="1058"/>
                    <a:pt x="1861" y="1058"/>
                    <a:pt x="1849" y="1070"/>
                  </a:cubicBezTo>
                  <a:close/>
                  <a:moveTo>
                    <a:pt x="1917" y="983"/>
                  </a:moveTo>
                  <a:cubicBezTo>
                    <a:pt x="1917" y="983"/>
                    <a:pt x="1917" y="983"/>
                    <a:pt x="1917" y="983"/>
                  </a:cubicBezTo>
                  <a:cubicBezTo>
                    <a:pt x="1915" y="986"/>
                    <a:pt x="1914" y="989"/>
                    <a:pt x="1912" y="992"/>
                  </a:cubicBezTo>
                  <a:cubicBezTo>
                    <a:pt x="1912" y="993"/>
                    <a:pt x="1912" y="993"/>
                    <a:pt x="1912" y="993"/>
                  </a:cubicBezTo>
                  <a:cubicBezTo>
                    <a:pt x="1912" y="994"/>
                    <a:pt x="1912" y="994"/>
                    <a:pt x="1912" y="995"/>
                  </a:cubicBezTo>
                  <a:cubicBezTo>
                    <a:pt x="1913" y="993"/>
                    <a:pt x="1914" y="991"/>
                    <a:pt x="1915" y="989"/>
                  </a:cubicBezTo>
                  <a:cubicBezTo>
                    <a:pt x="1915" y="989"/>
                    <a:pt x="1915" y="989"/>
                    <a:pt x="1916" y="989"/>
                  </a:cubicBezTo>
                  <a:cubicBezTo>
                    <a:pt x="1916" y="988"/>
                    <a:pt x="1916" y="987"/>
                    <a:pt x="1916" y="987"/>
                  </a:cubicBezTo>
                  <a:cubicBezTo>
                    <a:pt x="1916" y="986"/>
                    <a:pt x="1916" y="986"/>
                    <a:pt x="1916" y="986"/>
                  </a:cubicBezTo>
                  <a:cubicBezTo>
                    <a:pt x="1916" y="986"/>
                    <a:pt x="1917" y="986"/>
                    <a:pt x="1917" y="986"/>
                  </a:cubicBezTo>
                  <a:cubicBezTo>
                    <a:pt x="1917" y="986"/>
                    <a:pt x="1917" y="985"/>
                    <a:pt x="1917" y="985"/>
                  </a:cubicBezTo>
                  <a:cubicBezTo>
                    <a:pt x="1917" y="985"/>
                    <a:pt x="1917" y="985"/>
                    <a:pt x="1917" y="985"/>
                  </a:cubicBezTo>
                  <a:cubicBezTo>
                    <a:pt x="1917" y="985"/>
                    <a:pt x="1917" y="984"/>
                    <a:pt x="1917" y="984"/>
                  </a:cubicBezTo>
                  <a:cubicBezTo>
                    <a:pt x="1917" y="984"/>
                    <a:pt x="1917" y="983"/>
                    <a:pt x="1917" y="983"/>
                  </a:cubicBezTo>
                  <a:cubicBezTo>
                    <a:pt x="1917" y="983"/>
                    <a:pt x="1917" y="983"/>
                    <a:pt x="1917" y="983"/>
                  </a:cubicBezTo>
                  <a:close/>
                  <a:moveTo>
                    <a:pt x="1967" y="806"/>
                  </a:moveTo>
                  <a:cubicBezTo>
                    <a:pt x="1968" y="806"/>
                    <a:pt x="1969" y="804"/>
                    <a:pt x="1972" y="797"/>
                  </a:cubicBezTo>
                  <a:cubicBezTo>
                    <a:pt x="1970" y="800"/>
                    <a:pt x="1969" y="803"/>
                    <a:pt x="1967" y="806"/>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0" y="362"/>
                  </a:move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ubicBezTo>
                    <a:pt x="2111" y="359"/>
                    <a:pt x="2111" y="360"/>
                    <a:pt x="2110" y="362"/>
                  </a:cubicBezTo>
                  <a:close/>
                  <a:moveTo>
                    <a:pt x="2065" y="506"/>
                  </a:moveTo>
                  <a:cubicBezTo>
                    <a:pt x="2069" y="499"/>
                    <a:pt x="2071" y="491"/>
                    <a:pt x="2072" y="483"/>
                  </a:cubicBezTo>
                  <a:cubicBezTo>
                    <a:pt x="2070" y="491"/>
                    <a:pt x="2067" y="498"/>
                    <a:pt x="2065" y="506"/>
                  </a:cubicBezTo>
                  <a:close/>
                  <a:moveTo>
                    <a:pt x="1609" y="1300"/>
                  </a:moveTo>
                  <a:cubicBezTo>
                    <a:pt x="1609" y="1300"/>
                    <a:pt x="1608" y="1300"/>
                    <a:pt x="1608" y="1300"/>
                  </a:cubicBezTo>
                  <a:cubicBezTo>
                    <a:pt x="1608" y="1300"/>
                    <a:pt x="1609" y="1300"/>
                    <a:pt x="1609" y="1300"/>
                  </a:cubicBezTo>
                  <a:cubicBezTo>
                    <a:pt x="1609" y="1300"/>
                    <a:pt x="1609" y="1300"/>
                    <a:pt x="1609" y="13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lose/>
                  <a:moveTo>
                    <a:pt x="1053" y="1689"/>
                  </a:move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3" y="1689"/>
                    <a:pt x="1053" y="1689"/>
                    <a:pt x="1053"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708" y="1615"/>
                  </a:moveTo>
                  <a:cubicBezTo>
                    <a:pt x="708" y="1614"/>
                    <a:pt x="708" y="1614"/>
                    <a:pt x="707" y="1613"/>
                  </a:cubicBezTo>
                  <a:cubicBezTo>
                    <a:pt x="707" y="1613"/>
                    <a:pt x="707" y="1613"/>
                    <a:pt x="707" y="1613"/>
                  </a:cubicBezTo>
                  <a:cubicBezTo>
                    <a:pt x="708" y="1614"/>
                    <a:pt x="708" y="1614"/>
                    <a:pt x="708" y="1615"/>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0"/>
                  </a:moveTo>
                  <a:cubicBezTo>
                    <a:pt x="707" y="1610"/>
                    <a:pt x="707" y="1611"/>
                    <a:pt x="707" y="1611"/>
                  </a:cubicBezTo>
                  <a:cubicBezTo>
                    <a:pt x="707" y="1611"/>
                    <a:pt x="707" y="1611"/>
                    <a:pt x="707" y="1611"/>
                  </a:cubicBezTo>
                  <a:cubicBezTo>
                    <a:pt x="707" y="1611"/>
                    <a:pt x="707" y="1610"/>
                    <a:pt x="707" y="1609"/>
                  </a:cubicBezTo>
                  <a:lnTo>
                    <a:pt x="707" y="1610"/>
                  </a:ln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6"/>
                  </a:moveTo>
                  <a:cubicBezTo>
                    <a:pt x="703" y="1556"/>
                    <a:pt x="703" y="1556"/>
                    <a:pt x="703" y="1556"/>
                  </a:cubicBezTo>
                  <a:cubicBezTo>
                    <a:pt x="703" y="1556"/>
                    <a:pt x="703" y="1556"/>
                    <a:pt x="703" y="1555"/>
                  </a:cubicBezTo>
                  <a:cubicBezTo>
                    <a:pt x="703" y="1556"/>
                    <a:pt x="703" y="1556"/>
                    <a:pt x="703" y="1556"/>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lose/>
                  <a:moveTo>
                    <a:pt x="703" y="1558"/>
                  </a:moveTo>
                  <a:cubicBezTo>
                    <a:pt x="700" y="1546"/>
                    <a:pt x="696" y="1533"/>
                    <a:pt x="693" y="1520"/>
                  </a:cubicBezTo>
                  <a:cubicBezTo>
                    <a:pt x="694" y="1533"/>
                    <a:pt x="699" y="1546"/>
                    <a:pt x="703" y="1558"/>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1" y="1779"/>
                  </a:moveTo>
                  <a:cubicBezTo>
                    <a:pt x="321" y="1779"/>
                    <a:pt x="321" y="1779"/>
                    <a:pt x="321" y="1779"/>
                  </a:cubicBezTo>
                  <a:cubicBezTo>
                    <a:pt x="321" y="1779"/>
                    <a:pt x="320" y="1779"/>
                    <a:pt x="320" y="1779"/>
                  </a:cubicBezTo>
                  <a:cubicBezTo>
                    <a:pt x="320" y="1779"/>
                    <a:pt x="320" y="1779"/>
                    <a:pt x="321" y="1779"/>
                  </a:cubicBezTo>
                  <a:close/>
                  <a:moveTo>
                    <a:pt x="392" y="1717"/>
                  </a:moveTo>
                  <a:cubicBezTo>
                    <a:pt x="392" y="1716"/>
                    <a:pt x="392" y="1716"/>
                    <a:pt x="392" y="1716"/>
                  </a:cubicBezTo>
                  <a:cubicBezTo>
                    <a:pt x="392" y="1716"/>
                    <a:pt x="392" y="1716"/>
                    <a:pt x="392" y="1716"/>
                  </a:cubicBezTo>
                  <a:cubicBezTo>
                    <a:pt x="392" y="1716"/>
                    <a:pt x="392" y="1716"/>
                    <a:pt x="392" y="1717"/>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2150" y="149"/>
                  </a:moveTo>
                  <a:cubicBezTo>
                    <a:pt x="2150" y="149"/>
                    <a:pt x="2150" y="149"/>
                    <a:pt x="2150" y="149"/>
                  </a:cubicBezTo>
                  <a:cubicBezTo>
                    <a:pt x="2150" y="149"/>
                    <a:pt x="2150" y="149"/>
                    <a:pt x="2150" y="149"/>
                  </a:cubicBezTo>
                  <a:cubicBezTo>
                    <a:pt x="2150" y="149"/>
                    <a:pt x="2150" y="149"/>
                    <a:pt x="2150" y="149"/>
                  </a:cubicBezTo>
                  <a:cubicBezTo>
                    <a:pt x="2150" y="148"/>
                    <a:pt x="2150" y="146"/>
                    <a:pt x="2149" y="145"/>
                  </a:cubicBezTo>
                  <a:cubicBezTo>
                    <a:pt x="2149" y="144"/>
                    <a:pt x="2149" y="144"/>
                    <a:pt x="2149" y="144"/>
                  </a:cubicBezTo>
                  <a:cubicBezTo>
                    <a:pt x="2149" y="144"/>
                    <a:pt x="2149" y="144"/>
                    <a:pt x="2149" y="144"/>
                  </a:cubicBezTo>
                  <a:cubicBezTo>
                    <a:pt x="2149" y="144"/>
                    <a:pt x="2149" y="144"/>
                    <a:pt x="2149" y="144"/>
                  </a:cubicBezTo>
                  <a:cubicBezTo>
                    <a:pt x="2149" y="138"/>
                    <a:pt x="2148" y="132"/>
                    <a:pt x="2149" y="126"/>
                  </a:cubicBezTo>
                  <a:cubicBezTo>
                    <a:pt x="2145" y="148"/>
                    <a:pt x="2142" y="170"/>
                    <a:pt x="2138" y="192"/>
                  </a:cubicBezTo>
                  <a:cubicBezTo>
                    <a:pt x="2141" y="153"/>
                    <a:pt x="2149" y="114"/>
                    <a:pt x="2152" y="76"/>
                  </a:cubicBezTo>
                  <a:cubicBezTo>
                    <a:pt x="2133" y="141"/>
                    <a:pt x="2142" y="73"/>
                    <a:pt x="2146" y="57"/>
                  </a:cubicBezTo>
                  <a:cubicBezTo>
                    <a:pt x="2144" y="62"/>
                    <a:pt x="2140" y="71"/>
                    <a:pt x="2141" y="75"/>
                  </a:cubicBezTo>
                  <a:cubicBezTo>
                    <a:pt x="2135" y="53"/>
                    <a:pt x="2144" y="29"/>
                    <a:pt x="2146" y="7"/>
                  </a:cubicBezTo>
                  <a:cubicBezTo>
                    <a:pt x="2144" y="17"/>
                    <a:pt x="2139" y="30"/>
                    <a:pt x="2136" y="42"/>
                  </a:cubicBezTo>
                  <a:cubicBezTo>
                    <a:pt x="2136" y="50"/>
                    <a:pt x="2136" y="60"/>
                    <a:pt x="2135" y="69"/>
                  </a:cubicBezTo>
                  <a:cubicBezTo>
                    <a:pt x="2136" y="71"/>
                    <a:pt x="2137" y="72"/>
                    <a:pt x="2138" y="73"/>
                  </a:cubicBezTo>
                  <a:cubicBezTo>
                    <a:pt x="2137" y="72"/>
                    <a:pt x="2136" y="71"/>
                    <a:pt x="2135" y="70"/>
                  </a:cubicBezTo>
                  <a:cubicBezTo>
                    <a:pt x="2134" y="118"/>
                    <a:pt x="2131" y="175"/>
                    <a:pt x="2116" y="187"/>
                  </a:cubicBezTo>
                  <a:cubicBezTo>
                    <a:pt x="2112" y="208"/>
                    <a:pt x="2112" y="230"/>
                    <a:pt x="2110" y="251"/>
                  </a:cubicBezTo>
                  <a:cubicBezTo>
                    <a:pt x="2111" y="245"/>
                    <a:pt x="2112" y="207"/>
                    <a:pt x="2119" y="207"/>
                  </a:cubicBezTo>
                  <a:cubicBezTo>
                    <a:pt x="2118" y="230"/>
                    <a:pt x="2129" y="304"/>
                    <a:pt x="2101" y="316"/>
                  </a:cubicBezTo>
                  <a:cubicBezTo>
                    <a:pt x="2111" y="296"/>
                    <a:pt x="2088" y="337"/>
                    <a:pt x="2087" y="341"/>
                  </a:cubicBezTo>
                  <a:cubicBezTo>
                    <a:pt x="2079" y="375"/>
                    <a:pt x="2083" y="414"/>
                    <a:pt x="2070" y="447"/>
                  </a:cubicBezTo>
                  <a:cubicBezTo>
                    <a:pt x="2073" y="441"/>
                    <a:pt x="2079" y="430"/>
                    <a:pt x="2080" y="424"/>
                  </a:cubicBezTo>
                  <a:cubicBezTo>
                    <a:pt x="2079" y="429"/>
                    <a:pt x="2079" y="435"/>
                    <a:pt x="2078" y="441"/>
                  </a:cubicBezTo>
                  <a:cubicBezTo>
                    <a:pt x="2078" y="441"/>
                    <a:pt x="2078" y="441"/>
                    <a:pt x="2078" y="441"/>
                  </a:cubicBezTo>
                  <a:cubicBezTo>
                    <a:pt x="2077" y="442"/>
                    <a:pt x="2077" y="442"/>
                    <a:pt x="2078" y="442"/>
                  </a:cubicBezTo>
                  <a:cubicBezTo>
                    <a:pt x="2078" y="442"/>
                    <a:pt x="2078" y="442"/>
                    <a:pt x="2078" y="442"/>
                  </a:cubicBezTo>
                  <a:cubicBezTo>
                    <a:pt x="2078" y="442"/>
                    <a:pt x="2078" y="442"/>
                    <a:pt x="2077" y="442"/>
                  </a:cubicBezTo>
                  <a:cubicBezTo>
                    <a:pt x="2078" y="442"/>
                    <a:pt x="2078" y="442"/>
                    <a:pt x="2078" y="442"/>
                  </a:cubicBezTo>
                  <a:cubicBezTo>
                    <a:pt x="2072" y="474"/>
                    <a:pt x="2057" y="504"/>
                    <a:pt x="2046" y="534"/>
                  </a:cubicBezTo>
                  <a:cubicBezTo>
                    <a:pt x="2036" y="551"/>
                    <a:pt x="2023" y="614"/>
                    <a:pt x="2009" y="644"/>
                  </a:cubicBezTo>
                  <a:cubicBezTo>
                    <a:pt x="1993" y="676"/>
                    <a:pt x="1979" y="709"/>
                    <a:pt x="1964" y="742"/>
                  </a:cubicBezTo>
                  <a:cubicBezTo>
                    <a:pt x="1964" y="742"/>
                    <a:pt x="1964" y="742"/>
                    <a:pt x="1964" y="742"/>
                  </a:cubicBezTo>
                  <a:cubicBezTo>
                    <a:pt x="1964" y="743"/>
                    <a:pt x="1963" y="744"/>
                    <a:pt x="1963" y="745"/>
                  </a:cubicBezTo>
                  <a:cubicBezTo>
                    <a:pt x="1962" y="745"/>
                    <a:pt x="1962" y="746"/>
                    <a:pt x="1962" y="746"/>
                  </a:cubicBezTo>
                  <a:cubicBezTo>
                    <a:pt x="1950" y="774"/>
                    <a:pt x="1937" y="802"/>
                    <a:pt x="1923" y="829"/>
                  </a:cubicBezTo>
                  <a:cubicBezTo>
                    <a:pt x="1932" y="816"/>
                    <a:pt x="1940" y="804"/>
                    <a:pt x="1949" y="791"/>
                  </a:cubicBezTo>
                  <a:cubicBezTo>
                    <a:pt x="1940" y="810"/>
                    <a:pt x="1928" y="826"/>
                    <a:pt x="1916" y="842"/>
                  </a:cubicBezTo>
                  <a:cubicBezTo>
                    <a:pt x="1916" y="842"/>
                    <a:pt x="1916" y="842"/>
                    <a:pt x="1916" y="842"/>
                  </a:cubicBezTo>
                  <a:cubicBezTo>
                    <a:pt x="1915" y="843"/>
                    <a:pt x="1915" y="843"/>
                    <a:pt x="1915" y="844"/>
                  </a:cubicBezTo>
                  <a:cubicBezTo>
                    <a:pt x="1915" y="844"/>
                    <a:pt x="1915" y="844"/>
                    <a:pt x="1915" y="844"/>
                  </a:cubicBezTo>
                  <a:cubicBezTo>
                    <a:pt x="1904" y="858"/>
                    <a:pt x="1895" y="873"/>
                    <a:pt x="1890" y="891"/>
                  </a:cubicBezTo>
                  <a:cubicBezTo>
                    <a:pt x="1896" y="877"/>
                    <a:pt x="1904" y="865"/>
                    <a:pt x="1914" y="855"/>
                  </a:cubicBezTo>
                  <a:cubicBezTo>
                    <a:pt x="1878" y="915"/>
                    <a:pt x="1851" y="983"/>
                    <a:pt x="1802" y="1035"/>
                  </a:cubicBezTo>
                  <a:cubicBezTo>
                    <a:pt x="1808" y="1025"/>
                    <a:pt x="1814" y="1015"/>
                    <a:pt x="1819" y="1006"/>
                  </a:cubicBezTo>
                  <a:cubicBezTo>
                    <a:pt x="1816" y="1011"/>
                    <a:pt x="1788" y="1052"/>
                    <a:pt x="1794" y="1040"/>
                  </a:cubicBezTo>
                  <a:cubicBezTo>
                    <a:pt x="1786" y="1053"/>
                    <a:pt x="1777" y="1069"/>
                    <a:pt x="1766" y="1085"/>
                  </a:cubicBezTo>
                  <a:cubicBezTo>
                    <a:pt x="1770" y="1081"/>
                    <a:pt x="1774" y="1076"/>
                    <a:pt x="1777" y="1071"/>
                  </a:cubicBezTo>
                  <a:cubicBezTo>
                    <a:pt x="1773" y="1078"/>
                    <a:pt x="1769" y="1084"/>
                    <a:pt x="1763" y="1091"/>
                  </a:cubicBezTo>
                  <a:cubicBezTo>
                    <a:pt x="1763" y="1091"/>
                    <a:pt x="1763" y="1092"/>
                    <a:pt x="1762" y="1092"/>
                  </a:cubicBezTo>
                  <a:cubicBezTo>
                    <a:pt x="1762" y="1092"/>
                    <a:pt x="1762" y="1092"/>
                    <a:pt x="1762" y="1093"/>
                  </a:cubicBezTo>
                  <a:cubicBezTo>
                    <a:pt x="1761" y="1093"/>
                    <a:pt x="1761" y="1093"/>
                    <a:pt x="1761" y="1094"/>
                  </a:cubicBezTo>
                  <a:cubicBezTo>
                    <a:pt x="1760" y="1095"/>
                    <a:pt x="1759" y="1096"/>
                    <a:pt x="1759" y="1096"/>
                  </a:cubicBezTo>
                  <a:cubicBezTo>
                    <a:pt x="1759" y="1096"/>
                    <a:pt x="1759" y="1096"/>
                    <a:pt x="1759" y="1096"/>
                  </a:cubicBezTo>
                  <a:cubicBezTo>
                    <a:pt x="1759" y="1097"/>
                    <a:pt x="1758" y="1097"/>
                    <a:pt x="1758" y="1097"/>
                  </a:cubicBezTo>
                  <a:cubicBezTo>
                    <a:pt x="1730" y="1140"/>
                    <a:pt x="1695" y="1186"/>
                    <a:pt x="1661" y="1207"/>
                  </a:cubicBezTo>
                  <a:cubicBezTo>
                    <a:pt x="1658" y="1211"/>
                    <a:pt x="1653" y="1216"/>
                    <a:pt x="1646" y="1223"/>
                  </a:cubicBezTo>
                  <a:cubicBezTo>
                    <a:pt x="1628" y="1241"/>
                    <a:pt x="1608" y="1257"/>
                    <a:pt x="1591" y="1275"/>
                  </a:cubicBezTo>
                  <a:cubicBezTo>
                    <a:pt x="1589" y="1278"/>
                    <a:pt x="1557" y="1320"/>
                    <a:pt x="1552" y="1326"/>
                  </a:cubicBezTo>
                  <a:cubicBezTo>
                    <a:pt x="1523" y="1353"/>
                    <a:pt x="1491" y="1377"/>
                    <a:pt x="1460" y="1403"/>
                  </a:cubicBezTo>
                  <a:cubicBezTo>
                    <a:pt x="1402" y="1450"/>
                    <a:pt x="1323" y="1480"/>
                    <a:pt x="1277" y="1540"/>
                  </a:cubicBezTo>
                  <a:cubicBezTo>
                    <a:pt x="1286" y="1531"/>
                    <a:pt x="1297" y="1526"/>
                    <a:pt x="1309" y="1523"/>
                  </a:cubicBezTo>
                  <a:cubicBezTo>
                    <a:pt x="1289" y="1531"/>
                    <a:pt x="1272" y="1543"/>
                    <a:pt x="1254" y="1556"/>
                  </a:cubicBezTo>
                  <a:cubicBezTo>
                    <a:pt x="1252" y="1560"/>
                    <a:pt x="1247" y="1563"/>
                    <a:pt x="1242" y="1565"/>
                  </a:cubicBezTo>
                  <a:cubicBezTo>
                    <a:pt x="1235" y="1570"/>
                    <a:pt x="1229" y="1574"/>
                    <a:pt x="1222" y="1579"/>
                  </a:cubicBezTo>
                  <a:cubicBezTo>
                    <a:pt x="1225" y="1577"/>
                    <a:pt x="1232" y="1572"/>
                    <a:pt x="1239" y="1566"/>
                  </a:cubicBezTo>
                  <a:cubicBezTo>
                    <a:pt x="1229" y="1570"/>
                    <a:pt x="1216" y="1572"/>
                    <a:pt x="1210" y="1578"/>
                  </a:cubicBezTo>
                  <a:cubicBezTo>
                    <a:pt x="1222" y="1567"/>
                    <a:pt x="1235" y="1559"/>
                    <a:pt x="1250" y="1554"/>
                  </a:cubicBezTo>
                  <a:cubicBezTo>
                    <a:pt x="1227" y="1557"/>
                    <a:pt x="1198" y="1579"/>
                    <a:pt x="1171" y="1598"/>
                  </a:cubicBezTo>
                  <a:cubicBezTo>
                    <a:pt x="1171" y="1598"/>
                    <a:pt x="1171" y="1598"/>
                    <a:pt x="1171" y="1598"/>
                  </a:cubicBezTo>
                  <a:cubicBezTo>
                    <a:pt x="1165" y="1602"/>
                    <a:pt x="1158" y="1606"/>
                    <a:pt x="1151" y="1610"/>
                  </a:cubicBezTo>
                  <a:cubicBezTo>
                    <a:pt x="1138" y="1618"/>
                    <a:pt x="1124" y="1625"/>
                    <a:pt x="1111" y="1633"/>
                  </a:cubicBezTo>
                  <a:cubicBezTo>
                    <a:pt x="1045" y="1669"/>
                    <a:pt x="978" y="1701"/>
                    <a:pt x="911" y="1735"/>
                  </a:cubicBezTo>
                  <a:cubicBezTo>
                    <a:pt x="905" y="1737"/>
                    <a:pt x="900" y="1740"/>
                    <a:pt x="895" y="1743"/>
                  </a:cubicBezTo>
                  <a:cubicBezTo>
                    <a:pt x="887" y="1748"/>
                    <a:pt x="879" y="1752"/>
                    <a:pt x="871" y="1757"/>
                  </a:cubicBezTo>
                  <a:cubicBezTo>
                    <a:pt x="844" y="1772"/>
                    <a:pt x="816" y="1787"/>
                    <a:pt x="788" y="1790"/>
                  </a:cubicBezTo>
                  <a:cubicBezTo>
                    <a:pt x="761" y="1793"/>
                    <a:pt x="758" y="1762"/>
                    <a:pt x="755" y="1741"/>
                  </a:cubicBezTo>
                  <a:cubicBezTo>
                    <a:pt x="751" y="1731"/>
                    <a:pt x="736" y="1684"/>
                    <a:pt x="734" y="1672"/>
                  </a:cubicBezTo>
                  <a:cubicBezTo>
                    <a:pt x="725" y="1616"/>
                    <a:pt x="708" y="1561"/>
                    <a:pt x="692" y="1508"/>
                  </a:cubicBezTo>
                  <a:cubicBezTo>
                    <a:pt x="692" y="1512"/>
                    <a:pt x="692" y="1516"/>
                    <a:pt x="693" y="1520"/>
                  </a:cubicBezTo>
                  <a:cubicBezTo>
                    <a:pt x="691" y="1515"/>
                    <a:pt x="690" y="1509"/>
                    <a:pt x="688" y="1504"/>
                  </a:cubicBezTo>
                  <a:cubicBezTo>
                    <a:pt x="652" y="1529"/>
                    <a:pt x="616" y="1555"/>
                    <a:pt x="580" y="1581"/>
                  </a:cubicBezTo>
                  <a:cubicBezTo>
                    <a:pt x="580" y="1582"/>
                    <a:pt x="580" y="1582"/>
                    <a:pt x="580" y="1582"/>
                  </a:cubicBezTo>
                  <a:cubicBezTo>
                    <a:pt x="546" y="1606"/>
                    <a:pt x="513" y="1630"/>
                    <a:pt x="479" y="1653"/>
                  </a:cubicBezTo>
                  <a:cubicBezTo>
                    <a:pt x="482" y="1651"/>
                    <a:pt x="483" y="1650"/>
                    <a:pt x="483" y="1649"/>
                  </a:cubicBezTo>
                  <a:cubicBezTo>
                    <a:pt x="508" y="1638"/>
                    <a:pt x="524" y="1612"/>
                    <a:pt x="547" y="1596"/>
                  </a:cubicBezTo>
                  <a:cubicBezTo>
                    <a:pt x="438" y="1650"/>
                    <a:pt x="349" y="1734"/>
                    <a:pt x="253" y="1806"/>
                  </a:cubicBezTo>
                  <a:cubicBezTo>
                    <a:pt x="291" y="1782"/>
                    <a:pt x="322" y="1745"/>
                    <a:pt x="366" y="1730"/>
                  </a:cubicBezTo>
                  <a:cubicBezTo>
                    <a:pt x="344" y="1738"/>
                    <a:pt x="327" y="1760"/>
                    <a:pt x="311" y="1775"/>
                  </a:cubicBezTo>
                  <a:cubicBezTo>
                    <a:pt x="283" y="1801"/>
                    <a:pt x="248" y="1817"/>
                    <a:pt x="215" y="1836"/>
                  </a:cubicBezTo>
                  <a:cubicBezTo>
                    <a:pt x="215" y="1836"/>
                    <a:pt x="215" y="1836"/>
                    <a:pt x="215" y="1836"/>
                  </a:cubicBezTo>
                  <a:cubicBezTo>
                    <a:pt x="215" y="1836"/>
                    <a:pt x="215" y="1836"/>
                    <a:pt x="215" y="1836"/>
                  </a:cubicBezTo>
                  <a:cubicBezTo>
                    <a:pt x="215" y="1836"/>
                    <a:pt x="215" y="1836"/>
                    <a:pt x="214" y="1836"/>
                  </a:cubicBezTo>
                  <a:cubicBezTo>
                    <a:pt x="210" y="1839"/>
                    <a:pt x="206" y="1841"/>
                    <a:pt x="202" y="1844"/>
                  </a:cubicBezTo>
                  <a:cubicBezTo>
                    <a:pt x="131" y="1888"/>
                    <a:pt x="67" y="1942"/>
                    <a:pt x="0" y="1992"/>
                  </a:cubicBezTo>
                  <a:cubicBezTo>
                    <a:pt x="6" y="1994"/>
                    <a:pt x="13" y="1996"/>
                    <a:pt x="20" y="1998"/>
                  </a:cubicBezTo>
                  <a:cubicBezTo>
                    <a:pt x="16" y="1995"/>
                    <a:pt x="13" y="1991"/>
                    <a:pt x="11" y="1987"/>
                  </a:cubicBezTo>
                  <a:cubicBezTo>
                    <a:pt x="13" y="1991"/>
                    <a:pt x="17" y="1995"/>
                    <a:pt x="21" y="1998"/>
                  </a:cubicBezTo>
                  <a:cubicBezTo>
                    <a:pt x="35" y="2002"/>
                    <a:pt x="50" y="2007"/>
                    <a:pt x="64" y="2011"/>
                  </a:cubicBezTo>
                  <a:cubicBezTo>
                    <a:pt x="74" y="2013"/>
                    <a:pt x="83" y="2012"/>
                    <a:pt x="89" y="2011"/>
                  </a:cubicBezTo>
                  <a:cubicBezTo>
                    <a:pt x="65" y="2003"/>
                    <a:pt x="41" y="1993"/>
                    <a:pt x="16" y="1989"/>
                  </a:cubicBezTo>
                  <a:cubicBezTo>
                    <a:pt x="56" y="1942"/>
                    <a:pt x="114" y="1919"/>
                    <a:pt x="164" y="1884"/>
                  </a:cubicBezTo>
                  <a:cubicBezTo>
                    <a:pt x="120" y="1922"/>
                    <a:pt x="71" y="1953"/>
                    <a:pt x="24" y="1987"/>
                  </a:cubicBezTo>
                  <a:cubicBezTo>
                    <a:pt x="83" y="2005"/>
                    <a:pt x="138" y="2031"/>
                    <a:pt x="196" y="2049"/>
                  </a:cubicBezTo>
                  <a:cubicBezTo>
                    <a:pt x="198" y="2049"/>
                    <a:pt x="199" y="2049"/>
                    <a:pt x="201" y="2049"/>
                  </a:cubicBezTo>
                  <a:cubicBezTo>
                    <a:pt x="205" y="2051"/>
                    <a:pt x="210" y="2053"/>
                    <a:pt x="215" y="2053"/>
                  </a:cubicBezTo>
                  <a:cubicBezTo>
                    <a:pt x="215" y="2053"/>
                    <a:pt x="216" y="2053"/>
                    <a:pt x="217" y="2054"/>
                  </a:cubicBezTo>
                  <a:cubicBezTo>
                    <a:pt x="222" y="2056"/>
                    <a:pt x="227" y="2058"/>
                    <a:pt x="233" y="2061"/>
                  </a:cubicBezTo>
                  <a:cubicBezTo>
                    <a:pt x="237" y="2060"/>
                    <a:pt x="293" y="2079"/>
                    <a:pt x="317" y="2087"/>
                  </a:cubicBezTo>
                  <a:cubicBezTo>
                    <a:pt x="277" y="2073"/>
                    <a:pt x="347" y="2088"/>
                    <a:pt x="358" y="2092"/>
                  </a:cubicBezTo>
                  <a:cubicBezTo>
                    <a:pt x="391" y="2103"/>
                    <a:pt x="422" y="2115"/>
                    <a:pt x="454" y="2128"/>
                  </a:cubicBezTo>
                  <a:cubicBezTo>
                    <a:pt x="583" y="2177"/>
                    <a:pt x="719" y="2205"/>
                    <a:pt x="850" y="2248"/>
                  </a:cubicBezTo>
                  <a:cubicBezTo>
                    <a:pt x="847" y="2225"/>
                    <a:pt x="844" y="2202"/>
                    <a:pt x="840" y="2179"/>
                  </a:cubicBezTo>
                  <a:cubicBezTo>
                    <a:pt x="841" y="2127"/>
                    <a:pt x="821" y="2061"/>
                    <a:pt x="815" y="2009"/>
                  </a:cubicBezTo>
                  <a:cubicBezTo>
                    <a:pt x="815" y="2015"/>
                    <a:pt x="816" y="2022"/>
                    <a:pt x="817" y="2028"/>
                  </a:cubicBezTo>
                  <a:cubicBezTo>
                    <a:pt x="815" y="2019"/>
                    <a:pt x="812" y="2009"/>
                    <a:pt x="810" y="1999"/>
                  </a:cubicBezTo>
                  <a:cubicBezTo>
                    <a:pt x="811" y="2001"/>
                    <a:pt x="811" y="2002"/>
                    <a:pt x="812" y="2002"/>
                  </a:cubicBezTo>
                  <a:cubicBezTo>
                    <a:pt x="810" y="1997"/>
                    <a:pt x="808" y="1993"/>
                    <a:pt x="807" y="1988"/>
                  </a:cubicBezTo>
                  <a:cubicBezTo>
                    <a:pt x="808" y="1992"/>
                    <a:pt x="809" y="1995"/>
                    <a:pt x="810" y="1999"/>
                  </a:cubicBezTo>
                  <a:cubicBezTo>
                    <a:pt x="809" y="1998"/>
                    <a:pt x="809" y="1996"/>
                    <a:pt x="808" y="1995"/>
                  </a:cubicBezTo>
                  <a:cubicBezTo>
                    <a:pt x="810" y="2014"/>
                    <a:pt x="809" y="2034"/>
                    <a:pt x="812" y="2053"/>
                  </a:cubicBezTo>
                  <a:cubicBezTo>
                    <a:pt x="808" y="2024"/>
                    <a:pt x="802" y="1988"/>
                    <a:pt x="799" y="1964"/>
                  </a:cubicBezTo>
                  <a:cubicBezTo>
                    <a:pt x="799" y="1966"/>
                    <a:pt x="799" y="1966"/>
                    <a:pt x="799" y="1966"/>
                  </a:cubicBezTo>
                  <a:cubicBezTo>
                    <a:pt x="799" y="1969"/>
                    <a:pt x="798" y="1972"/>
                    <a:pt x="798" y="1975"/>
                  </a:cubicBezTo>
                  <a:cubicBezTo>
                    <a:pt x="797" y="1967"/>
                    <a:pt x="796" y="1962"/>
                    <a:pt x="796" y="1960"/>
                  </a:cubicBezTo>
                  <a:cubicBezTo>
                    <a:pt x="796" y="1960"/>
                    <a:pt x="796" y="1960"/>
                    <a:pt x="796" y="1960"/>
                  </a:cubicBezTo>
                  <a:cubicBezTo>
                    <a:pt x="796" y="1960"/>
                    <a:pt x="796" y="1960"/>
                    <a:pt x="796" y="1960"/>
                  </a:cubicBezTo>
                  <a:cubicBezTo>
                    <a:pt x="796" y="1959"/>
                    <a:pt x="796" y="1959"/>
                    <a:pt x="797" y="1959"/>
                  </a:cubicBezTo>
                  <a:cubicBezTo>
                    <a:pt x="797" y="1959"/>
                    <a:pt x="797" y="1959"/>
                    <a:pt x="797" y="1960"/>
                  </a:cubicBezTo>
                  <a:cubicBezTo>
                    <a:pt x="797" y="1960"/>
                    <a:pt x="797" y="1960"/>
                    <a:pt x="797" y="1960"/>
                  </a:cubicBezTo>
                  <a:cubicBezTo>
                    <a:pt x="799" y="1963"/>
                    <a:pt x="803" y="1975"/>
                    <a:pt x="805" y="1984"/>
                  </a:cubicBezTo>
                  <a:cubicBezTo>
                    <a:pt x="801" y="1965"/>
                    <a:pt x="798" y="1937"/>
                    <a:pt x="801" y="1928"/>
                  </a:cubicBezTo>
                  <a:cubicBezTo>
                    <a:pt x="797" y="1933"/>
                    <a:pt x="795" y="1938"/>
                    <a:pt x="794" y="1945"/>
                  </a:cubicBezTo>
                  <a:cubicBezTo>
                    <a:pt x="794" y="1945"/>
                    <a:pt x="794" y="1944"/>
                    <a:pt x="793" y="1944"/>
                  </a:cubicBezTo>
                  <a:cubicBezTo>
                    <a:pt x="793" y="1943"/>
                    <a:pt x="793" y="1942"/>
                    <a:pt x="793" y="1942"/>
                  </a:cubicBezTo>
                  <a:cubicBezTo>
                    <a:pt x="792" y="1941"/>
                    <a:pt x="792" y="1941"/>
                    <a:pt x="792" y="1940"/>
                  </a:cubicBezTo>
                  <a:cubicBezTo>
                    <a:pt x="792" y="1940"/>
                    <a:pt x="791" y="1939"/>
                    <a:pt x="791" y="1938"/>
                  </a:cubicBezTo>
                  <a:cubicBezTo>
                    <a:pt x="791" y="1938"/>
                    <a:pt x="791" y="1938"/>
                    <a:pt x="791" y="1938"/>
                  </a:cubicBezTo>
                  <a:cubicBezTo>
                    <a:pt x="791" y="1938"/>
                    <a:pt x="791" y="1938"/>
                    <a:pt x="791" y="1938"/>
                  </a:cubicBezTo>
                  <a:cubicBezTo>
                    <a:pt x="791" y="1938"/>
                    <a:pt x="791" y="1938"/>
                    <a:pt x="791" y="1938"/>
                  </a:cubicBezTo>
                  <a:cubicBezTo>
                    <a:pt x="791" y="1937"/>
                    <a:pt x="791" y="1936"/>
                    <a:pt x="791" y="1936"/>
                  </a:cubicBezTo>
                  <a:cubicBezTo>
                    <a:pt x="791" y="1936"/>
                    <a:pt x="791" y="1937"/>
                    <a:pt x="792" y="1939"/>
                  </a:cubicBezTo>
                  <a:cubicBezTo>
                    <a:pt x="789" y="1928"/>
                    <a:pt x="790" y="1917"/>
                    <a:pt x="798" y="1912"/>
                  </a:cubicBezTo>
                  <a:cubicBezTo>
                    <a:pt x="797" y="1913"/>
                    <a:pt x="795" y="1913"/>
                    <a:pt x="793" y="1914"/>
                  </a:cubicBezTo>
                  <a:cubicBezTo>
                    <a:pt x="796" y="1906"/>
                    <a:pt x="853" y="1896"/>
                    <a:pt x="863" y="1893"/>
                  </a:cubicBezTo>
                  <a:cubicBezTo>
                    <a:pt x="860" y="1894"/>
                    <a:pt x="858" y="1895"/>
                    <a:pt x="856" y="1896"/>
                  </a:cubicBezTo>
                  <a:cubicBezTo>
                    <a:pt x="860" y="1895"/>
                    <a:pt x="864" y="1894"/>
                    <a:pt x="868" y="1893"/>
                  </a:cubicBezTo>
                  <a:cubicBezTo>
                    <a:pt x="868" y="1893"/>
                    <a:pt x="868" y="1893"/>
                    <a:pt x="869" y="1893"/>
                  </a:cubicBezTo>
                  <a:cubicBezTo>
                    <a:pt x="869" y="1893"/>
                    <a:pt x="869" y="1893"/>
                    <a:pt x="869" y="1893"/>
                  </a:cubicBezTo>
                  <a:cubicBezTo>
                    <a:pt x="876" y="1892"/>
                    <a:pt x="883" y="1890"/>
                    <a:pt x="889" y="1889"/>
                  </a:cubicBezTo>
                  <a:cubicBezTo>
                    <a:pt x="893" y="1889"/>
                    <a:pt x="897" y="1888"/>
                    <a:pt x="900" y="1887"/>
                  </a:cubicBezTo>
                  <a:cubicBezTo>
                    <a:pt x="896" y="1888"/>
                    <a:pt x="893" y="1889"/>
                    <a:pt x="889" y="1890"/>
                  </a:cubicBezTo>
                  <a:cubicBezTo>
                    <a:pt x="882" y="1891"/>
                    <a:pt x="876" y="1893"/>
                    <a:pt x="869" y="1896"/>
                  </a:cubicBezTo>
                  <a:cubicBezTo>
                    <a:pt x="854" y="1900"/>
                    <a:pt x="838" y="1906"/>
                    <a:pt x="823" y="1912"/>
                  </a:cubicBezTo>
                  <a:cubicBezTo>
                    <a:pt x="838" y="1920"/>
                    <a:pt x="855" y="1916"/>
                    <a:pt x="873" y="1907"/>
                  </a:cubicBezTo>
                  <a:cubicBezTo>
                    <a:pt x="878" y="1905"/>
                    <a:pt x="883" y="1902"/>
                    <a:pt x="888" y="1899"/>
                  </a:cubicBezTo>
                  <a:cubicBezTo>
                    <a:pt x="908" y="1886"/>
                    <a:pt x="927" y="1871"/>
                    <a:pt x="941" y="1865"/>
                  </a:cubicBezTo>
                  <a:cubicBezTo>
                    <a:pt x="924" y="1871"/>
                    <a:pt x="907" y="1877"/>
                    <a:pt x="890" y="1883"/>
                  </a:cubicBezTo>
                  <a:cubicBezTo>
                    <a:pt x="883" y="1885"/>
                    <a:pt x="876" y="1887"/>
                    <a:pt x="869" y="1890"/>
                  </a:cubicBezTo>
                  <a:cubicBezTo>
                    <a:pt x="876" y="1887"/>
                    <a:pt x="883" y="1883"/>
                    <a:pt x="890" y="1880"/>
                  </a:cubicBezTo>
                  <a:cubicBezTo>
                    <a:pt x="967" y="1847"/>
                    <a:pt x="1044" y="1814"/>
                    <a:pt x="1118" y="1775"/>
                  </a:cubicBezTo>
                  <a:cubicBezTo>
                    <a:pt x="1118" y="1775"/>
                    <a:pt x="1118" y="1774"/>
                    <a:pt x="1119" y="1774"/>
                  </a:cubicBezTo>
                  <a:cubicBezTo>
                    <a:pt x="1119" y="1774"/>
                    <a:pt x="1119" y="1774"/>
                    <a:pt x="1119" y="1774"/>
                  </a:cubicBezTo>
                  <a:cubicBezTo>
                    <a:pt x="1126" y="1771"/>
                    <a:pt x="1132" y="1767"/>
                    <a:pt x="1139" y="1763"/>
                  </a:cubicBezTo>
                  <a:cubicBezTo>
                    <a:pt x="1178" y="1742"/>
                    <a:pt x="1216" y="1720"/>
                    <a:pt x="1252" y="1696"/>
                  </a:cubicBezTo>
                  <a:cubicBezTo>
                    <a:pt x="1247" y="1699"/>
                    <a:pt x="1242" y="1705"/>
                    <a:pt x="1236" y="1712"/>
                  </a:cubicBezTo>
                  <a:cubicBezTo>
                    <a:pt x="1266" y="1693"/>
                    <a:pt x="1295" y="1673"/>
                    <a:pt x="1324" y="1653"/>
                  </a:cubicBezTo>
                  <a:cubicBezTo>
                    <a:pt x="1334" y="1646"/>
                    <a:pt x="1355" y="1631"/>
                    <a:pt x="1376" y="1615"/>
                  </a:cubicBezTo>
                  <a:cubicBezTo>
                    <a:pt x="1374" y="1616"/>
                    <a:pt x="1373" y="1616"/>
                    <a:pt x="1371" y="1616"/>
                  </a:cubicBezTo>
                  <a:cubicBezTo>
                    <a:pt x="1372" y="1615"/>
                    <a:pt x="1372" y="1615"/>
                    <a:pt x="1373" y="1615"/>
                  </a:cubicBezTo>
                  <a:cubicBezTo>
                    <a:pt x="1372" y="1615"/>
                    <a:pt x="1372" y="1615"/>
                    <a:pt x="1371" y="1616"/>
                  </a:cubicBezTo>
                  <a:cubicBezTo>
                    <a:pt x="1370" y="1616"/>
                    <a:pt x="1370" y="1616"/>
                    <a:pt x="1369" y="1615"/>
                  </a:cubicBezTo>
                  <a:cubicBezTo>
                    <a:pt x="1358" y="1624"/>
                    <a:pt x="1346" y="1633"/>
                    <a:pt x="1333" y="1640"/>
                  </a:cubicBezTo>
                  <a:cubicBezTo>
                    <a:pt x="1336" y="1639"/>
                    <a:pt x="1340" y="1637"/>
                    <a:pt x="1343" y="1635"/>
                  </a:cubicBezTo>
                  <a:cubicBezTo>
                    <a:pt x="1302" y="1664"/>
                    <a:pt x="1235" y="1709"/>
                    <a:pt x="1232" y="1704"/>
                  </a:cubicBezTo>
                  <a:cubicBezTo>
                    <a:pt x="1226" y="1693"/>
                    <a:pt x="1340" y="1628"/>
                    <a:pt x="1352" y="1620"/>
                  </a:cubicBezTo>
                  <a:cubicBezTo>
                    <a:pt x="1371" y="1608"/>
                    <a:pt x="1391" y="1595"/>
                    <a:pt x="1409" y="1582"/>
                  </a:cubicBezTo>
                  <a:cubicBezTo>
                    <a:pt x="1405" y="1586"/>
                    <a:pt x="1400" y="1590"/>
                    <a:pt x="1395" y="1593"/>
                  </a:cubicBezTo>
                  <a:cubicBezTo>
                    <a:pt x="1405" y="1586"/>
                    <a:pt x="1415" y="1578"/>
                    <a:pt x="1424" y="1571"/>
                  </a:cubicBezTo>
                  <a:cubicBezTo>
                    <a:pt x="1440" y="1559"/>
                    <a:pt x="1455" y="1547"/>
                    <a:pt x="1471" y="1534"/>
                  </a:cubicBezTo>
                  <a:cubicBezTo>
                    <a:pt x="1493" y="1516"/>
                    <a:pt x="1514" y="1497"/>
                    <a:pt x="1535" y="1478"/>
                  </a:cubicBezTo>
                  <a:cubicBezTo>
                    <a:pt x="1544" y="1470"/>
                    <a:pt x="1631" y="1395"/>
                    <a:pt x="1576" y="1435"/>
                  </a:cubicBezTo>
                  <a:cubicBezTo>
                    <a:pt x="1586" y="1426"/>
                    <a:pt x="1595" y="1417"/>
                    <a:pt x="1603" y="1407"/>
                  </a:cubicBezTo>
                  <a:cubicBezTo>
                    <a:pt x="1577" y="1430"/>
                    <a:pt x="1550" y="1453"/>
                    <a:pt x="1523" y="1476"/>
                  </a:cubicBezTo>
                  <a:cubicBezTo>
                    <a:pt x="1567" y="1424"/>
                    <a:pt x="1623" y="1384"/>
                    <a:pt x="1669" y="1334"/>
                  </a:cubicBezTo>
                  <a:cubicBezTo>
                    <a:pt x="1661" y="1342"/>
                    <a:pt x="1652" y="1350"/>
                    <a:pt x="1644" y="1358"/>
                  </a:cubicBezTo>
                  <a:cubicBezTo>
                    <a:pt x="1675" y="1323"/>
                    <a:pt x="1709" y="1290"/>
                    <a:pt x="1739" y="1253"/>
                  </a:cubicBezTo>
                  <a:cubicBezTo>
                    <a:pt x="1769" y="1215"/>
                    <a:pt x="1789" y="1165"/>
                    <a:pt x="1828" y="1135"/>
                  </a:cubicBezTo>
                  <a:cubicBezTo>
                    <a:pt x="1835" y="1124"/>
                    <a:pt x="1842" y="1114"/>
                    <a:pt x="1849" y="1103"/>
                  </a:cubicBezTo>
                  <a:cubicBezTo>
                    <a:pt x="1856" y="1093"/>
                    <a:pt x="1909" y="1021"/>
                    <a:pt x="1861" y="1076"/>
                  </a:cubicBezTo>
                  <a:cubicBezTo>
                    <a:pt x="1869" y="1064"/>
                    <a:pt x="1877" y="1051"/>
                    <a:pt x="1884" y="1039"/>
                  </a:cubicBezTo>
                  <a:cubicBezTo>
                    <a:pt x="1873" y="1055"/>
                    <a:pt x="1863" y="1066"/>
                    <a:pt x="1856" y="1069"/>
                  </a:cubicBezTo>
                  <a:cubicBezTo>
                    <a:pt x="1853" y="1073"/>
                    <a:pt x="1849" y="1079"/>
                    <a:pt x="1843" y="1086"/>
                  </a:cubicBezTo>
                  <a:cubicBezTo>
                    <a:pt x="1843" y="1087"/>
                    <a:pt x="1842" y="1088"/>
                    <a:pt x="1841" y="1089"/>
                  </a:cubicBezTo>
                  <a:cubicBezTo>
                    <a:pt x="1811" y="1117"/>
                    <a:pt x="1789" y="1173"/>
                    <a:pt x="1765" y="1202"/>
                  </a:cubicBezTo>
                  <a:cubicBezTo>
                    <a:pt x="1722" y="1255"/>
                    <a:pt x="1676" y="1305"/>
                    <a:pt x="1628" y="1354"/>
                  </a:cubicBezTo>
                  <a:cubicBezTo>
                    <a:pt x="1587" y="1397"/>
                    <a:pt x="1547" y="1441"/>
                    <a:pt x="1505" y="1483"/>
                  </a:cubicBezTo>
                  <a:cubicBezTo>
                    <a:pt x="1475" y="1491"/>
                    <a:pt x="1441" y="1529"/>
                    <a:pt x="1411" y="1563"/>
                  </a:cubicBezTo>
                  <a:cubicBezTo>
                    <a:pt x="1403" y="1566"/>
                    <a:pt x="1395" y="1569"/>
                    <a:pt x="1397" y="1567"/>
                  </a:cubicBezTo>
                  <a:cubicBezTo>
                    <a:pt x="1313" y="1625"/>
                    <a:pt x="1234" y="1692"/>
                    <a:pt x="1145" y="1742"/>
                  </a:cubicBezTo>
                  <a:cubicBezTo>
                    <a:pt x="1194" y="1715"/>
                    <a:pt x="1164" y="1733"/>
                    <a:pt x="1140" y="1746"/>
                  </a:cubicBezTo>
                  <a:cubicBezTo>
                    <a:pt x="1131" y="1752"/>
                    <a:pt x="1123" y="1756"/>
                    <a:pt x="1121" y="1758"/>
                  </a:cubicBezTo>
                  <a:cubicBezTo>
                    <a:pt x="1119" y="1759"/>
                    <a:pt x="1117" y="1760"/>
                    <a:pt x="1115" y="1761"/>
                  </a:cubicBezTo>
                  <a:cubicBezTo>
                    <a:pt x="1092" y="1774"/>
                    <a:pt x="1068" y="1786"/>
                    <a:pt x="1044" y="1798"/>
                  </a:cubicBezTo>
                  <a:cubicBezTo>
                    <a:pt x="1016" y="1812"/>
                    <a:pt x="986" y="1825"/>
                    <a:pt x="956" y="1837"/>
                  </a:cubicBezTo>
                  <a:cubicBezTo>
                    <a:pt x="956" y="1837"/>
                    <a:pt x="956" y="1837"/>
                    <a:pt x="956" y="1837"/>
                  </a:cubicBezTo>
                  <a:cubicBezTo>
                    <a:pt x="955" y="1838"/>
                    <a:pt x="953" y="1838"/>
                    <a:pt x="952" y="1839"/>
                  </a:cubicBezTo>
                  <a:cubicBezTo>
                    <a:pt x="956" y="1838"/>
                    <a:pt x="960" y="1837"/>
                    <a:pt x="964" y="1835"/>
                  </a:cubicBezTo>
                  <a:cubicBezTo>
                    <a:pt x="958" y="1837"/>
                    <a:pt x="953" y="1840"/>
                    <a:pt x="947" y="1842"/>
                  </a:cubicBezTo>
                  <a:cubicBezTo>
                    <a:pt x="947" y="1842"/>
                    <a:pt x="947" y="1842"/>
                    <a:pt x="947" y="1843"/>
                  </a:cubicBezTo>
                  <a:cubicBezTo>
                    <a:pt x="946" y="1843"/>
                    <a:pt x="945" y="1843"/>
                    <a:pt x="945" y="1843"/>
                  </a:cubicBezTo>
                  <a:cubicBezTo>
                    <a:pt x="945" y="1843"/>
                    <a:pt x="944" y="1844"/>
                    <a:pt x="944" y="1844"/>
                  </a:cubicBezTo>
                  <a:cubicBezTo>
                    <a:pt x="944" y="1844"/>
                    <a:pt x="945" y="1843"/>
                    <a:pt x="945" y="1843"/>
                  </a:cubicBezTo>
                  <a:cubicBezTo>
                    <a:pt x="945" y="1843"/>
                    <a:pt x="945" y="1843"/>
                    <a:pt x="946" y="1842"/>
                  </a:cubicBezTo>
                  <a:cubicBezTo>
                    <a:pt x="945" y="1843"/>
                    <a:pt x="942" y="1844"/>
                    <a:pt x="944" y="1843"/>
                  </a:cubicBezTo>
                  <a:cubicBezTo>
                    <a:pt x="938" y="1845"/>
                    <a:pt x="932" y="1847"/>
                    <a:pt x="926" y="1849"/>
                  </a:cubicBezTo>
                  <a:cubicBezTo>
                    <a:pt x="934" y="1846"/>
                    <a:pt x="943" y="1842"/>
                    <a:pt x="952" y="1840"/>
                  </a:cubicBezTo>
                  <a:cubicBezTo>
                    <a:pt x="953" y="1839"/>
                    <a:pt x="955" y="1838"/>
                    <a:pt x="956" y="1837"/>
                  </a:cubicBezTo>
                  <a:cubicBezTo>
                    <a:pt x="936" y="1845"/>
                    <a:pt x="915" y="1853"/>
                    <a:pt x="894" y="1860"/>
                  </a:cubicBezTo>
                  <a:cubicBezTo>
                    <a:pt x="883" y="1864"/>
                    <a:pt x="872" y="1867"/>
                    <a:pt x="861" y="1871"/>
                  </a:cubicBezTo>
                  <a:cubicBezTo>
                    <a:pt x="860" y="1871"/>
                    <a:pt x="859" y="1872"/>
                    <a:pt x="858" y="1872"/>
                  </a:cubicBezTo>
                  <a:cubicBezTo>
                    <a:pt x="859" y="1872"/>
                    <a:pt x="860" y="1871"/>
                    <a:pt x="861" y="1871"/>
                  </a:cubicBezTo>
                  <a:cubicBezTo>
                    <a:pt x="868" y="1869"/>
                    <a:pt x="882" y="1866"/>
                    <a:pt x="883" y="1864"/>
                  </a:cubicBezTo>
                  <a:cubicBezTo>
                    <a:pt x="882" y="1866"/>
                    <a:pt x="881" y="1867"/>
                    <a:pt x="880" y="1869"/>
                  </a:cubicBezTo>
                  <a:cubicBezTo>
                    <a:pt x="885" y="1867"/>
                    <a:pt x="889" y="1866"/>
                    <a:pt x="893" y="1865"/>
                  </a:cubicBezTo>
                  <a:cubicBezTo>
                    <a:pt x="898" y="1864"/>
                    <a:pt x="903" y="1863"/>
                    <a:pt x="908" y="1861"/>
                  </a:cubicBezTo>
                  <a:cubicBezTo>
                    <a:pt x="912" y="1860"/>
                    <a:pt x="917" y="1858"/>
                    <a:pt x="921" y="1856"/>
                  </a:cubicBezTo>
                  <a:cubicBezTo>
                    <a:pt x="921" y="1856"/>
                    <a:pt x="921" y="1856"/>
                    <a:pt x="922" y="1856"/>
                  </a:cubicBezTo>
                  <a:cubicBezTo>
                    <a:pt x="922" y="1856"/>
                    <a:pt x="922" y="1856"/>
                    <a:pt x="922" y="1856"/>
                  </a:cubicBezTo>
                  <a:cubicBezTo>
                    <a:pt x="922" y="1856"/>
                    <a:pt x="922" y="1856"/>
                    <a:pt x="922" y="1855"/>
                  </a:cubicBezTo>
                  <a:cubicBezTo>
                    <a:pt x="922" y="1855"/>
                    <a:pt x="922" y="1855"/>
                    <a:pt x="923" y="1855"/>
                  </a:cubicBezTo>
                  <a:cubicBezTo>
                    <a:pt x="923" y="1855"/>
                    <a:pt x="923" y="1855"/>
                    <a:pt x="923" y="1855"/>
                  </a:cubicBezTo>
                  <a:cubicBezTo>
                    <a:pt x="924" y="1855"/>
                    <a:pt x="924" y="1855"/>
                    <a:pt x="925" y="1854"/>
                  </a:cubicBezTo>
                  <a:cubicBezTo>
                    <a:pt x="926" y="1854"/>
                    <a:pt x="926" y="1854"/>
                    <a:pt x="927" y="1853"/>
                  </a:cubicBezTo>
                  <a:cubicBezTo>
                    <a:pt x="927" y="1853"/>
                    <a:pt x="928" y="1853"/>
                    <a:pt x="928" y="1853"/>
                  </a:cubicBezTo>
                  <a:cubicBezTo>
                    <a:pt x="928" y="1853"/>
                    <a:pt x="928" y="1853"/>
                    <a:pt x="928" y="1853"/>
                  </a:cubicBezTo>
                  <a:cubicBezTo>
                    <a:pt x="928" y="1853"/>
                    <a:pt x="930" y="1852"/>
                    <a:pt x="934" y="1851"/>
                  </a:cubicBezTo>
                  <a:cubicBezTo>
                    <a:pt x="934" y="1851"/>
                    <a:pt x="934" y="1850"/>
                    <a:pt x="935" y="1850"/>
                  </a:cubicBezTo>
                  <a:cubicBezTo>
                    <a:pt x="935" y="1850"/>
                    <a:pt x="935" y="1850"/>
                    <a:pt x="935" y="1850"/>
                  </a:cubicBezTo>
                  <a:cubicBezTo>
                    <a:pt x="934" y="1851"/>
                    <a:pt x="933" y="1852"/>
                    <a:pt x="932" y="1852"/>
                  </a:cubicBezTo>
                  <a:cubicBezTo>
                    <a:pt x="934" y="1852"/>
                    <a:pt x="936" y="1851"/>
                    <a:pt x="938" y="1850"/>
                  </a:cubicBezTo>
                  <a:cubicBezTo>
                    <a:pt x="928" y="1855"/>
                    <a:pt x="918" y="1859"/>
                    <a:pt x="908" y="1861"/>
                  </a:cubicBezTo>
                  <a:cubicBezTo>
                    <a:pt x="903" y="1863"/>
                    <a:pt x="898" y="1865"/>
                    <a:pt x="893" y="1867"/>
                  </a:cubicBezTo>
                  <a:cubicBezTo>
                    <a:pt x="886" y="1870"/>
                    <a:pt x="879" y="1872"/>
                    <a:pt x="873" y="1875"/>
                  </a:cubicBezTo>
                  <a:cubicBezTo>
                    <a:pt x="870" y="1877"/>
                    <a:pt x="866" y="1878"/>
                    <a:pt x="862" y="1879"/>
                  </a:cubicBezTo>
                  <a:cubicBezTo>
                    <a:pt x="866" y="1877"/>
                    <a:pt x="869" y="1876"/>
                    <a:pt x="873" y="1875"/>
                  </a:cubicBezTo>
                  <a:cubicBezTo>
                    <a:pt x="876" y="1873"/>
                    <a:pt x="878" y="1871"/>
                    <a:pt x="880" y="1869"/>
                  </a:cubicBezTo>
                  <a:cubicBezTo>
                    <a:pt x="874" y="1871"/>
                    <a:pt x="868" y="1873"/>
                    <a:pt x="862" y="1877"/>
                  </a:cubicBezTo>
                  <a:cubicBezTo>
                    <a:pt x="860" y="1878"/>
                    <a:pt x="857" y="1879"/>
                    <a:pt x="855" y="1880"/>
                  </a:cubicBezTo>
                  <a:cubicBezTo>
                    <a:pt x="858" y="1880"/>
                    <a:pt x="860" y="1879"/>
                    <a:pt x="862" y="1879"/>
                  </a:cubicBezTo>
                  <a:cubicBezTo>
                    <a:pt x="859" y="1880"/>
                    <a:pt x="855" y="1881"/>
                    <a:pt x="852" y="1883"/>
                  </a:cubicBezTo>
                  <a:cubicBezTo>
                    <a:pt x="853" y="1882"/>
                    <a:pt x="854" y="1881"/>
                    <a:pt x="855" y="1880"/>
                  </a:cubicBezTo>
                  <a:cubicBezTo>
                    <a:pt x="822" y="1887"/>
                    <a:pt x="770" y="1882"/>
                    <a:pt x="774" y="1923"/>
                  </a:cubicBezTo>
                  <a:cubicBezTo>
                    <a:pt x="777" y="1944"/>
                    <a:pt x="779" y="1965"/>
                    <a:pt x="783" y="1986"/>
                  </a:cubicBezTo>
                  <a:cubicBezTo>
                    <a:pt x="787" y="2012"/>
                    <a:pt x="792" y="2038"/>
                    <a:pt x="797" y="2064"/>
                  </a:cubicBezTo>
                  <a:cubicBezTo>
                    <a:pt x="797" y="2066"/>
                    <a:pt x="798" y="2069"/>
                    <a:pt x="798" y="2071"/>
                  </a:cubicBezTo>
                  <a:cubicBezTo>
                    <a:pt x="799" y="2074"/>
                    <a:pt x="799" y="2076"/>
                    <a:pt x="800" y="2078"/>
                  </a:cubicBezTo>
                  <a:cubicBezTo>
                    <a:pt x="801" y="2084"/>
                    <a:pt x="801" y="2089"/>
                    <a:pt x="802" y="2094"/>
                  </a:cubicBezTo>
                  <a:cubicBezTo>
                    <a:pt x="803" y="2095"/>
                    <a:pt x="803" y="2096"/>
                    <a:pt x="803" y="2097"/>
                  </a:cubicBezTo>
                  <a:cubicBezTo>
                    <a:pt x="808" y="2126"/>
                    <a:pt x="813" y="2154"/>
                    <a:pt x="817" y="2183"/>
                  </a:cubicBezTo>
                  <a:cubicBezTo>
                    <a:pt x="816" y="2181"/>
                    <a:pt x="816" y="2180"/>
                    <a:pt x="816" y="2179"/>
                  </a:cubicBezTo>
                  <a:cubicBezTo>
                    <a:pt x="816" y="2182"/>
                    <a:pt x="817" y="2186"/>
                    <a:pt x="818" y="2190"/>
                  </a:cubicBezTo>
                  <a:cubicBezTo>
                    <a:pt x="817" y="2187"/>
                    <a:pt x="817" y="2185"/>
                    <a:pt x="817" y="2183"/>
                  </a:cubicBezTo>
                  <a:cubicBezTo>
                    <a:pt x="817" y="2184"/>
                    <a:pt x="818" y="2186"/>
                    <a:pt x="818" y="2187"/>
                  </a:cubicBezTo>
                  <a:cubicBezTo>
                    <a:pt x="818" y="2174"/>
                    <a:pt x="819" y="2160"/>
                    <a:pt x="819" y="2155"/>
                  </a:cubicBezTo>
                  <a:cubicBezTo>
                    <a:pt x="819" y="2147"/>
                    <a:pt x="819" y="2139"/>
                    <a:pt x="818" y="2131"/>
                  </a:cubicBezTo>
                  <a:cubicBezTo>
                    <a:pt x="824" y="2141"/>
                    <a:pt x="827" y="2146"/>
                    <a:pt x="828" y="2149"/>
                  </a:cubicBezTo>
                  <a:cubicBezTo>
                    <a:pt x="827" y="2146"/>
                    <a:pt x="823" y="2144"/>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4"/>
                  </a:cubicBezTo>
                  <a:cubicBezTo>
                    <a:pt x="824" y="2154"/>
                    <a:pt x="824" y="2154"/>
                    <a:pt x="824" y="2154"/>
                  </a:cubicBezTo>
                  <a:cubicBezTo>
                    <a:pt x="824" y="2154"/>
                    <a:pt x="824" y="2154"/>
                    <a:pt x="824" y="2154"/>
                  </a:cubicBezTo>
                  <a:cubicBezTo>
                    <a:pt x="824" y="2154"/>
                    <a:pt x="824" y="2154"/>
                    <a:pt x="824" y="2154"/>
                  </a:cubicBezTo>
                  <a:cubicBezTo>
                    <a:pt x="824" y="2154"/>
                    <a:pt x="824" y="2154"/>
                    <a:pt x="824" y="2154"/>
                  </a:cubicBezTo>
                  <a:cubicBezTo>
                    <a:pt x="824" y="2154"/>
                    <a:pt x="824" y="2154"/>
                    <a:pt x="824" y="2154"/>
                  </a:cubicBezTo>
                  <a:cubicBezTo>
                    <a:pt x="827" y="2178"/>
                    <a:pt x="829" y="2201"/>
                    <a:pt x="829" y="2225"/>
                  </a:cubicBezTo>
                  <a:cubicBezTo>
                    <a:pt x="828" y="2224"/>
                    <a:pt x="826" y="2223"/>
                    <a:pt x="825" y="2221"/>
                  </a:cubicBezTo>
                  <a:cubicBezTo>
                    <a:pt x="812" y="2220"/>
                    <a:pt x="801" y="2216"/>
                    <a:pt x="790" y="2210"/>
                  </a:cubicBezTo>
                  <a:cubicBezTo>
                    <a:pt x="801" y="2214"/>
                    <a:pt x="812" y="2217"/>
                    <a:pt x="824" y="2220"/>
                  </a:cubicBezTo>
                  <a:cubicBezTo>
                    <a:pt x="820" y="2214"/>
                    <a:pt x="819" y="2204"/>
                    <a:pt x="818" y="2194"/>
                  </a:cubicBezTo>
                  <a:cubicBezTo>
                    <a:pt x="818" y="2193"/>
                    <a:pt x="818" y="2191"/>
                    <a:pt x="818" y="2190"/>
                  </a:cubicBezTo>
                  <a:cubicBezTo>
                    <a:pt x="819" y="2198"/>
                    <a:pt x="819" y="2206"/>
                    <a:pt x="820" y="2214"/>
                  </a:cubicBezTo>
                  <a:cubicBezTo>
                    <a:pt x="814" y="2212"/>
                    <a:pt x="808" y="2210"/>
                    <a:pt x="802" y="2208"/>
                  </a:cubicBezTo>
                  <a:cubicBezTo>
                    <a:pt x="802" y="2208"/>
                    <a:pt x="802" y="2208"/>
                    <a:pt x="802" y="2208"/>
                  </a:cubicBezTo>
                  <a:cubicBezTo>
                    <a:pt x="796" y="2205"/>
                    <a:pt x="789" y="2203"/>
                    <a:pt x="783" y="2201"/>
                  </a:cubicBezTo>
                  <a:cubicBezTo>
                    <a:pt x="771" y="2197"/>
                    <a:pt x="758" y="2194"/>
                    <a:pt x="746" y="2190"/>
                  </a:cubicBezTo>
                  <a:cubicBezTo>
                    <a:pt x="753" y="2193"/>
                    <a:pt x="760" y="2196"/>
                    <a:pt x="767" y="2201"/>
                  </a:cubicBezTo>
                  <a:cubicBezTo>
                    <a:pt x="743" y="2194"/>
                    <a:pt x="719" y="2186"/>
                    <a:pt x="695" y="2180"/>
                  </a:cubicBezTo>
                  <a:cubicBezTo>
                    <a:pt x="688" y="2178"/>
                    <a:pt x="682" y="2176"/>
                    <a:pt x="676" y="2174"/>
                  </a:cubicBezTo>
                  <a:cubicBezTo>
                    <a:pt x="675" y="2174"/>
                    <a:pt x="674" y="2174"/>
                    <a:pt x="673" y="2173"/>
                  </a:cubicBezTo>
                  <a:cubicBezTo>
                    <a:pt x="656" y="2161"/>
                    <a:pt x="635" y="2157"/>
                    <a:pt x="615" y="2154"/>
                  </a:cubicBezTo>
                  <a:cubicBezTo>
                    <a:pt x="614" y="2154"/>
                    <a:pt x="602" y="2150"/>
                    <a:pt x="590" y="2147"/>
                  </a:cubicBezTo>
                  <a:cubicBezTo>
                    <a:pt x="579" y="2144"/>
                    <a:pt x="568" y="2142"/>
                    <a:pt x="570" y="2143"/>
                  </a:cubicBezTo>
                  <a:cubicBezTo>
                    <a:pt x="570" y="2143"/>
                    <a:pt x="570" y="2143"/>
                    <a:pt x="570" y="2143"/>
                  </a:cubicBezTo>
                  <a:cubicBezTo>
                    <a:pt x="570" y="2143"/>
                    <a:pt x="570" y="2143"/>
                    <a:pt x="570" y="2143"/>
                  </a:cubicBezTo>
                  <a:cubicBezTo>
                    <a:pt x="570" y="2144"/>
                    <a:pt x="570" y="2144"/>
                    <a:pt x="570" y="2144"/>
                  </a:cubicBezTo>
                  <a:cubicBezTo>
                    <a:pt x="570" y="2144"/>
                    <a:pt x="570" y="2144"/>
                    <a:pt x="570" y="2144"/>
                  </a:cubicBezTo>
                  <a:cubicBezTo>
                    <a:pt x="570" y="2144"/>
                    <a:pt x="570" y="2144"/>
                    <a:pt x="571" y="2144"/>
                  </a:cubicBezTo>
                  <a:cubicBezTo>
                    <a:pt x="571" y="2144"/>
                    <a:pt x="571" y="2144"/>
                    <a:pt x="571" y="2144"/>
                  </a:cubicBezTo>
                  <a:cubicBezTo>
                    <a:pt x="571" y="2144"/>
                    <a:pt x="571" y="2144"/>
                    <a:pt x="571" y="2144"/>
                  </a:cubicBezTo>
                  <a:cubicBezTo>
                    <a:pt x="571" y="2144"/>
                    <a:pt x="571" y="2144"/>
                    <a:pt x="571" y="2144"/>
                  </a:cubicBezTo>
                  <a:cubicBezTo>
                    <a:pt x="571" y="2144"/>
                    <a:pt x="571" y="2144"/>
                    <a:pt x="571" y="2144"/>
                  </a:cubicBezTo>
                  <a:cubicBezTo>
                    <a:pt x="569" y="2143"/>
                    <a:pt x="566" y="2143"/>
                    <a:pt x="563" y="2142"/>
                  </a:cubicBezTo>
                  <a:cubicBezTo>
                    <a:pt x="509" y="2125"/>
                    <a:pt x="454" y="2107"/>
                    <a:pt x="402" y="2085"/>
                  </a:cubicBezTo>
                  <a:cubicBezTo>
                    <a:pt x="367" y="2071"/>
                    <a:pt x="332" y="2056"/>
                    <a:pt x="297" y="2043"/>
                  </a:cubicBezTo>
                  <a:cubicBezTo>
                    <a:pt x="286" y="2039"/>
                    <a:pt x="229" y="2030"/>
                    <a:pt x="225" y="2033"/>
                  </a:cubicBezTo>
                  <a:cubicBezTo>
                    <a:pt x="177" y="2002"/>
                    <a:pt x="116" y="2006"/>
                    <a:pt x="65" y="1981"/>
                  </a:cubicBezTo>
                  <a:cubicBezTo>
                    <a:pt x="81" y="1971"/>
                    <a:pt x="98" y="1956"/>
                    <a:pt x="116" y="1951"/>
                  </a:cubicBezTo>
                  <a:cubicBezTo>
                    <a:pt x="125" y="1949"/>
                    <a:pt x="143" y="1931"/>
                    <a:pt x="135" y="1936"/>
                  </a:cubicBezTo>
                  <a:cubicBezTo>
                    <a:pt x="162" y="1916"/>
                    <a:pt x="193" y="1901"/>
                    <a:pt x="217" y="1877"/>
                  </a:cubicBezTo>
                  <a:cubicBezTo>
                    <a:pt x="199" y="1893"/>
                    <a:pt x="177" y="1904"/>
                    <a:pt x="156" y="1917"/>
                  </a:cubicBezTo>
                  <a:cubicBezTo>
                    <a:pt x="163" y="1875"/>
                    <a:pt x="230" y="1858"/>
                    <a:pt x="261" y="1839"/>
                  </a:cubicBezTo>
                  <a:cubicBezTo>
                    <a:pt x="295" y="1818"/>
                    <a:pt x="328" y="1795"/>
                    <a:pt x="361" y="1772"/>
                  </a:cubicBezTo>
                  <a:cubicBezTo>
                    <a:pt x="368" y="1767"/>
                    <a:pt x="375" y="1762"/>
                    <a:pt x="382" y="1757"/>
                  </a:cubicBezTo>
                  <a:cubicBezTo>
                    <a:pt x="382" y="1757"/>
                    <a:pt x="382" y="1757"/>
                    <a:pt x="382" y="1757"/>
                  </a:cubicBezTo>
                  <a:cubicBezTo>
                    <a:pt x="382" y="1757"/>
                    <a:pt x="382" y="1757"/>
                    <a:pt x="382" y="1757"/>
                  </a:cubicBezTo>
                  <a:cubicBezTo>
                    <a:pt x="384" y="1755"/>
                    <a:pt x="387" y="1753"/>
                    <a:pt x="389" y="1752"/>
                  </a:cubicBezTo>
                  <a:cubicBezTo>
                    <a:pt x="389" y="1752"/>
                    <a:pt x="389" y="1752"/>
                    <a:pt x="389" y="1752"/>
                  </a:cubicBezTo>
                  <a:cubicBezTo>
                    <a:pt x="389" y="1752"/>
                    <a:pt x="389" y="1752"/>
                    <a:pt x="389" y="1752"/>
                  </a:cubicBezTo>
                  <a:cubicBezTo>
                    <a:pt x="389" y="1752"/>
                    <a:pt x="389" y="1752"/>
                    <a:pt x="389" y="1752"/>
                  </a:cubicBezTo>
                  <a:cubicBezTo>
                    <a:pt x="396" y="1747"/>
                    <a:pt x="403" y="1742"/>
                    <a:pt x="410" y="1737"/>
                  </a:cubicBezTo>
                  <a:cubicBezTo>
                    <a:pt x="421" y="1729"/>
                    <a:pt x="503" y="1679"/>
                    <a:pt x="429" y="1716"/>
                  </a:cubicBezTo>
                  <a:cubicBezTo>
                    <a:pt x="434" y="1713"/>
                    <a:pt x="444" y="1705"/>
                    <a:pt x="459" y="1694"/>
                  </a:cubicBezTo>
                  <a:cubicBezTo>
                    <a:pt x="457" y="1695"/>
                    <a:pt x="456" y="1694"/>
                    <a:pt x="455" y="1694"/>
                  </a:cubicBezTo>
                  <a:cubicBezTo>
                    <a:pt x="476" y="1680"/>
                    <a:pt x="490" y="1652"/>
                    <a:pt x="518" y="1648"/>
                  </a:cubicBezTo>
                  <a:cubicBezTo>
                    <a:pt x="518" y="1648"/>
                    <a:pt x="518" y="1648"/>
                    <a:pt x="519" y="1648"/>
                  </a:cubicBezTo>
                  <a:cubicBezTo>
                    <a:pt x="519" y="1648"/>
                    <a:pt x="519" y="1648"/>
                    <a:pt x="519" y="1648"/>
                  </a:cubicBezTo>
                  <a:cubicBezTo>
                    <a:pt x="511" y="1654"/>
                    <a:pt x="502" y="1660"/>
                    <a:pt x="494" y="1666"/>
                  </a:cubicBezTo>
                  <a:cubicBezTo>
                    <a:pt x="496" y="1665"/>
                    <a:pt x="497" y="1665"/>
                    <a:pt x="498" y="1664"/>
                  </a:cubicBezTo>
                  <a:cubicBezTo>
                    <a:pt x="522" y="1647"/>
                    <a:pt x="549" y="1626"/>
                    <a:pt x="575" y="1608"/>
                  </a:cubicBezTo>
                  <a:cubicBezTo>
                    <a:pt x="578" y="1605"/>
                    <a:pt x="581" y="1603"/>
                    <a:pt x="584" y="1601"/>
                  </a:cubicBezTo>
                  <a:cubicBezTo>
                    <a:pt x="631" y="1567"/>
                    <a:pt x="670" y="1540"/>
                    <a:pt x="673" y="1542"/>
                  </a:cubicBezTo>
                  <a:cubicBezTo>
                    <a:pt x="676" y="1545"/>
                    <a:pt x="679" y="1549"/>
                    <a:pt x="682" y="1552"/>
                  </a:cubicBezTo>
                  <a:cubicBezTo>
                    <a:pt x="683" y="1553"/>
                    <a:pt x="683" y="1554"/>
                    <a:pt x="684" y="1556"/>
                  </a:cubicBezTo>
                  <a:cubicBezTo>
                    <a:pt x="685" y="1557"/>
                    <a:pt x="687" y="1559"/>
                    <a:pt x="688" y="1561"/>
                  </a:cubicBezTo>
                  <a:cubicBezTo>
                    <a:pt x="687" y="1560"/>
                    <a:pt x="685" y="1559"/>
                    <a:pt x="684" y="1557"/>
                  </a:cubicBezTo>
                  <a:cubicBezTo>
                    <a:pt x="683" y="1556"/>
                    <a:pt x="682" y="1555"/>
                    <a:pt x="681" y="1555"/>
                  </a:cubicBezTo>
                  <a:cubicBezTo>
                    <a:pt x="679" y="1552"/>
                    <a:pt x="676" y="1550"/>
                    <a:pt x="673" y="1548"/>
                  </a:cubicBezTo>
                  <a:cubicBezTo>
                    <a:pt x="675" y="1551"/>
                    <a:pt x="677" y="1557"/>
                    <a:pt x="679" y="1565"/>
                  </a:cubicBezTo>
                  <a:cubicBezTo>
                    <a:pt x="682" y="1574"/>
                    <a:pt x="684" y="1584"/>
                    <a:pt x="687" y="1597"/>
                  </a:cubicBezTo>
                  <a:cubicBezTo>
                    <a:pt x="707" y="1680"/>
                    <a:pt x="739" y="1837"/>
                    <a:pt x="779" y="1824"/>
                  </a:cubicBezTo>
                  <a:cubicBezTo>
                    <a:pt x="776" y="1825"/>
                    <a:pt x="772" y="1827"/>
                    <a:pt x="769" y="1829"/>
                  </a:cubicBezTo>
                  <a:cubicBezTo>
                    <a:pt x="788" y="1828"/>
                    <a:pt x="826" y="1813"/>
                    <a:pt x="865" y="1795"/>
                  </a:cubicBezTo>
                  <a:cubicBezTo>
                    <a:pt x="876" y="1790"/>
                    <a:pt x="888" y="1784"/>
                    <a:pt x="900" y="1778"/>
                  </a:cubicBezTo>
                  <a:cubicBezTo>
                    <a:pt x="947" y="1755"/>
                    <a:pt x="990" y="1731"/>
                    <a:pt x="1001" y="1725"/>
                  </a:cubicBezTo>
                  <a:cubicBezTo>
                    <a:pt x="1038" y="1706"/>
                    <a:pt x="1074" y="1687"/>
                    <a:pt x="1110" y="1666"/>
                  </a:cubicBezTo>
                  <a:cubicBezTo>
                    <a:pt x="1123" y="1659"/>
                    <a:pt x="1136" y="1652"/>
                    <a:pt x="1148" y="1645"/>
                  </a:cubicBezTo>
                  <a:cubicBezTo>
                    <a:pt x="1279" y="1569"/>
                    <a:pt x="1403" y="1484"/>
                    <a:pt x="1522" y="1388"/>
                  </a:cubicBezTo>
                  <a:cubicBezTo>
                    <a:pt x="1521" y="1388"/>
                    <a:pt x="1521" y="1388"/>
                    <a:pt x="1521" y="1387"/>
                  </a:cubicBezTo>
                  <a:cubicBezTo>
                    <a:pt x="1538" y="1352"/>
                    <a:pt x="1575" y="1329"/>
                    <a:pt x="1606" y="1304"/>
                  </a:cubicBezTo>
                  <a:cubicBezTo>
                    <a:pt x="1595" y="1319"/>
                    <a:pt x="1633" y="1284"/>
                    <a:pt x="1634" y="1281"/>
                  </a:cubicBezTo>
                  <a:cubicBezTo>
                    <a:pt x="1626" y="1289"/>
                    <a:pt x="1616" y="1297"/>
                    <a:pt x="1607" y="1304"/>
                  </a:cubicBezTo>
                  <a:cubicBezTo>
                    <a:pt x="1609" y="1301"/>
                    <a:pt x="1613" y="1296"/>
                    <a:pt x="1620" y="1288"/>
                  </a:cubicBezTo>
                  <a:cubicBezTo>
                    <a:pt x="1620" y="1288"/>
                    <a:pt x="1620" y="1288"/>
                    <a:pt x="1620" y="1288"/>
                  </a:cubicBezTo>
                  <a:cubicBezTo>
                    <a:pt x="1648" y="1259"/>
                    <a:pt x="1676" y="1232"/>
                    <a:pt x="1702" y="1203"/>
                  </a:cubicBezTo>
                  <a:cubicBezTo>
                    <a:pt x="1673" y="1230"/>
                    <a:pt x="1720" y="1180"/>
                    <a:pt x="1720" y="1179"/>
                  </a:cubicBezTo>
                  <a:cubicBezTo>
                    <a:pt x="1757" y="1133"/>
                    <a:pt x="1789" y="1082"/>
                    <a:pt x="1830" y="1038"/>
                  </a:cubicBezTo>
                  <a:cubicBezTo>
                    <a:pt x="1822" y="1052"/>
                    <a:pt x="1858" y="995"/>
                    <a:pt x="1866" y="984"/>
                  </a:cubicBezTo>
                  <a:cubicBezTo>
                    <a:pt x="1858" y="995"/>
                    <a:pt x="1849" y="1006"/>
                    <a:pt x="1841" y="1017"/>
                  </a:cubicBezTo>
                  <a:cubicBezTo>
                    <a:pt x="1856" y="995"/>
                    <a:pt x="1870" y="972"/>
                    <a:pt x="1884" y="949"/>
                  </a:cubicBezTo>
                  <a:cubicBezTo>
                    <a:pt x="1888" y="942"/>
                    <a:pt x="1893" y="935"/>
                    <a:pt x="1897" y="927"/>
                  </a:cubicBezTo>
                  <a:cubicBezTo>
                    <a:pt x="1905" y="914"/>
                    <a:pt x="1913" y="901"/>
                    <a:pt x="1920" y="888"/>
                  </a:cubicBezTo>
                  <a:cubicBezTo>
                    <a:pt x="1913" y="898"/>
                    <a:pt x="1906" y="908"/>
                    <a:pt x="1899" y="919"/>
                  </a:cubicBezTo>
                  <a:cubicBezTo>
                    <a:pt x="1899" y="919"/>
                    <a:pt x="1899" y="919"/>
                    <a:pt x="1899" y="919"/>
                  </a:cubicBezTo>
                  <a:cubicBezTo>
                    <a:pt x="1899" y="920"/>
                    <a:pt x="1899" y="920"/>
                    <a:pt x="1899" y="920"/>
                  </a:cubicBezTo>
                  <a:cubicBezTo>
                    <a:pt x="1899" y="919"/>
                    <a:pt x="1899" y="917"/>
                    <a:pt x="1899" y="916"/>
                  </a:cubicBezTo>
                  <a:cubicBezTo>
                    <a:pt x="1898" y="918"/>
                    <a:pt x="1897" y="920"/>
                    <a:pt x="1895" y="923"/>
                  </a:cubicBezTo>
                  <a:cubicBezTo>
                    <a:pt x="1892" y="929"/>
                    <a:pt x="1888" y="936"/>
                    <a:pt x="1883" y="943"/>
                  </a:cubicBezTo>
                  <a:cubicBezTo>
                    <a:pt x="1879" y="949"/>
                    <a:pt x="1875" y="955"/>
                    <a:pt x="1872" y="961"/>
                  </a:cubicBezTo>
                  <a:cubicBezTo>
                    <a:pt x="1876" y="952"/>
                    <a:pt x="1880" y="946"/>
                    <a:pt x="1883" y="941"/>
                  </a:cubicBezTo>
                  <a:cubicBezTo>
                    <a:pt x="1887" y="933"/>
                    <a:pt x="1890" y="928"/>
                    <a:pt x="1895" y="922"/>
                  </a:cubicBezTo>
                  <a:cubicBezTo>
                    <a:pt x="1896" y="920"/>
                    <a:pt x="1898" y="917"/>
                    <a:pt x="1899" y="915"/>
                  </a:cubicBezTo>
                  <a:cubicBezTo>
                    <a:pt x="1899" y="915"/>
                    <a:pt x="1899" y="915"/>
                    <a:pt x="1899" y="916"/>
                  </a:cubicBezTo>
                  <a:cubicBezTo>
                    <a:pt x="1900" y="915"/>
                    <a:pt x="1900" y="914"/>
                    <a:pt x="1900" y="914"/>
                  </a:cubicBezTo>
                  <a:cubicBezTo>
                    <a:pt x="1900" y="914"/>
                    <a:pt x="1900" y="914"/>
                    <a:pt x="1899" y="915"/>
                  </a:cubicBezTo>
                  <a:cubicBezTo>
                    <a:pt x="1900" y="911"/>
                    <a:pt x="1903" y="908"/>
                    <a:pt x="1906" y="907"/>
                  </a:cubicBezTo>
                  <a:cubicBezTo>
                    <a:pt x="1906" y="907"/>
                    <a:pt x="1906" y="907"/>
                    <a:pt x="1906" y="907"/>
                  </a:cubicBezTo>
                  <a:cubicBezTo>
                    <a:pt x="1906" y="907"/>
                    <a:pt x="1906" y="907"/>
                    <a:pt x="1906" y="907"/>
                  </a:cubicBezTo>
                  <a:cubicBezTo>
                    <a:pt x="1906" y="906"/>
                    <a:pt x="1906" y="906"/>
                    <a:pt x="1906" y="906"/>
                  </a:cubicBezTo>
                  <a:cubicBezTo>
                    <a:pt x="1906" y="906"/>
                    <a:pt x="1906" y="906"/>
                    <a:pt x="1906" y="906"/>
                  </a:cubicBezTo>
                  <a:cubicBezTo>
                    <a:pt x="1906" y="906"/>
                    <a:pt x="1906" y="906"/>
                    <a:pt x="1906" y="906"/>
                  </a:cubicBezTo>
                  <a:cubicBezTo>
                    <a:pt x="1906" y="906"/>
                    <a:pt x="1906" y="906"/>
                    <a:pt x="1906" y="906"/>
                  </a:cubicBezTo>
                  <a:cubicBezTo>
                    <a:pt x="1906" y="906"/>
                    <a:pt x="1906" y="906"/>
                    <a:pt x="1906" y="906"/>
                  </a:cubicBezTo>
                  <a:cubicBezTo>
                    <a:pt x="1906" y="906"/>
                    <a:pt x="1906" y="907"/>
                    <a:pt x="1906" y="907"/>
                  </a:cubicBezTo>
                  <a:cubicBezTo>
                    <a:pt x="1906" y="907"/>
                    <a:pt x="1906" y="907"/>
                    <a:pt x="1906" y="907"/>
                  </a:cubicBezTo>
                  <a:cubicBezTo>
                    <a:pt x="1906" y="907"/>
                    <a:pt x="1906" y="907"/>
                    <a:pt x="1906" y="907"/>
                  </a:cubicBezTo>
                  <a:cubicBezTo>
                    <a:pt x="1907" y="905"/>
                    <a:pt x="1907" y="905"/>
                    <a:pt x="1906" y="907"/>
                  </a:cubicBezTo>
                  <a:cubicBezTo>
                    <a:pt x="1914" y="895"/>
                    <a:pt x="1922" y="883"/>
                    <a:pt x="1930" y="871"/>
                  </a:cubicBezTo>
                  <a:cubicBezTo>
                    <a:pt x="1931" y="868"/>
                    <a:pt x="1932" y="866"/>
                    <a:pt x="1934" y="864"/>
                  </a:cubicBezTo>
                  <a:cubicBezTo>
                    <a:pt x="1937" y="858"/>
                    <a:pt x="1940" y="852"/>
                    <a:pt x="1944" y="846"/>
                  </a:cubicBezTo>
                  <a:cubicBezTo>
                    <a:pt x="1952" y="833"/>
                    <a:pt x="1959" y="819"/>
                    <a:pt x="1967" y="806"/>
                  </a:cubicBezTo>
                  <a:cubicBezTo>
                    <a:pt x="1965" y="805"/>
                    <a:pt x="1970" y="785"/>
                    <a:pt x="1971" y="784"/>
                  </a:cubicBezTo>
                  <a:cubicBezTo>
                    <a:pt x="1980" y="764"/>
                    <a:pt x="1991" y="745"/>
                    <a:pt x="2001" y="726"/>
                  </a:cubicBezTo>
                  <a:cubicBezTo>
                    <a:pt x="2031" y="670"/>
                    <a:pt x="2048" y="605"/>
                    <a:pt x="2071" y="545"/>
                  </a:cubicBezTo>
                  <a:cubicBezTo>
                    <a:pt x="2074" y="534"/>
                    <a:pt x="2077" y="522"/>
                    <a:pt x="2081" y="511"/>
                  </a:cubicBezTo>
                  <a:cubicBezTo>
                    <a:pt x="2104" y="486"/>
                    <a:pt x="2115" y="408"/>
                    <a:pt x="2116" y="378"/>
                  </a:cubicBezTo>
                  <a:cubicBezTo>
                    <a:pt x="2118" y="438"/>
                    <a:pt x="2125" y="371"/>
                    <a:pt x="2128" y="355"/>
                  </a:cubicBezTo>
                  <a:cubicBezTo>
                    <a:pt x="2129" y="347"/>
                    <a:pt x="2130" y="339"/>
                    <a:pt x="2131" y="332"/>
                  </a:cubicBezTo>
                  <a:cubicBezTo>
                    <a:pt x="2134" y="305"/>
                    <a:pt x="2135" y="279"/>
                    <a:pt x="2135" y="252"/>
                  </a:cubicBezTo>
                  <a:cubicBezTo>
                    <a:pt x="2135" y="232"/>
                    <a:pt x="2144" y="171"/>
                    <a:pt x="2144" y="172"/>
                  </a:cubicBezTo>
                  <a:cubicBezTo>
                    <a:pt x="2146" y="170"/>
                    <a:pt x="2147" y="168"/>
                    <a:pt x="2148" y="165"/>
                  </a:cubicBezTo>
                  <a:cubicBezTo>
                    <a:pt x="2148" y="165"/>
                    <a:pt x="2148" y="165"/>
                    <a:pt x="2148" y="165"/>
                  </a:cubicBezTo>
                  <a:cubicBezTo>
                    <a:pt x="2148" y="165"/>
                    <a:pt x="2148" y="165"/>
                    <a:pt x="2148" y="165"/>
                  </a:cubicBezTo>
                  <a:cubicBezTo>
                    <a:pt x="2149" y="165"/>
                    <a:pt x="2149" y="164"/>
                    <a:pt x="2149" y="163"/>
                  </a:cubicBezTo>
                  <a:cubicBezTo>
                    <a:pt x="2149" y="163"/>
                    <a:pt x="2149" y="163"/>
                    <a:pt x="2149" y="163"/>
                  </a:cubicBezTo>
                  <a:cubicBezTo>
                    <a:pt x="2150" y="159"/>
                    <a:pt x="2150" y="154"/>
                    <a:pt x="2150" y="150"/>
                  </a:cubicBezTo>
                  <a:lnTo>
                    <a:pt x="2150" y="149"/>
                  </a:lnTo>
                  <a:close/>
                  <a:moveTo>
                    <a:pt x="1839" y="1094"/>
                  </a:moveTo>
                  <a:cubicBezTo>
                    <a:pt x="1835" y="1100"/>
                    <a:pt x="1831" y="1106"/>
                    <a:pt x="1827" y="1112"/>
                  </a:cubicBezTo>
                  <a:cubicBezTo>
                    <a:pt x="1831" y="1106"/>
                    <a:pt x="1834" y="1099"/>
                    <a:pt x="1839" y="1094"/>
                  </a:cubicBezTo>
                  <a:close/>
                  <a:moveTo>
                    <a:pt x="1702" y="1291"/>
                  </a:moveTo>
                  <a:cubicBezTo>
                    <a:pt x="1702" y="1290"/>
                    <a:pt x="1702" y="1289"/>
                    <a:pt x="1703" y="1289"/>
                  </a:cubicBezTo>
                  <a:cubicBezTo>
                    <a:pt x="1703" y="1288"/>
                    <a:pt x="1703" y="1288"/>
                    <a:pt x="1704" y="1288"/>
                  </a:cubicBezTo>
                  <a:cubicBezTo>
                    <a:pt x="1709" y="1279"/>
                    <a:pt x="1716" y="1271"/>
                    <a:pt x="1723" y="1264"/>
                  </a:cubicBezTo>
                  <a:cubicBezTo>
                    <a:pt x="1717" y="1271"/>
                    <a:pt x="1711" y="1279"/>
                    <a:pt x="1705" y="1286"/>
                  </a:cubicBezTo>
                  <a:cubicBezTo>
                    <a:pt x="1706" y="1285"/>
                    <a:pt x="1707" y="1284"/>
                    <a:pt x="1707" y="1284"/>
                  </a:cubicBezTo>
                  <a:cubicBezTo>
                    <a:pt x="1706" y="1285"/>
                    <a:pt x="1699" y="1295"/>
                    <a:pt x="1702" y="1290"/>
                  </a:cubicBezTo>
                  <a:cubicBezTo>
                    <a:pt x="1702" y="1290"/>
                    <a:pt x="1702" y="1290"/>
                    <a:pt x="1702" y="1291"/>
                  </a:cubicBezTo>
                  <a:close/>
                  <a:moveTo>
                    <a:pt x="1505" y="1483"/>
                  </a:moveTo>
                  <a:cubicBezTo>
                    <a:pt x="1501" y="1488"/>
                    <a:pt x="1496" y="1492"/>
                    <a:pt x="1492" y="1497"/>
                  </a:cubicBezTo>
                  <a:cubicBezTo>
                    <a:pt x="1484" y="1505"/>
                    <a:pt x="1475" y="1513"/>
                    <a:pt x="1467" y="1521"/>
                  </a:cubicBezTo>
                  <a:cubicBezTo>
                    <a:pt x="1477" y="1507"/>
                    <a:pt x="1488" y="1489"/>
                    <a:pt x="1505" y="1483"/>
                  </a:cubicBezTo>
                  <a:close/>
                  <a:moveTo>
                    <a:pt x="834" y="2146"/>
                  </a:moveTo>
                  <a:cubicBezTo>
                    <a:pt x="837" y="2155"/>
                    <a:pt x="838" y="2163"/>
                    <a:pt x="839" y="2172"/>
                  </a:cubicBezTo>
                  <a:cubicBezTo>
                    <a:pt x="838" y="2163"/>
                    <a:pt x="836" y="2155"/>
                    <a:pt x="834" y="2146"/>
                  </a:cubicBezTo>
                  <a:close/>
                  <a:moveTo>
                    <a:pt x="829" y="2149"/>
                  </a:moveTo>
                  <a:cubicBezTo>
                    <a:pt x="829" y="2150"/>
                    <a:pt x="830" y="2151"/>
                    <a:pt x="830" y="2151"/>
                  </a:cubicBezTo>
                  <a:cubicBezTo>
                    <a:pt x="830" y="2151"/>
                    <a:pt x="829" y="2150"/>
                    <a:pt x="829" y="2149"/>
                  </a:cubicBezTo>
                  <a:close/>
                  <a:moveTo>
                    <a:pt x="671" y="2173"/>
                  </a:moveTo>
                  <a:cubicBezTo>
                    <a:pt x="648" y="2166"/>
                    <a:pt x="624" y="2159"/>
                    <a:pt x="600" y="2153"/>
                  </a:cubicBezTo>
                  <a:cubicBezTo>
                    <a:pt x="625" y="2158"/>
                    <a:pt x="654" y="2163"/>
                    <a:pt x="671" y="2173"/>
                  </a:cubicBezTo>
                  <a:close/>
                  <a:moveTo>
                    <a:pt x="389" y="1720"/>
                  </a:moveTo>
                  <a:cubicBezTo>
                    <a:pt x="389" y="1720"/>
                    <a:pt x="390" y="1718"/>
                    <a:pt x="392" y="1717"/>
                  </a:cubicBezTo>
                  <a:cubicBezTo>
                    <a:pt x="392" y="1716"/>
                    <a:pt x="392" y="1716"/>
                    <a:pt x="392" y="1716"/>
                  </a:cubicBezTo>
                  <a:cubicBezTo>
                    <a:pt x="392" y="1716"/>
                    <a:pt x="392" y="1716"/>
                    <a:pt x="392" y="1716"/>
                  </a:cubicBezTo>
                  <a:cubicBezTo>
                    <a:pt x="392" y="1716"/>
                    <a:pt x="393" y="1716"/>
                    <a:pt x="393" y="1715"/>
                  </a:cubicBezTo>
                  <a:cubicBezTo>
                    <a:pt x="393" y="1716"/>
                    <a:pt x="392" y="1716"/>
                    <a:pt x="392" y="1716"/>
                  </a:cubicBezTo>
                  <a:cubicBezTo>
                    <a:pt x="400" y="1709"/>
                    <a:pt x="409" y="1703"/>
                    <a:pt x="419" y="1698"/>
                  </a:cubicBezTo>
                  <a:cubicBezTo>
                    <a:pt x="409" y="1705"/>
                    <a:pt x="399" y="1713"/>
                    <a:pt x="389" y="1720"/>
                  </a:cubicBezTo>
                  <a:cubicBezTo>
                    <a:pt x="389" y="1720"/>
                    <a:pt x="389" y="1720"/>
                    <a:pt x="389" y="1720"/>
                  </a:cubicBezTo>
                  <a:cubicBezTo>
                    <a:pt x="389" y="1720"/>
                    <a:pt x="389" y="1720"/>
                    <a:pt x="388" y="1720"/>
                  </a:cubicBezTo>
                  <a:cubicBezTo>
                    <a:pt x="389" y="1720"/>
                    <a:pt x="389" y="1720"/>
                    <a:pt x="389" y="1720"/>
                  </a:cubicBezTo>
                  <a:close/>
                  <a:moveTo>
                    <a:pt x="325" y="1776"/>
                  </a:moveTo>
                  <a:cubicBezTo>
                    <a:pt x="325" y="1776"/>
                    <a:pt x="325" y="1776"/>
                    <a:pt x="325" y="1776"/>
                  </a:cubicBezTo>
                  <a:cubicBezTo>
                    <a:pt x="325" y="1776"/>
                    <a:pt x="325" y="1776"/>
                    <a:pt x="325" y="1776"/>
                  </a:cubicBezTo>
                  <a:cubicBezTo>
                    <a:pt x="325" y="1776"/>
                    <a:pt x="325" y="1776"/>
                    <a:pt x="325" y="1776"/>
                  </a:cubicBezTo>
                  <a:cubicBezTo>
                    <a:pt x="325" y="1776"/>
                    <a:pt x="325" y="1776"/>
                    <a:pt x="325" y="1776"/>
                  </a:cubicBezTo>
                  <a:cubicBezTo>
                    <a:pt x="325" y="1776"/>
                    <a:pt x="325" y="1776"/>
                    <a:pt x="325" y="1776"/>
                  </a:cubicBezTo>
                  <a:cubicBezTo>
                    <a:pt x="325" y="1776"/>
                    <a:pt x="325" y="1776"/>
                    <a:pt x="326" y="1776"/>
                  </a:cubicBezTo>
                  <a:cubicBezTo>
                    <a:pt x="326" y="1776"/>
                    <a:pt x="326" y="1776"/>
                    <a:pt x="326" y="1776"/>
                  </a:cubicBezTo>
                  <a:cubicBezTo>
                    <a:pt x="326" y="1776"/>
                    <a:pt x="326" y="1776"/>
                    <a:pt x="326" y="1776"/>
                  </a:cubicBezTo>
                  <a:cubicBezTo>
                    <a:pt x="326" y="1776"/>
                    <a:pt x="326" y="1776"/>
                    <a:pt x="326" y="1776"/>
                  </a:cubicBezTo>
                  <a:cubicBezTo>
                    <a:pt x="326" y="1776"/>
                    <a:pt x="326" y="1776"/>
                    <a:pt x="326" y="1776"/>
                  </a:cubicBezTo>
                  <a:cubicBezTo>
                    <a:pt x="326" y="1775"/>
                    <a:pt x="326" y="1775"/>
                    <a:pt x="326" y="1775"/>
                  </a:cubicBezTo>
                  <a:cubicBezTo>
                    <a:pt x="326" y="1776"/>
                    <a:pt x="323" y="1778"/>
                    <a:pt x="321" y="1779"/>
                  </a:cubicBezTo>
                  <a:cubicBezTo>
                    <a:pt x="321" y="1779"/>
                    <a:pt x="321" y="1779"/>
                    <a:pt x="321" y="1779"/>
                  </a:cubicBezTo>
                  <a:cubicBezTo>
                    <a:pt x="321" y="1779"/>
                    <a:pt x="321" y="1779"/>
                    <a:pt x="321" y="1779"/>
                  </a:cubicBezTo>
                  <a:cubicBezTo>
                    <a:pt x="321" y="1779"/>
                    <a:pt x="321" y="1779"/>
                    <a:pt x="321" y="1779"/>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19" y="1780"/>
                  </a:cubicBezTo>
                  <a:cubicBezTo>
                    <a:pt x="319" y="1780"/>
                    <a:pt x="319" y="1780"/>
                    <a:pt x="319" y="1781"/>
                  </a:cubicBezTo>
                  <a:cubicBezTo>
                    <a:pt x="319" y="1781"/>
                    <a:pt x="319" y="1781"/>
                    <a:pt x="319" y="1781"/>
                  </a:cubicBezTo>
                  <a:cubicBezTo>
                    <a:pt x="319" y="1781"/>
                    <a:pt x="319" y="1781"/>
                    <a:pt x="319" y="1781"/>
                  </a:cubicBezTo>
                  <a:cubicBezTo>
                    <a:pt x="319" y="1781"/>
                    <a:pt x="319" y="1781"/>
                    <a:pt x="319" y="1781"/>
                  </a:cubicBezTo>
                  <a:cubicBezTo>
                    <a:pt x="318" y="1781"/>
                    <a:pt x="318" y="1781"/>
                    <a:pt x="318" y="1781"/>
                  </a:cubicBezTo>
                  <a:cubicBezTo>
                    <a:pt x="304" y="1791"/>
                    <a:pt x="289" y="1801"/>
                    <a:pt x="273" y="1811"/>
                  </a:cubicBezTo>
                  <a:cubicBezTo>
                    <a:pt x="288" y="1799"/>
                    <a:pt x="305" y="1789"/>
                    <a:pt x="322" y="1778"/>
                  </a:cubicBezTo>
                  <a:cubicBezTo>
                    <a:pt x="322" y="1778"/>
                    <a:pt x="322" y="1778"/>
                    <a:pt x="322" y="1778"/>
                  </a:cubicBezTo>
                  <a:cubicBezTo>
                    <a:pt x="322" y="1778"/>
                    <a:pt x="322" y="1778"/>
                    <a:pt x="322" y="1778"/>
                  </a:cubicBezTo>
                  <a:cubicBezTo>
                    <a:pt x="322" y="1778"/>
                    <a:pt x="322" y="1778"/>
                    <a:pt x="323" y="1778"/>
                  </a:cubicBezTo>
                  <a:cubicBezTo>
                    <a:pt x="323" y="1778"/>
                    <a:pt x="323" y="1778"/>
                    <a:pt x="323" y="1778"/>
                  </a:cubicBezTo>
                  <a:cubicBezTo>
                    <a:pt x="323" y="1778"/>
                    <a:pt x="323" y="1778"/>
                    <a:pt x="323" y="1777"/>
                  </a:cubicBezTo>
                  <a:cubicBezTo>
                    <a:pt x="323" y="1777"/>
                    <a:pt x="323" y="1777"/>
                    <a:pt x="323" y="1777"/>
                  </a:cubicBezTo>
                  <a:cubicBezTo>
                    <a:pt x="323" y="1777"/>
                    <a:pt x="323" y="1777"/>
                    <a:pt x="323" y="1777"/>
                  </a:cubicBezTo>
                  <a:cubicBezTo>
                    <a:pt x="328" y="1774"/>
                    <a:pt x="338" y="1767"/>
                    <a:pt x="341" y="1765"/>
                  </a:cubicBezTo>
                  <a:cubicBezTo>
                    <a:pt x="336" y="1769"/>
                    <a:pt x="331" y="1772"/>
                    <a:pt x="325" y="1776"/>
                  </a:cubicBezTo>
                  <a:cubicBezTo>
                    <a:pt x="325" y="1776"/>
                    <a:pt x="325" y="1776"/>
                    <a:pt x="325" y="1776"/>
                  </a:cubicBezTo>
                  <a:cubicBezTo>
                    <a:pt x="325" y="1776"/>
                    <a:pt x="325" y="1776"/>
                    <a:pt x="325" y="1776"/>
                  </a:cubicBezTo>
                  <a:close/>
                  <a:moveTo>
                    <a:pt x="402" y="1738"/>
                  </a:moveTo>
                  <a:cubicBezTo>
                    <a:pt x="401" y="1738"/>
                    <a:pt x="401" y="1738"/>
                    <a:pt x="401" y="1738"/>
                  </a:cubicBezTo>
                  <a:cubicBezTo>
                    <a:pt x="400" y="1739"/>
                    <a:pt x="400" y="1739"/>
                    <a:pt x="400" y="1739"/>
                  </a:cubicBezTo>
                  <a:cubicBezTo>
                    <a:pt x="388" y="1748"/>
                    <a:pt x="376" y="1756"/>
                    <a:pt x="364" y="1765"/>
                  </a:cubicBezTo>
                  <a:cubicBezTo>
                    <a:pt x="376" y="1756"/>
                    <a:pt x="386" y="1738"/>
                    <a:pt x="402" y="1737"/>
                  </a:cubicBezTo>
                  <a:cubicBezTo>
                    <a:pt x="402" y="1737"/>
                    <a:pt x="403" y="1737"/>
                    <a:pt x="403" y="1737"/>
                  </a:cubicBezTo>
                  <a:cubicBezTo>
                    <a:pt x="402" y="1737"/>
                    <a:pt x="402" y="1737"/>
                    <a:pt x="402" y="1738"/>
                  </a:cubicBezTo>
                  <a:close/>
                  <a:moveTo>
                    <a:pt x="435" y="1695"/>
                  </a:moveTo>
                  <a:cubicBezTo>
                    <a:pt x="424" y="1698"/>
                    <a:pt x="362" y="1746"/>
                    <a:pt x="347" y="1755"/>
                  </a:cubicBezTo>
                  <a:cubicBezTo>
                    <a:pt x="379" y="1730"/>
                    <a:pt x="454" y="1675"/>
                    <a:pt x="435" y="1695"/>
                  </a:cubicBezTo>
                  <a:close/>
                  <a:moveTo>
                    <a:pt x="705" y="1563"/>
                  </a:moveTo>
                  <a:cubicBezTo>
                    <a:pt x="705" y="1563"/>
                    <a:pt x="705" y="1561"/>
                    <a:pt x="704" y="1559"/>
                  </a:cubicBezTo>
                  <a:cubicBezTo>
                    <a:pt x="704" y="1559"/>
                    <a:pt x="704" y="1559"/>
                    <a:pt x="704" y="1559"/>
                  </a:cubicBezTo>
                  <a:cubicBezTo>
                    <a:pt x="704" y="1558"/>
                    <a:pt x="704" y="1557"/>
                    <a:pt x="704" y="1557"/>
                  </a:cubicBezTo>
                  <a:cubicBezTo>
                    <a:pt x="703" y="1556"/>
                    <a:pt x="703" y="1556"/>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0" y="1543"/>
                    <a:pt x="697" y="1530"/>
                    <a:pt x="694" y="1518"/>
                  </a:cubicBezTo>
                  <a:cubicBezTo>
                    <a:pt x="699" y="1533"/>
                    <a:pt x="703" y="1548"/>
                    <a:pt x="705" y="1563"/>
                  </a:cubicBezTo>
                  <a:close/>
                  <a:moveTo>
                    <a:pt x="708" y="1581"/>
                  </a:moveTo>
                  <a:cubicBezTo>
                    <a:pt x="707" y="1574"/>
                    <a:pt x="705" y="1568"/>
                    <a:pt x="703" y="1561"/>
                  </a:cubicBezTo>
                  <a:cubicBezTo>
                    <a:pt x="705" y="1568"/>
                    <a:pt x="707" y="1574"/>
                    <a:pt x="708" y="1581"/>
                  </a:cubicBezTo>
                  <a:close/>
                  <a:moveTo>
                    <a:pt x="720" y="1686"/>
                  </a:moveTo>
                  <a:cubicBezTo>
                    <a:pt x="722" y="1695"/>
                    <a:pt x="723" y="1704"/>
                    <a:pt x="726" y="1712"/>
                  </a:cubicBezTo>
                  <a:cubicBezTo>
                    <a:pt x="723" y="1704"/>
                    <a:pt x="721" y="1695"/>
                    <a:pt x="720" y="1686"/>
                  </a:cubicBezTo>
                  <a:close/>
                  <a:moveTo>
                    <a:pt x="717" y="1664"/>
                  </a:moveTo>
                  <a:cubicBezTo>
                    <a:pt x="717" y="1663"/>
                    <a:pt x="717" y="1662"/>
                    <a:pt x="716" y="1661"/>
                  </a:cubicBezTo>
                  <a:cubicBezTo>
                    <a:pt x="711" y="1649"/>
                    <a:pt x="707" y="1637"/>
                    <a:pt x="707" y="1625"/>
                  </a:cubicBezTo>
                  <a:cubicBezTo>
                    <a:pt x="708" y="1621"/>
                    <a:pt x="708" y="1616"/>
                    <a:pt x="707" y="1613"/>
                  </a:cubicBezTo>
                  <a:cubicBezTo>
                    <a:pt x="707" y="1613"/>
                    <a:pt x="707" y="1613"/>
                    <a:pt x="707" y="1613"/>
                  </a:cubicBezTo>
                  <a:cubicBezTo>
                    <a:pt x="707" y="1612"/>
                    <a:pt x="707" y="1612"/>
                    <a:pt x="707" y="1611"/>
                  </a:cubicBezTo>
                  <a:cubicBezTo>
                    <a:pt x="707" y="1612"/>
                    <a:pt x="706" y="1613"/>
                    <a:pt x="706" y="1616"/>
                  </a:cubicBezTo>
                  <a:cubicBezTo>
                    <a:pt x="706" y="1616"/>
                    <a:pt x="706" y="1615"/>
                    <a:pt x="706" y="1615"/>
                  </a:cubicBezTo>
                  <a:cubicBezTo>
                    <a:pt x="704" y="1606"/>
                    <a:pt x="704" y="1604"/>
                    <a:pt x="706" y="1607"/>
                  </a:cubicBezTo>
                  <a:cubicBezTo>
                    <a:pt x="706" y="1607"/>
                    <a:pt x="706" y="1607"/>
                    <a:pt x="706" y="1607"/>
                  </a:cubicBezTo>
                  <a:cubicBezTo>
                    <a:pt x="706" y="1607"/>
                    <a:pt x="706" y="1606"/>
                    <a:pt x="706" y="1606"/>
                  </a:cubicBezTo>
                  <a:cubicBezTo>
                    <a:pt x="705" y="1603"/>
                    <a:pt x="704" y="1599"/>
                    <a:pt x="703" y="1596"/>
                  </a:cubicBezTo>
                  <a:cubicBezTo>
                    <a:pt x="703" y="1596"/>
                    <a:pt x="703" y="1596"/>
                    <a:pt x="703" y="1595"/>
                  </a:cubicBezTo>
                  <a:cubicBezTo>
                    <a:pt x="701" y="1589"/>
                    <a:pt x="700" y="1583"/>
                    <a:pt x="698" y="1576"/>
                  </a:cubicBezTo>
                  <a:cubicBezTo>
                    <a:pt x="698" y="1576"/>
                    <a:pt x="698" y="1575"/>
                    <a:pt x="698" y="1575"/>
                  </a:cubicBezTo>
                  <a:cubicBezTo>
                    <a:pt x="698" y="1576"/>
                    <a:pt x="698" y="1576"/>
                    <a:pt x="699" y="1577"/>
                  </a:cubicBezTo>
                  <a:cubicBezTo>
                    <a:pt x="705" y="1595"/>
                    <a:pt x="709" y="1613"/>
                    <a:pt x="714" y="1631"/>
                  </a:cubicBezTo>
                  <a:cubicBezTo>
                    <a:pt x="719" y="1652"/>
                    <a:pt x="723" y="1672"/>
                    <a:pt x="728" y="1692"/>
                  </a:cubicBezTo>
                  <a:cubicBezTo>
                    <a:pt x="725" y="1683"/>
                    <a:pt x="721" y="1674"/>
                    <a:pt x="717" y="1664"/>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1" y="1727"/>
                    <a:pt x="981" y="1727"/>
                  </a:cubicBezTo>
                  <a:cubicBezTo>
                    <a:pt x="981" y="1727"/>
                    <a:pt x="980" y="1728"/>
                    <a:pt x="980"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8" y="1728"/>
                    <a:pt x="978" y="1728"/>
                    <a:pt x="978" y="1728"/>
                  </a:cubicBezTo>
                  <a:cubicBezTo>
                    <a:pt x="978" y="1728"/>
                    <a:pt x="978" y="1728"/>
                    <a:pt x="978" y="1729"/>
                  </a:cubicBezTo>
                  <a:cubicBezTo>
                    <a:pt x="978" y="1729"/>
                    <a:pt x="978" y="1729"/>
                    <a:pt x="978" y="1729"/>
                  </a:cubicBezTo>
                  <a:cubicBezTo>
                    <a:pt x="978"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30"/>
                    <a:pt x="975" y="1730"/>
                    <a:pt x="975" y="1730"/>
                  </a:cubicBezTo>
                  <a:cubicBezTo>
                    <a:pt x="975" y="1730"/>
                    <a:pt x="975" y="1730"/>
                    <a:pt x="975" y="1730"/>
                  </a:cubicBezTo>
                  <a:cubicBezTo>
                    <a:pt x="975" y="1730"/>
                    <a:pt x="975" y="1730"/>
                    <a:pt x="975" y="1730"/>
                  </a:cubicBezTo>
                  <a:cubicBezTo>
                    <a:pt x="975" y="1730"/>
                    <a:pt x="975" y="1730"/>
                    <a:pt x="975" y="1730"/>
                  </a:cubicBezTo>
                  <a:cubicBezTo>
                    <a:pt x="975" y="1730"/>
                    <a:pt x="975" y="1730"/>
                    <a:pt x="975" y="1730"/>
                  </a:cubicBezTo>
                  <a:cubicBezTo>
                    <a:pt x="975" y="1730"/>
                    <a:pt x="975" y="1730"/>
                    <a:pt x="974" y="1730"/>
                  </a:cubicBezTo>
                  <a:cubicBezTo>
                    <a:pt x="974" y="1730"/>
                    <a:pt x="974" y="1730"/>
                    <a:pt x="974" y="1730"/>
                  </a:cubicBezTo>
                  <a:cubicBezTo>
                    <a:pt x="974" y="1730"/>
                    <a:pt x="974" y="1730"/>
                    <a:pt x="973" y="1730"/>
                  </a:cubicBezTo>
                  <a:cubicBezTo>
                    <a:pt x="973" y="1730"/>
                    <a:pt x="973" y="1730"/>
                    <a:pt x="973" y="1730"/>
                  </a:cubicBezTo>
                  <a:cubicBezTo>
                    <a:pt x="975" y="1729"/>
                    <a:pt x="1029" y="1703"/>
                    <a:pt x="1040" y="1699"/>
                  </a:cubicBezTo>
                  <a:cubicBezTo>
                    <a:pt x="1022" y="1711"/>
                    <a:pt x="1002" y="1719"/>
                    <a:pt x="982" y="1727"/>
                  </a:cubicBezTo>
                  <a:close/>
                  <a:moveTo>
                    <a:pt x="1053" y="1690"/>
                  </a:moveTo>
                  <a:cubicBezTo>
                    <a:pt x="1053" y="1690"/>
                    <a:pt x="1053" y="1690"/>
                    <a:pt x="1053" y="1690"/>
                  </a:cubicBezTo>
                  <a:cubicBezTo>
                    <a:pt x="1053" y="1690"/>
                    <a:pt x="1053" y="1690"/>
                    <a:pt x="1053" y="1690"/>
                  </a:cubicBezTo>
                  <a:cubicBezTo>
                    <a:pt x="1053" y="1690"/>
                    <a:pt x="1053" y="1690"/>
                    <a:pt x="1053" y="1690"/>
                  </a:cubicBezTo>
                  <a:cubicBezTo>
                    <a:pt x="1053" y="1690"/>
                    <a:pt x="1053" y="1690"/>
                    <a:pt x="1053" y="1690"/>
                  </a:cubicBezTo>
                  <a:close/>
                  <a:moveTo>
                    <a:pt x="1053" y="1689"/>
                  </a:moveTo>
                  <a:cubicBezTo>
                    <a:pt x="1053" y="1689"/>
                    <a:pt x="1053" y="1689"/>
                    <a:pt x="1053" y="1689"/>
                  </a:cubicBezTo>
                  <a:cubicBezTo>
                    <a:pt x="1053" y="1689"/>
                    <a:pt x="1053" y="1689"/>
                    <a:pt x="1053" y="1689"/>
                  </a:cubicBezTo>
                  <a:cubicBezTo>
                    <a:pt x="1053" y="1689"/>
                    <a:pt x="1053" y="1689"/>
                    <a:pt x="1053"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4" y="1689"/>
                    <a:pt x="1054" y="1689"/>
                    <a:pt x="1054" y="1689"/>
                  </a:cubicBezTo>
                  <a:cubicBezTo>
                    <a:pt x="1053" y="1689"/>
                    <a:pt x="1053" y="1689"/>
                    <a:pt x="1053" y="1689"/>
                  </a:cubicBezTo>
                  <a:close/>
                  <a:moveTo>
                    <a:pt x="1059" y="1686"/>
                  </a:moveTo>
                  <a:cubicBezTo>
                    <a:pt x="1059" y="1686"/>
                    <a:pt x="1059" y="1686"/>
                    <a:pt x="1059" y="1686"/>
                  </a:cubicBezTo>
                  <a:cubicBezTo>
                    <a:pt x="1059" y="1686"/>
                    <a:pt x="1059" y="1686"/>
                    <a:pt x="1059" y="1687"/>
                  </a:cubicBezTo>
                  <a:cubicBezTo>
                    <a:pt x="1059" y="1687"/>
                    <a:pt x="1059" y="1687"/>
                    <a:pt x="1059" y="1687"/>
                  </a:cubicBezTo>
                  <a:cubicBezTo>
                    <a:pt x="1059" y="1687"/>
                    <a:pt x="1059" y="1687"/>
                    <a:pt x="1059" y="1687"/>
                  </a:cubicBezTo>
                  <a:cubicBezTo>
                    <a:pt x="1059"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7" y="1687"/>
                    <a:pt x="1057" y="1688"/>
                    <a:pt x="1056" y="1688"/>
                  </a:cubicBezTo>
                  <a:cubicBezTo>
                    <a:pt x="1056" y="1688"/>
                    <a:pt x="1056" y="1688"/>
                    <a:pt x="1056" y="1688"/>
                  </a:cubicBezTo>
                  <a:cubicBezTo>
                    <a:pt x="1056" y="1688"/>
                    <a:pt x="1056" y="1688"/>
                    <a:pt x="1056" y="1688"/>
                  </a:cubicBezTo>
                  <a:cubicBezTo>
                    <a:pt x="1056" y="1688"/>
                    <a:pt x="1056" y="1688"/>
                    <a:pt x="1056" y="1688"/>
                  </a:cubicBezTo>
                  <a:cubicBezTo>
                    <a:pt x="1055" y="1688"/>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5" y="1689"/>
                    <a:pt x="1055" y="1688"/>
                    <a:pt x="1055" y="1688"/>
                  </a:cubicBezTo>
                  <a:cubicBezTo>
                    <a:pt x="1056" y="1688"/>
                    <a:pt x="1056" y="1688"/>
                    <a:pt x="1056" y="1688"/>
                  </a:cubicBezTo>
                  <a:cubicBezTo>
                    <a:pt x="1056" y="1688"/>
                    <a:pt x="1056" y="1688"/>
                    <a:pt x="1056" y="1688"/>
                  </a:cubicBezTo>
                  <a:cubicBezTo>
                    <a:pt x="1057" y="1688"/>
                    <a:pt x="1057" y="1687"/>
                    <a:pt x="1057" y="1687"/>
                  </a:cubicBezTo>
                  <a:cubicBezTo>
                    <a:pt x="1057" y="1687"/>
                    <a:pt x="1058" y="1687"/>
                    <a:pt x="1058" y="1687"/>
                  </a:cubicBezTo>
                  <a:cubicBezTo>
                    <a:pt x="1058" y="1687"/>
                    <a:pt x="1059" y="1686"/>
                    <a:pt x="1059" y="1686"/>
                  </a:cubicBezTo>
                  <a:cubicBezTo>
                    <a:pt x="1060" y="1686"/>
                    <a:pt x="1060" y="1686"/>
                    <a:pt x="1060" y="1686"/>
                  </a:cubicBezTo>
                  <a:cubicBezTo>
                    <a:pt x="1060" y="1686"/>
                    <a:pt x="1060" y="1686"/>
                    <a:pt x="1060" y="1686"/>
                  </a:cubicBezTo>
                  <a:cubicBezTo>
                    <a:pt x="1060" y="1686"/>
                    <a:pt x="1060" y="1686"/>
                    <a:pt x="1060" y="1686"/>
                  </a:cubicBezTo>
                  <a:cubicBezTo>
                    <a:pt x="1061" y="1685"/>
                    <a:pt x="1062" y="1685"/>
                    <a:pt x="1062" y="1684"/>
                  </a:cubicBezTo>
                  <a:cubicBezTo>
                    <a:pt x="1062" y="1685"/>
                    <a:pt x="1061" y="1685"/>
                    <a:pt x="1060" y="1686"/>
                  </a:cubicBezTo>
                  <a:cubicBezTo>
                    <a:pt x="1060" y="1686"/>
                    <a:pt x="1060" y="1686"/>
                    <a:pt x="1060" y="1686"/>
                  </a:cubicBezTo>
                  <a:cubicBezTo>
                    <a:pt x="1060" y="1686"/>
                    <a:pt x="1060" y="1686"/>
                    <a:pt x="1060" y="1686"/>
                  </a:cubicBezTo>
                  <a:cubicBezTo>
                    <a:pt x="1060" y="1686"/>
                    <a:pt x="1060" y="1686"/>
                    <a:pt x="1060" y="1686"/>
                  </a:cubicBezTo>
                  <a:cubicBezTo>
                    <a:pt x="1060" y="1686"/>
                    <a:pt x="1060" y="1686"/>
                    <a:pt x="1060" y="1686"/>
                  </a:cubicBezTo>
                  <a:cubicBezTo>
                    <a:pt x="1060" y="1686"/>
                    <a:pt x="1059" y="1686"/>
                    <a:pt x="1059" y="1686"/>
                  </a:cubicBezTo>
                  <a:close/>
                  <a:moveTo>
                    <a:pt x="1110" y="1661"/>
                  </a:moveTo>
                  <a:cubicBezTo>
                    <a:pt x="1106" y="1663"/>
                    <a:pt x="1095" y="1669"/>
                    <a:pt x="1085" y="1674"/>
                  </a:cubicBezTo>
                  <a:cubicBezTo>
                    <a:pt x="1083" y="1675"/>
                    <a:pt x="1081" y="1677"/>
                    <a:pt x="1079" y="1678"/>
                  </a:cubicBezTo>
                  <a:cubicBezTo>
                    <a:pt x="1080" y="1677"/>
                    <a:pt x="1082" y="1676"/>
                    <a:pt x="1083" y="1675"/>
                  </a:cubicBezTo>
                  <a:cubicBezTo>
                    <a:pt x="1078" y="1677"/>
                    <a:pt x="1073" y="1680"/>
                    <a:pt x="1069" y="1682"/>
                  </a:cubicBezTo>
                  <a:cubicBezTo>
                    <a:pt x="1068" y="1683"/>
                    <a:pt x="1067" y="1683"/>
                    <a:pt x="1066" y="1683"/>
                  </a:cubicBezTo>
                  <a:cubicBezTo>
                    <a:pt x="1066" y="1683"/>
                    <a:pt x="1066" y="1683"/>
                    <a:pt x="1066" y="1683"/>
                  </a:cubicBezTo>
                  <a:cubicBezTo>
                    <a:pt x="1062" y="1685"/>
                    <a:pt x="1060" y="1686"/>
                    <a:pt x="1060" y="1686"/>
                  </a:cubicBezTo>
                  <a:cubicBezTo>
                    <a:pt x="1060" y="1686"/>
                    <a:pt x="1062" y="1685"/>
                    <a:pt x="1065" y="1683"/>
                  </a:cubicBezTo>
                  <a:cubicBezTo>
                    <a:pt x="1065" y="1683"/>
                    <a:pt x="1065" y="1683"/>
                    <a:pt x="1065" y="1683"/>
                  </a:cubicBezTo>
                  <a:cubicBezTo>
                    <a:pt x="1065" y="1683"/>
                    <a:pt x="1065" y="1683"/>
                    <a:pt x="1065" y="1683"/>
                  </a:cubicBezTo>
                  <a:cubicBezTo>
                    <a:pt x="1064" y="1683"/>
                    <a:pt x="1064" y="1684"/>
                    <a:pt x="1063" y="1684"/>
                  </a:cubicBezTo>
                  <a:cubicBezTo>
                    <a:pt x="1064" y="1684"/>
                    <a:pt x="1064" y="1683"/>
                    <a:pt x="1065" y="1683"/>
                  </a:cubicBezTo>
                  <a:cubicBezTo>
                    <a:pt x="1063" y="1682"/>
                    <a:pt x="1060" y="1681"/>
                    <a:pt x="1042" y="1690"/>
                  </a:cubicBezTo>
                  <a:cubicBezTo>
                    <a:pt x="1060" y="1680"/>
                    <a:pt x="1080" y="1673"/>
                    <a:pt x="1098" y="1663"/>
                  </a:cubicBezTo>
                  <a:cubicBezTo>
                    <a:pt x="1093" y="1667"/>
                    <a:pt x="1088" y="1671"/>
                    <a:pt x="1083" y="1675"/>
                  </a:cubicBezTo>
                  <a:cubicBezTo>
                    <a:pt x="1084" y="1675"/>
                    <a:pt x="1084" y="1674"/>
                    <a:pt x="1085" y="1674"/>
                  </a:cubicBezTo>
                  <a:cubicBezTo>
                    <a:pt x="1093" y="1668"/>
                    <a:pt x="1101" y="1662"/>
                    <a:pt x="1110" y="1660"/>
                  </a:cubicBezTo>
                  <a:cubicBezTo>
                    <a:pt x="1111" y="1660"/>
                    <a:pt x="1112" y="1660"/>
                    <a:pt x="1113" y="1660"/>
                  </a:cubicBezTo>
                  <a:cubicBezTo>
                    <a:pt x="1113" y="1660"/>
                    <a:pt x="1112" y="1660"/>
                    <a:pt x="1110" y="1661"/>
                  </a:cubicBezTo>
                  <a:close/>
                  <a:moveTo>
                    <a:pt x="1478" y="1400"/>
                  </a:move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7" y="1400"/>
                  </a:cubicBezTo>
                  <a:cubicBezTo>
                    <a:pt x="1477" y="1400"/>
                    <a:pt x="1477" y="1400"/>
                    <a:pt x="1477" y="1400"/>
                  </a:cubicBezTo>
                  <a:cubicBezTo>
                    <a:pt x="1476" y="1401"/>
                    <a:pt x="1475" y="1402"/>
                    <a:pt x="1475" y="1402"/>
                  </a:cubicBezTo>
                  <a:cubicBezTo>
                    <a:pt x="1475" y="1402"/>
                    <a:pt x="1475" y="1402"/>
                    <a:pt x="1475" y="1402"/>
                  </a:cubicBezTo>
                  <a:cubicBezTo>
                    <a:pt x="1475" y="1402"/>
                    <a:pt x="1475" y="1402"/>
                    <a:pt x="1475" y="1402"/>
                  </a:cubicBezTo>
                  <a:cubicBezTo>
                    <a:pt x="1475" y="1402"/>
                    <a:pt x="1475" y="1402"/>
                    <a:pt x="1475" y="1402"/>
                  </a:cubicBezTo>
                  <a:cubicBezTo>
                    <a:pt x="1475" y="1402"/>
                    <a:pt x="1475" y="1402"/>
                    <a:pt x="1475" y="1402"/>
                  </a:cubicBezTo>
                  <a:cubicBezTo>
                    <a:pt x="1476" y="1401"/>
                    <a:pt x="1476" y="1401"/>
                    <a:pt x="1476" y="1401"/>
                  </a:cubicBezTo>
                  <a:cubicBezTo>
                    <a:pt x="1464" y="1410"/>
                    <a:pt x="1451" y="1420"/>
                    <a:pt x="1439" y="1429"/>
                  </a:cubicBezTo>
                  <a:cubicBezTo>
                    <a:pt x="1454" y="1410"/>
                    <a:pt x="1476" y="1399"/>
                    <a:pt x="1494" y="1384"/>
                  </a:cubicBezTo>
                  <a:cubicBezTo>
                    <a:pt x="1487" y="1390"/>
                    <a:pt x="1479" y="1398"/>
                    <a:pt x="1478" y="1400"/>
                  </a:cubicBezTo>
                  <a:close/>
                  <a:moveTo>
                    <a:pt x="1494" y="1383"/>
                  </a:moveTo>
                  <a:cubicBezTo>
                    <a:pt x="1498" y="1380"/>
                    <a:pt x="1502" y="1376"/>
                    <a:pt x="1503" y="1375"/>
                  </a:cubicBezTo>
                  <a:cubicBezTo>
                    <a:pt x="1501" y="1378"/>
                    <a:pt x="1498" y="1381"/>
                    <a:pt x="1494" y="1383"/>
                  </a:cubicBezTo>
                  <a:close/>
                  <a:moveTo>
                    <a:pt x="1609" y="1300"/>
                  </a:moveTo>
                  <a:cubicBezTo>
                    <a:pt x="1609" y="1299"/>
                    <a:pt x="1610" y="1299"/>
                    <a:pt x="1610" y="1299"/>
                  </a:cubicBezTo>
                  <a:cubicBezTo>
                    <a:pt x="1610" y="1299"/>
                    <a:pt x="1610" y="1299"/>
                    <a:pt x="1610" y="1299"/>
                  </a:cubicBezTo>
                  <a:cubicBezTo>
                    <a:pt x="1610" y="1299"/>
                    <a:pt x="1610" y="1299"/>
                    <a:pt x="1610" y="1299"/>
                  </a:cubicBezTo>
                  <a:cubicBezTo>
                    <a:pt x="1610" y="1299"/>
                    <a:pt x="1610" y="1299"/>
                    <a:pt x="1609" y="1300"/>
                  </a:cubicBezTo>
                  <a:close/>
                  <a:moveTo>
                    <a:pt x="1612" y="1296"/>
                  </a:moveTo>
                  <a:cubicBezTo>
                    <a:pt x="1612" y="1296"/>
                    <a:pt x="1613" y="1296"/>
                    <a:pt x="1613" y="1296"/>
                  </a:cubicBezTo>
                  <a:cubicBezTo>
                    <a:pt x="1613" y="1295"/>
                    <a:pt x="1613" y="1295"/>
                    <a:pt x="1614" y="1295"/>
                  </a:cubicBezTo>
                  <a:cubicBezTo>
                    <a:pt x="1613" y="1295"/>
                    <a:pt x="1613" y="1296"/>
                    <a:pt x="1612" y="1296"/>
                  </a:cubicBezTo>
                  <a:close/>
                  <a:moveTo>
                    <a:pt x="1614" y="1295"/>
                  </a:moveTo>
                  <a:cubicBezTo>
                    <a:pt x="1614" y="1295"/>
                    <a:pt x="1614" y="1295"/>
                    <a:pt x="1614" y="1295"/>
                  </a:cubicBezTo>
                  <a:cubicBezTo>
                    <a:pt x="1614" y="1294"/>
                    <a:pt x="1615" y="1294"/>
                    <a:pt x="1615" y="1293"/>
                  </a:cubicBezTo>
                  <a:cubicBezTo>
                    <a:pt x="1615" y="1294"/>
                    <a:pt x="1614" y="1294"/>
                    <a:pt x="1614" y="1295"/>
                  </a:cubicBezTo>
                  <a:close/>
                  <a:moveTo>
                    <a:pt x="1616" y="1292"/>
                  </a:moveTo>
                  <a:cubicBezTo>
                    <a:pt x="1616" y="1292"/>
                    <a:pt x="1616" y="1293"/>
                    <a:pt x="1615" y="1293"/>
                  </a:cubicBezTo>
                  <a:cubicBezTo>
                    <a:pt x="1616" y="1292"/>
                    <a:pt x="1616" y="1292"/>
                    <a:pt x="1617" y="1291"/>
                  </a:cubicBezTo>
                  <a:cubicBezTo>
                    <a:pt x="1617" y="1291"/>
                    <a:pt x="1617" y="1291"/>
                    <a:pt x="1617" y="1291"/>
                  </a:cubicBezTo>
                  <a:cubicBezTo>
                    <a:pt x="1617" y="1291"/>
                    <a:pt x="1617" y="1292"/>
                    <a:pt x="1616" y="1292"/>
                  </a:cubicBezTo>
                  <a:close/>
                  <a:moveTo>
                    <a:pt x="1617" y="1291"/>
                  </a:moveTo>
                  <a:cubicBezTo>
                    <a:pt x="1617" y="1291"/>
                    <a:pt x="1617" y="1291"/>
                    <a:pt x="1617" y="1291"/>
                  </a:cubicBezTo>
                  <a:cubicBezTo>
                    <a:pt x="1617" y="1291"/>
                    <a:pt x="1617" y="1291"/>
                    <a:pt x="1618" y="1291"/>
                  </a:cubicBezTo>
                  <a:cubicBezTo>
                    <a:pt x="1617" y="1291"/>
                    <a:pt x="1617" y="1291"/>
                    <a:pt x="1617" y="1291"/>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20" y="1289"/>
                    <a:pt x="1620" y="1289"/>
                    <a:pt x="1620" y="1289"/>
                  </a:cubicBezTo>
                  <a:cubicBezTo>
                    <a:pt x="1619" y="1289"/>
                    <a:pt x="1619" y="1289"/>
                    <a:pt x="1619" y="1289"/>
                  </a:cubicBezTo>
                  <a:close/>
                  <a:moveTo>
                    <a:pt x="1620" y="1288"/>
                  </a:moveTo>
                  <a:cubicBezTo>
                    <a:pt x="1620" y="1288"/>
                    <a:pt x="1620" y="1288"/>
                    <a:pt x="1620" y="1288"/>
                  </a:cubicBezTo>
                  <a:cubicBezTo>
                    <a:pt x="1620" y="1288"/>
                    <a:pt x="1620" y="1288"/>
                    <a:pt x="1620" y="1288"/>
                  </a:cubicBezTo>
                  <a:cubicBezTo>
                    <a:pt x="1620" y="1288"/>
                    <a:pt x="1620" y="1288"/>
                    <a:pt x="1620" y="1288"/>
                  </a:cubicBezTo>
                  <a:cubicBezTo>
                    <a:pt x="1620" y="1288"/>
                    <a:pt x="1621" y="1287"/>
                    <a:pt x="1621" y="1287"/>
                  </a:cubicBezTo>
                  <a:cubicBezTo>
                    <a:pt x="1621" y="1287"/>
                    <a:pt x="1621" y="1287"/>
                    <a:pt x="1621" y="1287"/>
                  </a:cubicBezTo>
                  <a:cubicBezTo>
                    <a:pt x="1621" y="1287"/>
                    <a:pt x="1621" y="1287"/>
                    <a:pt x="1620" y="1288"/>
                  </a:cubicBezTo>
                  <a:close/>
                  <a:moveTo>
                    <a:pt x="1625" y="1283"/>
                  </a:moveTo>
                  <a:cubicBezTo>
                    <a:pt x="1625" y="1283"/>
                    <a:pt x="1625" y="1283"/>
                    <a:pt x="1624" y="1283"/>
                  </a:cubicBezTo>
                  <a:cubicBezTo>
                    <a:pt x="1625" y="1283"/>
                    <a:pt x="1625" y="1283"/>
                    <a:pt x="1625" y="1283"/>
                  </a:cubicBezTo>
                  <a:cubicBezTo>
                    <a:pt x="1625" y="1283"/>
                    <a:pt x="1625" y="1283"/>
                    <a:pt x="1625" y="1283"/>
                  </a:cubicBezTo>
                  <a:cubicBezTo>
                    <a:pt x="1625" y="1283"/>
                    <a:pt x="1625" y="1283"/>
                    <a:pt x="1625" y="1283"/>
                  </a:cubicBezTo>
                  <a:cubicBezTo>
                    <a:pt x="1625" y="1283"/>
                    <a:pt x="1625" y="1283"/>
                    <a:pt x="1625" y="1283"/>
                  </a:cubicBezTo>
                  <a:cubicBezTo>
                    <a:pt x="1625" y="1283"/>
                    <a:pt x="1625" y="1283"/>
                    <a:pt x="1625" y="1283"/>
                  </a:cubicBezTo>
                  <a:close/>
                  <a:moveTo>
                    <a:pt x="1626" y="1282"/>
                  </a:moveTo>
                  <a:cubicBezTo>
                    <a:pt x="1626" y="1282"/>
                    <a:pt x="1626" y="1282"/>
                    <a:pt x="1626" y="1282"/>
                  </a:cubicBezTo>
                  <a:cubicBezTo>
                    <a:pt x="1626" y="1282"/>
                    <a:pt x="1626" y="1282"/>
                    <a:pt x="1626" y="1282"/>
                  </a:cubicBezTo>
                  <a:cubicBezTo>
                    <a:pt x="1626" y="1282"/>
                    <a:pt x="1626" y="1282"/>
                    <a:pt x="1626" y="1282"/>
                  </a:cubicBezTo>
                  <a:close/>
                  <a:moveTo>
                    <a:pt x="2015" y="648"/>
                  </a:moveTo>
                  <a:cubicBezTo>
                    <a:pt x="2015" y="648"/>
                    <a:pt x="2013" y="653"/>
                    <a:pt x="2014" y="651"/>
                  </a:cubicBezTo>
                  <a:cubicBezTo>
                    <a:pt x="2011" y="657"/>
                    <a:pt x="2009" y="664"/>
                    <a:pt x="2006" y="670"/>
                  </a:cubicBezTo>
                  <a:cubicBezTo>
                    <a:pt x="2009" y="661"/>
                    <a:pt x="2013" y="652"/>
                    <a:pt x="2016" y="643"/>
                  </a:cubicBezTo>
                  <a:cubicBezTo>
                    <a:pt x="2012" y="650"/>
                    <a:pt x="2008" y="656"/>
                    <a:pt x="2002" y="663"/>
                  </a:cubicBezTo>
                  <a:cubicBezTo>
                    <a:pt x="2009" y="647"/>
                    <a:pt x="2017" y="632"/>
                    <a:pt x="2022" y="616"/>
                  </a:cubicBezTo>
                  <a:cubicBezTo>
                    <a:pt x="2020" y="621"/>
                    <a:pt x="2021" y="619"/>
                    <a:pt x="2026" y="605"/>
                  </a:cubicBezTo>
                  <a:cubicBezTo>
                    <a:pt x="2025" y="609"/>
                    <a:pt x="2024" y="613"/>
                    <a:pt x="2022" y="616"/>
                  </a:cubicBezTo>
                  <a:cubicBezTo>
                    <a:pt x="2026" y="607"/>
                    <a:pt x="2041" y="571"/>
                    <a:pt x="2042" y="569"/>
                  </a:cubicBezTo>
                  <a:cubicBezTo>
                    <a:pt x="2037" y="595"/>
                    <a:pt x="2025" y="627"/>
                    <a:pt x="2015" y="648"/>
                  </a:cubicBezTo>
                  <a:cubicBezTo>
                    <a:pt x="2015" y="648"/>
                    <a:pt x="2015" y="648"/>
                    <a:pt x="2015" y="648"/>
                  </a:cubicBezTo>
                  <a:close/>
                  <a:moveTo>
                    <a:pt x="2083" y="507"/>
                  </a:moveTo>
                  <a:cubicBezTo>
                    <a:pt x="2086" y="496"/>
                    <a:pt x="2090" y="485"/>
                    <a:pt x="2094" y="475"/>
                  </a:cubicBezTo>
                  <a:cubicBezTo>
                    <a:pt x="2092" y="486"/>
                    <a:pt x="2088" y="496"/>
                    <a:pt x="2083" y="507"/>
                  </a:cubicBezTo>
                  <a:close/>
                  <a:moveTo>
                    <a:pt x="2111" y="362"/>
                  </a:moveTo>
                  <a:cubicBezTo>
                    <a:pt x="2111" y="362"/>
                    <a:pt x="2111" y="363"/>
                    <a:pt x="2111" y="363"/>
                  </a:cubicBezTo>
                  <a:cubicBezTo>
                    <a:pt x="2111" y="362"/>
                    <a:pt x="2111" y="362"/>
                    <a:pt x="2111" y="362"/>
                  </a:cubicBezTo>
                  <a:cubicBezTo>
                    <a:pt x="2111" y="363"/>
                    <a:pt x="2110" y="363"/>
                    <a:pt x="2110" y="364"/>
                  </a:cubicBezTo>
                  <a:cubicBezTo>
                    <a:pt x="2110" y="364"/>
                    <a:pt x="2110" y="364"/>
                    <a:pt x="2110" y="364"/>
                  </a:cubicBezTo>
                  <a:cubicBezTo>
                    <a:pt x="2110" y="365"/>
                    <a:pt x="2110" y="366"/>
                    <a:pt x="2109" y="366"/>
                  </a:cubicBezTo>
                  <a:cubicBezTo>
                    <a:pt x="2107" y="374"/>
                    <a:pt x="2104" y="382"/>
                    <a:pt x="2101" y="390"/>
                  </a:cubicBezTo>
                  <a:cubicBezTo>
                    <a:pt x="2103" y="380"/>
                    <a:pt x="2107" y="371"/>
                    <a:pt x="2109" y="365"/>
                  </a:cubicBezTo>
                  <a:cubicBezTo>
                    <a:pt x="2109" y="365"/>
                    <a:pt x="2109" y="365"/>
                    <a:pt x="2109" y="365"/>
                  </a:cubicBezTo>
                  <a:cubicBezTo>
                    <a:pt x="2109" y="365"/>
                    <a:pt x="2109" y="365"/>
                    <a:pt x="2109" y="365"/>
                  </a:cubicBezTo>
                  <a:cubicBezTo>
                    <a:pt x="2109" y="365"/>
                    <a:pt x="2109" y="365"/>
                    <a:pt x="2109" y="365"/>
                  </a:cubicBezTo>
                  <a:cubicBezTo>
                    <a:pt x="2110" y="354"/>
                    <a:pt x="2111" y="354"/>
                    <a:pt x="2111" y="356"/>
                  </a:cubicBezTo>
                  <a:cubicBezTo>
                    <a:pt x="2111" y="355"/>
                    <a:pt x="2112" y="354"/>
                    <a:pt x="2112" y="354"/>
                  </a:cubicBezTo>
                  <a:cubicBezTo>
                    <a:pt x="2112" y="357"/>
                    <a:pt x="2111" y="360"/>
                    <a:pt x="2111" y="361"/>
                  </a:cubicBezTo>
                  <a:cubicBezTo>
                    <a:pt x="2113" y="359"/>
                    <a:pt x="2113" y="358"/>
                    <a:pt x="2113" y="358"/>
                  </a:cubicBezTo>
                  <a:cubicBezTo>
                    <a:pt x="2113" y="358"/>
                    <a:pt x="2113" y="359"/>
                    <a:pt x="2111" y="362"/>
                  </a:cubicBezTo>
                  <a:close/>
                  <a:moveTo>
                    <a:pt x="2133" y="359"/>
                  </a:moveTo>
                  <a:cubicBezTo>
                    <a:pt x="2137" y="332"/>
                    <a:pt x="2141" y="305"/>
                    <a:pt x="2144" y="278"/>
                  </a:cubicBezTo>
                  <a:cubicBezTo>
                    <a:pt x="2142" y="296"/>
                    <a:pt x="2135" y="314"/>
                    <a:pt x="2132" y="332"/>
                  </a:cubicBezTo>
                  <a:cubicBezTo>
                    <a:pt x="2131" y="341"/>
                    <a:pt x="2131" y="350"/>
                    <a:pt x="2133" y="359"/>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0" y="362"/>
                  </a:move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ubicBezTo>
                    <a:pt x="2111" y="359"/>
                    <a:pt x="2111" y="360"/>
                    <a:pt x="2110" y="362"/>
                  </a:cubicBezTo>
                  <a:close/>
                  <a:moveTo>
                    <a:pt x="2081" y="520"/>
                  </a:moveTo>
                  <a:cubicBezTo>
                    <a:pt x="2078" y="528"/>
                    <a:pt x="2074" y="537"/>
                    <a:pt x="2071" y="545"/>
                  </a:cubicBezTo>
                  <a:cubicBezTo>
                    <a:pt x="2070" y="547"/>
                    <a:pt x="2070" y="549"/>
                    <a:pt x="2070" y="551"/>
                  </a:cubicBezTo>
                  <a:cubicBezTo>
                    <a:pt x="2079" y="550"/>
                    <a:pt x="2079" y="527"/>
                    <a:pt x="2081" y="520"/>
                  </a:cubicBezTo>
                  <a:close/>
                  <a:moveTo>
                    <a:pt x="1972" y="797"/>
                  </a:moveTo>
                  <a:cubicBezTo>
                    <a:pt x="1970" y="800"/>
                    <a:pt x="1969" y="803"/>
                    <a:pt x="1967" y="806"/>
                  </a:cubicBezTo>
                  <a:cubicBezTo>
                    <a:pt x="1968" y="806"/>
                    <a:pt x="1969" y="804"/>
                    <a:pt x="1972" y="797"/>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9" y="1382"/>
                  </a:moveTo>
                  <a:cubicBezTo>
                    <a:pt x="1527" y="1384"/>
                    <a:pt x="1524" y="1387"/>
                    <a:pt x="1522" y="1388"/>
                  </a:cubicBezTo>
                  <a:cubicBezTo>
                    <a:pt x="1523" y="1391"/>
                    <a:pt x="1526" y="1389"/>
                    <a:pt x="1529" y="1382"/>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399"/>
                  </a:moveTo>
                  <a:cubicBezTo>
                    <a:pt x="1478" y="1399"/>
                    <a:pt x="1478" y="1399"/>
                    <a:pt x="1478" y="1400"/>
                  </a:cubicBez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lose/>
                  <a:moveTo>
                    <a:pt x="1397" y="1567"/>
                  </a:moveTo>
                  <a:cubicBezTo>
                    <a:pt x="1398" y="1566"/>
                    <a:pt x="1400" y="1565"/>
                    <a:pt x="1401" y="1564"/>
                  </a:cubicBezTo>
                  <a:cubicBezTo>
                    <a:pt x="1399" y="1565"/>
                    <a:pt x="1398" y="1566"/>
                    <a:pt x="1397" y="1567"/>
                  </a:cubicBezTo>
                  <a:close/>
                  <a:moveTo>
                    <a:pt x="1350" y="1521"/>
                  </a:move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ubicBezTo>
                    <a:pt x="1361" y="1514"/>
                    <a:pt x="1370" y="1508"/>
                    <a:pt x="1378" y="1501"/>
                  </a:cubicBezTo>
                  <a:cubicBezTo>
                    <a:pt x="1369" y="1508"/>
                    <a:pt x="1360" y="1515"/>
                    <a:pt x="1350" y="1521"/>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074" y="1678"/>
                  </a:move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ubicBezTo>
                    <a:pt x="1074" y="1678"/>
                    <a:pt x="1074" y="1678"/>
                    <a:pt x="1074" y="167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29" y="1853"/>
                  </a:move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ubicBezTo>
                    <a:pt x="929"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5" y="2220"/>
                  </a:move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lose/>
                  <a:moveTo>
                    <a:pt x="816" y="2179"/>
                  </a:moveTo>
                  <a:cubicBezTo>
                    <a:pt x="815" y="2175"/>
                    <a:pt x="815" y="2171"/>
                    <a:pt x="814" y="2167"/>
                  </a:cubicBezTo>
                  <a:cubicBezTo>
                    <a:pt x="814" y="2171"/>
                    <a:pt x="815" y="2175"/>
                    <a:pt x="816" y="2179"/>
                  </a:cubicBezTo>
                  <a:close/>
                  <a:moveTo>
                    <a:pt x="806" y="1921"/>
                  </a:moveTo>
                  <a:cubicBezTo>
                    <a:pt x="806" y="1921"/>
                    <a:pt x="807" y="1921"/>
                    <a:pt x="807" y="1921"/>
                  </a:cubicBezTo>
                  <a:cubicBezTo>
                    <a:pt x="818" y="1911"/>
                    <a:pt x="835" y="1904"/>
                    <a:pt x="856" y="1896"/>
                  </a:cubicBezTo>
                  <a:cubicBezTo>
                    <a:pt x="833" y="1901"/>
                    <a:pt x="812" y="1909"/>
                    <a:pt x="802" y="1926"/>
                  </a:cubicBezTo>
                  <a:cubicBezTo>
                    <a:pt x="801" y="1926"/>
                    <a:pt x="801" y="1927"/>
                    <a:pt x="801" y="1928"/>
                  </a:cubicBezTo>
                  <a:cubicBezTo>
                    <a:pt x="802" y="1926"/>
                    <a:pt x="804" y="1924"/>
                    <a:pt x="806" y="1922"/>
                  </a:cubicBezTo>
                  <a:cubicBezTo>
                    <a:pt x="806" y="1922"/>
                    <a:pt x="806" y="1921"/>
                    <a:pt x="806" y="1921"/>
                  </a:cubicBezTo>
                  <a:close/>
                  <a:moveTo>
                    <a:pt x="755" y="1824"/>
                  </a:moveTo>
                  <a:cubicBezTo>
                    <a:pt x="755" y="1832"/>
                    <a:pt x="762" y="1831"/>
                    <a:pt x="769" y="1829"/>
                  </a:cubicBezTo>
                  <a:cubicBezTo>
                    <a:pt x="762" y="1829"/>
                    <a:pt x="757" y="1827"/>
                    <a:pt x="755" y="1824"/>
                  </a:cubicBezTo>
                  <a:close/>
                  <a:moveTo>
                    <a:pt x="746" y="2190"/>
                  </a:moveTo>
                  <a:cubicBezTo>
                    <a:pt x="740" y="2188"/>
                    <a:pt x="734" y="2186"/>
                    <a:pt x="728" y="2185"/>
                  </a:cubicBezTo>
                  <a:cubicBezTo>
                    <a:pt x="734" y="2187"/>
                    <a:pt x="740" y="2188"/>
                    <a:pt x="746" y="2190"/>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1"/>
                  </a:moveTo>
                  <a:cubicBezTo>
                    <a:pt x="705" y="1561"/>
                    <a:pt x="705" y="1560"/>
                    <a:pt x="705" y="1560"/>
                  </a:cubicBezTo>
                  <a:cubicBezTo>
                    <a:pt x="705" y="1560"/>
                    <a:pt x="705" y="1561"/>
                    <a:pt x="705" y="1561"/>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6"/>
                  </a:moveTo>
                  <a:cubicBezTo>
                    <a:pt x="703" y="1556"/>
                    <a:pt x="703" y="1556"/>
                    <a:pt x="703" y="1555"/>
                  </a:cubicBezTo>
                  <a:cubicBezTo>
                    <a:pt x="703" y="1556"/>
                    <a:pt x="703" y="1556"/>
                    <a:pt x="703" y="1556"/>
                  </a:cubicBezTo>
                  <a:cubicBezTo>
                    <a:pt x="703" y="1556"/>
                    <a:pt x="703" y="1556"/>
                    <a:pt x="703" y="1556"/>
                  </a:cubicBezTo>
                  <a:close/>
                  <a:moveTo>
                    <a:pt x="514" y="1656"/>
                  </a:moveTo>
                  <a:cubicBezTo>
                    <a:pt x="509" y="1659"/>
                    <a:pt x="504" y="1662"/>
                    <a:pt x="498" y="1664"/>
                  </a:cubicBezTo>
                  <a:cubicBezTo>
                    <a:pt x="484" y="1676"/>
                    <a:pt x="470" y="1686"/>
                    <a:pt x="459" y="1694"/>
                  </a:cubicBezTo>
                  <a:cubicBezTo>
                    <a:pt x="473" y="1692"/>
                    <a:pt x="515" y="1664"/>
                    <a:pt x="514" y="165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0" y="1779"/>
                    <a:pt x="320" y="1779"/>
                  </a:cubicBezTo>
                  <a:cubicBezTo>
                    <a:pt x="320" y="1779"/>
                    <a:pt x="320" y="1779"/>
                    <a:pt x="321" y="1779"/>
                  </a:cubicBezTo>
                  <a:close/>
                  <a:moveTo>
                    <a:pt x="1704" y="1288"/>
                  </a:moveTo>
                  <a:cubicBezTo>
                    <a:pt x="1704" y="1288"/>
                    <a:pt x="1704" y="1288"/>
                    <a:pt x="1704" y="1288"/>
                  </a:cubicBezTo>
                  <a:cubicBezTo>
                    <a:pt x="1704" y="1288"/>
                    <a:pt x="1704" y="1288"/>
                    <a:pt x="1704" y="1288"/>
                  </a:cubicBez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49"/>
                  </a:moveTo>
                  <a:cubicBezTo>
                    <a:pt x="824" y="2149"/>
                    <a:pt x="824" y="2149"/>
                    <a:pt x="824" y="2149"/>
                  </a:cubicBezTo>
                  <a:cubicBezTo>
                    <a:pt x="824" y="2149"/>
                    <a:pt x="824" y="2149"/>
                    <a:pt x="824" y="2149"/>
                  </a:cubicBezTo>
                  <a:close/>
                  <a:moveTo>
                    <a:pt x="392" y="1716"/>
                  </a:moveTo>
                  <a:cubicBezTo>
                    <a:pt x="392" y="1716"/>
                    <a:pt x="392" y="1716"/>
                    <a:pt x="392" y="1717"/>
                  </a:cubicBezTo>
                  <a:cubicBezTo>
                    <a:pt x="392" y="1716"/>
                    <a:pt x="392" y="1716"/>
                    <a:pt x="392" y="1716"/>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ubicBezTo>
                    <a:pt x="325" y="1776"/>
                    <a:pt x="325" y="1776"/>
                    <a:pt x="325" y="177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2065" y="506"/>
                  </a:moveTo>
                  <a:cubicBezTo>
                    <a:pt x="2069" y="499"/>
                    <a:pt x="2071" y="491"/>
                    <a:pt x="2072" y="483"/>
                  </a:cubicBezTo>
                  <a:cubicBezTo>
                    <a:pt x="2070" y="491"/>
                    <a:pt x="2067" y="498"/>
                    <a:pt x="2065" y="506"/>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071" y="545"/>
                  </a:moveTo>
                  <a:cubicBezTo>
                    <a:pt x="2070" y="547"/>
                    <a:pt x="2070" y="549"/>
                    <a:pt x="2070" y="551"/>
                  </a:cubicBezTo>
                  <a:cubicBezTo>
                    <a:pt x="2079" y="550"/>
                    <a:pt x="2079" y="527"/>
                    <a:pt x="2081" y="520"/>
                  </a:cubicBezTo>
                  <a:cubicBezTo>
                    <a:pt x="2078" y="528"/>
                    <a:pt x="2074" y="537"/>
                    <a:pt x="2071" y="545"/>
                  </a:cubicBezTo>
                  <a:close/>
                  <a:moveTo>
                    <a:pt x="1967" y="806"/>
                  </a:moveTo>
                  <a:cubicBezTo>
                    <a:pt x="1968" y="806"/>
                    <a:pt x="1969" y="804"/>
                    <a:pt x="1972" y="797"/>
                  </a:cubicBezTo>
                  <a:cubicBezTo>
                    <a:pt x="1970" y="800"/>
                    <a:pt x="1969" y="803"/>
                    <a:pt x="1967" y="806"/>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2" y="1388"/>
                  </a:moveTo>
                  <a:cubicBezTo>
                    <a:pt x="1523" y="1391"/>
                    <a:pt x="1526" y="1389"/>
                    <a:pt x="1529" y="1382"/>
                  </a:cubicBezTo>
                  <a:cubicBezTo>
                    <a:pt x="1527" y="1384"/>
                    <a:pt x="1524" y="1387"/>
                    <a:pt x="1522" y="1388"/>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397" y="1567"/>
                  </a:moveTo>
                  <a:cubicBezTo>
                    <a:pt x="1398" y="1566"/>
                    <a:pt x="1400" y="1565"/>
                    <a:pt x="1401" y="1564"/>
                  </a:cubicBezTo>
                  <a:cubicBezTo>
                    <a:pt x="1399" y="1565"/>
                    <a:pt x="1398" y="1566"/>
                    <a:pt x="1397" y="1567"/>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982" y="1727"/>
                  </a:move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14" y="2167"/>
                  </a:moveTo>
                  <a:cubicBezTo>
                    <a:pt x="814" y="2171"/>
                    <a:pt x="815" y="2175"/>
                    <a:pt x="816" y="2179"/>
                  </a:cubicBezTo>
                  <a:cubicBezTo>
                    <a:pt x="815" y="2175"/>
                    <a:pt x="815" y="2171"/>
                    <a:pt x="814" y="2167"/>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755" y="1824"/>
                  </a:moveTo>
                  <a:cubicBezTo>
                    <a:pt x="755" y="1832"/>
                    <a:pt x="762" y="1831"/>
                    <a:pt x="769" y="1829"/>
                  </a:cubicBezTo>
                  <a:cubicBezTo>
                    <a:pt x="762" y="1829"/>
                    <a:pt x="757" y="1827"/>
                    <a:pt x="755" y="1824"/>
                  </a:cubicBezTo>
                  <a:close/>
                  <a:moveTo>
                    <a:pt x="728" y="2185"/>
                  </a:moveTo>
                  <a:cubicBezTo>
                    <a:pt x="734" y="2187"/>
                    <a:pt x="740" y="2188"/>
                    <a:pt x="746" y="2190"/>
                  </a:cubicBezTo>
                  <a:cubicBezTo>
                    <a:pt x="740" y="2188"/>
                    <a:pt x="734" y="2186"/>
                    <a:pt x="728" y="2185"/>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6"/>
                    <a:pt x="703" y="1556"/>
                    <a:pt x="703" y="1556"/>
                  </a:cubicBezTo>
                  <a:cubicBezTo>
                    <a:pt x="703" y="1556"/>
                    <a:pt x="703" y="1556"/>
                    <a:pt x="703" y="1556"/>
                  </a:cubicBezTo>
                  <a:cubicBezTo>
                    <a:pt x="703" y="1556"/>
                    <a:pt x="703" y="1556"/>
                    <a:pt x="703" y="1555"/>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2" y="1716"/>
                  </a:moveTo>
                  <a:cubicBezTo>
                    <a:pt x="392" y="1716"/>
                    <a:pt x="392" y="1716"/>
                    <a:pt x="392" y="1717"/>
                  </a:cubicBezTo>
                  <a:cubicBezTo>
                    <a:pt x="392" y="1716"/>
                    <a:pt x="392" y="1716"/>
                    <a:pt x="392" y="171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0" y="1779"/>
                  </a:moveTo>
                  <a:cubicBezTo>
                    <a:pt x="320" y="1779"/>
                    <a:pt x="320" y="1779"/>
                    <a:pt x="321" y="1779"/>
                  </a:cubicBezTo>
                  <a:cubicBezTo>
                    <a:pt x="321" y="1779"/>
                    <a:pt x="321" y="1779"/>
                    <a:pt x="321" y="1779"/>
                  </a:cubicBezTo>
                  <a:cubicBezTo>
                    <a:pt x="321" y="1779"/>
                    <a:pt x="320" y="1779"/>
                    <a:pt x="320" y="1779"/>
                  </a:cubicBezTo>
                  <a:close/>
                  <a:moveTo>
                    <a:pt x="1704" y="1288"/>
                  </a:moveTo>
                  <a:cubicBezTo>
                    <a:pt x="1704" y="1288"/>
                    <a:pt x="1704" y="1288"/>
                    <a:pt x="1704" y="1288"/>
                  </a:cubicBezTo>
                  <a:cubicBezTo>
                    <a:pt x="1704" y="1288"/>
                    <a:pt x="1704" y="1288"/>
                    <a:pt x="1704" y="1288"/>
                  </a:cubicBez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49"/>
                  </a:moveTo>
                  <a:cubicBezTo>
                    <a:pt x="824" y="2149"/>
                    <a:pt x="824" y="2149"/>
                    <a:pt x="824" y="2149"/>
                  </a:cubicBezTo>
                  <a:cubicBezTo>
                    <a:pt x="824" y="2149"/>
                    <a:pt x="824" y="2149"/>
                    <a:pt x="824" y="2149"/>
                  </a:cubicBezTo>
                  <a:close/>
                  <a:moveTo>
                    <a:pt x="392" y="1716"/>
                  </a:moveTo>
                  <a:cubicBezTo>
                    <a:pt x="392" y="1716"/>
                    <a:pt x="392" y="1716"/>
                    <a:pt x="392" y="1717"/>
                  </a:cubicBezTo>
                  <a:cubicBezTo>
                    <a:pt x="392" y="1716"/>
                    <a:pt x="392" y="1716"/>
                    <a:pt x="392" y="1716"/>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ubicBezTo>
                    <a:pt x="325" y="1776"/>
                    <a:pt x="325" y="1776"/>
                    <a:pt x="325" y="177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975" y="1729"/>
                  </a:moveTo>
                  <a:cubicBezTo>
                    <a:pt x="975" y="1729"/>
                    <a:pt x="975" y="1729"/>
                    <a:pt x="975" y="1729"/>
                  </a:cubicBezTo>
                  <a:cubicBezTo>
                    <a:pt x="975" y="1729"/>
                    <a:pt x="975" y="1729"/>
                    <a:pt x="975" y="1729"/>
                  </a:cubicBezTo>
                  <a:cubicBezTo>
                    <a:pt x="975" y="1729"/>
                    <a:pt x="975" y="1729"/>
                    <a:pt x="975"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071" y="545"/>
                  </a:moveTo>
                  <a:cubicBezTo>
                    <a:pt x="2070" y="547"/>
                    <a:pt x="2070" y="549"/>
                    <a:pt x="2070" y="551"/>
                  </a:cubicBezTo>
                  <a:cubicBezTo>
                    <a:pt x="2079" y="550"/>
                    <a:pt x="2079" y="527"/>
                    <a:pt x="2081" y="520"/>
                  </a:cubicBezTo>
                  <a:cubicBezTo>
                    <a:pt x="2078" y="528"/>
                    <a:pt x="2074" y="537"/>
                    <a:pt x="2071" y="545"/>
                  </a:cubicBezTo>
                  <a:close/>
                  <a:moveTo>
                    <a:pt x="1967" y="806"/>
                  </a:moveTo>
                  <a:cubicBezTo>
                    <a:pt x="1968" y="806"/>
                    <a:pt x="1969" y="804"/>
                    <a:pt x="1972" y="797"/>
                  </a:cubicBezTo>
                  <a:cubicBezTo>
                    <a:pt x="1970" y="800"/>
                    <a:pt x="1969" y="803"/>
                    <a:pt x="1967" y="806"/>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2" y="1388"/>
                  </a:moveTo>
                  <a:cubicBezTo>
                    <a:pt x="1523" y="1391"/>
                    <a:pt x="1526" y="1389"/>
                    <a:pt x="1529" y="1382"/>
                  </a:cubicBezTo>
                  <a:cubicBezTo>
                    <a:pt x="1527" y="1384"/>
                    <a:pt x="1524" y="1387"/>
                    <a:pt x="1522" y="1388"/>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397" y="1567"/>
                  </a:moveTo>
                  <a:cubicBezTo>
                    <a:pt x="1398" y="1566"/>
                    <a:pt x="1400" y="1565"/>
                    <a:pt x="1401" y="1564"/>
                  </a:cubicBezTo>
                  <a:cubicBezTo>
                    <a:pt x="1399" y="1565"/>
                    <a:pt x="1398" y="1566"/>
                    <a:pt x="1397" y="1567"/>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14" y="2167"/>
                  </a:moveTo>
                  <a:cubicBezTo>
                    <a:pt x="814" y="2171"/>
                    <a:pt x="815" y="2175"/>
                    <a:pt x="816" y="2179"/>
                  </a:cubicBezTo>
                  <a:cubicBezTo>
                    <a:pt x="815" y="2175"/>
                    <a:pt x="815" y="2171"/>
                    <a:pt x="814" y="2167"/>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755" y="1824"/>
                  </a:moveTo>
                  <a:cubicBezTo>
                    <a:pt x="755" y="1832"/>
                    <a:pt x="762" y="1831"/>
                    <a:pt x="769" y="1829"/>
                  </a:cubicBezTo>
                  <a:cubicBezTo>
                    <a:pt x="762" y="1829"/>
                    <a:pt x="757" y="1827"/>
                    <a:pt x="755" y="1824"/>
                  </a:cubicBezTo>
                  <a:close/>
                  <a:moveTo>
                    <a:pt x="728" y="2185"/>
                  </a:moveTo>
                  <a:cubicBezTo>
                    <a:pt x="734" y="2187"/>
                    <a:pt x="740" y="2188"/>
                    <a:pt x="746" y="2190"/>
                  </a:cubicBezTo>
                  <a:cubicBezTo>
                    <a:pt x="740" y="2188"/>
                    <a:pt x="734" y="2186"/>
                    <a:pt x="728" y="2185"/>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2" y="1716"/>
                  </a:moveTo>
                  <a:cubicBezTo>
                    <a:pt x="392" y="1716"/>
                    <a:pt x="392" y="1716"/>
                    <a:pt x="392" y="1717"/>
                  </a:cubicBezTo>
                  <a:cubicBezTo>
                    <a:pt x="392" y="1716"/>
                    <a:pt x="392" y="1716"/>
                    <a:pt x="392" y="171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1676" y="1306"/>
                  </a:moveTo>
                  <a:cubicBezTo>
                    <a:pt x="1676" y="1305"/>
                    <a:pt x="1675" y="1306"/>
                    <a:pt x="1674" y="1307"/>
                  </a:cubicBezTo>
                  <a:cubicBezTo>
                    <a:pt x="1668" y="1314"/>
                    <a:pt x="1661" y="1322"/>
                    <a:pt x="1655" y="1330"/>
                  </a:cubicBezTo>
                  <a:cubicBezTo>
                    <a:pt x="1666" y="1318"/>
                    <a:pt x="1676" y="1306"/>
                    <a:pt x="1687" y="1294"/>
                  </a:cubicBezTo>
                  <a:cubicBezTo>
                    <a:pt x="1673" y="1308"/>
                    <a:pt x="1677" y="1304"/>
                    <a:pt x="1676" y="1306"/>
                  </a:cubicBezTo>
                  <a:close/>
                  <a:moveTo>
                    <a:pt x="392" y="1716"/>
                  </a:moveTo>
                  <a:cubicBezTo>
                    <a:pt x="392" y="1716"/>
                    <a:pt x="392" y="1716"/>
                    <a:pt x="392" y="1717"/>
                  </a:cubicBezTo>
                  <a:cubicBezTo>
                    <a:pt x="392" y="1716"/>
                    <a:pt x="392" y="1716"/>
                    <a:pt x="392" y="171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975" y="1729"/>
                  </a:moveTo>
                  <a:cubicBezTo>
                    <a:pt x="975" y="1729"/>
                    <a:pt x="975" y="1729"/>
                    <a:pt x="975" y="1729"/>
                  </a:cubicBezTo>
                  <a:cubicBezTo>
                    <a:pt x="975" y="1729"/>
                    <a:pt x="975" y="1729"/>
                    <a:pt x="975" y="1729"/>
                  </a:cubicBezTo>
                  <a:cubicBezTo>
                    <a:pt x="975" y="1729"/>
                    <a:pt x="975" y="1729"/>
                    <a:pt x="975"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9" y="2089"/>
                  </a:moveTo>
                  <a:cubicBezTo>
                    <a:pt x="398" y="2088"/>
                    <a:pt x="398" y="2088"/>
                    <a:pt x="398" y="2088"/>
                  </a:cubicBezTo>
                  <a:cubicBezTo>
                    <a:pt x="398" y="2088"/>
                    <a:pt x="398" y="2088"/>
                    <a:pt x="398" y="2088"/>
                  </a:cubicBezTo>
                  <a:cubicBezTo>
                    <a:pt x="398" y="2088"/>
                    <a:pt x="398" y="2088"/>
                    <a:pt x="398" y="2088"/>
                  </a:cubicBezTo>
                  <a:cubicBezTo>
                    <a:pt x="395" y="2087"/>
                    <a:pt x="392" y="2087"/>
                    <a:pt x="389" y="2086"/>
                  </a:cubicBezTo>
                  <a:cubicBezTo>
                    <a:pt x="401" y="2090"/>
                    <a:pt x="413" y="2094"/>
                    <a:pt x="425" y="2099"/>
                  </a:cubicBezTo>
                  <a:cubicBezTo>
                    <a:pt x="418" y="2096"/>
                    <a:pt x="401" y="2089"/>
                    <a:pt x="399" y="2089"/>
                  </a:cubicBezTo>
                  <a:close/>
                  <a:moveTo>
                    <a:pt x="676" y="2176"/>
                  </a:moveTo>
                  <a:cubicBezTo>
                    <a:pt x="676" y="2175"/>
                    <a:pt x="676" y="2175"/>
                    <a:pt x="676" y="2174"/>
                  </a:cubicBezTo>
                  <a:cubicBezTo>
                    <a:pt x="675" y="2174"/>
                    <a:pt x="674" y="2174"/>
                    <a:pt x="673" y="2173"/>
                  </a:cubicBezTo>
                  <a:cubicBezTo>
                    <a:pt x="656" y="2161"/>
                    <a:pt x="635" y="2157"/>
                    <a:pt x="615" y="2154"/>
                  </a:cubicBezTo>
                  <a:cubicBezTo>
                    <a:pt x="614" y="2154"/>
                    <a:pt x="602" y="2150"/>
                    <a:pt x="590" y="2147"/>
                  </a:cubicBezTo>
                  <a:cubicBezTo>
                    <a:pt x="579" y="2144"/>
                    <a:pt x="568" y="2142"/>
                    <a:pt x="570" y="2143"/>
                  </a:cubicBezTo>
                  <a:cubicBezTo>
                    <a:pt x="570" y="2143"/>
                    <a:pt x="570" y="2143"/>
                    <a:pt x="570" y="2143"/>
                  </a:cubicBezTo>
                  <a:cubicBezTo>
                    <a:pt x="570" y="2143"/>
                    <a:pt x="570" y="2143"/>
                    <a:pt x="570" y="2143"/>
                  </a:cubicBezTo>
                  <a:cubicBezTo>
                    <a:pt x="570" y="2144"/>
                    <a:pt x="570" y="2144"/>
                    <a:pt x="570" y="2144"/>
                  </a:cubicBezTo>
                  <a:cubicBezTo>
                    <a:pt x="570" y="2144"/>
                    <a:pt x="570" y="2144"/>
                    <a:pt x="570" y="2144"/>
                  </a:cubicBezTo>
                  <a:cubicBezTo>
                    <a:pt x="570" y="2144"/>
                    <a:pt x="570" y="2144"/>
                    <a:pt x="571" y="2144"/>
                  </a:cubicBezTo>
                  <a:cubicBezTo>
                    <a:pt x="571" y="2144"/>
                    <a:pt x="571" y="2144"/>
                    <a:pt x="571" y="2144"/>
                  </a:cubicBezTo>
                  <a:cubicBezTo>
                    <a:pt x="571" y="2144"/>
                    <a:pt x="571" y="2144"/>
                    <a:pt x="571" y="2144"/>
                  </a:cubicBezTo>
                  <a:cubicBezTo>
                    <a:pt x="571" y="2144"/>
                    <a:pt x="571" y="2144"/>
                    <a:pt x="571" y="2144"/>
                  </a:cubicBezTo>
                  <a:cubicBezTo>
                    <a:pt x="571" y="2144"/>
                    <a:pt x="571" y="2144"/>
                    <a:pt x="571" y="2144"/>
                  </a:cubicBezTo>
                  <a:cubicBezTo>
                    <a:pt x="573" y="2145"/>
                    <a:pt x="576" y="2146"/>
                    <a:pt x="580" y="2148"/>
                  </a:cubicBezTo>
                  <a:cubicBezTo>
                    <a:pt x="580" y="2148"/>
                    <a:pt x="580" y="2148"/>
                    <a:pt x="580" y="2148"/>
                  </a:cubicBezTo>
                  <a:cubicBezTo>
                    <a:pt x="583" y="2149"/>
                    <a:pt x="585" y="2150"/>
                    <a:pt x="586" y="2151"/>
                  </a:cubicBezTo>
                  <a:cubicBezTo>
                    <a:pt x="585" y="2150"/>
                    <a:pt x="585" y="2150"/>
                    <a:pt x="584" y="2150"/>
                  </a:cubicBezTo>
                  <a:cubicBezTo>
                    <a:pt x="586" y="2151"/>
                    <a:pt x="587" y="2151"/>
                    <a:pt x="587" y="2151"/>
                  </a:cubicBezTo>
                  <a:cubicBezTo>
                    <a:pt x="587" y="2151"/>
                    <a:pt x="587" y="2151"/>
                    <a:pt x="587" y="2151"/>
                  </a:cubicBezTo>
                  <a:cubicBezTo>
                    <a:pt x="587" y="2150"/>
                    <a:pt x="582" y="2148"/>
                    <a:pt x="576" y="2146"/>
                  </a:cubicBezTo>
                  <a:cubicBezTo>
                    <a:pt x="576" y="2146"/>
                    <a:pt x="576" y="2146"/>
                    <a:pt x="575" y="2146"/>
                  </a:cubicBezTo>
                  <a:cubicBezTo>
                    <a:pt x="582" y="2148"/>
                    <a:pt x="589" y="2150"/>
                    <a:pt x="597" y="2152"/>
                  </a:cubicBezTo>
                  <a:cubicBezTo>
                    <a:pt x="598" y="2152"/>
                    <a:pt x="599" y="2152"/>
                    <a:pt x="600" y="2153"/>
                  </a:cubicBezTo>
                  <a:cubicBezTo>
                    <a:pt x="625" y="2158"/>
                    <a:pt x="654" y="2163"/>
                    <a:pt x="671" y="2173"/>
                  </a:cubicBezTo>
                  <a:cubicBezTo>
                    <a:pt x="673" y="2174"/>
                    <a:pt x="675" y="2175"/>
                    <a:pt x="676" y="2176"/>
                  </a:cubicBezTo>
                  <a:cubicBezTo>
                    <a:pt x="676" y="2176"/>
                    <a:pt x="676" y="2176"/>
                    <a:pt x="677" y="2176"/>
                  </a:cubicBezTo>
                  <a:cubicBezTo>
                    <a:pt x="676" y="2176"/>
                    <a:pt x="676" y="2176"/>
                    <a:pt x="676" y="2176"/>
                  </a:cubicBezTo>
                  <a:close/>
                  <a:moveTo>
                    <a:pt x="698" y="1576"/>
                  </a:moveTo>
                  <a:cubicBezTo>
                    <a:pt x="695" y="1571"/>
                    <a:pt x="692" y="1566"/>
                    <a:pt x="688" y="1561"/>
                  </a:cubicBezTo>
                  <a:cubicBezTo>
                    <a:pt x="694" y="1572"/>
                    <a:pt x="699" y="1583"/>
                    <a:pt x="703" y="1595"/>
                  </a:cubicBezTo>
                  <a:cubicBezTo>
                    <a:pt x="701" y="1589"/>
                    <a:pt x="700" y="1583"/>
                    <a:pt x="698" y="1576"/>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815" y="2141"/>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lose/>
                  <a:moveTo>
                    <a:pt x="813" y="2124"/>
                  </a:moveTo>
                  <a:cubicBezTo>
                    <a:pt x="813" y="2124"/>
                    <a:pt x="813" y="2125"/>
                    <a:pt x="813" y="2125"/>
                  </a:cubicBezTo>
                  <a:cubicBezTo>
                    <a:pt x="813" y="2125"/>
                    <a:pt x="813" y="2125"/>
                    <a:pt x="813" y="2125"/>
                  </a:cubicBezTo>
                  <a:cubicBezTo>
                    <a:pt x="813" y="2125"/>
                    <a:pt x="813" y="2124"/>
                    <a:pt x="813" y="2124"/>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6"/>
                    <a:pt x="814" y="2134"/>
                    <a:pt x="814" y="2132"/>
                  </a:cubicBezTo>
                  <a:cubicBezTo>
                    <a:pt x="814" y="2132"/>
                    <a:pt x="814" y="2132"/>
                    <a:pt x="814" y="2132"/>
                  </a:cubicBezTo>
                  <a:cubicBezTo>
                    <a:pt x="814" y="2131"/>
                    <a:pt x="814" y="2131"/>
                    <a:pt x="814" y="2131"/>
                  </a:cubicBezTo>
                  <a:cubicBezTo>
                    <a:pt x="814" y="2131"/>
                    <a:pt x="814" y="2131"/>
                    <a:pt x="814" y="2131"/>
                  </a:cubicBezTo>
                  <a:cubicBezTo>
                    <a:pt x="814" y="2130"/>
                    <a:pt x="814" y="2130"/>
                    <a:pt x="814" y="2129"/>
                  </a:cubicBezTo>
                  <a:cubicBezTo>
                    <a:pt x="814" y="2129"/>
                    <a:pt x="814" y="2129"/>
                    <a:pt x="814" y="2129"/>
                  </a:cubicBezTo>
                  <a:cubicBezTo>
                    <a:pt x="814" y="2129"/>
                    <a:pt x="814" y="2128"/>
                    <a:pt x="814" y="2128"/>
                  </a:cubicBezTo>
                  <a:cubicBezTo>
                    <a:pt x="814" y="2128"/>
                    <a:pt x="814" y="2128"/>
                    <a:pt x="814" y="2128"/>
                  </a:cubicBezTo>
                  <a:cubicBezTo>
                    <a:pt x="814" y="2127"/>
                    <a:pt x="814" y="2127"/>
                    <a:pt x="814" y="2127"/>
                  </a:cubicBezTo>
                  <a:cubicBezTo>
                    <a:pt x="814" y="2127"/>
                    <a:pt x="813" y="2127"/>
                    <a:pt x="813" y="2126"/>
                  </a:cubicBezTo>
                  <a:cubicBezTo>
                    <a:pt x="813" y="2126"/>
                    <a:pt x="813" y="2126"/>
                    <a:pt x="813" y="2126"/>
                  </a:cubicBezTo>
                  <a:cubicBezTo>
                    <a:pt x="813" y="2126"/>
                    <a:pt x="813" y="2125"/>
                    <a:pt x="813" y="2125"/>
                  </a:cubicBezTo>
                  <a:cubicBezTo>
                    <a:pt x="813" y="2126"/>
                    <a:pt x="813" y="2126"/>
                    <a:pt x="813" y="2127"/>
                  </a:cubicBezTo>
                  <a:cubicBezTo>
                    <a:pt x="814" y="2127"/>
                    <a:pt x="814" y="2128"/>
                    <a:pt x="814" y="2128"/>
                  </a:cubicBezTo>
                  <a:cubicBezTo>
                    <a:pt x="814" y="2128"/>
                    <a:pt x="814" y="2129"/>
                    <a:pt x="814" y="2129"/>
                  </a:cubicBezTo>
                  <a:cubicBezTo>
                    <a:pt x="814" y="2129"/>
                    <a:pt x="814" y="2130"/>
                    <a:pt x="814" y="2130"/>
                  </a:cubicBezTo>
                  <a:cubicBezTo>
                    <a:pt x="814" y="2130"/>
                    <a:pt x="814" y="2130"/>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2"/>
                  </a:cubicBezTo>
                  <a:cubicBezTo>
                    <a:pt x="814" y="2132"/>
                    <a:pt x="814" y="2132"/>
                    <a:pt x="814" y="2132"/>
                  </a:cubicBezTo>
                  <a:cubicBezTo>
                    <a:pt x="811" y="2108"/>
                    <a:pt x="806" y="2082"/>
                    <a:pt x="805" y="2058"/>
                  </a:cubicBezTo>
                  <a:cubicBezTo>
                    <a:pt x="805" y="2069"/>
                    <a:pt x="806" y="2081"/>
                    <a:pt x="808" y="2093"/>
                  </a:cubicBezTo>
                  <a:cubicBezTo>
                    <a:pt x="809" y="2097"/>
                    <a:pt x="817" y="2159"/>
                    <a:pt x="815" y="2138"/>
                  </a:cubicBezTo>
                  <a:close/>
                  <a:moveTo>
                    <a:pt x="805" y="2094"/>
                  </a:moveTo>
                  <a:cubicBezTo>
                    <a:pt x="815" y="2157"/>
                    <a:pt x="815" y="2157"/>
                    <a:pt x="815" y="2157"/>
                  </a:cubicBezTo>
                  <a:cubicBezTo>
                    <a:pt x="816" y="2153"/>
                    <a:pt x="809" y="2115"/>
                    <a:pt x="805" y="2094"/>
                  </a:cubicBezTo>
                  <a:close/>
                  <a:moveTo>
                    <a:pt x="815" y="2141"/>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6"/>
                    <a:pt x="814" y="2134"/>
                    <a:pt x="814" y="2132"/>
                  </a:cubicBezTo>
                  <a:cubicBezTo>
                    <a:pt x="814" y="2132"/>
                    <a:pt x="814" y="2132"/>
                    <a:pt x="814" y="2132"/>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2"/>
                  </a:cubicBezTo>
                  <a:cubicBezTo>
                    <a:pt x="814" y="2132"/>
                    <a:pt x="814" y="2132"/>
                    <a:pt x="814" y="2132"/>
                  </a:cubicBezTo>
                  <a:cubicBezTo>
                    <a:pt x="811" y="2108"/>
                    <a:pt x="806" y="2082"/>
                    <a:pt x="805" y="2058"/>
                  </a:cubicBezTo>
                  <a:cubicBezTo>
                    <a:pt x="805" y="2069"/>
                    <a:pt x="806" y="2081"/>
                    <a:pt x="808" y="2093"/>
                  </a:cubicBezTo>
                  <a:cubicBezTo>
                    <a:pt x="809" y="2097"/>
                    <a:pt x="817" y="2159"/>
                    <a:pt x="815" y="2138"/>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14" y="2167"/>
                  </a:moveTo>
                  <a:cubicBezTo>
                    <a:pt x="814" y="2171"/>
                    <a:pt x="815" y="2175"/>
                    <a:pt x="816" y="2179"/>
                  </a:cubicBezTo>
                  <a:cubicBezTo>
                    <a:pt x="815" y="2175"/>
                    <a:pt x="815" y="2171"/>
                    <a:pt x="814" y="2167"/>
                  </a:cubicBezTo>
                  <a:close/>
                  <a:moveTo>
                    <a:pt x="817" y="2183"/>
                  </a:moveTo>
                  <a:cubicBezTo>
                    <a:pt x="817" y="2183"/>
                    <a:pt x="817" y="2183"/>
                    <a:pt x="817" y="2183"/>
                  </a:cubicBezTo>
                  <a:cubicBezTo>
                    <a:pt x="816" y="2181"/>
                    <a:pt x="816" y="2180"/>
                    <a:pt x="816" y="2179"/>
                  </a:cubicBezTo>
                  <a:cubicBezTo>
                    <a:pt x="816" y="2182"/>
                    <a:pt x="817" y="2186"/>
                    <a:pt x="818" y="2190"/>
                  </a:cubicBezTo>
                  <a:cubicBezTo>
                    <a:pt x="817" y="2187"/>
                    <a:pt x="817" y="2185"/>
                    <a:pt x="817" y="2183"/>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05" y="2094"/>
                  </a:moveTo>
                  <a:cubicBezTo>
                    <a:pt x="815" y="2157"/>
                    <a:pt x="815" y="2157"/>
                    <a:pt x="815" y="2157"/>
                  </a:cubicBezTo>
                  <a:cubicBezTo>
                    <a:pt x="816" y="2153"/>
                    <a:pt x="809" y="2115"/>
                    <a:pt x="805" y="2094"/>
                  </a:cubicBezTo>
                  <a:close/>
                  <a:moveTo>
                    <a:pt x="814" y="2131"/>
                  </a:moveTo>
                  <a:cubicBezTo>
                    <a:pt x="814" y="2131"/>
                    <a:pt x="814" y="2131"/>
                    <a:pt x="814" y="2131"/>
                  </a:cubicBezTo>
                  <a:cubicBezTo>
                    <a:pt x="814" y="2131"/>
                    <a:pt x="814" y="2131"/>
                    <a:pt x="814" y="2131"/>
                  </a:cubicBezTo>
                  <a:cubicBezTo>
                    <a:pt x="814" y="2131"/>
                    <a:pt x="814" y="2131"/>
                    <a:pt x="814" y="2131"/>
                  </a:cubicBezTo>
                  <a:close/>
                  <a:moveTo>
                    <a:pt x="814" y="2134"/>
                  </a:moveTo>
                  <a:cubicBezTo>
                    <a:pt x="814" y="2134"/>
                    <a:pt x="814" y="2134"/>
                    <a:pt x="814" y="2134"/>
                  </a:cubicBezTo>
                  <a:cubicBezTo>
                    <a:pt x="814" y="2133"/>
                    <a:pt x="814" y="2133"/>
                    <a:pt x="814" y="2133"/>
                  </a:cubicBezTo>
                  <a:cubicBezTo>
                    <a:pt x="814" y="2133"/>
                    <a:pt x="814" y="2133"/>
                    <a:pt x="814" y="2133"/>
                  </a:cubicBezTo>
                  <a:cubicBezTo>
                    <a:pt x="814" y="2133"/>
                    <a:pt x="814" y="2133"/>
                    <a:pt x="814" y="2133"/>
                  </a:cubicBezTo>
                  <a:cubicBezTo>
                    <a:pt x="814" y="2133"/>
                    <a:pt x="814" y="2133"/>
                    <a:pt x="814" y="2132"/>
                  </a:cubicBezTo>
                  <a:cubicBezTo>
                    <a:pt x="814" y="2132"/>
                    <a:pt x="814" y="2132"/>
                    <a:pt x="814" y="2132"/>
                  </a:cubicBezTo>
                  <a:cubicBezTo>
                    <a:pt x="814" y="2132"/>
                    <a:pt x="814" y="2132"/>
                    <a:pt x="814" y="2132"/>
                  </a:cubicBezTo>
                  <a:cubicBezTo>
                    <a:pt x="814" y="2132"/>
                    <a:pt x="814" y="2133"/>
                    <a:pt x="814" y="2133"/>
                  </a:cubicBezTo>
                  <a:cubicBezTo>
                    <a:pt x="814" y="2133"/>
                    <a:pt x="814" y="2133"/>
                    <a:pt x="814" y="2133"/>
                  </a:cubicBezTo>
                  <a:cubicBezTo>
                    <a:pt x="814" y="2133"/>
                    <a:pt x="814" y="2134"/>
                    <a:pt x="814" y="2134"/>
                  </a:cubicBezTo>
                  <a:cubicBezTo>
                    <a:pt x="814" y="2134"/>
                    <a:pt x="814" y="2134"/>
                    <a:pt x="814" y="2134"/>
                  </a:cubicBezTo>
                  <a:cubicBezTo>
                    <a:pt x="814" y="2134"/>
                    <a:pt x="814" y="2134"/>
                    <a:pt x="814" y="2134"/>
                  </a:cubicBezTo>
                  <a:cubicBezTo>
                    <a:pt x="814" y="2134"/>
                    <a:pt x="814" y="2134"/>
                    <a:pt x="814" y="2134"/>
                  </a:cubicBezTo>
                  <a:close/>
                  <a:moveTo>
                    <a:pt x="814" y="2135"/>
                  </a:moveTo>
                  <a:cubicBezTo>
                    <a:pt x="814" y="2135"/>
                    <a:pt x="814" y="2135"/>
                    <a:pt x="814" y="2135"/>
                  </a:cubicBezTo>
                  <a:cubicBezTo>
                    <a:pt x="814" y="2136"/>
                    <a:pt x="815" y="2136"/>
                    <a:pt x="815" y="2136"/>
                  </a:cubicBezTo>
                  <a:cubicBezTo>
                    <a:pt x="815" y="2136"/>
                    <a:pt x="815" y="2136"/>
                    <a:pt x="815" y="2136"/>
                  </a:cubicBezTo>
                  <a:cubicBezTo>
                    <a:pt x="814" y="2136"/>
                    <a:pt x="814" y="2136"/>
                    <a:pt x="814" y="2135"/>
                  </a:cubicBezTo>
                  <a:close/>
                  <a:moveTo>
                    <a:pt x="815" y="2136"/>
                  </a:moveTo>
                  <a:cubicBezTo>
                    <a:pt x="815" y="2136"/>
                    <a:pt x="815" y="2136"/>
                    <a:pt x="815" y="2136"/>
                  </a:cubicBezTo>
                  <a:cubicBezTo>
                    <a:pt x="815" y="2136"/>
                    <a:pt x="815" y="2136"/>
                    <a:pt x="815" y="2136"/>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8"/>
                    <a:pt x="815" y="2138"/>
                    <a:pt x="815" y="2138"/>
                  </a:cubicBezTo>
                  <a:cubicBezTo>
                    <a:pt x="815" y="2138"/>
                    <a:pt x="815" y="2138"/>
                    <a:pt x="815" y="2138"/>
                  </a:cubicBezTo>
                  <a:close/>
                  <a:moveTo>
                    <a:pt x="815" y="2140"/>
                  </a:moveTo>
                  <a:cubicBezTo>
                    <a:pt x="815" y="2140"/>
                    <a:pt x="815" y="2140"/>
                    <a:pt x="815" y="2140"/>
                  </a:cubicBezTo>
                  <a:cubicBezTo>
                    <a:pt x="815" y="2140"/>
                    <a:pt x="815" y="2140"/>
                    <a:pt x="815" y="2140"/>
                  </a:cubicBezTo>
                  <a:close/>
                  <a:moveTo>
                    <a:pt x="815" y="2140"/>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lose/>
                  <a:moveTo>
                    <a:pt x="862" y="1877"/>
                  </a:moveTo>
                  <a:cubicBezTo>
                    <a:pt x="860" y="1878"/>
                    <a:pt x="857" y="1879"/>
                    <a:pt x="855" y="1880"/>
                  </a:cubicBezTo>
                  <a:cubicBezTo>
                    <a:pt x="858" y="1880"/>
                    <a:pt x="860" y="1879"/>
                    <a:pt x="862" y="1879"/>
                  </a:cubicBezTo>
                  <a:cubicBezTo>
                    <a:pt x="862" y="1879"/>
                    <a:pt x="862" y="1879"/>
                    <a:pt x="862" y="1879"/>
                  </a:cubicBezTo>
                  <a:cubicBezTo>
                    <a:pt x="862" y="1879"/>
                    <a:pt x="862" y="1879"/>
                    <a:pt x="862" y="1879"/>
                  </a:cubicBezTo>
                  <a:cubicBezTo>
                    <a:pt x="866" y="1877"/>
                    <a:pt x="869" y="1876"/>
                    <a:pt x="873" y="1875"/>
                  </a:cubicBezTo>
                  <a:cubicBezTo>
                    <a:pt x="876" y="1873"/>
                    <a:pt x="878" y="1871"/>
                    <a:pt x="880" y="1869"/>
                  </a:cubicBezTo>
                  <a:cubicBezTo>
                    <a:pt x="874" y="1871"/>
                    <a:pt x="868" y="1873"/>
                    <a:pt x="862" y="1877"/>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704" y="1288"/>
                  </a:moveTo>
                  <a:cubicBezTo>
                    <a:pt x="1704" y="1288"/>
                    <a:pt x="1704" y="1288"/>
                    <a:pt x="1704" y="1288"/>
                  </a:cubicBezTo>
                  <a:cubicBezTo>
                    <a:pt x="1704" y="1288"/>
                    <a:pt x="1704" y="1288"/>
                    <a:pt x="1704" y="1288"/>
                  </a:cubicBezTo>
                  <a:close/>
                  <a:moveTo>
                    <a:pt x="1505" y="1483"/>
                  </a:moveTo>
                  <a:cubicBezTo>
                    <a:pt x="1475" y="1491"/>
                    <a:pt x="1441" y="1529"/>
                    <a:pt x="1411" y="1563"/>
                  </a:cubicBezTo>
                  <a:cubicBezTo>
                    <a:pt x="1408" y="1566"/>
                    <a:pt x="1405" y="1570"/>
                    <a:pt x="1401" y="1574"/>
                  </a:cubicBezTo>
                  <a:cubicBezTo>
                    <a:pt x="1395" y="1578"/>
                    <a:pt x="1388" y="1583"/>
                    <a:pt x="1383" y="1588"/>
                  </a:cubicBezTo>
                  <a:cubicBezTo>
                    <a:pt x="1386" y="1586"/>
                    <a:pt x="1389" y="1583"/>
                    <a:pt x="1392" y="1581"/>
                  </a:cubicBezTo>
                  <a:cubicBezTo>
                    <a:pt x="1391" y="1582"/>
                    <a:pt x="1388" y="1585"/>
                    <a:pt x="1384" y="1589"/>
                  </a:cubicBezTo>
                  <a:cubicBezTo>
                    <a:pt x="1384" y="1590"/>
                    <a:pt x="1384" y="1590"/>
                    <a:pt x="1384" y="1590"/>
                  </a:cubicBezTo>
                  <a:cubicBezTo>
                    <a:pt x="1377" y="1595"/>
                    <a:pt x="1369" y="1600"/>
                    <a:pt x="1362" y="1606"/>
                  </a:cubicBezTo>
                  <a:cubicBezTo>
                    <a:pt x="1367" y="1603"/>
                    <a:pt x="1371" y="1601"/>
                    <a:pt x="1375" y="1599"/>
                  </a:cubicBezTo>
                  <a:cubicBezTo>
                    <a:pt x="1375" y="1599"/>
                    <a:pt x="1375" y="1599"/>
                    <a:pt x="1375" y="1600"/>
                  </a:cubicBezTo>
                  <a:cubicBezTo>
                    <a:pt x="1375" y="1600"/>
                    <a:pt x="1375" y="1600"/>
                    <a:pt x="1375" y="1599"/>
                  </a:cubicBezTo>
                  <a:cubicBezTo>
                    <a:pt x="1375" y="1600"/>
                    <a:pt x="1375" y="1600"/>
                    <a:pt x="1375" y="1599"/>
                  </a:cubicBezTo>
                  <a:cubicBezTo>
                    <a:pt x="1373" y="1602"/>
                    <a:pt x="1371" y="1604"/>
                    <a:pt x="1368" y="1606"/>
                  </a:cubicBezTo>
                  <a:cubicBezTo>
                    <a:pt x="1375" y="1601"/>
                    <a:pt x="1383" y="1593"/>
                    <a:pt x="1392" y="1584"/>
                  </a:cubicBezTo>
                  <a:cubicBezTo>
                    <a:pt x="1390" y="1585"/>
                    <a:pt x="1388" y="1587"/>
                    <a:pt x="1386" y="1588"/>
                  </a:cubicBezTo>
                  <a:cubicBezTo>
                    <a:pt x="1387" y="1587"/>
                    <a:pt x="1388" y="1586"/>
                    <a:pt x="1389" y="1585"/>
                  </a:cubicBezTo>
                  <a:cubicBezTo>
                    <a:pt x="1392" y="1582"/>
                    <a:pt x="1393" y="1581"/>
                    <a:pt x="1392" y="1581"/>
                  </a:cubicBezTo>
                  <a:cubicBezTo>
                    <a:pt x="1395" y="1579"/>
                    <a:pt x="1398" y="1577"/>
                    <a:pt x="1400" y="1575"/>
                  </a:cubicBezTo>
                  <a:cubicBezTo>
                    <a:pt x="1397" y="1578"/>
                    <a:pt x="1395" y="1581"/>
                    <a:pt x="1392" y="1584"/>
                  </a:cubicBezTo>
                  <a:cubicBezTo>
                    <a:pt x="1400" y="1577"/>
                    <a:pt x="1409" y="1571"/>
                    <a:pt x="1417" y="1564"/>
                  </a:cubicBezTo>
                  <a:cubicBezTo>
                    <a:pt x="1432" y="1554"/>
                    <a:pt x="1448" y="1544"/>
                    <a:pt x="1460" y="1530"/>
                  </a:cubicBezTo>
                  <a:cubicBezTo>
                    <a:pt x="1463" y="1527"/>
                    <a:pt x="1465" y="1524"/>
                    <a:pt x="1467" y="1521"/>
                  </a:cubicBezTo>
                  <a:cubicBezTo>
                    <a:pt x="1477" y="1507"/>
                    <a:pt x="1488" y="1489"/>
                    <a:pt x="1505" y="1483"/>
                  </a:cubicBezTo>
                  <a:cubicBezTo>
                    <a:pt x="1506" y="1483"/>
                    <a:pt x="1506" y="1483"/>
                    <a:pt x="1507" y="1483"/>
                  </a:cubicBezTo>
                  <a:cubicBezTo>
                    <a:pt x="1506" y="1483"/>
                    <a:pt x="1506" y="1483"/>
                    <a:pt x="1505" y="148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2" y="1892"/>
                    <a:pt x="852" y="1892"/>
                    <a:pt x="852" y="1892"/>
                  </a:cubicBezTo>
                  <a:cubicBezTo>
                    <a:pt x="852" y="1892"/>
                    <a:pt x="852" y="1892"/>
                    <a:pt x="851" y="1892"/>
                  </a:cubicBezTo>
                  <a:close/>
                  <a:moveTo>
                    <a:pt x="850" y="1893"/>
                  </a:moveTo>
                  <a:cubicBezTo>
                    <a:pt x="850" y="1893"/>
                    <a:pt x="851" y="1893"/>
                    <a:pt x="851" y="1893"/>
                  </a:cubicBezTo>
                  <a:cubicBezTo>
                    <a:pt x="851" y="1893"/>
                    <a:pt x="851" y="1893"/>
                    <a:pt x="851" y="1893"/>
                  </a:cubicBezTo>
                  <a:cubicBezTo>
                    <a:pt x="851" y="1893"/>
                    <a:pt x="851" y="1893"/>
                    <a:pt x="851" y="1893"/>
                  </a:cubicBezTo>
                  <a:cubicBezTo>
                    <a:pt x="851" y="1893"/>
                    <a:pt x="850" y="1893"/>
                    <a:pt x="850" y="1893"/>
                  </a:cubicBezTo>
                  <a:close/>
                  <a:moveTo>
                    <a:pt x="849" y="1893"/>
                  </a:moveTo>
                  <a:cubicBezTo>
                    <a:pt x="850" y="1893"/>
                    <a:pt x="850" y="1893"/>
                    <a:pt x="850" y="1893"/>
                  </a:cubicBezTo>
                  <a:cubicBezTo>
                    <a:pt x="850" y="1893"/>
                    <a:pt x="850" y="1893"/>
                    <a:pt x="850" y="1893"/>
                  </a:cubicBezTo>
                  <a:cubicBezTo>
                    <a:pt x="850" y="1893"/>
                    <a:pt x="850" y="1893"/>
                    <a:pt x="849" y="1893"/>
                  </a:cubicBezTo>
                  <a:close/>
                  <a:moveTo>
                    <a:pt x="856" y="1891"/>
                  </a:moveTo>
                  <a:cubicBezTo>
                    <a:pt x="856" y="1891"/>
                    <a:pt x="856" y="1891"/>
                    <a:pt x="856" y="1891"/>
                  </a:cubicBezTo>
                  <a:cubicBezTo>
                    <a:pt x="841" y="1896"/>
                    <a:pt x="823" y="1893"/>
                    <a:pt x="810" y="1903"/>
                  </a:cubicBezTo>
                  <a:cubicBezTo>
                    <a:pt x="824" y="1898"/>
                    <a:pt x="839" y="1896"/>
                    <a:pt x="854" y="1892"/>
                  </a:cubicBezTo>
                  <a:cubicBezTo>
                    <a:pt x="854" y="1892"/>
                    <a:pt x="853" y="1892"/>
                    <a:pt x="853" y="1892"/>
                  </a:cubicBezTo>
                  <a:cubicBezTo>
                    <a:pt x="853" y="1892"/>
                    <a:pt x="853" y="1892"/>
                    <a:pt x="853" y="1892"/>
                  </a:cubicBezTo>
                  <a:cubicBezTo>
                    <a:pt x="853" y="1892"/>
                    <a:pt x="853" y="1892"/>
                    <a:pt x="854" y="1892"/>
                  </a:cubicBezTo>
                  <a:cubicBezTo>
                    <a:pt x="854" y="1892"/>
                    <a:pt x="854" y="1892"/>
                    <a:pt x="854" y="1892"/>
                  </a:cubicBezTo>
                  <a:cubicBezTo>
                    <a:pt x="854" y="1892"/>
                    <a:pt x="854" y="1892"/>
                    <a:pt x="854" y="1892"/>
                  </a:cubicBezTo>
                  <a:cubicBezTo>
                    <a:pt x="854" y="1892"/>
                    <a:pt x="854" y="1891"/>
                    <a:pt x="854" y="1891"/>
                  </a:cubicBezTo>
                  <a:cubicBezTo>
                    <a:pt x="854"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6" y="1891"/>
                    <a:pt x="856" y="1891"/>
                  </a:cubicBezTo>
                  <a:cubicBezTo>
                    <a:pt x="856" y="1891"/>
                    <a:pt x="856" y="1891"/>
                    <a:pt x="856" y="1891"/>
                  </a:cubicBezTo>
                  <a:cubicBezTo>
                    <a:pt x="856" y="1891"/>
                    <a:pt x="856" y="1891"/>
                    <a:pt x="856" y="1891"/>
                  </a:cubicBezTo>
                  <a:cubicBezTo>
                    <a:pt x="856" y="1891"/>
                    <a:pt x="856" y="1891"/>
                    <a:pt x="856" y="1891"/>
                  </a:cubicBezTo>
                  <a:cubicBezTo>
                    <a:pt x="856" y="1891"/>
                    <a:pt x="856" y="1891"/>
                    <a:pt x="856" y="1891"/>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02" y="1926"/>
                  </a:moveTo>
                  <a:cubicBezTo>
                    <a:pt x="801" y="1926"/>
                    <a:pt x="801" y="1927"/>
                    <a:pt x="801" y="1928"/>
                  </a:cubicBezTo>
                  <a:cubicBezTo>
                    <a:pt x="802" y="1926"/>
                    <a:pt x="804" y="1924"/>
                    <a:pt x="806" y="1922"/>
                  </a:cubicBezTo>
                  <a:cubicBezTo>
                    <a:pt x="806" y="1922"/>
                    <a:pt x="807" y="1921"/>
                    <a:pt x="807" y="1921"/>
                  </a:cubicBezTo>
                  <a:cubicBezTo>
                    <a:pt x="818" y="1911"/>
                    <a:pt x="835" y="1904"/>
                    <a:pt x="856" y="1896"/>
                  </a:cubicBezTo>
                  <a:cubicBezTo>
                    <a:pt x="833" y="1901"/>
                    <a:pt x="812" y="1909"/>
                    <a:pt x="802" y="1926"/>
                  </a:cubicBezTo>
                  <a:close/>
                  <a:moveTo>
                    <a:pt x="797" y="2003"/>
                  </a:moveTo>
                  <a:cubicBezTo>
                    <a:pt x="798" y="2002"/>
                    <a:pt x="798" y="2002"/>
                    <a:pt x="798" y="2002"/>
                  </a:cubicBezTo>
                  <a:cubicBezTo>
                    <a:pt x="797" y="2002"/>
                    <a:pt x="797" y="2003"/>
                    <a:pt x="797" y="2003"/>
                  </a:cubicBezTo>
                  <a:close/>
                  <a:moveTo>
                    <a:pt x="799" y="2001"/>
                  </a:moveTo>
                  <a:cubicBezTo>
                    <a:pt x="799" y="2002"/>
                    <a:pt x="799" y="2002"/>
                    <a:pt x="799" y="2002"/>
                  </a:cubicBezTo>
                  <a:cubicBezTo>
                    <a:pt x="799" y="2002"/>
                    <a:pt x="799" y="2002"/>
                    <a:pt x="799" y="2002"/>
                  </a:cubicBezTo>
                  <a:cubicBezTo>
                    <a:pt x="800" y="2002"/>
                    <a:pt x="800" y="2001"/>
                    <a:pt x="799" y="2001"/>
                  </a:cubicBezTo>
                  <a:close/>
                  <a:moveTo>
                    <a:pt x="805" y="1984"/>
                  </a:moveTo>
                  <a:cubicBezTo>
                    <a:pt x="806" y="1988"/>
                    <a:pt x="807" y="1992"/>
                    <a:pt x="808" y="1995"/>
                  </a:cubicBezTo>
                  <a:cubicBezTo>
                    <a:pt x="808" y="1993"/>
                    <a:pt x="807" y="1989"/>
                    <a:pt x="805" y="1984"/>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247" y="2053"/>
                  </a:moveTo>
                  <a:cubicBezTo>
                    <a:pt x="251" y="2055"/>
                    <a:pt x="256" y="2056"/>
                    <a:pt x="260" y="2058"/>
                  </a:cubicBezTo>
                  <a:cubicBezTo>
                    <a:pt x="261" y="2058"/>
                    <a:pt x="262" y="2058"/>
                    <a:pt x="263" y="2058"/>
                  </a:cubicBezTo>
                  <a:cubicBezTo>
                    <a:pt x="258" y="2057"/>
                    <a:pt x="252" y="2055"/>
                    <a:pt x="247" y="2053"/>
                  </a:cubicBezTo>
                  <a:close/>
                  <a:moveTo>
                    <a:pt x="332" y="2081"/>
                  </a:moveTo>
                  <a:cubicBezTo>
                    <a:pt x="308" y="2074"/>
                    <a:pt x="284" y="2066"/>
                    <a:pt x="260" y="2058"/>
                  </a:cubicBezTo>
                  <a:cubicBezTo>
                    <a:pt x="256" y="2057"/>
                    <a:pt x="252" y="2057"/>
                    <a:pt x="249" y="2057"/>
                  </a:cubicBezTo>
                  <a:cubicBezTo>
                    <a:pt x="246" y="2056"/>
                    <a:pt x="244" y="2056"/>
                    <a:pt x="242" y="2055"/>
                  </a:cubicBezTo>
                  <a:cubicBezTo>
                    <a:pt x="244" y="2056"/>
                    <a:pt x="245" y="2056"/>
                    <a:pt x="247" y="2057"/>
                  </a:cubicBezTo>
                  <a:cubicBezTo>
                    <a:pt x="244" y="2056"/>
                    <a:pt x="241" y="2056"/>
                    <a:pt x="238" y="2056"/>
                  </a:cubicBezTo>
                  <a:cubicBezTo>
                    <a:pt x="266" y="2068"/>
                    <a:pt x="297" y="2082"/>
                    <a:pt x="298" y="2075"/>
                  </a:cubicBezTo>
                  <a:cubicBezTo>
                    <a:pt x="299" y="2074"/>
                    <a:pt x="298" y="2074"/>
                    <a:pt x="298" y="2073"/>
                  </a:cubicBezTo>
                  <a:cubicBezTo>
                    <a:pt x="309" y="2076"/>
                    <a:pt x="321" y="2079"/>
                    <a:pt x="332" y="2081"/>
                  </a:cubicBezTo>
                  <a:close/>
                  <a:moveTo>
                    <a:pt x="263" y="2058"/>
                  </a:moveTo>
                  <a:cubicBezTo>
                    <a:pt x="272" y="2061"/>
                    <a:pt x="281" y="2064"/>
                    <a:pt x="290" y="2066"/>
                  </a:cubicBezTo>
                  <a:cubicBezTo>
                    <a:pt x="281" y="2062"/>
                    <a:pt x="272" y="2060"/>
                    <a:pt x="263" y="2058"/>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7"/>
                  </a:moveTo>
                  <a:cubicBezTo>
                    <a:pt x="276"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4" y="1808"/>
                    <a:pt x="274" y="1808"/>
                    <a:pt x="274" y="1808"/>
                  </a:cubicBezTo>
                  <a:cubicBezTo>
                    <a:pt x="274" y="1808"/>
                    <a:pt x="274" y="1808"/>
                    <a:pt x="273" y="1808"/>
                  </a:cubicBezTo>
                  <a:cubicBezTo>
                    <a:pt x="273" y="1808"/>
                    <a:pt x="273" y="1808"/>
                    <a:pt x="273" y="1808"/>
                  </a:cubicBezTo>
                  <a:cubicBezTo>
                    <a:pt x="273" y="1809"/>
                    <a:pt x="273" y="1809"/>
                    <a:pt x="273" y="1809"/>
                  </a:cubicBezTo>
                  <a:cubicBezTo>
                    <a:pt x="273" y="1809"/>
                    <a:pt x="273" y="1809"/>
                    <a:pt x="272" y="1809"/>
                  </a:cubicBezTo>
                  <a:cubicBezTo>
                    <a:pt x="272" y="1809"/>
                    <a:pt x="272" y="1809"/>
                    <a:pt x="272" y="1809"/>
                  </a:cubicBezTo>
                  <a:cubicBezTo>
                    <a:pt x="272" y="1810"/>
                    <a:pt x="271" y="1810"/>
                    <a:pt x="271" y="1810"/>
                  </a:cubicBezTo>
                  <a:cubicBezTo>
                    <a:pt x="271" y="1810"/>
                    <a:pt x="271" y="1810"/>
                    <a:pt x="270" y="1811"/>
                  </a:cubicBezTo>
                  <a:cubicBezTo>
                    <a:pt x="270" y="1811"/>
                    <a:pt x="270" y="1811"/>
                    <a:pt x="270" y="1811"/>
                  </a:cubicBezTo>
                  <a:cubicBezTo>
                    <a:pt x="270" y="1811"/>
                    <a:pt x="269" y="1811"/>
                    <a:pt x="269" y="1811"/>
                  </a:cubicBezTo>
                  <a:cubicBezTo>
                    <a:pt x="271" y="1811"/>
                    <a:pt x="282" y="1803"/>
                    <a:pt x="276" y="1807"/>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320" y="1779"/>
                  </a:moveTo>
                  <a:cubicBezTo>
                    <a:pt x="320" y="1779"/>
                    <a:pt x="320" y="1779"/>
                    <a:pt x="321" y="1779"/>
                  </a:cubicBezTo>
                  <a:cubicBezTo>
                    <a:pt x="321" y="1779"/>
                    <a:pt x="321" y="1779"/>
                    <a:pt x="321" y="1779"/>
                  </a:cubicBezTo>
                  <a:cubicBezTo>
                    <a:pt x="321" y="1779"/>
                    <a:pt x="320" y="1779"/>
                    <a:pt x="320" y="1779"/>
                  </a:cubicBezTo>
                  <a:close/>
                  <a:moveTo>
                    <a:pt x="1335" y="1507"/>
                  </a:moveTo>
                  <a:cubicBezTo>
                    <a:pt x="1333" y="1509"/>
                    <a:pt x="1331" y="1511"/>
                    <a:pt x="1329" y="1512"/>
                  </a:cubicBezTo>
                  <a:cubicBezTo>
                    <a:pt x="1328" y="1512"/>
                    <a:pt x="1327" y="1512"/>
                    <a:pt x="1325" y="1513"/>
                  </a:cubicBezTo>
                  <a:cubicBezTo>
                    <a:pt x="1327" y="1510"/>
                    <a:pt x="1328" y="1507"/>
                    <a:pt x="1319" y="1516"/>
                  </a:cubicBezTo>
                  <a:cubicBezTo>
                    <a:pt x="1320" y="1516"/>
                    <a:pt x="1320" y="1516"/>
                    <a:pt x="1321" y="1516"/>
                  </a:cubicBezTo>
                  <a:cubicBezTo>
                    <a:pt x="1322" y="1515"/>
                    <a:pt x="1323" y="1515"/>
                    <a:pt x="1324" y="1515"/>
                  </a:cubicBezTo>
                  <a:cubicBezTo>
                    <a:pt x="1324" y="1516"/>
                    <a:pt x="1325" y="1516"/>
                    <a:pt x="1327" y="1514"/>
                  </a:cubicBezTo>
                  <a:cubicBezTo>
                    <a:pt x="1331" y="1513"/>
                    <a:pt x="1331" y="1513"/>
                    <a:pt x="1331" y="1513"/>
                  </a:cubicBezTo>
                  <a:cubicBezTo>
                    <a:pt x="1331" y="1512"/>
                    <a:pt x="1331" y="1512"/>
                    <a:pt x="1331" y="1512"/>
                  </a:cubicBezTo>
                  <a:cubicBezTo>
                    <a:pt x="1345" y="1505"/>
                    <a:pt x="1357" y="1490"/>
                    <a:pt x="1370" y="1478"/>
                  </a:cubicBezTo>
                  <a:cubicBezTo>
                    <a:pt x="1358" y="1487"/>
                    <a:pt x="1346" y="1496"/>
                    <a:pt x="1335" y="1507"/>
                  </a:cubicBezTo>
                  <a:close/>
                  <a:moveTo>
                    <a:pt x="1370" y="1478"/>
                  </a:moveTo>
                  <a:cubicBezTo>
                    <a:pt x="1376" y="1473"/>
                    <a:pt x="1383" y="1468"/>
                    <a:pt x="1390" y="1463"/>
                  </a:cubicBezTo>
                  <a:cubicBezTo>
                    <a:pt x="1383" y="1466"/>
                    <a:pt x="1376" y="1472"/>
                    <a:pt x="1370" y="1478"/>
                  </a:cubicBezTo>
                  <a:close/>
                  <a:moveTo>
                    <a:pt x="1722" y="1141"/>
                  </a:moveTo>
                  <a:cubicBezTo>
                    <a:pt x="1734" y="1127"/>
                    <a:pt x="1746" y="1112"/>
                    <a:pt x="1758" y="1097"/>
                  </a:cubicBezTo>
                  <a:cubicBezTo>
                    <a:pt x="1758" y="1097"/>
                    <a:pt x="1758" y="1097"/>
                    <a:pt x="1759" y="1096"/>
                  </a:cubicBezTo>
                  <a:cubicBezTo>
                    <a:pt x="1759" y="1096"/>
                    <a:pt x="1759" y="1096"/>
                    <a:pt x="1759" y="1096"/>
                  </a:cubicBezTo>
                  <a:cubicBezTo>
                    <a:pt x="1759" y="1096"/>
                    <a:pt x="1759" y="1096"/>
                    <a:pt x="1759" y="1096"/>
                  </a:cubicBezTo>
                  <a:cubicBezTo>
                    <a:pt x="1759" y="1096"/>
                    <a:pt x="1759" y="1096"/>
                    <a:pt x="1759" y="1096"/>
                  </a:cubicBezTo>
                  <a:cubicBezTo>
                    <a:pt x="1759" y="1096"/>
                    <a:pt x="1759" y="1095"/>
                    <a:pt x="1760" y="1095"/>
                  </a:cubicBezTo>
                  <a:cubicBezTo>
                    <a:pt x="1760" y="1095"/>
                    <a:pt x="1760" y="1095"/>
                    <a:pt x="1760" y="1095"/>
                  </a:cubicBezTo>
                  <a:cubicBezTo>
                    <a:pt x="1760" y="1094"/>
                    <a:pt x="1760" y="1094"/>
                    <a:pt x="1760" y="1094"/>
                  </a:cubicBezTo>
                  <a:cubicBezTo>
                    <a:pt x="1761" y="1093"/>
                    <a:pt x="1761" y="1092"/>
                    <a:pt x="1762" y="1091"/>
                  </a:cubicBezTo>
                  <a:cubicBezTo>
                    <a:pt x="1763" y="1089"/>
                    <a:pt x="1764" y="1087"/>
                    <a:pt x="1766" y="1085"/>
                  </a:cubicBezTo>
                  <a:cubicBezTo>
                    <a:pt x="1750" y="1103"/>
                    <a:pt x="1731" y="1118"/>
                    <a:pt x="1722" y="1141"/>
                  </a:cubicBezTo>
                  <a:close/>
                  <a:moveTo>
                    <a:pt x="1968" y="741"/>
                  </a:moveTo>
                  <a:cubicBezTo>
                    <a:pt x="1973" y="738"/>
                    <a:pt x="1989" y="721"/>
                    <a:pt x="1983" y="727"/>
                  </a:cubicBezTo>
                  <a:cubicBezTo>
                    <a:pt x="1983" y="727"/>
                    <a:pt x="1983" y="726"/>
                    <a:pt x="1983" y="726"/>
                  </a:cubicBezTo>
                  <a:cubicBezTo>
                    <a:pt x="1983" y="726"/>
                    <a:pt x="1983" y="726"/>
                    <a:pt x="1983" y="726"/>
                  </a:cubicBezTo>
                  <a:cubicBezTo>
                    <a:pt x="1983" y="726"/>
                    <a:pt x="1984" y="726"/>
                    <a:pt x="1984" y="726"/>
                  </a:cubicBezTo>
                  <a:cubicBezTo>
                    <a:pt x="1984" y="725"/>
                    <a:pt x="1984" y="725"/>
                    <a:pt x="1984" y="725"/>
                  </a:cubicBezTo>
                  <a:cubicBezTo>
                    <a:pt x="1984" y="725"/>
                    <a:pt x="1984" y="725"/>
                    <a:pt x="1984" y="725"/>
                  </a:cubicBezTo>
                  <a:cubicBezTo>
                    <a:pt x="1984" y="725"/>
                    <a:pt x="1984" y="725"/>
                    <a:pt x="1984" y="725"/>
                  </a:cubicBezTo>
                  <a:cubicBezTo>
                    <a:pt x="1984" y="724"/>
                    <a:pt x="1984" y="724"/>
                    <a:pt x="1984" y="724"/>
                  </a:cubicBezTo>
                  <a:cubicBezTo>
                    <a:pt x="1984" y="724"/>
                    <a:pt x="1984" y="724"/>
                    <a:pt x="1984" y="724"/>
                  </a:cubicBezTo>
                  <a:cubicBezTo>
                    <a:pt x="1987" y="719"/>
                    <a:pt x="1989" y="714"/>
                    <a:pt x="1992" y="709"/>
                  </a:cubicBezTo>
                  <a:cubicBezTo>
                    <a:pt x="1988" y="714"/>
                    <a:pt x="1971" y="738"/>
                    <a:pt x="1968" y="741"/>
                  </a:cubicBezTo>
                  <a:close/>
                  <a:moveTo>
                    <a:pt x="1992" y="708"/>
                  </a:moveTo>
                  <a:cubicBezTo>
                    <a:pt x="1992" y="708"/>
                    <a:pt x="1992" y="709"/>
                    <a:pt x="1992" y="709"/>
                  </a:cubicBezTo>
                  <a:cubicBezTo>
                    <a:pt x="1992" y="708"/>
                    <a:pt x="1992" y="708"/>
                    <a:pt x="1992" y="708"/>
                  </a:cubicBezTo>
                  <a:cubicBezTo>
                    <a:pt x="1992" y="708"/>
                    <a:pt x="1992" y="708"/>
                    <a:pt x="1992" y="708"/>
                  </a:cubicBezTo>
                  <a:close/>
                  <a:moveTo>
                    <a:pt x="1945" y="787"/>
                  </a:moveTo>
                  <a:cubicBezTo>
                    <a:pt x="1952" y="775"/>
                    <a:pt x="1959" y="763"/>
                    <a:pt x="1966" y="751"/>
                  </a:cubicBezTo>
                  <a:cubicBezTo>
                    <a:pt x="1970" y="738"/>
                    <a:pt x="1950" y="778"/>
                    <a:pt x="1945" y="787"/>
                  </a:cubicBezTo>
                  <a:close/>
                  <a:moveTo>
                    <a:pt x="2091" y="390"/>
                  </a:moveTo>
                  <a:cubicBezTo>
                    <a:pt x="2091" y="391"/>
                    <a:pt x="2091" y="391"/>
                    <a:pt x="2091" y="391"/>
                  </a:cubicBezTo>
                  <a:cubicBezTo>
                    <a:pt x="2091" y="392"/>
                    <a:pt x="2091" y="392"/>
                    <a:pt x="2091" y="392"/>
                  </a:cubicBezTo>
                  <a:cubicBezTo>
                    <a:pt x="2089" y="400"/>
                    <a:pt x="2087" y="408"/>
                    <a:pt x="2085" y="417"/>
                  </a:cubicBezTo>
                  <a:cubicBezTo>
                    <a:pt x="2091" y="407"/>
                    <a:pt x="2091" y="391"/>
                    <a:pt x="2091" y="390"/>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65" y="506"/>
                  </a:moveTo>
                  <a:cubicBezTo>
                    <a:pt x="2069" y="499"/>
                    <a:pt x="2071" y="491"/>
                    <a:pt x="2072" y="483"/>
                  </a:cubicBezTo>
                  <a:cubicBezTo>
                    <a:pt x="2070" y="491"/>
                    <a:pt x="2067" y="498"/>
                    <a:pt x="2065" y="50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86" y="434"/>
                  </a:moveTo>
                  <a:cubicBezTo>
                    <a:pt x="2087" y="430"/>
                    <a:pt x="2089" y="425"/>
                    <a:pt x="2090" y="421"/>
                  </a:cubicBezTo>
                  <a:cubicBezTo>
                    <a:pt x="2087" y="425"/>
                    <a:pt x="2084" y="430"/>
                    <a:pt x="2081" y="435"/>
                  </a:cubicBezTo>
                  <a:cubicBezTo>
                    <a:pt x="2080" y="437"/>
                    <a:pt x="2079" y="439"/>
                    <a:pt x="2078" y="441"/>
                  </a:cubicBezTo>
                  <a:cubicBezTo>
                    <a:pt x="2078" y="441"/>
                    <a:pt x="2078" y="441"/>
                    <a:pt x="2078" y="441"/>
                  </a:cubicBezTo>
                  <a:cubicBezTo>
                    <a:pt x="2077" y="442"/>
                    <a:pt x="2077" y="442"/>
                    <a:pt x="2078" y="442"/>
                  </a:cubicBezTo>
                  <a:cubicBezTo>
                    <a:pt x="2078" y="442"/>
                    <a:pt x="2078" y="442"/>
                    <a:pt x="2078" y="442"/>
                  </a:cubicBezTo>
                  <a:cubicBezTo>
                    <a:pt x="2078" y="442"/>
                    <a:pt x="2078" y="442"/>
                    <a:pt x="2077" y="442"/>
                  </a:cubicBezTo>
                  <a:cubicBezTo>
                    <a:pt x="2078" y="442"/>
                    <a:pt x="2078" y="442"/>
                    <a:pt x="2078" y="442"/>
                  </a:cubicBezTo>
                  <a:cubicBezTo>
                    <a:pt x="2079" y="441"/>
                    <a:pt x="2080" y="441"/>
                    <a:pt x="2080" y="440"/>
                  </a:cubicBezTo>
                  <a:cubicBezTo>
                    <a:pt x="2075" y="450"/>
                    <a:pt x="2074" y="461"/>
                    <a:pt x="2073" y="472"/>
                  </a:cubicBezTo>
                  <a:cubicBezTo>
                    <a:pt x="2077" y="460"/>
                    <a:pt x="2081" y="448"/>
                    <a:pt x="2085" y="436"/>
                  </a:cubicBezTo>
                  <a:cubicBezTo>
                    <a:pt x="2085" y="436"/>
                    <a:pt x="2085" y="436"/>
                    <a:pt x="2085" y="436"/>
                  </a:cubicBezTo>
                  <a:cubicBezTo>
                    <a:pt x="2095" y="428"/>
                    <a:pt x="2091" y="431"/>
                    <a:pt x="2086" y="434"/>
                  </a:cubicBezTo>
                  <a:close/>
                  <a:moveTo>
                    <a:pt x="2072" y="479"/>
                  </a:moveTo>
                  <a:cubicBezTo>
                    <a:pt x="2072" y="480"/>
                    <a:pt x="2072" y="481"/>
                    <a:pt x="2072" y="483"/>
                  </a:cubicBezTo>
                  <a:cubicBezTo>
                    <a:pt x="2073" y="477"/>
                    <a:pt x="2075" y="471"/>
                    <a:pt x="2076" y="466"/>
                  </a:cubicBez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897" y="1757"/>
                  </a:moveTo>
                  <a:cubicBezTo>
                    <a:pt x="888" y="1760"/>
                    <a:pt x="877" y="1764"/>
                    <a:pt x="869" y="1768"/>
                  </a:cubicBezTo>
                  <a:cubicBezTo>
                    <a:pt x="863" y="1770"/>
                    <a:pt x="858" y="1772"/>
                    <a:pt x="857" y="1772"/>
                  </a:cubicBezTo>
                  <a:cubicBezTo>
                    <a:pt x="857" y="1772"/>
                    <a:pt x="857" y="1773"/>
                    <a:pt x="857" y="1773"/>
                  </a:cubicBezTo>
                  <a:cubicBezTo>
                    <a:pt x="856" y="1773"/>
                    <a:pt x="856" y="1773"/>
                    <a:pt x="856" y="1773"/>
                  </a:cubicBezTo>
                  <a:cubicBezTo>
                    <a:pt x="856" y="1773"/>
                    <a:pt x="856" y="1773"/>
                    <a:pt x="856" y="1773"/>
                  </a:cubicBezTo>
                  <a:cubicBezTo>
                    <a:pt x="856" y="1773"/>
                    <a:pt x="856" y="1773"/>
                    <a:pt x="856" y="1773"/>
                  </a:cubicBezTo>
                  <a:cubicBezTo>
                    <a:pt x="856" y="1773"/>
                    <a:pt x="856" y="1773"/>
                    <a:pt x="856"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4" y="1773"/>
                    <a:pt x="854" y="1773"/>
                    <a:pt x="854" y="1773"/>
                  </a:cubicBezTo>
                  <a:cubicBezTo>
                    <a:pt x="854" y="1773"/>
                    <a:pt x="854" y="1773"/>
                    <a:pt x="854" y="1773"/>
                  </a:cubicBezTo>
                  <a:cubicBezTo>
                    <a:pt x="854" y="1773"/>
                    <a:pt x="854" y="1774"/>
                    <a:pt x="854" y="1774"/>
                  </a:cubicBezTo>
                  <a:cubicBezTo>
                    <a:pt x="854" y="1774"/>
                    <a:pt x="854" y="1774"/>
                    <a:pt x="854" y="1774"/>
                  </a:cubicBezTo>
                  <a:cubicBezTo>
                    <a:pt x="854" y="1774"/>
                    <a:pt x="854" y="1774"/>
                    <a:pt x="854"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2" y="1774"/>
                  </a:cubicBezTo>
                  <a:cubicBezTo>
                    <a:pt x="852" y="1774"/>
                    <a:pt x="852" y="1774"/>
                    <a:pt x="852" y="1774"/>
                  </a:cubicBezTo>
                  <a:cubicBezTo>
                    <a:pt x="853" y="1774"/>
                    <a:pt x="855" y="1774"/>
                    <a:pt x="856" y="1773"/>
                  </a:cubicBezTo>
                  <a:cubicBezTo>
                    <a:pt x="856" y="1773"/>
                    <a:pt x="856" y="1773"/>
                    <a:pt x="857" y="1773"/>
                  </a:cubicBezTo>
                  <a:cubicBezTo>
                    <a:pt x="857" y="1773"/>
                    <a:pt x="857" y="1773"/>
                    <a:pt x="857" y="1773"/>
                  </a:cubicBezTo>
                  <a:cubicBezTo>
                    <a:pt x="858" y="1773"/>
                    <a:pt x="858" y="1773"/>
                    <a:pt x="858" y="1773"/>
                  </a:cubicBezTo>
                  <a:cubicBezTo>
                    <a:pt x="858" y="1773"/>
                    <a:pt x="859" y="1773"/>
                    <a:pt x="859" y="1772"/>
                  </a:cubicBezTo>
                  <a:cubicBezTo>
                    <a:pt x="859" y="1772"/>
                    <a:pt x="860" y="1772"/>
                    <a:pt x="860" y="1772"/>
                  </a:cubicBezTo>
                  <a:cubicBezTo>
                    <a:pt x="860" y="1772"/>
                    <a:pt x="860" y="1772"/>
                    <a:pt x="860" y="1772"/>
                  </a:cubicBezTo>
                  <a:cubicBezTo>
                    <a:pt x="861" y="1772"/>
                    <a:pt x="861" y="1772"/>
                    <a:pt x="861" y="1772"/>
                  </a:cubicBezTo>
                  <a:cubicBezTo>
                    <a:pt x="861" y="1772"/>
                    <a:pt x="861" y="1772"/>
                    <a:pt x="862" y="1772"/>
                  </a:cubicBezTo>
                  <a:cubicBezTo>
                    <a:pt x="862" y="1771"/>
                    <a:pt x="863" y="1771"/>
                    <a:pt x="864" y="1771"/>
                  </a:cubicBezTo>
                  <a:cubicBezTo>
                    <a:pt x="864" y="1771"/>
                    <a:pt x="864" y="1771"/>
                    <a:pt x="864" y="1771"/>
                  </a:cubicBezTo>
                  <a:cubicBezTo>
                    <a:pt x="866" y="1770"/>
                    <a:pt x="867" y="1770"/>
                    <a:pt x="868" y="1770"/>
                  </a:cubicBezTo>
                  <a:cubicBezTo>
                    <a:pt x="868" y="1770"/>
                    <a:pt x="868" y="1770"/>
                    <a:pt x="868" y="1770"/>
                  </a:cubicBezTo>
                  <a:cubicBezTo>
                    <a:pt x="868" y="1769"/>
                    <a:pt x="868" y="1769"/>
                    <a:pt x="868" y="1769"/>
                  </a:cubicBezTo>
                  <a:cubicBezTo>
                    <a:pt x="869" y="1769"/>
                    <a:pt x="869" y="1769"/>
                    <a:pt x="869" y="1769"/>
                  </a:cubicBezTo>
                  <a:cubicBezTo>
                    <a:pt x="879" y="1766"/>
                    <a:pt x="888" y="1762"/>
                    <a:pt x="897" y="1758"/>
                  </a:cubicBezTo>
                  <a:cubicBezTo>
                    <a:pt x="905" y="1755"/>
                    <a:pt x="912" y="1752"/>
                    <a:pt x="919" y="1748"/>
                  </a:cubicBezTo>
                  <a:cubicBezTo>
                    <a:pt x="916" y="1750"/>
                    <a:pt x="907" y="1753"/>
                    <a:pt x="897" y="1757"/>
                  </a:cubicBezTo>
                  <a:close/>
                  <a:moveTo>
                    <a:pt x="1257" y="1568"/>
                  </a:moveTo>
                  <a:cubicBezTo>
                    <a:pt x="1258" y="1567"/>
                    <a:pt x="1258" y="1567"/>
                    <a:pt x="1259" y="1566"/>
                  </a:cubicBezTo>
                  <a:cubicBezTo>
                    <a:pt x="1258" y="1567"/>
                    <a:pt x="1257" y="1567"/>
                    <a:pt x="1257" y="1568"/>
                  </a:cubicBezTo>
                  <a:close/>
                  <a:moveTo>
                    <a:pt x="1277" y="1560"/>
                  </a:moveTo>
                  <a:cubicBezTo>
                    <a:pt x="1273" y="1562"/>
                    <a:pt x="1269" y="1564"/>
                    <a:pt x="1265" y="1567"/>
                  </a:cubicBezTo>
                  <a:cubicBezTo>
                    <a:pt x="1279" y="1561"/>
                    <a:pt x="1280" y="1559"/>
                    <a:pt x="1277" y="1560"/>
                  </a:cubicBezTo>
                  <a:close/>
                  <a:moveTo>
                    <a:pt x="1285" y="1556"/>
                  </a:moveTo>
                  <a:cubicBezTo>
                    <a:pt x="1302" y="1551"/>
                    <a:pt x="1312" y="1533"/>
                    <a:pt x="1328" y="1524"/>
                  </a:cubicBezTo>
                  <a:cubicBezTo>
                    <a:pt x="1299" y="1524"/>
                    <a:pt x="1281" y="1551"/>
                    <a:pt x="1259" y="1566"/>
                  </a:cubicBezTo>
                  <a:cubicBezTo>
                    <a:pt x="1264" y="1564"/>
                    <a:pt x="1272" y="1561"/>
                    <a:pt x="1276" y="1560"/>
                  </a:cubicBezTo>
                  <a:cubicBezTo>
                    <a:pt x="1276" y="1560"/>
                    <a:pt x="1276" y="1560"/>
                    <a:pt x="1276" y="1560"/>
                  </a:cubicBezTo>
                  <a:cubicBezTo>
                    <a:pt x="1276" y="1560"/>
                    <a:pt x="1276" y="1560"/>
                    <a:pt x="1276" y="1560"/>
                  </a:cubicBezTo>
                  <a:cubicBezTo>
                    <a:pt x="1276" y="1560"/>
                    <a:pt x="1276" y="1560"/>
                    <a:pt x="1276" y="1560"/>
                  </a:cubicBezTo>
                  <a:cubicBezTo>
                    <a:pt x="1276" y="1560"/>
                    <a:pt x="1276" y="1560"/>
                    <a:pt x="1277" y="1560"/>
                  </a:cubicBezTo>
                  <a:cubicBezTo>
                    <a:pt x="1278" y="1559"/>
                    <a:pt x="1279" y="1558"/>
                    <a:pt x="1280" y="1557"/>
                  </a:cubicBezTo>
                  <a:cubicBezTo>
                    <a:pt x="1281" y="1557"/>
                    <a:pt x="1281" y="1557"/>
                    <a:pt x="1281" y="1557"/>
                  </a:cubicBezTo>
                  <a:cubicBezTo>
                    <a:pt x="1281" y="1557"/>
                    <a:pt x="1281" y="1557"/>
                    <a:pt x="1282" y="1557"/>
                  </a:cubicBezTo>
                  <a:cubicBezTo>
                    <a:pt x="1282" y="1557"/>
                    <a:pt x="1283" y="1557"/>
                    <a:pt x="1283" y="1557"/>
                  </a:cubicBezTo>
                  <a:cubicBezTo>
                    <a:pt x="1283" y="1557"/>
                    <a:pt x="1283" y="1557"/>
                    <a:pt x="1283" y="1557"/>
                  </a:cubicBezTo>
                  <a:cubicBezTo>
                    <a:pt x="1283" y="1557"/>
                    <a:pt x="1283" y="1557"/>
                    <a:pt x="1283" y="1557"/>
                  </a:cubicBezTo>
                  <a:cubicBezTo>
                    <a:pt x="1283" y="1557"/>
                    <a:pt x="1284" y="1557"/>
                    <a:pt x="1284" y="1557"/>
                  </a:cubicBezTo>
                  <a:cubicBezTo>
                    <a:pt x="1284" y="1557"/>
                    <a:pt x="1285" y="1557"/>
                    <a:pt x="1285" y="1557"/>
                  </a:cubicBezTo>
                  <a:cubicBezTo>
                    <a:pt x="1285" y="1557"/>
                    <a:pt x="1285" y="1557"/>
                    <a:pt x="1285" y="1557"/>
                  </a:cubicBezTo>
                  <a:cubicBezTo>
                    <a:pt x="1285" y="1557"/>
                    <a:pt x="1285" y="1557"/>
                    <a:pt x="1285" y="1557"/>
                  </a:cubicBezTo>
                  <a:cubicBezTo>
                    <a:pt x="1293" y="1556"/>
                    <a:pt x="1289" y="1556"/>
                    <a:pt x="1285" y="1556"/>
                  </a:cubicBezTo>
                  <a:close/>
                  <a:moveTo>
                    <a:pt x="1899" y="915"/>
                  </a:moveTo>
                  <a:cubicBezTo>
                    <a:pt x="1899" y="915"/>
                    <a:pt x="1899" y="915"/>
                    <a:pt x="1899" y="915"/>
                  </a:cubicBezTo>
                  <a:cubicBezTo>
                    <a:pt x="1899" y="915"/>
                    <a:pt x="1899" y="915"/>
                    <a:pt x="1899" y="916"/>
                  </a:cubicBezTo>
                  <a:cubicBezTo>
                    <a:pt x="1900" y="915"/>
                    <a:pt x="1900" y="914"/>
                    <a:pt x="1900" y="914"/>
                  </a:cubicBezTo>
                  <a:cubicBezTo>
                    <a:pt x="1900" y="914"/>
                    <a:pt x="1900" y="914"/>
                    <a:pt x="1899" y="915"/>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9" y="1687"/>
                  </a:moveTo>
                  <a:cubicBezTo>
                    <a:pt x="1059" y="1687"/>
                    <a:pt x="1059" y="1687"/>
                    <a:pt x="1059" y="1687"/>
                  </a:cubicBezTo>
                  <a:cubicBezTo>
                    <a:pt x="1059" y="1687"/>
                    <a:pt x="1059" y="1687"/>
                    <a:pt x="1059" y="1687"/>
                  </a:cubicBezTo>
                  <a:cubicBezTo>
                    <a:pt x="1059" y="1687"/>
                    <a:pt x="1059" y="1687"/>
                    <a:pt x="1059" y="1687"/>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899" y="915"/>
                  </a:moveTo>
                  <a:cubicBezTo>
                    <a:pt x="1899" y="915"/>
                    <a:pt x="1899" y="915"/>
                    <a:pt x="1899" y="915"/>
                  </a:cubicBezTo>
                  <a:cubicBezTo>
                    <a:pt x="1899" y="915"/>
                    <a:pt x="1899" y="915"/>
                    <a:pt x="1899" y="916"/>
                  </a:cubicBezTo>
                  <a:cubicBezTo>
                    <a:pt x="1900" y="915"/>
                    <a:pt x="1900" y="914"/>
                    <a:pt x="1900" y="914"/>
                  </a:cubicBezTo>
                  <a:cubicBezTo>
                    <a:pt x="1900" y="914"/>
                    <a:pt x="1900" y="914"/>
                    <a:pt x="1899" y="915"/>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64" name="Freeform 734">
              <a:extLst>
                <a:ext uri="{FF2B5EF4-FFF2-40B4-BE49-F238E27FC236}">
                  <a16:creationId xmlns:a16="http://schemas.microsoft.com/office/drawing/2014/main" id="{4B88361D-F87B-E62E-E301-DA52CC46E4F1}"/>
                </a:ext>
              </a:extLst>
            </p:cNvPr>
            <p:cNvSpPr>
              <a:spLocks/>
            </p:cNvSpPr>
            <p:nvPr userDrawn="1"/>
          </p:nvSpPr>
          <p:spPr bwMode="auto">
            <a:xfrm>
              <a:off x="4075" y="1199"/>
              <a:ext cx="19" cy="35"/>
            </a:xfrm>
            <a:custGeom>
              <a:avLst/>
              <a:gdLst>
                <a:gd name="T0" fmla="*/ 0 w 13"/>
                <a:gd name="T1" fmla="*/ 24 h 24"/>
                <a:gd name="T2" fmla="*/ 13 w 13"/>
                <a:gd name="T3" fmla="*/ 0 h 24"/>
                <a:gd name="T4" fmla="*/ 0 w 13"/>
                <a:gd name="T5" fmla="*/ 24 h 24"/>
              </a:gdLst>
              <a:ahLst/>
              <a:cxnLst>
                <a:cxn ang="0">
                  <a:pos x="T0" y="T1"/>
                </a:cxn>
                <a:cxn ang="0">
                  <a:pos x="T2" y="T3"/>
                </a:cxn>
                <a:cxn ang="0">
                  <a:pos x="T4" y="T5"/>
                </a:cxn>
              </a:cxnLst>
              <a:rect l="0" t="0" r="r" b="b"/>
              <a:pathLst>
                <a:path w="13" h="24">
                  <a:moveTo>
                    <a:pt x="0" y="24"/>
                  </a:moveTo>
                  <a:cubicBezTo>
                    <a:pt x="6" y="13"/>
                    <a:pt x="10" y="6"/>
                    <a:pt x="13" y="0"/>
                  </a:cubicBezTo>
                  <a:cubicBezTo>
                    <a:pt x="9" y="8"/>
                    <a:pt x="5" y="16"/>
                    <a:pt x="0" y="2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65" name="Freeform 735">
              <a:extLst>
                <a:ext uri="{FF2B5EF4-FFF2-40B4-BE49-F238E27FC236}">
                  <a16:creationId xmlns:a16="http://schemas.microsoft.com/office/drawing/2014/main" id="{8A3FE1A8-6698-35CF-27A6-28AF1B8C4AF5}"/>
                </a:ext>
              </a:extLst>
            </p:cNvPr>
            <p:cNvSpPr>
              <a:spLocks/>
            </p:cNvSpPr>
            <p:nvPr userDrawn="1"/>
          </p:nvSpPr>
          <p:spPr bwMode="auto">
            <a:xfrm>
              <a:off x="1625" y="2647"/>
              <a:ext cx="13" cy="11"/>
            </a:xfrm>
            <a:custGeom>
              <a:avLst/>
              <a:gdLst>
                <a:gd name="T0" fmla="*/ 9 w 9"/>
                <a:gd name="T1" fmla="*/ 0 h 7"/>
                <a:gd name="T2" fmla="*/ 0 w 9"/>
                <a:gd name="T3" fmla="*/ 7 h 7"/>
                <a:gd name="T4" fmla="*/ 9 w 9"/>
                <a:gd name="T5" fmla="*/ 0 h 7"/>
              </a:gdLst>
              <a:ahLst/>
              <a:cxnLst>
                <a:cxn ang="0">
                  <a:pos x="T0" y="T1"/>
                </a:cxn>
                <a:cxn ang="0">
                  <a:pos x="T2" y="T3"/>
                </a:cxn>
                <a:cxn ang="0">
                  <a:pos x="T4" y="T5"/>
                </a:cxn>
              </a:cxnLst>
              <a:rect l="0" t="0" r="r" b="b"/>
              <a:pathLst>
                <a:path w="9" h="7">
                  <a:moveTo>
                    <a:pt x="9" y="0"/>
                  </a:moveTo>
                  <a:cubicBezTo>
                    <a:pt x="9" y="1"/>
                    <a:pt x="5" y="4"/>
                    <a:pt x="0" y="7"/>
                  </a:cubicBezTo>
                  <a:cubicBezTo>
                    <a:pt x="1" y="7"/>
                    <a:pt x="3" y="5"/>
                    <a:pt x="9"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66" name="Freeform 736">
              <a:extLst>
                <a:ext uri="{FF2B5EF4-FFF2-40B4-BE49-F238E27FC236}">
                  <a16:creationId xmlns:a16="http://schemas.microsoft.com/office/drawing/2014/main" id="{5E736F25-A13D-9B31-D0B4-FA6D9FFE3310}"/>
                </a:ext>
              </a:extLst>
            </p:cNvPr>
            <p:cNvSpPr>
              <a:spLocks/>
            </p:cNvSpPr>
            <p:nvPr userDrawn="1"/>
          </p:nvSpPr>
          <p:spPr bwMode="auto">
            <a:xfrm>
              <a:off x="4401" y="510"/>
              <a:ext cx="16" cy="84"/>
            </a:xfrm>
            <a:custGeom>
              <a:avLst/>
              <a:gdLst>
                <a:gd name="T0" fmla="*/ 5 w 11"/>
                <a:gd name="T1" fmla="*/ 21 h 58"/>
                <a:gd name="T2" fmla="*/ 0 w 11"/>
                <a:gd name="T3" fmla="*/ 58 h 58"/>
                <a:gd name="T4" fmla="*/ 5 w 11"/>
                <a:gd name="T5" fmla="*/ 21 h 58"/>
              </a:gdLst>
              <a:ahLst/>
              <a:cxnLst>
                <a:cxn ang="0">
                  <a:pos x="T0" y="T1"/>
                </a:cxn>
                <a:cxn ang="0">
                  <a:pos x="T2" y="T3"/>
                </a:cxn>
                <a:cxn ang="0">
                  <a:pos x="T4" y="T5"/>
                </a:cxn>
              </a:cxnLst>
              <a:rect l="0" t="0" r="r" b="b"/>
              <a:pathLst>
                <a:path w="11" h="58">
                  <a:moveTo>
                    <a:pt x="5" y="21"/>
                  </a:moveTo>
                  <a:cubicBezTo>
                    <a:pt x="11" y="0"/>
                    <a:pt x="3" y="41"/>
                    <a:pt x="0" y="58"/>
                  </a:cubicBezTo>
                  <a:cubicBezTo>
                    <a:pt x="2" y="41"/>
                    <a:pt x="1" y="34"/>
                    <a:pt x="5" y="2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67" name="Freeform 737">
              <a:extLst>
                <a:ext uri="{FF2B5EF4-FFF2-40B4-BE49-F238E27FC236}">
                  <a16:creationId xmlns:a16="http://schemas.microsoft.com/office/drawing/2014/main" id="{324D8308-2FCF-A30B-733D-4FDA7F19B7CD}"/>
                </a:ext>
              </a:extLst>
            </p:cNvPr>
            <p:cNvSpPr>
              <a:spLocks/>
            </p:cNvSpPr>
            <p:nvPr userDrawn="1"/>
          </p:nvSpPr>
          <p:spPr bwMode="auto">
            <a:xfrm>
              <a:off x="4365" y="672"/>
              <a:ext cx="16" cy="59"/>
            </a:xfrm>
            <a:custGeom>
              <a:avLst/>
              <a:gdLst>
                <a:gd name="T0" fmla="*/ 0 w 11"/>
                <a:gd name="T1" fmla="*/ 41 h 41"/>
                <a:gd name="T2" fmla="*/ 11 w 11"/>
                <a:gd name="T3" fmla="*/ 0 h 41"/>
                <a:gd name="T4" fmla="*/ 0 w 11"/>
                <a:gd name="T5" fmla="*/ 41 h 41"/>
              </a:gdLst>
              <a:ahLst/>
              <a:cxnLst>
                <a:cxn ang="0">
                  <a:pos x="T0" y="T1"/>
                </a:cxn>
                <a:cxn ang="0">
                  <a:pos x="T2" y="T3"/>
                </a:cxn>
                <a:cxn ang="0">
                  <a:pos x="T4" y="T5"/>
                </a:cxn>
              </a:cxnLst>
              <a:rect l="0" t="0" r="r" b="b"/>
              <a:pathLst>
                <a:path w="11" h="41">
                  <a:moveTo>
                    <a:pt x="0" y="41"/>
                  </a:moveTo>
                  <a:cubicBezTo>
                    <a:pt x="4" y="31"/>
                    <a:pt x="7" y="17"/>
                    <a:pt x="11" y="0"/>
                  </a:cubicBezTo>
                  <a:cubicBezTo>
                    <a:pt x="9" y="11"/>
                    <a:pt x="6" y="23"/>
                    <a:pt x="0" y="4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68" name="Freeform 738">
              <a:extLst>
                <a:ext uri="{FF2B5EF4-FFF2-40B4-BE49-F238E27FC236}">
                  <a16:creationId xmlns:a16="http://schemas.microsoft.com/office/drawing/2014/main" id="{1D6C4858-28AF-E9ED-E2D6-65443132FFCE}"/>
                </a:ext>
              </a:extLst>
            </p:cNvPr>
            <p:cNvSpPr>
              <a:spLocks/>
            </p:cNvSpPr>
            <p:nvPr userDrawn="1"/>
          </p:nvSpPr>
          <p:spPr bwMode="auto">
            <a:xfrm>
              <a:off x="4381" y="575"/>
              <a:ext cx="17" cy="97"/>
            </a:xfrm>
            <a:custGeom>
              <a:avLst/>
              <a:gdLst>
                <a:gd name="T0" fmla="*/ 12 w 12"/>
                <a:gd name="T1" fmla="*/ 0 h 67"/>
                <a:gd name="T2" fmla="*/ 0 w 12"/>
                <a:gd name="T3" fmla="*/ 67 h 67"/>
                <a:gd name="T4" fmla="*/ 12 w 12"/>
                <a:gd name="T5" fmla="*/ 0 h 67"/>
              </a:gdLst>
              <a:ahLst/>
              <a:cxnLst>
                <a:cxn ang="0">
                  <a:pos x="T0" y="T1"/>
                </a:cxn>
                <a:cxn ang="0">
                  <a:pos x="T2" y="T3"/>
                </a:cxn>
                <a:cxn ang="0">
                  <a:pos x="T4" y="T5"/>
                </a:cxn>
              </a:cxnLst>
              <a:rect l="0" t="0" r="r" b="b"/>
              <a:pathLst>
                <a:path w="12" h="67">
                  <a:moveTo>
                    <a:pt x="12" y="0"/>
                  </a:moveTo>
                  <a:cubicBezTo>
                    <a:pt x="8" y="26"/>
                    <a:pt x="4" y="49"/>
                    <a:pt x="0" y="67"/>
                  </a:cubicBezTo>
                  <a:cubicBezTo>
                    <a:pt x="3" y="50"/>
                    <a:pt x="5" y="35"/>
                    <a:pt x="12"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69" name="Freeform 739">
              <a:extLst>
                <a:ext uri="{FF2B5EF4-FFF2-40B4-BE49-F238E27FC236}">
                  <a16:creationId xmlns:a16="http://schemas.microsoft.com/office/drawing/2014/main" id="{5154B593-7AA9-879B-D647-0EA59C5908F9}"/>
                </a:ext>
              </a:extLst>
            </p:cNvPr>
            <p:cNvSpPr>
              <a:spLocks/>
            </p:cNvSpPr>
            <p:nvPr userDrawn="1"/>
          </p:nvSpPr>
          <p:spPr bwMode="auto">
            <a:xfrm>
              <a:off x="4190" y="1112"/>
              <a:ext cx="62" cy="118"/>
            </a:xfrm>
            <a:custGeom>
              <a:avLst/>
              <a:gdLst>
                <a:gd name="T0" fmla="*/ 3 w 43"/>
                <a:gd name="T1" fmla="*/ 78 h 82"/>
                <a:gd name="T2" fmla="*/ 29 w 43"/>
                <a:gd name="T3" fmla="*/ 22 h 82"/>
                <a:gd name="T4" fmla="*/ 16 w 43"/>
                <a:gd name="T5" fmla="*/ 54 h 82"/>
                <a:gd name="T6" fmla="*/ 43 w 43"/>
                <a:gd name="T7" fmla="*/ 0 h 82"/>
                <a:gd name="T8" fmla="*/ 3 w 43"/>
                <a:gd name="T9" fmla="*/ 78 h 82"/>
                <a:gd name="T10" fmla="*/ 10 w 43"/>
                <a:gd name="T11" fmla="*/ 66 h 82"/>
                <a:gd name="T12" fmla="*/ 7 w 43"/>
                <a:gd name="T13" fmla="*/ 71 h 82"/>
                <a:gd name="T14" fmla="*/ 6 w 43"/>
                <a:gd name="T15" fmla="*/ 73 h 82"/>
                <a:gd name="T16" fmla="*/ 3 w 43"/>
                <a:gd name="T17" fmla="*/ 78 h 82"/>
                <a:gd name="T18" fmla="*/ 3 w 43"/>
                <a:gd name="T19" fmla="*/ 78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82">
                  <a:moveTo>
                    <a:pt x="3" y="78"/>
                  </a:moveTo>
                  <a:cubicBezTo>
                    <a:pt x="6" y="73"/>
                    <a:pt x="26" y="21"/>
                    <a:pt x="29" y="22"/>
                  </a:cubicBezTo>
                  <a:cubicBezTo>
                    <a:pt x="24" y="32"/>
                    <a:pt x="20" y="43"/>
                    <a:pt x="16" y="54"/>
                  </a:cubicBezTo>
                  <a:cubicBezTo>
                    <a:pt x="21" y="34"/>
                    <a:pt x="33" y="17"/>
                    <a:pt x="43" y="0"/>
                  </a:cubicBezTo>
                  <a:cubicBezTo>
                    <a:pt x="32" y="27"/>
                    <a:pt x="16" y="52"/>
                    <a:pt x="3" y="78"/>
                  </a:cubicBezTo>
                  <a:cubicBezTo>
                    <a:pt x="6" y="74"/>
                    <a:pt x="8" y="70"/>
                    <a:pt x="10" y="66"/>
                  </a:cubicBezTo>
                  <a:cubicBezTo>
                    <a:pt x="1" y="80"/>
                    <a:pt x="0" y="82"/>
                    <a:pt x="7" y="71"/>
                  </a:cubicBezTo>
                  <a:cubicBezTo>
                    <a:pt x="2" y="80"/>
                    <a:pt x="1" y="80"/>
                    <a:pt x="6" y="73"/>
                  </a:cubicBezTo>
                  <a:cubicBezTo>
                    <a:pt x="8" y="68"/>
                    <a:pt x="7" y="70"/>
                    <a:pt x="3" y="78"/>
                  </a:cubicBezTo>
                  <a:cubicBezTo>
                    <a:pt x="6" y="73"/>
                    <a:pt x="11" y="64"/>
                    <a:pt x="3" y="7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70" name="Freeform 740">
              <a:extLst>
                <a:ext uri="{FF2B5EF4-FFF2-40B4-BE49-F238E27FC236}">
                  <a16:creationId xmlns:a16="http://schemas.microsoft.com/office/drawing/2014/main" id="{799CE4A0-5CAA-9B8B-9C26-F78EACDB6739}"/>
                </a:ext>
              </a:extLst>
            </p:cNvPr>
            <p:cNvSpPr>
              <a:spLocks/>
            </p:cNvSpPr>
            <p:nvPr userDrawn="1"/>
          </p:nvSpPr>
          <p:spPr bwMode="auto">
            <a:xfrm>
              <a:off x="4117" y="1343"/>
              <a:ext cx="15" cy="32"/>
            </a:xfrm>
            <a:custGeom>
              <a:avLst/>
              <a:gdLst>
                <a:gd name="T0" fmla="*/ 0 w 11"/>
                <a:gd name="T1" fmla="*/ 22 h 22"/>
                <a:gd name="T2" fmla="*/ 11 w 11"/>
                <a:gd name="T3" fmla="*/ 0 h 22"/>
                <a:gd name="T4" fmla="*/ 0 w 11"/>
                <a:gd name="T5" fmla="*/ 22 h 22"/>
              </a:gdLst>
              <a:ahLst/>
              <a:cxnLst>
                <a:cxn ang="0">
                  <a:pos x="T0" y="T1"/>
                </a:cxn>
                <a:cxn ang="0">
                  <a:pos x="T2" y="T3"/>
                </a:cxn>
                <a:cxn ang="0">
                  <a:pos x="T4" y="T5"/>
                </a:cxn>
              </a:cxnLst>
              <a:rect l="0" t="0" r="r" b="b"/>
              <a:pathLst>
                <a:path w="11" h="22">
                  <a:moveTo>
                    <a:pt x="0" y="22"/>
                  </a:moveTo>
                  <a:cubicBezTo>
                    <a:pt x="4" y="14"/>
                    <a:pt x="8" y="6"/>
                    <a:pt x="11" y="0"/>
                  </a:cubicBezTo>
                  <a:cubicBezTo>
                    <a:pt x="7" y="8"/>
                    <a:pt x="4" y="15"/>
                    <a:pt x="0" y="2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71" name="Freeform 741">
              <a:extLst>
                <a:ext uri="{FF2B5EF4-FFF2-40B4-BE49-F238E27FC236}">
                  <a16:creationId xmlns:a16="http://schemas.microsoft.com/office/drawing/2014/main" id="{7E0B109D-1471-6D8F-D1D4-945444871A5C}"/>
                </a:ext>
              </a:extLst>
            </p:cNvPr>
            <p:cNvSpPr>
              <a:spLocks/>
            </p:cNvSpPr>
            <p:nvPr userDrawn="1"/>
          </p:nvSpPr>
          <p:spPr bwMode="auto">
            <a:xfrm>
              <a:off x="4085" y="1415"/>
              <a:ext cx="1" cy="7"/>
            </a:xfrm>
            <a:custGeom>
              <a:avLst/>
              <a:gdLst>
                <a:gd name="T0" fmla="*/ 0 w 1"/>
                <a:gd name="T1" fmla="*/ 4 h 5"/>
                <a:gd name="T2" fmla="*/ 0 w 1"/>
                <a:gd name="T3" fmla="*/ 5 h 5"/>
                <a:gd name="T4" fmla="*/ 0 w 1"/>
                <a:gd name="T5" fmla="*/ 4 h 5"/>
                <a:gd name="T6" fmla="*/ 0 w 1"/>
                <a:gd name="T7" fmla="*/ 4 h 5"/>
                <a:gd name="T8" fmla="*/ 0 w 1"/>
                <a:gd name="T9" fmla="*/ 4 h 5"/>
                <a:gd name="T10" fmla="*/ 0 w 1"/>
                <a:gd name="T11" fmla="*/ 4 h 5"/>
              </a:gdLst>
              <a:ahLst/>
              <a:cxnLst>
                <a:cxn ang="0">
                  <a:pos x="T0" y="T1"/>
                </a:cxn>
                <a:cxn ang="0">
                  <a:pos x="T2" y="T3"/>
                </a:cxn>
                <a:cxn ang="0">
                  <a:pos x="T4" y="T5"/>
                </a:cxn>
                <a:cxn ang="0">
                  <a:pos x="T6" y="T7"/>
                </a:cxn>
                <a:cxn ang="0">
                  <a:pos x="T8" y="T9"/>
                </a:cxn>
                <a:cxn ang="0">
                  <a:pos x="T10" y="T11"/>
                </a:cxn>
              </a:cxnLst>
              <a:rect l="0" t="0" r="r" b="b"/>
              <a:pathLst>
                <a:path w="1" h="5">
                  <a:moveTo>
                    <a:pt x="0" y="4"/>
                  </a:moveTo>
                  <a:cubicBezTo>
                    <a:pt x="0" y="4"/>
                    <a:pt x="0" y="5"/>
                    <a:pt x="0" y="5"/>
                  </a:cubicBezTo>
                  <a:cubicBezTo>
                    <a:pt x="0" y="5"/>
                    <a:pt x="0" y="5"/>
                    <a:pt x="0" y="4"/>
                  </a:cubicBezTo>
                  <a:cubicBezTo>
                    <a:pt x="0" y="4"/>
                    <a:pt x="0" y="4"/>
                    <a:pt x="0" y="4"/>
                  </a:cubicBezTo>
                  <a:cubicBezTo>
                    <a:pt x="0" y="2"/>
                    <a:pt x="1" y="0"/>
                    <a:pt x="0" y="4"/>
                  </a:cubicBezTo>
                  <a:cubicBezTo>
                    <a:pt x="0" y="4"/>
                    <a:pt x="0" y="4"/>
                    <a:pt x="0" y="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72" name="Freeform 742">
              <a:extLst>
                <a:ext uri="{FF2B5EF4-FFF2-40B4-BE49-F238E27FC236}">
                  <a16:creationId xmlns:a16="http://schemas.microsoft.com/office/drawing/2014/main" id="{3AD93AE8-ADD8-244E-FAEC-B00A209DEA61}"/>
                </a:ext>
              </a:extLst>
            </p:cNvPr>
            <p:cNvSpPr>
              <a:spLocks/>
            </p:cNvSpPr>
            <p:nvPr userDrawn="1"/>
          </p:nvSpPr>
          <p:spPr bwMode="auto">
            <a:xfrm>
              <a:off x="4049" y="1375"/>
              <a:ext cx="66" cy="109"/>
            </a:xfrm>
            <a:custGeom>
              <a:avLst/>
              <a:gdLst>
                <a:gd name="T0" fmla="*/ 32 w 46"/>
                <a:gd name="T1" fmla="*/ 24 h 76"/>
                <a:gd name="T2" fmla="*/ 25 w 46"/>
                <a:gd name="T3" fmla="*/ 34 h 76"/>
                <a:gd name="T4" fmla="*/ 25 w 46"/>
                <a:gd name="T5" fmla="*/ 34 h 76"/>
                <a:gd name="T6" fmla="*/ 25 w 46"/>
                <a:gd name="T7" fmla="*/ 35 h 76"/>
                <a:gd name="T8" fmla="*/ 25 w 46"/>
                <a:gd name="T9" fmla="*/ 34 h 76"/>
                <a:gd name="T10" fmla="*/ 25 w 46"/>
                <a:gd name="T11" fmla="*/ 35 h 76"/>
                <a:gd name="T12" fmla="*/ 31 w 46"/>
                <a:gd name="T13" fmla="*/ 30 h 76"/>
                <a:gd name="T14" fmla="*/ 32 w 46"/>
                <a:gd name="T15" fmla="*/ 30 h 76"/>
                <a:gd name="T16" fmla="*/ 32 w 46"/>
                <a:gd name="T17" fmla="*/ 30 h 76"/>
                <a:gd name="T18" fmla="*/ 31 w 46"/>
                <a:gd name="T19" fmla="*/ 32 h 76"/>
                <a:gd name="T20" fmla="*/ 26 w 46"/>
                <a:gd name="T21" fmla="*/ 39 h 76"/>
                <a:gd name="T22" fmla="*/ 21 w 46"/>
                <a:gd name="T23" fmla="*/ 48 h 76"/>
                <a:gd name="T24" fmla="*/ 8 w 46"/>
                <a:gd name="T25" fmla="*/ 66 h 76"/>
                <a:gd name="T26" fmla="*/ 2 w 46"/>
                <a:gd name="T27" fmla="*/ 74 h 76"/>
                <a:gd name="T28" fmla="*/ 2 w 46"/>
                <a:gd name="T29" fmla="*/ 74 h 76"/>
                <a:gd name="T30" fmla="*/ 0 w 46"/>
                <a:gd name="T31" fmla="*/ 76 h 76"/>
                <a:gd name="T32" fmla="*/ 7 w 46"/>
                <a:gd name="T33" fmla="*/ 64 h 76"/>
                <a:gd name="T34" fmla="*/ 20 w 46"/>
                <a:gd name="T35" fmla="*/ 42 h 76"/>
                <a:gd name="T36" fmla="*/ 24 w 46"/>
                <a:gd name="T37" fmla="*/ 36 h 76"/>
                <a:gd name="T38" fmla="*/ 24 w 46"/>
                <a:gd name="T39" fmla="*/ 35 h 76"/>
                <a:gd name="T40" fmla="*/ 25 w 46"/>
                <a:gd name="T41" fmla="*/ 33 h 76"/>
                <a:gd name="T42" fmla="*/ 25 w 46"/>
                <a:gd name="T43" fmla="*/ 34 h 76"/>
                <a:gd name="T44" fmla="*/ 38 w 46"/>
                <a:gd name="T45" fmla="*/ 13 h 76"/>
                <a:gd name="T46" fmla="*/ 46 w 46"/>
                <a:gd name="T47" fmla="*/ 0 h 76"/>
                <a:gd name="T48" fmla="*/ 32 w 46"/>
                <a:gd name="T49" fmla="*/ 2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6" h="76">
                  <a:moveTo>
                    <a:pt x="32" y="24"/>
                  </a:moveTo>
                  <a:cubicBezTo>
                    <a:pt x="30" y="27"/>
                    <a:pt x="27" y="31"/>
                    <a:pt x="25" y="34"/>
                  </a:cubicBezTo>
                  <a:cubicBezTo>
                    <a:pt x="25" y="34"/>
                    <a:pt x="25" y="34"/>
                    <a:pt x="25" y="34"/>
                  </a:cubicBezTo>
                  <a:cubicBezTo>
                    <a:pt x="25" y="34"/>
                    <a:pt x="25" y="35"/>
                    <a:pt x="25" y="35"/>
                  </a:cubicBezTo>
                  <a:cubicBezTo>
                    <a:pt x="25" y="35"/>
                    <a:pt x="25" y="34"/>
                    <a:pt x="25" y="34"/>
                  </a:cubicBezTo>
                  <a:cubicBezTo>
                    <a:pt x="25" y="34"/>
                    <a:pt x="25" y="35"/>
                    <a:pt x="25" y="35"/>
                  </a:cubicBezTo>
                  <a:cubicBezTo>
                    <a:pt x="26" y="35"/>
                    <a:pt x="28" y="34"/>
                    <a:pt x="31" y="30"/>
                  </a:cubicBezTo>
                  <a:cubicBezTo>
                    <a:pt x="32" y="30"/>
                    <a:pt x="32" y="30"/>
                    <a:pt x="32" y="30"/>
                  </a:cubicBezTo>
                  <a:cubicBezTo>
                    <a:pt x="32" y="30"/>
                    <a:pt x="32" y="30"/>
                    <a:pt x="32" y="30"/>
                  </a:cubicBezTo>
                  <a:cubicBezTo>
                    <a:pt x="32" y="30"/>
                    <a:pt x="31" y="31"/>
                    <a:pt x="31" y="32"/>
                  </a:cubicBezTo>
                  <a:cubicBezTo>
                    <a:pt x="28" y="37"/>
                    <a:pt x="26" y="39"/>
                    <a:pt x="26" y="39"/>
                  </a:cubicBezTo>
                  <a:cubicBezTo>
                    <a:pt x="24" y="42"/>
                    <a:pt x="23" y="45"/>
                    <a:pt x="21" y="48"/>
                  </a:cubicBezTo>
                  <a:cubicBezTo>
                    <a:pt x="17" y="54"/>
                    <a:pt x="12" y="60"/>
                    <a:pt x="8" y="66"/>
                  </a:cubicBezTo>
                  <a:cubicBezTo>
                    <a:pt x="6" y="68"/>
                    <a:pt x="4" y="71"/>
                    <a:pt x="2" y="74"/>
                  </a:cubicBezTo>
                  <a:cubicBezTo>
                    <a:pt x="2" y="74"/>
                    <a:pt x="2" y="74"/>
                    <a:pt x="2" y="74"/>
                  </a:cubicBezTo>
                  <a:cubicBezTo>
                    <a:pt x="1" y="75"/>
                    <a:pt x="1" y="75"/>
                    <a:pt x="0" y="76"/>
                  </a:cubicBezTo>
                  <a:cubicBezTo>
                    <a:pt x="3" y="72"/>
                    <a:pt x="5" y="68"/>
                    <a:pt x="7" y="64"/>
                  </a:cubicBezTo>
                  <a:cubicBezTo>
                    <a:pt x="11" y="57"/>
                    <a:pt x="16" y="49"/>
                    <a:pt x="20" y="42"/>
                  </a:cubicBezTo>
                  <a:cubicBezTo>
                    <a:pt x="21" y="40"/>
                    <a:pt x="23" y="38"/>
                    <a:pt x="24" y="36"/>
                  </a:cubicBezTo>
                  <a:cubicBezTo>
                    <a:pt x="24" y="35"/>
                    <a:pt x="24" y="35"/>
                    <a:pt x="24" y="35"/>
                  </a:cubicBezTo>
                  <a:cubicBezTo>
                    <a:pt x="25" y="34"/>
                    <a:pt x="25" y="34"/>
                    <a:pt x="25" y="33"/>
                  </a:cubicBezTo>
                  <a:cubicBezTo>
                    <a:pt x="25" y="33"/>
                    <a:pt x="25" y="34"/>
                    <a:pt x="25" y="34"/>
                  </a:cubicBezTo>
                  <a:cubicBezTo>
                    <a:pt x="28" y="27"/>
                    <a:pt x="33" y="19"/>
                    <a:pt x="38" y="13"/>
                  </a:cubicBezTo>
                  <a:cubicBezTo>
                    <a:pt x="41" y="8"/>
                    <a:pt x="44" y="4"/>
                    <a:pt x="46" y="0"/>
                  </a:cubicBezTo>
                  <a:cubicBezTo>
                    <a:pt x="42" y="8"/>
                    <a:pt x="37" y="16"/>
                    <a:pt x="32" y="2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73" name="Freeform 743">
              <a:extLst>
                <a:ext uri="{FF2B5EF4-FFF2-40B4-BE49-F238E27FC236}">
                  <a16:creationId xmlns:a16="http://schemas.microsoft.com/office/drawing/2014/main" id="{9F080F93-546F-E112-CC40-A8B257FBA244}"/>
                </a:ext>
              </a:extLst>
            </p:cNvPr>
            <p:cNvSpPr>
              <a:spLocks/>
            </p:cNvSpPr>
            <p:nvPr userDrawn="1"/>
          </p:nvSpPr>
          <p:spPr bwMode="auto">
            <a:xfrm>
              <a:off x="3143" y="2403"/>
              <a:ext cx="69" cy="47"/>
            </a:xfrm>
            <a:custGeom>
              <a:avLst/>
              <a:gdLst>
                <a:gd name="T0" fmla="*/ 27 w 48"/>
                <a:gd name="T1" fmla="*/ 14 h 33"/>
                <a:gd name="T2" fmla="*/ 48 w 48"/>
                <a:gd name="T3" fmla="*/ 0 h 33"/>
                <a:gd name="T4" fmla="*/ 0 w 48"/>
                <a:gd name="T5" fmla="*/ 33 h 33"/>
                <a:gd name="T6" fmla="*/ 27 w 48"/>
                <a:gd name="T7" fmla="*/ 13 h 33"/>
                <a:gd name="T8" fmla="*/ 27 w 48"/>
                <a:gd name="T9" fmla="*/ 14 h 33"/>
                <a:gd name="T10" fmla="*/ 27 w 48"/>
                <a:gd name="T11" fmla="*/ 14 h 33"/>
              </a:gdLst>
              <a:ahLst/>
              <a:cxnLst>
                <a:cxn ang="0">
                  <a:pos x="T0" y="T1"/>
                </a:cxn>
                <a:cxn ang="0">
                  <a:pos x="T2" y="T3"/>
                </a:cxn>
                <a:cxn ang="0">
                  <a:pos x="T4" y="T5"/>
                </a:cxn>
                <a:cxn ang="0">
                  <a:pos x="T6" y="T7"/>
                </a:cxn>
                <a:cxn ang="0">
                  <a:pos x="T8" y="T9"/>
                </a:cxn>
                <a:cxn ang="0">
                  <a:pos x="T10" y="T11"/>
                </a:cxn>
              </a:cxnLst>
              <a:rect l="0" t="0" r="r" b="b"/>
              <a:pathLst>
                <a:path w="48" h="33">
                  <a:moveTo>
                    <a:pt x="27" y="14"/>
                  </a:moveTo>
                  <a:cubicBezTo>
                    <a:pt x="34" y="9"/>
                    <a:pt x="41" y="5"/>
                    <a:pt x="48" y="0"/>
                  </a:cubicBezTo>
                  <a:cubicBezTo>
                    <a:pt x="33" y="11"/>
                    <a:pt x="21" y="33"/>
                    <a:pt x="0" y="33"/>
                  </a:cubicBezTo>
                  <a:cubicBezTo>
                    <a:pt x="11" y="33"/>
                    <a:pt x="20" y="19"/>
                    <a:pt x="27" y="13"/>
                  </a:cubicBezTo>
                  <a:cubicBezTo>
                    <a:pt x="26" y="14"/>
                    <a:pt x="26" y="14"/>
                    <a:pt x="27" y="14"/>
                  </a:cubicBezTo>
                  <a:cubicBezTo>
                    <a:pt x="34" y="9"/>
                    <a:pt x="18" y="20"/>
                    <a:pt x="27" y="1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74" name="Freeform 744">
              <a:extLst>
                <a:ext uri="{FF2B5EF4-FFF2-40B4-BE49-F238E27FC236}">
                  <a16:creationId xmlns:a16="http://schemas.microsoft.com/office/drawing/2014/main" id="{07284F15-8672-A9C7-796F-EB4779894475}"/>
                </a:ext>
              </a:extLst>
            </p:cNvPr>
            <p:cNvSpPr>
              <a:spLocks/>
            </p:cNvSpPr>
            <p:nvPr userDrawn="1"/>
          </p:nvSpPr>
          <p:spPr bwMode="auto">
            <a:xfrm>
              <a:off x="2959" y="2512"/>
              <a:ext cx="16" cy="9"/>
            </a:xfrm>
            <a:custGeom>
              <a:avLst/>
              <a:gdLst>
                <a:gd name="T0" fmla="*/ 0 w 11"/>
                <a:gd name="T1" fmla="*/ 6 h 6"/>
                <a:gd name="T2" fmla="*/ 11 w 11"/>
                <a:gd name="T3" fmla="*/ 0 h 6"/>
                <a:gd name="T4" fmla="*/ 0 w 11"/>
                <a:gd name="T5" fmla="*/ 6 h 6"/>
                <a:gd name="T6" fmla="*/ 0 w 11"/>
                <a:gd name="T7" fmla="*/ 6 h 6"/>
              </a:gdLst>
              <a:ahLst/>
              <a:cxnLst>
                <a:cxn ang="0">
                  <a:pos x="T0" y="T1"/>
                </a:cxn>
                <a:cxn ang="0">
                  <a:pos x="T2" y="T3"/>
                </a:cxn>
                <a:cxn ang="0">
                  <a:pos x="T4" y="T5"/>
                </a:cxn>
                <a:cxn ang="0">
                  <a:pos x="T6" y="T7"/>
                </a:cxn>
              </a:cxnLst>
              <a:rect l="0" t="0" r="r" b="b"/>
              <a:pathLst>
                <a:path w="11" h="6">
                  <a:moveTo>
                    <a:pt x="0" y="6"/>
                  </a:moveTo>
                  <a:cubicBezTo>
                    <a:pt x="4" y="4"/>
                    <a:pt x="7" y="2"/>
                    <a:pt x="11" y="0"/>
                  </a:cubicBezTo>
                  <a:cubicBezTo>
                    <a:pt x="7" y="3"/>
                    <a:pt x="1" y="6"/>
                    <a:pt x="0" y="6"/>
                  </a:cubicBezTo>
                  <a:cubicBezTo>
                    <a:pt x="4" y="4"/>
                    <a:pt x="0" y="6"/>
                    <a:pt x="0" y="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75" name="Freeform 745">
              <a:extLst>
                <a:ext uri="{FF2B5EF4-FFF2-40B4-BE49-F238E27FC236}">
                  <a16:creationId xmlns:a16="http://schemas.microsoft.com/office/drawing/2014/main" id="{39A45E52-ECF0-DD24-2BB1-E13ADF795C44}"/>
                </a:ext>
              </a:extLst>
            </p:cNvPr>
            <p:cNvSpPr>
              <a:spLocks/>
            </p:cNvSpPr>
            <p:nvPr userDrawn="1"/>
          </p:nvSpPr>
          <p:spPr bwMode="auto">
            <a:xfrm>
              <a:off x="2477" y="2764"/>
              <a:ext cx="33" cy="53"/>
            </a:xfrm>
            <a:custGeom>
              <a:avLst/>
              <a:gdLst>
                <a:gd name="T0" fmla="*/ 7 w 23"/>
                <a:gd name="T1" fmla="*/ 4 h 37"/>
                <a:gd name="T2" fmla="*/ 23 w 23"/>
                <a:gd name="T3" fmla="*/ 0 h 37"/>
                <a:gd name="T4" fmla="*/ 8 w 23"/>
                <a:gd name="T5" fmla="*/ 37 h 37"/>
                <a:gd name="T6" fmla="*/ 7 w 23"/>
                <a:gd name="T7" fmla="*/ 4 h 37"/>
                <a:gd name="T8" fmla="*/ 7 w 23"/>
                <a:gd name="T9" fmla="*/ 4 h 37"/>
              </a:gdLst>
              <a:ahLst/>
              <a:cxnLst>
                <a:cxn ang="0">
                  <a:pos x="T0" y="T1"/>
                </a:cxn>
                <a:cxn ang="0">
                  <a:pos x="T2" y="T3"/>
                </a:cxn>
                <a:cxn ang="0">
                  <a:pos x="T4" y="T5"/>
                </a:cxn>
                <a:cxn ang="0">
                  <a:pos x="T6" y="T7"/>
                </a:cxn>
                <a:cxn ang="0">
                  <a:pos x="T8" y="T9"/>
                </a:cxn>
              </a:cxnLst>
              <a:rect l="0" t="0" r="r" b="b"/>
              <a:pathLst>
                <a:path w="23" h="37">
                  <a:moveTo>
                    <a:pt x="7" y="4"/>
                  </a:moveTo>
                  <a:cubicBezTo>
                    <a:pt x="12" y="3"/>
                    <a:pt x="18" y="1"/>
                    <a:pt x="23" y="0"/>
                  </a:cubicBezTo>
                  <a:cubicBezTo>
                    <a:pt x="0" y="0"/>
                    <a:pt x="5" y="23"/>
                    <a:pt x="8" y="37"/>
                  </a:cubicBezTo>
                  <a:cubicBezTo>
                    <a:pt x="6" y="29"/>
                    <a:pt x="7" y="5"/>
                    <a:pt x="7" y="4"/>
                  </a:cubicBezTo>
                  <a:cubicBezTo>
                    <a:pt x="12" y="3"/>
                    <a:pt x="7" y="4"/>
                    <a:pt x="7" y="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76" name="Freeform 746">
              <a:extLst>
                <a:ext uri="{FF2B5EF4-FFF2-40B4-BE49-F238E27FC236}">
                  <a16:creationId xmlns:a16="http://schemas.microsoft.com/office/drawing/2014/main" id="{DF9DEFFC-92A5-4733-2F65-7B206CCC74AE}"/>
                </a:ext>
              </a:extLst>
            </p:cNvPr>
            <p:cNvSpPr>
              <a:spLocks/>
            </p:cNvSpPr>
            <p:nvPr userDrawn="1"/>
          </p:nvSpPr>
          <p:spPr bwMode="auto">
            <a:xfrm>
              <a:off x="2518" y="3013"/>
              <a:ext cx="13" cy="83"/>
            </a:xfrm>
            <a:custGeom>
              <a:avLst/>
              <a:gdLst>
                <a:gd name="T0" fmla="*/ 0 w 9"/>
                <a:gd name="T1" fmla="*/ 0 h 58"/>
                <a:gd name="T2" fmla="*/ 9 w 9"/>
                <a:gd name="T3" fmla="*/ 58 h 58"/>
                <a:gd name="T4" fmla="*/ 0 w 9"/>
                <a:gd name="T5" fmla="*/ 0 h 58"/>
                <a:gd name="T6" fmla="*/ 0 w 9"/>
                <a:gd name="T7" fmla="*/ 0 h 58"/>
                <a:gd name="T8" fmla="*/ 0 w 9"/>
                <a:gd name="T9" fmla="*/ 0 h 58"/>
              </a:gdLst>
              <a:ahLst/>
              <a:cxnLst>
                <a:cxn ang="0">
                  <a:pos x="T0" y="T1"/>
                </a:cxn>
                <a:cxn ang="0">
                  <a:pos x="T2" y="T3"/>
                </a:cxn>
                <a:cxn ang="0">
                  <a:pos x="T4" y="T5"/>
                </a:cxn>
                <a:cxn ang="0">
                  <a:pos x="T6" y="T7"/>
                </a:cxn>
                <a:cxn ang="0">
                  <a:pos x="T8" y="T9"/>
                </a:cxn>
              </a:cxnLst>
              <a:rect l="0" t="0" r="r" b="b"/>
              <a:pathLst>
                <a:path w="9" h="58">
                  <a:moveTo>
                    <a:pt x="0" y="0"/>
                  </a:moveTo>
                  <a:cubicBezTo>
                    <a:pt x="5" y="20"/>
                    <a:pt x="8" y="39"/>
                    <a:pt x="9" y="58"/>
                  </a:cubicBezTo>
                  <a:cubicBezTo>
                    <a:pt x="6" y="38"/>
                    <a:pt x="2" y="8"/>
                    <a:pt x="0" y="0"/>
                  </a:cubicBezTo>
                  <a:cubicBezTo>
                    <a:pt x="7" y="24"/>
                    <a:pt x="0" y="0"/>
                    <a:pt x="0" y="0"/>
                  </a:cubicBezTo>
                  <a:cubicBezTo>
                    <a:pt x="5" y="19"/>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77" name="Freeform 747">
              <a:extLst>
                <a:ext uri="{FF2B5EF4-FFF2-40B4-BE49-F238E27FC236}">
                  <a16:creationId xmlns:a16="http://schemas.microsoft.com/office/drawing/2014/main" id="{17CA3C3E-D782-C2AC-3840-E3143FB4EFBC}"/>
                </a:ext>
              </a:extLst>
            </p:cNvPr>
            <p:cNvSpPr>
              <a:spLocks/>
            </p:cNvSpPr>
            <p:nvPr userDrawn="1"/>
          </p:nvSpPr>
          <p:spPr bwMode="auto">
            <a:xfrm>
              <a:off x="2381" y="2387"/>
              <a:ext cx="43" cy="148"/>
            </a:xfrm>
            <a:custGeom>
              <a:avLst/>
              <a:gdLst>
                <a:gd name="T0" fmla="*/ 30 w 30"/>
                <a:gd name="T1" fmla="*/ 94 h 103"/>
                <a:gd name="T2" fmla="*/ 0 w 30"/>
                <a:gd name="T3" fmla="*/ 0 h 103"/>
                <a:gd name="T4" fmla="*/ 30 w 30"/>
                <a:gd name="T5" fmla="*/ 94 h 103"/>
              </a:gdLst>
              <a:ahLst/>
              <a:cxnLst>
                <a:cxn ang="0">
                  <a:pos x="T0" y="T1"/>
                </a:cxn>
                <a:cxn ang="0">
                  <a:pos x="T2" y="T3"/>
                </a:cxn>
                <a:cxn ang="0">
                  <a:pos x="T4" y="T5"/>
                </a:cxn>
              </a:cxnLst>
              <a:rect l="0" t="0" r="r" b="b"/>
              <a:pathLst>
                <a:path w="30" h="103">
                  <a:moveTo>
                    <a:pt x="30" y="94"/>
                  </a:moveTo>
                  <a:cubicBezTo>
                    <a:pt x="29" y="103"/>
                    <a:pt x="8" y="23"/>
                    <a:pt x="0" y="0"/>
                  </a:cubicBezTo>
                  <a:cubicBezTo>
                    <a:pt x="9" y="15"/>
                    <a:pt x="17" y="64"/>
                    <a:pt x="30" y="9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78" name="Freeform 748">
              <a:extLst>
                <a:ext uri="{FF2B5EF4-FFF2-40B4-BE49-F238E27FC236}">
                  <a16:creationId xmlns:a16="http://schemas.microsoft.com/office/drawing/2014/main" id="{839E2851-E29C-A5A8-4950-DE46254A3D5F}"/>
                </a:ext>
              </a:extLst>
            </p:cNvPr>
            <p:cNvSpPr>
              <a:spLocks/>
            </p:cNvSpPr>
            <p:nvPr userDrawn="1"/>
          </p:nvSpPr>
          <p:spPr bwMode="auto">
            <a:xfrm>
              <a:off x="3963" y="1278"/>
              <a:ext cx="90" cy="141"/>
            </a:xfrm>
            <a:custGeom>
              <a:avLst/>
              <a:gdLst>
                <a:gd name="T0" fmla="*/ 43 w 63"/>
                <a:gd name="T1" fmla="*/ 32 h 98"/>
                <a:gd name="T2" fmla="*/ 0 w 63"/>
                <a:gd name="T3" fmla="*/ 98 h 98"/>
                <a:gd name="T4" fmla="*/ 32 w 63"/>
                <a:gd name="T5" fmla="*/ 50 h 98"/>
                <a:gd name="T6" fmla="*/ 32 w 63"/>
                <a:gd name="T7" fmla="*/ 50 h 98"/>
                <a:gd name="T8" fmla="*/ 43 w 63"/>
                <a:gd name="T9" fmla="*/ 32 h 98"/>
                <a:gd name="T10" fmla="*/ 33 w 63"/>
                <a:gd name="T11" fmla="*/ 48 h 98"/>
                <a:gd name="T12" fmla="*/ 43 w 63"/>
                <a:gd name="T13" fmla="*/ 32 h 98"/>
                <a:gd name="T14" fmla="*/ 43 w 63"/>
                <a:gd name="T15" fmla="*/ 32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98">
                  <a:moveTo>
                    <a:pt x="43" y="32"/>
                  </a:moveTo>
                  <a:cubicBezTo>
                    <a:pt x="29" y="54"/>
                    <a:pt x="15" y="76"/>
                    <a:pt x="0" y="98"/>
                  </a:cubicBezTo>
                  <a:cubicBezTo>
                    <a:pt x="6" y="89"/>
                    <a:pt x="63" y="0"/>
                    <a:pt x="32" y="50"/>
                  </a:cubicBezTo>
                  <a:cubicBezTo>
                    <a:pt x="47" y="26"/>
                    <a:pt x="47" y="26"/>
                    <a:pt x="32" y="50"/>
                  </a:cubicBezTo>
                  <a:cubicBezTo>
                    <a:pt x="36" y="44"/>
                    <a:pt x="39" y="38"/>
                    <a:pt x="43" y="32"/>
                  </a:cubicBezTo>
                  <a:cubicBezTo>
                    <a:pt x="40" y="38"/>
                    <a:pt x="36" y="43"/>
                    <a:pt x="33" y="48"/>
                  </a:cubicBezTo>
                  <a:cubicBezTo>
                    <a:pt x="36" y="43"/>
                    <a:pt x="40" y="37"/>
                    <a:pt x="43" y="32"/>
                  </a:cubicBezTo>
                  <a:cubicBezTo>
                    <a:pt x="29" y="54"/>
                    <a:pt x="27" y="58"/>
                    <a:pt x="43" y="3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79" name="Freeform 749">
              <a:extLst>
                <a:ext uri="{FF2B5EF4-FFF2-40B4-BE49-F238E27FC236}">
                  <a16:creationId xmlns:a16="http://schemas.microsoft.com/office/drawing/2014/main" id="{D25F3784-6E76-0F86-67EA-A0288A6F9C60}"/>
                </a:ext>
              </a:extLst>
            </p:cNvPr>
            <p:cNvSpPr>
              <a:spLocks/>
            </p:cNvSpPr>
            <p:nvPr userDrawn="1"/>
          </p:nvSpPr>
          <p:spPr bwMode="auto">
            <a:xfrm>
              <a:off x="1722" y="2604"/>
              <a:ext cx="5" cy="3"/>
            </a:xfrm>
            <a:custGeom>
              <a:avLst/>
              <a:gdLst>
                <a:gd name="T0" fmla="*/ 0 w 3"/>
                <a:gd name="T1" fmla="*/ 2 h 2"/>
                <a:gd name="T2" fmla="*/ 2 w 3"/>
                <a:gd name="T3" fmla="*/ 0 h 2"/>
                <a:gd name="T4" fmla="*/ 0 w 3"/>
                <a:gd name="T5" fmla="*/ 2 h 2"/>
              </a:gdLst>
              <a:ahLst/>
              <a:cxnLst>
                <a:cxn ang="0">
                  <a:pos x="T0" y="T1"/>
                </a:cxn>
                <a:cxn ang="0">
                  <a:pos x="T2" y="T3"/>
                </a:cxn>
                <a:cxn ang="0">
                  <a:pos x="T4" y="T5"/>
                </a:cxn>
              </a:cxnLst>
              <a:rect l="0" t="0" r="r" b="b"/>
              <a:pathLst>
                <a:path w="3" h="2">
                  <a:moveTo>
                    <a:pt x="0" y="2"/>
                  </a:moveTo>
                  <a:cubicBezTo>
                    <a:pt x="2" y="0"/>
                    <a:pt x="2" y="0"/>
                    <a:pt x="2" y="0"/>
                  </a:cubicBezTo>
                  <a:cubicBezTo>
                    <a:pt x="3" y="2"/>
                    <a:pt x="1" y="1"/>
                    <a:pt x="0" y="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80" name="Freeform 750">
              <a:extLst>
                <a:ext uri="{FF2B5EF4-FFF2-40B4-BE49-F238E27FC236}">
                  <a16:creationId xmlns:a16="http://schemas.microsoft.com/office/drawing/2014/main" id="{6E8A541C-11F2-F903-69B9-1307F0DB0AFF}"/>
                </a:ext>
              </a:extLst>
            </p:cNvPr>
            <p:cNvSpPr>
              <a:spLocks/>
            </p:cNvSpPr>
            <p:nvPr userDrawn="1"/>
          </p:nvSpPr>
          <p:spPr bwMode="auto">
            <a:xfrm>
              <a:off x="1735" y="2676"/>
              <a:ext cx="6" cy="3"/>
            </a:xfrm>
            <a:custGeom>
              <a:avLst/>
              <a:gdLst>
                <a:gd name="T0" fmla="*/ 0 w 4"/>
                <a:gd name="T1" fmla="*/ 2 h 2"/>
                <a:gd name="T2" fmla="*/ 3 w 4"/>
                <a:gd name="T3" fmla="*/ 0 h 2"/>
                <a:gd name="T4" fmla="*/ 0 w 4"/>
                <a:gd name="T5" fmla="*/ 2 h 2"/>
              </a:gdLst>
              <a:ahLst/>
              <a:cxnLst>
                <a:cxn ang="0">
                  <a:pos x="T0" y="T1"/>
                </a:cxn>
                <a:cxn ang="0">
                  <a:pos x="T2" y="T3"/>
                </a:cxn>
                <a:cxn ang="0">
                  <a:pos x="T4" y="T5"/>
                </a:cxn>
              </a:cxnLst>
              <a:rect l="0" t="0" r="r" b="b"/>
              <a:pathLst>
                <a:path w="4" h="2">
                  <a:moveTo>
                    <a:pt x="0" y="2"/>
                  </a:moveTo>
                  <a:cubicBezTo>
                    <a:pt x="1" y="1"/>
                    <a:pt x="2" y="0"/>
                    <a:pt x="3" y="0"/>
                  </a:cubicBezTo>
                  <a:cubicBezTo>
                    <a:pt x="4" y="1"/>
                    <a:pt x="2" y="1"/>
                    <a:pt x="0" y="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81" name="Freeform 751">
              <a:extLst>
                <a:ext uri="{FF2B5EF4-FFF2-40B4-BE49-F238E27FC236}">
                  <a16:creationId xmlns:a16="http://schemas.microsoft.com/office/drawing/2014/main" id="{C0E9AB42-E5AB-9D45-B22E-E0750A78AC01}"/>
                </a:ext>
              </a:extLst>
            </p:cNvPr>
            <p:cNvSpPr>
              <a:spLocks/>
            </p:cNvSpPr>
            <p:nvPr userDrawn="1"/>
          </p:nvSpPr>
          <p:spPr bwMode="auto">
            <a:xfrm>
              <a:off x="1734" y="2679"/>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1" y="0"/>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82" name="Freeform 752">
              <a:extLst>
                <a:ext uri="{FF2B5EF4-FFF2-40B4-BE49-F238E27FC236}">
                  <a16:creationId xmlns:a16="http://schemas.microsoft.com/office/drawing/2014/main" id="{EA6DC68E-B134-3697-51C4-94D7AE62D334}"/>
                </a:ext>
              </a:extLst>
            </p:cNvPr>
            <p:cNvSpPr>
              <a:spLocks/>
            </p:cNvSpPr>
            <p:nvPr userDrawn="1"/>
          </p:nvSpPr>
          <p:spPr bwMode="auto">
            <a:xfrm>
              <a:off x="1734" y="2617"/>
              <a:ext cx="3" cy="0"/>
            </a:xfrm>
            <a:custGeom>
              <a:avLst/>
              <a:gdLst>
                <a:gd name="T0" fmla="*/ 2 w 2"/>
                <a:gd name="T1" fmla="*/ 0 w 2"/>
                <a:gd name="T2" fmla="*/ 2 w 2"/>
              </a:gdLst>
              <a:ahLst/>
              <a:cxnLst>
                <a:cxn ang="0">
                  <a:pos x="T0" y="0"/>
                </a:cxn>
                <a:cxn ang="0">
                  <a:pos x="T1" y="0"/>
                </a:cxn>
                <a:cxn ang="0">
                  <a:pos x="T2" y="0"/>
                </a:cxn>
              </a:cxnLst>
              <a:rect l="0" t="0" r="r" b="b"/>
              <a:pathLst>
                <a:path w="2">
                  <a:moveTo>
                    <a:pt x="2" y="0"/>
                  </a:moveTo>
                  <a:cubicBezTo>
                    <a:pt x="1" y="0"/>
                    <a:pt x="1" y="0"/>
                    <a:pt x="0" y="0"/>
                  </a:cubicBezTo>
                  <a:cubicBezTo>
                    <a:pt x="0" y="0"/>
                    <a:pt x="1" y="0"/>
                    <a:pt x="2"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83" name="Freeform 753">
              <a:extLst>
                <a:ext uri="{FF2B5EF4-FFF2-40B4-BE49-F238E27FC236}">
                  <a16:creationId xmlns:a16="http://schemas.microsoft.com/office/drawing/2014/main" id="{5B183B6E-8F9D-ECB4-A8DA-707CD200481E}"/>
                </a:ext>
              </a:extLst>
            </p:cNvPr>
            <p:cNvSpPr>
              <a:spLocks/>
            </p:cNvSpPr>
            <p:nvPr userDrawn="1"/>
          </p:nvSpPr>
          <p:spPr bwMode="auto">
            <a:xfrm>
              <a:off x="1731" y="2971"/>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84" name="Freeform 754">
              <a:extLst>
                <a:ext uri="{FF2B5EF4-FFF2-40B4-BE49-F238E27FC236}">
                  <a16:creationId xmlns:a16="http://schemas.microsoft.com/office/drawing/2014/main" id="{356EBCCA-416D-7B00-6851-89C3690673EB}"/>
                </a:ext>
              </a:extLst>
            </p:cNvPr>
            <p:cNvSpPr>
              <a:spLocks noEditPoints="1"/>
            </p:cNvSpPr>
            <p:nvPr userDrawn="1"/>
          </p:nvSpPr>
          <p:spPr bwMode="auto">
            <a:xfrm>
              <a:off x="1671" y="2613"/>
              <a:ext cx="97" cy="403"/>
            </a:xfrm>
            <a:custGeom>
              <a:avLst/>
              <a:gdLst>
                <a:gd name="T0" fmla="*/ 15 w 68"/>
                <a:gd name="T1" fmla="*/ 198 h 280"/>
                <a:gd name="T2" fmla="*/ 58 w 68"/>
                <a:gd name="T3" fmla="*/ 244 h 280"/>
                <a:gd name="T4" fmla="*/ 51 w 68"/>
                <a:gd name="T5" fmla="*/ 139 h 280"/>
                <a:gd name="T6" fmla="*/ 41 w 68"/>
                <a:gd name="T7" fmla="*/ 121 h 280"/>
                <a:gd name="T8" fmla="*/ 46 w 68"/>
                <a:gd name="T9" fmla="*/ 134 h 280"/>
                <a:gd name="T10" fmla="*/ 39 w 68"/>
                <a:gd name="T11" fmla="*/ 109 h 280"/>
                <a:gd name="T12" fmla="*/ 46 w 68"/>
                <a:gd name="T13" fmla="*/ 54 h 280"/>
                <a:gd name="T14" fmla="*/ 47 w 68"/>
                <a:gd name="T15" fmla="*/ 45 h 280"/>
                <a:gd name="T16" fmla="*/ 35 w 68"/>
                <a:gd name="T17" fmla="*/ 12 h 280"/>
                <a:gd name="T18" fmla="*/ 40 w 68"/>
                <a:gd name="T19" fmla="*/ 18 h 280"/>
                <a:gd name="T20" fmla="*/ 45 w 68"/>
                <a:gd name="T21" fmla="*/ 0 h 280"/>
                <a:gd name="T22" fmla="*/ 15 w 68"/>
                <a:gd name="T23" fmla="*/ 198 h 280"/>
                <a:gd name="T24" fmla="*/ 15 w 68"/>
                <a:gd name="T25" fmla="*/ 198 h 280"/>
                <a:gd name="T26" fmla="*/ 35 w 68"/>
                <a:gd name="T27" fmla="*/ 117 h 280"/>
                <a:gd name="T28" fmla="*/ 45 w 68"/>
                <a:gd name="T29" fmla="*/ 114 h 280"/>
                <a:gd name="T30" fmla="*/ 35 w 68"/>
                <a:gd name="T31" fmla="*/ 117 h 280"/>
                <a:gd name="T32" fmla="*/ 35 w 68"/>
                <a:gd name="T33" fmla="*/ 117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8" h="280">
                  <a:moveTo>
                    <a:pt x="15" y="198"/>
                  </a:moveTo>
                  <a:cubicBezTo>
                    <a:pt x="27" y="211"/>
                    <a:pt x="24" y="280"/>
                    <a:pt x="58" y="244"/>
                  </a:cubicBezTo>
                  <a:cubicBezTo>
                    <a:pt x="16" y="253"/>
                    <a:pt x="52" y="142"/>
                    <a:pt x="51" y="139"/>
                  </a:cubicBezTo>
                  <a:cubicBezTo>
                    <a:pt x="48" y="132"/>
                    <a:pt x="45" y="136"/>
                    <a:pt x="41" y="121"/>
                  </a:cubicBezTo>
                  <a:cubicBezTo>
                    <a:pt x="38" y="123"/>
                    <a:pt x="48" y="134"/>
                    <a:pt x="46" y="134"/>
                  </a:cubicBezTo>
                  <a:cubicBezTo>
                    <a:pt x="10" y="130"/>
                    <a:pt x="68" y="128"/>
                    <a:pt x="39" y="109"/>
                  </a:cubicBezTo>
                  <a:cubicBezTo>
                    <a:pt x="58" y="106"/>
                    <a:pt x="44" y="66"/>
                    <a:pt x="46" y="54"/>
                  </a:cubicBezTo>
                  <a:cubicBezTo>
                    <a:pt x="35" y="73"/>
                    <a:pt x="48" y="44"/>
                    <a:pt x="47" y="45"/>
                  </a:cubicBezTo>
                  <a:cubicBezTo>
                    <a:pt x="23" y="63"/>
                    <a:pt x="62" y="11"/>
                    <a:pt x="35" y="12"/>
                  </a:cubicBezTo>
                  <a:cubicBezTo>
                    <a:pt x="36" y="14"/>
                    <a:pt x="38" y="16"/>
                    <a:pt x="40" y="18"/>
                  </a:cubicBezTo>
                  <a:cubicBezTo>
                    <a:pt x="40" y="11"/>
                    <a:pt x="41" y="6"/>
                    <a:pt x="45" y="0"/>
                  </a:cubicBezTo>
                  <a:cubicBezTo>
                    <a:pt x="21" y="22"/>
                    <a:pt x="0" y="172"/>
                    <a:pt x="15" y="198"/>
                  </a:cubicBezTo>
                  <a:cubicBezTo>
                    <a:pt x="24" y="208"/>
                    <a:pt x="15" y="199"/>
                    <a:pt x="15" y="198"/>
                  </a:cubicBezTo>
                  <a:close/>
                  <a:moveTo>
                    <a:pt x="35" y="117"/>
                  </a:moveTo>
                  <a:cubicBezTo>
                    <a:pt x="39" y="117"/>
                    <a:pt x="42" y="116"/>
                    <a:pt x="45" y="114"/>
                  </a:cubicBezTo>
                  <a:cubicBezTo>
                    <a:pt x="36" y="113"/>
                    <a:pt x="36" y="116"/>
                    <a:pt x="35" y="117"/>
                  </a:cubicBezTo>
                  <a:cubicBezTo>
                    <a:pt x="39" y="117"/>
                    <a:pt x="37" y="116"/>
                    <a:pt x="35" y="11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85" name="Freeform 755">
              <a:extLst>
                <a:ext uri="{FF2B5EF4-FFF2-40B4-BE49-F238E27FC236}">
                  <a16:creationId xmlns:a16="http://schemas.microsoft.com/office/drawing/2014/main" id="{166B73EF-AB26-79C9-9C18-86B9B2F1C24D}"/>
                </a:ext>
              </a:extLst>
            </p:cNvPr>
            <p:cNvSpPr>
              <a:spLocks/>
            </p:cNvSpPr>
            <p:nvPr userDrawn="1"/>
          </p:nvSpPr>
          <p:spPr bwMode="auto">
            <a:xfrm>
              <a:off x="2433" y="2817"/>
              <a:ext cx="3" cy="3"/>
            </a:xfrm>
            <a:custGeom>
              <a:avLst/>
              <a:gdLst>
                <a:gd name="T0" fmla="*/ 0 w 2"/>
                <a:gd name="T1" fmla="*/ 2 h 2"/>
                <a:gd name="T2" fmla="*/ 1 w 2"/>
                <a:gd name="T3" fmla="*/ 0 h 2"/>
                <a:gd name="T4" fmla="*/ 0 w 2"/>
                <a:gd name="T5" fmla="*/ 2 h 2"/>
              </a:gdLst>
              <a:ahLst/>
              <a:cxnLst>
                <a:cxn ang="0">
                  <a:pos x="T0" y="T1"/>
                </a:cxn>
                <a:cxn ang="0">
                  <a:pos x="T2" y="T3"/>
                </a:cxn>
                <a:cxn ang="0">
                  <a:pos x="T4" y="T5"/>
                </a:cxn>
              </a:cxnLst>
              <a:rect l="0" t="0" r="r" b="b"/>
              <a:pathLst>
                <a:path w="2" h="2">
                  <a:moveTo>
                    <a:pt x="0" y="2"/>
                  </a:moveTo>
                  <a:cubicBezTo>
                    <a:pt x="1" y="0"/>
                    <a:pt x="1" y="0"/>
                    <a:pt x="1" y="0"/>
                  </a:cubicBezTo>
                  <a:cubicBezTo>
                    <a:pt x="2" y="1"/>
                    <a:pt x="0" y="1"/>
                    <a:pt x="0" y="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86" name="Freeform 756">
              <a:extLst>
                <a:ext uri="{FF2B5EF4-FFF2-40B4-BE49-F238E27FC236}">
                  <a16:creationId xmlns:a16="http://schemas.microsoft.com/office/drawing/2014/main" id="{C69F8B9C-ED83-5C1E-6F56-D276832D388F}"/>
                </a:ext>
              </a:extLst>
            </p:cNvPr>
            <p:cNvSpPr>
              <a:spLocks/>
            </p:cNvSpPr>
            <p:nvPr userDrawn="1"/>
          </p:nvSpPr>
          <p:spPr bwMode="auto">
            <a:xfrm>
              <a:off x="2446" y="2889"/>
              <a:ext cx="5" cy="1"/>
            </a:xfrm>
            <a:custGeom>
              <a:avLst/>
              <a:gdLst>
                <a:gd name="T0" fmla="*/ 0 w 4"/>
                <a:gd name="T1" fmla="*/ 1 h 1"/>
                <a:gd name="T2" fmla="*/ 3 w 4"/>
                <a:gd name="T3" fmla="*/ 0 h 1"/>
                <a:gd name="T4" fmla="*/ 0 w 4"/>
                <a:gd name="T5" fmla="*/ 1 h 1"/>
              </a:gdLst>
              <a:ahLst/>
              <a:cxnLst>
                <a:cxn ang="0">
                  <a:pos x="T0" y="T1"/>
                </a:cxn>
                <a:cxn ang="0">
                  <a:pos x="T2" y="T3"/>
                </a:cxn>
                <a:cxn ang="0">
                  <a:pos x="T4" y="T5"/>
                </a:cxn>
              </a:cxnLst>
              <a:rect l="0" t="0" r="r" b="b"/>
              <a:pathLst>
                <a:path w="4" h="1">
                  <a:moveTo>
                    <a:pt x="0" y="1"/>
                  </a:moveTo>
                  <a:cubicBezTo>
                    <a:pt x="1" y="1"/>
                    <a:pt x="2" y="0"/>
                    <a:pt x="3" y="0"/>
                  </a:cubicBezTo>
                  <a:cubicBezTo>
                    <a:pt x="4" y="1"/>
                    <a:pt x="1" y="1"/>
                    <a:pt x="0" y="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87" name="Freeform 757">
              <a:extLst>
                <a:ext uri="{FF2B5EF4-FFF2-40B4-BE49-F238E27FC236}">
                  <a16:creationId xmlns:a16="http://schemas.microsoft.com/office/drawing/2014/main" id="{65EFB02D-4EFD-B81F-0BD1-5B2C7A66DDFE}"/>
                </a:ext>
              </a:extLst>
            </p:cNvPr>
            <p:cNvSpPr>
              <a:spLocks/>
            </p:cNvSpPr>
            <p:nvPr userDrawn="1"/>
          </p:nvSpPr>
          <p:spPr bwMode="auto">
            <a:xfrm>
              <a:off x="2444" y="2890"/>
              <a:ext cx="2" cy="2"/>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1"/>
                    <a:pt x="0" y="1"/>
                    <a:pt x="0" y="1"/>
                  </a:cubicBezTo>
                  <a:cubicBezTo>
                    <a:pt x="0" y="1"/>
                    <a:pt x="0" y="1"/>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88" name="Freeform 758">
              <a:extLst>
                <a:ext uri="{FF2B5EF4-FFF2-40B4-BE49-F238E27FC236}">
                  <a16:creationId xmlns:a16="http://schemas.microsoft.com/office/drawing/2014/main" id="{288772ED-EBAA-8008-F175-79F4FED6EAC5}"/>
                </a:ext>
              </a:extLst>
            </p:cNvPr>
            <p:cNvSpPr>
              <a:spLocks/>
            </p:cNvSpPr>
            <p:nvPr userDrawn="1"/>
          </p:nvSpPr>
          <p:spPr bwMode="auto">
            <a:xfrm>
              <a:off x="2443" y="2829"/>
              <a:ext cx="3"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1" y="1"/>
                    <a:pt x="0" y="1"/>
                  </a:cubicBezTo>
                  <a:cubicBezTo>
                    <a:pt x="1" y="1"/>
                    <a:pt x="1" y="1"/>
                    <a:pt x="2"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89" name="Freeform 759">
              <a:extLst>
                <a:ext uri="{FF2B5EF4-FFF2-40B4-BE49-F238E27FC236}">
                  <a16:creationId xmlns:a16="http://schemas.microsoft.com/office/drawing/2014/main" id="{02A7645B-B08F-D48F-AD30-C499EAC4324D}"/>
                </a:ext>
              </a:extLst>
            </p:cNvPr>
            <p:cNvSpPr>
              <a:spLocks/>
            </p:cNvSpPr>
            <p:nvPr userDrawn="1"/>
          </p:nvSpPr>
          <p:spPr bwMode="auto">
            <a:xfrm>
              <a:off x="2441" y="318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90" name="Freeform 760">
              <a:extLst>
                <a:ext uri="{FF2B5EF4-FFF2-40B4-BE49-F238E27FC236}">
                  <a16:creationId xmlns:a16="http://schemas.microsoft.com/office/drawing/2014/main" id="{D7A9843D-2F80-2387-96C4-31BD9B7F2416}"/>
                </a:ext>
              </a:extLst>
            </p:cNvPr>
            <p:cNvSpPr>
              <a:spLocks noEditPoints="1"/>
            </p:cNvSpPr>
            <p:nvPr userDrawn="1"/>
          </p:nvSpPr>
          <p:spPr bwMode="auto">
            <a:xfrm>
              <a:off x="2385" y="2826"/>
              <a:ext cx="78" cy="369"/>
            </a:xfrm>
            <a:custGeom>
              <a:avLst/>
              <a:gdLst>
                <a:gd name="T0" fmla="*/ 32 w 54"/>
                <a:gd name="T1" fmla="*/ 117 h 257"/>
                <a:gd name="T2" fmla="*/ 33 w 54"/>
                <a:gd name="T3" fmla="*/ 117 h 257"/>
                <a:gd name="T4" fmla="*/ 41 w 54"/>
                <a:gd name="T5" fmla="*/ 113 h 257"/>
                <a:gd name="T6" fmla="*/ 32 w 54"/>
                <a:gd name="T7" fmla="*/ 117 h 257"/>
                <a:gd name="T8" fmla="*/ 43 w 54"/>
                <a:gd name="T9" fmla="*/ 133 h 257"/>
                <a:gd name="T10" fmla="*/ 40 w 54"/>
                <a:gd name="T11" fmla="*/ 128 h 257"/>
                <a:gd name="T12" fmla="*/ 43 w 54"/>
                <a:gd name="T13" fmla="*/ 133 h 257"/>
                <a:gd name="T14" fmla="*/ 47 w 54"/>
                <a:gd name="T15" fmla="*/ 141 h 257"/>
                <a:gd name="T16" fmla="*/ 47 w 54"/>
                <a:gd name="T17" fmla="*/ 139 h 257"/>
                <a:gd name="T18" fmla="*/ 46 w 54"/>
                <a:gd name="T19" fmla="*/ 137 h 257"/>
                <a:gd name="T20" fmla="*/ 43 w 54"/>
                <a:gd name="T21" fmla="*/ 133 h 257"/>
                <a:gd name="T22" fmla="*/ 43 w 54"/>
                <a:gd name="T23" fmla="*/ 134 h 257"/>
                <a:gd name="T24" fmla="*/ 39 w 54"/>
                <a:gd name="T25" fmla="*/ 126 h 257"/>
                <a:gd name="T26" fmla="*/ 40 w 54"/>
                <a:gd name="T27" fmla="*/ 128 h 257"/>
                <a:gd name="T28" fmla="*/ 39 w 54"/>
                <a:gd name="T29" fmla="*/ 126 h 257"/>
                <a:gd name="T30" fmla="*/ 44 w 54"/>
                <a:gd name="T31" fmla="*/ 121 h 257"/>
                <a:gd name="T32" fmla="*/ 42 w 54"/>
                <a:gd name="T33" fmla="*/ 114 h 257"/>
                <a:gd name="T34" fmla="*/ 36 w 54"/>
                <a:gd name="T35" fmla="*/ 109 h 257"/>
                <a:gd name="T36" fmla="*/ 41 w 54"/>
                <a:gd name="T37" fmla="*/ 107 h 257"/>
                <a:gd name="T38" fmla="*/ 42 w 54"/>
                <a:gd name="T39" fmla="*/ 54 h 257"/>
                <a:gd name="T40" fmla="*/ 43 w 54"/>
                <a:gd name="T41" fmla="*/ 45 h 257"/>
                <a:gd name="T42" fmla="*/ 43 w 54"/>
                <a:gd name="T43" fmla="*/ 45 h 257"/>
                <a:gd name="T44" fmla="*/ 42 w 54"/>
                <a:gd name="T45" fmla="*/ 45 h 257"/>
                <a:gd name="T46" fmla="*/ 37 w 54"/>
                <a:gd name="T47" fmla="*/ 13 h 257"/>
                <a:gd name="T48" fmla="*/ 40 w 54"/>
                <a:gd name="T49" fmla="*/ 3 h 257"/>
                <a:gd name="T50" fmla="*/ 40 w 54"/>
                <a:gd name="T51" fmla="*/ 3 h 257"/>
                <a:gd name="T52" fmla="*/ 40 w 54"/>
                <a:gd name="T53" fmla="*/ 2 h 257"/>
                <a:gd name="T54" fmla="*/ 42 w 54"/>
                <a:gd name="T55" fmla="*/ 0 h 257"/>
                <a:gd name="T56" fmla="*/ 34 w 54"/>
                <a:gd name="T57" fmla="*/ 12 h 257"/>
                <a:gd name="T58" fmla="*/ 31 w 54"/>
                <a:gd name="T59" fmla="*/ 12 h 257"/>
                <a:gd name="T60" fmla="*/ 33 w 54"/>
                <a:gd name="T61" fmla="*/ 14 h 257"/>
                <a:gd name="T62" fmla="*/ 27 w 54"/>
                <a:gd name="T63" fmla="*/ 29 h 257"/>
                <a:gd name="T64" fmla="*/ 11 w 54"/>
                <a:gd name="T65" fmla="*/ 198 h 257"/>
                <a:gd name="T66" fmla="*/ 11 w 54"/>
                <a:gd name="T67" fmla="*/ 198 h 257"/>
                <a:gd name="T68" fmla="*/ 11 w 54"/>
                <a:gd name="T69" fmla="*/ 199 h 257"/>
                <a:gd name="T70" fmla="*/ 12 w 54"/>
                <a:gd name="T71" fmla="*/ 199 h 257"/>
                <a:gd name="T72" fmla="*/ 27 w 54"/>
                <a:gd name="T73" fmla="*/ 244 h 257"/>
                <a:gd name="T74" fmla="*/ 46 w 54"/>
                <a:gd name="T75" fmla="*/ 251 h 257"/>
                <a:gd name="T76" fmla="*/ 46 w 54"/>
                <a:gd name="T77" fmla="*/ 251 h 257"/>
                <a:gd name="T78" fmla="*/ 54 w 54"/>
                <a:gd name="T79" fmla="*/ 243 h 257"/>
                <a:gd name="T80" fmla="*/ 47 w 54"/>
                <a:gd name="T81" fmla="*/ 141 h 257"/>
                <a:gd name="T82" fmla="*/ 12 w 54"/>
                <a:gd name="T83" fmla="*/ 199 h 257"/>
                <a:gd name="T84" fmla="*/ 11 w 54"/>
                <a:gd name="T85" fmla="*/ 199 h 257"/>
                <a:gd name="T86" fmla="*/ 11 w 54"/>
                <a:gd name="T87" fmla="*/ 199 h 257"/>
                <a:gd name="T88" fmla="*/ 12 w 54"/>
                <a:gd name="T89" fmla="*/ 199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4" h="257">
                  <a:moveTo>
                    <a:pt x="32" y="117"/>
                  </a:moveTo>
                  <a:cubicBezTo>
                    <a:pt x="32" y="117"/>
                    <a:pt x="33" y="117"/>
                    <a:pt x="33" y="117"/>
                  </a:cubicBezTo>
                  <a:cubicBezTo>
                    <a:pt x="36" y="117"/>
                    <a:pt x="39" y="116"/>
                    <a:pt x="41" y="113"/>
                  </a:cubicBezTo>
                  <a:cubicBezTo>
                    <a:pt x="33" y="113"/>
                    <a:pt x="33" y="116"/>
                    <a:pt x="32" y="117"/>
                  </a:cubicBezTo>
                  <a:close/>
                  <a:moveTo>
                    <a:pt x="43" y="133"/>
                  </a:moveTo>
                  <a:cubicBezTo>
                    <a:pt x="42" y="132"/>
                    <a:pt x="41" y="130"/>
                    <a:pt x="40" y="128"/>
                  </a:cubicBezTo>
                  <a:cubicBezTo>
                    <a:pt x="41" y="131"/>
                    <a:pt x="42" y="132"/>
                    <a:pt x="43" y="133"/>
                  </a:cubicBezTo>
                  <a:close/>
                  <a:moveTo>
                    <a:pt x="47" y="141"/>
                  </a:moveTo>
                  <a:cubicBezTo>
                    <a:pt x="47" y="140"/>
                    <a:pt x="47" y="139"/>
                    <a:pt x="47" y="139"/>
                  </a:cubicBezTo>
                  <a:cubicBezTo>
                    <a:pt x="47" y="138"/>
                    <a:pt x="47" y="138"/>
                    <a:pt x="46" y="137"/>
                  </a:cubicBezTo>
                  <a:cubicBezTo>
                    <a:pt x="45" y="135"/>
                    <a:pt x="44" y="134"/>
                    <a:pt x="43" y="133"/>
                  </a:cubicBezTo>
                  <a:cubicBezTo>
                    <a:pt x="43" y="134"/>
                    <a:pt x="43" y="134"/>
                    <a:pt x="43" y="134"/>
                  </a:cubicBezTo>
                  <a:cubicBezTo>
                    <a:pt x="23" y="132"/>
                    <a:pt x="32" y="130"/>
                    <a:pt x="39" y="126"/>
                  </a:cubicBezTo>
                  <a:cubicBezTo>
                    <a:pt x="39" y="126"/>
                    <a:pt x="39" y="127"/>
                    <a:pt x="40" y="128"/>
                  </a:cubicBezTo>
                  <a:cubicBezTo>
                    <a:pt x="39" y="127"/>
                    <a:pt x="39" y="126"/>
                    <a:pt x="39" y="126"/>
                  </a:cubicBezTo>
                  <a:cubicBezTo>
                    <a:pt x="41" y="125"/>
                    <a:pt x="43" y="123"/>
                    <a:pt x="44" y="121"/>
                  </a:cubicBezTo>
                  <a:cubicBezTo>
                    <a:pt x="45" y="120"/>
                    <a:pt x="45" y="117"/>
                    <a:pt x="42" y="114"/>
                  </a:cubicBezTo>
                  <a:cubicBezTo>
                    <a:pt x="41" y="113"/>
                    <a:pt x="39" y="111"/>
                    <a:pt x="36" y="109"/>
                  </a:cubicBezTo>
                  <a:cubicBezTo>
                    <a:pt x="38" y="109"/>
                    <a:pt x="39" y="108"/>
                    <a:pt x="41" y="107"/>
                  </a:cubicBezTo>
                  <a:cubicBezTo>
                    <a:pt x="52" y="98"/>
                    <a:pt x="41" y="64"/>
                    <a:pt x="42" y="54"/>
                  </a:cubicBezTo>
                  <a:cubicBezTo>
                    <a:pt x="33" y="71"/>
                    <a:pt x="42" y="49"/>
                    <a:pt x="43" y="45"/>
                  </a:cubicBezTo>
                  <a:cubicBezTo>
                    <a:pt x="43" y="45"/>
                    <a:pt x="44" y="45"/>
                    <a:pt x="43" y="45"/>
                  </a:cubicBezTo>
                  <a:cubicBezTo>
                    <a:pt x="43" y="45"/>
                    <a:pt x="43" y="45"/>
                    <a:pt x="42" y="45"/>
                  </a:cubicBezTo>
                  <a:cubicBezTo>
                    <a:pt x="22" y="60"/>
                    <a:pt x="51" y="19"/>
                    <a:pt x="37" y="13"/>
                  </a:cubicBezTo>
                  <a:cubicBezTo>
                    <a:pt x="37" y="9"/>
                    <a:pt x="38" y="6"/>
                    <a:pt x="40" y="3"/>
                  </a:cubicBezTo>
                  <a:cubicBezTo>
                    <a:pt x="40" y="3"/>
                    <a:pt x="40" y="3"/>
                    <a:pt x="40" y="3"/>
                  </a:cubicBezTo>
                  <a:cubicBezTo>
                    <a:pt x="40" y="3"/>
                    <a:pt x="40" y="2"/>
                    <a:pt x="40" y="2"/>
                  </a:cubicBezTo>
                  <a:cubicBezTo>
                    <a:pt x="41" y="2"/>
                    <a:pt x="41" y="1"/>
                    <a:pt x="42" y="0"/>
                  </a:cubicBezTo>
                  <a:cubicBezTo>
                    <a:pt x="39" y="3"/>
                    <a:pt x="36" y="7"/>
                    <a:pt x="34" y="12"/>
                  </a:cubicBezTo>
                  <a:cubicBezTo>
                    <a:pt x="33" y="12"/>
                    <a:pt x="32" y="12"/>
                    <a:pt x="31" y="12"/>
                  </a:cubicBezTo>
                  <a:cubicBezTo>
                    <a:pt x="32" y="13"/>
                    <a:pt x="32" y="13"/>
                    <a:pt x="33" y="14"/>
                  </a:cubicBezTo>
                  <a:cubicBezTo>
                    <a:pt x="31" y="18"/>
                    <a:pt x="29" y="24"/>
                    <a:pt x="27" y="29"/>
                  </a:cubicBezTo>
                  <a:cubicBezTo>
                    <a:pt x="10" y="80"/>
                    <a:pt x="0" y="177"/>
                    <a:pt x="11" y="198"/>
                  </a:cubicBezTo>
                  <a:cubicBezTo>
                    <a:pt x="11" y="198"/>
                    <a:pt x="11" y="198"/>
                    <a:pt x="11" y="198"/>
                  </a:cubicBezTo>
                  <a:cubicBezTo>
                    <a:pt x="11" y="198"/>
                    <a:pt x="11" y="198"/>
                    <a:pt x="11" y="199"/>
                  </a:cubicBezTo>
                  <a:cubicBezTo>
                    <a:pt x="19" y="206"/>
                    <a:pt x="14" y="202"/>
                    <a:pt x="12" y="199"/>
                  </a:cubicBezTo>
                  <a:cubicBezTo>
                    <a:pt x="19" y="208"/>
                    <a:pt x="21" y="231"/>
                    <a:pt x="27" y="244"/>
                  </a:cubicBezTo>
                  <a:cubicBezTo>
                    <a:pt x="31" y="253"/>
                    <a:pt x="36" y="257"/>
                    <a:pt x="46" y="251"/>
                  </a:cubicBezTo>
                  <a:cubicBezTo>
                    <a:pt x="46" y="251"/>
                    <a:pt x="46" y="251"/>
                    <a:pt x="46" y="251"/>
                  </a:cubicBezTo>
                  <a:cubicBezTo>
                    <a:pt x="48" y="249"/>
                    <a:pt x="51" y="247"/>
                    <a:pt x="54" y="243"/>
                  </a:cubicBezTo>
                  <a:cubicBezTo>
                    <a:pt x="15" y="252"/>
                    <a:pt x="44" y="156"/>
                    <a:pt x="47" y="141"/>
                  </a:cubicBezTo>
                  <a:close/>
                  <a:moveTo>
                    <a:pt x="12" y="199"/>
                  </a:moveTo>
                  <a:cubicBezTo>
                    <a:pt x="12" y="199"/>
                    <a:pt x="12" y="199"/>
                    <a:pt x="11" y="199"/>
                  </a:cubicBezTo>
                  <a:cubicBezTo>
                    <a:pt x="11" y="199"/>
                    <a:pt x="11" y="199"/>
                    <a:pt x="11" y="199"/>
                  </a:cubicBezTo>
                  <a:cubicBezTo>
                    <a:pt x="11" y="199"/>
                    <a:pt x="12" y="199"/>
                    <a:pt x="12" y="19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91" name="Freeform 761">
              <a:extLst>
                <a:ext uri="{FF2B5EF4-FFF2-40B4-BE49-F238E27FC236}">
                  <a16:creationId xmlns:a16="http://schemas.microsoft.com/office/drawing/2014/main" id="{7270D1DF-A0D9-9AA7-82FD-369AB2BB384F}"/>
                </a:ext>
              </a:extLst>
            </p:cNvPr>
            <p:cNvSpPr>
              <a:spLocks noEditPoints="1"/>
            </p:cNvSpPr>
            <p:nvPr userDrawn="1"/>
          </p:nvSpPr>
          <p:spPr bwMode="auto">
            <a:xfrm>
              <a:off x="2564" y="2514"/>
              <a:ext cx="63" cy="236"/>
            </a:xfrm>
            <a:custGeom>
              <a:avLst/>
              <a:gdLst>
                <a:gd name="T0" fmla="*/ 7 w 44"/>
                <a:gd name="T1" fmla="*/ 146 h 164"/>
                <a:gd name="T2" fmla="*/ 6 w 44"/>
                <a:gd name="T3" fmla="*/ 146 h 164"/>
                <a:gd name="T4" fmla="*/ 7 w 44"/>
                <a:gd name="T5" fmla="*/ 147 h 164"/>
                <a:gd name="T6" fmla="*/ 7 w 44"/>
                <a:gd name="T7" fmla="*/ 146 h 164"/>
                <a:gd name="T8" fmla="*/ 34 w 44"/>
                <a:gd name="T9" fmla="*/ 74 h 164"/>
                <a:gd name="T10" fmla="*/ 31 w 44"/>
                <a:gd name="T11" fmla="*/ 57 h 164"/>
                <a:gd name="T12" fmla="*/ 41 w 44"/>
                <a:gd name="T13" fmla="*/ 35 h 164"/>
                <a:gd name="T14" fmla="*/ 38 w 44"/>
                <a:gd name="T15" fmla="*/ 15 h 164"/>
                <a:gd name="T16" fmla="*/ 38 w 44"/>
                <a:gd name="T17" fmla="*/ 14 h 164"/>
                <a:gd name="T18" fmla="*/ 37 w 44"/>
                <a:gd name="T19" fmla="*/ 2 h 164"/>
                <a:gd name="T20" fmla="*/ 36 w 44"/>
                <a:gd name="T21" fmla="*/ 0 h 164"/>
                <a:gd name="T22" fmla="*/ 12 w 44"/>
                <a:gd name="T23" fmla="*/ 14 h 164"/>
                <a:gd name="T24" fmla="*/ 10 w 44"/>
                <a:gd name="T25" fmla="*/ 25 h 164"/>
                <a:gd name="T26" fmla="*/ 10 w 44"/>
                <a:gd name="T27" fmla="*/ 26 h 164"/>
                <a:gd name="T28" fmla="*/ 10 w 44"/>
                <a:gd name="T29" fmla="*/ 26 h 164"/>
                <a:gd name="T30" fmla="*/ 10 w 44"/>
                <a:gd name="T31" fmla="*/ 26 h 164"/>
                <a:gd name="T32" fmla="*/ 6 w 44"/>
                <a:gd name="T33" fmla="*/ 52 h 164"/>
                <a:gd name="T34" fmla="*/ 2 w 44"/>
                <a:gd name="T35" fmla="*/ 128 h 164"/>
                <a:gd name="T36" fmla="*/ 2 w 44"/>
                <a:gd name="T37" fmla="*/ 128 h 164"/>
                <a:gd name="T38" fmla="*/ 3 w 44"/>
                <a:gd name="T39" fmla="*/ 134 h 164"/>
                <a:gd name="T40" fmla="*/ 3 w 44"/>
                <a:gd name="T41" fmla="*/ 136 h 164"/>
                <a:gd name="T42" fmla="*/ 6 w 44"/>
                <a:gd name="T43" fmla="*/ 146 h 164"/>
                <a:gd name="T44" fmla="*/ 6 w 44"/>
                <a:gd name="T45" fmla="*/ 146 h 164"/>
                <a:gd name="T46" fmla="*/ 6 w 44"/>
                <a:gd name="T47" fmla="*/ 146 h 164"/>
                <a:gd name="T48" fmla="*/ 7 w 44"/>
                <a:gd name="T49" fmla="*/ 147 h 164"/>
                <a:gd name="T50" fmla="*/ 7 w 44"/>
                <a:gd name="T51" fmla="*/ 146 h 164"/>
                <a:gd name="T52" fmla="*/ 10 w 44"/>
                <a:gd name="T53" fmla="*/ 150 h 164"/>
                <a:gd name="T54" fmla="*/ 10 w 44"/>
                <a:gd name="T55" fmla="*/ 150 h 164"/>
                <a:gd name="T56" fmla="*/ 7 w 44"/>
                <a:gd name="T57" fmla="*/ 147 h 164"/>
                <a:gd name="T58" fmla="*/ 9 w 44"/>
                <a:gd name="T59" fmla="*/ 150 h 164"/>
                <a:gd name="T60" fmla="*/ 10 w 44"/>
                <a:gd name="T61" fmla="*/ 153 h 164"/>
                <a:gd name="T62" fmla="*/ 14 w 44"/>
                <a:gd name="T63" fmla="*/ 164 h 164"/>
                <a:gd name="T64" fmla="*/ 29 w 44"/>
                <a:gd name="T65" fmla="*/ 156 h 164"/>
                <a:gd name="T66" fmla="*/ 30 w 44"/>
                <a:gd name="T67" fmla="*/ 147 h 164"/>
                <a:gd name="T68" fmla="*/ 30 w 44"/>
                <a:gd name="T69" fmla="*/ 146 h 164"/>
                <a:gd name="T70" fmla="*/ 31 w 44"/>
                <a:gd name="T71" fmla="*/ 140 h 164"/>
                <a:gd name="T72" fmla="*/ 31 w 44"/>
                <a:gd name="T73" fmla="*/ 137 h 164"/>
                <a:gd name="T74" fmla="*/ 34 w 44"/>
                <a:gd name="T75" fmla="*/ 124 h 164"/>
                <a:gd name="T76" fmla="*/ 34 w 44"/>
                <a:gd name="T77" fmla="*/ 122 h 164"/>
                <a:gd name="T78" fmla="*/ 35 w 44"/>
                <a:gd name="T79" fmla="*/ 117 h 164"/>
                <a:gd name="T80" fmla="*/ 42 w 44"/>
                <a:gd name="T81" fmla="*/ 87 h 164"/>
                <a:gd name="T82" fmla="*/ 38 w 44"/>
                <a:gd name="T83" fmla="*/ 81 h 164"/>
                <a:gd name="T84" fmla="*/ 38 w 44"/>
                <a:gd name="T85" fmla="*/ 82 h 164"/>
                <a:gd name="T86" fmla="*/ 34 w 44"/>
                <a:gd name="T87" fmla="*/ 74 h 164"/>
                <a:gd name="T88" fmla="*/ 27 w 44"/>
                <a:gd name="T89" fmla="*/ 65 h 164"/>
                <a:gd name="T90" fmla="*/ 28 w 44"/>
                <a:gd name="T91" fmla="*/ 65 h 164"/>
                <a:gd name="T92" fmla="*/ 36 w 44"/>
                <a:gd name="T93" fmla="*/ 61 h 164"/>
                <a:gd name="T94" fmla="*/ 27 w 44"/>
                <a:gd name="T95" fmla="*/ 65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 h="164">
                  <a:moveTo>
                    <a:pt x="7" y="146"/>
                  </a:moveTo>
                  <a:cubicBezTo>
                    <a:pt x="6" y="146"/>
                    <a:pt x="6" y="146"/>
                    <a:pt x="6" y="146"/>
                  </a:cubicBezTo>
                  <a:cubicBezTo>
                    <a:pt x="7" y="146"/>
                    <a:pt x="7" y="147"/>
                    <a:pt x="7" y="147"/>
                  </a:cubicBezTo>
                  <a:cubicBezTo>
                    <a:pt x="7" y="147"/>
                    <a:pt x="7" y="146"/>
                    <a:pt x="7" y="146"/>
                  </a:cubicBezTo>
                  <a:close/>
                  <a:moveTo>
                    <a:pt x="34" y="74"/>
                  </a:moveTo>
                  <a:cubicBezTo>
                    <a:pt x="39" y="70"/>
                    <a:pt x="44" y="65"/>
                    <a:pt x="31" y="57"/>
                  </a:cubicBezTo>
                  <a:cubicBezTo>
                    <a:pt x="40" y="55"/>
                    <a:pt x="41" y="46"/>
                    <a:pt x="41" y="35"/>
                  </a:cubicBezTo>
                  <a:cubicBezTo>
                    <a:pt x="40" y="28"/>
                    <a:pt x="39" y="21"/>
                    <a:pt x="38" y="15"/>
                  </a:cubicBezTo>
                  <a:cubicBezTo>
                    <a:pt x="38" y="15"/>
                    <a:pt x="38" y="14"/>
                    <a:pt x="38" y="14"/>
                  </a:cubicBezTo>
                  <a:cubicBezTo>
                    <a:pt x="37" y="9"/>
                    <a:pt x="37" y="4"/>
                    <a:pt x="37" y="2"/>
                  </a:cubicBezTo>
                  <a:cubicBezTo>
                    <a:pt x="31" y="13"/>
                    <a:pt x="33" y="7"/>
                    <a:pt x="36" y="0"/>
                  </a:cubicBezTo>
                  <a:cubicBezTo>
                    <a:pt x="28" y="5"/>
                    <a:pt x="20" y="9"/>
                    <a:pt x="12" y="14"/>
                  </a:cubicBezTo>
                  <a:cubicBezTo>
                    <a:pt x="12" y="17"/>
                    <a:pt x="11" y="21"/>
                    <a:pt x="10" y="25"/>
                  </a:cubicBezTo>
                  <a:cubicBezTo>
                    <a:pt x="10" y="25"/>
                    <a:pt x="10" y="25"/>
                    <a:pt x="10" y="26"/>
                  </a:cubicBezTo>
                  <a:cubicBezTo>
                    <a:pt x="10" y="26"/>
                    <a:pt x="10" y="26"/>
                    <a:pt x="10" y="26"/>
                  </a:cubicBezTo>
                  <a:cubicBezTo>
                    <a:pt x="10" y="26"/>
                    <a:pt x="10" y="26"/>
                    <a:pt x="10" y="26"/>
                  </a:cubicBezTo>
                  <a:cubicBezTo>
                    <a:pt x="8" y="35"/>
                    <a:pt x="7" y="43"/>
                    <a:pt x="6" y="52"/>
                  </a:cubicBezTo>
                  <a:cubicBezTo>
                    <a:pt x="2" y="81"/>
                    <a:pt x="0" y="109"/>
                    <a:pt x="2" y="128"/>
                  </a:cubicBezTo>
                  <a:cubicBezTo>
                    <a:pt x="2" y="128"/>
                    <a:pt x="2" y="128"/>
                    <a:pt x="2" y="128"/>
                  </a:cubicBezTo>
                  <a:cubicBezTo>
                    <a:pt x="2" y="130"/>
                    <a:pt x="2" y="132"/>
                    <a:pt x="3" y="134"/>
                  </a:cubicBezTo>
                  <a:cubicBezTo>
                    <a:pt x="3" y="134"/>
                    <a:pt x="3" y="135"/>
                    <a:pt x="3" y="136"/>
                  </a:cubicBezTo>
                  <a:cubicBezTo>
                    <a:pt x="4" y="140"/>
                    <a:pt x="5" y="144"/>
                    <a:pt x="6" y="146"/>
                  </a:cubicBezTo>
                  <a:cubicBezTo>
                    <a:pt x="6" y="146"/>
                    <a:pt x="6" y="146"/>
                    <a:pt x="6" y="146"/>
                  </a:cubicBezTo>
                  <a:cubicBezTo>
                    <a:pt x="6" y="146"/>
                    <a:pt x="6" y="146"/>
                    <a:pt x="6" y="146"/>
                  </a:cubicBezTo>
                  <a:cubicBezTo>
                    <a:pt x="7" y="146"/>
                    <a:pt x="7" y="147"/>
                    <a:pt x="7" y="147"/>
                  </a:cubicBezTo>
                  <a:cubicBezTo>
                    <a:pt x="7" y="147"/>
                    <a:pt x="7" y="146"/>
                    <a:pt x="7" y="146"/>
                  </a:cubicBezTo>
                  <a:cubicBezTo>
                    <a:pt x="8" y="148"/>
                    <a:pt x="9" y="149"/>
                    <a:pt x="10" y="150"/>
                  </a:cubicBezTo>
                  <a:cubicBezTo>
                    <a:pt x="11" y="151"/>
                    <a:pt x="10" y="151"/>
                    <a:pt x="10" y="150"/>
                  </a:cubicBezTo>
                  <a:cubicBezTo>
                    <a:pt x="9" y="149"/>
                    <a:pt x="8" y="148"/>
                    <a:pt x="7" y="147"/>
                  </a:cubicBezTo>
                  <a:cubicBezTo>
                    <a:pt x="8" y="148"/>
                    <a:pt x="8" y="149"/>
                    <a:pt x="9" y="150"/>
                  </a:cubicBezTo>
                  <a:cubicBezTo>
                    <a:pt x="9" y="151"/>
                    <a:pt x="10" y="152"/>
                    <a:pt x="10" y="153"/>
                  </a:cubicBezTo>
                  <a:cubicBezTo>
                    <a:pt x="11" y="156"/>
                    <a:pt x="13" y="160"/>
                    <a:pt x="14" y="164"/>
                  </a:cubicBezTo>
                  <a:cubicBezTo>
                    <a:pt x="19" y="162"/>
                    <a:pt x="24" y="159"/>
                    <a:pt x="29" y="156"/>
                  </a:cubicBezTo>
                  <a:cubicBezTo>
                    <a:pt x="29" y="153"/>
                    <a:pt x="30" y="150"/>
                    <a:pt x="30" y="147"/>
                  </a:cubicBezTo>
                  <a:cubicBezTo>
                    <a:pt x="30" y="147"/>
                    <a:pt x="30" y="146"/>
                    <a:pt x="30" y="146"/>
                  </a:cubicBezTo>
                  <a:cubicBezTo>
                    <a:pt x="30" y="144"/>
                    <a:pt x="31" y="142"/>
                    <a:pt x="31" y="140"/>
                  </a:cubicBezTo>
                  <a:cubicBezTo>
                    <a:pt x="31" y="139"/>
                    <a:pt x="31" y="138"/>
                    <a:pt x="31" y="137"/>
                  </a:cubicBezTo>
                  <a:cubicBezTo>
                    <a:pt x="32" y="133"/>
                    <a:pt x="33" y="128"/>
                    <a:pt x="34" y="124"/>
                  </a:cubicBezTo>
                  <a:cubicBezTo>
                    <a:pt x="34" y="123"/>
                    <a:pt x="34" y="123"/>
                    <a:pt x="34" y="122"/>
                  </a:cubicBezTo>
                  <a:cubicBezTo>
                    <a:pt x="35" y="120"/>
                    <a:pt x="35" y="119"/>
                    <a:pt x="35" y="117"/>
                  </a:cubicBezTo>
                  <a:cubicBezTo>
                    <a:pt x="39" y="100"/>
                    <a:pt x="43" y="88"/>
                    <a:pt x="42" y="87"/>
                  </a:cubicBezTo>
                  <a:cubicBezTo>
                    <a:pt x="41" y="83"/>
                    <a:pt x="39" y="82"/>
                    <a:pt x="38" y="81"/>
                  </a:cubicBezTo>
                  <a:cubicBezTo>
                    <a:pt x="38" y="82"/>
                    <a:pt x="38" y="82"/>
                    <a:pt x="38" y="82"/>
                  </a:cubicBezTo>
                  <a:cubicBezTo>
                    <a:pt x="18" y="79"/>
                    <a:pt x="27" y="78"/>
                    <a:pt x="34" y="74"/>
                  </a:cubicBezTo>
                  <a:moveTo>
                    <a:pt x="27" y="65"/>
                  </a:moveTo>
                  <a:cubicBezTo>
                    <a:pt x="27" y="65"/>
                    <a:pt x="28" y="65"/>
                    <a:pt x="28" y="65"/>
                  </a:cubicBezTo>
                  <a:cubicBezTo>
                    <a:pt x="31" y="65"/>
                    <a:pt x="34" y="64"/>
                    <a:pt x="36" y="61"/>
                  </a:cubicBezTo>
                  <a:cubicBezTo>
                    <a:pt x="28" y="61"/>
                    <a:pt x="28" y="64"/>
                    <a:pt x="27" y="6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92" name="Freeform 762">
              <a:extLst>
                <a:ext uri="{FF2B5EF4-FFF2-40B4-BE49-F238E27FC236}">
                  <a16:creationId xmlns:a16="http://schemas.microsoft.com/office/drawing/2014/main" id="{A71EED60-82C4-48D2-A060-27CC1CA9AB51}"/>
                </a:ext>
              </a:extLst>
            </p:cNvPr>
            <p:cNvSpPr>
              <a:spLocks noEditPoints="1"/>
            </p:cNvSpPr>
            <p:nvPr userDrawn="1"/>
          </p:nvSpPr>
          <p:spPr bwMode="auto">
            <a:xfrm>
              <a:off x="3050" y="2268"/>
              <a:ext cx="61" cy="201"/>
            </a:xfrm>
            <a:custGeom>
              <a:avLst/>
              <a:gdLst>
                <a:gd name="T0" fmla="*/ 6 w 43"/>
                <a:gd name="T1" fmla="*/ 125 h 140"/>
                <a:gd name="T2" fmla="*/ 6 w 43"/>
                <a:gd name="T3" fmla="*/ 125 h 140"/>
                <a:gd name="T4" fmla="*/ 6 w 43"/>
                <a:gd name="T5" fmla="*/ 125 h 140"/>
                <a:gd name="T6" fmla="*/ 6 w 43"/>
                <a:gd name="T7" fmla="*/ 125 h 140"/>
                <a:gd name="T8" fmla="*/ 33 w 43"/>
                <a:gd name="T9" fmla="*/ 63 h 140"/>
                <a:gd name="T10" fmla="*/ 30 w 43"/>
                <a:gd name="T11" fmla="*/ 48 h 140"/>
                <a:gd name="T12" fmla="*/ 40 w 43"/>
                <a:gd name="T13" fmla="*/ 30 h 140"/>
                <a:gd name="T14" fmla="*/ 38 w 43"/>
                <a:gd name="T15" fmla="*/ 13 h 140"/>
                <a:gd name="T16" fmla="*/ 38 w 43"/>
                <a:gd name="T17" fmla="*/ 12 h 140"/>
                <a:gd name="T18" fmla="*/ 36 w 43"/>
                <a:gd name="T19" fmla="*/ 1 h 140"/>
                <a:gd name="T20" fmla="*/ 35 w 43"/>
                <a:gd name="T21" fmla="*/ 0 h 140"/>
                <a:gd name="T22" fmla="*/ 12 w 43"/>
                <a:gd name="T23" fmla="*/ 12 h 140"/>
                <a:gd name="T24" fmla="*/ 10 w 43"/>
                <a:gd name="T25" fmla="*/ 21 h 140"/>
                <a:gd name="T26" fmla="*/ 9 w 43"/>
                <a:gd name="T27" fmla="*/ 22 h 140"/>
                <a:gd name="T28" fmla="*/ 9 w 43"/>
                <a:gd name="T29" fmla="*/ 22 h 140"/>
                <a:gd name="T30" fmla="*/ 9 w 43"/>
                <a:gd name="T31" fmla="*/ 22 h 140"/>
                <a:gd name="T32" fmla="*/ 5 w 43"/>
                <a:gd name="T33" fmla="*/ 44 h 140"/>
                <a:gd name="T34" fmla="*/ 1 w 43"/>
                <a:gd name="T35" fmla="*/ 109 h 140"/>
                <a:gd name="T36" fmla="*/ 1 w 43"/>
                <a:gd name="T37" fmla="*/ 109 h 140"/>
                <a:gd name="T38" fmla="*/ 2 w 43"/>
                <a:gd name="T39" fmla="*/ 114 h 140"/>
                <a:gd name="T40" fmla="*/ 2 w 43"/>
                <a:gd name="T41" fmla="*/ 116 h 140"/>
                <a:gd name="T42" fmla="*/ 6 w 43"/>
                <a:gd name="T43" fmla="*/ 125 h 140"/>
                <a:gd name="T44" fmla="*/ 6 w 43"/>
                <a:gd name="T45" fmla="*/ 125 h 140"/>
                <a:gd name="T46" fmla="*/ 6 w 43"/>
                <a:gd name="T47" fmla="*/ 125 h 140"/>
                <a:gd name="T48" fmla="*/ 6 w 43"/>
                <a:gd name="T49" fmla="*/ 125 h 140"/>
                <a:gd name="T50" fmla="*/ 6 w 43"/>
                <a:gd name="T51" fmla="*/ 125 h 140"/>
                <a:gd name="T52" fmla="*/ 9 w 43"/>
                <a:gd name="T53" fmla="*/ 128 h 140"/>
                <a:gd name="T54" fmla="*/ 9 w 43"/>
                <a:gd name="T55" fmla="*/ 128 h 140"/>
                <a:gd name="T56" fmla="*/ 7 w 43"/>
                <a:gd name="T57" fmla="*/ 126 h 140"/>
                <a:gd name="T58" fmla="*/ 8 w 43"/>
                <a:gd name="T59" fmla="*/ 128 h 140"/>
                <a:gd name="T60" fmla="*/ 9 w 43"/>
                <a:gd name="T61" fmla="*/ 130 h 140"/>
                <a:gd name="T62" fmla="*/ 13 w 43"/>
                <a:gd name="T63" fmla="*/ 140 h 140"/>
                <a:gd name="T64" fmla="*/ 29 w 43"/>
                <a:gd name="T65" fmla="*/ 133 h 140"/>
                <a:gd name="T66" fmla="*/ 30 w 43"/>
                <a:gd name="T67" fmla="*/ 125 h 140"/>
                <a:gd name="T68" fmla="*/ 30 w 43"/>
                <a:gd name="T69" fmla="*/ 125 h 140"/>
                <a:gd name="T70" fmla="*/ 31 w 43"/>
                <a:gd name="T71" fmla="*/ 119 h 140"/>
                <a:gd name="T72" fmla="*/ 31 w 43"/>
                <a:gd name="T73" fmla="*/ 117 h 140"/>
                <a:gd name="T74" fmla="*/ 33 w 43"/>
                <a:gd name="T75" fmla="*/ 106 h 140"/>
                <a:gd name="T76" fmla="*/ 34 w 43"/>
                <a:gd name="T77" fmla="*/ 104 h 140"/>
                <a:gd name="T78" fmla="*/ 35 w 43"/>
                <a:gd name="T79" fmla="*/ 100 h 140"/>
                <a:gd name="T80" fmla="*/ 42 w 43"/>
                <a:gd name="T81" fmla="*/ 74 h 140"/>
                <a:gd name="T82" fmla="*/ 37 w 43"/>
                <a:gd name="T83" fmla="*/ 69 h 140"/>
                <a:gd name="T84" fmla="*/ 37 w 43"/>
                <a:gd name="T85" fmla="*/ 70 h 140"/>
                <a:gd name="T86" fmla="*/ 33 w 43"/>
                <a:gd name="T87" fmla="*/ 63 h 140"/>
                <a:gd name="T88" fmla="*/ 26 w 43"/>
                <a:gd name="T89" fmla="*/ 55 h 140"/>
                <a:gd name="T90" fmla="*/ 28 w 43"/>
                <a:gd name="T91" fmla="*/ 55 h 140"/>
                <a:gd name="T92" fmla="*/ 36 w 43"/>
                <a:gd name="T93" fmla="*/ 52 h 140"/>
                <a:gd name="T94" fmla="*/ 26 w 43"/>
                <a:gd name="T95" fmla="*/ 5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140">
                  <a:moveTo>
                    <a:pt x="6" y="125"/>
                  </a:moveTo>
                  <a:cubicBezTo>
                    <a:pt x="6" y="125"/>
                    <a:pt x="6" y="125"/>
                    <a:pt x="6" y="125"/>
                  </a:cubicBezTo>
                  <a:cubicBezTo>
                    <a:pt x="6" y="125"/>
                    <a:pt x="6" y="125"/>
                    <a:pt x="6" y="125"/>
                  </a:cubicBezTo>
                  <a:cubicBezTo>
                    <a:pt x="6" y="125"/>
                    <a:pt x="6" y="125"/>
                    <a:pt x="6" y="125"/>
                  </a:cubicBezTo>
                  <a:close/>
                  <a:moveTo>
                    <a:pt x="33" y="63"/>
                  </a:moveTo>
                  <a:cubicBezTo>
                    <a:pt x="39" y="60"/>
                    <a:pt x="43" y="56"/>
                    <a:pt x="30" y="48"/>
                  </a:cubicBezTo>
                  <a:cubicBezTo>
                    <a:pt x="39" y="47"/>
                    <a:pt x="41" y="39"/>
                    <a:pt x="40" y="30"/>
                  </a:cubicBezTo>
                  <a:cubicBezTo>
                    <a:pt x="40" y="24"/>
                    <a:pt x="39" y="18"/>
                    <a:pt x="38" y="13"/>
                  </a:cubicBezTo>
                  <a:cubicBezTo>
                    <a:pt x="38" y="12"/>
                    <a:pt x="38" y="12"/>
                    <a:pt x="38" y="12"/>
                  </a:cubicBezTo>
                  <a:cubicBezTo>
                    <a:pt x="37" y="7"/>
                    <a:pt x="36" y="4"/>
                    <a:pt x="36" y="1"/>
                  </a:cubicBezTo>
                  <a:cubicBezTo>
                    <a:pt x="30" y="11"/>
                    <a:pt x="33" y="6"/>
                    <a:pt x="35" y="0"/>
                  </a:cubicBezTo>
                  <a:cubicBezTo>
                    <a:pt x="27" y="4"/>
                    <a:pt x="20" y="8"/>
                    <a:pt x="12" y="12"/>
                  </a:cubicBezTo>
                  <a:cubicBezTo>
                    <a:pt x="11" y="15"/>
                    <a:pt x="10" y="18"/>
                    <a:pt x="10" y="21"/>
                  </a:cubicBezTo>
                  <a:cubicBezTo>
                    <a:pt x="10" y="21"/>
                    <a:pt x="9" y="22"/>
                    <a:pt x="9" y="22"/>
                  </a:cubicBezTo>
                  <a:cubicBezTo>
                    <a:pt x="9" y="22"/>
                    <a:pt x="9" y="22"/>
                    <a:pt x="9" y="22"/>
                  </a:cubicBezTo>
                  <a:cubicBezTo>
                    <a:pt x="9" y="22"/>
                    <a:pt x="9" y="22"/>
                    <a:pt x="9" y="22"/>
                  </a:cubicBezTo>
                  <a:cubicBezTo>
                    <a:pt x="8" y="30"/>
                    <a:pt x="6" y="37"/>
                    <a:pt x="5" y="44"/>
                  </a:cubicBezTo>
                  <a:cubicBezTo>
                    <a:pt x="1" y="69"/>
                    <a:pt x="0" y="93"/>
                    <a:pt x="1" y="109"/>
                  </a:cubicBezTo>
                  <a:cubicBezTo>
                    <a:pt x="1" y="109"/>
                    <a:pt x="1" y="109"/>
                    <a:pt x="1" y="109"/>
                  </a:cubicBezTo>
                  <a:cubicBezTo>
                    <a:pt x="2" y="111"/>
                    <a:pt x="2" y="113"/>
                    <a:pt x="2" y="114"/>
                  </a:cubicBezTo>
                  <a:cubicBezTo>
                    <a:pt x="2" y="115"/>
                    <a:pt x="2" y="115"/>
                    <a:pt x="2" y="116"/>
                  </a:cubicBezTo>
                  <a:cubicBezTo>
                    <a:pt x="3" y="120"/>
                    <a:pt x="4" y="123"/>
                    <a:pt x="6" y="125"/>
                  </a:cubicBezTo>
                  <a:cubicBezTo>
                    <a:pt x="6" y="125"/>
                    <a:pt x="6" y="125"/>
                    <a:pt x="6" y="125"/>
                  </a:cubicBezTo>
                  <a:cubicBezTo>
                    <a:pt x="6" y="125"/>
                    <a:pt x="6" y="125"/>
                    <a:pt x="6" y="125"/>
                  </a:cubicBezTo>
                  <a:cubicBezTo>
                    <a:pt x="6" y="125"/>
                    <a:pt x="6" y="125"/>
                    <a:pt x="6" y="125"/>
                  </a:cubicBezTo>
                  <a:cubicBezTo>
                    <a:pt x="6" y="125"/>
                    <a:pt x="6" y="125"/>
                    <a:pt x="6" y="125"/>
                  </a:cubicBezTo>
                  <a:cubicBezTo>
                    <a:pt x="8" y="127"/>
                    <a:pt x="9" y="127"/>
                    <a:pt x="9" y="128"/>
                  </a:cubicBezTo>
                  <a:cubicBezTo>
                    <a:pt x="10" y="129"/>
                    <a:pt x="10" y="129"/>
                    <a:pt x="9" y="128"/>
                  </a:cubicBezTo>
                  <a:cubicBezTo>
                    <a:pt x="9" y="127"/>
                    <a:pt x="7" y="126"/>
                    <a:pt x="7" y="126"/>
                  </a:cubicBezTo>
                  <a:cubicBezTo>
                    <a:pt x="7" y="126"/>
                    <a:pt x="8" y="127"/>
                    <a:pt x="8" y="128"/>
                  </a:cubicBezTo>
                  <a:cubicBezTo>
                    <a:pt x="9" y="129"/>
                    <a:pt x="9" y="129"/>
                    <a:pt x="9" y="130"/>
                  </a:cubicBezTo>
                  <a:cubicBezTo>
                    <a:pt x="11" y="133"/>
                    <a:pt x="12" y="137"/>
                    <a:pt x="13" y="140"/>
                  </a:cubicBezTo>
                  <a:cubicBezTo>
                    <a:pt x="18" y="138"/>
                    <a:pt x="24" y="136"/>
                    <a:pt x="29" y="133"/>
                  </a:cubicBezTo>
                  <a:cubicBezTo>
                    <a:pt x="29" y="130"/>
                    <a:pt x="29" y="128"/>
                    <a:pt x="30" y="125"/>
                  </a:cubicBezTo>
                  <a:cubicBezTo>
                    <a:pt x="30" y="125"/>
                    <a:pt x="30" y="125"/>
                    <a:pt x="30" y="125"/>
                  </a:cubicBezTo>
                  <a:cubicBezTo>
                    <a:pt x="30" y="123"/>
                    <a:pt x="30" y="121"/>
                    <a:pt x="31" y="119"/>
                  </a:cubicBezTo>
                  <a:cubicBezTo>
                    <a:pt x="31" y="119"/>
                    <a:pt x="31" y="118"/>
                    <a:pt x="31" y="117"/>
                  </a:cubicBezTo>
                  <a:cubicBezTo>
                    <a:pt x="32" y="113"/>
                    <a:pt x="32" y="110"/>
                    <a:pt x="33" y="106"/>
                  </a:cubicBezTo>
                  <a:cubicBezTo>
                    <a:pt x="34" y="105"/>
                    <a:pt x="34" y="105"/>
                    <a:pt x="34" y="104"/>
                  </a:cubicBezTo>
                  <a:cubicBezTo>
                    <a:pt x="34" y="103"/>
                    <a:pt x="35" y="101"/>
                    <a:pt x="35" y="100"/>
                  </a:cubicBezTo>
                  <a:cubicBezTo>
                    <a:pt x="39" y="86"/>
                    <a:pt x="42" y="75"/>
                    <a:pt x="42" y="74"/>
                  </a:cubicBezTo>
                  <a:cubicBezTo>
                    <a:pt x="40" y="71"/>
                    <a:pt x="39" y="70"/>
                    <a:pt x="37" y="69"/>
                  </a:cubicBezTo>
                  <a:cubicBezTo>
                    <a:pt x="38" y="70"/>
                    <a:pt x="38" y="70"/>
                    <a:pt x="37" y="70"/>
                  </a:cubicBezTo>
                  <a:cubicBezTo>
                    <a:pt x="18" y="68"/>
                    <a:pt x="26" y="66"/>
                    <a:pt x="33" y="63"/>
                  </a:cubicBezTo>
                  <a:moveTo>
                    <a:pt x="26" y="55"/>
                  </a:moveTo>
                  <a:cubicBezTo>
                    <a:pt x="27" y="55"/>
                    <a:pt x="27" y="55"/>
                    <a:pt x="28" y="55"/>
                  </a:cubicBezTo>
                  <a:cubicBezTo>
                    <a:pt x="31" y="55"/>
                    <a:pt x="33" y="54"/>
                    <a:pt x="36" y="52"/>
                  </a:cubicBezTo>
                  <a:cubicBezTo>
                    <a:pt x="27" y="52"/>
                    <a:pt x="27" y="55"/>
                    <a:pt x="26" y="5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93" name="Freeform 763">
              <a:extLst>
                <a:ext uri="{FF2B5EF4-FFF2-40B4-BE49-F238E27FC236}">
                  <a16:creationId xmlns:a16="http://schemas.microsoft.com/office/drawing/2014/main" id="{BD653C9B-BC03-8C71-41E9-A1B9CC99A721}"/>
                </a:ext>
              </a:extLst>
            </p:cNvPr>
            <p:cNvSpPr>
              <a:spLocks noEditPoints="1"/>
            </p:cNvSpPr>
            <p:nvPr userDrawn="1"/>
          </p:nvSpPr>
          <p:spPr bwMode="auto">
            <a:xfrm>
              <a:off x="3307" y="2087"/>
              <a:ext cx="62" cy="201"/>
            </a:xfrm>
            <a:custGeom>
              <a:avLst/>
              <a:gdLst>
                <a:gd name="T0" fmla="*/ 6 w 43"/>
                <a:gd name="T1" fmla="*/ 125 h 140"/>
                <a:gd name="T2" fmla="*/ 6 w 43"/>
                <a:gd name="T3" fmla="*/ 125 h 140"/>
                <a:gd name="T4" fmla="*/ 7 w 43"/>
                <a:gd name="T5" fmla="*/ 125 h 140"/>
                <a:gd name="T6" fmla="*/ 6 w 43"/>
                <a:gd name="T7" fmla="*/ 125 h 140"/>
                <a:gd name="T8" fmla="*/ 34 w 43"/>
                <a:gd name="T9" fmla="*/ 63 h 140"/>
                <a:gd name="T10" fmla="*/ 31 w 43"/>
                <a:gd name="T11" fmla="*/ 49 h 140"/>
                <a:gd name="T12" fmla="*/ 41 w 43"/>
                <a:gd name="T13" fmla="*/ 30 h 140"/>
                <a:gd name="T14" fmla="*/ 38 w 43"/>
                <a:gd name="T15" fmla="*/ 13 h 140"/>
                <a:gd name="T16" fmla="*/ 38 w 43"/>
                <a:gd name="T17" fmla="*/ 12 h 140"/>
                <a:gd name="T18" fmla="*/ 37 w 43"/>
                <a:gd name="T19" fmla="*/ 1 h 140"/>
                <a:gd name="T20" fmla="*/ 35 w 43"/>
                <a:gd name="T21" fmla="*/ 0 h 140"/>
                <a:gd name="T22" fmla="*/ 12 w 43"/>
                <a:gd name="T23" fmla="*/ 12 h 140"/>
                <a:gd name="T24" fmla="*/ 10 w 43"/>
                <a:gd name="T25" fmla="*/ 21 h 140"/>
                <a:gd name="T26" fmla="*/ 10 w 43"/>
                <a:gd name="T27" fmla="*/ 22 h 140"/>
                <a:gd name="T28" fmla="*/ 10 w 43"/>
                <a:gd name="T29" fmla="*/ 22 h 140"/>
                <a:gd name="T30" fmla="*/ 10 w 43"/>
                <a:gd name="T31" fmla="*/ 22 h 140"/>
                <a:gd name="T32" fmla="*/ 6 w 43"/>
                <a:gd name="T33" fmla="*/ 44 h 140"/>
                <a:gd name="T34" fmla="*/ 2 w 43"/>
                <a:gd name="T35" fmla="*/ 109 h 140"/>
                <a:gd name="T36" fmla="*/ 2 w 43"/>
                <a:gd name="T37" fmla="*/ 109 h 140"/>
                <a:gd name="T38" fmla="*/ 2 w 43"/>
                <a:gd name="T39" fmla="*/ 114 h 140"/>
                <a:gd name="T40" fmla="*/ 3 w 43"/>
                <a:gd name="T41" fmla="*/ 116 h 140"/>
                <a:gd name="T42" fmla="*/ 6 w 43"/>
                <a:gd name="T43" fmla="*/ 125 h 140"/>
                <a:gd name="T44" fmla="*/ 6 w 43"/>
                <a:gd name="T45" fmla="*/ 125 h 140"/>
                <a:gd name="T46" fmla="*/ 6 w 43"/>
                <a:gd name="T47" fmla="*/ 125 h 140"/>
                <a:gd name="T48" fmla="*/ 7 w 43"/>
                <a:gd name="T49" fmla="*/ 125 h 140"/>
                <a:gd name="T50" fmla="*/ 6 w 43"/>
                <a:gd name="T51" fmla="*/ 125 h 140"/>
                <a:gd name="T52" fmla="*/ 10 w 43"/>
                <a:gd name="T53" fmla="*/ 128 h 140"/>
                <a:gd name="T54" fmla="*/ 10 w 43"/>
                <a:gd name="T55" fmla="*/ 128 h 140"/>
                <a:gd name="T56" fmla="*/ 7 w 43"/>
                <a:gd name="T57" fmla="*/ 126 h 140"/>
                <a:gd name="T58" fmla="*/ 9 w 43"/>
                <a:gd name="T59" fmla="*/ 128 h 140"/>
                <a:gd name="T60" fmla="*/ 10 w 43"/>
                <a:gd name="T61" fmla="*/ 130 h 140"/>
                <a:gd name="T62" fmla="*/ 14 w 43"/>
                <a:gd name="T63" fmla="*/ 140 h 140"/>
                <a:gd name="T64" fmla="*/ 29 w 43"/>
                <a:gd name="T65" fmla="*/ 133 h 140"/>
                <a:gd name="T66" fmla="*/ 30 w 43"/>
                <a:gd name="T67" fmla="*/ 125 h 140"/>
                <a:gd name="T68" fmla="*/ 30 w 43"/>
                <a:gd name="T69" fmla="*/ 125 h 140"/>
                <a:gd name="T70" fmla="*/ 31 w 43"/>
                <a:gd name="T71" fmla="*/ 119 h 140"/>
                <a:gd name="T72" fmla="*/ 31 w 43"/>
                <a:gd name="T73" fmla="*/ 117 h 140"/>
                <a:gd name="T74" fmla="*/ 34 w 43"/>
                <a:gd name="T75" fmla="*/ 106 h 140"/>
                <a:gd name="T76" fmla="*/ 34 w 43"/>
                <a:gd name="T77" fmla="*/ 104 h 140"/>
                <a:gd name="T78" fmla="*/ 35 w 43"/>
                <a:gd name="T79" fmla="*/ 100 h 140"/>
                <a:gd name="T80" fmla="*/ 42 w 43"/>
                <a:gd name="T81" fmla="*/ 74 h 140"/>
                <a:gd name="T82" fmla="*/ 38 w 43"/>
                <a:gd name="T83" fmla="*/ 69 h 140"/>
                <a:gd name="T84" fmla="*/ 38 w 43"/>
                <a:gd name="T85" fmla="*/ 70 h 140"/>
                <a:gd name="T86" fmla="*/ 33 w 43"/>
                <a:gd name="T87" fmla="*/ 63 h 140"/>
                <a:gd name="T88" fmla="*/ 27 w 43"/>
                <a:gd name="T89" fmla="*/ 55 h 140"/>
                <a:gd name="T90" fmla="*/ 28 w 43"/>
                <a:gd name="T91" fmla="*/ 55 h 140"/>
                <a:gd name="T92" fmla="*/ 36 w 43"/>
                <a:gd name="T93" fmla="*/ 52 h 140"/>
                <a:gd name="T94" fmla="*/ 27 w 43"/>
                <a:gd name="T95" fmla="*/ 5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140">
                  <a:moveTo>
                    <a:pt x="6" y="125"/>
                  </a:moveTo>
                  <a:cubicBezTo>
                    <a:pt x="6" y="125"/>
                    <a:pt x="6" y="125"/>
                    <a:pt x="6" y="125"/>
                  </a:cubicBezTo>
                  <a:cubicBezTo>
                    <a:pt x="6" y="125"/>
                    <a:pt x="6" y="125"/>
                    <a:pt x="7" y="125"/>
                  </a:cubicBezTo>
                  <a:cubicBezTo>
                    <a:pt x="7" y="125"/>
                    <a:pt x="6" y="125"/>
                    <a:pt x="6" y="125"/>
                  </a:cubicBezTo>
                  <a:close/>
                  <a:moveTo>
                    <a:pt x="34" y="63"/>
                  </a:moveTo>
                  <a:cubicBezTo>
                    <a:pt x="39" y="60"/>
                    <a:pt x="43" y="56"/>
                    <a:pt x="31" y="49"/>
                  </a:cubicBezTo>
                  <a:cubicBezTo>
                    <a:pt x="39" y="47"/>
                    <a:pt x="41" y="39"/>
                    <a:pt x="41" y="30"/>
                  </a:cubicBezTo>
                  <a:cubicBezTo>
                    <a:pt x="40" y="24"/>
                    <a:pt x="39" y="18"/>
                    <a:pt x="38" y="13"/>
                  </a:cubicBezTo>
                  <a:cubicBezTo>
                    <a:pt x="38" y="12"/>
                    <a:pt x="38" y="12"/>
                    <a:pt x="38" y="12"/>
                  </a:cubicBezTo>
                  <a:cubicBezTo>
                    <a:pt x="37" y="7"/>
                    <a:pt x="37" y="4"/>
                    <a:pt x="37" y="1"/>
                  </a:cubicBezTo>
                  <a:cubicBezTo>
                    <a:pt x="31" y="11"/>
                    <a:pt x="33" y="6"/>
                    <a:pt x="35" y="0"/>
                  </a:cubicBezTo>
                  <a:cubicBezTo>
                    <a:pt x="28" y="4"/>
                    <a:pt x="20" y="8"/>
                    <a:pt x="12" y="12"/>
                  </a:cubicBezTo>
                  <a:cubicBezTo>
                    <a:pt x="11" y="15"/>
                    <a:pt x="11" y="18"/>
                    <a:pt x="10" y="21"/>
                  </a:cubicBezTo>
                  <a:cubicBezTo>
                    <a:pt x="10" y="21"/>
                    <a:pt x="10" y="22"/>
                    <a:pt x="10" y="22"/>
                  </a:cubicBezTo>
                  <a:cubicBezTo>
                    <a:pt x="10" y="22"/>
                    <a:pt x="10" y="22"/>
                    <a:pt x="10" y="22"/>
                  </a:cubicBezTo>
                  <a:cubicBezTo>
                    <a:pt x="10" y="22"/>
                    <a:pt x="10" y="22"/>
                    <a:pt x="10" y="22"/>
                  </a:cubicBezTo>
                  <a:cubicBezTo>
                    <a:pt x="8" y="30"/>
                    <a:pt x="7" y="37"/>
                    <a:pt x="6" y="44"/>
                  </a:cubicBezTo>
                  <a:cubicBezTo>
                    <a:pt x="2" y="69"/>
                    <a:pt x="0" y="93"/>
                    <a:pt x="2" y="109"/>
                  </a:cubicBezTo>
                  <a:cubicBezTo>
                    <a:pt x="2" y="109"/>
                    <a:pt x="2" y="109"/>
                    <a:pt x="2" y="109"/>
                  </a:cubicBezTo>
                  <a:cubicBezTo>
                    <a:pt x="2" y="111"/>
                    <a:pt x="2" y="113"/>
                    <a:pt x="2" y="114"/>
                  </a:cubicBezTo>
                  <a:cubicBezTo>
                    <a:pt x="3" y="115"/>
                    <a:pt x="3" y="115"/>
                    <a:pt x="3" y="116"/>
                  </a:cubicBezTo>
                  <a:cubicBezTo>
                    <a:pt x="4" y="120"/>
                    <a:pt x="5" y="123"/>
                    <a:pt x="6" y="125"/>
                  </a:cubicBezTo>
                  <a:cubicBezTo>
                    <a:pt x="6" y="125"/>
                    <a:pt x="6" y="125"/>
                    <a:pt x="6" y="125"/>
                  </a:cubicBezTo>
                  <a:cubicBezTo>
                    <a:pt x="6" y="125"/>
                    <a:pt x="6" y="125"/>
                    <a:pt x="6" y="125"/>
                  </a:cubicBezTo>
                  <a:cubicBezTo>
                    <a:pt x="6" y="125"/>
                    <a:pt x="6" y="125"/>
                    <a:pt x="7" y="125"/>
                  </a:cubicBezTo>
                  <a:cubicBezTo>
                    <a:pt x="7" y="125"/>
                    <a:pt x="6" y="125"/>
                    <a:pt x="6" y="125"/>
                  </a:cubicBezTo>
                  <a:cubicBezTo>
                    <a:pt x="8" y="127"/>
                    <a:pt x="9" y="127"/>
                    <a:pt x="10" y="128"/>
                  </a:cubicBezTo>
                  <a:cubicBezTo>
                    <a:pt x="11" y="129"/>
                    <a:pt x="10" y="129"/>
                    <a:pt x="10" y="128"/>
                  </a:cubicBezTo>
                  <a:cubicBezTo>
                    <a:pt x="9" y="127"/>
                    <a:pt x="8" y="126"/>
                    <a:pt x="7" y="126"/>
                  </a:cubicBezTo>
                  <a:cubicBezTo>
                    <a:pt x="8" y="126"/>
                    <a:pt x="8" y="127"/>
                    <a:pt x="9" y="128"/>
                  </a:cubicBezTo>
                  <a:cubicBezTo>
                    <a:pt x="9" y="129"/>
                    <a:pt x="10" y="130"/>
                    <a:pt x="10" y="130"/>
                  </a:cubicBezTo>
                  <a:cubicBezTo>
                    <a:pt x="11" y="133"/>
                    <a:pt x="12" y="137"/>
                    <a:pt x="14" y="140"/>
                  </a:cubicBezTo>
                  <a:cubicBezTo>
                    <a:pt x="19" y="138"/>
                    <a:pt x="24" y="136"/>
                    <a:pt x="29" y="133"/>
                  </a:cubicBezTo>
                  <a:cubicBezTo>
                    <a:pt x="29" y="130"/>
                    <a:pt x="30" y="128"/>
                    <a:pt x="30" y="125"/>
                  </a:cubicBezTo>
                  <a:cubicBezTo>
                    <a:pt x="30" y="125"/>
                    <a:pt x="30" y="125"/>
                    <a:pt x="30" y="125"/>
                  </a:cubicBezTo>
                  <a:cubicBezTo>
                    <a:pt x="30" y="123"/>
                    <a:pt x="31" y="121"/>
                    <a:pt x="31" y="119"/>
                  </a:cubicBezTo>
                  <a:cubicBezTo>
                    <a:pt x="31" y="119"/>
                    <a:pt x="31" y="118"/>
                    <a:pt x="31" y="117"/>
                  </a:cubicBezTo>
                  <a:cubicBezTo>
                    <a:pt x="32" y="114"/>
                    <a:pt x="33" y="110"/>
                    <a:pt x="34" y="106"/>
                  </a:cubicBezTo>
                  <a:cubicBezTo>
                    <a:pt x="34" y="105"/>
                    <a:pt x="34" y="105"/>
                    <a:pt x="34" y="104"/>
                  </a:cubicBezTo>
                  <a:cubicBezTo>
                    <a:pt x="35" y="103"/>
                    <a:pt x="35" y="101"/>
                    <a:pt x="35" y="100"/>
                  </a:cubicBezTo>
                  <a:cubicBezTo>
                    <a:pt x="39" y="86"/>
                    <a:pt x="43" y="75"/>
                    <a:pt x="42" y="74"/>
                  </a:cubicBezTo>
                  <a:cubicBezTo>
                    <a:pt x="41" y="71"/>
                    <a:pt x="39" y="70"/>
                    <a:pt x="38" y="69"/>
                  </a:cubicBezTo>
                  <a:cubicBezTo>
                    <a:pt x="38" y="70"/>
                    <a:pt x="38" y="70"/>
                    <a:pt x="38" y="70"/>
                  </a:cubicBezTo>
                  <a:cubicBezTo>
                    <a:pt x="18" y="68"/>
                    <a:pt x="27" y="66"/>
                    <a:pt x="33" y="63"/>
                  </a:cubicBezTo>
                  <a:moveTo>
                    <a:pt x="27" y="55"/>
                  </a:moveTo>
                  <a:cubicBezTo>
                    <a:pt x="27" y="55"/>
                    <a:pt x="28" y="55"/>
                    <a:pt x="28" y="55"/>
                  </a:cubicBezTo>
                  <a:cubicBezTo>
                    <a:pt x="31" y="55"/>
                    <a:pt x="34" y="54"/>
                    <a:pt x="36" y="52"/>
                  </a:cubicBezTo>
                  <a:cubicBezTo>
                    <a:pt x="28" y="52"/>
                    <a:pt x="28" y="55"/>
                    <a:pt x="27" y="5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94" name="Freeform 764">
              <a:extLst>
                <a:ext uri="{FF2B5EF4-FFF2-40B4-BE49-F238E27FC236}">
                  <a16:creationId xmlns:a16="http://schemas.microsoft.com/office/drawing/2014/main" id="{B3AE77C4-8233-60C9-97D2-4E93983DDDC4}"/>
                </a:ext>
              </a:extLst>
            </p:cNvPr>
            <p:cNvSpPr>
              <a:spLocks noEditPoints="1"/>
            </p:cNvSpPr>
            <p:nvPr userDrawn="1"/>
          </p:nvSpPr>
          <p:spPr bwMode="auto">
            <a:xfrm>
              <a:off x="3612" y="1810"/>
              <a:ext cx="63" cy="193"/>
            </a:xfrm>
            <a:custGeom>
              <a:avLst/>
              <a:gdLst>
                <a:gd name="T0" fmla="*/ 7 w 44"/>
                <a:gd name="T1" fmla="*/ 119 h 134"/>
                <a:gd name="T2" fmla="*/ 7 w 44"/>
                <a:gd name="T3" fmla="*/ 119 h 134"/>
                <a:gd name="T4" fmla="*/ 7 w 44"/>
                <a:gd name="T5" fmla="*/ 119 h 134"/>
                <a:gd name="T6" fmla="*/ 7 w 44"/>
                <a:gd name="T7" fmla="*/ 119 h 134"/>
                <a:gd name="T8" fmla="*/ 34 w 44"/>
                <a:gd name="T9" fmla="*/ 60 h 134"/>
                <a:gd name="T10" fmla="*/ 31 w 44"/>
                <a:gd name="T11" fmla="*/ 46 h 134"/>
                <a:gd name="T12" fmla="*/ 41 w 44"/>
                <a:gd name="T13" fmla="*/ 28 h 134"/>
                <a:gd name="T14" fmla="*/ 39 w 44"/>
                <a:gd name="T15" fmla="*/ 12 h 134"/>
                <a:gd name="T16" fmla="*/ 38 w 44"/>
                <a:gd name="T17" fmla="*/ 11 h 134"/>
                <a:gd name="T18" fmla="*/ 37 w 44"/>
                <a:gd name="T19" fmla="*/ 1 h 134"/>
                <a:gd name="T20" fmla="*/ 36 w 44"/>
                <a:gd name="T21" fmla="*/ 0 h 134"/>
                <a:gd name="T22" fmla="*/ 13 w 44"/>
                <a:gd name="T23" fmla="*/ 10 h 134"/>
                <a:gd name="T24" fmla="*/ 10 w 44"/>
                <a:gd name="T25" fmla="*/ 19 h 134"/>
                <a:gd name="T26" fmla="*/ 10 w 44"/>
                <a:gd name="T27" fmla="*/ 20 h 134"/>
                <a:gd name="T28" fmla="*/ 10 w 44"/>
                <a:gd name="T29" fmla="*/ 21 h 134"/>
                <a:gd name="T30" fmla="*/ 10 w 44"/>
                <a:gd name="T31" fmla="*/ 21 h 134"/>
                <a:gd name="T32" fmla="*/ 6 w 44"/>
                <a:gd name="T33" fmla="*/ 42 h 134"/>
                <a:gd name="T34" fmla="*/ 2 w 44"/>
                <a:gd name="T35" fmla="*/ 104 h 134"/>
                <a:gd name="T36" fmla="*/ 2 w 44"/>
                <a:gd name="T37" fmla="*/ 104 h 134"/>
                <a:gd name="T38" fmla="*/ 3 w 44"/>
                <a:gd name="T39" fmla="*/ 109 h 134"/>
                <a:gd name="T40" fmla="*/ 3 w 44"/>
                <a:gd name="T41" fmla="*/ 111 h 134"/>
                <a:gd name="T42" fmla="*/ 6 w 44"/>
                <a:gd name="T43" fmla="*/ 119 h 134"/>
                <a:gd name="T44" fmla="*/ 7 w 44"/>
                <a:gd name="T45" fmla="*/ 119 h 134"/>
                <a:gd name="T46" fmla="*/ 7 w 44"/>
                <a:gd name="T47" fmla="*/ 119 h 134"/>
                <a:gd name="T48" fmla="*/ 7 w 44"/>
                <a:gd name="T49" fmla="*/ 119 h 134"/>
                <a:gd name="T50" fmla="*/ 7 w 44"/>
                <a:gd name="T51" fmla="*/ 119 h 134"/>
                <a:gd name="T52" fmla="*/ 10 w 44"/>
                <a:gd name="T53" fmla="*/ 122 h 134"/>
                <a:gd name="T54" fmla="*/ 10 w 44"/>
                <a:gd name="T55" fmla="*/ 122 h 134"/>
                <a:gd name="T56" fmla="*/ 7 w 44"/>
                <a:gd name="T57" fmla="*/ 120 h 134"/>
                <a:gd name="T58" fmla="*/ 9 w 44"/>
                <a:gd name="T59" fmla="*/ 122 h 134"/>
                <a:gd name="T60" fmla="*/ 10 w 44"/>
                <a:gd name="T61" fmla="*/ 124 h 134"/>
                <a:gd name="T62" fmla="*/ 14 w 44"/>
                <a:gd name="T63" fmla="*/ 134 h 134"/>
                <a:gd name="T64" fmla="*/ 30 w 44"/>
                <a:gd name="T65" fmla="*/ 127 h 134"/>
                <a:gd name="T66" fmla="*/ 30 w 44"/>
                <a:gd name="T67" fmla="*/ 119 h 134"/>
                <a:gd name="T68" fmla="*/ 30 w 44"/>
                <a:gd name="T69" fmla="*/ 119 h 134"/>
                <a:gd name="T70" fmla="*/ 31 w 44"/>
                <a:gd name="T71" fmla="*/ 114 h 134"/>
                <a:gd name="T72" fmla="*/ 32 w 44"/>
                <a:gd name="T73" fmla="*/ 112 h 134"/>
                <a:gd name="T74" fmla="*/ 34 w 44"/>
                <a:gd name="T75" fmla="*/ 101 h 134"/>
                <a:gd name="T76" fmla="*/ 35 w 44"/>
                <a:gd name="T77" fmla="*/ 99 h 134"/>
                <a:gd name="T78" fmla="*/ 36 w 44"/>
                <a:gd name="T79" fmla="*/ 95 h 134"/>
                <a:gd name="T80" fmla="*/ 42 w 44"/>
                <a:gd name="T81" fmla="*/ 70 h 134"/>
                <a:gd name="T82" fmla="*/ 38 w 44"/>
                <a:gd name="T83" fmla="*/ 66 h 134"/>
                <a:gd name="T84" fmla="*/ 38 w 44"/>
                <a:gd name="T85" fmla="*/ 66 h 134"/>
                <a:gd name="T86" fmla="*/ 34 w 44"/>
                <a:gd name="T87" fmla="*/ 60 h 134"/>
                <a:gd name="T88" fmla="*/ 27 w 44"/>
                <a:gd name="T89" fmla="*/ 52 h 134"/>
                <a:gd name="T90" fmla="*/ 28 w 44"/>
                <a:gd name="T91" fmla="*/ 52 h 134"/>
                <a:gd name="T92" fmla="*/ 36 w 44"/>
                <a:gd name="T93" fmla="*/ 50 h 134"/>
                <a:gd name="T94" fmla="*/ 27 w 44"/>
                <a:gd name="T95" fmla="*/ 52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 h="134">
                  <a:moveTo>
                    <a:pt x="7" y="119"/>
                  </a:moveTo>
                  <a:cubicBezTo>
                    <a:pt x="7" y="119"/>
                    <a:pt x="7" y="119"/>
                    <a:pt x="7" y="119"/>
                  </a:cubicBezTo>
                  <a:cubicBezTo>
                    <a:pt x="7" y="119"/>
                    <a:pt x="7" y="119"/>
                    <a:pt x="7" y="119"/>
                  </a:cubicBezTo>
                  <a:cubicBezTo>
                    <a:pt x="7" y="119"/>
                    <a:pt x="7" y="119"/>
                    <a:pt x="7" y="119"/>
                  </a:cubicBezTo>
                  <a:close/>
                  <a:moveTo>
                    <a:pt x="34" y="60"/>
                  </a:moveTo>
                  <a:cubicBezTo>
                    <a:pt x="40" y="57"/>
                    <a:pt x="44" y="53"/>
                    <a:pt x="31" y="46"/>
                  </a:cubicBezTo>
                  <a:cubicBezTo>
                    <a:pt x="40" y="45"/>
                    <a:pt x="42" y="37"/>
                    <a:pt x="41" y="28"/>
                  </a:cubicBezTo>
                  <a:cubicBezTo>
                    <a:pt x="41" y="23"/>
                    <a:pt x="39" y="17"/>
                    <a:pt x="39" y="12"/>
                  </a:cubicBezTo>
                  <a:cubicBezTo>
                    <a:pt x="38" y="11"/>
                    <a:pt x="38" y="11"/>
                    <a:pt x="38" y="11"/>
                  </a:cubicBezTo>
                  <a:cubicBezTo>
                    <a:pt x="38" y="6"/>
                    <a:pt x="37" y="3"/>
                    <a:pt x="37" y="1"/>
                  </a:cubicBezTo>
                  <a:cubicBezTo>
                    <a:pt x="31" y="10"/>
                    <a:pt x="33" y="5"/>
                    <a:pt x="36" y="0"/>
                  </a:cubicBezTo>
                  <a:cubicBezTo>
                    <a:pt x="28" y="3"/>
                    <a:pt x="20" y="7"/>
                    <a:pt x="13" y="10"/>
                  </a:cubicBezTo>
                  <a:cubicBezTo>
                    <a:pt x="12" y="13"/>
                    <a:pt x="11" y="16"/>
                    <a:pt x="10" y="19"/>
                  </a:cubicBezTo>
                  <a:cubicBezTo>
                    <a:pt x="10" y="20"/>
                    <a:pt x="10" y="20"/>
                    <a:pt x="10" y="20"/>
                  </a:cubicBezTo>
                  <a:cubicBezTo>
                    <a:pt x="10" y="21"/>
                    <a:pt x="10" y="21"/>
                    <a:pt x="10" y="21"/>
                  </a:cubicBezTo>
                  <a:cubicBezTo>
                    <a:pt x="10" y="21"/>
                    <a:pt x="10" y="21"/>
                    <a:pt x="10" y="21"/>
                  </a:cubicBezTo>
                  <a:cubicBezTo>
                    <a:pt x="9" y="28"/>
                    <a:pt x="7" y="35"/>
                    <a:pt x="6" y="42"/>
                  </a:cubicBezTo>
                  <a:cubicBezTo>
                    <a:pt x="2" y="65"/>
                    <a:pt x="0" y="89"/>
                    <a:pt x="2" y="104"/>
                  </a:cubicBezTo>
                  <a:cubicBezTo>
                    <a:pt x="2" y="104"/>
                    <a:pt x="2" y="104"/>
                    <a:pt x="2" y="104"/>
                  </a:cubicBezTo>
                  <a:cubicBezTo>
                    <a:pt x="2" y="106"/>
                    <a:pt x="3" y="107"/>
                    <a:pt x="3" y="109"/>
                  </a:cubicBezTo>
                  <a:cubicBezTo>
                    <a:pt x="3" y="109"/>
                    <a:pt x="3" y="110"/>
                    <a:pt x="3" y="111"/>
                  </a:cubicBezTo>
                  <a:cubicBezTo>
                    <a:pt x="4" y="114"/>
                    <a:pt x="5" y="117"/>
                    <a:pt x="6" y="119"/>
                  </a:cubicBezTo>
                  <a:cubicBezTo>
                    <a:pt x="6" y="119"/>
                    <a:pt x="7" y="119"/>
                    <a:pt x="7" y="119"/>
                  </a:cubicBezTo>
                  <a:cubicBezTo>
                    <a:pt x="7" y="119"/>
                    <a:pt x="7" y="119"/>
                    <a:pt x="7" y="119"/>
                  </a:cubicBezTo>
                  <a:cubicBezTo>
                    <a:pt x="7" y="119"/>
                    <a:pt x="7" y="119"/>
                    <a:pt x="7" y="119"/>
                  </a:cubicBezTo>
                  <a:cubicBezTo>
                    <a:pt x="7" y="119"/>
                    <a:pt x="7" y="119"/>
                    <a:pt x="7" y="119"/>
                  </a:cubicBezTo>
                  <a:cubicBezTo>
                    <a:pt x="9" y="121"/>
                    <a:pt x="10" y="122"/>
                    <a:pt x="10" y="122"/>
                  </a:cubicBezTo>
                  <a:cubicBezTo>
                    <a:pt x="11" y="123"/>
                    <a:pt x="11" y="123"/>
                    <a:pt x="10" y="122"/>
                  </a:cubicBezTo>
                  <a:cubicBezTo>
                    <a:pt x="9" y="122"/>
                    <a:pt x="8" y="121"/>
                    <a:pt x="7" y="120"/>
                  </a:cubicBezTo>
                  <a:cubicBezTo>
                    <a:pt x="8" y="120"/>
                    <a:pt x="9" y="121"/>
                    <a:pt x="9" y="122"/>
                  </a:cubicBezTo>
                  <a:cubicBezTo>
                    <a:pt x="10" y="123"/>
                    <a:pt x="10" y="123"/>
                    <a:pt x="10" y="124"/>
                  </a:cubicBezTo>
                  <a:cubicBezTo>
                    <a:pt x="12" y="127"/>
                    <a:pt x="13" y="130"/>
                    <a:pt x="14" y="134"/>
                  </a:cubicBezTo>
                  <a:cubicBezTo>
                    <a:pt x="19" y="132"/>
                    <a:pt x="24" y="129"/>
                    <a:pt x="30" y="127"/>
                  </a:cubicBezTo>
                  <a:cubicBezTo>
                    <a:pt x="30" y="124"/>
                    <a:pt x="30" y="122"/>
                    <a:pt x="30" y="119"/>
                  </a:cubicBezTo>
                  <a:cubicBezTo>
                    <a:pt x="30" y="119"/>
                    <a:pt x="30" y="119"/>
                    <a:pt x="30" y="119"/>
                  </a:cubicBezTo>
                  <a:cubicBezTo>
                    <a:pt x="31" y="117"/>
                    <a:pt x="31" y="116"/>
                    <a:pt x="31" y="114"/>
                  </a:cubicBezTo>
                  <a:cubicBezTo>
                    <a:pt x="31" y="113"/>
                    <a:pt x="32" y="112"/>
                    <a:pt x="32" y="112"/>
                  </a:cubicBezTo>
                  <a:cubicBezTo>
                    <a:pt x="32" y="108"/>
                    <a:pt x="33" y="104"/>
                    <a:pt x="34" y="101"/>
                  </a:cubicBezTo>
                  <a:cubicBezTo>
                    <a:pt x="34" y="100"/>
                    <a:pt x="34" y="100"/>
                    <a:pt x="35" y="99"/>
                  </a:cubicBezTo>
                  <a:cubicBezTo>
                    <a:pt x="35" y="98"/>
                    <a:pt x="35" y="96"/>
                    <a:pt x="36" y="95"/>
                  </a:cubicBezTo>
                  <a:cubicBezTo>
                    <a:pt x="39" y="82"/>
                    <a:pt x="43" y="71"/>
                    <a:pt x="42" y="70"/>
                  </a:cubicBezTo>
                  <a:cubicBezTo>
                    <a:pt x="41" y="67"/>
                    <a:pt x="40" y="67"/>
                    <a:pt x="38" y="66"/>
                  </a:cubicBezTo>
                  <a:cubicBezTo>
                    <a:pt x="39" y="66"/>
                    <a:pt x="39" y="66"/>
                    <a:pt x="38" y="66"/>
                  </a:cubicBezTo>
                  <a:cubicBezTo>
                    <a:pt x="18" y="64"/>
                    <a:pt x="27" y="63"/>
                    <a:pt x="34" y="60"/>
                  </a:cubicBezTo>
                  <a:moveTo>
                    <a:pt x="27" y="52"/>
                  </a:moveTo>
                  <a:cubicBezTo>
                    <a:pt x="28" y="52"/>
                    <a:pt x="28" y="52"/>
                    <a:pt x="28" y="52"/>
                  </a:cubicBezTo>
                  <a:cubicBezTo>
                    <a:pt x="32" y="52"/>
                    <a:pt x="34" y="51"/>
                    <a:pt x="36" y="50"/>
                  </a:cubicBezTo>
                  <a:cubicBezTo>
                    <a:pt x="28" y="49"/>
                    <a:pt x="28" y="52"/>
                    <a:pt x="27" y="5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95" name="Freeform 765">
              <a:extLst>
                <a:ext uri="{FF2B5EF4-FFF2-40B4-BE49-F238E27FC236}">
                  <a16:creationId xmlns:a16="http://schemas.microsoft.com/office/drawing/2014/main" id="{A755B98E-BA1C-D460-03C7-C59239D2D452}"/>
                </a:ext>
              </a:extLst>
            </p:cNvPr>
            <p:cNvSpPr>
              <a:spLocks noEditPoints="1"/>
            </p:cNvSpPr>
            <p:nvPr userDrawn="1"/>
          </p:nvSpPr>
          <p:spPr bwMode="auto">
            <a:xfrm>
              <a:off x="2745" y="2435"/>
              <a:ext cx="37" cy="210"/>
            </a:xfrm>
            <a:custGeom>
              <a:avLst/>
              <a:gdLst>
                <a:gd name="T0" fmla="*/ 4 w 26"/>
                <a:gd name="T1" fmla="*/ 130 h 146"/>
                <a:gd name="T2" fmla="*/ 4 w 26"/>
                <a:gd name="T3" fmla="*/ 130 h 146"/>
                <a:gd name="T4" fmla="*/ 4 w 26"/>
                <a:gd name="T5" fmla="*/ 130 h 146"/>
                <a:gd name="T6" fmla="*/ 4 w 26"/>
                <a:gd name="T7" fmla="*/ 130 h 146"/>
                <a:gd name="T8" fmla="*/ 20 w 26"/>
                <a:gd name="T9" fmla="*/ 65 h 146"/>
                <a:gd name="T10" fmla="*/ 18 w 26"/>
                <a:gd name="T11" fmla="*/ 50 h 146"/>
                <a:gd name="T12" fmla="*/ 25 w 26"/>
                <a:gd name="T13" fmla="*/ 30 h 146"/>
                <a:gd name="T14" fmla="*/ 23 w 26"/>
                <a:gd name="T15" fmla="*/ 13 h 146"/>
                <a:gd name="T16" fmla="*/ 23 w 26"/>
                <a:gd name="T17" fmla="*/ 11 h 146"/>
                <a:gd name="T18" fmla="*/ 22 w 26"/>
                <a:gd name="T19" fmla="*/ 1 h 146"/>
                <a:gd name="T20" fmla="*/ 21 w 26"/>
                <a:gd name="T21" fmla="*/ 0 h 146"/>
                <a:gd name="T22" fmla="*/ 7 w 26"/>
                <a:gd name="T23" fmla="*/ 11 h 146"/>
                <a:gd name="T24" fmla="*/ 6 w 26"/>
                <a:gd name="T25" fmla="*/ 21 h 146"/>
                <a:gd name="T26" fmla="*/ 6 w 26"/>
                <a:gd name="T27" fmla="*/ 22 h 146"/>
                <a:gd name="T28" fmla="*/ 6 w 26"/>
                <a:gd name="T29" fmla="*/ 23 h 146"/>
                <a:gd name="T30" fmla="*/ 6 w 26"/>
                <a:gd name="T31" fmla="*/ 23 h 146"/>
                <a:gd name="T32" fmla="*/ 3 w 26"/>
                <a:gd name="T33" fmla="*/ 46 h 146"/>
                <a:gd name="T34" fmla="*/ 1 w 26"/>
                <a:gd name="T35" fmla="*/ 113 h 146"/>
                <a:gd name="T36" fmla="*/ 1 w 26"/>
                <a:gd name="T37" fmla="*/ 114 h 146"/>
                <a:gd name="T38" fmla="*/ 1 w 26"/>
                <a:gd name="T39" fmla="*/ 118 h 146"/>
                <a:gd name="T40" fmla="*/ 2 w 26"/>
                <a:gd name="T41" fmla="*/ 121 h 146"/>
                <a:gd name="T42" fmla="*/ 4 w 26"/>
                <a:gd name="T43" fmla="*/ 130 h 146"/>
                <a:gd name="T44" fmla="*/ 4 w 26"/>
                <a:gd name="T45" fmla="*/ 130 h 146"/>
                <a:gd name="T46" fmla="*/ 4 w 26"/>
                <a:gd name="T47" fmla="*/ 130 h 146"/>
                <a:gd name="T48" fmla="*/ 4 w 26"/>
                <a:gd name="T49" fmla="*/ 130 h 146"/>
                <a:gd name="T50" fmla="*/ 4 w 26"/>
                <a:gd name="T51" fmla="*/ 130 h 146"/>
                <a:gd name="T52" fmla="*/ 6 w 26"/>
                <a:gd name="T53" fmla="*/ 133 h 146"/>
                <a:gd name="T54" fmla="*/ 6 w 26"/>
                <a:gd name="T55" fmla="*/ 133 h 146"/>
                <a:gd name="T56" fmla="*/ 4 w 26"/>
                <a:gd name="T57" fmla="*/ 131 h 146"/>
                <a:gd name="T58" fmla="*/ 5 w 26"/>
                <a:gd name="T59" fmla="*/ 133 h 146"/>
                <a:gd name="T60" fmla="*/ 6 w 26"/>
                <a:gd name="T61" fmla="*/ 135 h 146"/>
                <a:gd name="T62" fmla="*/ 8 w 26"/>
                <a:gd name="T63" fmla="*/ 146 h 146"/>
                <a:gd name="T64" fmla="*/ 18 w 26"/>
                <a:gd name="T65" fmla="*/ 138 h 146"/>
                <a:gd name="T66" fmla="*/ 18 w 26"/>
                <a:gd name="T67" fmla="*/ 130 h 146"/>
                <a:gd name="T68" fmla="*/ 18 w 26"/>
                <a:gd name="T69" fmla="*/ 130 h 146"/>
                <a:gd name="T70" fmla="*/ 19 w 26"/>
                <a:gd name="T71" fmla="*/ 124 h 146"/>
                <a:gd name="T72" fmla="*/ 19 w 26"/>
                <a:gd name="T73" fmla="*/ 122 h 146"/>
                <a:gd name="T74" fmla="*/ 20 w 26"/>
                <a:gd name="T75" fmla="*/ 110 h 146"/>
                <a:gd name="T76" fmla="*/ 21 w 26"/>
                <a:gd name="T77" fmla="*/ 108 h 146"/>
                <a:gd name="T78" fmla="*/ 21 w 26"/>
                <a:gd name="T79" fmla="*/ 104 h 146"/>
                <a:gd name="T80" fmla="*/ 25 w 26"/>
                <a:gd name="T81" fmla="*/ 76 h 146"/>
                <a:gd name="T82" fmla="*/ 23 w 26"/>
                <a:gd name="T83" fmla="*/ 71 h 146"/>
                <a:gd name="T84" fmla="*/ 23 w 26"/>
                <a:gd name="T85" fmla="*/ 72 h 146"/>
                <a:gd name="T86" fmla="*/ 20 w 26"/>
                <a:gd name="T87" fmla="*/ 65 h 146"/>
                <a:gd name="T88" fmla="*/ 16 w 26"/>
                <a:gd name="T89" fmla="*/ 57 h 146"/>
                <a:gd name="T90" fmla="*/ 17 w 26"/>
                <a:gd name="T91" fmla="*/ 57 h 146"/>
                <a:gd name="T92" fmla="*/ 22 w 26"/>
                <a:gd name="T93" fmla="*/ 54 h 146"/>
                <a:gd name="T94" fmla="*/ 16 w 26"/>
                <a:gd name="T95" fmla="*/ 57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6" h="146">
                  <a:moveTo>
                    <a:pt x="4" y="130"/>
                  </a:moveTo>
                  <a:cubicBezTo>
                    <a:pt x="4" y="130"/>
                    <a:pt x="4" y="130"/>
                    <a:pt x="4" y="130"/>
                  </a:cubicBezTo>
                  <a:cubicBezTo>
                    <a:pt x="4" y="130"/>
                    <a:pt x="4" y="130"/>
                    <a:pt x="4" y="130"/>
                  </a:cubicBezTo>
                  <a:cubicBezTo>
                    <a:pt x="4" y="130"/>
                    <a:pt x="4" y="130"/>
                    <a:pt x="4" y="130"/>
                  </a:cubicBezTo>
                  <a:close/>
                  <a:moveTo>
                    <a:pt x="20" y="65"/>
                  </a:moveTo>
                  <a:cubicBezTo>
                    <a:pt x="24" y="62"/>
                    <a:pt x="26" y="57"/>
                    <a:pt x="18" y="50"/>
                  </a:cubicBezTo>
                  <a:cubicBezTo>
                    <a:pt x="24" y="49"/>
                    <a:pt x="25" y="40"/>
                    <a:pt x="25" y="30"/>
                  </a:cubicBezTo>
                  <a:cubicBezTo>
                    <a:pt x="24" y="25"/>
                    <a:pt x="24" y="18"/>
                    <a:pt x="23" y="13"/>
                  </a:cubicBezTo>
                  <a:cubicBezTo>
                    <a:pt x="23" y="12"/>
                    <a:pt x="23" y="12"/>
                    <a:pt x="23" y="11"/>
                  </a:cubicBezTo>
                  <a:cubicBezTo>
                    <a:pt x="22" y="7"/>
                    <a:pt x="22" y="3"/>
                    <a:pt x="22" y="1"/>
                  </a:cubicBezTo>
                  <a:cubicBezTo>
                    <a:pt x="18" y="11"/>
                    <a:pt x="20" y="5"/>
                    <a:pt x="21" y="0"/>
                  </a:cubicBezTo>
                  <a:cubicBezTo>
                    <a:pt x="17" y="3"/>
                    <a:pt x="12" y="7"/>
                    <a:pt x="7" y="11"/>
                  </a:cubicBezTo>
                  <a:cubicBezTo>
                    <a:pt x="7" y="15"/>
                    <a:pt x="6" y="18"/>
                    <a:pt x="6" y="21"/>
                  </a:cubicBezTo>
                  <a:cubicBezTo>
                    <a:pt x="6" y="21"/>
                    <a:pt x="6" y="22"/>
                    <a:pt x="6" y="22"/>
                  </a:cubicBezTo>
                  <a:cubicBezTo>
                    <a:pt x="6" y="22"/>
                    <a:pt x="6" y="22"/>
                    <a:pt x="6" y="23"/>
                  </a:cubicBezTo>
                  <a:cubicBezTo>
                    <a:pt x="6" y="23"/>
                    <a:pt x="6" y="23"/>
                    <a:pt x="6" y="23"/>
                  </a:cubicBezTo>
                  <a:cubicBezTo>
                    <a:pt x="5" y="30"/>
                    <a:pt x="4" y="38"/>
                    <a:pt x="3" y="46"/>
                  </a:cubicBezTo>
                  <a:cubicBezTo>
                    <a:pt x="1" y="71"/>
                    <a:pt x="0" y="97"/>
                    <a:pt x="1" y="113"/>
                  </a:cubicBezTo>
                  <a:cubicBezTo>
                    <a:pt x="1" y="113"/>
                    <a:pt x="1" y="114"/>
                    <a:pt x="1" y="114"/>
                  </a:cubicBezTo>
                  <a:cubicBezTo>
                    <a:pt x="1" y="115"/>
                    <a:pt x="1" y="117"/>
                    <a:pt x="1" y="118"/>
                  </a:cubicBezTo>
                  <a:cubicBezTo>
                    <a:pt x="1" y="119"/>
                    <a:pt x="2" y="120"/>
                    <a:pt x="2" y="121"/>
                  </a:cubicBezTo>
                  <a:cubicBezTo>
                    <a:pt x="2" y="124"/>
                    <a:pt x="3" y="127"/>
                    <a:pt x="4" y="130"/>
                  </a:cubicBezTo>
                  <a:cubicBezTo>
                    <a:pt x="4" y="130"/>
                    <a:pt x="4" y="130"/>
                    <a:pt x="4" y="130"/>
                  </a:cubicBezTo>
                  <a:cubicBezTo>
                    <a:pt x="4" y="130"/>
                    <a:pt x="4" y="130"/>
                    <a:pt x="4" y="130"/>
                  </a:cubicBezTo>
                  <a:cubicBezTo>
                    <a:pt x="4" y="130"/>
                    <a:pt x="4" y="130"/>
                    <a:pt x="4" y="130"/>
                  </a:cubicBezTo>
                  <a:cubicBezTo>
                    <a:pt x="4" y="130"/>
                    <a:pt x="4" y="130"/>
                    <a:pt x="4" y="130"/>
                  </a:cubicBezTo>
                  <a:cubicBezTo>
                    <a:pt x="5" y="132"/>
                    <a:pt x="5" y="132"/>
                    <a:pt x="6" y="133"/>
                  </a:cubicBezTo>
                  <a:cubicBezTo>
                    <a:pt x="6" y="134"/>
                    <a:pt x="6" y="134"/>
                    <a:pt x="6" y="133"/>
                  </a:cubicBezTo>
                  <a:cubicBezTo>
                    <a:pt x="5" y="132"/>
                    <a:pt x="5" y="131"/>
                    <a:pt x="4" y="131"/>
                  </a:cubicBezTo>
                  <a:cubicBezTo>
                    <a:pt x="5" y="131"/>
                    <a:pt x="5" y="132"/>
                    <a:pt x="5" y="133"/>
                  </a:cubicBezTo>
                  <a:cubicBezTo>
                    <a:pt x="5" y="134"/>
                    <a:pt x="6" y="135"/>
                    <a:pt x="6" y="135"/>
                  </a:cubicBezTo>
                  <a:cubicBezTo>
                    <a:pt x="7" y="138"/>
                    <a:pt x="7" y="142"/>
                    <a:pt x="8" y="146"/>
                  </a:cubicBezTo>
                  <a:cubicBezTo>
                    <a:pt x="11" y="144"/>
                    <a:pt x="14" y="141"/>
                    <a:pt x="18" y="138"/>
                  </a:cubicBezTo>
                  <a:cubicBezTo>
                    <a:pt x="18" y="136"/>
                    <a:pt x="18" y="133"/>
                    <a:pt x="18" y="130"/>
                  </a:cubicBezTo>
                  <a:cubicBezTo>
                    <a:pt x="18" y="130"/>
                    <a:pt x="18" y="130"/>
                    <a:pt x="18" y="130"/>
                  </a:cubicBezTo>
                  <a:cubicBezTo>
                    <a:pt x="18" y="128"/>
                    <a:pt x="18" y="126"/>
                    <a:pt x="19" y="124"/>
                  </a:cubicBezTo>
                  <a:cubicBezTo>
                    <a:pt x="19" y="123"/>
                    <a:pt x="19" y="123"/>
                    <a:pt x="19" y="122"/>
                  </a:cubicBezTo>
                  <a:cubicBezTo>
                    <a:pt x="19" y="118"/>
                    <a:pt x="20" y="114"/>
                    <a:pt x="20" y="110"/>
                  </a:cubicBezTo>
                  <a:cubicBezTo>
                    <a:pt x="20" y="109"/>
                    <a:pt x="21" y="109"/>
                    <a:pt x="21" y="108"/>
                  </a:cubicBezTo>
                  <a:cubicBezTo>
                    <a:pt x="21" y="107"/>
                    <a:pt x="21" y="105"/>
                    <a:pt x="21" y="104"/>
                  </a:cubicBezTo>
                  <a:cubicBezTo>
                    <a:pt x="23" y="89"/>
                    <a:pt x="26" y="77"/>
                    <a:pt x="25" y="76"/>
                  </a:cubicBezTo>
                  <a:cubicBezTo>
                    <a:pt x="24" y="73"/>
                    <a:pt x="24" y="73"/>
                    <a:pt x="23" y="71"/>
                  </a:cubicBezTo>
                  <a:cubicBezTo>
                    <a:pt x="23" y="72"/>
                    <a:pt x="23" y="72"/>
                    <a:pt x="23" y="72"/>
                  </a:cubicBezTo>
                  <a:cubicBezTo>
                    <a:pt x="11" y="70"/>
                    <a:pt x="16" y="69"/>
                    <a:pt x="20" y="65"/>
                  </a:cubicBezTo>
                  <a:moveTo>
                    <a:pt x="16" y="57"/>
                  </a:moveTo>
                  <a:cubicBezTo>
                    <a:pt x="16" y="57"/>
                    <a:pt x="17" y="57"/>
                    <a:pt x="17" y="57"/>
                  </a:cubicBezTo>
                  <a:cubicBezTo>
                    <a:pt x="19" y="57"/>
                    <a:pt x="20" y="56"/>
                    <a:pt x="22" y="54"/>
                  </a:cubicBezTo>
                  <a:cubicBezTo>
                    <a:pt x="17" y="53"/>
                    <a:pt x="17" y="57"/>
                    <a:pt x="16" y="5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96" name="Freeform 766">
              <a:extLst>
                <a:ext uri="{FF2B5EF4-FFF2-40B4-BE49-F238E27FC236}">
                  <a16:creationId xmlns:a16="http://schemas.microsoft.com/office/drawing/2014/main" id="{9D0533E4-3C6E-1C4D-5830-C75C8FC191A4}"/>
                </a:ext>
              </a:extLst>
            </p:cNvPr>
            <p:cNvSpPr>
              <a:spLocks/>
            </p:cNvSpPr>
            <p:nvPr userDrawn="1"/>
          </p:nvSpPr>
          <p:spPr bwMode="auto">
            <a:xfrm>
              <a:off x="2306" y="2179"/>
              <a:ext cx="3" cy="7"/>
            </a:xfrm>
            <a:custGeom>
              <a:avLst/>
              <a:gdLst>
                <a:gd name="T0" fmla="*/ 0 w 2"/>
                <a:gd name="T1" fmla="*/ 5 h 5"/>
                <a:gd name="T2" fmla="*/ 1 w 2"/>
                <a:gd name="T3" fmla="*/ 0 h 5"/>
                <a:gd name="T4" fmla="*/ 0 w 2"/>
                <a:gd name="T5" fmla="*/ 5 h 5"/>
              </a:gdLst>
              <a:ahLst/>
              <a:cxnLst>
                <a:cxn ang="0">
                  <a:pos x="T0" y="T1"/>
                </a:cxn>
                <a:cxn ang="0">
                  <a:pos x="T2" y="T3"/>
                </a:cxn>
                <a:cxn ang="0">
                  <a:pos x="T4" y="T5"/>
                </a:cxn>
              </a:cxnLst>
              <a:rect l="0" t="0" r="r" b="b"/>
              <a:pathLst>
                <a:path w="2" h="5">
                  <a:moveTo>
                    <a:pt x="0" y="5"/>
                  </a:moveTo>
                  <a:cubicBezTo>
                    <a:pt x="1" y="0"/>
                    <a:pt x="1" y="0"/>
                    <a:pt x="1" y="0"/>
                  </a:cubicBezTo>
                  <a:cubicBezTo>
                    <a:pt x="2" y="3"/>
                    <a:pt x="0" y="2"/>
                    <a:pt x="0" y="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97" name="Freeform 767">
              <a:extLst>
                <a:ext uri="{FF2B5EF4-FFF2-40B4-BE49-F238E27FC236}">
                  <a16:creationId xmlns:a16="http://schemas.microsoft.com/office/drawing/2014/main" id="{2140C38A-E7A2-F0EF-4BA5-0B3223806584}"/>
                </a:ext>
              </a:extLst>
            </p:cNvPr>
            <p:cNvSpPr>
              <a:spLocks/>
            </p:cNvSpPr>
            <p:nvPr userDrawn="1"/>
          </p:nvSpPr>
          <p:spPr bwMode="auto">
            <a:xfrm>
              <a:off x="2312" y="2184"/>
              <a:ext cx="3" cy="8"/>
            </a:xfrm>
            <a:custGeom>
              <a:avLst/>
              <a:gdLst>
                <a:gd name="T0" fmla="*/ 0 w 2"/>
                <a:gd name="T1" fmla="*/ 0 h 5"/>
                <a:gd name="T2" fmla="*/ 0 w 2"/>
                <a:gd name="T3" fmla="*/ 0 h 5"/>
              </a:gdLst>
              <a:ahLst/>
              <a:cxnLst>
                <a:cxn ang="0">
                  <a:pos x="T0" y="T1"/>
                </a:cxn>
                <a:cxn ang="0">
                  <a:pos x="T2" y="T3"/>
                </a:cxn>
              </a:cxnLst>
              <a:rect l="0" t="0" r="r" b="b"/>
              <a:pathLst>
                <a:path w="2" h="5">
                  <a:moveTo>
                    <a:pt x="0" y="0"/>
                  </a:moveTo>
                  <a:cubicBezTo>
                    <a:pt x="2" y="5"/>
                    <a:pt x="1" y="1"/>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98" name="Freeform 768">
              <a:extLst>
                <a:ext uri="{FF2B5EF4-FFF2-40B4-BE49-F238E27FC236}">
                  <a16:creationId xmlns:a16="http://schemas.microsoft.com/office/drawing/2014/main" id="{4FA36661-1B77-2BAB-F3A9-93343FE4212E}"/>
                </a:ext>
              </a:extLst>
            </p:cNvPr>
            <p:cNvSpPr>
              <a:spLocks/>
            </p:cNvSpPr>
            <p:nvPr userDrawn="1"/>
          </p:nvSpPr>
          <p:spPr bwMode="auto">
            <a:xfrm>
              <a:off x="2319" y="2364"/>
              <a:ext cx="6" cy="7"/>
            </a:xfrm>
            <a:custGeom>
              <a:avLst/>
              <a:gdLst>
                <a:gd name="T0" fmla="*/ 0 w 4"/>
                <a:gd name="T1" fmla="*/ 5 h 5"/>
                <a:gd name="T2" fmla="*/ 3 w 4"/>
                <a:gd name="T3" fmla="*/ 0 h 5"/>
                <a:gd name="T4" fmla="*/ 0 w 4"/>
                <a:gd name="T5" fmla="*/ 5 h 5"/>
              </a:gdLst>
              <a:ahLst/>
              <a:cxnLst>
                <a:cxn ang="0">
                  <a:pos x="T0" y="T1"/>
                </a:cxn>
                <a:cxn ang="0">
                  <a:pos x="T2" y="T3"/>
                </a:cxn>
                <a:cxn ang="0">
                  <a:pos x="T4" y="T5"/>
                </a:cxn>
              </a:cxnLst>
              <a:rect l="0" t="0" r="r" b="b"/>
              <a:pathLst>
                <a:path w="4" h="5">
                  <a:moveTo>
                    <a:pt x="0" y="5"/>
                  </a:moveTo>
                  <a:cubicBezTo>
                    <a:pt x="1" y="3"/>
                    <a:pt x="2" y="2"/>
                    <a:pt x="3" y="0"/>
                  </a:cubicBezTo>
                  <a:cubicBezTo>
                    <a:pt x="4" y="4"/>
                    <a:pt x="1" y="4"/>
                    <a:pt x="0" y="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99" name="Freeform 769">
              <a:extLst>
                <a:ext uri="{FF2B5EF4-FFF2-40B4-BE49-F238E27FC236}">
                  <a16:creationId xmlns:a16="http://schemas.microsoft.com/office/drawing/2014/main" id="{DCC9C932-18E8-1570-BE6D-2A1831ADD4D6}"/>
                </a:ext>
              </a:extLst>
            </p:cNvPr>
            <p:cNvSpPr>
              <a:spLocks/>
            </p:cNvSpPr>
            <p:nvPr userDrawn="1"/>
          </p:nvSpPr>
          <p:spPr bwMode="auto">
            <a:xfrm>
              <a:off x="2318" y="2371"/>
              <a:ext cx="1" cy="3"/>
            </a:xfrm>
            <a:custGeom>
              <a:avLst/>
              <a:gdLst>
                <a:gd name="T0" fmla="*/ 1 w 1"/>
                <a:gd name="T1" fmla="*/ 0 h 2"/>
                <a:gd name="T2" fmla="*/ 0 w 1"/>
                <a:gd name="T3" fmla="*/ 2 h 2"/>
                <a:gd name="T4" fmla="*/ 1 w 1"/>
                <a:gd name="T5" fmla="*/ 0 h 2"/>
              </a:gdLst>
              <a:ahLst/>
              <a:cxnLst>
                <a:cxn ang="0">
                  <a:pos x="T0" y="T1"/>
                </a:cxn>
                <a:cxn ang="0">
                  <a:pos x="T2" y="T3"/>
                </a:cxn>
                <a:cxn ang="0">
                  <a:pos x="T4" y="T5"/>
                </a:cxn>
              </a:cxnLst>
              <a:rect l="0" t="0" r="r" b="b"/>
              <a:pathLst>
                <a:path w="1" h="2">
                  <a:moveTo>
                    <a:pt x="1" y="0"/>
                  </a:moveTo>
                  <a:cubicBezTo>
                    <a:pt x="0" y="2"/>
                    <a:pt x="0" y="2"/>
                    <a:pt x="0" y="2"/>
                  </a:cubicBezTo>
                  <a:cubicBezTo>
                    <a:pt x="0" y="1"/>
                    <a:pt x="0" y="1"/>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00" name="Freeform 770">
              <a:extLst>
                <a:ext uri="{FF2B5EF4-FFF2-40B4-BE49-F238E27FC236}">
                  <a16:creationId xmlns:a16="http://schemas.microsoft.com/office/drawing/2014/main" id="{034FFA9F-98BD-9B10-F2A6-9AEAEFF597DF}"/>
                </a:ext>
              </a:extLst>
            </p:cNvPr>
            <p:cNvSpPr>
              <a:spLocks/>
            </p:cNvSpPr>
            <p:nvPr userDrawn="1"/>
          </p:nvSpPr>
          <p:spPr bwMode="auto">
            <a:xfrm>
              <a:off x="2316" y="2210"/>
              <a:ext cx="3" cy="3"/>
            </a:xfrm>
            <a:custGeom>
              <a:avLst/>
              <a:gdLst>
                <a:gd name="T0" fmla="*/ 2 w 2"/>
                <a:gd name="T1" fmla="*/ 0 h 2"/>
                <a:gd name="T2" fmla="*/ 0 w 2"/>
                <a:gd name="T3" fmla="*/ 2 h 2"/>
                <a:gd name="T4" fmla="*/ 2 w 2"/>
                <a:gd name="T5" fmla="*/ 0 h 2"/>
              </a:gdLst>
              <a:ahLst/>
              <a:cxnLst>
                <a:cxn ang="0">
                  <a:pos x="T0" y="T1"/>
                </a:cxn>
                <a:cxn ang="0">
                  <a:pos x="T2" y="T3"/>
                </a:cxn>
                <a:cxn ang="0">
                  <a:pos x="T4" y="T5"/>
                </a:cxn>
              </a:cxnLst>
              <a:rect l="0" t="0" r="r" b="b"/>
              <a:pathLst>
                <a:path w="2" h="2">
                  <a:moveTo>
                    <a:pt x="2" y="0"/>
                  </a:moveTo>
                  <a:cubicBezTo>
                    <a:pt x="2" y="1"/>
                    <a:pt x="1" y="2"/>
                    <a:pt x="0" y="2"/>
                  </a:cubicBezTo>
                  <a:cubicBezTo>
                    <a:pt x="1" y="1"/>
                    <a:pt x="1" y="0"/>
                    <a:pt x="2"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01" name="Freeform 771">
              <a:extLst>
                <a:ext uri="{FF2B5EF4-FFF2-40B4-BE49-F238E27FC236}">
                  <a16:creationId xmlns:a16="http://schemas.microsoft.com/office/drawing/2014/main" id="{0722AD4A-B003-DE7C-2712-43D16BF00EF3}"/>
                </a:ext>
              </a:extLst>
            </p:cNvPr>
            <p:cNvSpPr>
              <a:spLocks/>
            </p:cNvSpPr>
            <p:nvPr userDrawn="1"/>
          </p:nvSpPr>
          <p:spPr bwMode="auto">
            <a:xfrm>
              <a:off x="2315" y="3138"/>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02" name="Freeform 772">
              <a:extLst>
                <a:ext uri="{FF2B5EF4-FFF2-40B4-BE49-F238E27FC236}">
                  <a16:creationId xmlns:a16="http://schemas.microsoft.com/office/drawing/2014/main" id="{C623E1FE-D064-D49D-A22D-CD16BBCDC901}"/>
                </a:ext>
              </a:extLst>
            </p:cNvPr>
            <p:cNvSpPr>
              <a:spLocks noEditPoints="1"/>
            </p:cNvSpPr>
            <p:nvPr userDrawn="1"/>
          </p:nvSpPr>
          <p:spPr bwMode="auto">
            <a:xfrm>
              <a:off x="2256" y="2202"/>
              <a:ext cx="82" cy="965"/>
            </a:xfrm>
            <a:custGeom>
              <a:avLst/>
              <a:gdLst>
                <a:gd name="T0" fmla="*/ 34 w 57"/>
                <a:gd name="T1" fmla="*/ 305 h 671"/>
                <a:gd name="T2" fmla="*/ 34 w 57"/>
                <a:gd name="T3" fmla="*/ 305 h 671"/>
                <a:gd name="T4" fmla="*/ 35 w 57"/>
                <a:gd name="T5" fmla="*/ 305 h 671"/>
                <a:gd name="T6" fmla="*/ 35 w 57"/>
                <a:gd name="T7" fmla="*/ 306 h 671"/>
                <a:gd name="T8" fmla="*/ 35 w 57"/>
                <a:gd name="T9" fmla="*/ 306 h 671"/>
                <a:gd name="T10" fmla="*/ 43 w 57"/>
                <a:gd name="T11" fmla="*/ 296 h 671"/>
                <a:gd name="T12" fmla="*/ 34 w 57"/>
                <a:gd name="T13" fmla="*/ 305 h 671"/>
                <a:gd name="T14" fmla="*/ 45 w 57"/>
                <a:gd name="T15" fmla="*/ 348 h 671"/>
                <a:gd name="T16" fmla="*/ 42 w 57"/>
                <a:gd name="T17" fmla="*/ 334 h 671"/>
                <a:gd name="T18" fmla="*/ 45 w 57"/>
                <a:gd name="T19" fmla="*/ 348 h 671"/>
                <a:gd name="T20" fmla="*/ 49 w 57"/>
                <a:gd name="T21" fmla="*/ 363 h 671"/>
                <a:gd name="T22" fmla="*/ 45 w 57"/>
                <a:gd name="T23" fmla="*/ 348 h 671"/>
                <a:gd name="T24" fmla="*/ 45 w 57"/>
                <a:gd name="T25" fmla="*/ 350 h 671"/>
                <a:gd name="T26" fmla="*/ 41 w 57"/>
                <a:gd name="T27" fmla="*/ 329 h 671"/>
                <a:gd name="T28" fmla="*/ 42 w 57"/>
                <a:gd name="T29" fmla="*/ 334 h 671"/>
                <a:gd name="T30" fmla="*/ 41 w 57"/>
                <a:gd name="T31" fmla="*/ 329 h 671"/>
                <a:gd name="T32" fmla="*/ 38 w 57"/>
                <a:gd name="T33" fmla="*/ 285 h 671"/>
                <a:gd name="T34" fmla="*/ 44 w 57"/>
                <a:gd name="T35" fmla="*/ 140 h 671"/>
                <a:gd name="T36" fmla="*/ 45 w 57"/>
                <a:gd name="T37" fmla="*/ 117 h 671"/>
                <a:gd name="T38" fmla="*/ 46 w 57"/>
                <a:gd name="T39" fmla="*/ 116 h 671"/>
                <a:gd name="T40" fmla="*/ 45 w 57"/>
                <a:gd name="T41" fmla="*/ 118 h 671"/>
                <a:gd name="T42" fmla="*/ 42 w 57"/>
                <a:gd name="T43" fmla="*/ 71 h 671"/>
                <a:gd name="T44" fmla="*/ 39 w 57"/>
                <a:gd name="T45" fmla="*/ 32 h 671"/>
                <a:gd name="T46" fmla="*/ 39 w 57"/>
                <a:gd name="T47" fmla="*/ 31 h 671"/>
                <a:gd name="T48" fmla="*/ 39 w 57"/>
                <a:gd name="T49" fmla="*/ 30 h 671"/>
                <a:gd name="T50" fmla="*/ 44 w 57"/>
                <a:gd name="T51" fmla="*/ 0 h 671"/>
                <a:gd name="T52" fmla="*/ 37 w 57"/>
                <a:gd name="T53" fmla="*/ 26 h 671"/>
                <a:gd name="T54" fmla="*/ 36 w 57"/>
                <a:gd name="T55" fmla="*/ 29 h 671"/>
                <a:gd name="T56" fmla="*/ 36 w 57"/>
                <a:gd name="T57" fmla="*/ 30 h 671"/>
                <a:gd name="T58" fmla="*/ 33 w 57"/>
                <a:gd name="T59" fmla="*/ 30 h 671"/>
                <a:gd name="T60" fmla="*/ 35 w 57"/>
                <a:gd name="T61" fmla="*/ 36 h 671"/>
                <a:gd name="T62" fmla="*/ 34 w 57"/>
                <a:gd name="T63" fmla="*/ 39 h 671"/>
                <a:gd name="T64" fmla="*/ 13 w 57"/>
                <a:gd name="T65" fmla="*/ 518 h 671"/>
                <a:gd name="T66" fmla="*/ 14 w 57"/>
                <a:gd name="T67" fmla="*/ 522 h 671"/>
                <a:gd name="T68" fmla="*/ 14 w 57"/>
                <a:gd name="T69" fmla="*/ 520 h 671"/>
                <a:gd name="T70" fmla="*/ 17 w 57"/>
                <a:gd name="T71" fmla="*/ 530 h 671"/>
                <a:gd name="T72" fmla="*/ 14 w 57"/>
                <a:gd name="T73" fmla="*/ 522 h 671"/>
                <a:gd name="T74" fmla="*/ 31 w 57"/>
                <a:gd name="T75" fmla="*/ 648 h 671"/>
                <a:gd name="T76" fmla="*/ 31 w 57"/>
                <a:gd name="T77" fmla="*/ 650 h 671"/>
                <a:gd name="T78" fmla="*/ 31 w 57"/>
                <a:gd name="T79" fmla="*/ 650 h 671"/>
                <a:gd name="T80" fmla="*/ 50 w 57"/>
                <a:gd name="T81" fmla="*/ 654 h 671"/>
                <a:gd name="T82" fmla="*/ 56 w 57"/>
                <a:gd name="T83" fmla="*/ 637 h 671"/>
                <a:gd name="T84" fmla="*/ 49 w 57"/>
                <a:gd name="T85" fmla="*/ 363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7" h="671">
                  <a:moveTo>
                    <a:pt x="34" y="305"/>
                  </a:moveTo>
                  <a:cubicBezTo>
                    <a:pt x="34" y="305"/>
                    <a:pt x="34" y="305"/>
                    <a:pt x="34" y="305"/>
                  </a:cubicBezTo>
                  <a:cubicBezTo>
                    <a:pt x="34" y="305"/>
                    <a:pt x="34" y="305"/>
                    <a:pt x="35" y="305"/>
                  </a:cubicBezTo>
                  <a:cubicBezTo>
                    <a:pt x="35" y="306"/>
                    <a:pt x="35" y="306"/>
                    <a:pt x="35" y="306"/>
                  </a:cubicBezTo>
                  <a:cubicBezTo>
                    <a:pt x="35" y="306"/>
                    <a:pt x="35" y="306"/>
                    <a:pt x="35" y="306"/>
                  </a:cubicBezTo>
                  <a:cubicBezTo>
                    <a:pt x="38" y="306"/>
                    <a:pt x="41" y="303"/>
                    <a:pt x="43" y="296"/>
                  </a:cubicBezTo>
                  <a:cubicBezTo>
                    <a:pt x="35" y="295"/>
                    <a:pt x="35" y="304"/>
                    <a:pt x="34" y="305"/>
                  </a:cubicBezTo>
                  <a:close/>
                  <a:moveTo>
                    <a:pt x="45" y="348"/>
                  </a:moveTo>
                  <a:cubicBezTo>
                    <a:pt x="45" y="345"/>
                    <a:pt x="43" y="339"/>
                    <a:pt x="42" y="334"/>
                  </a:cubicBezTo>
                  <a:cubicBezTo>
                    <a:pt x="43" y="342"/>
                    <a:pt x="44" y="345"/>
                    <a:pt x="45" y="348"/>
                  </a:cubicBezTo>
                  <a:close/>
                  <a:moveTo>
                    <a:pt x="49" y="363"/>
                  </a:moveTo>
                  <a:cubicBezTo>
                    <a:pt x="48" y="354"/>
                    <a:pt x="47" y="352"/>
                    <a:pt x="45" y="348"/>
                  </a:cubicBezTo>
                  <a:cubicBezTo>
                    <a:pt x="45" y="349"/>
                    <a:pt x="45" y="350"/>
                    <a:pt x="45" y="350"/>
                  </a:cubicBezTo>
                  <a:cubicBezTo>
                    <a:pt x="25" y="344"/>
                    <a:pt x="34" y="340"/>
                    <a:pt x="41" y="329"/>
                  </a:cubicBezTo>
                  <a:cubicBezTo>
                    <a:pt x="41" y="330"/>
                    <a:pt x="41" y="332"/>
                    <a:pt x="42" y="334"/>
                  </a:cubicBezTo>
                  <a:cubicBezTo>
                    <a:pt x="42" y="332"/>
                    <a:pt x="41" y="330"/>
                    <a:pt x="41" y="329"/>
                  </a:cubicBezTo>
                  <a:cubicBezTo>
                    <a:pt x="47" y="320"/>
                    <a:pt x="51" y="307"/>
                    <a:pt x="38" y="285"/>
                  </a:cubicBezTo>
                  <a:cubicBezTo>
                    <a:pt x="57" y="277"/>
                    <a:pt x="43" y="172"/>
                    <a:pt x="44" y="140"/>
                  </a:cubicBezTo>
                  <a:cubicBezTo>
                    <a:pt x="35" y="186"/>
                    <a:pt x="44" y="128"/>
                    <a:pt x="45" y="117"/>
                  </a:cubicBezTo>
                  <a:cubicBezTo>
                    <a:pt x="46" y="117"/>
                    <a:pt x="46" y="116"/>
                    <a:pt x="46" y="116"/>
                  </a:cubicBezTo>
                  <a:cubicBezTo>
                    <a:pt x="45" y="117"/>
                    <a:pt x="45" y="117"/>
                    <a:pt x="45" y="118"/>
                  </a:cubicBezTo>
                  <a:cubicBezTo>
                    <a:pt x="31" y="143"/>
                    <a:pt x="39" y="105"/>
                    <a:pt x="42" y="71"/>
                  </a:cubicBezTo>
                  <a:cubicBezTo>
                    <a:pt x="44" y="54"/>
                    <a:pt x="44" y="38"/>
                    <a:pt x="39" y="32"/>
                  </a:cubicBezTo>
                  <a:cubicBezTo>
                    <a:pt x="39" y="32"/>
                    <a:pt x="39" y="32"/>
                    <a:pt x="39" y="31"/>
                  </a:cubicBezTo>
                  <a:cubicBezTo>
                    <a:pt x="39" y="31"/>
                    <a:pt x="39" y="30"/>
                    <a:pt x="39" y="30"/>
                  </a:cubicBezTo>
                  <a:cubicBezTo>
                    <a:pt x="40" y="19"/>
                    <a:pt x="41" y="9"/>
                    <a:pt x="44" y="0"/>
                  </a:cubicBezTo>
                  <a:cubicBezTo>
                    <a:pt x="41" y="6"/>
                    <a:pt x="39" y="15"/>
                    <a:pt x="37" y="26"/>
                  </a:cubicBezTo>
                  <a:cubicBezTo>
                    <a:pt x="36" y="27"/>
                    <a:pt x="36" y="28"/>
                    <a:pt x="36" y="29"/>
                  </a:cubicBezTo>
                  <a:cubicBezTo>
                    <a:pt x="36" y="29"/>
                    <a:pt x="36" y="30"/>
                    <a:pt x="36" y="30"/>
                  </a:cubicBezTo>
                  <a:cubicBezTo>
                    <a:pt x="35" y="30"/>
                    <a:pt x="34" y="30"/>
                    <a:pt x="33" y="30"/>
                  </a:cubicBezTo>
                  <a:cubicBezTo>
                    <a:pt x="34" y="32"/>
                    <a:pt x="34" y="34"/>
                    <a:pt x="35" y="36"/>
                  </a:cubicBezTo>
                  <a:cubicBezTo>
                    <a:pt x="35" y="37"/>
                    <a:pt x="34" y="38"/>
                    <a:pt x="34" y="39"/>
                  </a:cubicBezTo>
                  <a:cubicBezTo>
                    <a:pt x="14" y="156"/>
                    <a:pt x="0" y="458"/>
                    <a:pt x="13" y="518"/>
                  </a:cubicBezTo>
                  <a:cubicBezTo>
                    <a:pt x="13" y="519"/>
                    <a:pt x="14" y="520"/>
                    <a:pt x="14" y="522"/>
                  </a:cubicBezTo>
                  <a:cubicBezTo>
                    <a:pt x="14" y="521"/>
                    <a:pt x="14" y="520"/>
                    <a:pt x="14" y="520"/>
                  </a:cubicBezTo>
                  <a:cubicBezTo>
                    <a:pt x="16" y="526"/>
                    <a:pt x="17" y="529"/>
                    <a:pt x="17" y="530"/>
                  </a:cubicBezTo>
                  <a:cubicBezTo>
                    <a:pt x="17" y="529"/>
                    <a:pt x="16" y="525"/>
                    <a:pt x="14" y="522"/>
                  </a:cubicBezTo>
                  <a:cubicBezTo>
                    <a:pt x="21" y="547"/>
                    <a:pt x="23" y="616"/>
                    <a:pt x="31" y="648"/>
                  </a:cubicBezTo>
                  <a:cubicBezTo>
                    <a:pt x="31" y="649"/>
                    <a:pt x="31" y="649"/>
                    <a:pt x="31" y="650"/>
                  </a:cubicBezTo>
                  <a:cubicBezTo>
                    <a:pt x="31" y="650"/>
                    <a:pt x="31" y="650"/>
                    <a:pt x="31" y="650"/>
                  </a:cubicBezTo>
                  <a:cubicBezTo>
                    <a:pt x="35" y="666"/>
                    <a:pt x="41" y="671"/>
                    <a:pt x="50" y="654"/>
                  </a:cubicBezTo>
                  <a:cubicBezTo>
                    <a:pt x="52" y="649"/>
                    <a:pt x="54" y="644"/>
                    <a:pt x="56" y="637"/>
                  </a:cubicBezTo>
                  <a:cubicBezTo>
                    <a:pt x="14" y="661"/>
                    <a:pt x="51" y="371"/>
                    <a:pt x="49" y="3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03" name="Freeform 773">
              <a:extLst>
                <a:ext uri="{FF2B5EF4-FFF2-40B4-BE49-F238E27FC236}">
                  <a16:creationId xmlns:a16="http://schemas.microsoft.com/office/drawing/2014/main" id="{5AE49A1E-7E75-C842-07EB-B2446F2877F4}"/>
                </a:ext>
              </a:extLst>
            </p:cNvPr>
            <p:cNvSpPr>
              <a:spLocks noEditPoints="1"/>
            </p:cNvSpPr>
            <p:nvPr userDrawn="1"/>
          </p:nvSpPr>
          <p:spPr bwMode="auto">
            <a:xfrm>
              <a:off x="2925" y="2322"/>
              <a:ext cx="58" cy="238"/>
            </a:xfrm>
            <a:custGeom>
              <a:avLst/>
              <a:gdLst>
                <a:gd name="T0" fmla="*/ 8 w 41"/>
                <a:gd name="T1" fmla="*/ 165 h 165"/>
                <a:gd name="T2" fmla="*/ 9 w 41"/>
                <a:gd name="T3" fmla="*/ 164 h 165"/>
                <a:gd name="T4" fmla="*/ 6 w 41"/>
                <a:gd name="T5" fmla="*/ 158 h 165"/>
                <a:gd name="T6" fmla="*/ 8 w 41"/>
                <a:gd name="T7" fmla="*/ 165 h 165"/>
                <a:gd name="T8" fmla="*/ 1 w 41"/>
                <a:gd name="T9" fmla="*/ 23 h 165"/>
                <a:gd name="T10" fmla="*/ 0 w 41"/>
                <a:gd name="T11" fmla="*/ 50 h 165"/>
                <a:gd name="T12" fmla="*/ 0 w 41"/>
                <a:gd name="T13" fmla="*/ 51 h 165"/>
                <a:gd name="T14" fmla="*/ 0 w 41"/>
                <a:gd name="T15" fmla="*/ 56 h 165"/>
                <a:gd name="T16" fmla="*/ 5 w 41"/>
                <a:gd name="T17" fmla="*/ 151 h 165"/>
                <a:gd name="T18" fmla="*/ 5 w 41"/>
                <a:gd name="T19" fmla="*/ 154 h 165"/>
                <a:gd name="T20" fmla="*/ 6 w 41"/>
                <a:gd name="T21" fmla="*/ 158 h 165"/>
                <a:gd name="T22" fmla="*/ 6 w 41"/>
                <a:gd name="T23" fmla="*/ 156 h 165"/>
                <a:gd name="T24" fmla="*/ 9 w 41"/>
                <a:gd name="T25" fmla="*/ 164 h 165"/>
                <a:gd name="T26" fmla="*/ 29 w 41"/>
                <a:gd name="T27" fmla="*/ 153 h 165"/>
                <a:gd name="T28" fmla="*/ 30 w 41"/>
                <a:gd name="T29" fmla="*/ 136 h 165"/>
                <a:gd name="T30" fmla="*/ 30 w 41"/>
                <a:gd name="T31" fmla="*/ 135 h 165"/>
                <a:gd name="T32" fmla="*/ 30 w 41"/>
                <a:gd name="T33" fmla="*/ 135 h 165"/>
                <a:gd name="T34" fmla="*/ 38 w 41"/>
                <a:gd name="T35" fmla="*/ 35 h 165"/>
                <a:gd name="T36" fmla="*/ 41 w 41"/>
                <a:gd name="T37" fmla="*/ 0 h 165"/>
                <a:gd name="T38" fmla="*/ 1 w 41"/>
                <a:gd name="T39" fmla="*/ 23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65">
                  <a:moveTo>
                    <a:pt x="8" y="165"/>
                  </a:moveTo>
                  <a:cubicBezTo>
                    <a:pt x="8" y="165"/>
                    <a:pt x="8" y="164"/>
                    <a:pt x="9" y="164"/>
                  </a:cubicBezTo>
                  <a:cubicBezTo>
                    <a:pt x="8" y="163"/>
                    <a:pt x="7" y="160"/>
                    <a:pt x="6" y="158"/>
                  </a:cubicBezTo>
                  <a:cubicBezTo>
                    <a:pt x="7" y="160"/>
                    <a:pt x="7" y="162"/>
                    <a:pt x="8" y="165"/>
                  </a:cubicBezTo>
                  <a:close/>
                  <a:moveTo>
                    <a:pt x="1" y="23"/>
                  </a:moveTo>
                  <a:cubicBezTo>
                    <a:pt x="0" y="32"/>
                    <a:pt x="0" y="41"/>
                    <a:pt x="0" y="50"/>
                  </a:cubicBezTo>
                  <a:cubicBezTo>
                    <a:pt x="0" y="51"/>
                    <a:pt x="0" y="51"/>
                    <a:pt x="0" y="51"/>
                  </a:cubicBezTo>
                  <a:cubicBezTo>
                    <a:pt x="0" y="53"/>
                    <a:pt x="0" y="55"/>
                    <a:pt x="0" y="56"/>
                  </a:cubicBezTo>
                  <a:cubicBezTo>
                    <a:pt x="0" y="99"/>
                    <a:pt x="1" y="133"/>
                    <a:pt x="5" y="151"/>
                  </a:cubicBezTo>
                  <a:cubicBezTo>
                    <a:pt x="5" y="152"/>
                    <a:pt x="5" y="153"/>
                    <a:pt x="5" y="154"/>
                  </a:cubicBezTo>
                  <a:cubicBezTo>
                    <a:pt x="5" y="155"/>
                    <a:pt x="6" y="156"/>
                    <a:pt x="6" y="158"/>
                  </a:cubicBezTo>
                  <a:cubicBezTo>
                    <a:pt x="6" y="157"/>
                    <a:pt x="6" y="156"/>
                    <a:pt x="6" y="156"/>
                  </a:cubicBezTo>
                  <a:cubicBezTo>
                    <a:pt x="7" y="160"/>
                    <a:pt x="8" y="163"/>
                    <a:pt x="9" y="164"/>
                  </a:cubicBezTo>
                  <a:cubicBezTo>
                    <a:pt x="16" y="161"/>
                    <a:pt x="22" y="157"/>
                    <a:pt x="29" y="153"/>
                  </a:cubicBezTo>
                  <a:cubicBezTo>
                    <a:pt x="30" y="148"/>
                    <a:pt x="30" y="142"/>
                    <a:pt x="30" y="136"/>
                  </a:cubicBezTo>
                  <a:cubicBezTo>
                    <a:pt x="30" y="136"/>
                    <a:pt x="30" y="135"/>
                    <a:pt x="30" y="135"/>
                  </a:cubicBezTo>
                  <a:cubicBezTo>
                    <a:pt x="30" y="135"/>
                    <a:pt x="30" y="135"/>
                    <a:pt x="30" y="135"/>
                  </a:cubicBezTo>
                  <a:cubicBezTo>
                    <a:pt x="33" y="98"/>
                    <a:pt x="36" y="61"/>
                    <a:pt x="38" y="35"/>
                  </a:cubicBezTo>
                  <a:cubicBezTo>
                    <a:pt x="40" y="17"/>
                    <a:pt x="41" y="5"/>
                    <a:pt x="41" y="0"/>
                  </a:cubicBezTo>
                  <a:cubicBezTo>
                    <a:pt x="28" y="8"/>
                    <a:pt x="14" y="15"/>
                    <a:pt x="1" y="2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04" name="Freeform 774">
              <a:extLst>
                <a:ext uri="{FF2B5EF4-FFF2-40B4-BE49-F238E27FC236}">
                  <a16:creationId xmlns:a16="http://schemas.microsoft.com/office/drawing/2014/main" id="{C082AC43-7458-93B3-E21A-AECEA846B500}"/>
                </a:ext>
              </a:extLst>
            </p:cNvPr>
            <p:cNvSpPr>
              <a:spLocks noEditPoints="1"/>
            </p:cNvSpPr>
            <p:nvPr userDrawn="1"/>
          </p:nvSpPr>
          <p:spPr bwMode="auto">
            <a:xfrm>
              <a:off x="3182" y="2184"/>
              <a:ext cx="59" cy="193"/>
            </a:xfrm>
            <a:custGeom>
              <a:avLst/>
              <a:gdLst>
                <a:gd name="T0" fmla="*/ 8 w 41"/>
                <a:gd name="T1" fmla="*/ 134 h 134"/>
                <a:gd name="T2" fmla="*/ 9 w 41"/>
                <a:gd name="T3" fmla="*/ 134 h 134"/>
                <a:gd name="T4" fmla="*/ 6 w 41"/>
                <a:gd name="T5" fmla="*/ 129 h 134"/>
                <a:gd name="T6" fmla="*/ 8 w 41"/>
                <a:gd name="T7" fmla="*/ 134 h 134"/>
                <a:gd name="T8" fmla="*/ 1 w 41"/>
                <a:gd name="T9" fmla="*/ 18 h 134"/>
                <a:gd name="T10" fmla="*/ 0 w 41"/>
                <a:gd name="T11" fmla="*/ 40 h 134"/>
                <a:gd name="T12" fmla="*/ 0 w 41"/>
                <a:gd name="T13" fmla="*/ 41 h 134"/>
                <a:gd name="T14" fmla="*/ 0 w 41"/>
                <a:gd name="T15" fmla="*/ 46 h 134"/>
                <a:gd name="T16" fmla="*/ 5 w 41"/>
                <a:gd name="T17" fmla="*/ 123 h 134"/>
                <a:gd name="T18" fmla="*/ 5 w 41"/>
                <a:gd name="T19" fmla="*/ 126 h 134"/>
                <a:gd name="T20" fmla="*/ 6 w 41"/>
                <a:gd name="T21" fmla="*/ 128 h 134"/>
                <a:gd name="T22" fmla="*/ 6 w 41"/>
                <a:gd name="T23" fmla="*/ 127 h 134"/>
                <a:gd name="T24" fmla="*/ 9 w 41"/>
                <a:gd name="T25" fmla="*/ 134 h 134"/>
                <a:gd name="T26" fmla="*/ 29 w 41"/>
                <a:gd name="T27" fmla="*/ 125 h 134"/>
                <a:gd name="T28" fmla="*/ 30 w 41"/>
                <a:gd name="T29" fmla="*/ 111 h 134"/>
                <a:gd name="T30" fmla="*/ 30 w 41"/>
                <a:gd name="T31" fmla="*/ 110 h 134"/>
                <a:gd name="T32" fmla="*/ 30 w 41"/>
                <a:gd name="T33" fmla="*/ 110 h 134"/>
                <a:gd name="T34" fmla="*/ 38 w 41"/>
                <a:gd name="T35" fmla="*/ 28 h 134"/>
                <a:gd name="T36" fmla="*/ 41 w 41"/>
                <a:gd name="T37" fmla="*/ 0 h 134"/>
                <a:gd name="T38" fmla="*/ 1 w 41"/>
                <a:gd name="T39" fmla="*/ 18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34">
                  <a:moveTo>
                    <a:pt x="8" y="134"/>
                  </a:moveTo>
                  <a:cubicBezTo>
                    <a:pt x="8" y="134"/>
                    <a:pt x="8" y="134"/>
                    <a:pt x="9" y="134"/>
                  </a:cubicBezTo>
                  <a:cubicBezTo>
                    <a:pt x="8" y="132"/>
                    <a:pt x="7" y="130"/>
                    <a:pt x="6" y="129"/>
                  </a:cubicBezTo>
                  <a:cubicBezTo>
                    <a:pt x="7" y="130"/>
                    <a:pt x="7" y="132"/>
                    <a:pt x="8" y="134"/>
                  </a:cubicBezTo>
                  <a:close/>
                  <a:moveTo>
                    <a:pt x="1" y="18"/>
                  </a:moveTo>
                  <a:cubicBezTo>
                    <a:pt x="0" y="26"/>
                    <a:pt x="0" y="33"/>
                    <a:pt x="0" y="40"/>
                  </a:cubicBezTo>
                  <a:cubicBezTo>
                    <a:pt x="0" y="41"/>
                    <a:pt x="0" y="41"/>
                    <a:pt x="0" y="41"/>
                  </a:cubicBezTo>
                  <a:cubicBezTo>
                    <a:pt x="0" y="43"/>
                    <a:pt x="0" y="44"/>
                    <a:pt x="0" y="46"/>
                  </a:cubicBezTo>
                  <a:cubicBezTo>
                    <a:pt x="0" y="80"/>
                    <a:pt x="1" y="108"/>
                    <a:pt x="5" y="123"/>
                  </a:cubicBezTo>
                  <a:cubicBezTo>
                    <a:pt x="5" y="124"/>
                    <a:pt x="5" y="125"/>
                    <a:pt x="5" y="126"/>
                  </a:cubicBezTo>
                  <a:cubicBezTo>
                    <a:pt x="5" y="126"/>
                    <a:pt x="6" y="127"/>
                    <a:pt x="6" y="128"/>
                  </a:cubicBezTo>
                  <a:cubicBezTo>
                    <a:pt x="6" y="128"/>
                    <a:pt x="6" y="127"/>
                    <a:pt x="6" y="127"/>
                  </a:cubicBezTo>
                  <a:cubicBezTo>
                    <a:pt x="7" y="130"/>
                    <a:pt x="8" y="132"/>
                    <a:pt x="9" y="134"/>
                  </a:cubicBezTo>
                  <a:cubicBezTo>
                    <a:pt x="16" y="131"/>
                    <a:pt x="22" y="128"/>
                    <a:pt x="29" y="125"/>
                  </a:cubicBezTo>
                  <a:cubicBezTo>
                    <a:pt x="30" y="120"/>
                    <a:pt x="30" y="115"/>
                    <a:pt x="30" y="111"/>
                  </a:cubicBezTo>
                  <a:cubicBezTo>
                    <a:pt x="30" y="110"/>
                    <a:pt x="30" y="110"/>
                    <a:pt x="30" y="110"/>
                  </a:cubicBezTo>
                  <a:cubicBezTo>
                    <a:pt x="30" y="110"/>
                    <a:pt x="30" y="110"/>
                    <a:pt x="30" y="110"/>
                  </a:cubicBezTo>
                  <a:cubicBezTo>
                    <a:pt x="33" y="79"/>
                    <a:pt x="36" y="49"/>
                    <a:pt x="38" y="28"/>
                  </a:cubicBezTo>
                  <a:cubicBezTo>
                    <a:pt x="40" y="14"/>
                    <a:pt x="41" y="3"/>
                    <a:pt x="41" y="0"/>
                  </a:cubicBezTo>
                  <a:cubicBezTo>
                    <a:pt x="28" y="6"/>
                    <a:pt x="14" y="12"/>
                    <a:pt x="1" y="1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05" name="Freeform 775">
              <a:extLst>
                <a:ext uri="{FF2B5EF4-FFF2-40B4-BE49-F238E27FC236}">
                  <a16:creationId xmlns:a16="http://schemas.microsoft.com/office/drawing/2014/main" id="{F4562624-7B9B-95B0-67BF-E4A876C5DBD3}"/>
                </a:ext>
              </a:extLst>
            </p:cNvPr>
            <p:cNvSpPr>
              <a:spLocks noEditPoints="1"/>
            </p:cNvSpPr>
            <p:nvPr userDrawn="1"/>
          </p:nvSpPr>
          <p:spPr bwMode="auto">
            <a:xfrm>
              <a:off x="3467" y="1972"/>
              <a:ext cx="59" cy="192"/>
            </a:xfrm>
            <a:custGeom>
              <a:avLst/>
              <a:gdLst>
                <a:gd name="T0" fmla="*/ 7 w 41"/>
                <a:gd name="T1" fmla="*/ 134 h 134"/>
                <a:gd name="T2" fmla="*/ 8 w 41"/>
                <a:gd name="T3" fmla="*/ 134 h 134"/>
                <a:gd name="T4" fmla="*/ 6 w 41"/>
                <a:gd name="T5" fmla="*/ 129 h 134"/>
                <a:gd name="T6" fmla="*/ 7 w 41"/>
                <a:gd name="T7" fmla="*/ 134 h 134"/>
                <a:gd name="T8" fmla="*/ 0 w 41"/>
                <a:gd name="T9" fmla="*/ 19 h 134"/>
                <a:gd name="T10" fmla="*/ 0 w 41"/>
                <a:gd name="T11" fmla="*/ 41 h 134"/>
                <a:gd name="T12" fmla="*/ 0 w 41"/>
                <a:gd name="T13" fmla="*/ 42 h 134"/>
                <a:gd name="T14" fmla="*/ 0 w 41"/>
                <a:gd name="T15" fmla="*/ 46 h 134"/>
                <a:gd name="T16" fmla="*/ 4 w 41"/>
                <a:gd name="T17" fmla="*/ 124 h 134"/>
                <a:gd name="T18" fmla="*/ 5 w 41"/>
                <a:gd name="T19" fmla="*/ 126 h 134"/>
                <a:gd name="T20" fmla="*/ 6 w 41"/>
                <a:gd name="T21" fmla="*/ 129 h 134"/>
                <a:gd name="T22" fmla="*/ 5 w 41"/>
                <a:gd name="T23" fmla="*/ 127 h 134"/>
                <a:gd name="T24" fmla="*/ 8 w 41"/>
                <a:gd name="T25" fmla="*/ 134 h 134"/>
                <a:gd name="T26" fmla="*/ 29 w 41"/>
                <a:gd name="T27" fmla="*/ 125 h 134"/>
                <a:gd name="T28" fmla="*/ 30 w 41"/>
                <a:gd name="T29" fmla="*/ 111 h 134"/>
                <a:gd name="T30" fmla="*/ 30 w 41"/>
                <a:gd name="T31" fmla="*/ 110 h 134"/>
                <a:gd name="T32" fmla="*/ 30 w 41"/>
                <a:gd name="T33" fmla="*/ 110 h 134"/>
                <a:gd name="T34" fmla="*/ 38 w 41"/>
                <a:gd name="T35" fmla="*/ 28 h 134"/>
                <a:gd name="T36" fmla="*/ 41 w 41"/>
                <a:gd name="T37" fmla="*/ 0 h 134"/>
                <a:gd name="T38" fmla="*/ 0 w 41"/>
                <a:gd name="T39" fmla="*/ 19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34">
                  <a:moveTo>
                    <a:pt x="7" y="134"/>
                  </a:moveTo>
                  <a:cubicBezTo>
                    <a:pt x="8" y="134"/>
                    <a:pt x="8" y="134"/>
                    <a:pt x="8" y="134"/>
                  </a:cubicBezTo>
                  <a:cubicBezTo>
                    <a:pt x="8" y="133"/>
                    <a:pt x="7" y="131"/>
                    <a:pt x="6" y="129"/>
                  </a:cubicBezTo>
                  <a:cubicBezTo>
                    <a:pt x="6" y="131"/>
                    <a:pt x="7" y="132"/>
                    <a:pt x="7" y="134"/>
                  </a:cubicBezTo>
                  <a:close/>
                  <a:moveTo>
                    <a:pt x="0" y="19"/>
                  </a:moveTo>
                  <a:cubicBezTo>
                    <a:pt x="0" y="26"/>
                    <a:pt x="0" y="34"/>
                    <a:pt x="0" y="41"/>
                  </a:cubicBezTo>
                  <a:cubicBezTo>
                    <a:pt x="0" y="42"/>
                    <a:pt x="0" y="42"/>
                    <a:pt x="0" y="42"/>
                  </a:cubicBezTo>
                  <a:cubicBezTo>
                    <a:pt x="0" y="43"/>
                    <a:pt x="0" y="45"/>
                    <a:pt x="0" y="46"/>
                  </a:cubicBezTo>
                  <a:cubicBezTo>
                    <a:pt x="0" y="81"/>
                    <a:pt x="1" y="109"/>
                    <a:pt x="4" y="124"/>
                  </a:cubicBezTo>
                  <a:cubicBezTo>
                    <a:pt x="4" y="124"/>
                    <a:pt x="4" y="125"/>
                    <a:pt x="5" y="126"/>
                  </a:cubicBezTo>
                  <a:cubicBezTo>
                    <a:pt x="5" y="127"/>
                    <a:pt x="5" y="128"/>
                    <a:pt x="6" y="129"/>
                  </a:cubicBezTo>
                  <a:cubicBezTo>
                    <a:pt x="6" y="128"/>
                    <a:pt x="5" y="128"/>
                    <a:pt x="5" y="127"/>
                  </a:cubicBezTo>
                  <a:cubicBezTo>
                    <a:pt x="7" y="131"/>
                    <a:pt x="8" y="133"/>
                    <a:pt x="8" y="134"/>
                  </a:cubicBezTo>
                  <a:cubicBezTo>
                    <a:pt x="15" y="131"/>
                    <a:pt x="22" y="128"/>
                    <a:pt x="29" y="125"/>
                  </a:cubicBezTo>
                  <a:cubicBezTo>
                    <a:pt x="29" y="121"/>
                    <a:pt x="29" y="116"/>
                    <a:pt x="30" y="111"/>
                  </a:cubicBezTo>
                  <a:cubicBezTo>
                    <a:pt x="30" y="111"/>
                    <a:pt x="30" y="111"/>
                    <a:pt x="30" y="110"/>
                  </a:cubicBezTo>
                  <a:cubicBezTo>
                    <a:pt x="30" y="110"/>
                    <a:pt x="30" y="110"/>
                    <a:pt x="30" y="110"/>
                  </a:cubicBezTo>
                  <a:cubicBezTo>
                    <a:pt x="32" y="80"/>
                    <a:pt x="35" y="50"/>
                    <a:pt x="38" y="28"/>
                  </a:cubicBezTo>
                  <a:cubicBezTo>
                    <a:pt x="39" y="14"/>
                    <a:pt x="41" y="4"/>
                    <a:pt x="41" y="0"/>
                  </a:cubicBezTo>
                  <a:cubicBezTo>
                    <a:pt x="27" y="6"/>
                    <a:pt x="14" y="13"/>
                    <a:pt x="0" y="1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06" name="Freeform 776">
              <a:extLst>
                <a:ext uri="{FF2B5EF4-FFF2-40B4-BE49-F238E27FC236}">
                  <a16:creationId xmlns:a16="http://schemas.microsoft.com/office/drawing/2014/main" id="{070FA5BE-4D1E-ED61-CC50-BD38F08369BC}"/>
                </a:ext>
              </a:extLst>
            </p:cNvPr>
            <p:cNvSpPr>
              <a:spLocks noEditPoints="1"/>
            </p:cNvSpPr>
            <p:nvPr userDrawn="1"/>
          </p:nvSpPr>
          <p:spPr bwMode="auto">
            <a:xfrm>
              <a:off x="3851" y="1578"/>
              <a:ext cx="33" cy="156"/>
            </a:xfrm>
            <a:custGeom>
              <a:avLst/>
              <a:gdLst>
                <a:gd name="T0" fmla="*/ 9 w 23"/>
                <a:gd name="T1" fmla="*/ 98 h 109"/>
                <a:gd name="T2" fmla="*/ 9 w 23"/>
                <a:gd name="T3" fmla="*/ 98 h 109"/>
                <a:gd name="T4" fmla="*/ 9 w 23"/>
                <a:gd name="T5" fmla="*/ 98 h 109"/>
                <a:gd name="T6" fmla="*/ 9 w 23"/>
                <a:gd name="T7" fmla="*/ 98 h 109"/>
                <a:gd name="T8" fmla="*/ 17 w 23"/>
                <a:gd name="T9" fmla="*/ 48 h 109"/>
                <a:gd name="T10" fmla="*/ 14 w 23"/>
                <a:gd name="T11" fmla="*/ 37 h 109"/>
                <a:gd name="T12" fmla="*/ 17 w 23"/>
                <a:gd name="T13" fmla="*/ 22 h 109"/>
                <a:gd name="T14" fmla="*/ 14 w 23"/>
                <a:gd name="T15" fmla="*/ 9 h 109"/>
                <a:gd name="T16" fmla="*/ 14 w 23"/>
                <a:gd name="T17" fmla="*/ 9 h 109"/>
                <a:gd name="T18" fmla="*/ 12 w 23"/>
                <a:gd name="T19" fmla="*/ 1 h 109"/>
                <a:gd name="T20" fmla="*/ 11 w 23"/>
                <a:gd name="T21" fmla="*/ 0 h 109"/>
                <a:gd name="T22" fmla="*/ 0 w 23"/>
                <a:gd name="T23" fmla="*/ 10 h 109"/>
                <a:gd name="T24" fmla="*/ 0 w 23"/>
                <a:gd name="T25" fmla="*/ 18 h 109"/>
                <a:gd name="T26" fmla="*/ 0 w 23"/>
                <a:gd name="T27" fmla="*/ 19 h 109"/>
                <a:gd name="T28" fmla="*/ 0 w 23"/>
                <a:gd name="T29" fmla="*/ 19 h 109"/>
                <a:gd name="T30" fmla="*/ 0 w 23"/>
                <a:gd name="T31" fmla="*/ 19 h 109"/>
                <a:gd name="T32" fmla="*/ 0 w 23"/>
                <a:gd name="T33" fmla="*/ 36 h 109"/>
                <a:gd name="T34" fmla="*/ 5 w 23"/>
                <a:gd name="T35" fmla="*/ 86 h 109"/>
                <a:gd name="T36" fmla="*/ 5 w 23"/>
                <a:gd name="T37" fmla="*/ 86 h 109"/>
                <a:gd name="T38" fmla="*/ 6 w 23"/>
                <a:gd name="T39" fmla="*/ 90 h 109"/>
                <a:gd name="T40" fmla="*/ 6 w 23"/>
                <a:gd name="T41" fmla="*/ 91 h 109"/>
                <a:gd name="T42" fmla="*/ 9 w 23"/>
                <a:gd name="T43" fmla="*/ 97 h 109"/>
                <a:gd name="T44" fmla="*/ 9 w 23"/>
                <a:gd name="T45" fmla="*/ 98 h 109"/>
                <a:gd name="T46" fmla="*/ 9 w 23"/>
                <a:gd name="T47" fmla="*/ 98 h 109"/>
                <a:gd name="T48" fmla="*/ 9 w 23"/>
                <a:gd name="T49" fmla="*/ 98 h 109"/>
                <a:gd name="T50" fmla="*/ 9 w 23"/>
                <a:gd name="T51" fmla="*/ 98 h 109"/>
                <a:gd name="T52" fmla="*/ 11 w 23"/>
                <a:gd name="T53" fmla="*/ 100 h 109"/>
                <a:gd name="T54" fmla="*/ 11 w 23"/>
                <a:gd name="T55" fmla="*/ 100 h 109"/>
                <a:gd name="T56" fmla="*/ 10 w 23"/>
                <a:gd name="T57" fmla="*/ 98 h 109"/>
                <a:gd name="T58" fmla="*/ 11 w 23"/>
                <a:gd name="T59" fmla="*/ 100 h 109"/>
                <a:gd name="T60" fmla="*/ 12 w 23"/>
                <a:gd name="T61" fmla="*/ 101 h 109"/>
                <a:gd name="T62" fmla="*/ 15 w 23"/>
                <a:gd name="T63" fmla="*/ 109 h 109"/>
                <a:gd name="T64" fmla="*/ 22 w 23"/>
                <a:gd name="T65" fmla="*/ 102 h 109"/>
                <a:gd name="T66" fmla="*/ 22 w 23"/>
                <a:gd name="T67" fmla="*/ 96 h 109"/>
                <a:gd name="T68" fmla="*/ 22 w 23"/>
                <a:gd name="T69" fmla="*/ 96 h 109"/>
                <a:gd name="T70" fmla="*/ 22 w 23"/>
                <a:gd name="T71" fmla="*/ 92 h 109"/>
                <a:gd name="T72" fmla="*/ 22 w 23"/>
                <a:gd name="T73" fmla="*/ 90 h 109"/>
                <a:gd name="T74" fmla="*/ 22 w 23"/>
                <a:gd name="T75" fmla="*/ 81 h 109"/>
                <a:gd name="T76" fmla="*/ 22 w 23"/>
                <a:gd name="T77" fmla="*/ 80 h 109"/>
                <a:gd name="T78" fmla="*/ 22 w 23"/>
                <a:gd name="T79" fmla="*/ 76 h 109"/>
                <a:gd name="T80" fmla="*/ 23 w 23"/>
                <a:gd name="T81" fmla="*/ 56 h 109"/>
                <a:gd name="T82" fmla="*/ 20 w 23"/>
                <a:gd name="T83" fmla="*/ 52 h 109"/>
                <a:gd name="T84" fmla="*/ 20 w 23"/>
                <a:gd name="T85" fmla="*/ 53 h 109"/>
                <a:gd name="T86" fmla="*/ 17 w 23"/>
                <a:gd name="T87" fmla="*/ 48 h 109"/>
                <a:gd name="T88" fmla="*/ 13 w 23"/>
                <a:gd name="T89" fmla="*/ 43 h 109"/>
                <a:gd name="T90" fmla="*/ 13 w 23"/>
                <a:gd name="T91" fmla="*/ 43 h 109"/>
                <a:gd name="T92" fmla="*/ 17 w 23"/>
                <a:gd name="T93" fmla="*/ 40 h 109"/>
                <a:gd name="T94" fmla="*/ 13 w 23"/>
                <a:gd name="T95" fmla="*/ 43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 h="109">
                  <a:moveTo>
                    <a:pt x="9" y="98"/>
                  </a:moveTo>
                  <a:cubicBezTo>
                    <a:pt x="9" y="98"/>
                    <a:pt x="9" y="98"/>
                    <a:pt x="9" y="98"/>
                  </a:cubicBezTo>
                  <a:cubicBezTo>
                    <a:pt x="9" y="98"/>
                    <a:pt x="9" y="98"/>
                    <a:pt x="9" y="98"/>
                  </a:cubicBezTo>
                  <a:cubicBezTo>
                    <a:pt x="9" y="98"/>
                    <a:pt x="9" y="98"/>
                    <a:pt x="9" y="98"/>
                  </a:cubicBezTo>
                  <a:close/>
                  <a:moveTo>
                    <a:pt x="17" y="48"/>
                  </a:moveTo>
                  <a:cubicBezTo>
                    <a:pt x="20" y="45"/>
                    <a:pt x="22" y="42"/>
                    <a:pt x="14" y="37"/>
                  </a:cubicBezTo>
                  <a:cubicBezTo>
                    <a:pt x="19" y="36"/>
                    <a:pt x="19" y="29"/>
                    <a:pt x="17" y="22"/>
                  </a:cubicBezTo>
                  <a:cubicBezTo>
                    <a:pt x="17" y="18"/>
                    <a:pt x="15" y="13"/>
                    <a:pt x="14" y="9"/>
                  </a:cubicBezTo>
                  <a:cubicBezTo>
                    <a:pt x="14" y="9"/>
                    <a:pt x="14" y="9"/>
                    <a:pt x="14" y="9"/>
                  </a:cubicBezTo>
                  <a:cubicBezTo>
                    <a:pt x="13" y="5"/>
                    <a:pt x="12" y="3"/>
                    <a:pt x="12" y="1"/>
                  </a:cubicBezTo>
                  <a:cubicBezTo>
                    <a:pt x="10" y="9"/>
                    <a:pt x="11" y="5"/>
                    <a:pt x="11" y="0"/>
                  </a:cubicBezTo>
                  <a:cubicBezTo>
                    <a:pt x="8" y="3"/>
                    <a:pt x="4" y="7"/>
                    <a:pt x="0" y="10"/>
                  </a:cubicBezTo>
                  <a:cubicBezTo>
                    <a:pt x="0" y="13"/>
                    <a:pt x="0" y="15"/>
                    <a:pt x="0" y="18"/>
                  </a:cubicBezTo>
                  <a:cubicBezTo>
                    <a:pt x="0" y="18"/>
                    <a:pt x="0" y="18"/>
                    <a:pt x="0" y="19"/>
                  </a:cubicBezTo>
                  <a:cubicBezTo>
                    <a:pt x="0" y="19"/>
                    <a:pt x="0" y="19"/>
                    <a:pt x="0" y="19"/>
                  </a:cubicBezTo>
                  <a:cubicBezTo>
                    <a:pt x="0" y="19"/>
                    <a:pt x="0" y="19"/>
                    <a:pt x="0" y="19"/>
                  </a:cubicBezTo>
                  <a:cubicBezTo>
                    <a:pt x="0" y="24"/>
                    <a:pt x="0" y="30"/>
                    <a:pt x="0" y="36"/>
                  </a:cubicBezTo>
                  <a:cubicBezTo>
                    <a:pt x="1" y="55"/>
                    <a:pt x="2" y="74"/>
                    <a:pt x="5" y="86"/>
                  </a:cubicBezTo>
                  <a:cubicBezTo>
                    <a:pt x="5" y="86"/>
                    <a:pt x="5" y="86"/>
                    <a:pt x="5" y="86"/>
                  </a:cubicBezTo>
                  <a:cubicBezTo>
                    <a:pt x="5" y="87"/>
                    <a:pt x="6" y="89"/>
                    <a:pt x="6" y="90"/>
                  </a:cubicBezTo>
                  <a:cubicBezTo>
                    <a:pt x="6" y="90"/>
                    <a:pt x="6" y="91"/>
                    <a:pt x="6" y="91"/>
                  </a:cubicBezTo>
                  <a:cubicBezTo>
                    <a:pt x="7" y="94"/>
                    <a:pt x="8" y="96"/>
                    <a:pt x="9" y="97"/>
                  </a:cubicBezTo>
                  <a:cubicBezTo>
                    <a:pt x="9" y="98"/>
                    <a:pt x="9" y="98"/>
                    <a:pt x="9" y="98"/>
                  </a:cubicBezTo>
                  <a:cubicBezTo>
                    <a:pt x="9" y="98"/>
                    <a:pt x="9" y="98"/>
                    <a:pt x="9" y="98"/>
                  </a:cubicBezTo>
                  <a:cubicBezTo>
                    <a:pt x="9" y="98"/>
                    <a:pt x="9" y="98"/>
                    <a:pt x="9" y="98"/>
                  </a:cubicBezTo>
                  <a:cubicBezTo>
                    <a:pt x="9" y="98"/>
                    <a:pt x="9" y="98"/>
                    <a:pt x="9" y="98"/>
                  </a:cubicBezTo>
                  <a:cubicBezTo>
                    <a:pt x="10" y="99"/>
                    <a:pt x="11" y="99"/>
                    <a:pt x="11" y="100"/>
                  </a:cubicBezTo>
                  <a:cubicBezTo>
                    <a:pt x="12" y="100"/>
                    <a:pt x="12" y="100"/>
                    <a:pt x="11" y="100"/>
                  </a:cubicBezTo>
                  <a:cubicBezTo>
                    <a:pt x="11" y="99"/>
                    <a:pt x="10" y="99"/>
                    <a:pt x="10" y="98"/>
                  </a:cubicBezTo>
                  <a:cubicBezTo>
                    <a:pt x="10" y="99"/>
                    <a:pt x="10" y="99"/>
                    <a:pt x="11" y="100"/>
                  </a:cubicBezTo>
                  <a:cubicBezTo>
                    <a:pt x="11" y="100"/>
                    <a:pt x="11" y="101"/>
                    <a:pt x="12" y="101"/>
                  </a:cubicBezTo>
                  <a:cubicBezTo>
                    <a:pt x="13" y="104"/>
                    <a:pt x="14" y="106"/>
                    <a:pt x="15" y="109"/>
                  </a:cubicBezTo>
                  <a:cubicBezTo>
                    <a:pt x="17" y="107"/>
                    <a:pt x="20" y="105"/>
                    <a:pt x="22" y="102"/>
                  </a:cubicBezTo>
                  <a:cubicBezTo>
                    <a:pt x="22" y="100"/>
                    <a:pt x="22" y="98"/>
                    <a:pt x="22" y="96"/>
                  </a:cubicBezTo>
                  <a:cubicBezTo>
                    <a:pt x="22" y="96"/>
                    <a:pt x="22" y="96"/>
                    <a:pt x="22" y="96"/>
                  </a:cubicBezTo>
                  <a:cubicBezTo>
                    <a:pt x="22" y="94"/>
                    <a:pt x="22" y="93"/>
                    <a:pt x="22" y="92"/>
                  </a:cubicBezTo>
                  <a:cubicBezTo>
                    <a:pt x="22" y="91"/>
                    <a:pt x="22" y="90"/>
                    <a:pt x="22" y="90"/>
                  </a:cubicBezTo>
                  <a:cubicBezTo>
                    <a:pt x="22" y="87"/>
                    <a:pt x="22" y="84"/>
                    <a:pt x="22" y="81"/>
                  </a:cubicBezTo>
                  <a:cubicBezTo>
                    <a:pt x="22" y="81"/>
                    <a:pt x="22" y="80"/>
                    <a:pt x="22" y="80"/>
                  </a:cubicBezTo>
                  <a:cubicBezTo>
                    <a:pt x="22" y="78"/>
                    <a:pt x="22" y="77"/>
                    <a:pt x="22" y="76"/>
                  </a:cubicBezTo>
                  <a:cubicBezTo>
                    <a:pt x="22" y="65"/>
                    <a:pt x="23" y="57"/>
                    <a:pt x="23" y="56"/>
                  </a:cubicBezTo>
                  <a:cubicBezTo>
                    <a:pt x="22" y="54"/>
                    <a:pt x="21" y="53"/>
                    <a:pt x="20" y="52"/>
                  </a:cubicBezTo>
                  <a:cubicBezTo>
                    <a:pt x="20" y="53"/>
                    <a:pt x="20" y="53"/>
                    <a:pt x="20" y="53"/>
                  </a:cubicBezTo>
                  <a:cubicBezTo>
                    <a:pt x="9" y="53"/>
                    <a:pt x="14" y="51"/>
                    <a:pt x="17" y="48"/>
                  </a:cubicBezTo>
                  <a:moveTo>
                    <a:pt x="13" y="43"/>
                  </a:moveTo>
                  <a:cubicBezTo>
                    <a:pt x="13" y="43"/>
                    <a:pt x="13" y="43"/>
                    <a:pt x="13" y="43"/>
                  </a:cubicBezTo>
                  <a:cubicBezTo>
                    <a:pt x="15" y="42"/>
                    <a:pt x="16" y="42"/>
                    <a:pt x="17" y="40"/>
                  </a:cubicBezTo>
                  <a:cubicBezTo>
                    <a:pt x="13" y="40"/>
                    <a:pt x="13" y="42"/>
                    <a:pt x="13" y="4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07" name="Freeform 777">
              <a:extLst>
                <a:ext uri="{FF2B5EF4-FFF2-40B4-BE49-F238E27FC236}">
                  <a16:creationId xmlns:a16="http://schemas.microsoft.com/office/drawing/2014/main" id="{21C2880E-807D-79C9-7584-D64E865D9BB7}"/>
                </a:ext>
              </a:extLst>
            </p:cNvPr>
            <p:cNvSpPr>
              <a:spLocks noEditPoints="1"/>
            </p:cNvSpPr>
            <p:nvPr userDrawn="1"/>
          </p:nvSpPr>
          <p:spPr bwMode="auto">
            <a:xfrm>
              <a:off x="3746" y="1713"/>
              <a:ext cx="46" cy="154"/>
            </a:xfrm>
            <a:custGeom>
              <a:avLst/>
              <a:gdLst>
                <a:gd name="T0" fmla="*/ 7 w 32"/>
                <a:gd name="T1" fmla="*/ 107 h 107"/>
                <a:gd name="T2" fmla="*/ 8 w 32"/>
                <a:gd name="T3" fmla="*/ 107 h 107"/>
                <a:gd name="T4" fmla="*/ 6 w 32"/>
                <a:gd name="T5" fmla="*/ 103 h 107"/>
                <a:gd name="T6" fmla="*/ 7 w 32"/>
                <a:gd name="T7" fmla="*/ 107 h 107"/>
                <a:gd name="T8" fmla="*/ 0 w 32"/>
                <a:gd name="T9" fmla="*/ 15 h 107"/>
                <a:gd name="T10" fmla="*/ 0 w 32"/>
                <a:gd name="T11" fmla="*/ 33 h 107"/>
                <a:gd name="T12" fmla="*/ 0 w 32"/>
                <a:gd name="T13" fmla="*/ 33 h 107"/>
                <a:gd name="T14" fmla="*/ 0 w 32"/>
                <a:gd name="T15" fmla="*/ 37 h 107"/>
                <a:gd name="T16" fmla="*/ 4 w 32"/>
                <a:gd name="T17" fmla="*/ 98 h 107"/>
                <a:gd name="T18" fmla="*/ 5 w 32"/>
                <a:gd name="T19" fmla="*/ 100 h 107"/>
                <a:gd name="T20" fmla="*/ 6 w 32"/>
                <a:gd name="T21" fmla="*/ 103 h 107"/>
                <a:gd name="T22" fmla="*/ 5 w 32"/>
                <a:gd name="T23" fmla="*/ 101 h 107"/>
                <a:gd name="T24" fmla="*/ 8 w 32"/>
                <a:gd name="T25" fmla="*/ 107 h 107"/>
                <a:gd name="T26" fmla="*/ 24 w 32"/>
                <a:gd name="T27" fmla="*/ 100 h 107"/>
                <a:gd name="T28" fmla="*/ 24 w 32"/>
                <a:gd name="T29" fmla="*/ 89 h 107"/>
                <a:gd name="T30" fmla="*/ 24 w 32"/>
                <a:gd name="T31" fmla="*/ 88 h 107"/>
                <a:gd name="T32" fmla="*/ 24 w 32"/>
                <a:gd name="T33" fmla="*/ 88 h 107"/>
                <a:gd name="T34" fmla="*/ 30 w 32"/>
                <a:gd name="T35" fmla="*/ 22 h 107"/>
                <a:gd name="T36" fmla="*/ 32 w 32"/>
                <a:gd name="T37" fmla="*/ 0 h 107"/>
                <a:gd name="T38" fmla="*/ 0 w 32"/>
                <a:gd name="T39" fmla="*/ 15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107">
                  <a:moveTo>
                    <a:pt x="7" y="107"/>
                  </a:moveTo>
                  <a:cubicBezTo>
                    <a:pt x="7" y="107"/>
                    <a:pt x="7" y="107"/>
                    <a:pt x="8" y="107"/>
                  </a:cubicBezTo>
                  <a:cubicBezTo>
                    <a:pt x="7" y="106"/>
                    <a:pt x="6" y="104"/>
                    <a:pt x="6" y="103"/>
                  </a:cubicBezTo>
                  <a:cubicBezTo>
                    <a:pt x="6" y="104"/>
                    <a:pt x="6" y="106"/>
                    <a:pt x="7" y="107"/>
                  </a:cubicBezTo>
                  <a:close/>
                  <a:moveTo>
                    <a:pt x="0" y="15"/>
                  </a:moveTo>
                  <a:cubicBezTo>
                    <a:pt x="0" y="21"/>
                    <a:pt x="0" y="27"/>
                    <a:pt x="0" y="33"/>
                  </a:cubicBezTo>
                  <a:cubicBezTo>
                    <a:pt x="0" y="33"/>
                    <a:pt x="0" y="33"/>
                    <a:pt x="0" y="33"/>
                  </a:cubicBezTo>
                  <a:cubicBezTo>
                    <a:pt x="0" y="35"/>
                    <a:pt x="0" y="36"/>
                    <a:pt x="0" y="37"/>
                  </a:cubicBezTo>
                  <a:cubicBezTo>
                    <a:pt x="0" y="65"/>
                    <a:pt x="1" y="87"/>
                    <a:pt x="4" y="98"/>
                  </a:cubicBezTo>
                  <a:cubicBezTo>
                    <a:pt x="4" y="99"/>
                    <a:pt x="4" y="100"/>
                    <a:pt x="5" y="100"/>
                  </a:cubicBezTo>
                  <a:cubicBezTo>
                    <a:pt x="5" y="101"/>
                    <a:pt x="5" y="102"/>
                    <a:pt x="6" y="103"/>
                  </a:cubicBezTo>
                  <a:cubicBezTo>
                    <a:pt x="5" y="102"/>
                    <a:pt x="5" y="102"/>
                    <a:pt x="5" y="101"/>
                  </a:cubicBezTo>
                  <a:cubicBezTo>
                    <a:pt x="6" y="104"/>
                    <a:pt x="7" y="106"/>
                    <a:pt x="8" y="107"/>
                  </a:cubicBezTo>
                  <a:cubicBezTo>
                    <a:pt x="13" y="104"/>
                    <a:pt x="18" y="102"/>
                    <a:pt x="24" y="100"/>
                  </a:cubicBezTo>
                  <a:cubicBezTo>
                    <a:pt x="24" y="96"/>
                    <a:pt x="24" y="92"/>
                    <a:pt x="24" y="89"/>
                  </a:cubicBezTo>
                  <a:cubicBezTo>
                    <a:pt x="24" y="88"/>
                    <a:pt x="24" y="88"/>
                    <a:pt x="24" y="88"/>
                  </a:cubicBezTo>
                  <a:cubicBezTo>
                    <a:pt x="24" y="88"/>
                    <a:pt x="24" y="88"/>
                    <a:pt x="24" y="88"/>
                  </a:cubicBezTo>
                  <a:cubicBezTo>
                    <a:pt x="26" y="63"/>
                    <a:pt x="28" y="39"/>
                    <a:pt x="30" y="22"/>
                  </a:cubicBezTo>
                  <a:cubicBezTo>
                    <a:pt x="31" y="11"/>
                    <a:pt x="32" y="3"/>
                    <a:pt x="32" y="0"/>
                  </a:cubicBezTo>
                  <a:cubicBezTo>
                    <a:pt x="21" y="5"/>
                    <a:pt x="11" y="10"/>
                    <a:pt x="0" y="1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08" name="Freeform 778">
              <a:extLst>
                <a:ext uri="{FF2B5EF4-FFF2-40B4-BE49-F238E27FC236}">
                  <a16:creationId xmlns:a16="http://schemas.microsoft.com/office/drawing/2014/main" id="{2A6ACA4E-36E0-25DD-6815-D41F1079B992}"/>
                </a:ext>
              </a:extLst>
            </p:cNvPr>
            <p:cNvSpPr>
              <a:spLocks noEditPoints="1"/>
            </p:cNvSpPr>
            <p:nvPr userDrawn="1"/>
          </p:nvSpPr>
          <p:spPr bwMode="auto">
            <a:xfrm>
              <a:off x="3957" y="1434"/>
              <a:ext cx="22" cy="175"/>
            </a:xfrm>
            <a:custGeom>
              <a:avLst/>
              <a:gdLst>
                <a:gd name="T0" fmla="*/ 3 w 15"/>
                <a:gd name="T1" fmla="*/ 122 h 122"/>
                <a:gd name="T2" fmla="*/ 3 w 15"/>
                <a:gd name="T3" fmla="*/ 121 h 122"/>
                <a:gd name="T4" fmla="*/ 2 w 15"/>
                <a:gd name="T5" fmla="*/ 117 h 122"/>
                <a:gd name="T6" fmla="*/ 3 w 15"/>
                <a:gd name="T7" fmla="*/ 122 h 122"/>
                <a:gd name="T8" fmla="*/ 0 w 15"/>
                <a:gd name="T9" fmla="*/ 16 h 122"/>
                <a:gd name="T10" fmla="*/ 0 w 15"/>
                <a:gd name="T11" fmla="*/ 37 h 122"/>
                <a:gd name="T12" fmla="*/ 0 w 15"/>
                <a:gd name="T13" fmla="*/ 37 h 122"/>
                <a:gd name="T14" fmla="*/ 0 w 15"/>
                <a:gd name="T15" fmla="*/ 41 h 122"/>
                <a:gd name="T16" fmla="*/ 1 w 15"/>
                <a:gd name="T17" fmla="*/ 112 h 122"/>
                <a:gd name="T18" fmla="*/ 2 w 15"/>
                <a:gd name="T19" fmla="*/ 114 h 122"/>
                <a:gd name="T20" fmla="*/ 2 w 15"/>
                <a:gd name="T21" fmla="*/ 117 h 122"/>
                <a:gd name="T22" fmla="*/ 2 w 15"/>
                <a:gd name="T23" fmla="*/ 115 h 122"/>
                <a:gd name="T24" fmla="*/ 3 w 15"/>
                <a:gd name="T25" fmla="*/ 121 h 122"/>
                <a:gd name="T26" fmla="*/ 11 w 15"/>
                <a:gd name="T27" fmla="*/ 113 h 122"/>
                <a:gd name="T28" fmla="*/ 11 w 15"/>
                <a:gd name="T29" fmla="*/ 101 h 122"/>
                <a:gd name="T30" fmla="*/ 11 w 15"/>
                <a:gd name="T31" fmla="*/ 99 h 122"/>
                <a:gd name="T32" fmla="*/ 11 w 15"/>
                <a:gd name="T33" fmla="*/ 99 h 122"/>
                <a:gd name="T34" fmla="*/ 14 w 15"/>
                <a:gd name="T35" fmla="*/ 25 h 122"/>
                <a:gd name="T36" fmla="*/ 15 w 15"/>
                <a:gd name="T37" fmla="*/ 0 h 122"/>
                <a:gd name="T38" fmla="*/ 0 w 15"/>
                <a:gd name="T39" fmla="*/ 1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122">
                  <a:moveTo>
                    <a:pt x="3" y="122"/>
                  </a:moveTo>
                  <a:cubicBezTo>
                    <a:pt x="3" y="121"/>
                    <a:pt x="3" y="121"/>
                    <a:pt x="3" y="121"/>
                  </a:cubicBezTo>
                  <a:cubicBezTo>
                    <a:pt x="3" y="120"/>
                    <a:pt x="2" y="118"/>
                    <a:pt x="2" y="117"/>
                  </a:cubicBezTo>
                  <a:cubicBezTo>
                    <a:pt x="2" y="118"/>
                    <a:pt x="2" y="120"/>
                    <a:pt x="3" y="122"/>
                  </a:cubicBezTo>
                  <a:close/>
                  <a:moveTo>
                    <a:pt x="0" y="16"/>
                  </a:moveTo>
                  <a:cubicBezTo>
                    <a:pt x="0" y="23"/>
                    <a:pt x="0" y="30"/>
                    <a:pt x="0" y="37"/>
                  </a:cubicBezTo>
                  <a:cubicBezTo>
                    <a:pt x="0" y="37"/>
                    <a:pt x="0" y="37"/>
                    <a:pt x="0" y="37"/>
                  </a:cubicBezTo>
                  <a:cubicBezTo>
                    <a:pt x="0" y="39"/>
                    <a:pt x="0" y="40"/>
                    <a:pt x="0" y="41"/>
                  </a:cubicBezTo>
                  <a:cubicBezTo>
                    <a:pt x="0" y="73"/>
                    <a:pt x="0" y="98"/>
                    <a:pt x="1" y="112"/>
                  </a:cubicBezTo>
                  <a:cubicBezTo>
                    <a:pt x="1" y="112"/>
                    <a:pt x="2" y="113"/>
                    <a:pt x="2" y="114"/>
                  </a:cubicBezTo>
                  <a:cubicBezTo>
                    <a:pt x="2" y="114"/>
                    <a:pt x="2" y="115"/>
                    <a:pt x="2" y="117"/>
                  </a:cubicBezTo>
                  <a:cubicBezTo>
                    <a:pt x="2" y="116"/>
                    <a:pt x="2" y="115"/>
                    <a:pt x="2" y="115"/>
                  </a:cubicBezTo>
                  <a:cubicBezTo>
                    <a:pt x="2" y="118"/>
                    <a:pt x="3" y="120"/>
                    <a:pt x="3" y="121"/>
                  </a:cubicBezTo>
                  <a:cubicBezTo>
                    <a:pt x="6" y="119"/>
                    <a:pt x="8" y="116"/>
                    <a:pt x="11" y="113"/>
                  </a:cubicBezTo>
                  <a:cubicBezTo>
                    <a:pt x="11" y="109"/>
                    <a:pt x="11" y="105"/>
                    <a:pt x="11" y="101"/>
                  </a:cubicBezTo>
                  <a:cubicBezTo>
                    <a:pt x="11" y="100"/>
                    <a:pt x="11" y="100"/>
                    <a:pt x="11" y="99"/>
                  </a:cubicBezTo>
                  <a:cubicBezTo>
                    <a:pt x="11" y="99"/>
                    <a:pt x="11" y="99"/>
                    <a:pt x="11" y="99"/>
                  </a:cubicBezTo>
                  <a:cubicBezTo>
                    <a:pt x="12" y="72"/>
                    <a:pt x="13" y="44"/>
                    <a:pt x="14" y="25"/>
                  </a:cubicBezTo>
                  <a:cubicBezTo>
                    <a:pt x="15" y="12"/>
                    <a:pt x="15" y="3"/>
                    <a:pt x="15" y="0"/>
                  </a:cubicBezTo>
                  <a:cubicBezTo>
                    <a:pt x="10" y="5"/>
                    <a:pt x="5" y="11"/>
                    <a:pt x="0" y="1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09" name="Freeform 779">
              <a:extLst>
                <a:ext uri="{FF2B5EF4-FFF2-40B4-BE49-F238E27FC236}">
                  <a16:creationId xmlns:a16="http://schemas.microsoft.com/office/drawing/2014/main" id="{1B20033E-162D-8E9C-D754-F285D8EB9117}"/>
                </a:ext>
              </a:extLst>
            </p:cNvPr>
            <p:cNvSpPr>
              <a:spLocks noEditPoints="1"/>
            </p:cNvSpPr>
            <p:nvPr userDrawn="1"/>
          </p:nvSpPr>
          <p:spPr bwMode="auto">
            <a:xfrm>
              <a:off x="4033" y="1317"/>
              <a:ext cx="46" cy="158"/>
            </a:xfrm>
            <a:custGeom>
              <a:avLst/>
              <a:gdLst>
                <a:gd name="T0" fmla="*/ 17 w 32"/>
                <a:gd name="T1" fmla="*/ 48 h 110"/>
                <a:gd name="T2" fmla="*/ 18 w 32"/>
                <a:gd name="T3" fmla="*/ 48 h 110"/>
                <a:gd name="T4" fmla="*/ 21 w 32"/>
                <a:gd name="T5" fmla="*/ 44 h 110"/>
                <a:gd name="T6" fmla="*/ 17 w 32"/>
                <a:gd name="T7" fmla="*/ 48 h 110"/>
                <a:gd name="T8" fmla="*/ 31 w 32"/>
                <a:gd name="T9" fmla="*/ 84 h 110"/>
                <a:gd name="T10" fmla="*/ 31 w 32"/>
                <a:gd name="T11" fmla="*/ 84 h 110"/>
                <a:gd name="T12" fmla="*/ 31 w 32"/>
                <a:gd name="T13" fmla="*/ 82 h 110"/>
                <a:gd name="T14" fmla="*/ 31 w 32"/>
                <a:gd name="T15" fmla="*/ 81 h 110"/>
                <a:gd name="T16" fmla="*/ 29 w 32"/>
                <a:gd name="T17" fmla="*/ 61 h 110"/>
                <a:gd name="T18" fmla="*/ 26 w 32"/>
                <a:gd name="T19" fmla="*/ 58 h 110"/>
                <a:gd name="T20" fmla="*/ 26 w 32"/>
                <a:gd name="T21" fmla="*/ 59 h 110"/>
                <a:gd name="T22" fmla="*/ 22 w 32"/>
                <a:gd name="T23" fmla="*/ 53 h 110"/>
                <a:gd name="T24" fmla="*/ 22 w 32"/>
                <a:gd name="T25" fmla="*/ 53 h 110"/>
                <a:gd name="T26" fmla="*/ 18 w 32"/>
                <a:gd name="T27" fmla="*/ 41 h 110"/>
                <a:gd name="T28" fmla="*/ 19 w 32"/>
                <a:gd name="T29" fmla="*/ 24 h 110"/>
                <a:gd name="T30" fmla="*/ 16 w 32"/>
                <a:gd name="T31" fmla="*/ 16 h 110"/>
                <a:gd name="T32" fmla="*/ 14 w 32"/>
                <a:gd name="T33" fmla="*/ 12 h 110"/>
                <a:gd name="T34" fmla="*/ 14 w 32"/>
                <a:gd name="T35" fmla="*/ 11 h 110"/>
                <a:gd name="T36" fmla="*/ 14 w 32"/>
                <a:gd name="T37" fmla="*/ 10 h 110"/>
                <a:gd name="T38" fmla="*/ 13 w 32"/>
                <a:gd name="T39" fmla="*/ 9 h 110"/>
                <a:gd name="T40" fmla="*/ 10 w 32"/>
                <a:gd name="T41" fmla="*/ 1 h 110"/>
                <a:gd name="T42" fmla="*/ 9 w 32"/>
                <a:gd name="T43" fmla="*/ 0 h 110"/>
                <a:gd name="T44" fmla="*/ 0 w 32"/>
                <a:gd name="T45" fmla="*/ 13 h 110"/>
                <a:gd name="T46" fmla="*/ 1 w 32"/>
                <a:gd name="T47" fmla="*/ 21 h 110"/>
                <a:gd name="T48" fmla="*/ 1 w 32"/>
                <a:gd name="T49" fmla="*/ 22 h 110"/>
                <a:gd name="T50" fmla="*/ 1 w 32"/>
                <a:gd name="T51" fmla="*/ 22 h 110"/>
                <a:gd name="T52" fmla="*/ 1 w 32"/>
                <a:gd name="T53" fmla="*/ 22 h 110"/>
                <a:gd name="T54" fmla="*/ 2 w 32"/>
                <a:gd name="T55" fmla="*/ 30 h 110"/>
                <a:gd name="T56" fmla="*/ 2 w 32"/>
                <a:gd name="T57" fmla="*/ 32 h 110"/>
                <a:gd name="T58" fmla="*/ 3 w 32"/>
                <a:gd name="T59" fmla="*/ 38 h 110"/>
                <a:gd name="T60" fmla="*/ 3 w 32"/>
                <a:gd name="T61" fmla="*/ 41 h 110"/>
                <a:gd name="T62" fmla="*/ 16 w 32"/>
                <a:gd name="T63" fmla="*/ 97 h 110"/>
                <a:gd name="T64" fmla="*/ 16 w 32"/>
                <a:gd name="T65" fmla="*/ 97 h 110"/>
                <a:gd name="T66" fmla="*/ 17 w 32"/>
                <a:gd name="T67" fmla="*/ 101 h 110"/>
                <a:gd name="T68" fmla="*/ 18 w 32"/>
                <a:gd name="T69" fmla="*/ 103 h 110"/>
                <a:gd name="T70" fmla="*/ 18 w 32"/>
                <a:gd name="T71" fmla="*/ 103 h 110"/>
                <a:gd name="T72" fmla="*/ 18 w 32"/>
                <a:gd name="T73" fmla="*/ 104 h 110"/>
                <a:gd name="T74" fmla="*/ 19 w 32"/>
                <a:gd name="T75" fmla="*/ 105 h 110"/>
                <a:gd name="T76" fmla="*/ 19 w 32"/>
                <a:gd name="T77" fmla="*/ 106 h 110"/>
                <a:gd name="T78" fmla="*/ 32 w 32"/>
                <a:gd name="T79" fmla="*/ 88 h 110"/>
                <a:gd name="T80" fmla="*/ 31 w 32"/>
                <a:gd name="T81" fmla="*/ 84 h 110"/>
                <a:gd name="T82" fmla="*/ 22 w 32"/>
                <a:gd name="T83" fmla="*/ 110 h 110"/>
                <a:gd name="T84" fmla="*/ 22 w 32"/>
                <a:gd name="T85" fmla="*/ 110 h 110"/>
                <a:gd name="T86" fmla="*/ 22 w 32"/>
                <a:gd name="T87" fmla="*/ 110 h 110"/>
                <a:gd name="T88" fmla="*/ 22 w 32"/>
                <a:gd name="T89" fmla="*/ 110 h 110"/>
                <a:gd name="T90" fmla="*/ 22 w 32"/>
                <a:gd name="T91" fmla="*/ 110 h 110"/>
                <a:gd name="T92" fmla="*/ 22 w 32"/>
                <a:gd name="T93" fmla="*/ 110 h 110"/>
                <a:gd name="T94" fmla="*/ 22 w 32"/>
                <a:gd name="T95"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 h="110">
                  <a:moveTo>
                    <a:pt x="17" y="48"/>
                  </a:moveTo>
                  <a:cubicBezTo>
                    <a:pt x="17" y="48"/>
                    <a:pt x="18" y="48"/>
                    <a:pt x="18" y="48"/>
                  </a:cubicBezTo>
                  <a:cubicBezTo>
                    <a:pt x="19" y="47"/>
                    <a:pt x="20" y="46"/>
                    <a:pt x="21" y="44"/>
                  </a:cubicBezTo>
                  <a:cubicBezTo>
                    <a:pt x="17" y="45"/>
                    <a:pt x="17" y="47"/>
                    <a:pt x="17" y="48"/>
                  </a:cubicBezTo>
                  <a:close/>
                  <a:moveTo>
                    <a:pt x="31" y="84"/>
                  </a:moveTo>
                  <a:cubicBezTo>
                    <a:pt x="31" y="84"/>
                    <a:pt x="31" y="84"/>
                    <a:pt x="31" y="84"/>
                  </a:cubicBezTo>
                  <a:cubicBezTo>
                    <a:pt x="31" y="83"/>
                    <a:pt x="31" y="83"/>
                    <a:pt x="31" y="82"/>
                  </a:cubicBezTo>
                  <a:cubicBezTo>
                    <a:pt x="31" y="82"/>
                    <a:pt x="31" y="82"/>
                    <a:pt x="31" y="81"/>
                  </a:cubicBezTo>
                  <a:cubicBezTo>
                    <a:pt x="30" y="70"/>
                    <a:pt x="30" y="62"/>
                    <a:pt x="29" y="61"/>
                  </a:cubicBezTo>
                  <a:cubicBezTo>
                    <a:pt x="28" y="59"/>
                    <a:pt x="27" y="59"/>
                    <a:pt x="26" y="58"/>
                  </a:cubicBezTo>
                  <a:cubicBezTo>
                    <a:pt x="26" y="58"/>
                    <a:pt x="26" y="59"/>
                    <a:pt x="26" y="59"/>
                  </a:cubicBezTo>
                  <a:cubicBezTo>
                    <a:pt x="15" y="60"/>
                    <a:pt x="19" y="57"/>
                    <a:pt x="22" y="53"/>
                  </a:cubicBezTo>
                  <a:cubicBezTo>
                    <a:pt x="22" y="53"/>
                    <a:pt x="22" y="53"/>
                    <a:pt x="22" y="53"/>
                  </a:cubicBezTo>
                  <a:cubicBezTo>
                    <a:pt x="25" y="50"/>
                    <a:pt x="26" y="46"/>
                    <a:pt x="18" y="41"/>
                  </a:cubicBezTo>
                  <a:cubicBezTo>
                    <a:pt x="22" y="39"/>
                    <a:pt x="21" y="32"/>
                    <a:pt x="19" y="24"/>
                  </a:cubicBezTo>
                  <a:cubicBezTo>
                    <a:pt x="18" y="22"/>
                    <a:pt x="17" y="19"/>
                    <a:pt x="16" y="16"/>
                  </a:cubicBezTo>
                  <a:cubicBezTo>
                    <a:pt x="15" y="15"/>
                    <a:pt x="15" y="13"/>
                    <a:pt x="14" y="12"/>
                  </a:cubicBezTo>
                  <a:cubicBezTo>
                    <a:pt x="14" y="11"/>
                    <a:pt x="14" y="11"/>
                    <a:pt x="14" y="11"/>
                  </a:cubicBezTo>
                  <a:cubicBezTo>
                    <a:pt x="14" y="10"/>
                    <a:pt x="14" y="10"/>
                    <a:pt x="14" y="10"/>
                  </a:cubicBezTo>
                  <a:cubicBezTo>
                    <a:pt x="13" y="10"/>
                    <a:pt x="13" y="9"/>
                    <a:pt x="13" y="9"/>
                  </a:cubicBezTo>
                  <a:cubicBezTo>
                    <a:pt x="12" y="6"/>
                    <a:pt x="11" y="3"/>
                    <a:pt x="10" y="1"/>
                  </a:cubicBezTo>
                  <a:cubicBezTo>
                    <a:pt x="9" y="10"/>
                    <a:pt x="9" y="5"/>
                    <a:pt x="9" y="0"/>
                  </a:cubicBezTo>
                  <a:cubicBezTo>
                    <a:pt x="6" y="4"/>
                    <a:pt x="3" y="8"/>
                    <a:pt x="0" y="13"/>
                  </a:cubicBezTo>
                  <a:cubicBezTo>
                    <a:pt x="0" y="15"/>
                    <a:pt x="0" y="18"/>
                    <a:pt x="1" y="21"/>
                  </a:cubicBezTo>
                  <a:cubicBezTo>
                    <a:pt x="1" y="21"/>
                    <a:pt x="1" y="21"/>
                    <a:pt x="1" y="22"/>
                  </a:cubicBezTo>
                  <a:cubicBezTo>
                    <a:pt x="1" y="22"/>
                    <a:pt x="1" y="22"/>
                    <a:pt x="1" y="22"/>
                  </a:cubicBezTo>
                  <a:cubicBezTo>
                    <a:pt x="1" y="22"/>
                    <a:pt x="1" y="22"/>
                    <a:pt x="1" y="22"/>
                  </a:cubicBezTo>
                  <a:cubicBezTo>
                    <a:pt x="1" y="25"/>
                    <a:pt x="1" y="27"/>
                    <a:pt x="2" y="30"/>
                  </a:cubicBezTo>
                  <a:cubicBezTo>
                    <a:pt x="2" y="31"/>
                    <a:pt x="2" y="32"/>
                    <a:pt x="2" y="32"/>
                  </a:cubicBezTo>
                  <a:cubicBezTo>
                    <a:pt x="2" y="34"/>
                    <a:pt x="3" y="36"/>
                    <a:pt x="3" y="38"/>
                  </a:cubicBezTo>
                  <a:cubicBezTo>
                    <a:pt x="3" y="39"/>
                    <a:pt x="3" y="40"/>
                    <a:pt x="3" y="41"/>
                  </a:cubicBezTo>
                  <a:cubicBezTo>
                    <a:pt x="7" y="63"/>
                    <a:pt x="11" y="84"/>
                    <a:pt x="16" y="97"/>
                  </a:cubicBezTo>
                  <a:cubicBezTo>
                    <a:pt x="16" y="97"/>
                    <a:pt x="16" y="97"/>
                    <a:pt x="16" y="97"/>
                  </a:cubicBezTo>
                  <a:cubicBezTo>
                    <a:pt x="16" y="99"/>
                    <a:pt x="17" y="100"/>
                    <a:pt x="17" y="101"/>
                  </a:cubicBezTo>
                  <a:cubicBezTo>
                    <a:pt x="17" y="102"/>
                    <a:pt x="18" y="102"/>
                    <a:pt x="18" y="103"/>
                  </a:cubicBezTo>
                  <a:cubicBezTo>
                    <a:pt x="18" y="103"/>
                    <a:pt x="18" y="103"/>
                    <a:pt x="18" y="103"/>
                  </a:cubicBezTo>
                  <a:cubicBezTo>
                    <a:pt x="18" y="104"/>
                    <a:pt x="18" y="104"/>
                    <a:pt x="18" y="104"/>
                  </a:cubicBezTo>
                  <a:cubicBezTo>
                    <a:pt x="18" y="104"/>
                    <a:pt x="19" y="104"/>
                    <a:pt x="19" y="105"/>
                  </a:cubicBezTo>
                  <a:cubicBezTo>
                    <a:pt x="19" y="105"/>
                    <a:pt x="19" y="105"/>
                    <a:pt x="19" y="106"/>
                  </a:cubicBezTo>
                  <a:cubicBezTo>
                    <a:pt x="23" y="100"/>
                    <a:pt x="28" y="94"/>
                    <a:pt x="32" y="88"/>
                  </a:cubicBezTo>
                  <a:cubicBezTo>
                    <a:pt x="31" y="87"/>
                    <a:pt x="31" y="85"/>
                    <a:pt x="31" y="84"/>
                  </a:cubicBezTo>
                  <a:close/>
                  <a:moveTo>
                    <a:pt x="22" y="110"/>
                  </a:moveTo>
                  <a:cubicBezTo>
                    <a:pt x="22" y="110"/>
                    <a:pt x="22" y="110"/>
                    <a:pt x="22" y="110"/>
                  </a:cubicBezTo>
                  <a:cubicBezTo>
                    <a:pt x="22" y="110"/>
                    <a:pt x="22" y="110"/>
                    <a:pt x="22" y="110"/>
                  </a:cubicBezTo>
                  <a:close/>
                  <a:moveTo>
                    <a:pt x="22" y="110"/>
                  </a:moveTo>
                  <a:cubicBezTo>
                    <a:pt x="22" y="110"/>
                    <a:pt x="22" y="110"/>
                    <a:pt x="22" y="110"/>
                  </a:cubicBezTo>
                  <a:cubicBezTo>
                    <a:pt x="22" y="110"/>
                    <a:pt x="22" y="110"/>
                    <a:pt x="22" y="110"/>
                  </a:cubicBezTo>
                  <a:cubicBezTo>
                    <a:pt x="22" y="110"/>
                    <a:pt x="22" y="110"/>
                    <a:pt x="22" y="11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10" name="Freeform 780">
              <a:extLst>
                <a:ext uri="{FF2B5EF4-FFF2-40B4-BE49-F238E27FC236}">
                  <a16:creationId xmlns:a16="http://schemas.microsoft.com/office/drawing/2014/main" id="{42BCB2C9-E74E-C0BE-5309-93E98DA62F27}"/>
                </a:ext>
              </a:extLst>
            </p:cNvPr>
            <p:cNvSpPr>
              <a:spLocks noEditPoints="1"/>
            </p:cNvSpPr>
            <p:nvPr userDrawn="1"/>
          </p:nvSpPr>
          <p:spPr bwMode="auto">
            <a:xfrm>
              <a:off x="4220" y="945"/>
              <a:ext cx="46" cy="142"/>
            </a:xfrm>
            <a:custGeom>
              <a:avLst/>
              <a:gdLst>
                <a:gd name="T0" fmla="*/ 17 w 32"/>
                <a:gd name="T1" fmla="*/ 43 h 99"/>
                <a:gd name="T2" fmla="*/ 18 w 32"/>
                <a:gd name="T3" fmla="*/ 43 h 99"/>
                <a:gd name="T4" fmla="*/ 22 w 32"/>
                <a:gd name="T5" fmla="*/ 40 h 99"/>
                <a:gd name="T6" fmla="*/ 17 w 32"/>
                <a:gd name="T7" fmla="*/ 43 h 99"/>
                <a:gd name="T8" fmla="*/ 32 w 32"/>
                <a:gd name="T9" fmla="*/ 76 h 99"/>
                <a:gd name="T10" fmla="*/ 32 w 32"/>
                <a:gd name="T11" fmla="*/ 76 h 99"/>
                <a:gd name="T12" fmla="*/ 31 w 32"/>
                <a:gd name="T13" fmla="*/ 74 h 99"/>
                <a:gd name="T14" fmla="*/ 31 w 32"/>
                <a:gd name="T15" fmla="*/ 73 h 99"/>
                <a:gd name="T16" fmla="*/ 30 w 32"/>
                <a:gd name="T17" fmla="*/ 56 h 99"/>
                <a:gd name="T18" fmla="*/ 26 w 32"/>
                <a:gd name="T19" fmla="*/ 52 h 99"/>
                <a:gd name="T20" fmla="*/ 26 w 32"/>
                <a:gd name="T21" fmla="*/ 53 h 99"/>
                <a:gd name="T22" fmla="*/ 23 w 32"/>
                <a:gd name="T23" fmla="*/ 48 h 99"/>
                <a:gd name="T24" fmla="*/ 23 w 32"/>
                <a:gd name="T25" fmla="*/ 48 h 99"/>
                <a:gd name="T26" fmla="*/ 18 w 32"/>
                <a:gd name="T27" fmla="*/ 38 h 99"/>
                <a:gd name="T28" fmla="*/ 19 w 32"/>
                <a:gd name="T29" fmla="*/ 22 h 99"/>
                <a:gd name="T30" fmla="*/ 16 w 32"/>
                <a:gd name="T31" fmla="*/ 15 h 99"/>
                <a:gd name="T32" fmla="*/ 15 w 32"/>
                <a:gd name="T33" fmla="*/ 11 h 99"/>
                <a:gd name="T34" fmla="*/ 14 w 32"/>
                <a:gd name="T35" fmla="*/ 10 h 99"/>
                <a:gd name="T36" fmla="*/ 14 w 32"/>
                <a:gd name="T37" fmla="*/ 9 h 99"/>
                <a:gd name="T38" fmla="*/ 14 w 32"/>
                <a:gd name="T39" fmla="*/ 8 h 99"/>
                <a:gd name="T40" fmla="*/ 11 w 32"/>
                <a:gd name="T41" fmla="*/ 1 h 99"/>
                <a:gd name="T42" fmla="*/ 10 w 32"/>
                <a:gd name="T43" fmla="*/ 0 h 99"/>
                <a:gd name="T44" fmla="*/ 0 w 32"/>
                <a:gd name="T45" fmla="*/ 11 h 99"/>
                <a:gd name="T46" fmla="*/ 1 w 32"/>
                <a:gd name="T47" fmla="*/ 19 h 99"/>
                <a:gd name="T48" fmla="*/ 1 w 32"/>
                <a:gd name="T49" fmla="*/ 20 h 99"/>
                <a:gd name="T50" fmla="*/ 1 w 32"/>
                <a:gd name="T51" fmla="*/ 20 h 99"/>
                <a:gd name="T52" fmla="*/ 1 w 32"/>
                <a:gd name="T53" fmla="*/ 20 h 99"/>
                <a:gd name="T54" fmla="*/ 2 w 32"/>
                <a:gd name="T55" fmla="*/ 27 h 99"/>
                <a:gd name="T56" fmla="*/ 2 w 32"/>
                <a:gd name="T57" fmla="*/ 29 h 99"/>
                <a:gd name="T58" fmla="*/ 3 w 32"/>
                <a:gd name="T59" fmla="*/ 35 h 99"/>
                <a:gd name="T60" fmla="*/ 4 w 32"/>
                <a:gd name="T61" fmla="*/ 37 h 99"/>
                <a:gd name="T62" fmla="*/ 16 w 32"/>
                <a:gd name="T63" fmla="*/ 88 h 99"/>
                <a:gd name="T64" fmla="*/ 16 w 32"/>
                <a:gd name="T65" fmla="*/ 88 h 99"/>
                <a:gd name="T66" fmla="*/ 17 w 32"/>
                <a:gd name="T67" fmla="*/ 91 h 99"/>
                <a:gd name="T68" fmla="*/ 18 w 32"/>
                <a:gd name="T69" fmla="*/ 93 h 99"/>
                <a:gd name="T70" fmla="*/ 18 w 32"/>
                <a:gd name="T71" fmla="*/ 93 h 99"/>
                <a:gd name="T72" fmla="*/ 19 w 32"/>
                <a:gd name="T73" fmla="*/ 94 h 99"/>
                <a:gd name="T74" fmla="*/ 19 w 32"/>
                <a:gd name="T75" fmla="*/ 95 h 99"/>
                <a:gd name="T76" fmla="*/ 19 w 32"/>
                <a:gd name="T77" fmla="*/ 95 h 99"/>
                <a:gd name="T78" fmla="*/ 32 w 32"/>
                <a:gd name="T79" fmla="*/ 79 h 99"/>
                <a:gd name="T80" fmla="*/ 32 w 32"/>
                <a:gd name="T81" fmla="*/ 76 h 99"/>
                <a:gd name="T82" fmla="*/ 22 w 32"/>
                <a:gd name="T83" fmla="*/ 99 h 99"/>
                <a:gd name="T84" fmla="*/ 22 w 32"/>
                <a:gd name="T85" fmla="*/ 99 h 99"/>
                <a:gd name="T86" fmla="*/ 22 w 32"/>
                <a:gd name="T87" fmla="*/ 99 h 99"/>
                <a:gd name="T88" fmla="*/ 22 w 32"/>
                <a:gd name="T89" fmla="*/ 99 h 99"/>
                <a:gd name="T90" fmla="*/ 22 w 32"/>
                <a:gd name="T91" fmla="*/ 99 h 99"/>
                <a:gd name="T92" fmla="*/ 22 w 32"/>
                <a:gd name="T93" fmla="*/ 99 h 99"/>
                <a:gd name="T94" fmla="*/ 22 w 32"/>
                <a:gd name="T95" fmla="*/ 9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 h="99">
                  <a:moveTo>
                    <a:pt x="17" y="43"/>
                  </a:moveTo>
                  <a:cubicBezTo>
                    <a:pt x="18" y="43"/>
                    <a:pt x="18" y="43"/>
                    <a:pt x="18" y="43"/>
                  </a:cubicBezTo>
                  <a:cubicBezTo>
                    <a:pt x="20" y="43"/>
                    <a:pt x="21" y="42"/>
                    <a:pt x="22" y="40"/>
                  </a:cubicBezTo>
                  <a:cubicBezTo>
                    <a:pt x="17" y="40"/>
                    <a:pt x="18" y="43"/>
                    <a:pt x="17" y="43"/>
                  </a:cubicBezTo>
                  <a:close/>
                  <a:moveTo>
                    <a:pt x="32" y="76"/>
                  </a:moveTo>
                  <a:cubicBezTo>
                    <a:pt x="32" y="76"/>
                    <a:pt x="32" y="76"/>
                    <a:pt x="32" y="76"/>
                  </a:cubicBezTo>
                  <a:cubicBezTo>
                    <a:pt x="32" y="75"/>
                    <a:pt x="31" y="75"/>
                    <a:pt x="31" y="74"/>
                  </a:cubicBezTo>
                  <a:cubicBezTo>
                    <a:pt x="31" y="74"/>
                    <a:pt x="31" y="74"/>
                    <a:pt x="31" y="73"/>
                  </a:cubicBezTo>
                  <a:cubicBezTo>
                    <a:pt x="30" y="64"/>
                    <a:pt x="30" y="56"/>
                    <a:pt x="30" y="56"/>
                  </a:cubicBezTo>
                  <a:cubicBezTo>
                    <a:pt x="28" y="54"/>
                    <a:pt x="27" y="53"/>
                    <a:pt x="26" y="52"/>
                  </a:cubicBezTo>
                  <a:cubicBezTo>
                    <a:pt x="26" y="53"/>
                    <a:pt x="27" y="53"/>
                    <a:pt x="26" y="53"/>
                  </a:cubicBezTo>
                  <a:cubicBezTo>
                    <a:pt x="15" y="54"/>
                    <a:pt x="20" y="52"/>
                    <a:pt x="23" y="48"/>
                  </a:cubicBezTo>
                  <a:cubicBezTo>
                    <a:pt x="23" y="48"/>
                    <a:pt x="23" y="48"/>
                    <a:pt x="23" y="48"/>
                  </a:cubicBezTo>
                  <a:cubicBezTo>
                    <a:pt x="25" y="45"/>
                    <a:pt x="26" y="41"/>
                    <a:pt x="18" y="38"/>
                  </a:cubicBezTo>
                  <a:cubicBezTo>
                    <a:pt x="22" y="35"/>
                    <a:pt x="21" y="29"/>
                    <a:pt x="19" y="22"/>
                  </a:cubicBezTo>
                  <a:cubicBezTo>
                    <a:pt x="18" y="20"/>
                    <a:pt x="17" y="17"/>
                    <a:pt x="16" y="15"/>
                  </a:cubicBezTo>
                  <a:cubicBezTo>
                    <a:pt x="16" y="14"/>
                    <a:pt x="15" y="12"/>
                    <a:pt x="15" y="11"/>
                  </a:cubicBezTo>
                  <a:cubicBezTo>
                    <a:pt x="14" y="10"/>
                    <a:pt x="14" y="10"/>
                    <a:pt x="14" y="10"/>
                  </a:cubicBezTo>
                  <a:cubicBezTo>
                    <a:pt x="14" y="10"/>
                    <a:pt x="14" y="9"/>
                    <a:pt x="14" y="9"/>
                  </a:cubicBezTo>
                  <a:cubicBezTo>
                    <a:pt x="14" y="9"/>
                    <a:pt x="14" y="9"/>
                    <a:pt x="14" y="8"/>
                  </a:cubicBezTo>
                  <a:cubicBezTo>
                    <a:pt x="12" y="5"/>
                    <a:pt x="11" y="2"/>
                    <a:pt x="11" y="1"/>
                  </a:cubicBezTo>
                  <a:cubicBezTo>
                    <a:pt x="10" y="9"/>
                    <a:pt x="10" y="5"/>
                    <a:pt x="10" y="0"/>
                  </a:cubicBezTo>
                  <a:cubicBezTo>
                    <a:pt x="7" y="4"/>
                    <a:pt x="3" y="8"/>
                    <a:pt x="0" y="11"/>
                  </a:cubicBezTo>
                  <a:cubicBezTo>
                    <a:pt x="0" y="14"/>
                    <a:pt x="1" y="16"/>
                    <a:pt x="1" y="19"/>
                  </a:cubicBezTo>
                  <a:cubicBezTo>
                    <a:pt x="1" y="19"/>
                    <a:pt x="1" y="19"/>
                    <a:pt x="1" y="20"/>
                  </a:cubicBezTo>
                  <a:cubicBezTo>
                    <a:pt x="1" y="20"/>
                    <a:pt x="1" y="20"/>
                    <a:pt x="1" y="20"/>
                  </a:cubicBezTo>
                  <a:cubicBezTo>
                    <a:pt x="1" y="20"/>
                    <a:pt x="1" y="20"/>
                    <a:pt x="1" y="20"/>
                  </a:cubicBezTo>
                  <a:cubicBezTo>
                    <a:pt x="1" y="22"/>
                    <a:pt x="2" y="25"/>
                    <a:pt x="2" y="27"/>
                  </a:cubicBezTo>
                  <a:cubicBezTo>
                    <a:pt x="2" y="28"/>
                    <a:pt x="2" y="29"/>
                    <a:pt x="2" y="29"/>
                  </a:cubicBezTo>
                  <a:cubicBezTo>
                    <a:pt x="3" y="31"/>
                    <a:pt x="3" y="33"/>
                    <a:pt x="3" y="35"/>
                  </a:cubicBezTo>
                  <a:cubicBezTo>
                    <a:pt x="4" y="36"/>
                    <a:pt x="4" y="36"/>
                    <a:pt x="4" y="37"/>
                  </a:cubicBezTo>
                  <a:cubicBezTo>
                    <a:pt x="7" y="57"/>
                    <a:pt x="12" y="76"/>
                    <a:pt x="16" y="88"/>
                  </a:cubicBezTo>
                  <a:cubicBezTo>
                    <a:pt x="16" y="88"/>
                    <a:pt x="16" y="88"/>
                    <a:pt x="16" y="88"/>
                  </a:cubicBezTo>
                  <a:cubicBezTo>
                    <a:pt x="17" y="89"/>
                    <a:pt x="17" y="90"/>
                    <a:pt x="17" y="91"/>
                  </a:cubicBezTo>
                  <a:cubicBezTo>
                    <a:pt x="18" y="92"/>
                    <a:pt x="18" y="92"/>
                    <a:pt x="18" y="93"/>
                  </a:cubicBezTo>
                  <a:cubicBezTo>
                    <a:pt x="18" y="93"/>
                    <a:pt x="18" y="93"/>
                    <a:pt x="18" y="93"/>
                  </a:cubicBezTo>
                  <a:cubicBezTo>
                    <a:pt x="18" y="93"/>
                    <a:pt x="19" y="94"/>
                    <a:pt x="19" y="94"/>
                  </a:cubicBezTo>
                  <a:cubicBezTo>
                    <a:pt x="19" y="94"/>
                    <a:pt x="19" y="94"/>
                    <a:pt x="19" y="95"/>
                  </a:cubicBezTo>
                  <a:cubicBezTo>
                    <a:pt x="19" y="95"/>
                    <a:pt x="19" y="95"/>
                    <a:pt x="19" y="95"/>
                  </a:cubicBezTo>
                  <a:cubicBezTo>
                    <a:pt x="24" y="90"/>
                    <a:pt x="28" y="85"/>
                    <a:pt x="32" y="79"/>
                  </a:cubicBezTo>
                  <a:cubicBezTo>
                    <a:pt x="32" y="78"/>
                    <a:pt x="32" y="77"/>
                    <a:pt x="32" y="76"/>
                  </a:cubicBezTo>
                  <a:close/>
                  <a:moveTo>
                    <a:pt x="22" y="99"/>
                  </a:moveTo>
                  <a:cubicBezTo>
                    <a:pt x="22" y="99"/>
                    <a:pt x="22" y="99"/>
                    <a:pt x="22" y="99"/>
                  </a:cubicBezTo>
                  <a:cubicBezTo>
                    <a:pt x="22" y="99"/>
                    <a:pt x="22" y="99"/>
                    <a:pt x="22" y="99"/>
                  </a:cubicBezTo>
                  <a:close/>
                  <a:moveTo>
                    <a:pt x="22" y="99"/>
                  </a:moveTo>
                  <a:cubicBezTo>
                    <a:pt x="22" y="99"/>
                    <a:pt x="22" y="99"/>
                    <a:pt x="22" y="99"/>
                  </a:cubicBezTo>
                  <a:cubicBezTo>
                    <a:pt x="22" y="99"/>
                    <a:pt x="22" y="99"/>
                    <a:pt x="22" y="99"/>
                  </a:cubicBezTo>
                  <a:cubicBezTo>
                    <a:pt x="22" y="99"/>
                    <a:pt x="22" y="99"/>
                    <a:pt x="22" y="9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11" name="Freeform 781">
              <a:extLst>
                <a:ext uri="{FF2B5EF4-FFF2-40B4-BE49-F238E27FC236}">
                  <a16:creationId xmlns:a16="http://schemas.microsoft.com/office/drawing/2014/main" id="{CA1840FB-7D52-A8F0-9FC4-61850C37E123}"/>
                </a:ext>
              </a:extLst>
            </p:cNvPr>
            <p:cNvSpPr>
              <a:spLocks noEditPoints="1"/>
            </p:cNvSpPr>
            <p:nvPr userDrawn="1"/>
          </p:nvSpPr>
          <p:spPr bwMode="auto">
            <a:xfrm>
              <a:off x="4269" y="798"/>
              <a:ext cx="42" cy="114"/>
            </a:xfrm>
            <a:custGeom>
              <a:avLst/>
              <a:gdLst>
                <a:gd name="T0" fmla="*/ 15 w 29"/>
                <a:gd name="T1" fmla="*/ 35 h 79"/>
                <a:gd name="T2" fmla="*/ 15 w 29"/>
                <a:gd name="T3" fmla="*/ 34 h 79"/>
                <a:gd name="T4" fmla="*/ 16 w 29"/>
                <a:gd name="T5" fmla="*/ 30 h 79"/>
                <a:gd name="T6" fmla="*/ 15 w 29"/>
                <a:gd name="T7" fmla="*/ 35 h 79"/>
                <a:gd name="T8" fmla="*/ 29 w 29"/>
                <a:gd name="T9" fmla="*/ 58 h 79"/>
                <a:gd name="T10" fmla="*/ 29 w 29"/>
                <a:gd name="T11" fmla="*/ 58 h 79"/>
                <a:gd name="T12" fmla="*/ 28 w 29"/>
                <a:gd name="T13" fmla="*/ 57 h 79"/>
                <a:gd name="T14" fmla="*/ 28 w 29"/>
                <a:gd name="T15" fmla="*/ 56 h 79"/>
                <a:gd name="T16" fmla="*/ 24 w 29"/>
                <a:gd name="T17" fmla="*/ 41 h 79"/>
                <a:gd name="T18" fmla="*/ 21 w 29"/>
                <a:gd name="T19" fmla="*/ 40 h 79"/>
                <a:gd name="T20" fmla="*/ 21 w 29"/>
                <a:gd name="T21" fmla="*/ 40 h 79"/>
                <a:gd name="T22" fmla="*/ 19 w 29"/>
                <a:gd name="T23" fmla="*/ 37 h 79"/>
                <a:gd name="T24" fmla="*/ 19 w 29"/>
                <a:gd name="T25" fmla="*/ 37 h 79"/>
                <a:gd name="T26" fmla="*/ 14 w 29"/>
                <a:gd name="T27" fmla="*/ 30 h 79"/>
                <a:gd name="T28" fmla="*/ 12 w 29"/>
                <a:gd name="T29" fmla="*/ 16 h 79"/>
                <a:gd name="T30" fmla="*/ 9 w 29"/>
                <a:gd name="T31" fmla="*/ 11 h 79"/>
                <a:gd name="T32" fmla="*/ 7 w 29"/>
                <a:gd name="T33" fmla="*/ 8 h 79"/>
                <a:gd name="T34" fmla="*/ 7 w 29"/>
                <a:gd name="T35" fmla="*/ 7 h 79"/>
                <a:gd name="T36" fmla="*/ 7 w 29"/>
                <a:gd name="T37" fmla="*/ 7 h 79"/>
                <a:gd name="T38" fmla="*/ 6 w 29"/>
                <a:gd name="T39" fmla="*/ 6 h 79"/>
                <a:gd name="T40" fmla="*/ 3 w 29"/>
                <a:gd name="T41" fmla="*/ 0 h 79"/>
                <a:gd name="T42" fmla="*/ 3 w 29"/>
                <a:gd name="T43" fmla="*/ 0 h 79"/>
                <a:gd name="T44" fmla="*/ 0 w 29"/>
                <a:gd name="T45" fmla="*/ 13 h 79"/>
                <a:gd name="T46" fmla="*/ 2 w 29"/>
                <a:gd name="T47" fmla="*/ 19 h 79"/>
                <a:gd name="T48" fmla="*/ 2 w 29"/>
                <a:gd name="T49" fmla="*/ 20 h 79"/>
                <a:gd name="T50" fmla="*/ 2 w 29"/>
                <a:gd name="T51" fmla="*/ 20 h 79"/>
                <a:gd name="T52" fmla="*/ 2 w 29"/>
                <a:gd name="T53" fmla="*/ 20 h 79"/>
                <a:gd name="T54" fmla="*/ 4 w 29"/>
                <a:gd name="T55" fmla="*/ 26 h 79"/>
                <a:gd name="T56" fmla="*/ 5 w 29"/>
                <a:gd name="T57" fmla="*/ 28 h 79"/>
                <a:gd name="T58" fmla="*/ 6 w 29"/>
                <a:gd name="T59" fmla="*/ 32 h 79"/>
                <a:gd name="T60" fmla="*/ 7 w 29"/>
                <a:gd name="T61" fmla="*/ 34 h 79"/>
                <a:gd name="T62" fmla="*/ 23 w 29"/>
                <a:gd name="T63" fmla="*/ 73 h 79"/>
                <a:gd name="T64" fmla="*/ 23 w 29"/>
                <a:gd name="T65" fmla="*/ 73 h 79"/>
                <a:gd name="T66" fmla="*/ 25 w 29"/>
                <a:gd name="T67" fmla="*/ 76 h 79"/>
                <a:gd name="T68" fmla="*/ 25 w 29"/>
                <a:gd name="T69" fmla="*/ 77 h 79"/>
                <a:gd name="T70" fmla="*/ 25 w 29"/>
                <a:gd name="T71" fmla="*/ 77 h 79"/>
                <a:gd name="T72" fmla="*/ 26 w 29"/>
                <a:gd name="T73" fmla="*/ 78 h 79"/>
                <a:gd name="T74" fmla="*/ 26 w 29"/>
                <a:gd name="T75" fmla="*/ 78 h 79"/>
                <a:gd name="T76" fmla="*/ 26 w 29"/>
                <a:gd name="T77" fmla="*/ 79 h 79"/>
                <a:gd name="T78" fmla="*/ 29 w 29"/>
                <a:gd name="T79" fmla="*/ 61 h 79"/>
                <a:gd name="T80" fmla="*/ 29 w 29"/>
                <a:gd name="T81" fmla="*/ 58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9" h="79">
                  <a:moveTo>
                    <a:pt x="15" y="35"/>
                  </a:moveTo>
                  <a:cubicBezTo>
                    <a:pt x="15" y="35"/>
                    <a:pt x="15" y="34"/>
                    <a:pt x="15" y="34"/>
                  </a:cubicBezTo>
                  <a:cubicBezTo>
                    <a:pt x="16" y="34"/>
                    <a:pt x="16" y="32"/>
                    <a:pt x="16" y="30"/>
                  </a:cubicBezTo>
                  <a:cubicBezTo>
                    <a:pt x="14" y="32"/>
                    <a:pt x="15" y="34"/>
                    <a:pt x="15" y="35"/>
                  </a:cubicBezTo>
                  <a:close/>
                  <a:moveTo>
                    <a:pt x="29" y="58"/>
                  </a:moveTo>
                  <a:cubicBezTo>
                    <a:pt x="29" y="58"/>
                    <a:pt x="29" y="58"/>
                    <a:pt x="29" y="58"/>
                  </a:cubicBezTo>
                  <a:cubicBezTo>
                    <a:pt x="28" y="57"/>
                    <a:pt x="28" y="57"/>
                    <a:pt x="28" y="57"/>
                  </a:cubicBezTo>
                  <a:cubicBezTo>
                    <a:pt x="28" y="56"/>
                    <a:pt x="28" y="56"/>
                    <a:pt x="28" y="56"/>
                  </a:cubicBezTo>
                  <a:cubicBezTo>
                    <a:pt x="26" y="48"/>
                    <a:pt x="24" y="42"/>
                    <a:pt x="24" y="41"/>
                  </a:cubicBezTo>
                  <a:cubicBezTo>
                    <a:pt x="22" y="40"/>
                    <a:pt x="22" y="40"/>
                    <a:pt x="21" y="40"/>
                  </a:cubicBezTo>
                  <a:cubicBezTo>
                    <a:pt x="22" y="40"/>
                    <a:pt x="22" y="40"/>
                    <a:pt x="21" y="40"/>
                  </a:cubicBezTo>
                  <a:cubicBezTo>
                    <a:pt x="16" y="44"/>
                    <a:pt x="18" y="41"/>
                    <a:pt x="19" y="37"/>
                  </a:cubicBezTo>
                  <a:cubicBezTo>
                    <a:pt x="19" y="37"/>
                    <a:pt x="19" y="37"/>
                    <a:pt x="19" y="37"/>
                  </a:cubicBezTo>
                  <a:cubicBezTo>
                    <a:pt x="19" y="34"/>
                    <a:pt x="19" y="30"/>
                    <a:pt x="14" y="30"/>
                  </a:cubicBezTo>
                  <a:cubicBezTo>
                    <a:pt x="16" y="26"/>
                    <a:pt x="14" y="21"/>
                    <a:pt x="12" y="16"/>
                  </a:cubicBezTo>
                  <a:cubicBezTo>
                    <a:pt x="11" y="14"/>
                    <a:pt x="10" y="13"/>
                    <a:pt x="9" y="11"/>
                  </a:cubicBezTo>
                  <a:cubicBezTo>
                    <a:pt x="8" y="10"/>
                    <a:pt x="8" y="9"/>
                    <a:pt x="7" y="8"/>
                  </a:cubicBezTo>
                  <a:cubicBezTo>
                    <a:pt x="7" y="8"/>
                    <a:pt x="7" y="7"/>
                    <a:pt x="7" y="7"/>
                  </a:cubicBezTo>
                  <a:cubicBezTo>
                    <a:pt x="7" y="7"/>
                    <a:pt x="7" y="7"/>
                    <a:pt x="7" y="7"/>
                  </a:cubicBezTo>
                  <a:cubicBezTo>
                    <a:pt x="7" y="7"/>
                    <a:pt x="6" y="6"/>
                    <a:pt x="6" y="6"/>
                  </a:cubicBezTo>
                  <a:cubicBezTo>
                    <a:pt x="5" y="4"/>
                    <a:pt x="4" y="2"/>
                    <a:pt x="3" y="0"/>
                  </a:cubicBezTo>
                  <a:cubicBezTo>
                    <a:pt x="5" y="8"/>
                    <a:pt x="4" y="4"/>
                    <a:pt x="3" y="0"/>
                  </a:cubicBezTo>
                  <a:cubicBezTo>
                    <a:pt x="2" y="4"/>
                    <a:pt x="1" y="9"/>
                    <a:pt x="0" y="13"/>
                  </a:cubicBezTo>
                  <a:cubicBezTo>
                    <a:pt x="1" y="15"/>
                    <a:pt x="1" y="17"/>
                    <a:pt x="2" y="19"/>
                  </a:cubicBezTo>
                  <a:cubicBezTo>
                    <a:pt x="2" y="20"/>
                    <a:pt x="2" y="20"/>
                    <a:pt x="2" y="20"/>
                  </a:cubicBezTo>
                  <a:cubicBezTo>
                    <a:pt x="2" y="20"/>
                    <a:pt x="2" y="20"/>
                    <a:pt x="2" y="20"/>
                  </a:cubicBezTo>
                  <a:cubicBezTo>
                    <a:pt x="2" y="20"/>
                    <a:pt x="2" y="20"/>
                    <a:pt x="2" y="20"/>
                  </a:cubicBezTo>
                  <a:cubicBezTo>
                    <a:pt x="3" y="22"/>
                    <a:pt x="4" y="24"/>
                    <a:pt x="4" y="26"/>
                  </a:cubicBezTo>
                  <a:cubicBezTo>
                    <a:pt x="4" y="27"/>
                    <a:pt x="5" y="27"/>
                    <a:pt x="5" y="28"/>
                  </a:cubicBezTo>
                  <a:cubicBezTo>
                    <a:pt x="5" y="29"/>
                    <a:pt x="6" y="31"/>
                    <a:pt x="6" y="32"/>
                  </a:cubicBezTo>
                  <a:cubicBezTo>
                    <a:pt x="7" y="33"/>
                    <a:pt x="7" y="34"/>
                    <a:pt x="7" y="34"/>
                  </a:cubicBezTo>
                  <a:cubicBezTo>
                    <a:pt x="13" y="50"/>
                    <a:pt x="19" y="64"/>
                    <a:pt x="23" y="73"/>
                  </a:cubicBezTo>
                  <a:cubicBezTo>
                    <a:pt x="23" y="73"/>
                    <a:pt x="23" y="73"/>
                    <a:pt x="23" y="73"/>
                  </a:cubicBezTo>
                  <a:cubicBezTo>
                    <a:pt x="24" y="74"/>
                    <a:pt x="24" y="75"/>
                    <a:pt x="25" y="76"/>
                  </a:cubicBezTo>
                  <a:cubicBezTo>
                    <a:pt x="25" y="76"/>
                    <a:pt x="25" y="77"/>
                    <a:pt x="25" y="77"/>
                  </a:cubicBezTo>
                  <a:cubicBezTo>
                    <a:pt x="25" y="77"/>
                    <a:pt x="25" y="77"/>
                    <a:pt x="25" y="77"/>
                  </a:cubicBezTo>
                  <a:cubicBezTo>
                    <a:pt x="26" y="77"/>
                    <a:pt x="26" y="78"/>
                    <a:pt x="26" y="78"/>
                  </a:cubicBezTo>
                  <a:cubicBezTo>
                    <a:pt x="26" y="78"/>
                    <a:pt x="26" y="78"/>
                    <a:pt x="26" y="78"/>
                  </a:cubicBezTo>
                  <a:cubicBezTo>
                    <a:pt x="26" y="78"/>
                    <a:pt x="26" y="79"/>
                    <a:pt x="26" y="79"/>
                  </a:cubicBezTo>
                  <a:cubicBezTo>
                    <a:pt x="28" y="73"/>
                    <a:pt x="29" y="67"/>
                    <a:pt x="29" y="61"/>
                  </a:cubicBezTo>
                  <a:cubicBezTo>
                    <a:pt x="29" y="60"/>
                    <a:pt x="29" y="59"/>
                    <a:pt x="29" y="5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12" name="Freeform 782">
              <a:extLst>
                <a:ext uri="{FF2B5EF4-FFF2-40B4-BE49-F238E27FC236}">
                  <a16:creationId xmlns:a16="http://schemas.microsoft.com/office/drawing/2014/main" id="{5A7DC88B-35A7-C137-8A71-537058F65FC5}"/>
                </a:ext>
              </a:extLst>
            </p:cNvPr>
            <p:cNvSpPr>
              <a:spLocks/>
            </p:cNvSpPr>
            <p:nvPr userDrawn="1"/>
          </p:nvSpPr>
          <p:spPr bwMode="auto">
            <a:xfrm>
              <a:off x="4105" y="1208"/>
              <a:ext cx="42" cy="124"/>
            </a:xfrm>
            <a:custGeom>
              <a:avLst/>
              <a:gdLst>
                <a:gd name="T0" fmla="*/ 29 w 29"/>
                <a:gd name="T1" fmla="*/ 71 h 86"/>
                <a:gd name="T2" fmla="*/ 28 w 29"/>
                <a:gd name="T3" fmla="*/ 69 h 86"/>
                <a:gd name="T4" fmla="*/ 27 w 29"/>
                <a:gd name="T5" fmla="*/ 65 h 86"/>
                <a:gd name="T6" fmla="*/ 16 w 29"/>
                <a:gd name="T7" fmla="*/ 25 h 86"/>
                <a:gd name="T8" fmla="*/ 13 w 29"/>
                <a:gd name="T9" fmla="*/ 11 h 86"/>
                <a:gd name="T10" fmla="*/ 10 w 29"/>
                <a:gd name="T11" fmla="*/ 0 h 86"/>
                <a:gd name="T12" fmla="*/ 0 w 29"/>
                <a:gd name="T13" fmla="*/ 21 h 86"/>
                <a:gd name="T14" fmla="*/ 3 w 29"/>
                <a:gd name="T15" fmla="*/ 29 h 86"/>
                <a:gd name="T16" fmla="*/ 3 w 29"/>
                <a:gd name="T17" fmla="*/ 30 h 86"/>
                <a:gd name="T18" fmla="*/ 3 w 29"/>
                <a:gd name="T19" fmla="*/ 30 h 86"/>
                <a:gd name="T20" fmla="*/ 6 w 29"/>
                <a:gd name="T21" fmla="*/ 40 h 86"/>
                <a:gd name="T22" fmla="*/ 6 w 29"/>
                <a:gd name="T23" fmla="*/ 41 h 86"/>
                <a:gd name="T24" fmla="*/ 7 w 29"/>
                <a:gd name="T25" fmla="*/ 44 h 86"/>
                <a:gd name="T26" fmla="*/ 19 w 29"/>
                <a:gd name="T27" fmla="*/ 82 h 86"/>
                <a:gd name="T28" fmla="*/ 20 w 29"/>
                <a:gd name="T29" fmla="*/ 84 h 86"/>
                <a:gd name="T30" fmla="*/ 21 w 29"/>
                <a:gd name="T31" fmla="*/ 86 h 86"/>
                <a:gd name="T32" fmla="*/ 21 w 29"/>
                <a:gd name="T33" fmla="*/ 86 h 86"/>
                <a:gd name="T34" fmla="*/ 25 w 29"/>
                <a:gd name="T35" fmla="*/ 79 h 86"/>
                <a:gd name="T36" fmla="*/ 29 w 29"/>
                <a:gd name="T37" fmla="*/ 71 h 86"/>
                <a:gd name="T38" fmla="*/ 29 w 29"/>
                <a:gd name="T39" fmla="*/ 71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86">
                  <a:moveTo>
                    <a:pt x="29" y="71"/>
                  </a:moveTo>
                  <a:cubicBezTo>
                    <a:pt x="28" y="70"/>
                    <a:pt x="28" y="69"/>
                    <a:pt x="28" y="69"/>
                  </a:cubicBezTo>
                  <a:cubicBezTo>
                    <a:pt x="28" y="68"/>
                    <a:pt x="27" y="67"/>
                    <a:pt x="27" y="65"/>
                  </a:cubicBezTo>
                  <a:cubicBezTo>
                    <a:pt x="23" y="50"/>
                    <a:pt x="19" y="36"/>
                    <a:pt x="16" y="25"/>
                  </a:cubicBezTo>
                  <a:cubicBezTo>
                    <a:pt x="15" y="20"/>
                    <a:pt x="14" y="15"/>
                    <a:pt x="13" y="11"/>
                  </a:cubicBezTo>
                  <a:cubicBezTo>
                    <a:pt x="11" y="6"/>
                    <a:pt x="10" y="2"/>
                    <a:pt x="10" y="0"/>
                  </a:cubicBezTo>
                  <a:cubicBezTo>
                    <a:pt x="7" y="7"/>
                    <a:pt x="3" y="14"/>
                    <a:pt x="0" y="21"/>
                  </a:cubicBezTo>
                  <a:cubicBezTo>
                    <a:pt x="1" y="24"/>
                    <a:pt x="2" y="26"/>
                    <a:pt x="3" y="29"/>
                  </a:cubicBezTo>
                  <a:cubicBezTo>
                    <a:pt x="3" y="29"/>
                    <a:pt x="3" y="29"/>
                    <a:pt x="3" y="30"/>
                  </a:cubicBezTo>
                  <a:cubicBezTo>
                    <a:pt x="3" y="30"/>
                    <a:pt x="3" y="30"/>
                    <a:pt x="3" y="30"/>
                  </a:cubicBezTo>
                  <a:cubicBezTo>
                    <a:pt x="4" y="33"/>
                    <a:pt x="5" y="37"/>
                    <a:pt x="6" y="40"/>
                  </a:cubicBezTo>
                  <a:cubicBezTo>
                    <a:pt x="6" y="41"/>
                    <a:pt x="6" y="41"/>
                    <a:pt x="6" y="41"/>
                  </a:cubicBezTo>
                  <a:cubicBezTo>
                    <a:pt x="7" y="42"/>
                    <a:pt x="7" y="43"/>
                    <a:pt x="7" y="44"/>
                  </a:cubicBezTo>
                  <a:cubicBezTo>
                    <a:pt x="12" y="58"/>
                    <a:pt x="16" y="71"/>
                    <a:pt x="19" y="82"/>
                  </a:cubicBezTo>
                  <a:cubicBezTo>
                    <a:pt x="20" y="83"/>
                    <a:pt x="20" y="83"/>
                    <a:pt x="20" y="84"/>
                  </a:cubicBezTo>
                  <a:cubicBezTo>
                    <a:pt x="20" y="85"/>
                    <a:pt x="20" y="85"/>
                    <a:pt x="21" y="86"/>
                  </a:cubicBezTo>
                  <a:cubicBezTo>
                    <a:pt x="21" y="86"/>
                    <a:pt x="21" y="86"/>
                    <a:pt x="21" y="86"/>
                  </a:cubicBezTo>
                  <a:cubicBezTo>
                    <a:pt x="22" y="84"/>
                    <a:pt x="23" y="81"/>
                    <a:pt x="25" y="79"/>
                  </a:cubicBezTo>
                  <a:cubicBezTo>
                    <a:pt x="26" y="76"/>
                    <a:pt x="27" y="74"/>
                    <a:pt x="29" y="71"/>
                  </a:cubicBezTo>
                  <a:cubicBezTo>
                    <a:pt x="29" y="71"/>
                    <a:pt x="29" y="71"/>
                    <a:pt x="29" y="7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13" name="Freeform 783">
              <a:extLst>
                <a:ext uri="{FF2B5EF4-FFF2-40B4-BE49-F238E27FC236}">
                  <a16:creationId xmlns:a16="http://schemas.microsoft.com/office/drawing/2014/main" id="{44F33937-B750-1BAC-D6B6-AA2C86DE2065}"/>
                </a:ext>
              </a:extLst>
            </p:cNvPr>
            <p:cNvSpPr>
              <a:spLocks/>
            </p:cNvSpPr>
            <p:nvPr userDrawn="1"/>
          </p:nvSpPr>
          <p:spPr bwMode="auto">
            <a:xfrm>
              <a:off x="4165" y="1087"/>
              <a:ext cx="42" cy="125"/>
            </a:xfrm>
            <a:custGeom>
              <a:avLst/>
              <a:gdLst>
                <a:gd name="T0" fmla="*/ 28 w 29"/>
                <a:gd name="T1" fmla="*/ 71 h 87"/>
                <a:gd name="T2" fmla="*/ 28 w 29"/>
                <a:gd name="T3" fmla="*/ 69 h 87"/>
                <a:gd name="T4" fmla="*/ 27 w 29"/>
                <a:gd name="T5" fmla="*/ 66 h 87"/>
                <a:gd name="T6" fmla="*/ 16 w 29"/>
                <a:gd name="T7" fmla="*/ 25 h 87"/>
                <a:gd name="T8" fmla="*/ 13 w 29"/>
                <a:gd name="T9" fmla="*/ 11 h 87"/>
                <a:gd name="T10" fmla="*/ 10 w 29"/>
                <a:gd name="T11" fmla="*/ 0 h 87"/>
                <a:gd name="T12" fmla="*/ 0 w 29"/>
                <a:gd name="T13" fmla="*/ 21 h 87"/>
                <a:gd name="T14" fmla="*/ 3 w 29"/>
                <a:gd name="T15" fmla="*/ 29 h 87"/>
                <a:gd name="T16" fmla="*/ 3 w 29"/>
                <a:gd name="T17" fmla="*/ 30 h 87"/>
                <a:gd name="T18" fmla="*/ 3 w 29"/>
                <a:gd name="T19" fmla="*/ 30 h 87"/>
                <a:gd name="T20" fmla="*/ 6 w 29"/>
                <a:gd name="T21" fmla="*/ 40 h 87"/>
                <a:gd name="T22" fmla="*/ 6 w 29"/>
                <a:gd name="T23" fmla="*/ 41 h 87"/>
                <a:gd name="T24" fmla="*/ 7 w 29"/>
                <a:gd name="T25" fmla="*/ 45 h 87"/>
                <a:gd name="T26" fmla="*/ 19 w 29"/>
                <a:gd name="T27" fmla="*/ 82 h 87"/>
                <a:gd name="T28" fmla="*/ 20 w 29"/>
                <a:gd name="T29" fmla="*/ 84 h 87"/>
                <a:gd name="T30" fmla="*/ 21 w 29"/>
                <a:gd name="T31" fmla="*/ 86 h 87"/>
                <a:gd name="T32" fmla="*/ 21 w 29"/>
                <a:gd name="T33" fmla="*/ 87 h 87"/>
                <a:gd name="T34" fmla="*/ 25 w 29"/>
                <a:gd name="T35" fmla="*/ 79 h 87"/>
                <a:gd name="T36" fmla="*/ 29 w 29"/>
                <a:gd name="T37" fmla="*/ 71 h 87"/>
                <a:gd name="T38" fmla="*/ 28 w 29"/>
                <a:gd name="T39" fmla="*/ 7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87">
                  <a:moveTo>
                    <a:pt x="28" y="71"/>
                  </a:moveTo>
                  <a:cubicBezTo>
                    <a:pt x="28" y="70"/>
                    <a:pt x="28" y="70"/>
                    <a:pt x="28" y="69"/>
                  </a:cubicBezTo>
                  <a:cubicBezTo>
                    <a:pt x="28" y="68"/>
                    <a:pt x="27" y="67"/>
                    <a:pt x="27" y="66"/>
                  </a:cubicBezTo>
                  <a:cubicBezTo>
                    <a:pt x="23" y="50"/>
                    <a:pt x="19" y="36"/>
                    <a:pt x="16" y="25"/>
                  </a:cubicBezTo>
                  <a:cubicBezTo>
                    <a:pt x="15" y="20"/>
                    <a:pt x="14" y="15"/>
                    <a:pt x="13" y="11"/>
                  </a:cubicBezTo>
                  <a:cubicBezTo>
                    <a:pt x="11" y="6"/>
                    <a:pt x="10" y="2"/>
                    <a:pt x="10" y="0"/>
                  </a:cubicBezTo>
                  <a:cubicBezTo>
                    <a:pt x="7" y="7"/>
                    <a:pt x="3" y="14"/>
                    <a:pt x="0" y="21"/>
                  </a:cubicBezTo>
                  <a:cubicBezTo>
                    <a:pt x="1" y="24"/>
                    <a:pt x="2" y="27"/>
                    <a:pt x="3" y="29"/>
                  </a:cubicBezTo>
                  <a:cubicBezTo>
                    <a:pt x="3" y="29"/>
                    <a:pt x="3" y="30"/>
                    <a:pt x="3" y="30"/>
                  </a:cubicBezTo>
                  <a:cubicBezTo>
                    <a:pt x="3" y="30"/>
                    <a:pt x="3" y="30"/>
                    <a:pt x="3" y="30"/>
                  </a:cubicBezTo>
                  <a:cubicBezTo>
                    <a:pt x="4" y="34"/>
                    <a:pt x="5" y="37"/>
                    <a:pt x="6" y="40"/>
                  </a:cubicBezTo>
                  <a:cubicBezTo>
                    <a:pt x="6" y="41"/>
                    <a:pt x="6" y="41"/>
                    <a:pt x="6" y="41"/>
                  </a:cubicBezTo>
                  <a:cubicBezTo>
                    <a:pt x="6" y="42"/>
                    <a:pt x="7" y="43"/>
                    <a:pt x="7" y="45"/>
                  </a:cubicBezTo>
                  <a:cubicBezTo>
                    <a:pt x="12" y="59"/>
                    <a:pt x="16" y="71"/>
                    <a:pt x="19" y="82"/>
                  </a:cubicBezTo>
                  <a:cubicBezTo>
                    <a:pt x="19" y="83"/>
                    <a:pt x="20" y="83"/>
                    <a:pt x="20" y="84"/>
                  </a:cubicBezTo>
                  <a:cubicBezTo>
                    <a:pt x="20" y="85"/>
                    <a:pt x="20" y="86"/>
                    <a:pt x="21" y="86"/>
                  </a:cubicBezTo>
                  <a:cubicBezTo>
                    <a:pt x="21" y="86"/>
                    <a:pt x="21" y="87"/>
                    <a:pt x="21" y="87"/>
                  </a:cubicBezTo>
                  <a:cubicBezTo>
                    <a:pt x="22" y="84"/>
                    <a:pt x="23" y="82"/>
                    <a:pt x="25" y="79"/>
                  </a:cubicBezTo>
                  <a:cubicBezTo>
                    <a:pt x="26" y="77"/>
                    <a:pt x="27" y="74"/>
                    <a:pt x="29" y="71"/>
                  </a:cubicBezTo>
                  <a:cubicBezTo>
                    <a:pt x="29" y="71"/>
                    <a:pt x="28" y="71"/>
                    <a:pt x="28" y="7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14" name="Freeform 784">
              <a:extLst>
                <a:ext uri="{FF2B5EF4-FFF2-40B4-BE49-F238E27FC236}">
                  <a16:creationId xmlns:a16="http://schemas.microsoft.com/office/drawing/2014/main" id="{20D5AE05-C1C8-F483-7F53-E8AC099F4B0F}"/>
                </a:ext>
              </a:extLst>
            </p:cNvPr>
            <p:cNvSpPr>
              <a:spLocks/>
            </p:cNvSpPr>
            <p:nvPr userDrawn="1"/>
          </p:nvSpPr>
          <p:spPr bwMode="auto">
            <a:xfrm>
              <a:off x="1889" y="2498"/>
              <a:ext cx="2" cy="1"/>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1"/>
                    <a:pt x="1" y="0"/>
                    <a:pt x="1" y="0"/>
                  </a:cubicBezTo>
                  <a:cubicBezTo>
                    <a:pt x="1" y="1"/>
                    <a:pt x="1" y="1"/>
                    <a:pt x="0" y="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15" name="Freeform 785">
              <a:extLst>
                <a:ext uri="{FF2B5EF4-FFF2-40B4-BE49-F238E27FC236}">
                  <a16:creationId xmlns:a16="http://schemas.microsoft.com/office/drawing/2014/main" id="{34282A35-ACB6-BA32-FB3F-EBD6A1B46190}"/>
                </a:ext>
              </a:extLst>
            </p:cNvPr>
            <p:cNvSpPr>
              <a:spLocks/>
            </p:cNvSpPr>
            <p:nvPr userDrawn="1"/>
          </p:nvSpPr>
          <p:spPr bwMode="auto">
            <a:xfrm>
              <a:off x="1886" y="2486"/>
              <a:ext cx="7" cy="12"/>
            </a:xfrm>
            <a:custGeom>
              <a:avLst/>
              <a:gdLst>
                <a:gd name="T0" fmla="*/ 5 w 5"/>
                <a:gd name="T1" fmla="*/ 0 h 8"/>
                <a:gd name="T2" fmla="*/ 3 w 5"/>
                <a:gd name="T3" fmla="*/ 8 h 8"/>
                <a:gd name="T4" fmla="*/ 5 w 5"/>
                <a:gd name="T5" fmla="*/ 0 h 8"/>
              </a:gdLst>
              <a:ahLst/>
              <a:cxnLst>
                <a:cxn ang="0">
                  <a:pos x="T0" y="T1"/>
                </a:cxn>
                <a:cxn ang="0">
                  <a:pos x="T2" y="T3"/>
                </a:cxn>
                <a:cxn ang="0">
                  <a:pos x="T4" y="T5"/>
                </a:cxn>
              </a:cxnLst>
              <a:rect l="0" t="0" r="r" b="b"/>
              <a:pathLst>
                <a:path w="5" h="8">
                  <a:moveTo>
                    <a:pt x="5" y="0"/>
                  </a:moveTo>
                  <a:cubicBezTo>
                    <a:pt x="5" y="2"/>
                    <a:pt x="4" y="6"/>
                    <a:pt x="3" y="8"/>
                  </a:cubicBezTo>
                  <a:cubicBezTo>
                    <a:pt x="2" y="6"/>
                    <a:pt x="0" y="0"/>
                    <a:pt x="5"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16" name="Freeform 786">
              <a:extLst>
                <a:ext uri="{FF2B5EF4-FFF2-40B4-BE49-F238E27FC236}">
                  <a16:creationId xmlns:a16="http://schemas.microsoft.com/office/drawing/2014/main" id="{47428F64-B744-AB02-0AED-8A289691CF42}"/>
                </a:ext>
              </a:extLst>
            </p:cNvPr>
            <p:cNvSpPr>
              <a:spLocks/>
            </p:cNvSpPr>
            <p:nvPr userDrawn="1"/>
          </p:nvSpPr>
          <p:spPr bwMode="auto">
            <a:xfrm>
              <a:off x="1879" y="2495"/>
              <a:ext cx="4" cy="4"/>
            </a:xfrm>
            <a:custGeom>
              <a:avLst/>
              <a:gdLst>
                <a:gd name="T0" fmla="*/ 0 w 3"/>
                <a:gd name="T1" fmla="*/ 3 h 3"/>
                <a:gd name="T2" fmla="*/ 2 w 3"/>
                <a:gd name="T3" fmla="*/ 0 h 3"/>
                <a:gd name="T4" fmla="*/ 0 w 3"/>
                <a:gd name="T5" fmla="*/ 3 h 3"/>
              </a:gdLst>
              <a:ahLst/>
              <a:cxnLst>
                <a:cxn ang="0">
                  <a:pos x="T0" y="T1"/>
                </a:cxn>
                <a:cxn ang="0">
                  <a:pos x="T2" y="T3"/>
                </a:cxn>
                <a:cxn ang="0">
                  <a:pos x="T4" y="T5"/>
                </a:cxn>
              </a:cxnLst>
              <a:rect l="0" t="0" r="r" b="b"/>
              <a:pathLst>
                <a:path w="3" h="3">
                  <a:moveTo>
                    <a:pt x="0" y="3"/>
                  </a:moveTo>
                  <a:cubicBezTo>
                    <a:pt x="2" y="0"/>
                    <a:pt x="2" y="0"/>
                    <a:pt x="2" y="0"/>
                  </a:cubicBezTo>
                  <a:cubicBezTo>
                    <a:pt x="3" y="2"/>
                    <a:pt x="1" y="1"/>
                    <a:pt x="0" y="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17" name="Freeform 787">
              <a:extLst>
                <a:ext uri="{FF2B5EF4-FFF2-40B4-BE49-F238E27FC236}">
                  <a16:creationId xmlns:a16="http://schemas.microsoft.com/office/drawing/2014/main" id="{0B637577-5104-FE65-5F67-419B546F0162}"/>
                </a:ext>
              </a:extLst>
            </p:cNvPr>
            <p:cNvSpPr>
              <a:spLocks/>
            </p:cNvSpPr>
            <p:nvPr userDrawn="1"/>
          </p:nvSpPr>
          <p:spPr bwMode="auto">
            <a:xfrm>
              <a:off x="1885" y="2498"/>
              <a:ext cx="3" cy="3"/>
            </a:xfrm>
            <a:custGeom>
              <a:avLst/>
              <a:gdLst>
                <a:gd name="T0" fmla="*/ 0 w 2"/>
                <a:gd name="T1" fmla="*/ 0 h 2"/>
                <a:gd name="T2" fmla="*/ 0 w 2"/>
                <a:gd name="T3" fmla="*/ 0 h 2"/>
              </a:gdLst>
              <a:ahLst/>
              <a:cxnLst>
                <a:cxn ang="0">
                  <a:pos x="T0" y="T1"/>
                </a:cxn>
                <a:cxn ang="0">
                  <a:pos x="T2" y="T3"/>
                </a:cxn>
              </a:cxnLst>
              <a:rect l="0" t="0" r="r" b="b"/>
              <a:pathLst>
                <a:path w="2" h="2">
                  <a:moveTo>
                    <a:pt x="0" y="0"/>
                  </a:moveTo>
                  <a:cubicBezTo>
                    <a:pt x="1" y="1"/>
                    <a:pt x="2" y="2"/>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18" name="Freeform 788">
              <a:extLst>
                <a:ext uri="{FF2B5EF4-FFF2-40B4-BE49-F238E27FC236}">
                  <a16:creationId xmlns:a16="http://schemas.microsoft.com/office/drawing/2014/main" id="{EC1849DE-A4B9-4DA6-A633-43DACD875883}"/>
                </a:ext>
              </a:extLst>
            </p:cNvPr>
            <p:cNvSpPr>
              <a:spLocks/>
            </p:cNvSpPr>
            <p:nvPr userDrawn="1"/>
          </p:nvSpPr>
          <p:spPr bwMode="auto">
            <a:xfrm>
              <a:off x="1888" y="2708"/>
              <a:ext cx="1" cy="1"/>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1" y="1"/>
                    <a:pt x="1" y="1"/>
                    <a:pt x="1" y="1"/>
                  </a:cubicBezTo>
                  <a:cubicBezTo>
                    <a:pt x="0" y="1"/>
                    <a:pt x="0" y="1"/>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19" name="Freeform 789">
              <a:extLst>
                <a:ext uri="{FF2B5EF4-FFF2-40B4-BE49-F238E27FC236}">
                  <a16:creationId xmlns:a16="http://schemas.microsoft.com/office/drawing/2014/main" id="{D4652541-0168-002E-DCD4-F2295C825E14}"/>
                </a:ext>
              </a:extLst>
            </p:cNvPr>
            <p:cNvSpPr>
              <a:spLocks/>
            </p:cNvSpPr>
            <p:nvPr userDrawn="1"/>
          </p:nvSpPr>
          <p:spPr bwMode="auto">
            <a:xfrm>
              <a:off x="1892" y="2594"/>
              <a:ext cx="6" cy="5"/>
            </a:xfrm>
            <a:custGeom>
              <a:avLst/>
              <a:gdLst>
                <a:gd name="T0" fmla="*/ 0 w 4"/>
                <a:gd name="T1" fmla="*/ 3 h 3"/>
                <a:gd name="T2" fmla="*/ 3 w 4"/>
                <a:gd name="T3" fmla="*/ 0 h 3"/>
                <a:gd name="T4" fmla="*/ 0 w 4"/>
                <a:gd name="T5" fmla="*/ 3 h 3"/>
              </a:gdLst>
              <a:ahLst/>
              <a:cxnLst>
                <a:cxn ang="0">
                  <a:pos x="T0" y="T1"/>
                </a:cxn>
                <a:cxn ang="0">
                  <a:pos x="T2" y="T3"/>
                </a:cxn>
                <a:cxn ang="0">
                  <a:pos x="T4" y="T5"/>
                </a:cxn>
              </a:cxnLst>
              <a:rect l="0" t="0" r="r" b="b"/>
              <a:pathLst>
                <a:path w="4" h="3">
                  <a:moveTo>
                    <a:pt x="0" y="3"/>
                  </a:moveTo>
                  <a:cubicBezTo>
                    <a:pt x="1" y="1"/>
                    <a:pt x="2" y="0"/>
                    <a:pt x="3" y="0"/>
                  </a:cubicBezTo>
                  <a:cubicBezTo>
                    <a:pt x="4" y="2"/>
                    <a:pt x="1" y="2"/>
                    <a:pt x="0" y="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20" name="Freeform 790">
              <a:extLst>
                <a:ext uri="{FF2B5EF4-FFF2-40B4-BE49-F238E27FC236}">
                  <a16:creationId xmlns:a16="http://schemas.microsoft.com/office/drawing/2014/main" id="{0CD6CE45-E7A5-0DC1-6EDD-B7BE018C9D88}"/>
                </a:ext>
              </a:extLst>
            </p:cNvPr>
            <p:cNvSpPr>
              <a:spLocks/>
            </p:cNvSpPr>
            <p:nvPr userDrawn="1"/>
          </p:nvSpPr>
          <p:spPr bwMode="auto">
            <a:xfrm>
              <a:off x="1891" y="2599"/>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21" name="Freeform 791">
              <a:extLst>
                <a:ext uri="{FF2B5EF4-FFF2-40B4-BE49-F238E27FC236}">
                  <a16:creationId xmlns:a16="http://schemas.microsoft.com/office/drawing/2014/main" id="{CCF9F78A-E9A0-A7B3-DABC-A3E607543E92}"/>
                </a:ext>
              </a:extLst>
            </p:cNvPr>
            <p:cNvSpPr>
              <a:spLocks/>
            </p:cNvSpPr>
            <p:nvPr userDrawn="1"/>
          </p:nvSpPr>
          <p:spPr bwMode="auto">
            <a:xfrm>
              <a:off x="1891" y="2511"/>
              <a:ext cx="2"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1" y="1"/>
                    <a:pt x="0" y="1"/>
                  </a:cubicBezTo>
                  <a:cubicBezTo>
                    <a:pt x="0" y="1"/>
                    <a:pt x="1" y="0"/>
                    <a:pt x="2"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22" name="Freeform 792">
              <a:extLst>
                <a:ext uri="{FF2B5EF4-FFF2-40B4-BE49-F238E27FC236}">
                  <a16:creationId xmlns:a16="http://schemas.microsoft.com/office/drawing/2014/main" id="{F45816DF-10C6-91DD-F496-62EE09669FB5}"/>
                </a:ext>
              </a:extLst>
            </p:cNvPr>
            <p:cNvSpPr>
              <a:spLocks/>
            </p:cNvSpPr>
            <p:nvPr userDrawn="1"/>
          </p:nvSpPr>
          <p:spPr bwMode="auto">
            <a:xfrm>
              <a:off x="1806" y="2505"/>
              <a:ext cx="109" cy="557"/>
            </a:xfrm>
            <a:custGeom>
              <a:avLst/>
              <a:gdLst>
                <a:gd name="T0" fmla="*/ 10 w 76"/>
                <a:gd name="T1" fmla="*/ 276 h 387"/>
                <a:gd name="T2" fmla="*/ 46 w 76"/>
                <a:gd name="T3" fmla="*/ 343 h 387"/>
                <a:gd name="T4" fmla="*/ 43 w 76"/>
                <a:gd name="T5" fmla="*/ 256 h 387"/>
                <a:gd name="T6" fmla="*/ 46 w 76"/>
                <a:gd name="T7" fmla="*/ 212 h 387"/>
                <a:gd name="T8" fmla="*/ 43 w 76"/>
                <a:gd name="T9" fmla="*/ 194 h 387"/>
                <a:gd name="T10" fmla="*/ 46 w 76"/>
                <a:gd name="T11" fmla="*/ 170 h 387"/>
                <a:gd name="T12" fmla="*/ 38 w 76"/>
                <a:gd name="T13" fmla="*/ 180 h 387"/>
                <a:gd name="T14" fmla="*/ 58 w 76"/>
                <a:gd name="T15" fmla="*/ 129 h 387"/>
                <a:gd name="T16" fmla="*/ 60 w 76"/>
                <a:gd name="T17" fmla="*/ 76 h 387"/>
                <a:gd name="T18" fmla="*/ 62 w 76"/>
                <a:gd name="T19" fmla="*/ 81 h 387"/>
                <a:gd name="T20" fmla="*/ 63 w 76"/>
                <a:gd name="T21" fmla="*/ 63 h 387"/>
                <a:gd name="T22" fmla="*/ 48 w 76"/>
                <a:gd name="T23" fmla="*/ 19 h 387"/>
                <a:gd name="T24" fmla="*/ 56 w 76"/>
                <a:gd name="T25" fmla="*/ 25 h 387"/>
                <a:gd name="T26" fmla="*/ 60 w 76"/>
                <a:gd name="T27" fmla="*/ 1 h 387"/>
                <a:gd name="T28" fmla="*/ 55 w 76"/>
                <a:gd name="T29" fmla="*/ 0 h 387"/>
                <a:gd name="T30" fmla="*/ 19 w 76"/>
                <a:gd name="T31" fmla="*/ 189 h 387"/>
                <a:gd name="T32" fmla="*/ 10 w 76"/>
                <a:gd name="T33" fmla="*/ 276 h 387"/>
                <a:gd name="T34" fmla="*/ 10 w 76"/>
                <a:gd name="T35" fmla="*/ 276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6" h="387">
                  <a:moveTo>
                    <a:pt x="10" y="276"/>
                  </a:moveTo>
                  <a:cubicBezTo>
                    <a:pt x="11" y="278"/>
                    <a:pt x="13" y="387"/>
                    <a:pt x="46" y="343"/>
                  </a:cubicBezTo>
                  <a:cubicBezTo>
                    <a:pt x="24" y="347"/>
                    <a:pt x="31" y="249"/>
                    <a:pt x="43" y="256"/>
                  </a:cubicBezTo>
                  <a:cubicBezTo>
                    <a:pt x="31" y="246"/>
                    <a:pt x="42" y="222"/>
                    <a:pt x="46" y="212"/>
                  </a:cubicBezTo>
                  <a:cubicBezTo>
                    <a:pt x="56" y="183"/>
                    <a:pt x="54" y="200"/>
                    <a:pt x="43" y="194"/>
                  </a:cubicBezTo>
                  <a:cubicBezTo>
                    <a:pt x="59" y="178"/>
                    <a:pt x="60" y="170"/>
                    <a:pt x="46" y="170"/>
                  </a:cubicBezTo>
                  <a:cubicBezTo>
                    <a:pt x="37" y="177"/>
                    <a:pt x="63" y="188"/>
                    <a:pt x="38" y="180"/>
                  </a:cubicBezTo>
                  <a:cubicBezTo>
                    <a:pt x="52" y="176"/>
                    <a:pt x="59" y="144"/>
                    <a:pt x="58" y="129"/>
                  </a:cubicBezTo>
                  <a:cubicBezTo>
                    <a:pt x="57" y="108"/>
                    <a:pt x="56" y="102"/>
                    <a:pt x="60" y="76"/>
                  </a:cubicBezTo>
                  <a:cubicBezTo>
                    <a:pt x="55" y="82"/>
                    <a:pt x="56" y="84"/>
                    <a:pt x="62" y="81"/>
                  </a:cubicBezTo>
                  <a:cubicBezTo>
                    <a:pt x="58" y="94"/>
                    <a:pt x="55" y="68"/>
                    <a:pt x="63" y="63"/>
                  </a:cubicBezTo>
                  <a:cubicBezTo>
                    <a:pt x="40" y="80"/>
                    <a:pt x="76" y="11"/>
                    <a:pt x="48" y="19"/>
                  </a:cubicBezTo>
                  <a:cubicBezTo>
                    <a:pt x="50" y="21"/>
                    <a:pt x="53" y="24"/>
                    <a:pt x="56" y="25"/>
                  </a:cubicBezTo>
                  <a:cubicBezTo>
                    <a:pt x="55" y="25"/>
                    <a:pt x="58" y="6"/>
                    <a:pt x="60" y="1"/>
                  </a:cubicBezTo>
                  <a:cubicBezTo>
                    <a:pt x="57" y="7"/>
                    <a:pt x="56" y="6"/>
                    <a:pt x="55" y="0"/>
                  </a:cubicBezTo>
                  <a:cubicBezTo>
                    <a:pt x="43" y="53"/>
                    <a:pt x="13" y="136"/>
                    <a:pt x="19" y="189"/>
                  </a:cubicBezTo>
                  <a:cubicBezTo>
                    <a:pt x="21" y="215"/>
                    <a:pt x="0" y="247"/>
                    <a:pt x="10" y="276"/>
                  </a:cubicBezTo>
                  <a:cubicBezTo>
                    <a:pt x="17" y="288"/>
                    <a:pt x="11" y="278"/>
                    <a:pt x="10" y="27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23" name="Freeform 793">
              <a:extLst>
                <a:ext uri="{FF2B5EF4-FFF2-40B4-BE49-F238E27FC236}">
                  <a16:creationId xmlns:a16="http://schemas.microsoft.com/office/drawing/2014/main" id="{D6BEA14D-9EB5-8BF9-10F9-4520D0BD219E}"/>
                </a:ext>
              </a:extLst>
            </p:cNvPr>
            <p:cNvSpPr>
              <a:spLocks/>
            </p:cNvSpPr>
            <p:nvPr userDrawn="1"/>
          </p:nvSpPr>
          <p:spPr bwMode="auto">
            <a:xfrm>
              <a:off x="1895" y="2512"/>
              <a:ext cx="7" cy="3"/>
            </a:xfrm>
            <a:custGeom>
              <a:avLst/>
              <a:gdLst>
                <a:gd name="T0" fmla="*/ 2 w 5"/>
                <a:gd name="T1" fmla="*/ 1 h 2"/>
                <a:gd name="T2" fmla="*/ 2 w 5"/>
                <a:gd name="T3" fmla="*/ 2 h 2"/>
                <a:gd name="T4" fmla="*/ 2 w 5"/>
                <a:gd name="T5" fmla="*/ 1 h 2"/>
              </a:gdLst>
              <a:ahLst/>
              <a:cxnLst>
                <a:cxn ang="0">
                  <a:pos x="T0" y="T1"/>
                </a:cxn>
                <a:cxn ang="0">
                  <a:pos x="T2" y="T3"/>
                </a:cxn>
                <a:cxn ang="0">
                  <a:pos x="T4" y="T5"/>
                </a:cxn>
              </a:cxnLst>
              <a:rect l="0" t="0" r="r" b="b"/>
              <a:pathLst>
                <a:path w="5" h="2">
                  <a:moveTo>
                    <a:pt x="2" y="1"/>
                  </a:moveTo>
                  <a:cubicBezTo>
                    <a:pt x="5" y="0"/>
                    <a:pt x="2" y="2"/>
                    <a:pt x="2" y="2"/>
                  </a:cubicBezTo>
                  <a:cubicBezTo>
                    <a:pt x="2" y="2"/>
                    <a:pt x="0" y="1"/>
                    <a:pt x="2" y="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24" name="Freeform 794">
              <a:extLst>
                <a:ext uri="{FF2B5EF4-FFF2-40B4-BE49-F238E27FC236}">
                  <a16:creationId xmlns:a16="http://schemas.microsoft.com/office/drawing/2014/main" id="{59A727B1-D329-F0D6-6936-394BAC0A6358}"/>
                </a:ext>
              </a:extLst>
            </p:cNvPr>
            <p:cNvSpPr>
              <a:spLocks/>
            </p:cNvSpPr>
            <p:nvPr userDrawn="1"/>
          </p:nvSpPr>
          <p:spPr bwMode="auto">
            <a:xfrm>
              <a:off x="1889" y="2519"/>
              <a:ext cx="3" cy="3"/>
            </a:xfrm>
            <a:custGeom>
              <a:avLst/>
              <a:gdLst>
                <a:gd name="T0" fmla="*/ 0 w 2"/>
                <a:gd name="T1" fmla="*/ 2 h 2"/>
                <a:gd name="T2" fmla="*/ 2 w 2"/>
                <a:gd name="T3" fmla="*/ 0 h 2"/>
                <a:gd name="T4" fmla="*/ 0 w 2"/>
                <a:gd name="T5" fmla="*/ 2 h 2"/>
              </a:gdLst>
              <a:ahLst/>
              <a:cxnLst>
                <a:cxn ang="0">
                  <a:pos x="T0" y="T1"/>
                </a:cxn>
                <a:cxn ang="0">
                  <a:pos x="T2" y="T3"/>
                </a:cxn>
                <a:cxn ang="0">
                  <a:pos x="T4" y="T5"/>
                </a:cxn>
              </a:cxnLst>
              <a:rect l="0" t="0" r="r" b="b"/>
              <a:pathLst>
                <a:path w="2" h="2">
                  <a:moveTo>
                    <a:pt x="0" y="2"/>
                  </a:moveTo>
                  <a:cubicBezTo>
                    <a:pt x="1" y="2"/>
                    <a:pt x="2" y="1"/>
                    <a:pt x="2" y="0"/>
                  </a:cubicBezTo>
                  <a:cubicBezTo>
                    <a:pt x="2" y="1"/>
                    <a:pt x="2" y="1"/>
                    <a:pt x="0" y="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25" name="Freeform 795">
              <a:extLst>
                <a:ext uri="{FF2B5EF4-FFF2-40B4-BE49-F238E27FC236}">
                  <a16:creationId xmlns:a16="http://schemas.microsoft.com/office/drawing/2014/main" id="{8BC3718C-B4BC-44A9-4FB5-1B184568F0D2}"/>
                </a:ext>
              </a:extLst>
            </p:cNvPr>
            <p:cNvSpPr>
              <a:spLocks/>
            </p:cNvSpPr>
            <p:nvPr userDrawn="1"/>
          </p:nvSpPr>
          <p:spPr bwMode="auto">
            <a:xfrm>
              <a:off x="1891" y="2515"/>
              <a:ext cx="2" cy="4"/>
            </a:xfrm>
            <a:custGeom>
              <a:avLst/>
              <a:gdLst>
                <a:gd name="T0" fmla="*/ 1 w 2"/>
                <a:gd name="T1" fmla="*/ 0 h 3"/>
                <a:gd name="T2" fmla="*/ 1 w 2"/>
                <a:gd name="T3" fmla="*/ 3 h 3"/>
                <a:gd name="T4" fmla="*/ 1 w 2"/>
                <a:gd name="T5" fmla="*/ 0 h 3"/>
              </a:gdLst>
              <a:ahLst/>
              <a:cxnLst>
                <a:cxn ang="0">
                  <a:pos x="T0" y="T1"/>
                </a:cxn>
                <a:cxn ang="0">
                  <a:pos x="T2" y="T3"/>
                </a:cxn>
                <a:cxn ang="0">
                  <a:pos x="T4" y="T5"/>
                </a:cxn>
              </a:cxnLst>
              <a:rect l="0" t="0" r="r" b="b"/>
              <a:pathLst>
                <a:path w="2" h="3">
                  <a:moveTo>
                    <a:pt x="1" y="0"/>
                  </a:moveTo>
                  <a:cubicBezTo>
                    <a:pt x="1" y="1"/>
                    <a:pt x="2" y="2"/>
                    <a:pt x="1" y="3"/>
                  </a:cubicBezTo>
                  <a:cubicBezTo>
                    <a:pt x="1" y="2"/>
                    <a:pt x="0" y="1"/>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26" name="Freeform 796">
              <a:extLst>
                <a:ext uri="{FF2B5EF4-FFF2-40B4-BE49-F238E27FC236}">
                  <a16:creationId xmlns:a16="http://schemas.microsoft.com/office/drawing/2014/main" id="{24C57282-F526-D5C4-BCBB-3E6E1E299894}"/>
                </a:ext>
              </a:extLst>
            </p:cNvPr>
            <p:cNvSpPr>
              <a:spLocks/>
            </p:cNvSpPr>
            <p:nvPr userDrawn="1"/>
          </p:nvSpPr>
          <p:spPr bwMode="auto">
            <a:xfrm>
              <a:off x="1891" y="2683"/>
              <a:ext cx="0" cy="10"/>
            </a:xfrm>
            <a:custGeom>
              <a:avLst/>
              <a:gdLst>
                <a:gd name="T0" fmla="*/ 0 h 7"/>
                <a:gd name="T1" fmla="*/ 0 h 7"/>
              </a:gdLst>
              <a:ahLst/>
              <a:cxnLst>
                <a:cxn ang="0">
                  <a:pos x="0" y="T0"/>
                </a:cxn>
                <a:cxn ang="0">
                  <a:pos x="0" y="T1"/>
                </a:cxn>
              </a:cxnLst>
              <a:rect l="0" t="0" r="r" b="b"/>
              <a:pathLst>
                <a:path h="7">
                  <a:moveTo>
                    <a:pt x="0" y="0"/>
                  </a:moveTo>
                  <a:cubicBezTo>
                    <a:pt x="0" y="0"/>
                    <a:pt x="0" y="7"/>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27" name="Freeform 797">
              <a:extLst>
                <a:ext uri="{FF2B5EF4-FFF2-40B4-BE49-F238E27FC236}">
                  <a16:creationId xmlns:a16="http://schemas.microsoft.com/office/drawing/2014/main" id="{FD874BAF-8B1B-D55C-A8F9-FBF46FF8F175}"/>
                </a:ext>
              </a:extLst>
            </p:cNvPr>
            <p:cNvSpPr>
              <a:spLocks/>
            </p:cNvSpPr>
            <p:nvPr userDrawn="1"/>
          </p:nvSpPr>
          <p:spPr bwMode="auto">
            <a:xfrm>
              <a:off x="1593" y="2807"/>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28" name="Freeform 798">
              <a:extLst>
                <a:ext uri="{FF2B5EF4-FFF2-40B4-BE49-F238E27FC236}">
                  <a16:creationId xmlns:a16="http://schemas.microsoft.com/office/drawing/2014/main" id="{D07E5426-1C11-9CB1-A6D7-50F0B05C7CD8}"/>
                </a:ext>
              </a:extLst>
            </p:cNvPr>
            <p:cNvSpPr>
              <a:spLocks/>
            </p:cNvSpPr>
            <p:nvPr userDrawn="1"/>
          </p:nvSpPr>
          <p:spPr bwMode="auto">
            <a:xfrm>
              <a:off x="1603" y="2798"/>
              <a:ext cx="1" cy="2"/>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1"/>
                    <a:pt x="1" y="1"/>
                    <a:pt x="1" y="1"/>
                  </a:cubicBezTo>
                  <a:cubicBezTo>
                    <a:pt x="0" y="1"/>
                    <a:pt x="0" y="1"/>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29" name="Freeform 799">
              <a:extLst>
                <a:ext uri="{FF2B5EF4-FFF2-40B4-BE49-F238E27FC236}">
                  <a16:creationId xmlns:a16="http://schemas.microsoft.com/office/drawing/2014/main" id="{EE0EADA2-8862-B743-7DB1-28763188F652}"/>
                </a:ext>
              </a:extLst>
            </p:cNvPr>
            <p:cNvSpPr>
              <a:spLocks/>
            </p:cNvSpPr>
            <p:nvPr userDrawn="1"/>
          </p:nvSpPr>
          <p:spPr bwMode="auto">
            <a:xfrm>
              <a:off x="1593" y="280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30" name="Freeform 800">
              <a:extLst>
                <a:ext uri="{FF2B5EF4-FFF2-40B4-BE49-F238E27FC236}">
                  <a16:creationId xmlns:a16="http://schemas.microsoft.com/office/drawing/2014/main" id="{4742BC19-BCCC-20EE-3F63-E8263629809A}"/>
                </a:ext>
              </a:extLst>
            </p:cNvPr>
            <p:cNvSpPr>
              <a:spLocks/>
            </p:cNvSpPr>
            <p:nvPr userDrawn="1"/>
          </p:nvSpPr>
          <p:spPr bwMode="auto">
            <a:xfrm>
              <a:off x="1593" y="293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31" name="Freeform 801">
              <a:extLst>
                <a:ext uri="{FF2B5EF4-FFF2-40B4-BE49-F238E27FC236}">
                  <a16:creationId xmlns:a16="http://schemas.microsoft.com/office/drawing/2014/main" id="{B0C82203-1457-E1D0-9F13-2EDFC9EE2A97}"/>
                </a:ext>
              </a:extLst>
            </p:cNvPr>
            <p:cNvSpPr>
              <a:spLocks noEditPoints="1"/>
            </p:cNvSpPr>
            <p:nvPr userDrawn="1"/>
          </p:nvSpPr>
          <p:spPr bwMode="auto">
            <a:xfrm>
              <a:off x="1543" y="2711"/>
              <a:ext cx="89" cy="226"/>
            </a:xfrm>
            <a:custGeom>
              <a:avLst/>
              <a:gdLst>
                <a:gd name="T0" fmla="*/ 9 w 62"/>
                <a:gd name="T1" fmla="*/ 121 h 157"/>
                <a:gd name="T2" fmla="*/ 16 w 62"/>
                <a:gd name="T3" fmla="*/ 145 h 157"/>
                <a:gd name="T4" fmla="*/ 13 w 62"/>
                <a:gd name="T5" fmla="*/ 145 h 157"/>
                <a:gd name="T6" fmla="*/ 51 w 62"/>
                <a:gd name="T7" fmla="*/ 150 h 157"/>
                <a:gd name="T8" fmla="*/ 29 w 62"/>
                <a:gd name="T9" fmla="*/ 113 h 157"/>
                <a:gd name="T10" fmla="*/ 34 w 62"/>
                <a:gd name="T11" fmla="*/ 86 h 157"/>
                <a:gd name="T12" fmla="*/ 27 w 62"/>
                <a:gd name="T13" fmla="*/ 79 h 157"/>
                <a:gd name="T14" fmla="*/ 33 w 62"/>
                <a:gd name="T15" fmla="*/ 67 h 157"/>
                <a:gd name="T16" fmla="*/ 34 w 62"/>
                <a:gd name="T17" fmla="*/ 45 h 157"/>
                <a:gd name="T18" fmla="*/ 35 w 62"/>
                <a:gd name="T19" fmla="*/ 37 h 157"/>
                <a:gd name="T20" fmla="*/ 26 w 62"/>
                <a:gd name="T21" fmla="*/ 10 h 157"/>
                <a:gd name="T22" fmla="*/ 36 w 62"/>
                <a:gd name="T23" fmla="*/ 0 h 157"/>
                <a:gd name="T24" fmla="*/ 9 w 62"/>
                <a:gd name="T25" fmla="*/ 121 h 157"/>
                <a:gd name="T26" fmla="*/ 9 w 62"/>
                <a:gd name="T27" fmla="*/ 121 h 157"/>
                <a:gd name="T28" fmla="*/ 34 w 62"/>
                <a:gd name="T29" fmla="*/ 86 h 157"/>
                <a:gd name="T30" fmla="*/ 34 w 62"/>
                <a:gd name="T31" fmla="*/ 86 h 157"/>
                <a:gd name="T32" fmla="*/ 29 w 62"/>
                <a:gd name="T33" fmla="*/ 71 h 157"/>
                <a:gd name="T34" fmla="*/ 38 w 62"/>
                <a:gd name="T35" fmla="*/ 70 h 157"/>
                <a:gd name="T36" fmla="*/ 29 w 62"/>
                <a:gd name="T37" fmla="*/ 71 h 157"/>
                <a:gd name="T38" fmla="*/ 29 w 62"/>
                <a:gd name="T39" fmla="*/ 71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2" h="157">
                  <a:moveTo>
                    <a:pt x="9" y="121"/>
                  </a:moveTo>
                  <a:cubicBezTo>
                    <a:pt x="9" y="129"/>
                    <a:pt x="12" y="137"/>
                    <a:pt x="16" y="145"/>
                  </a:cubicBezTo>
                  <a:cubicBezTo>
                    <a:pt x="22" y="142"/>
                    <a:pt x="21" y="142"/>
                    <a:pt x="13" y="145"/>
                  </a:cubicBezTo>
                  <a:cubicBezTo>
                    <a:pt x="16" y="157"/>
                    <a:pt x="43" y="152"/>
                    <a:pt x="51" y="150"/>
                  </a:cubicBezTo>
                  <a:cubicBezTo>
                    <a:pt x="19" y="153"/>
                    <a:pt x="48" y="116"/>
                    <a:pt x="29" y="113"/>
                  </a:cubicBezTo>
                  <a:cubicBezTo>
                    <a:pt x="35" y="110"/>
                    <a:pt x="44" y="83"/>
                    <a:pt x="34" y="86"/>
                  </a:cubicBezTo>
                  <a:cubicBezTo>
                    <a:pt x="62" y="78"/>
                    <a:pt x="32" y="80"/>
                    <a:pt x="27" y="79"/>
                  </a:cubicBezTo>
                  <a:cubicBezTo>
                    <a:pt x="49" y="75"/>
                    <a:pt x="51" y="71"/>
                    <a:pt x="33" y="67"/>
                  </a:cubicBezTo>
                  <a:cubicBezTo>
                    <a:pt x="55" y="67"/>
                    <a:pt x="34" y="45"/>
                    <a:pt x="34" y="45"/>
                  </a:cubicBezTo>
                  <a:cubicBezTo>
                    <a:pt x="34" y="37"/>
                    <a:pt x="35" y="33"/>
                    <a:pt x="35" y="37"/>
                  </a:cubicBezTo>
                  <a:cubicBezTo>
                    <a:pt x="36" y="19"/>
                    <a:pt x="41" y="17"/>
                    <a:pt x="26" y="10"/>
                  </a:cubicBezTo>
                  <a:cubicBezTo>
                    <a:pt x="54" y="8"/>
                    <a:pt x="19" y="8"/>
                    <a:pt x="36" y="0"/>
                  </a:cubicBezTo>
                  <a:cubicBezTo>
                    <a:pt x="18" y="0"/>
                    <a:pt x="0" y="112"/>
                    <a:pt x="9" y="121"/>
                  </a:cubicBezTo>
                  <a:cubicBezTo>
                    <a:pt x="11" y="122"/>
                    <a:pt x="9" y="122"/>
                    <a:pt x="9" y="121"/>
                  </a:cubicBezTo>
                  <a:close/>
                  <a:moveTo>
                    <a:pt x="34" y="86"/>
                  </a:moveTo>
                  <a:cubicBezTo>
                    <a:pt x="38" y="87"/>
                    <a:pt x="35" y="86"/>
                    <a:pt x="34" y="86"/>
                  </a:cubicBezTo>
                  <a:close/>
                  <a:moveTo>
                    <a:pt x="29" y="71"/>
                  </a:moveTo>
                  <a:cubicBezTo>
                    <a:pt x="32" y="72"/>
                    <a:pt x="35" y="71"/>
                    <a:pt x="38" y="70"/>
                  </a:cubicBezTo>
                  <a:cubicBezTo>
                    <a:pt x="34" y="68"/>
                    <a:pt x="31" y="69"/>
                    <a:pt x="29" y="71"/>
                  </a:cubicBezTo>
                  <a:cubicBezTo>
                    <a:pt x="32" y="72"/>
                    <a:pt x="31" y="71"/>
                    <a:pt x="29" y="7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32" name="Freeform 802">
              <a:extLst>
                <a:ext uri="{FF2B5EF4-FFF2-40B4-BE49-F238E27FC236}">
                  <a16:creationId xmlns:a16="http://schemas.microsoft.com/office/drawing/2014/main" id="{DC0969F9-E2B8-BC33-D068-96D47D45CB3F}"/>
                </a:ext>
              </a:extLst>
            </p:cNvPr>
            <p:cNvSpPr>
              <a:spLocks/>
            </p:cNvSpPr>
            <p:nvPr userDrawn="1"/>
          </p:nvSpPr>
          <p:spPr bwMode="auto">
            <a:xfrm>
              <a:off x="1589" y="2850"/>
              <a:ext cx="8" cy="3"/>
            </a:xfrm>
            <a:custGeom>
              <a:avLst/>
              <a:gdLst>
                <a:gd name="T0" fmla="*/ 5 w 6"/>
                <a:gd name="T1" fmla="*/ 2 h 2"/>
                <a:gd name="T2" fmla="*/ 2 w 6"/>
                <a:gd name="T3" fmla="*/ 0 h 2"/>
                <a:gd name="T4" fmla="*/ 5 w 6"/>
                <a:gd name="T5" fmla="*/ 2 h 2"/>
              </a:gdLst>
              <a:ahLst/>
              <a:cxnLst>
                <a:cxn ang="0">
                  <a:pos x="T0" y="T1"/>
                </a:cxn>
                <a:cxn ang="0">
                  <a:pos x="T2" y="T3"/>
                </a:cxn>
                <a:cxn ang="0">
                  <a:pos x="T4" y="T5"/>
                </a:cxn>
              </a:cxnLst>
              <a:rect l="0" t="0" r="r" b="b"/>
              <a:pathLst>
                <a:path w="6" h="2">
                  <a:moveTo>
                    <a:pt x="5" y="2"/>
                  </a:moveTo>
                  <a:cubicBezTo>
                    <a:pt x="1" y="2"/>
                    <a:pt x="3" y="1"/>
                    <a:pt x="2" y="0"/>
                  </a:cubicBezTo>
                  <a:cubicBezTo>
                    <a:pt x="6" y="1"/>
                    <a:pt x="0" y="1"/>
                    <a:pt x="5" y="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33" name="Freeform 803">
              <a:extLst>
                <a:ext uri="{FF2B5EF4-FFF2-40B4-BE49-F238E27FC236}">
                  <a16:creationId xmlns:a16="http://schemas.microsoft.com/office/drawing/2014/main" id="{16BC60EC-7784-E7CA-E093-E1842D2F3717}"/>
                </a:ext>
              </a:extLst>
            </p:cNvPr>
            <p:cNvSpPr>
              <a:spLocks/>
            </p:cNvSpPr>
            <p:nvPr userDrawn="1"/>
          </p:nvSpPr>
          <p:spPr bwMode="auto">
            <a:xfrm>
              <a:off x="2168" y="2637"/>
              <a:ext cx="0" cy="5"/>
            </a:xfrm>
            <a:custGeom>
              <a:avLst/>
              <a:gdLst>
                <a:gd name="T0" fmla="*/ 0 h 3"/>
                <a:gd name="T1" fmla="*/ 3 h 3"/>
                <a:gd name="T2" fmla="*/ 0 h 3"/>
              </a:gdLst>
              <a:ahLst/>
              <a:cxnLst>
                <a:cxn ang="0">
                  <a:pos x="0" y="T0"/>
                </a:cxn>
                <a:cxn ang="0">
                  <a:pos x="0" y="T1"/>
                </a:cxn>
                <a:cxn ang="0">
                  <a:pos x="0" y="T2"/>
                </a:cxn>
              </a:cxnLst>
              <a:rect l="0" t="0" r="r" b="b"/>
              <a:pathLst>
                <a:path h="3">
                  <a:moveTo>
                    <a:pt x="0" y="0"/>
                  </a:moveTo>
                  <a:cubicBezTo>
                    <a:pt x="0" y="1"/>
                    <a:pt x="0" y="2"/>
                    <a:pt x="0" y="3"/>
                  </a:cubicBezTo>
                  <a:cubicBezTo>
                    <a:pt x="0" y="2"/>
                    <a:pt x="0" y="1"/>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34" name="Freeform 804">
              <a:extLst>
                <a:ext uri="{FF2B5EF4-FFF2-40B4-BE49-F238E27FC236}">
                  <a16:creationId xmlns:a16="http://schemas.microsoft.com/office/drawing/2014/main" id="{E83A1E6D-D636-0F48-209C-E6D80687F3C6}"/>
                </a:ext>
              </a:extLst>
            </p:cNvPr>
            <p:cNvSpPr>
              <a:spLocks/>
            </p:cNvSpPr>
            <p:nvPr userDrawn="1"/>
          </p:nvSpPr>
          <p:spPr bwMode="auto">
            <a:xfrm>
              <a:off x="2178" y="2609"/>
              <a:ext cx="0" cy="3"/>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2"/>
                    <a:pt x="0" y="2"/>
                    <a:pt x="0" y="2"/>
                  </a:cubicBezTo>
                  <a:cubicBezTo>
                    <a:pt x="0" y="1"/>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35" name="Freeform 805">
              <a:extLst>
                <a:ext uri="{FF2B5EF4-FFF2-40B4-BE49-F238E27FC236}">
                  <a16:creationId xmlns:a16="http://schemas.microsoft.com/office/drawing/2014/main" id="{FCD61D50-E112-9C69-1D97-C3CF67CC3AED}"/>
                </a:ext>
              </a:extLst>
            </p:cNvPr>
            <p:cNvSpPr>
              <a:spLocks/>
            </p:cNvSpPr>
            <p:nvPr userDrawn="1"/>
          </p:nvSpPr>
          <p:spPr bwMode="auto">
            <a:xfrm>
              <a:off x="2168" y="264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36" name="Freeform 806">
              <a:extLst>
                <a:ext uri="{FF2B5EF4-FFF2-40B4-BE49-F238E27FC236}">
                  <a16:creationId xmlns:a16="http://schemas.microsoft.com/office/drawing/2014/main" id="{E068FEC3-2784-C77F-6BFE-98ADD5AE9BA2}"/>
                </a:ext>
              </a:extLst>
            </p:cNvPr>
            <p:cNvSpPr>
              <a:spLocks/>
            </p:cNvSpPr>
            <p:nvPr userDrawn="1"/>
          </p:nvSpPr>
          <p:spPr bwMode="auto">
            <a:xfrm>
              <a:off x="2168" y="3113"/>
              <a:ext cx="0" cy="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37" name="Freeform 807">
              <a:extLst>
                <a:ext uri="{FF2B5EF4-FFF2-40B4-BE49-F238E27FC236}">
                  <a16:creationId xmlns:a16="http://schemas.microsoft.com/office/drawing/2014/main" id="{6A84C559-1E98-6E5B-D077-509C6EEF2FCC}"/>
                </a:ext>
              </a:extLst>
            </p:cNvPr>
            <p:cNvSpPr>
              <a:spLocks noEditPoints="1"/>
            </p:cNvSpPr>
            <p:nvPr userDrawn="1"/>
          </p:nvSpPr>
          <p:spPr bwMode="auto">
            <a:xfrm>
              <a:off x="2119" y="2268"/>
              <a:ext cx="88" cy="848"/>
            </a:xfrm>
            <a:custGeom>
              <a:avLst/>
              <a:gdLst>
                <a:gd name="T0" fmla="*/ 28 w 61"/>
                <a:gd name="T1" fmla="*/ 275 h 590"/>
                <a:gd name="T2" fmla="*/ 28 w 61"/>
                <a:gd name="T3" fmla="*/ 275 h 590"/>
                <a:gd name="T4" fmla="*/ 28 w 61"/>
                <a:gd name="T5" fmla="*/ 276 h 590"/>
                <a:gd name="T6" fmla="*/ 28 w 61"/>
                <a:gd name="T7" fmla="*/ 276 h 590"/>
                <a:gd name="T8" fmla="*/ 28 w 61"/>
                <a:gd name="T9" fmla="*/ 276 h 590"/>
                <a:gd name="T10" fmla="*/ 37 w 61"/>
                <a:gd name="T11" fmla="*/ 268 h 590"/>
                <a:gd name="T12" fmla="*/ 28 w 61"/>
                <a:gd name="T13" fmla="*/ 275 h 590"/>
                <a:gd name="T14" fmla="*/ 34 w 61"/>
                <a:gd name="T15" fmla="*/ 29 h 590"/>
                <a:gd name="T16" fmla="*/ 30 w 61"/>
                <a:gd name="T17" fmla="*/ 9 h 590"/>
                <a:gd name="T18" fmla="*/ 34 w 61"/>
                <a:gd name="T19" fmla="*/ 1 h 590"/>
                <a:gd name="T20" fmla="*/ 30 w 61"/>
                <a:gd name="T21" fmla="*/ 10 h 590"/>
                <a:gd name="T22" fmla="*/ 25 w 61"/>
                <a:gd name="T23" fmla="*/ 36 h 590"/>
                <a:gd name="T24" fmla="*/ 25 w 61"/>
                <a:gd name="T25" fmla="*/ 37 h 590"/>
                <a:gd name="T26" fmla="*/ 34 w 61"/>
                <a:gd name="T27" fmla="*/ 29 h 590"/>
                <a:gd name="T28" fmla="*/ 40 w 61"/>
                <a:gd name="T29" fmla="*/ 575 h 590"/>
                <a:gd name="T30" fmla="*/ 27 w 61"/>
                <a:gd name="T31" fmla="*/ 437 h 590"/>
                <a:gd name="T32" fmla="*/ 33 w 61"/>
                <a:gd name="T33" fmla="*/ 331 h 590"/>
                <a:gd name="T34" fmla="*/ 33 w 61"/>
                <a:gd name="T35" fmla="*/ 331 h 590"/>
                <a:gd name="T36" fmla="*/ 33 w 61"/>
                <a:gd name="T37" fmla="*/ 331 h 590"/>
                <a:gd name="T38" fmla="*/ 25 w 61"/>
                <a:gd name="T39" fmla="*/ 303 h 590"/>
                <a:gd name="T40" fmla="*/ 34 w 61"/>
                <a:gd name="T41" fmla="*/ 260 h 590"/>
                <a:gd name="T42" fmla="*/ 31 w 61"/>
                <a:gd name="T43" fmla="*/ 257 h 590"/>
                <a:gd name="T44" fmla="*/ 33 w 61"/>
                <a:gd name="T45" fmla="*/ 174 h 590"/>
                <a:gd name="T46" fmla="*/ 34 w 61"/>
                <a:gd name="T47" fmla="*/ 141 h 590"/>
                <a:gd name="T48" fmla="*/ 25 w 61"/>
                <a:gd name="T49" fmla="*/ 37 h 590"/>
                <a:gd name="T50" fmla="*/ 7 w 61"/>
                <a:gd name="T51" fmla="*/ 466 h 590"/>
                <a:gd name="T52" fmla="*/ 7 w 61"/>
                <a:gd name="T53" fmla="*/ 466 h 590"/>
                <a:gd name="T54" fmla="*/ 14 w 61"/>
                <a:gd name="T55" fmla="*/ 555 h 590"/>
                <a:gd name="T56" fmla="*/ 12 w 61"/>
                <a:gd name="T57" fmla="*/ 558 h 590"/>
                <a:gd name="T58" fmla="*/ 12 w 61"/>
                <a:gd name="T59" fmla="*/ 564 h 590"/>
                <a:gd name="T60" fmla="*/ 12 w 61"/>
                <a:gd name="T61" fmla="*/ 564 h 590"/>
                <a:gd name="T62" fmla="*/ 13 w 61"/>
                <a:gd name="T63" fmla="*/ 570 h 590"/>
                <a:gd name="T64" fmla="*/ 34 w 61"/>
                <a:gd name="T65" fmla="*/ 588 h 590"/>
                <a:gd name="T66" fmla="*/ 34 w 61"/>
                <a:gd name="T67" fmla="*/ 588 h 590"/>
                <a:gd name="T68" fmla="*/ 47 w 61"/>
                <a:gd name="T69" fmla="*/ 580 h 590"/>
                <a:gd name="T70" fmla="*/ 47 w 61"/>
                <a:gd name="T71" fmla="*/ 580 h 590"/>
                <a:gd name="T72" fmla="*/ 49 w 61"/>
                <a:gd name="T73" fmla="*/ 578 h 590"/>
                <a:gd name="T74" fmla="*/ 40 w 61"/>
                <a:gd name="T75" fmla="*/ 575 h 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1" h="590">
                  <a:moveTo>
                    <a:pt x="28" y="275"/>
                  </a:moveTo>
                  <a:cubicBezTo>
                    <a:pt x="28" y="275"/>
                    <a:pt x="28" y="275"/>
                    <a:pt x="28" y="275"/>
                  </a:cubicBezTo>
                  <a:cubicBezTo>
                    <a:pt x="28" y="275"/>
                    <a:pt x="28" y="276"/>
                    <a:pt x="28" y="276"/>
                  </a:cubicBezTo>
                  <a:cubicBezTo>
                    <a:pt x="28" y="276"/>
                    <a:pt x="28" y="276"/>
                    <a:pt x="28" y="276"/>
                  </a:cubicBezTo>
                  <a:cubicBezTo>
                    <a:pt x="28" y="276"/>
                    <a:pt x="28" y="276"/>
                    <a:pt x="28" y="276"/>
                  </a:cubicBezTo>
                  <a:cubicBezTo>
                    <a:pt x="31" y="277"/>
                    <a:pt x="34" y="274"/>
                    <a:pt x="37" y="268"/>
                  </a:cubicBezTo>
                  <a:cubicBezTo>
                    <a:pt x="33" y="263"/>
                    <a:pt x="30" y="265"/>
                    <a:pt x="28" y="275"/>
                  </a:cubicBezTo>
                  <a:close/>
                  <a:moveTo>
                    <a:pt x="34" y="29"/>
                  </a:moveTo>
                  <a:cubicBezTo>
                    <a:pt x="32" y="25"/>
                    <a:pt x="28" y="20"/>
                    <a:pt x="30" y="9"/>
                  </a:cubicBezTo>
                  <a:cubicBezTo>
                    <a:pt x="31" y="7"/>
                    <a:pt x="32" y="4"/>
                    <a:pt x="34" y="1"/>
                  </a:cubicBezTo>
                  <a:cubicBezTo>
                    <a:pt x="33" y="0"/>
                    <a:pt x="31" y="4"/>
                    <a:pt x="30" y="10"/>
                  </a:cubicBezTo>
                  <a:cubicBezTo>
                    <a:pt x="28" y="16"/>
                    <a:pt x="26" y="25"/>
                    <a:pt x="25" y="36"/>
                  </a:cubicBezTo>
                  <a:cubicBezTo>
                    <a:pt x="25" y="36"/>
                    <a:pt x="25" y="36"/>
                    <a:pt x="25" y="37"/>
                  </a:cubicBezTo>
                  <a:cubicBezTo>
                    <a:pt x="38" y="34"/>
                    <a:pt x="37" y="33"/>
                    <a:pt x="34" y="29"/>
                  </a:cubicBezTo>
                  <a:close/>
                  <a:moveTo>
                    <a:pt x="40" y="575"/>
                  </a:moveTo>
                  <a:cubicBezTo>
                    <a:pt x="25" y="555"/>
                    <a:pt x="44" y="447"/>
                    <a:pt x="27" y="437"/>
                  </a:cubicBezTo>
                  <a:cubicBezTo>
                    <a:pt x="33" y="425"/>
                    <a:pt x="42" y="325"/>
                    <a:pt x="33" y="331"/>
                  </a:cubicBezTo>
                  <a:cubicBezTo>
                    <a:pt x="33" y="331"/>
                    <a:pt x="33" y="331"/>
                    <a:pt x="33" y="331"/>
                  </a:cubicBezTo>
                  <a:cubicBezTo>
                    <a:pt x="33" y="331"/>
                    <a:pt x="33" y="331"/>
                    <a:pt x="33" y="331"/>
                  </a:cubicBezTo>
                  <a:cubicBezTo>
                    <a:pt x="61" y="302"/>
                    <a:pt x="31" y="310"/>
                    <a:pt x="25" y="303"/>
                  </a:cubicBezTo>
                  <a:cubicBezTo>
                    <a:pt x="46" y="289"/>
                    <a:pt x="49" y="275"/>
                    <a:pt x="34" y="260"/>
                  </a:cubicBezTo>
                  <a:cubicBezTo>
                    <a:pt x="33" y="259"/>
                    <a:pt x="32" y="258"/>
                    <a:pt x="31" y="257"/>
                  </a:cubicBezTo>
                  <a:cubicBezTo>
                    <a:pt x="53" y="256"/>
                    <a:pt x="34" y="174"/>
                    <a:pt x="33" y="174"/>
                  </a:cubicBezTo>
                  <a:cubicBezTo>
                    <a:pt x="33" y="144"/>
                    <a:pt x="34" y="126"/>
                    <a:pt x="34" y="141"/>
                  </a:cubicBezTo>
                  <a:cubicBezTo>
                    <a:pt x="34" y="73"/>
                    <a:pt x="40" y="67"/>
                    <a:pt x="25" y="37"/>
                  </a:cubicBezTo>
                  <a:cubicBezTo>
                    <a:pt x="11" y="141"/>
                    <a:pt x="0" y="436"/>
                    <a:pt x="7" y="466"/>
                  </a:cubicBezTo>
                  <a:cubicBezTo>
                    <a:pt x="9" y="471"/>
                    <a:pt x="8" y="469"/>
                    <a:pt x="7" y="466"/>
                  </a:cubicBezTo>
                  <a:cubicBezTo>
                    <a:pt x="8" y="497"/>
                    <a:pt x="10" y="527"/>
                    <a:pt x="14" y="555"/>
                  </a:cubicBezTo>
                  <a:cubicBezTo>
                    <a:pt x="14" y="556"/>
                    <a:pt x="13" y="557"/>
                    <a:pt x="12" y="558"/>
                  </a:cubicBezTo>
                  <a:cubicBezTo>
                    <a:pt x="12" y="560"/>
                    <a:pt x="12" y="562"/>
                    <a:pt x="12" y="564"/>
                  </a:cubicBezTo>
                  <a:cubicBezTo>
                    <a:pt x="12" y="564"/>
                    <a:pt x="12" y="564"/>
                    <a:pt x="12" y="564"/>
                  </a:cubicBezTo>
                  <a:cubicBezTo>
                    <a:pt x="13" y="566"/>
                    <a:pt x="13" y="568"/>
                    <a:pt x="13" y="570"/>
                  </a:cubicBezTo>
                  <a:cubicBezTo>
                    <a:pt x="17" y="587"/>
                    <a:pt x="26" y="590"/>
                    <a:pt x="34" y="588"/>
                  </a:cubicBezTo>
                  <a:cubicBezTo>
                    <a:pt x="34" y="588"/>
                    <a:pt x="34" y="588"/>
                    <a:pt x="34" y="588"/>
                  </a:cubicBezTo>
                  <a:cubicBezTo>
                    <a:pt x="39" y="587"/>
                    <a:pt x="44" y="583"/>
                    <a:pt x="47" y="580"/>
                  </a:cubicBezTo>
                  <a:cubicBezTo>
                    <a:pt x="47" y="580"/>
                    <a:pt x="47" y="580"/>
                    <a:pt x="47" y="580"/>
                  </a:cubicBezTo>
                  <a:cubicBezTo>
                    <a:pt x="48" y="579"/>
                    <a:pt x="49" y="578"/>
                    <a:pt x="49" y="578"/>
                  </a:cubicBezTo>
                  <a:cubicBezTo>
                    <a:pt x="45" y="579"/>
                    <a:pt x="42" y="578"/>
                    <a:pt x="40" y="57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38" name="Freeform 808">
              <a:extLst>
                <a:ext uri="{FF2B5EF4-FFF2-40B4-BE49-F238E27FC236}">
                  <a16:creationId xmlns:a16="http://schemas.microsoft.com/office/drawing/2014/main" id="{5FDF3E8C-69C0-D585-C694-B23E7C0A04A3}"/>
                </a:ext>
              </a:extLst>
            </p:cNvPr>
            <p:cNvSpPr>
              <a:spLocks/>
            </p:cNvSpPr>
            <p:nvPr userDrawn="1"/>
          </p:nvSpPr>
          <p:spPr bwMode="auto">
            <a:xfrm>
              <a:off x="2164" y="2806"/>
              <a:ext cx="8" cy="13"/>
            </a:xfrm>
            <a:custGeom>
              <a:avLst/>
              <a:gdLst>
                <a:gd name="T0" fmla="*/ 4 w 6"/>
                <a:gd name="T1" fmla="*/ 9 h 9"/>
                <a:gd name="T2" fmla="*/ 1 w 6"/>
                <a:gd name="T3" fmla="*/ 0 h 9"/>
                <a:gd name="T4" fmla="*/ 4 w 6"/>
                <a:gd name="T5" fmla="*/ 9 h 9"/>
              </a:gdLst>
              <a:ahLst/>
              <a:cxnLst>
                <a:cxn ang="0">
                  <a:pos x="T0" y="T1"/>
                </a:cxn>
                <a:cxn ang="0">
                  <a:pos x="T2" y="T3"/>
                </a:cxn>
                <a:cxn ang="0">
                  <a:pos x="T4" y="T5"/>
                </a:cxn>
              </a:cxnLst>
              <a:rect l="0" t="0" r="r" b="b"/>
              <a:pathLst>
                <a:path w="6" h="9">
                  <a:moveTo>
                    <a:pt x="4" y="9"/>
                  </a:moveTo>
                  <a:cubicBezTo>
                    <a:pt x="1" y="9"/>
                    <a:pt x="2" y="2"/>
                    <a:pt x="1" y="0"/>
                  </a:cubicBezTo>
                  <a:cubicBezTo>
                    <a:pt x="6" y="2"/>
                    <a:pt x="0" y="5"/>
                    <a:pt x="4" y="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39" name="Freeform 809">
              <a:extLst>
                <a:ext uri="{FF2B5EF4-FFF2-40B4-BE49-F238E27FC236}">
                  <a16:creationId xmlns:a16="http://schemas.microsoft.com/office/drawing/2014/main" id="{67338E3B-E916-5BDB-271B-8F505110B8F8}"/>
                </a:ext>
              </a:extLst>
            </p:cNvPr>
            <p:cNvSpPr>
              <a:spLocks/>
            </p:cNvSpPr>
            <p:nvPr userDrawn="1"/>
          </p:nvSpPr>
          <p:spPr bwMode="auto">
            <a:xfrm>
              <a:off x="2016" y="2692"/>
              <a:ext cx="1" cy="1"/>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0"/>
                    <a:pt x="1" y="1"/>
                    <a:pt x="1" y="1"/>
                  </a:cubicBezTo>
                  <a:cubicBezTo>
                    <a:pt x="0" y="1"/>
                    <a:pt x="1" y="0"/>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40" name="Freeform 810">
              <a:extLst>
                <a:ext uri="{FF2B5EF4-FFF2-40B4-BE49-F238E27FC236}">
                  <a16:creationId xmlns:a16="http://schemas.microsoft.com/office/drawing/2014/main" id="{6EFDCBC3-82C7-1857-0914-782094D4003C}"/>
                </a:ext>
              </a:extLst>
            </p:cNvPr>
            <p:cNvSpPr>
              <a:spLocks/>
            </p:cNvSpPr>
            <p:nvPr userDrawn="1"/>
          </p:nvSpPr>
          <p:spPr bwMode="auto">
            <a:xfrm>
              <a:off x="2027" y="2668"/>
              <a:ext cx="0" cy="2"/>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2"/>
                    <a:pt x="0" y="2"/>
                    <a:pt x="0" y="2"/>
                  </a:cubicBezTo>
                  <a:cubicBezTo>
                    <a:pt x="0" y="1"/>
                    <a:pt x="0" y="1"/>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41" name="Freeform 811">
              <a:extLst>
                <a:ext uri="{FF2B5EF4-FFF2-40B4-BE49-F238E27FC236}">
                  <a16:creationId xmlns:a16="http://schemas.microsoft.com/office/drawing/2014/main" id="{F1F7AFC2-C440-0065-BFA7-E4266030E017}"/>
                </a:ext>
              </a:extLst>
            </p:cNvPr>
            <p:cNvSpPr>
              <a:spLocks/>
            </p:cNvSpPr>
            <p:nvPr userDrawn="1"/>
          </p:nvSpPr>
          <p:spPr bwMode="auto">
            <a:xfrm>
              <a:off x="2016" y="2693"/>
              <a:ext cx="1" cy="2"/>
            </a:xfrm>
            <a:custGeom>
              <a:avLst/>
              <a:gdLst>
                <a:gd name="T0" fmla="*/ 1 w 1"/>
                <a:gd name="T1" fmla="*/ 1 h 1"/>
                <a:gd name="T2" fmla="*/ 1 w 1"/>
                <a:gd name="T3" fmla="*/ 1 h 1"/>
                <a:gd name="T4" fmla="*/ 1 w 1"/>
                <a:gd name="T5" fmla="*/ 1 h 1"/>
              </a:gdLst>
              <a:ahLst/>
              <a:cxnLst>
                <a:cxn ang="0">
                  <a:pos x="T0" y="T1"/>
                </a:cxn>
                <a:cxn ang="0">
                  <a:pos x="T2" y="T3"/>
                </a:cxn>
                <a:cxn ang="0">
                  <a:pos x="T4" y="T5"/>
                </a:cxn>
              </a:cxnLst>
              <a:rect l="0" t="0" r="r" b="b"/>
              <a:pathLst>
                <a:path w="1" h="1">
                  <a:moveTo>
                    <a:pt x="1" y="1"/>
                  </a:moveTo>
                  <a:cubicBezTo>
                    <a:pt x="1" y="1"/>
                    <a:pt x="0" y="0"/>
                    <a:pt x="1" y="1"/>
                  </a:cubicBezTo>
                  <a:cubicBezTo>
                    <a:pt x="1" y="1"/>
                    <a:pt x="1" y="1"/>
                    <a:pt x="1" y="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42" name="Freeform 812">
              <a:extLst>
                <a:ext uri="{FF2B5EF4-FFF2-40B4-BE49-F238E27FC236}">
                  <a16:creationId xmlns:a16="http://schemas.microsoft.com/office/drawing/2014/main" id="{B479CB7D-7476-C2C9-4A2B-FD5D0D224194}"/>
                </a:ext>
              </a:extLst>
            </p:cNvPr>
            <p:cNvSpPr>
              <a:spLocks/>
            </p:cNvSpPr>
            <p:nvPr userDrawn="1"/>
          </p:nvSpPr>
          <p:spPr bwMode="auto">
            <a:xfrm>
              <a:off x="2016" y="306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43" name="Freeform 813">
              <a:extLst>
                <a:ext uri="{FF2B5EF4-FFF2-40B4-BE49-F238E27FC236}">
                  <a16:creationId xmlns:a16="http://schemas.microsoft.com/office/drawing/2014/main" id="{88797103-B560-5BA5-5D06-AD2BAE9F0A5E}"/>
                </a:ext>
              </a:extLst>
            </p:cNvPr>
            <p:cNvSpPr>
              <a:spLocks noEditPoints="1"/>
            </p:cNvSpPr>
            <p:nvPr userDrawn="1"/>
          </p:nvSpPr>
          <p:spPr bwMode="auto">
            <a:xfrm>
              <a:off x="1965" y="2399"/>
              <a:ext cx="91" cy="686"/>
            </a:xfrm>
            <a:custGeom>
              <a:avLst/>
              <a:gdLst>
                <a:gd name="T0" fmla="*/ 9 w 63"/>
                <a:gd name="T1" fmla="*/ 368 h 477"/>
                <a:gd name="T2" fmla="*/ 16 w 63"/>
                <a:gd name="T3" fmla="*/ 440 h 477"/>
                <a:gd name="T4" fmla="*/ 14 w 63"/>
                <a:gd name="T5" fmla="*/ 441 h 477"/>
                <a:gd name="T6" fmla="*/ 51 w 63"/>
                <a:gd name="T7" fmla="*/ 456 h 477"/>
                <a:gd name="T8" fmla="*/ 29 w 63"/>
                <a:gd name="T9" fmla="*/ 346 h 477"/>
                <a:gd name="T10" fmla="*/ 35 w 63"/>
                <a:gd name="T11" fmla="*/ 262 h 477"/>
                <a:gd name="T12" fmla="*/ 27 w 63"/>
                <a:gd name="T13" fmla="*/ 240 h 477"/>
                <a:gd name="T14" fmla="*/ 33 w 63"/>
                <a:gd name="T15" fmla="*/ 204 h 477"/>
                <a:gd name="T16" fmla="*/ 35 w 63"/>
                <a:gd name="T17" fmla="*/ 138 h 477"/>
                <a:gd name="T18" fmla="*/ 36 w 63"/>
                <a:gd name="T19" fmla="*/ 112 h 477"/>
                <a:gd name="T20" fmla="*/ 27 w 63"/>
                <a:gd name="T21" fmla="*/ 30 h 477"/>
                <a:gd name="T22" fmla="*/ 36 w 63"/>
                <a:gd name="T23" fmla="*/ 1 h 477"/>
                <a:gd name="T24" fmla="*/ 9 w 63"/>
                <a:gd name="T25" fmla="*/ 368 h 477"/>
                <a:gd name="T26" fmla="*/ 9 w 63"/>
                <a:gd name="T27" fmla="*/ 368 h 477"/>
                <a:gd name="T28" fmla="*/ 34 w 63"/>
                <a:gd name="T29" fmla="*/ 261 h 477"/>
                <a:gd name="T30" fmla="*/ 34 w 63"/>
                <a:gd name="T31" fmla="*/ 261 h 477"/>
                <a:gd name="T32" fmla="*/ 29 w 63"/>
                <a:gd name="T33" fmla="*/ 218 h 477"/>
                <a:gd name="T34" fmla="*/ 38 w 63"/>
                <a:gd name="T35" fmla="*/ 212 h 477"/>
                <a:gd name="T36" fmla="*/ 29 w 63"/>
                <a:gd name="T37" fmla="*/ 218 h 477"/>
                <a:gd name="T38" fmla="*/ 29 w 63"/>
                <a:gd name="T39" fmla="*/ 218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3" h="477">
                  <a:moveTo>
                    <a:pt x="9" y="368"/>
                  </a:moveTo>
                  <a:cubicBezTo>
                    <a:pt x="10" y="394"/>
                    <a:pt x="12" y="418"/>
                    <a:pt x="16" y="440"/>
                  </a:cubicBezTo>
                  <a:cubicBezTo>
                    <a:pt x="22" y="432"/>
                    <a:pt x="21" y="433"/>
                    <a:pt x="14" y="441"/>
                  </a:cubicBezTo>
                  <a:cubicBezTo>
                    <a:pt x="16" y="477"/>
                    <a:pt x="44" y="464"/>
                    <a:pt x="51" y="456"/>
                  </a:cubicBezTo>
                  <a:cubicBezTo>
                    <a:pt x="20" y="465"/>
                    <a:pt x="49" y="354"/>
                    <a:pt x="29" y="346"/>
                  </a:cubicBezTo>
                  <a:cubicBezTo>
                    <a:pt x="35" y="336"/>
                    <a:pt x="44" y="254"/>
                    <a:pt x="35" y="262"/>
                  </a:cubicBezTo>
                  <a:cubicBezTo>
                    <a:pt x="63" y="239"/>
                    <a:pt x="32" y="245"/>
                    <a:pt x="27" y="240"/>
                  </a:cubicBezTo>
                  <a:cubicBezTo>
                    <a:pt x="49" y="228"/>
                    <a:pt x="51" y="216"/>
                    <a:pt x="33" y="204"/>
                  </a:cubicBezTo>
                  <a:cubicBezTo>
                    <a:pt x="55" y="203"/>
                    <a:pt x="35" y="136"/>
                    <a:pt x="35" y="138"/>
                  </a:cubicBezTo>
                  <a:cubicBezTo>
                    <a:pt x="35" y="114"/>
                    <a:pt x="36" y="99"/>
                    <a:pt x="36" y="112"/>
                  </a:cubicBezTo>
                  <a:cubicBezTo>
                    <a:pt x="36" y="58"/>
                    <a:pt x="41" y="53"/>
                    <a:pt x="27" y="30"/>
                  </a:cubicBezTo>
                  <a:cubicBezTo>
                    <a:pt x="54" y="25"/>
                    <a:pt x="19" y="25"/>
                    <a:pt x="36" y="1"/>
                  </a:cubicBezTo>
                  <a:cubicBezTo>
                    <a:pt x="18" y="0"/>
                    <a:pt x="0" y="340"/>
                    <a:pt x="9" y="368"/>
                  </a:cubicBezTo>
                  <a:cubicBezTo>
                    <a:pt x="11" y="372"/>
                    <a:pt x="10" y="370"/>
                    <a:pt x="9" y="368"/>
                  </a:cubicBezTo>
                  <a:close/>
                  <a:moveTo>
                    <a:pt x="34" y="261"/>
                  </a:moveTo>
                  <a:cubicBezTo>
                    <a:pt x="39" y="266"/>
                    <a:pt x="35" y="262"/>
                    <a:pt x="34" y="261"/>
                  </a:cubicBezTo>
                  <a:close/>
                  <a:moveTo>
                    <a:pt x="29" y="218"/>
                  </a:moveTo>
                  <a:cubicBezTo>
                    <a:pt x="33" y="219"/>
                    <a:pt x="36" y="217"/>
                    <a:pt x="38" y="212"/>
                  </a:cubicBezTo>
                  <a:cubicBezTo>
                    <a:pt x="34" y="208"/>
                    <a:pt x="31" y="210"/>
                    <a:pt x="29" y="218"/>
                  </a:cubicBezTo>
                  <a:cubicBezTo>
                    <a:pt x="33" y="219"/>
                    <a:pt x="31" y="216"/>
                    <a:pt x="29" y="21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44" name="Freeform 814">
              <a:extLst>
                <a:ext uri="{FF2B5EF4-FFF2-40B4-BE49-F238E27FC236}">
                  <a16:creationId xmlns:a16="http://schemas.microsoft.com/office/drawing/2014/main" id="{0E63EC10-2B42-D58D-933B-BD523B7380E5}"/>
                </a:ext>
              </a:extLst>
            </p:cNvPr>
            <p:cNvSpPr>
              <a:spLocks/>
            </p:cNvSpPr>
            <p:nvPr userDrawn="1"/>
          </p:nvSpPr>
          <p:spPr bwMode="auto">
            <a:xfrm>
              <a:off x="2011" y="2823"/>
              <a:ext cx="10" cy="10"/>
            </a:xfrm>
            <a:custGeom>
              <a:avLst/>
              <a:gdLst>
                <a:gd name="T0" fmla="*/ 5 w 7"/>
                <a:gd name="T1" fmla="*/ 7 h 7"/>
                <a:gd name="T2" fmla="*/ 2 w 7"/>
                <a:gd name="T3" fmla="*/ 0 h 7"/>
                <a:gd name="T4" fmla="*/ 5 w 7"/>
                <a:gd name="T5" fmla="*/ 7 h 7"/>
              </a:gdLst>
              <a:ahLst/>
              <a:cxnLst>
                <a:cxn ang="0">
                  <a:pos x="T0" y="T1"/>
                </a:cxn>
                <a:cxn ang="0">
                  <a:pos x="T2" y="T3"/>
                </a:cxn>
                <a:cxn ang="0">
                  <a:pos x="T4" y="T5"/>
                </a:cxn>
              </a:cxnLst>
              <a:rect l="0" t="0" r="r" b="b"/>
              <a:pathLst>
                <a:path w="7" h="7">
                  <a:moveTo>
                    <a:pt x="5" y="7"/>
                  </a:moveTo>
                  <a:cubicBezTo>
                    <a:pt x="1" y="7"/>
                    <a:pt x="3" y="2"/>
                    <a:pt x="2" y="0"/>
                  </a:cubicBezTo>
                  <a:cubicBezTo>
                    <a:pt x="7" y="2"/>
                    <a:pt x="0" y="5"/>
                    <a:pt x="5" y="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grpSp>
      <p:sp>
        <p:nvSpPr>
          <p:cNvPr id="245" name="Red text">
            <a:extLst>
              <a:ext uri="{FF2B5EF4-FFF2-40B4-BE49-F238E27FC236}">
                <a16:creationId xmlns:a16="http://schemas.microsoft.com/office/drawing/2014/main" id="{7E30DE32-A10C-FC8D-1B13-B418810D834F}"/>
              </a:ext>
            </a:extLst>
          </p:cNvPr>
          <p:cNvSpPr txBox="1"/>
          <p:nvPr/>
        </p:nvSpPr>
        <p:spPr>
          <a:xfrm>
            <a:off x="6137728" y="5579359"/>
            <a:ext cx="3664868" cy="400110"/>
          </a:xfrm>
          <a:prstGeom prst="rect">
            <a:avLst/>
          </a:prstGeom>
          <a:noFill/>
        </p:spPr>
        <p:txBody>
          <a:bodyPr wrap="square" rtlCol="0">
            <a:spAutoFit/>
          </a:bodyPr>
          <a:lstStyle/>
          <a:p>
            <a:r>
              <a:rPr lang="en-US" sz="2000" dirty="0">
                <a:solidFill>
                  <a:srgbClr val="FD7D00"/>
                </a:solidFill>
                <a:latin typeface="Segoe Print" panose="02000600000000000000" pitchFamily="2" charset="0"/>
              </a:rPr>
              <a:t>One-way, not reversible</a:t>
            </a:r>
          </a:p>
        </p:txBody>
      </p:sp>
      <p:sp>
        <p:nvSpPr>
          <p:cNvPr id="246" name="!!boxHash">
            <a:extLst>
              <a:ext uri="{FF2B5EF4-FFF2-40B4-BE49-F238E27FC236}">
                <a16:creationId xmlns:a16="http://schemas.microsoft.com/office/drawing/2014/main" id="{D2A7C57A-85DC-908E-F21E-1F50AC226367}"/>
              </a:ext>
            </a:extLst>
          </p:cNvPr>
          <p:cNvSpPr/>
          <p:nvPr/>
        </p:nvSpPr>
        <p:spPr>
          <a:xfrm>
            <a:off x="675758" y="4000724"/>
            <a:ext cx="3242173" cy="9926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247" name="!!txtHash">
            <a:extLst>
              <a:ext uri="{FF2B5EF4-FFF2-40B4-BE49-F238E27FC236}">
                <a16:creationId xmlns:a16="http://schemas.microsoft.com/office/drawing/2014/main" id="{23FE2CB0-A838-4689-10DC-150930B7575A}"/>
              </a:ext>
            </a:extLst>
          </p:cNvPr>
          <p:cNvSpPr txBox="1"/>
          <p:nvPr/>
        </p:nvSpPr>
        <p:spPr>
          <a:xfrm>
            <a:off x="755756" y="4086183"/>
            <a:ext cx="2816797"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HASH(</a:t>
            </a:r>
            <a:r>
              <a:rPr lang="en-US" sz="1700" dirty="0" err="1">
                <a:latin typeface="Courier New" panose="02070309020205020404" pitchFamily="49" charset="0"/>
                <a:cs typeface="Courier New" panose="02070309020205020404" pitchFamily="49" charset="0"/>
              </a:rPr>
              <a:t>ThisTalkRocks</a:t>
            </a:r>
            <a:r>
              <a:rPr lang="en-US" sz="2000" b="1" dirty="0">
                <a:latin typeface="Courier New" panose="02070309020205020404" pitchFamily="49" charset="0"/>
                <a:cs typeface="Courier New" panose="02070309020205020404" pitchFamily="49" charset="0"/>
              </a:rPr>
              <a:t>)</a:t>
            </a:r>
          </a:p>
        </p:txBody>
      </p:sp>
      <p:sp>
        <p:nvSpPr>
          <p:cNvPr id="248" name="!!txtHashed">
            <a:extLst>
              <a:ext uri="{FF2B5EF4-FFF2-40B4-BE49-F238E27FC236}">
                <a16:creationId xmlns:a16="http://schemas.microsoft.com/office/drawing/2014/main" id="{9ED33436-BC3D-EF6E-22A4-4BBCCA0AD6E8}"/>
              </a:ext>
            </a:extLst>
          </p:cNvPr>
          <p:cNvSpPr txBox="1"/>
          <p:nvPr/>
        </p:nvSpPr>
        <p:spPr>
          <a:xfrm>
            <a:off x="755755" y="4460407"/>
            <a:ext cx="168988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a:t>
            </a:r>
            <a:r>
              <a:rPr lang="en-US" sz="2000" dirty="0">
                <a:solidFill>
                  <a:srgbClr val="C00000"/>
                </a:solidFill>
                <a:latin typeface="Courier New" panose="02070309020205020404" pitchFamily="49" charset="0"/>
                <a:cs typeface="Courier New" panose="02070309020205020404" pitchFamily="49" charset="0"/>
                <a:sym typeface="Wingdings" panose="05000000000000000000" pitchFamily="2" charset="2"/>
              </a:rPr>
              <a:t>{Hashed}</a:t>
            </a:r>
            <a:endParaRPr lang="en-US" sz="2000" dirty="0">
              <a:solidFill>
                <a:srgbClr val="C00000"/>
              </a:solidFill>
              <a:latin typeface="Courier New" panose="02070309020205020404" pitchFamily="49" charset="0"/>
              <a:cs typeface="Courier New" panose="02070309020205020404" pitchFamily="49" charset="0"/>
            </a:endParaRPr>
          </a:p>
        </p:txBody>
      </p:sp>
      <p:sp>
        <p:nvSpPr>
          <p:cNvPr id="249" name="Red text">
            <a:extLst>
              <a:ext uri="{FF2B5EF4-FFF2-40B4-BE49-F238E27FC236}">
                <a16:creationId xmlns:a16="http://schemas.microsoft.com/office/drawing/2014/main" id="{08211799-81E0-E0B5-04D2-7466B04A1FA0}"/>
              </a:ext>
            </a:extLst>
          </p:cNvPr>
          <p:cNvSpPr txBox="1"/>
          <p:nvPr/>
        </p:nvSpPr>
        <p:spPr>
          <a:xfrm>
            <a:off x="6144353" y="5979469"/>
            <a:ext cx="4194514" cy="400110"/>
          </a:xfrm>
          <a:prstGeom prst="rect">
            <a:avLst/>
          </a:prstGeom>
          <a:noFill/>
        </p:spPr>
        <p:txBody>
          <a:bodyPr wrap="square" rtlCol="0">
            <a:spAutoFit/>
          </a:bodyPr>
          <a:lstStyle/>
          <a:p>
            <a:r>
              <a:rPr lang="en-US" sz="2000" dirty="0">
                <a:solidFill>
                  <a:srgbClr val="FD7D00"/>
                </a:solidFill>
                <a:latin typeface="Segoe Print" panose="02000600000000000000" pitchFamily="2" charset="0"/>
              </a:rPr>
              <a:t>Unique input -&gt; unique output</a:t>
            </a:r>
          </a:p>
        </p:txBody>
      </p:sp>
      <p:pic>
        <p:nvPicPr>
          <p:cNvPr id="250" name="Picture 249">
            <a:extLst>
              <a:ext uri="{FF2B5EF4-FFF2-40B4-BE49-F238E27FC236}">
                <a16:creationId xmlns:a16="http://schemas.microsoft.com/office/drawing/2014/main" id="{126ADF32-0BA4-1AC3-8658-74DBFB759B3F}"/>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12264148" y="2604001"/>
            <a:ext cx="1007647" cy="1016935"/>
          </a:xfrm>
          <a:prstGeom prst="rect">
            <a:avLst/>
          </a:prstGeom>
        </p:spPr>
      </p:pic>
      <p:grpSp>
        <p:nvGrpSpPr>
          <p:cNvPr id="251" name="Group 250">
            <a:extLst>
              <a:ext uri="{FF2B5EF4-FFF2-40B4-BE49-F238E27FC236}">
                <a16:creationId xmlns:a16="http://schemas.microsoft.com/office/drawing/2014/main" id="{0D475FA5-9DA0-47AE-2347-0A9D06EA8CDE}"/>
              </a:ext>
            </a:extLst>
          </p:cNvPr>
          <p:cNvGrpSpPr/>
          <p:nvPr/>
        </p:nvGrpSpPr>
        <p:grpSpPr>
          <a:xfrm>
            <a:off x="13433073" y="2569088"/>
            <a:ext cx="3301324" cy="1051848"/>
            <a:chOff x="491743" y="3568700"/>
            <a:chExt cx="3301324" cy="1051848"/>
          </a:xfrm>
        </p:grpSpPr>
        <p:sp>
          <p:nvSpPr>
            <p:cNvPr id="252" name="Rectangle: Rounded Corners 251">
              <a:extLst>
                <a:ext uri="{FF2B5EF4-FFF2-40B4-BE49-F238E27FC236}">
                  <a16:creationId xmlns:a16="http://schemas.microsoft.com/office/drawing/2014/main" id="{E5725A72-9809-B787-8DB0-17E3E41D402F}"/>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53" name="Group 252">
              <a:extLst>
                <a:ext uri="{FF2B5EF4-FFF2-40B4-BE49-F238E27FC236}">
                  <a16:creationId xmlns:a16="http://schemas.microsoft.com/office/drawing/2014/main" id="{F5FBBC9C-5D8D-61C0-8424-631E89C67CFC}"/>
                </a:ext>
              </a:extLst>
            </p:cNvPr>
            <p:cNvGrpSpPr/>
            <p:nvPr/>
          </p:nvGrpSpPr>
          <p:grpSpPr>
            <a:xfrm>
              <a:off x="627883" y="3743690"/>
              <a:ext cx="528269" cy="683865"/>
              <a:chOff x="9592919" y="3281030"/>
              <a:chExt cx="2412301" cy="3122817"/>
            </a:xfrm>
          </p:grpSpPr>
          <p:sp>
            <p:nvSpPr>
              <p:cNvPr id="254" name="Freeform 158">
                <a:extLst>
                  <a:ext uri="{FF2B5EF4-FFF2-40B4-BE49-F238E27FC236}">
                    <a16:creationId xmlns:a16="http://schemas.microsoft.com/office/drawing/2014/main" id="{1B29424B-0638-D45C-A918-03734619383E}"/>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55" name="Group 254">
                <a:extLst>
                  <a:ext uri="{FF2B5EF4-FFF2-40B4-BE49-F238E27FC236}">
                    <a16:creationId xmlns:a16="http://schemas.microsoft.com/office/drawing/2014/main" id="{6335E866-509F-A1EB-EC23-BF5272A05B25}"/>
                  </a:ext>
                </a:extLst>
              </p:cNvPr>
              <p:cNvGrpSpPr/>
              <p:nvPr/>
            </p:nvGrpSpPr>
            <p:grpSpPr>
              <a:xfrm>
                <a:off x="10528695" y="4589748"/>
                <a:ext cx="560994" cy="1088627"/>
                <a:chOff x="6048941" y="4798352"/>
                <a:chExt cx="549031" cy="1349261"/>
              </a:xfrm>
            </p:grpSpPr>
            <p:grpSp>
              <p:nvGrpSpPr>
                <p:cNvPr id="258" name="Group 257">
                  <a:extLst>
                    <a:ext uri="{FF2B5EF4-FFF2-40B4-BE49-F238E27FC236}">
                      <a16:creationId xmlns:a16="http://schemas.microsoft.com/office/drawing/2014/main" id="{2A4A2F2E-B83D-2870-02AF-1C5AF0E148E9}"/>
                    </a:ext>
                  </a:extLst>
                </p:cNvPr>
                <p:cNvGrpSpPr/>
                <p:nvPr/>
              </p:nvGrpSpPr>
              <p:grpSpPr>
                <a:xfrm>
                  <a:off x="6048941" y="4798352"/>
                  <a:ext cx="542456" cy="1088197"/>
                  <a:chOff x="6048941" y="4798352"/>
                  <a:chExt cx="542456" cy="1088197"/>
                </a:xfrm>
              </p:grpSpPr>
              <p:sp>
                <p:nvSpPr>
                  <p:cNvPr id="260" name="Freeform 159">
                    <a:extLst>
                      <a:ext uri="{FF2B5EF4-FFF2-40B4-BE49-F238E27FC236}">
                        <a16:creationId xmlns:a16="http://schemas.microsoft.com/office/drawing/2014/main" id="{34BD30E1-031E-EA6C-CE78-1B8C0419F46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1" name="Freeform 160">
                    <a:extLst>
                      <a:ext uri="{FF2B5EF4-FFF2-40B4-BE49-F238E27FC236}">
                        <a16:creationId xmlns:a16="http://schemas.microsoft.com/office/drawing/2014/main" id="{BA1654DE-532D-9621-80C6-55A4C8AB58E6}"/>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59" name="Freeform 165">
                  <a:extLst>
                    <a:ext uri="{FF2B5EF4-FFF2-40B4-BE49-F238E27FC236}">
                      <a16:creationId xmlns:a16="http://schemas.microsoft.com/office/drawing/2014/main" id="{76D03344-DEF4-0B11-BA7D-2D02D969371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56" name="Freeform 161">
                <a:extLst>
                  <a:ext uri="{FF2B5EF4-FFF2-40B4-BE49-F238E27FC236}">
                    <a16:creationId xmlns:a16="http://schemas.microsoft.com/office/drawing/2014/main" id="{673F324F-66D2-B9A6-8FAA-38ED6289B1E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57" name="Freeform 11">
                <a:extLst>
                  <a:ext uri="{FF2B5EF4-FFF2-40B4-BE49-F238E27FC236}">
                    <a16:creationId xmlns:a16="http://schemas.microsoft.com/office/drawing/2014/main" id="{FC56E84D-183E-004C-0DB9-2199C573A102}"/>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62" name="TextBox 261">
            <a:extLst>
              <a:ext uri="{FF2B5EF4-FFF2-40B4-BE49-F238E27FC236}">
                <a16:creationId xmlns:a16="http://schemas.microsoft.com/office/drawing/2014/main" id="{88D8E1C5-2675-E2D3-906A-87161FBEEDF8}"/>
              </a:ext>
            </a:extLst>
          </p:cNvPr>
          <p:cNvSpPr txBox="1"/>
          <p:nvPr/>
        </p:nvSpPr>
        <p:spPr>
          <a:xfrm>
            <a:off x="14141189"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63" name="!!txtDbVal">
            <a:extLst>
              <a:ext uri="{FF2B5EF4-FFF2-40B4-BE49-F238E27FC236}">
                <a16:creationId xmlns:a16="http://schemas.microsoft.com/office/drawing/2014/main" id="{B326DAFC-3A8B-48C8-E6B5-6BFE5E46C95E}"/>
              </a:ext>
            </a:extLst>
          </p:cNvPr>
          <p:cNvSpPr txBox="1"/>
          <p:nvPr/>
        </p:nvSpPr>
        <p:spPr>
          <a:xfrm>
            <a:off x="14141189" y="3061724"/>
            <a:ext cx="1415772" cy="400110"/>
          </a:xfrm>
          <a:prstGeom prst="rect">
            <a:avLst/>
          </a:prstGeom>
          <a:noFill/>
        </p:spPr>
        <p:txBody>
          <a:bodyPr wrap="none" rtlCol="0">
            <a:spAutoFit/>
          </a:bodyPr>
          <a:lstStyle/>
          <a:p>
            <a:r>
              <a:rPr lang="en-US" sz="2000" dirty="0">
                <a:solidFill>
                  <a:srgbClr val="C00000"/>
                </a:solidFill>
                <a:latin typeface="Courier New" panose="02070309020205020404" pitchFamily="49" charset="0"/>
                <a:cs typeface="Courier New" panose="02070309020205020404" pitchFamily="49" charset="0"/>
              </a:rPr>
              <a:t>{Hashed}</a:t>
            </a:r>
          </a:p>
        </p:txBody>
      </p:sp>
      <p:sp>
        <p:nvSpPr>
          <p:cNvPr id="264" name="!!Box1">
            <a:extLst>
              <a:ext uri="{FF2B5EF4-FFF2-40B4-BE49-F238E27FC236}">
                <a16:creationId xmlns:a16="http://schemas.microsoft.com/office/drawing/2014/main" id="{00C1A08F-ADB7-28C1-3B64-B1C695129E97}"/>
              </a:ext>
            </a:extLst>
          </p:cNvPr>
          <p:cNvSpPr/>
          <p:nvPr/>
        </p:nvSpPr>
        <p:spPr>
          <a:xfrm>
            <a:off x="14154538" y="3059625"/>
            <a:ext cx="1840412" cy="38863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29FAD0E8-3BAA-9212-DEA3-8C55707B4FBE}"/>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178509" y="6917202"/>
            <a:ext cx="2009608" cy="2642940"/>
          </a:xfrm>
          <a:prstGeom prst="rect">
            <a:avLst/>
          </a:prstGeom>
        </p:spPr>
      </p:pic>
    </p:spTree>
    <p:extLst>
      <p:ext uri="{BB962C8B-B14F-4D97-AF65-F5344CB8AC3E}">
        <p14:creationId xmlns:p14="http://schemas.microsoft.com/office/powerpoint/2010/main" val="232398211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44"/>
                                        </p:tgtEl>
                                        <p:attrNameLst>
                                          <p:attrName>style.visibility</p:attrName>
                                        </p:attrNameLst>
                                      </p:cBhvr>
                                      <p:to>
                                        <p:strVal val="visible"/>
                                      </p:to>
                                    </p:set>
                                    <p:animEffect transition="in" filter="fade">
                                      <p:cBhvr>
                                        <p:cTn id="13" dur="500"/>
                                        <p:tgtEl>
                                          <p:spTgt spid="14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43"/>
                                        </p:tgtEl>
                                        <p:attrNameLst>
                                          <p:attrName>style.visibility</p:attrName>
                                        </p:attrNameLst>
                                      </p:cBhvr>
                                      <p:to>
                                        <p:strVal val="visible"/>
                                      </p:to>
                                    </p:set>
                                    <p:animEffect transition="in" filter="fade">
                                      <p:cBhvr>
                                        <p:cTn id="16" dur="500"/>
                                        <p:tgtEl>
                                          <p:spTgt spid="143"/>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28"/>
                                        </p:tgtEl>
                                        <p:attrNameLst>
                                          <p:attrName>style.visibility</p:attrName>
                                        </p:attrNameLst>
                                      </p:cBhvr>
                                      <p:to>
                                        <p:strVal val="visible"/>
                                      </p:to>
                                    </p:set>
                                    <p:animEffect transition="in" filter="fade">
                                      <p:cBhvr>
                                        <p:cTn id="21" dur="500"/>
                                        <p:tgtEl>
                                          <p:spTgt spid="2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42"/>
                                        </p:tgtEl>
                                        <p:attrNameLst>
                                          <p:attrName>style.visibility</p:attrName>
                                        </p:attrNameLst>
                                      </p:cBhvr>
                                      <p:to>
                                        <p:strVal val="visible"/>
                                      </p:to>
                                    </p:set>
                                    <p:animEffect transition="in" filter="fade">
                                      <p:cBhvr>
                                        <p:cTn id="24" dur="500"/>
                                        <p:tgtEl>
                                          <p:spTgt spid="142"/>
                                        </p:tgtEl>
                                      </p:cBhvr>
                                    </p:animEffect>
                                  </p:childTnLst>
                                </p:cTn>
                              </p:par>
                              <p:par>
                                <p:cTn id="25" presetID="10" presetClass="entr" presetSubtype="0" fill="hold" nodeType="withEffect">
                                  <p:stCondLst>
                                    <p:cond delay="0"/>
                                  </p:stCondLst>
                                  <p:childTnLst>
                                    <p:set>
                                      <p:cBhvr>
                                        <p:cTn id="26" dur="1" fill="hold">
                                          <p:stCondLst>
                                            <p:cond delay="0"/>
                                          </p:stCondLst>
                                        </p:cTn>
                                        <p:tgtEl>
                                          <p:spTgt spid="145"/>
                                        </p:tgtEl>
                                        <p:attrNameLst>
                                          <p:attrName>style.visibility</p:attrName>
                                        </p:attrNameLst>
                                      </p:cBhvr>
                                      <p:to>
                                        <p:strVal val="visible"/>
                                      </p:to>
                                    </p:set>
                                    <p:animEffect transition="in" filter="fade">
                                      <p:cBhvr>
                                        <p:cTn id="27" dur="500"/>
                                        <p:tgtEl>
                                          <p:spTgt spid="145"/>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45"/>
                                        </p:tgtEl>
                                        <p:attrNameLst>
                                          <p:attrName>style.visibility</p:attrName>
                                        </p:attrNameLst>
                                      </p:cBhvr>
                                      <p:to>
                                        <p:strVal val="visible"/>
                                      </p:to>
                                    </p:set>
                                    <p:animEffect transition="in" filter="fade">
                                      <p:cBhvr>
                                        <p:cTn id="30" dur="500"/>
                                        <p:tgtEl>
                                          <p:spTgt spid="245"/>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249"/>
                                        </p:tgtEl>
                                        <p:attrNameLst>
                                          <p:attrName>style.visibility</p:attrName>
                                        </p:attrNameLst>
                                      </p:cBhvr>
                                      <p:to>
                                        <p:strVal val="visible"/>
                                      </p:to>
                                    </p:set>
                                    <p:animEffect transition="in" filter="fade">
                                      <p:cBhvr>
                                        <p:cTn id="35" dur="500"/>
                                        <p:tgtEl>
                                          <p:spTgt spid="2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7" grpId="0"/>
      <p:bldP spid="142" grpId="0"/>
      <p:bldP spid="143" grpId="0"/>
      <p:bldP spid="144" grpId="0"/>
      <p:bldP spid="245" grpId="0"/>
      <p:bldP spid="249"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a:extLst>
            <a:ext uri="{FF2B5EF4-FFF2-40B4-BE49-F238E27FC236}">
              <a16:creationId xmlns:a16="http://schemas.microsoft.com/office/drawing/2014/main" id="{C389FD54-AD32-B966-B29F-3D05CAA93078}"/>
            </a:ext>
          </a:extLst>
        </p:cNvPr>
        <p:cNvGrpSpPr/>
        <p:nvPr/>
      </p:nvGrpSpPr>
      <p:grpSpPr>
        <a:xfrm>
          <a:off x="0" y="0"/>
          <a:ext cx="0" cy="0"/>
          <a:chOff x="0" y="0"/>
          <a:chExt cx="0" cy="0"/>
        </a:xfrm>
      </p:grpSpPr>
      <p:sp>
        <p:nvSpPr>
          <p:cNvPr id="2" name="!!boxEncrypt">
            <a:extLst>
              <a:ext uri="{FF2B5EF4-FFF2-40B4-BE49-F238E27FC236}">
                <a16:creationId xmlns:a16="http://schemas.microsoft.com/office/drawing/2014/main" id="{2CEF73C0-AB1F-09A8-FE16-7BE39B6526AF}"/>
              </a:ext>
            </a:extLst>
          </p:cNvPr>
          <p:cNvSpPr/>
          <p:nvPr/>
        </p:nvSpPr>
        <p:spPr>
          <a:xfrm>
            <a:off x="675758" y="2931705"/>
            <a:ext cx="3904543" cy="9926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 name="!!txtEncrypt">
            <a:extLst>
              <a:ext uri="{FF2B5EF4-FFF2-40B4-BE49-F238E27FC236}">
                <a16:creationId xmlns:a16="http://schemas.microsoft.com/office/drawing/2014/main" id="{19733F84-4E47-1CA8-7429-0CCFB6C6C635}"/>
              </a:ext>
            </a:extLst>
          </p:cNvPr>
          <p:cNvSpPr txBox="1"/>
          <p:nvPr/>
        </p:nvSpPr>
        <p:spPr>
          <a:xfrm>
            <a:off x="755756" y="3017164"/>
            <a:ext cx="3935693"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ENCRYPT(</a:t>
            </a:r>
            <a:r>
              <a:rPr lang="en-US" sz="1700" dirty="0" err="1">
                <a:latin typeface="Courier New" panose="02070309020205020404" pitchFamily="49" charset="0"/>
                <a:cs typeface="Courier New" panose="02070309020205020404" pitchFamily="49" charset="0"/>
              </a:rPr>
              <a:t>ThisTalkRocks</a:t>
            </a:r>
            <a:r>
              <a:rPr lang="en-US" sz="1700" dirty="0">
                <a:latin typeface="Courier New" panose="02070309020205020404" pitchFamily="49" charset="0"/>
                <a:cs typeface="Courier New" panose="02070309020205020404" pitchFamily="49" charset="0"/>
              </a:rPr>
              <a:t>, key</a:t>
            </a:r>
            <a:r>
              <a:rPr lang="en-US" sz="2000" b="1" dirty="0">
                <a:latin typeface="Courier New" panose="02070309020205020404" pitchFamily="49" charset="0"/>
                <a:cs typeface="Courier New" panose="02070309020205020404" pitchFamily="49" charset="0"/>
              </a:rPr>
              <a:t>)</a:t>
            </a:r>
          </a:p>
        </p:txBody>
      </p:sp>
      <p:sp>
        <p:nvSpPr>
          <p:cNvPr id="4" name="!!txtEncrypted">
            <a:extLst>
              <a:ext uri="{FF2B5EF4-FFF2-40B4-BE49-F238E27FC236}">
                <a16:creationId xmlns:a16="http://schemas.microsoft.com/office/drawing/2014/main" id="{AE306A5C-9E38-C239-E610-A105A93E6BB3}"/>
              </a:ext>
            </a:extLst>
          </p:cNvPr>
          <p:cNvSpPr txBox="1"/>
          <p:nvPr/>
        </p:nvSpPr>
        <p:spPr>
          <a:xfrm>
            <a:off x="755755" y="3391388"/>
            <a:ext cx="2151551"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a:t>
            </a:r>
            <a:r>
              <a:rPr lang="en-US" sz="2000" dirty="0">
                <a:solidFill>
                  <a:srgbClr val="C00000"/>
                </a:solidFill>
                <a:latin typeface="Courier New" panose="02070309020205020404" pitchFamily="49" charset="0"/>
                <a:cs typeface="Courier New" panose="02070309020205020404" pitchFamily="49" charset="0"/>
                <a:sym typeface="Wingdings" panose="05000000000000000000" pitchFamily="2" charset="2"/>
              </a:rPr>
              <a:t>{Encrypted}</a:t>
            </a:r>
            <a:endParaRPr lang="en-US" sz="2000" dirty="0">
              <a:solidFill>
                <a:srgbClr val="C00000"/>
              </a:solidFill>
              <a:latin typeface="Courier New" panose="02070309020205020404" pitchFamily="49" charset="0"/>
              <a:cs typeface="Courier New" panose="02070309020205020404" pitchFamily="49" charset="0"/>
            </a:endParaRPr>
          </a:p>
        </p:txBody>
      </p:sp>
      <p:sp>
        <p:nvSpPr>
          <p:cNvPr id="6" name="TextBox 5">
            <a:extLst>
              <a:ext uri="{FF2B5EF4-FFF2-40B4-BE49-F238E27FC236}">
                <a16:creationId xmlns:a16="http://schemas.microsoft.com/office/drawing/2014/main" id="{740FF2E0-9D7C-A2AC-A4C5-92AC670FDA00}"/>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8" name="TextBox 7">
            <a:extLst>
              <a:ext uri="{FF2B5EF4-FFF2-40B4-BE49-F238E27FC236}">
                <a16:creationId xmlns:a16="http://schemas.microsoft.com/office/drawing/2014/main" id="{0BAC32A2-B784-6522-5D0A-39F79E1F3D5E}"/>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61" name="!!Title">
            <a:extLst>
              <a:ext uri="{FF2B5EF4-FFF2-40B4-BE49-F238E27FC236}">
                <a16:creationId xmlns:a16="http://schemas.microsoft.com/office/drawing/2014/main" id="{01248FD2-AC59-3838-284D-D5EC28C9B0D5}"/>
              </a:ext>
            </a:extLst>
          </p:cNvPr>
          <p:cNvSpPr>
            <a:spLocks noGrp="1"/>
          </p:cNvSpPr>
          <p:nvPr>
            <p:ph idx="1"/>
          </p:nvPr>
        </p:nvSpPr>
        <p:spPr>
          <a:xfrm>
            <a:off x="838200" y="339725"/>
            <a:ext cx="10515600" cy="923810"/>
          </a:xfrm>
        </p:spPr>
        <p:txBody>
          <a:bodyPr>
            <a:normAutofit/>
          </a:bodyPr>
          <a:lstStyle/>
          <a:p>
            <a:pPr marL="0" indent="0">
              <a:buNone/>
            </a:pPr>
            <a:r>
              <a:rPr lang="en-US" sz="4000" dirty="0">
                <a:solidFill>
                  <a:srgbClr val="FD7D00"/>
                </a:solidFill>
              </a:rPr>
              <a:t>Authentication</a:t>
            </a:r>
            <a:endParaRPr lang="en-US" dirty="0"/>
          </a:p>
          <a:p>
            <a:endParaRPr lang="en-US" dirty="0"/>
          </a:p>
        </p:txBody>
      </p:sp>
      <p:sp>
        <p:nvSpPr>
          <p:cNvPr id="21" name="TextBox 20">
            <a:extLst>
              <a:ext uri="{FF2B5EF4-FFF2-40B4-BE49-F238E27FC236}">
                <a16:creationId xmlns:a16="http://schemas.microsoft.com/office/drawing/2014/main" id="{993F7F6E-915E-F224-900D-0B7137579DD3}"/>
              </a:ext>
            </a:extLst>
          </p:cNvPr>
          <p:cNvSpPr txBox="1"/>
          <p:nvPr/>
        </p:nvSpPr>
        <p:spPr>
          <a:xfrm>
            <a:off x="4660298" y="3302452"/>
            <a:ext cx="6096000" cy="400110"/>
          </a:xfrm>
          <a:prstGeom prst="rect">
            <a:avLst/>
          </a:prstGeom>
          <a:noFill/>
        </p:spPr>
        <p:txBody>
          <a:bodyPr wrap="square">
            <a:spAutoFit/>
          </a:bodyPr>
          <a:lstStyle/>
          <a:p>
            <a:r>
              <a:rPr lang="en-US" sz="2000" dirty="0" err="1">
                <a:solidFill>
                  <a:srgbClr val="FFFFFF"/>
                </a:solidFill>
              </a:rPr>
              <a:t>OKd</a:t>
            </a:r>
            <a:r>
              <a:rPr lang="en-US" sz="2000" dirty="0">
                <a:solidFill>
                  <a:srgbClr val="FFFFFF"/>
                </a:solidFill>
              </a:rPr>
              <a:t>/h8mO+fz/ilMd3TeZaw==</a:t>
            </a:r>
          </a:p>
        </p:txBody>
      </p:sp>
      <p:sp>
        <p:nvSpPr>
          <p:cNvPr id="27" name="TextBox 26">
            <a:extLst>
              <a:ext uri="{FF2B5EF4-FFF2-40B4-BE49-F238E27FC236}">
                <a16:creationId xmlns:a16="http://schemas.microsoft.com/office/drawing/2014/main" id="{A09FF4D6-C590-CF34-32A0-6BAE7CB49432}"/>
              </a:ext>
            </a:extLst>
          </p:cNvPr>
          <p:cNvSpPr txBox="1"/>
          <p:nvPr/>
        </p:nvSpPr>
        <p:spPr>
          <a:xfrm>
            <a:off x="4678254" y="3000276"/>
            <a:ext cx="1242851" cy="400110"/>
          </a:xfrm>
          <a:prstGeom prst="rect">
            <a:avLst/>
          </a:prstGeom>
          <a:noFill/>
        </p:spPr>
        <p:txBody>
          <a:bodyPr wrap="square">
            <a:spAutoFit/>
          </a:bodyPr>
          <a:lstStyle/>
          <a:p>
            <a:r>
              <a:rPr lang="en-US" sz="2000" dirty="0">
                <a:solidFill>
                  <a:srgbClr val="FF823A"/>
                </a:solidFill>
              </a:rPr>
              <a:t>AES-128</a:t>
            </a:r>
          </a:p>
        </p:txBody>
      </p:sp>
      <p:grpSp>
        <p:nvGrpSpPr>
          <p:cNvPr id="28" name="Arrow">
            <a:extLst>
              <a:ext uri="{FF2B5EF4-FFF2-40B4-BE49-F238E27FC236}">
                <a16:creationId xmlns:a16="http://schemas.microsoft.com/office/drawing/2014/main" id="{619E65CD-5747-1EB3-3348-78D880090F83}"/>
              </a:ext>
            </a:extLst>
          </p:cNvPr>
          <p:cNvGrpSpPr>
            <a:grpSpLocks noChangeAspect="1"/>
          </p:cNvGrpSpPr>
          <p:nvPr/>
        </p:nvGrpSpPr>
        <p:grpSpPr bwMode="auto">
          <a:xfrm rot="16487907" flipV="1">
            <a:off x="5221017" y="1966780"/>
            <a:ext cx="904172" cy="943180"/>
            <a:chOff x="1328" y="0"/>
            <a:chExt cx="3106" cy="3240"/>
          </a:xfrm>
          <a:solidFill>
            <a:srgbClr val="FF823A"/>
          </a:solidFill>
        </p:grpSpPr>
        <p:sp>
          <p:nvSpPr>
            <p:cNvPr id="29" name="Freeform 716">
              <a:extLst>
                <a:ext uri="{FF2B5EF4-FFF2-40B4-BE49-F238E27FC236}">
                  <a16:creationId xmlns:a16="http://schemas.microsoft.com/office/drawing/2014/main" id="{D3527F2E-1627-1200-4673-9DC506B2F1E4}"/>
                </a:ext>
              </a:extLst>
            </p:cNvPr>
            <p:cNvSpPr>
              <a:spLocks/>
            </p:cNvSpPr>
            <p:nvPr userDrawn="1"/>
          </p:nvSpPr>
          <p:spPr bwMode="auto">
            <a:xfrm>
              <a:off x="4426" y="250"/>
              <a:ext cx="1" cy="29"/>
            </a:xfrm>
            <a:custGeom>
              <a:avLst/>
              <a:gdLst>
                <a:gd name="T0" fmla="*/ 0 w 1"/>
                <a:gd name="T1" fmla="*/ 14 h 20"/>
                <a:gd name="T2" fmla="*/ 1 w 1"/>
                <a:gd name="T3" fmla="*/ 0 h 20"/>
                <a:gd name="T4" fmla="*/ 0 w 1"/>
                <a:gd name="T5" fmla="*/ 14 h 20"/>
              </a:gdLst>
              <a:ahLst/>
              <a:cxnLst>
                <a:cxn ang="0">
                  <a:pos x="T0" y="T1"/>
                </a:cxn>
                <a:cxn ang="0">
                  <a:pos x="T2" y="T3"/>
                </a:cxn>
                <a:cxn ang="0">
                  <a:pos x="T4" y="T5"/>
                </a:cxn>
              </a:cxnLst>
              <a:rect l="0" t="0" r="r" b="b"/>
              <a:pathLst>
                <a:path w="1" h="20">
                  <a:moveTo>
                    <a:pt x="0" y="14"/>
                  </a:moveTo>
                  <a:cubicBezTo>
                    <a:pt x="0" y="11"/>
                    <a:pt x="1" y="5"/>
                    <a:pt x="1" y="0"/>
                  </a:cubicBezTo>
                  <a:cubicBezTo>
                    <a:pt x="1" y="13"/>
                    <a:pt x="0" y="20"/>
                    <a:pt x="0" y="1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30" name="Freeform 717">
              <a:extLst>
                <a:ext uri="{FF2B5EF4-FFF2-40B4-BE49-F238E27FC236}">
                  <a16:creationId xmlns:a16="http://schemas.microsoft.com/office/drawing/2014/main" id="{BB3E40CB-8F09-C0BD-5686-F2CC469BF3D4}"/>
                </a:ext>
              </a:extLst>
            </p:cNvPr>
            <p:cNvSpPr>
              <a:spLocks/>
            </p:cNvSpPr>
            <p:nvPr userDrawn="1"/>
          </p:nvSpPr>
          <p:spPr bwMode="auto">
            <a:xfrm>
              <a:off x="4414" y="0"/>
              <a:ext cx="20" cy="250"/>
            </a:xfrm>
            <a:custGeom>
              <a:avLst/>
              <a:gdLst>
                <a:gd name="T0" fmla="*/ 11 w 14"/>
                <a:gd name="T1" fmla="*/ 6 h 174"/>
                <a:gd name="T2" fmla="*/ 9 w 14"/>
                <a:gd name="T3" fmla="*/ 174 h 174"/>
                <a:gd name="T4" fmla="*/ 14 w 14"/>
                <a:gd name="T5" fmla="*/ 8 h 174"/>
                <a:gd name="T6" fmla="*/ 9 w 14"/>
                <a:gd name="T7" fmla="*/ 17 h 174"/>
                <a:gd name="T8" fmla="*/ 11 w 14"/>
                <a:gd name="T9" fmla="*/ 0 h 174"/>
                <a:gd name="T10" fmla="*/ 11 w 14"/>
                <a:gd name="T11" fmla="*/ 6 h 174"/>
                <a:gd name="T12" fmla="*/ 11 w 14"/>
                <a:gd name="T13" fmla="*/ 32 h 174"/>
                <a:gd name="T14" fmla="*/ 11 w 14"/>
                <a:gd name="T15" fmla="*/ 6 h 174"/>
                <a:gd name="T16" fmla="*/ 11 w 14"/>
                <a:gd name="T17" fmla="*/ 6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174">
                  <a:moveTo>
                    <a:pt x="11" y="6"/>
                  </a:moveTo>
                  <a:cubicBezTo>
                    <a:pt x="13" y="62"/>
                    <a:pt x="13" y="118"/>
                    <a:pt x="9" y="174"/>
                  </a:cubicBezTo>
                  <a:cubicBezTo>
                    <a:pt x="11" y="119"/>
                    <a:pt x="3" y="63"/>
                    <a:pt x="14" y="8"/>
                  </a:cubicBezTo>
                  <a:cubicBezTo>
                    <a:pt x="14" y="12"/>
                    <a:pt x="12" y="16"/>
                    <a:pt x="9" y="17"/>
                  </a:cubicBezTo>
                  <a:cubicBezTo>
                    <a:pt x="11" y="12"/>
                    <a:pt x="11" y="6"/>
                    <a:pt x="11" y="0"/>
                  </a:cubicBezTo>
                  <a:cubicBezTo>
                    <a:pt x="12" y="24"/>
                    <a:pt x="0" y="48"/>
                    <a:pt x="11" y="6"/>
                  </a:cubicBezTo>
                  <a:cubicBezTo>
                    <a:pt x="11" y="15"/>
                    <a:pt x="12" y="24"/>
                    <a:pt x="11" y="32"/>
                  </a:cubicBezTo>
                  <a:cubicBezTo>
                    <a:pt x="13" y="24"/>
                    <a:pt x="9" y="14"/>
                    <a:pt x="11" y="6"/>
                  </a:cubicBezTo>
                  <a:cubicBezTo>
                    <a:pt x="13" y="62"/>
                    <a:pt x="9" y="13"/>
                    <a:pt x="11" y="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31" name="Freeform 718">
              <a:extLst>
                <a:ext uri="{FF2B5EF4-FFF2-40B4-BE49-F238E27FC236}">
                  <a16:creationId xmlns:a16="http://schemas.microsoft.com/office/drawing/2014/main" id="{675F49D4-C13B-3FDF-0C8A-8298F39BEB09}"/>
                </a:ext>
              </a:extLst>
            </p:cNvPr>
            <p:cNvSpPr>
              <a:spLocks/>
            </p:cNvSpPr>
            <p:nvPr userDrawn="1"/>
          </p:nvSpPr>
          <p:spPr bwMode="auto">
            <a:xfrm>
              <a:off x="4416" y="198"/>
              <a:ext cx="4" cy="84"/>
            </a:xfrm>
            <a:custGeom>
              <a:avLst/>
              <a:gdLst>
                <a:gd name="T0" fmla="*/ 0 w 3"/>
                <a:gd name="T1" fmla="*/ 58 h 58"/>
                <a:gd name="T2" fmla="*/ 3 w 3"/>
                <a:gd name="T3" fmla="*/ 0 h 58"/>
                <a:gd name="T4" fmla="*/ 0 w 3"/>
                <a:gd name="T5" fmla="*/ 58 h 58"/>
              </a:gdLst>
              <a:ahLst/>
              <a:cxnLst>
                <a:cxn ang="0">
                  <a:pos x="T0" y="T1"/>
                </a:cxn>
                <a:cxn ang="0">
                  <a:pos x="T2" y="T3"/>
                </a:cxn>
                <a:cxn ang="0">
                  <a:pos x="T4" y="T5"/>
                </a:cxn>
              </a:cxnLst>
              <a:rect l="0" t="0" r="r" b="b"/>
              <a:pathLst>
                <a:path w="3" h="58">
                  <a:moveTo>
                    <a:pt x="0" y="58"/>
                  </a:moveTo>
                  <a:cubicBezTo>
                    <a:pt x="1" y="39"/>
                    <a:pt x="2" y="19"/>
                    <a:pt x="3" y="0"/>
                  </a:cubicBezTo>
                  <a:cubicBezTo>
                    <a:pt x="3" y="34"/>
                    <a:pt x="1" y="28"/>
                    <a:pt x="0" y="5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32" name="Freeform 719">
              <a:extLst>
                <a:ext uri="{FF2B5EF4-FFF2-40B4-BE49-F238E27FC236}">
                  <a16:creationId xmlns:a16="http://schemas.microsoft.com/office/drawing/2014/main" id="{A3DBE1A9-532F-53D7-9EF0-3D05816F8359}"/>
                </a:ext>
              </a:extLst>
            </p:cNvPr>
            <p:cNvSpPr>
              <a:spLocks/>
            </p:cNvSpPr>
            <p:nvPr userDrawn="1"/>
          </p:nvSpPr>
          <p:spPr bwMode="auto">
            <a:xfrm>
              <a:off x="4420" y="224"/>
              <a:ext cx="4" cy="77"/>
            </a:xfrm>
            <a:custGeom>
              <a:avLst/>
              <a:gdLst>
                <a:gd name="T0" fmla="*/ 2 w 3"/>
                <a:gd name="T1" fmla="*/ 19 h 53"/>
                <a:gd name="T2" fmla="*/ 0 w 3"/>
                <a:gd name="T3" fmla="*/ 53 h 53"/>
                <a:gd name="T4" fmla="*/ 2 w 3"/>
                <a:gd name="T5" fmla="*/ 19 h 53"/>
                <a:gd name="T6" fmla="*/ 2 w 3"/>
                <a:gd name="T7" fmla="*/ 27 h 53"/>
                <a:gd name="T8" fmla="*/ 2 w 3"/>
                <a:gd name="T9" fmla="*/ 19 h 53"/>
                <a:gd name="T10" fmla="*/ 2 w 3"/>
                <a:gd name="T11" fmla="*/ 19 h 53"/>
              </a:gdLst>
              <a:ahLst/>
              <a:cxnLst>
                <a:cxn ang="0">
                  <a:pos x="T0" y="T1"/>
                </a:cxn>
                <a:cxn ang="0">
                  <a:pos x="T2" y="T3"/>
                </a:cxn>
                <a:cxn ang="0">
                  <a:pos x="T4" y="T5"/>
                </a:cxn>
                <a:cxn ang="0">
                  <a:pos x="T6" y="T7"/>
                </a:cxn>
                <a:cxn ang="0">
                  <a:pos x="T8" y="T9"/>
                </a:cxn>
                <a:cxn ang="0">
                  <a:pos x="T10" y="T11"/>
                </a:cxn>
              </a:cxnLst>
              <a:rect l="0" t="0" r="r" b="b"/>
              <a:pathLst>
                <a:path w="3" h="53">
                  <a:moveTo>
                    <a:pt x="2" y="19"/>
                  </a:moveTo>
                  <a:cubicBezTo>
                    <a:pt x="3" y="30"/>
                    <a:pt x="2" y="42"/>
                    <a:pt x="0" y="53"/>
                  </a:cubicBezTo>
                  <a:cubicBezTo>
                    <a:pt x="1" y="42"/>
                    <a:pt x="1" y="30"/>
                    <a:pt x="2" y="19"/>
                  </a:cubicBezTo>
                  <a:cubicBezTo>
                    <a:pt x="3" y="22"/>
                    <a:pt x="3" y="25"/>
                    <a:pt x="2" y="27"/>
                  </a:cubicBezTo>
                  <a:cubicBezTo>
                    <a:pt x="1" y="0"/>
                    <a:pt x="1" y="46"/>
                    <a:pt x="2" y="19"/>
                  </a:cubicBezTo>
                  <a:cubicBezTo>
                    <a:pt x="3" y="30"/>
                    <a:pt x="1" y="30"/>
                    <a:pt x="2" y="1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33" name="Freeform 720">
              <a:extLst>
                <a:ext uri="{FF2B5EF4-FFF2-40B4-BE49-F238E27FC236}">
                  <a16:creationId xmlns:a16="http://schemas.microsoft.com/office/drawing/2014/main" id="{824BFC04-A873-8185-EE16-852F5D031151}"/>
                </a:ext>
              </a:extLst>
            </p:cNvPr>
            <p:cNvSpPr>
              <a:spLocks/>
            </p:cNvSpPr>
            <p:nvPr userDrawn="1"/>
          </p:nvSpPr>
          <p:spPr bwMode="auto">
            <a:xfrm>
              <a:off x="2098" y="3108"/>
              <a:ext cx="13" cy="7"/>
            </a:xfrm>
            <a:custGeom>
              <a:avLst/>
              <a:gdLst>
                <a:gd name="T0" fmla="*/ 0 w 9"/>
                <a:gd name="T1" fmla="*/ 0 h 5"/>
                <a:gd name="T2" fmla="*/ 6 w 9"/>
                <a:gd name="T3" fmla="*/ 5 h 5"/>
                <a:gd name="T4" fmla="*/ 0 w 9"/>
                <a:gd name="T5" fmla="*/ 0 h 5"/>
              </a:gdLst>
              <a:ahLst/>
              <a:cxnLst>
                <a:cxn ang="0">
                  <a:pos x="T0" y="T1"/>
                </a:cxn>
                <a:cxn ang="0">
                  <a:pos x="T2" y="T3"/>
                </a:cxn>
                <a:cxn ang="0">
                  <a:pos x="T4" y="T5"/>
                </a:cxn>
              </a:cxnLst>
              <a:rect l="0" t="0" r="r" b="b"/>
              <a:pathLst>
                <a:path w="9" h="5">
                  <a:moveTo>
                    <a:pt x="0" y="0"/>
                  </a:moveTo>
                  <a:cubicBezTo>
                    <a:pt x="6" y="3"/>
                    <a:pt x="9" y="5"/>
                    <a:pt x="6" y="5"/>
                  </a:cubicBezTo>
                  <a:lnTo>
                    <a:pt x="0"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34" name="Freeform 721">
              <a:extLst>
                <a:ext uri="{FF2B5EF4-FFF2-40B4-BE49-F238E27FC236}">
                  <a16:creationId xmlns:a16="http://schemas.microsoft.com/office/drawing/2014/main" id="{595DC4CF-CAA4-301A-3210-42A338E7E18D}"/>
                </a:ext>
              </a:extLst>
            </p:cNvPr>
            <p:cNvSpPr>
              <a:spLocks/>
            </p:cNvSpPr>
            <p:nvPr userDrawn="1"/>
          </p:nvSpPr>
          <p:spPr bwMode="auto">
            <a:xfrm>
              <a:off x="1876" y="3029"/>
              <a:ext cx="39" cy="12"/>
            </a:xfrm>
            <a:custGeom>
              <a:avLst/>
              <a:gdLst>
                <a:gd name="T0" fmla="*/ 27 w 27"/>
                <a:gd name="T1" fmla="*/ 9 h 9"/>
                <a:gd name="T2" fmla="*/ 0 w 27"/>
                <a:gd name="T3" fmla="*/ 0 h 9"/>
                <a:gd name="T4" fmla="*/ 27 w 27"/>
                <a:gd name="T5" fmla="*/ 9 h 9"/>
              </a:gdLst>
              <a:ahLst/>
              <a:cxnLst>
                <a:cxn ang="0">
                  <a:pos x="T0" y="T1"/>
                </a:cxn>
                <a:cxn ang="0">
                  <a:pos x="T2" y="T3"/>
                </a:cxn>
                <a:cxn ang="0">
                  <a:pos x="T4" y="T5"/>
                </a:cxn>
              </a:cxnLst>
              <a:rect l="0" t="0" r="r" b="b"/>
              <a:pathLst>
                <a:path w="27" h="9">
                  <a:moveTo>
                    <a:pt x="27" y="9"/>
                  </a:moveTo>
                  <a:cubicBezTo>
                    <a:pt x="0" y="0"/>
                    <a:pt x="0" y="0"/>
                    <a:pt x="0" y="0"/>
                  </a:cubicBezTo>
                  <a:cubicBezTo>
                    <a:pt x="8" y="3"/>
                    <a:pt x="15" y="5"/>
                    <a:pt x="27" y="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35" name="Freeform 722">
              <a:extLst>
                <a:ext uri="{FF2B5EF4-FFF2-40B4-BE49-F238E27FC236}">
                  <a16:creationId xmlns:a16="http://schemas.microsoft.com/office/drawing/2014/main" id="{60FFF60C-1E92-8ECA-77B4-DDEF850E57D8}"/>
                </a:ext>
              </a:extLst>
            </p:cNvPr>
            <p:cNvSpPr>
              <a:spLocks/>
            </p:cNvSpPr>
            <p:nvPr userDrawn="1"/>
          </p:nvSpPr>
          <p:spPr bwMode="auto">
            <a:xfrm>
              <a:off x="2234" y="3149"/>
              <a:ext cx="33" cy="10"/>
            </a:xfrm>
            <a:custGeom>
              <a:avLst/>
              <a:gdLst>
                <a:gd name="T0" fmla="*/ 23 w 23"/>
                <a:gd name="T1" fmla="*/ 7 h 7"/>
                <a:gd name="T2" fmla="*/ 0 w 23"/>
                <a:gd name="T3" fmla="*/ 0 h 7"/>
                <a:gd name="T4" fmla="*/ 23 w 23"/>
                <a:gd name="T5" fmla="*/ 7 h 7"/>
              </a:gdLst>
              <a:ahLst/>
              <a:cxnLst>
                <a:cxn ang="0">
                  <a:pos x="T0" y="T1"/>
                </a:cxn>
                <a:cxn ang="0">
                  <a:pos x="T2" y="T3"/>
                </a:cxn>
                <a:cxn ang="0">
                  <a:pos x="T4" y="T5"/>
                </a:cxn>
              </a:cxnLst>
              <a:rect l="0" t="0" r="r" b="b"/>
              <a:pathLst>
                <a:path w="23" h="7">
                  <a:moveTo>
                    <a:pt x="23" y="7"/>
                  </a:moveTo>
                  <a:cubicBezTo>
                    <a:pt x="0" y="0"/>
                    <a:pt x="0" y="0"/>
                    <a:pt x="0" y="0"/>
                  </a:cubicBezTo>
                  <a:cubicBezTo>
                    <a:pt x="8" y="2"/>
                    <a:pt x="16" y="4"/>
                    <a:pt x="23" y="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36" name="Freeform 723">
              <a:extLst>
                <a:ext uri="{FF2B5EF4-FFF2-40B4-BE49-F238E27FC236}">
                  <a16:creationId xmlns:a16="http://schemas.microsoft.com/office/drawing/2014/main" id="{622B4108-6AB3-A7EF-F28B-D5DCCF345DD4}"/>
                </a:ext>
              </a:extLst>
            </p:cNvPr>
            <p:cNvSpPr>
              <a:spLocks/>
            </p:cNvSpPr>
            <p:nvPr userDrawn="1"/>
          </p:nvSpPr>
          <p:spPr bwMode="auto">
            <a:xfrm>
              <a:off x="3654" y="1951"/>
              <a:ext cx="61" cy="61"/>
            </a:xfrm>
            <a:custGeom>
              <a:avLst/>
              <a:gdLst>
                <a:gd name="T0" fmla="*/ 0 w 43"/>
                <a:gd name="T1" fmla="*/ 42 h 42"/>
                <a:gd name="T2" fmla="*/ 43 w 43"/>
                <a:gd name="T3" fmla="*/ 0 h 42"/>
                <a:gd name="T4" fmla="*/ 0 w 43"/>
                <a:gd name="T5" fmla="*/ 42 h 42"/>
              </a:gdLst>
              <a:ahLst/>
              <a:cxnLst>
                <a:cxn ang="0">
                  <a:pos x="T0" y="T1"/>
                </a:cxn>
                <a:cxn ang="0">
                  <a:pos x="T2" y="T3"/>
                </a:cxn>
                <a:cxn ang="0">
                  <a:pos x="T4" y="T5"/>
                </a:cxn>
              </a:cxnLst>
              <a:rect l="0" t="0" r="r" b="b"/>
              <a:pathLst>
                <a:path w="43" h="42">
                  <a:moveTo>
                    <a:pt x="0" y="42"/>
                  </a:moveTo>
                  <a:cubicBezTo>
                    <a:pt x="17" y="26"/>
                    <a:pt x="32" y="12"/>
                    <a:pt x="43" y="0"/>
                  </a:cubicBezTo>
                  <a:cubicBezTo>
                    <a:pt x="14" y="33"/>
                    <a:pt x="10" y="34"/>
                    <a:pt x="0" y="4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37" name="Freeform 724">
              <a:extLst>
                <a:ext uri="{FF2B5EF4-FFF2-40B4-BE49-F238E27FC236}">
                  <a16:creationId xmlns:a16="http://schemas.microsoft.com/office/drawing/2014/main" id="{6A2A6566-8F5B-DAD2-63DA-220E8E8A3CF6}"/>
                </a:ext>
              </a:extLst>
            </p:cNvPr>
            <p:cNvSpPr>
              <a:spLocks/>
            </p:cNvSpPr>
            <p:nvPr userDrawn="1"/>
          </p:nvSpPr>
          <p:spPr bwMode="auto">
            <a:xfrm>
              <a:off x="1865" y="2995"/>
              <a:ext cx="14" cy="6"/>
            </a:xfrm>
            <a:custGeom>
              <a:avLst/>
              <a:gdLst>
                <a:gd name="T0" fmla="*/ 10 w 10"/>
                <a:gd name="T1" fmla="*/ 2 h 4"/>
                <a:gd name="T2" fmla="*/ 0 w 10"/>
                <a:gd name="T3" fmla="*/ 0 h 4"/>
                <a:gd name="T4" fmla="*/ 10 w 10"/>
                <a:gd name="T5" fmla="*/ 2 h 4"/>
                <a:gd name="T6" fmla="*/ 10 w 10"/>
                <a:gd name="T7" fmla="*/ 2 h 4"/>
              </a:gdLst>
              <a:ahLst/>
              <a:cxnLst>
                <a:cxn ang="0">
                  <a:pos x="T0" y="T1"/>
                </a:cxn>
                <a:cxn ang="0">
                  <a:pos x="T2" y="T3"/>
                </a:cxn>
                <a:cxn ang="0">
                  <a:pos x="T4" y="T5"/>
                </a:cxn>
                <a:cxn ang="0">
                  <a:pos x="T6" y="T7"/>
                </a:cxn>
              </a:cxnLst>
              <a:rect l="0" t="0" r="r" b="b"/>
              <a:pathLst>
                <a:path w="10" h="4">
                  <a:moveTo>
                    <a:pt x="10" y="2"/>
                  </a:moveTo>
                  <a:cubicBezTo>
                    <a:pt x="10" y="4"/>
                    <a:pt x="0" y="1"/>
                    <a:pt x="0" y="0"/>
                  </a:cubicBezTo>
                  <a:cubicBezTo>
                    <a:pt x="3" y="1"/>
                    <a:pt x="6" y="2"/>
                    <a:pt x="10" y="2"/>
                  </a:cubicBezTo>
                  <a:cubicBezTo>
                    <a:pt x="10" y="4"/>
                    <a:pt x="10" y="2"/>
                    <a:pt x="10" y="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38" name="Freeform 725">
              <a:extLst>
                <a:ext uri="{FF2B5EF4-FFF2-40B4-BE49-F238E27FC236}">
                  <a16:creationId xmlns:a16="http://schemas.microsoft.com/office/drawing/2014/main" id="{22BD2679-C3B1-8A45-E372-E89DB3E4D84F}"/>
                </a:ext>
              </a:extLst>
            </p:cNvPr>
            <p:cNvSpPr>
              <a:spLocks/>
            </p:cNvSpPr>
            <p:nvPr userDrawn="1"/>
          </p:nvSpPr>
          <p:spPr bwMode="auto">
            <a:xfrm>
              <a:off x="2369" y="3191"/>
              <a:ext cx="59" cy="14"/>
            </a:xfrm>
            <a:custGeom>
              <a:avLst/>
              <a:gdLst>
                <a:gd name="T0" fmla="*/ 21 w 41"/>
                <a:gd name="T1" fmla="*/ 3 h 10"/>
                <a:gd name="T2" fmla="*/ 41 w 41"/>
                <a:gd name="T3" fmla="*/ 10 h 10"/>
                <a:gd name="T4" fmla="*/ 0 w 41"/>
                <a:gd name="T5" fmla="*/ 0 h 10"/>
                <a:gd name="T6" fmla="*/ 25 w 41"/>
                <a:gd name="T7" fmla="*/ 5 h 10"/>
                <a:gd name="T8" fmla="*/ 21 w 41"/>
                <a:gd name="T9" fmla="*/ 3 h 10"/>
                <a:gd name="T10" fmla="*/ 21 w 41"/>
                <a:gd name="T11" fmla="*/ 3 h 10"/>
              </a:gdLst>
              <a:ahLst/>
              <a:cxnLst>
                <a:cxn ang="0">
                  <a:pos x="T0" y="T1"/>
                </a:cxn>
                <a:cxn ang="0">
                  <a:pos x="T2" y="T3"/>
                </a:cxn>
                <a:cxn ang="0">
                  <a:pos x="T4" y="T5"/>
                </a:cxn>
                <a:cxn ang="0">
                  <a:pos x="T6" y="T7"/>
                </a:cxn>
                <a:cxn ang="0">
                  <a:pos x="T8" y="T9"/>
                </a:cxn>
                <a:cxn ang="0">
                  <a:pos x="T10" y="T11"/>
                </a:cxn>
              </a:cxnLst>
              <a:rect l="0" t="0" r="r" b="b"/>
              <a:pathLst>
                <a:path w="41" h="10">
                  <a:moveTo>
                    <a:pt x="21" y="3"/>
                  </a:moveTo>
                  <a:cubicBezTo>
                    <a:pt x="28" y="6"/>
                    <a:pt x="35" y="8"/>
                    <a:pt x="41" y="10"/>
                  </a:cubicBezTo>
                  <a:cubicBezTo>
                    <a:pt x="28" y="6"/>
                    <a:pt x="14" y="3"/>
                    <a:pt x="0" y="0"/>
                  </a:cubicBezTo>
                  <a:cubicBezTo>
                    <a:pt x="9" y="0"/>
                    <a:pt x="17" y="2"/>
                    <a:pt x="25" y="5"/>
                  </a:cubicBezTo>
                  <a:cubicBezTo>
                    <a:pt x="13" y="1"/>
                    <a:pt x="33" y="9"/>
                    <a:pt x="21" y="3"/>
                  </a:cubicBezTo>
                  <a:cubicBezTo>
                    <a:pt x="28" y="6"/>
                    <a:pt x="25" y="5"/>
                    <a:pt x="21" y="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40" name="Freeform 726">
              <a:extLst>
                <a:ext uri="{FF2B5EF4-FFF2-40B4-BE49-F238E27FC236}">
                  <a16:creationId xmlns:a16="http://schemas.microsoft.com/office/drawing/2014/main" id="{CB59486E-1AC2-0163-34AB-B923F26CCA98}"/>
                </a:ext>
              </a:extLst>
            </p:cNvPr>
            <p:cNvSpPr>
              <a:spLocks/>
            </p:cNvSpPr>
            <p:nvPr userDrawn="1"/>
          </p:nvSpPr>
          <p:spPr bwMode="auto">
            <a:xfrm>
              <a:off x="1859" y="2524"/>
              <a:ext cx="33" cy="20"/>
            </a:xfrm>
            <a:custGeom>
              <a:avLst/>
              <a:gdLst>
                <a:gd name="T0" fmla="*/ 2 w 23"/>
                <a:gd name="T1" fmla="*/ 12 h 14"/>
                <a:gd name="T2" fmla="*/ 23 w 23"/>
                <a:gd name="T3" fmla="*/ 0 h 14"/>
                <a:gd name="T4" fmla="*/ 2 w 23"/>
                <a:gd name="T5" fmla="*/ 12 h 14"/>
              </a:gdLst>
              <a:ahLst/>
              <a:cxnLst>
                <a:cxn ang="0">
                  <a:pos x="T0" y="T1"/>
                </a:cxn>
                <a:cxn ang="0">
                  <a:pos x="T2" y="T3"/>
                </a:cxn>
                <a:cxn ang="0">
                  <a:pos x="T4" y="T5"/>
                </a:cxn>
              </a:cxnLst>
              <a:rect l="0" t="0" r="r" b="b"/>
              <a:pathLst>
                <a:path w="23" h="14">
                  <a:moveTo>
                    <a:pt x="2" y="12"/>
                  </a:moveTo>
                  <a:cubicBezTo>
                    <a:pt x="10" y="7"/>
                    <a:pt x="17" y="3"/>
                    <a:pt x="23" y="0"/>
                  </a:cubicBezTo>
                  <a:cubicBezTo>
                    <a:pt x="8" y="10"/>
                    <a:pt x="0" y="14"/>
                    <a:pt x="2" y="1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43" name="Freeform 727">
              <a:extLst>
                <a:ext uri="{FF2B5EF4-FFF2-40B4-BE49-F238E27FC236}">
                  <a16:creationId xmlns:a16="http://schemas.microsoft.com/office/drawing/2014/main" id="{933028D3-4588-A48C-9635-15E58AEB099B}"/>
                </a:ext>
              </a:extLst>
            </p:cNvPr>
            <p:cNvSpPr>
              <a:spLocks/>
            </p:cNvSpPr>
            <p:nvPr userDrawn="1"/>
          </p:nvSpPr>
          <p:spPr bwMode="auto">
            <a:xfrm>
              <a:off x="1868" y="3026"/>
              <a:ext cx="18" cy="5"/>
            </a:xfrm>
            <a:custGeom>
              <a:avLst/>
              <a:gdLst>
                <a:gd name="T0" fmla="*/ 3 w 13"/>
                <a:gd name="T1" fmla="*/ 1 h 4"/>
                <a:gd name="T2" fmla="*/ 3 w 13"/>
                <a:gd name="T3" fmla="*/ 1 h 4"/>
                <a:gd name="T4" fmla="*/ 3 w 13"/>
                <a:gd name="T5" fmla="*/ 1 h 4"/>
              </a:gdLst>
              <a:ahLst/>
              <a:cxnLst>
                <a:cxn ang="0">
                  <a:pos x="T0" y="T1"/>
                </a:cxn>
                <a:cxn ang="0">
                  <a:pos x="T2" y="T3"/>
                </a:cxn>
                <a:cxn ang="0">
                  <a:pos x="T4" y="T5"/>
                </a:cxn>
              </a:cxnLst>
              <a:rect l="0" t="0" r="r" b="b"/>
              <a:pathLst>
                <a:path w="13" h="4">
                  <a:moveTo>
                    <a:pt x="3" y="1"/>
                  </a:moveTo>
                  <a:cubicBezTo>
                    <a:pt x="0" y="0"/>
                    <a:pt x="13" y="4"/>
                    <a:pt x="3" y="1"/>
                  </a:cubicBezTo>
                  <a:cubicBezTo>
                    <a:pt x="3" y="1"/>
                    <a:pt x="3" y="1"/>
                    <a:pt x="3" y="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44" name="Freeform 728">
              <a:extLst>
                <a:ext uri="{FF2B5EF4-FFF2-40B4-BE49-F238E27FC236}">
                  <a16:creationId xmlns:a16="http://schemas.microsoft.com/office/drawing/2014/main" id="{899D1007-88FC-F460-A9ED-1D52C9CB4FD9}"/>
                </a:ext>
              </a:extLst>
            </p:cNvPr>
            <p:cNvSpPr>
              <a:spLocks/>
            </p:cNvSpPr>
            <p:nvPr userDrawn="1"/>
          </p:nvSpPr>
          <p:spPr bwMode="auto">
            <a:xfrm>
              <a:off x="2105" y="3069"/>
              <a:ext cx="43" cy="14"/>
            </a:xfrm>
            <a:custGeom>
              <a:avLst/>
              <a:gdLst>
                <a:gd name="T0" fmla="*/ 30 w 30"/>
                <a:gd name="T1" fmla="*/ 10 h 10"/>
                <a:gd name="T2" fmla="*/ 0 w 30"/>
                <a:gd name="T3" fmla="*/ 0 h 10"/>
                <a:gd name="T4" fmla="*/ 30 w 30"/>
                <a:gd name="T5" fmla="*/ 10 h 10"/>
              </a:gdLst>
              <a:ahLst/>
              <a:cxnLst>
                <a:cxn ang="0">
                  <a:pos x="T0" y="T1"/>
                </a:cxn>
                <a:cxn ang="0">
                  <a:pos x="T2" y="T3"/>
                </a:cxn>
                <a:cxn ang="0">
                  <a:pos x="T4" y="T5"/>
                </a:cxn>
              </a:cxnLst>
              <a:rect l="0" t="0" r="r" b="b"/>
              <a:pathLst>
                <a:path w="30" h="10">
                  <a:moveTo>
                    <a:pt x="30" y="10"/>
                  </a:moveTo>
                  <a:cubicBezTo>
                    <a:pt x="0" y="0"/>
                    <a:pt x="0" y="0"/>
                    <a:pt x="0" y="0"/>
                  </a:cubicBezTo>
                  <a:cubicBezTo>
                    <a:pt x="13" y="4"/>
                    <a:pt x="23" y="7"/>
                    <a:pt x="30" y="1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45" name="Freeform 729">
              <a:extLst>
                <a:ext uri="{FF2B5EF4-FFF2-40B4-BE49-F238E27FC236}">
                  <a16:creationId xmlns:a16="http://schemas.microsoft.com/office/drawing/2014/main" id="{5CF29B6A-661D-CF99-B9DF-21D2876B4601}"/>
                </a:ext>
              </a:extLst>
            </p:cNvPr>
            <p:cNvSpPr>
              <a:spLocks/>
            </p:cNvSpPr>
            <p:nvPr userDrawn="1"/>
          </p:nvSpPr>
          <p:spPr bwMode="auto">
            <a:xfrm>
              <a:off x="3633" y="2012"/>
              <a:ext cx="21" cy="19"/>
            </a:xfrm>
            <a:custGeom>
              <a:avLst/>
              <a:gdLst>
                <a:gd name="T0" fmla="*/ 14 w 14"/>
                <a:gd name="T1" fmla="*/ 0 h 13"/>
                <a:gd name="T2" fmla="*/ 0 w 14"/>
                <a:gd name="T3" fmla="*/ 13 h 13"/>
                <a:gd name="T4" fmla="*/ 14 w 14"/>
                <a:gd name="T5" fmla="*/ 0 h 13"/>
              </a:gdLst>
              <a:ahLst/>
              <a:cxnLst>
                <a:cxn ang="0">
                  <a:pos x="T0" y="T1"/>
                </a:cxn>
                <a:cxn ang="0">
                  <a:pos x="T2" y="T3"/>
                </a:cxn>
                <a:cxn ang="0">
                  <a:pos x="T4" y="T5"/>
                </a:cxn>
              </a:cxnLst>
              <a:rect l="0" t="0" r="r" b="b"/>
              <a:pathLst>
                <a:path w="14" h="13">
                  <a:moveTo>
                    <a:pt x="14" y="0"/>
                  </a:moveTo>
                  <a:cubicBezTo>
                    <a:pt x="0" y="13"/>
                    <a:pt x="0" y="13"/>
                    <a:pt x="0" y="13"/>
                  </a:cubicBezTo>
                  <a:cubicBezTo>
                    <a:pt x="6" y="6"/>
                    <a:pt x="10" y="3"/>
                    <a:pt x="14"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48" name="Freeform 730">
              <a:extLst>
                <a:ext uri="{FF2B5EF4-FFF2-40B4-BE49-F238E27FC236}">
                  <a16:creationId xmlns:a16="http://schemas.microsoft.com/office/drawing/2014/main" id="{59110083-F78B-43C5-02E9-B34DC12F17A2}"/>
                </a:ext>
              </a:extLst>
            </p:cNvPr>
            <p:cNvSpPr>
              <a:spLocks/>
            </p:cNvSpPr>
            <p:nvPr userDrawn="1"/>
          </p:nvSpPr>
          <p:spPr bwMode="auto">
            <a:xfrm>
              <a:off x="4403" y="496"/>
              <a:ext cx="7" cy="39"/>
            </a:xfrm>
            <a:custGeom>
              <a:avLst/>
              <a:gdLst>
                <a:gd name="T0" fmla="*/ 5 w 5"/>
                <a:gd name="T1" fmla="*/ 0 h 27"/>
                <a:gd name="T2" fmla="*/ 0 w 5"/>
                <a:gd name="T3" fmla="*/ 27 h 27"/>
                <a:gd name="T4" fmla="*/ 5 w 5"/>
                <a:gd name="T5" fmla="*/ 0 h 27"/>
              </a:gdLst>
              <a:ahLst/>
              <a:cxnLst>
                <a:cxn ang="0">
                  <a:pos x="T0" y="T1"/>
                </a:cxn>
                <a:cxn ang="0">
                  <a:pos x="T2" y="T3"/>
                </a:cxn>
                <a:cxn ang="0">
                  <a:pos x="T4" y="T5"/>
                </a:cxn>
              </a:cxnLst>
              <a:rect l="0" t="0" r="r" b="b"/>
              <a:pathLst>
                <a:path w="5" h="27">
                  <a:moveTo>
                    <a:pt x="5" y="0"/>
                  </a:moveTo>
                  <a:cubicBezTo>
                    <a:pt x="3" y="19"/>
                    <a:pt x="1" y="24"/>
                    <a:pt x="0" y="27"/>
                  </a:cubicBezTo>
                  <a:cubicBezTo>
                    <a:pt x="2" y="17"/>
                    <a:pt x="3" y="8"/>
                    <a:pt x="5"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49" name="Freeform 731">
              <a:extLst>
                <a:ext uri="{FF2B5EF4-FFF2-40B4-BE49-F238E27FC236}">
                  <a16:creationId xmlns:a16="http://schemas.microsoft.com/office/drawing/2014/main" id="{40BF9F88-4144-4B57-8165-2E9FD154821C}"/>
                </a:ext>
              </a:extLst>
            </p:cNvPr>
            <p:cNvSpPr>
              <a:spLocks/>
            </p:cNvSpPr>
            <p:nvPr userDrawn="1"/>
          </p:nvSpPr>
          <p:spPr bwMode="auto">
            <a:xfrm>
              <a:off x="4413" y="63"/>
              <a:ext cx="0" cy="12"/>
            </a:xfrm>
            <a:custGeom>
              <a:avLst/>
              <a:gdLst>
                <a:gd name="T0" fmla="*/ 8 h 8"/>
                <a:gd name="T1" fmla="*/ 0 h 8"/>
                <a:gd name="T2" fmla="*/ 8 h 8"/>
              </a:gdLst>
              <a:ahLst/>
              <a:cxnLst>
                <a:cxn ang="0">
                  <a:pos x="0" y="T0"/>
                </a:cxn>
                <a:cxn ang="0">
                  <a:pos x="0" y="T1"/>
                </a:cxn>
                <a:cxn ang="0">
                  <a:pos x="0" y="T2"/>
                </a:cxn>
              </a:cxnLst>
              <a:rect l="0" t="0" r="r" b="b"/>
              <a:pathLst>
                <a:path h="8">
                  <a:moveTo>
                    <a:pt x="0" y="8"/>
                  </a:moveTo>
                  <a:cubicBezTo>
                    <a:pt x="0" y="0"/>
                    <a:pt x="0" y="0"/>
                    <a:pt x="0" y="0"/>
                  </a:cubicBezTo>
                  <a:cubicBezTo>
                    <a:pt x="0" y="3"/>
                    <a:pt x="0" y="6"/>
                    <a:pt x="0" y="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57" name="Freeform 732">
              <a:extLst>
                <a:ext uri="{FF2B5EF4-FFF2-40B4-BE49-F238E27FC236}">
                  <a16:creationId xmlns:a16="http://schemas.microsoft.com/office/drawing/2014/main" id="{5B4EEE40-CEE2-D642-F3BD-D0F6280FE472}"/>
                </a:ext>
              </a:extLst>
            </p:cNvPr>
            <p:cNvSpPr>
              <a:spLocks/>
            </p:cNvSpPr>
            <p:nvPr userDrawn="1"/>
          </p:nvSpPr>
          <p:spPr bwMode="auto">
            <a:xfrm>
              <a:off x="4147" y="1073"/>
              <a:ext cx="7" cy="11"/>
            </a:xfrm>
            <a:custGeom>
              <a:avLst/>
              <a:gdLst>
                <a:gd name="T0" fmla="*/ 5 w 5"/>
                <a:gd name="T1" fmla="*/ 0 h 8"/>
                <a:gd name="T2" fmla="*/ 0 w 5"/>
                <a:gd name="T3" fmla="*/ 8 h 8"/>
                <a:gd name="T4" fmla="*/ 5 w 5"/>
                <a:gd name="T5" fmla="*/ 0 h 8"/>
              </a:gdLst>
              <a:ahLst/>
              <a:cxnLst>
                <a:cxn ang="0">
                  <a:pos x="T0" y="T1"/>
                </a:cxn>
                <a:cxn ang="0">
                  <a:pos x="T2" y="T3"/>
                </a:cxn>
                <a:cxn ang="0">
                  <a:pos x="T4" y="T5"/>
                </a:cxn>
              </a:cxnLst>
              <a:rect l="0" t="0" r="r" b="b"/>
              <a:pathLst>
                <a:path w="5" h="8">
                  <a:moveTo>
                    <a:pt x="5" y="0"/>
                  </a:moveTo>
                  <a:cubicBezTo>
                    <a:pt x="3" y="3"/>
                    <a:pt x="2" y="6"/>
                    <a:pt x="0" y="8"/>
                  </a:cubicBezTo>
                  <a:cubicBezTo>
                    <a:pt x="2" y="3"/>
                    <a:pt x="4" y="0"/>
                    <a:pt x="5"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58" name="Freeform 733">
              <a:extLst>
                <a:ext uri="{FF2B5EF4-FFF2-40B4-BE49-F238E27FC236}">
                  <a16:creationId xmlns:a16="http://schemas.microsoft.com/office/drawing/2014/main" id="{5C796B1D-D7F4-EA10-5C94-85A9EBCF5098}"/>
                </a:ext>
              </a:extLst>
            </p:cNvPr>
            <p:cNvSpPr>
              <a:spLocks noEditPoints="1"/>
            </p:cNvSpPr>
            <p:nvPr userDrawn="1"/>
          </p:nvSpPr>
          <p:spPr bwMode="auto">
            <a:xfrm>
              <a:off x="1328" y="7"/>
              <a:ext cx="3095" cy="3233"/>
            </a:xfrm>
            <a:custGeom>
              <a:avLst/>
              <a:gdLst>
                <a:gd name="T0" fmla="*/ 135 w 2152"/>
                <a:gd name="T1" fmla="*/ 2033 h 2248"/>
                <a:gd name="T2" fmla="*/ 459 w 2152"/>
                <a:gd name="T3" fmla="*/ 1694 h 2248"/>
                <a:gd name="T4" fmla="*/ 823 w 2152"/>
                <a:gd name="T5" fmla="*/ 2146 h 2248"/>
                <a:gd name="T6" fmla="*/ 1239 w 2152"/>
                <a:gd name="T7" fmla="*/ 1566 h 2248"/>
                <a:gd name="T8" fmla="*/ 1395 w 2152"/>
                <a:gd name="T9" fmla="*/ 1593 h 2248"/>
                <a:gd name="T10" fmla="*/ 1895 w 2152"/>
                <a:gd name="T11" fmla="*/ 923 h 2248"/>
                <a:gd name="T12" fmla="*/ 1964 w 2152"/>
                <a:gd name="T13" fmla="*/ 893 h 2248"/>
                <a:gd name="T14" fmla="*/ 2067 w 2152"/>
                <a:gd name="T15" fmla="*/ 658 h 2248"/>
                <a:gd name="T16" fmla="*/ 1967 w 2152"/>
                <a:gd name="T17" fmla="*/ 888 h 2248"/>
                <a:gd name="T18" fmla="*/ 2065 w 2152"/>
                <a:gd name="T19" fmla="*/ 506 h 2248"/>
                <a:gd name="T20" fmla="*/ 2136 w 2152"/>
                <a:gd name="T21" fmla="*/ 5 h 2248"/>
                <a:gd name="T22" fmla="*/ 1478 w 2152"/>
                <a:gd name="T23" fmla="*/ 1400 h 2248"/>
                <a:gd name="T24" fmla="*/ 705 w 2152"/>
                <a:gd name="T25" fmla="*/ 1560 h 2248"/>
                <a:gd name="T26" fmla="*/ 276 w 2152"/>
                <a:gd name="T27" fmla="*/ 1806 h 2248"/>
                <a:gd name="T28" fmla="*/ 705 w 2152"/>
                <a:gd name="T29" fmla="*/ 1561 h 2248"/>
                <a:gd name="T30" fmla="*/ 982 w 2152"/>
                <a:gd name="T31" fmla="*/ 1727 h 2248"/>
                <a:gd name="T32" fmla="*/ 2071 w 2152"/>
                <a:gd name="T33" fmla="*/ 545 h 2248"/>
                <a:gd name="T34" fmla="*/ 1053 w 2152"/>
                <a:gd name="T35" fmla="*/ 1689 h 2248"/>
                <a:gd name="T36" fmla="*/ 703 w 2152"/>
                <a:gd name="T37" fmla="*/ 1555 h 2248"/>
                <a:gd name="T38" fmla="*/ 325 w 2152"/>
                <a:gd name="T39" fmla="*/ 1777 h 2248"/>
                <a:gd name="T40" fmla="*/ 823 w 2152"/>
                <a:gd name="T41" fmla="*/ 2146 h 2248"/>
                <a:gd name="T42" fmla="*/ 1912 w 2152"/>
                <a:gd name="T43" fmla="*/ 992 h 2248"/>
                <a:gd name="T44" fmla="*/ 1478 w 2152"/>
                <a:gd name="T45" fmla="*/ 1399 h 2248"/>
                <a:gd name="T46" fmla="*/ 703 w 2152"/>
                <a:gd name="T47" fmla="*/ 1555 h 2248"/>
                <a:gd name="T48" fmla="*/ 2149 w 2152"/>
                <a:gd name="T49" fmla="*/ 144 h 2248"/>
                <a:gd name="T50" fmla="*/ 1111 w 2152"/>
                <a:gd name="T51" fmla="*/ 1633 h 2248"/>
                <a:gd name="T52" fmla="*/ 791 w 2152"/>
                <a:gd name="T53" fmla="*/ 1938 h 2248"/>
                <a:gd name="T54" fmla="*/ 964 w 2152"/>
                <a:gd name="T55" fmla="*/ 1835 h 2248"/>
                <a:gd name="T56" fmla="*/ 824 w 2152"/>
                <a:gd name="T57" fmla="*/ 2154 h 2248"/>
                <a:gd name="T58" fmla="*/ 687 w 2152"/>
                <a:gd name="T59" fmla="*/ 1597 h 2248"/>
                <a:gd name="T60" fmla="*/ 1839 w 2152"/>
                <a:gd name="T61" fmla="*/ 1094 h 2248"/>
                <a:gd name="T62" fmla="*/ 323 w 2152"/>
                <a:gd name="T63" fmla="*/ 1778 h 2248"/>
                <a:gd name="T64" fmla="*/ 981 w 2152"/>
                <a:gd name="T65" fmla="*/ 1727 h 2248"/>
                <a:gd name="T66" fmla="*/ 1059 w 2152"/>
                <a:gd name="T67" fmla="*/ 1687 h 2248"/>
                <a:gd name="T68" fmla="*/ 1476 w 2152"/>
                <a:gd name="T69" fmla="*/ 1401 h 2248"/>
                <a:gd name="T70" fmla="*/ 2022 w 2152"/>
                <a:gd name="T71" fmla="*/ 616 h 2248"/>
                <a:gd name="T72" fmla="*/ 1478 w 2152"/>
                <a:gd name="T73" fmla="*/ 1400 h 2248"/>
                <a:gd name="T74" fmla="*/ 806 w 2152"/>
                <a:gd name="T75" fmla="*/ 1921 h 2248"/>
                <a:gd name="T76" fmla="*/ 824 w 2152"/>
                <a:gd name="T77" fmla="*/ 2153 h 2248"/>
                <a:gd name="T78" fmla="*/ 707 w 2152"/>
                <a:gd name="T79" fmla="*/ 1611 h 2248"/>
                <a:gd name="T80" fmla="*/ 2111 w 2152"/>
                <a:gd name="T81" fmla="*/ 362 h 2248"/>
                <a:gd name="T82" fmla="*/ 1345 w 2152"/>
                <a:gd name="T83" fmla="*/ 1524 h 2248"/>
                <a:gd name="T84" fmla="*/ 807 w 2152"/>
                <a:gd name="T85" fmla="*/ 1921 h 2248"/>
                <a:gd name="T86" fmla="*/ 824 w 2152"/>
                <a:gd name="T87" fmla="*/ 2153 h 2248"/>
                <a:gd name="T88" fmla="*/ 707 w 2152"/>
                <a:gd name="T89" fmla="*/ 1613 h 2248"/>
                <a:gd name="T90" fmla="*/ 1478 w 2152"/>
                <a:gd name="T91" fmla="*/ 1400 h 2248"/>
                <a:gd name="T92" fmla="*/ 1849 w 2152"/>
                <a:gd name="T93" fmla="*/ 1070 h 2248"/>
                <a:gd name="T94" fmla="*/ 1054 w 2152"/>
                <a:gd name="T95" fmla="*/ 1689 h 2248"/>
                <a:gd name="T96" fmla="*/ 728 w 2152"/>
                <a:gd name="T97" fmla="*/ 2185 h 2248"/>
                <a:gd name="T98" fmla="*/ 703 w 2152"/>
                <a:gd name="T99" fmla="*/ 1555 h 2248"/>
                <a:gd name="T100" fmla="*/ 580 w 2152"/>
                <a:gd name="T101" fmla="*/ 2148 h 2248"/>
                <a:gd name="T102" fmla="*/ 814 w 2152"/>
                <a:gd name="T103" fmla="*/ 2131 h 2248"/>
                <a:gd name="T104" fmla="*/ 824 w 2152"/>
                <a:gd name="T105" fmla="*/ 2154 h 2248"/>
                <a:gd name="T106" fmla="*/ 815 w 2152"/>
                <a:gd name="T107" fmla="*/ 2140 h 2248"/>
                <a:gd name="T108" fmla="*/ 1507 w 2152"/>
                <a:gd name="T109" fmla="*/ 1483 h 2248"/>
                <a:gd name="T110" fmla="*/ 855 w 2152"/>
                <a:gd name="T111" fmla="*/ 1891 h 2248"/>
                <a:gd name="T112" fmla="*/ 192 w 2152"/>
                <a:gd name="T113" fmla="*/ 2040 h 2248"/>
                <a:gd name="T114" fmla="*/ 1324 w 2152"/>
                <a:gd name="T115" fmla="*/ 1515 h 2248"/>
                <a:gd name="T116" fmla="*/ 2072 w 2152"/>
                <a:gd name="T117" fmla="*/ 479 h 2248"/>
                <a:gd name="T118" fmla="*/ 2111 w 2152"/>
                <a:gd name="T119" fmla="*/ 361 h 2248"/>
                <a:gd name="T120" fmla="*/ 859 w 2152"/>
                <a:gd name="T121" fmla="*/ 1772 h 2248"/>
                <a:gd name="T122" fmla="*/ 1059 w 2152"/>
                <a:gd name="T123" fmla="*/ 1687 h 2248"/>
                <a:gd name="T124" fmla="*/ 1346 w 2152"/>
                <a:gd name="T125" fmla="*/ 1524 h 2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152" h="2248">
                  <a:moveTo>
                    <a:pt x="21" y="1998"/>
                  </a:moveTo>
                  <a:cubicBezTo>
                    <a:pt x="21" y="1998"/>
                    <a:pt x="20" y="1998"/>
                    <a:pt x="20" y="1998"/>
                  </a:cubicBezTo>
                  <a:cubicBezTo>
                    <a:pt x="25" y="2002"/>
                    <a:pt x="32" y="2004"/>
                    <a:pt x="40" y="2007"/>
                  </a:cubicBezTo>
                  <a:cubicBezTo>
                    <a:pt x="33" y="2004"/>
                    <a:pt x="26" y="2002"/>
                    <a:pt x="21" y="1998"/>
                  </a:cubicBezTo>
                  <a:close/>
                  <a:moveTo>
                    <a:pt x="42" y="2007"/>
                  </a:moveTo>
                  <a:cubicBezTo>
                    <a:pt x="46" y="2008"/>
                    <a:pt x="49" y="2009"/>
                    <a:pt x="53" y="2010"/>
                  </a:cubicBezTo>
                  <a:cubicBezTo>
                    <a:pt x="49" y="2009"/>
                    <a:pt x="46" y="2008"/>
                    <a:pt x="42" y="2007"/>
                  </a:cubicBezTo>
                  <a:close/>
                  <a:moveTo>
                    <a:pt x="64" y="2011"/>
                  </a:moveTo>
                  <a:cubicBezTo>
                    <a:pt x="61" y="2011"/>
                    <a:pt x="57" y="2011"/>
                    <a:pt x="54" y="2010"/>
                  </a:cubicBezTo>
                  <a:cubicBezTo>
                    <a:pt x="61" y="2011"/>
                    <a:pt x="68" y="2013"/>
                    <a:pt x="73" y="2014"/>
                  </a:cubicBezTo>
                  <a:cubicBezTo>
                    <a:pt x="70" y="2013"/>
                    <a:pt x="67" y="2012"/>
                    <a:pt x="64" y="2011"/>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89" y="2050"/>
                  </a:moveTo>
                  <a:cubicBezTo>
                    <a:pt x="191" y="2050"/>
                    <a:pt x="194" y="2049"/>
                    <a:pt x="196" y="2049"/>
                  </a:cubicBezTo>
                  <a:cubicBezTo>
                    <a:pt x="175" y="2044"/>
                    <a:pt x="155" y="2038"/>
                    <a:pt x="135" y="2033"/>
                  </a:cubicBezTo>
                  <a:cubicBezTo>
                    <a:pt x="160" y="2040"/>
                    <a:pt x="184" y="2051"/>
                    <a:pt x="210" y="2059"/>
                  </a:cubicBezTo>
                  <a:cubicBezTo>
                    <a:pt x="205" y="2057"/>
                    <a:pt x="194" y="2049"/>
                    <a:pt x="189" y="2050"/>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196" y="2049"/>
                  </a:moveTo>
                  <a:cubicBezTo>
                    <a:pt x="196" y="2049"/>
                    <a:pt x="196" y="2049"/>
                    <a:pt x="196" y="2049"/>
                  </a:cubicBezTo>
                  <a:cubicBezTo>
                    <a:pt x="197" y="2050"/>
                    <a:pt x="199" y="2050"/>
                    <a:pt x="200" y="2051"/>
                  </a:cubicBezTo>
                  <a:cubicBezTo>
                    <a:pt x="199" y="2050"/>
                    <a:pt x="198" y="2050"/>
                    <a:pt x="196" y="2049"/>
                  </a:cubicBezTo>
                  <a:close/>
                  <a:moveTo>
                    <a:pt x="233" y="2061"/>
                  </a:moveTo>
                  <a:cubicBezTo>
                    <a:pt x="231" y="2061"/>
                    <a:pt x="236" y="2064"/>
                    <a:pt x="251" y="2070"/>
                  </a:cubicBezTo>
                  <a:cubicBezTo>
                    <a:pt x="246" y="2068"/>
                    <a:pt x="239" y="2064"/>
                    <a:pt x="233" y="2061"/>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3" y="1735"/>
                  </a:moveTo>
                  <a:cubicBezTo>
                    <a:pt x="754" y="1737"/>
                    <a:pt x="754" y="1739"/>
                    <a:pt x="755" y="1741"/>
                  </a:cubicBezTo>
                  <a:cubicBezTo>
                    <a:pt x="756" y="1745"/>
                    <a:pt x="756" y="1744"/>
                    <a:pt x="753" y="173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06" y="1980"/>
                  </a:moveTo>
                  <a:cubicBezTo>
                    <a:pt x="806" y="1982"/>
                    <a:pt x="806" y="1985"/>
                    <a:pt x="807" y="1987"/>
                  </a:cubicBezTo>
                  <a:cubicBezTo>
                    <a:pt x="807" y="1985"/>
                    <a:pt x="806" y="1982"/>
                    <a:pt x="806" y="1980"/>
                  </a:cubicBezTo>
                  <a:close/>
                  <a:moveTo>
                    <a:pt x="805" y="1984"/>
                  </a:moveTo>
                  <a:cubicBezTo>
                    <a:pt x="806" y="1988"/>
                    <a:pt x="807" y="1992"/>
                    <a:pt x="808" y="1995"/>
                  </a:cubicBezTo>
                  <a:cubicBezTo>
                    <a:pt x="808" y="1993"/>
                    <a:pt x="807" y="1989"/>
                    <a:pt x="805" y="1984"/>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200" y="1734"/>
                  </a:moveTo>
                  <a:cubicBezTo>
                    <a:pt x="1214" y="1737"/>
                    <a:pt x="1226" y="1724"/>
                    <a:pt x="1236" y="1712"/>
                  </a:cubicBezTo>
                  <a:cubicBezTo>
                    <a:pt x="1224" y="1719"/>
                    <a:pt x="1212" y="1727"/>
                    <a:pt x="1200" y="1734"/>
                  </a:cubicBezTo>
                  <a:close/>
                  <a:moveTo>
                    <a:pt x="1239" y="1566"/>
                  </a:moveTo>
                  <a:cubicBezTo>
                    <a:pt x="1240" y="1566"/>
                    <a:pt x="1241" y="1565"/>
                    <a:pt x="1242" y="1565"/>
                  </a:cubicBezTo>
                  <a:cubicBezTo>
                    <a:pt x="1246" y="1562"/>
                    <a:pt x="1250" y="1559"/>
                    <a:pt x="1254" y="1556"/>
                  </a:cubicBezTo>
                  <a:cubicBezTo>
                    <a:pt x="1256" y="1554"/>
                    <a:pt x="1256" y="1552"/>
                    <a:pt x="1257" y="1550"/>
                  </a:cubicBezTo>
                  <a:cubicBezTo>
                    <a:pt x="1256" y="1552"/>
                    <a:pt x="1248" y="1559"/>
                    <a:pt x="1239" y="1566"/>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76" y="1615"/>
                  </a:moveTo>
                  <a:cubicBezTo>
                    <a:pt x="1384" y="1612"/>
                    <a:pt x="1395" y="1601"/>
                    <a:pt x="1403" y="1592"/>
                  </a:cubicBezTo>
                  <a:cubicBezTo>
                    <a:pt x="1395" y="1600"/>
                    <a:pt x="1385" y="1608"/>
                    <a:pt x="1376"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97" y="1567"/>
                  </a:moveTo>
                  <a:cubicBezTo>
                    <a:pt x="1398" y="1566"/>
                    <a:pt x="1400" y="1565"/>
                    <a:pt x="1401" y="1564"/>
                  </a:cubicBezTo>
                  <a:cubicBezTo>
                    <a:pt x="1399" y="1565"/>
                    <a:pt x="1398" y="1566"/>
                    <a:pt x="1397" y="1567"/>
                  </a:cubicBezTo>
                  <a:close/>
                  <a:moveTo>
                    <a:pt x="1403" y="1592"/>
                  </a:moveTo>
                  <a:cubicBezTo>
                    <a:pt x="1408" y="1588"/>
                    <a:pt x="1412" y="1584"/>
                    <a:pt x="1416" y="1580"/>
                  </a:cubicBezTo>
                  <a:cubicBezTo>
                    <a:pt x="1414" y="1582"/>
                    <a:pt x="1409" y="1586"/>
                    <a:pt x="1403" y="1592"/>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584" y="1282"/>
                  </a:moveTo>
                  <a:cubicBezTo>
                    <a:pt x="1586" y="1280"/>
                    <a:pt x="1588" y="1278"/>
                    <a:pt x="1591" y="1275"/>
                  </a:cubicBezTo>
                  <a:cubicBezTo>
                    <a:pt x="1591" y="1274"/>
                    <a:pt x="1589" y="1276"/>
                    <a:pt x="1584" y="1282"/>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19" y="1289"/>
                    <a:pt x="1619" y="1289"/>
                    <a:pt x="1619" y="1289"/>
                  </a:cubicBezTo>
                  <a:close/>
                  <a:moveTo>
                    <a:pt x="1648" y="1214"/>
                  </a:moveTo>
                  <a:cubicBezTo>
                    <a:pt x="1652" y="1212"/>
                    <a:pt x="1657" y="1210"/>
                    <a:pt x="1661" y="1207"/>
                  </a:cubicBezTo>
                  <a:cubicBezTo>
                    <a:pt x="1669" y="1198"/>
                    <a:pt x="1665" y="1201"/>
                    <a:pt x="1648" y="1214"/>
                  </a:cubicBezTo>
                  <a:close/>
                  <a:moveTo>
                    <a:pt x="1704" y="1288"/>
                  </a:moveTo>
                  <a:cubicBezTo>
                    <a:pt x="1704" y="1288"/>
                    <a:pt x="1704" y="1288"/>
                    <a:pt x="1704" y="1288"/>
                  </a:cubicBezTo>
                  <a:cubicBezTo>
                    <a:pt x="1704" y="1288"/>
                    <a:pt x="1704" y="1288"/>
                    <a:pt x="1704" y="1288"/>
                  </a:cubicBezTo>
                  <a:close/>
                  <a:moveTo>
                    <a:pt x="1798" y="1174"/>
                  </a:moveTo>
                  <a:cubicBezTo>
                    <a:pt x="1808" y="1161"/>
                    <a:pt x="1818" y="1148"/>
                    <a:pt x="1827" y="1135"/>
                  </a:cubicBezTo>
                  <a:cubicBezTo>
                    <a:pt x="1815" y="1145"/>
                    <a:pt x="1805" y="1159"/>
                    <a:pt x="1798" y="1174"/>
                  </a:cubicBezTo>
                  <a:close/>
                  <a:moveTo>
                    <a:pt x="1828" y="1135"/>
                  </a:moveTo>
                  <a:cubicBezTo>
                    <a:pt x="1828" y="1135"/>
                    <a:pt x="1827" y="1135"/>
                    <a:pt x="1827" y="1135"/>
                  </a:cubicBezTo>
                  <a:cubicBezTo>
                    <a:pt x="1829" y="1134"/>
                    <a:pt x="1830" y="1133"/>
                    <a:pt x="1831" y="1132"/>
                  </a:cubicBezTo>
                  <a:cubicBezTo>
                    <a:pt x="1830" y="1133"/>
                    <a:pt x="1829" y="1134"/>
                    <a:pt x="1828" y="1135"/>
                  </a:cubicBezTo>
                  <a:close/>
                  <a:moveTo>
                    <a:pt x="1849" y="1070"/>
                  </a:moveTo>
                  <a:cubicBezTo>
                    <a:pt x="1851" y="1071"/>
                    <a:pt x="1853" y="1070"/>
                    <a:pt x="1856" y="1069"/>
                  </a:cubicBezTo>
                  <a:cubicBezTo>
                    <a:pt x="1863" y="1058"/>
                    <a:pt x="1861" y="1058"/>
                    <a:pt x="1849" y="1070"/>
                  </a:cubicBezTo>
                  <a:close/>
                  <a:moveTo>
                    <a:pt x="1895" y="923"/>
                  </a:moveTo>
                  <a:cubicBezTo>
                    <a:pt x="1892" y="929"/>
                    <a:pt x="1888" y="936"/>
                    <a:pt x="1883" y="943"/>
                  </a:cubicBezTo>
                  <a:cubicBezTo>
                    <a:pt x="1883" y="945"/>
                    <a:pt x="1884" y="947"/>
                    <a:pt x="1884" y="949"/>
                  </a:cubicBezTo>
                  <a:cubicBezTo>
                    <a:pt x="1888" y="942"/>
                    <a:pt x="1893" y="935"/>
                    <a:pt x="1897" y="927"/>
                  </a:cubicBezTo>
                  <a:cubicBezTo>
                    <a:pt x="1896" y="926"/>
                    <a:pt x="1896" y="924"/>
                    <a:pt x="1895" y="923"/>
                  </a:cubicBezTo>
                  <a:close/>
                  <a:moveTo>
                    <a:pt x="1895" y="921"/>
                  </a:moveTo>
                  <a:cubicBezTo>
                    <a:pt x="1894" y="921"/>
                    <a:pt x="1894" y="920"/>
                    <a:pt x="1894" y="920"/>
                  </a:cubicBezTo>
                  <a:cubicBezTo>
                    <a:pt x="1893" y="917"/>
                    <a:pt x="1892" y="914"/>
                    <a:pt x="1891" y="912"/>
                  </a:cubicBezTo>
                  <a:cubicBezTo>
                    <a:pt x="1890" y="921"/>
                    <a:pt x="1890" y="916"/>
                    <a:pt x="1890" y="911"/>
                  </a:cubicBezTo>
                  <a:cubicBezTo>
                    <a:pt x="1887" y="915"/>
                    <a:pt x="1884" y="919"/>
                    <a:pt x="1881" y="924"/>
                  </a:cubicBezTo>
                  <a:cubicBezTo>
                    <a:pt x="1881" y="926"/>
                    <a:pt x="1881" y="929"/>
                    <a:pt x="1882" y="932"/>
                  </a:cubicBezTo>
                  <a:cubicBezTo>
                    <a:pt x="1882" y="932"/>
                    <a:pt x="1882" y="932"/>
                    <a:pt x="1882" y="933"/>
                  </a:cubicBezTo>
                  <a:cubicBezTo>
                    <a:pt x="1882" y="933"/>
                    <a:pt x="1882" y="933"/>
                    <a:pt x="1882" y="933"/>
                  </a:cubicBezTo>
                  <a:cubicBezTo>
                    <a:pt x="1882" y="933"/>
                    <a:pt x="1882" y="933"/>
                    <a:pt x="1882" y="933"/>
                  </a:cubicBezTo>
                  <a:cubicBezTo>
                    <a:pt x="1882" y="936"/>
                    <a:pt x="1882" y="938"/>
                    <a:pt x="1883" y="941"/>
                  </a:cubicBezTo>
                  <a:cubicBezTo>
                    <a:pt x="1887" y="933"/>
                    <a:pt x="1890" y="928"/>
                    <a:pt x="1895" y="922"/>
                  </a:cubicBezTo>
                  <a:cubicBezTo>
                    <a:pt x="1895" y="921"/>
                    <a:pt x="1895" y="921"/>
                    <a:pt x="1895" y="921"/>
                  </a:cubicBezTo>
                  <a:close/>
                  <a:moveTo>
                    <a:pt x="1952" y="921"/>
                  </a:moveTo>
                  <a:cubicBezTo>
                    <a:pt x="1941" y="942"/>
                    <a:pt x="1929" y="962"/>
                    <a:pt x="1917" y="983"/>
                  </a:cubicBezTo>
                  <a:cubicBezTo>
                    <a:pt x="1917" y="983"/>
                    <a:pt x="1917" y="983"/>
                    <a:pt x="1917" y="983"/>
                  </a:cubicBezTo>
                  <a:cubicBezTo>
                    <a:pt x="1917" y="983"/>
                    <a:pt x="1917" y="983"/>
                    <a:pt x="1917" y="983"/>
                  </a:cubicBezTo>
                  <a:cubicBezTo>
                    <a:pt x="1917" y="983"/>
                    <a:pt x="1917" y="983"/>
                    <a:pt x="1917" y="983"/>
                  </a:cubicBezTo>
                  <a:cubicBezTo>
                    <a:pt x="1917" y="983"/>
                    <a:pt x="1917" y="983"/>
                    <a:pt x="1917" y="983"/>
                  </a:cubicBezTo>
                  <a:cubicBezTo>
                    <a:pt x="1915" y="986"/>
                    <a:pt x="1914" y="989"/>
                    <a:pt x="1912" y="992"/>
                  </a:cubicBezTo>
                  <a:cubicBezTo>
                    <a:pt x="1908" y="1000"/>
                    <a:pt x="1903" y="1007"/>
                    <a:pt x="1899" y="1014"/>
                  </a:cubicBezTo>
                  <a:cubicBezTo>
                    <a:pt x="1894" y="1023"/>
                    <a:pt x="1889" y="1031"/>
                    <a:pt x="1884" y="1039"/>
                  </a:cubicBezTo>
                  <a:cubicBezTo>
                    <a:pt x="1887" y="1035"/>
                    <a:pt x="1890" y="1030"/>
                    <a:pt x="1894" y="1025"/>
                  </a:cubicBezTo>
                  <a:cubicBezTo>
                    <a:pt x="1894" y="1025"/>
                    <a:pt x="1894" y="1025"/>
                    <a:pt x="1894" y="1025"/>
                  </a:cubicBezTo>
                  <a:cubicBezTo>
                    <a:pt x="1896" y="1022"/>
                    <a:pt x="1898" y="1019"/>
                    <a:pt x="1900" y="1016"/>
                  </a:cubicBezTo>
                  <a:cubicBezTo>
                    <a:pt x="1904" y="1009"/>
                    <a:pt x="1908" y="1002"/>
                    <a:pt x="1912" y="995"/>
                  </a:cubicBezTo>
                  <a:cubicBezTo>
                    <a:pt x="1913" y="993"/>
                    <a:pt x="1914" y="991"/>
                    <a:pt x="1915" y="989"/>
                  </a:cubicBezTo>
                  <a:cubicBezTo>
                    <a:pt x="1916" y="988"/>
                    <a:pt x="1917" y="987"/>
                    <a:pt x="1917" y="986"/>
                  </a:cubicBezTo>
                  <a:cubicBezTo>
                    <a:pt x="1920" y="982"/>
                    <a:pt x="1922" y="978"/>
                    <a:pt x="1924" y="975"/>
                  </a:cubicBezTo>
                  <a:cubicBezTo>
                    <a:pt x="1926" y="971"/>
                    <a:pt x="1928" y="967"/>
                    <a:pt x="1930" y="964"/>
                  </a:cubicBezTo>
                  <a:cubicBezTo>
                    <a:pt x="1937" y="950"/>
                    <a:pt x="1944" y="936"/>
                    <a:pt x="1952" y="921"/>
                  </a:cubicBezTo>
                  <a:cubicBezTo>
                    <a:pt x="1953" y="919"/>
                    <a:pt x="1954" y="916"/>
                    <a:pt x="1956" y="914"/>
                  </a:cubicBezTo>
                  <a:cubicBezTo>
                    <a:pt x="1954" y="916"/>
                    <a:pt x="1953" y="919"/>
                    <a:pt x="1952" y="921"/>
                  </a:cubicBezTo>
                  <a:close/>
                  <a:moveTo>
                    <a:pt x="1950" y="917"/>
                  </a:moveTo>
                  <a:cubicBezTo>
                    <a:pt x="1949" y="919"/>
                    <a:pt x="1949" y="922"/>
                    <a:pt x="1948" y="925"/>
                  </a:cubicBezTo>
                  <a:cubicBezTo>
                    <a:pt x="1949" y="923"/>
                    <a:pt x="1950" y="921"/>
                    <a:pt x="1951" y="919"/>
                  </a:cubicBezTo>
                  <a:cubicBezTo>
                    <a:pt x="1951" y="918"/>
                    <a:pt x="1951" y="918"/>
                    <a:pt x="1950" y="917"/>
                  </a:cubicBezTo>
                  <a:close/>
                  <a:moveTo>
                    <a:pt x="1895" y="923"/>
                  </a:moveTo>
                  <a:cubicBezTo>
                    <a:pt x="1892" y="929"/>
                    <a:pt x="1888" y="936"/>
                    <a:pt x="1883" y="943"/>
                  </a:cubicBezTo>
                  <a:cubicBezTo>
                    <a:pt x="1883" y="945"/>
                    <a:pt x="1884" y="947"/>
                    <a:pt x="1884" y="949"/>
                  </a:cubicBezTo>
                  <a:cubicBezTo>
                    <a:pt x="1888" y="942"/>
                    <a:pt x="1893" y="935"/>
                    <a:pt x="1897" y="927"/>
                  </a:cubicBezTo>
                  <a:cubicBezTo>
                    <a:pt x="1896" y="926"/>
                    <a:pt x="1896" y="924"/>
                    <a:pt x="1895" y="923"/>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67" y="806"/>
                  </a:moveTo>
                  <a:cubicBezTo>
                    <a:pt x="1968" y="806"/>
                    <a:pt x="1969" y="804"/>
                    <a:pt x="1972" y="797"/>
                  </a:cubicBezTo>
                  <a:cubicBezTo>
                    <a:pt x="1970" y="800"/>
                    <a:pt x="1969" y="803"/>
                    <a:pt x="1967" y="806"/>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2067" y="658"/>
                  </a:moveTo>
                  <a:cubicBezTo>
                    <a:pt x="2057" y="686"/>
                    <a:pt x="2047" y="715"/>
                    <a:pt x="2035" y="743"/>
                  </a:cubicBezTo>
                  <a:cubicBezTo>
                    <a:pt x="2033" y="751"/>
                    <a:pt x="2030" y="759"/>
                    <a:pt x="2026" y="763"/>
                  </a:cubicBezTo>
                  <a:cubicBezTo>
                    <a:pt x="2023" y="769"/>
                    <a:pt x="2020" y="775"/>
                    <a:pt x="2017" y="780"/>
                  </a:cubicBezTo>
                  <a:cubicBezTo>
                    <a:pt x="2020" y="775"/>
                    <a:pt x="2022" y="770"/>
                    <a:pt x="2024" y="765"/>
                  </a:cubicBezTo>
                  <a:cubicBezTo>
                    <a:pt x="2025" y="764"/>
                    <a:pt x="2025" y="764"/>
                    <a:pt x="2026" y="763"/>
                  </a:cubicBezTo>
                  <a:cubicBezTo>
                    <a:pt x="2029" y="756"/>
                    <a:pt x="2032" y="749"/>
                    <a:pt x="2035" y="743"/>
                  </a:cubicBezTo>
                  <a:cubicBezTo>
                    <a:pt x="2036" y="739"/>
                    <a:pt x="2037" y="735"/>
                    <a:pt x="2038" y="732"/>
                  </a:cubicBezTo>
                  <a:cubicBezTo>
                    <a:pt x="2035" y="740"/>
                    <a:pt x="2031" y="749"/>
                    <a:pt x="2027" y="757"/>
                  </a:cubicBezTo>
                  <a:cubicBezTo>
                    <a:pt x="2032" y="746"/>
                    <a:pt x="2036" y="736"/>
                    <a:pt x="2040" y="726"/>
                  </a:cubicBezTo>
                  <a:cubicBezTo>
                    <a:pt x="2039" y="728"/>
                    <a:pt x="2039" y="730"/>
                    <a:pt x="2038" y="732"/>
                  </a:cubicBezTo>
                  <a:cubicBezTo>
                    <a:pt x="2039" y="729"/>
                    <a:pt x="2040" y="726"/>
                    <a:pt x="2041" y="723"/>
                  </a:cubicBezTo>
                  <a:cubicBezTo>
                    <a:pt x="2040" y="724"/>
                    <a:pt x="2040" y="725"/>
                    <a:pt x="2040" y="726"/>
                  </a:cubicBezTo>
                  <a:cubicBezTo>
                    <a:pt x="2040" y="723"/>
                    <a:pt x="2041" y="720"/>
                    <a:pt x="2042" y="719"/>
                  </a:cubicBezTo>
                  <a:cubicBezTo>
                    <a:pt x="2041" y="720"/>
                    <a:pt x="2041" y="722"/>
                    <a:pt x="2041" y="723"/>
                  </a:cubicBezTo>
                  <a:cubicBezTo>
                    <a:pt x="2054" y="689"/>
                    <a:pt x="2063" y="661"/>
                    <a:pt x="2065" y="647"/>
                  </a:cubicBezTo>
                  <a:cubicBezTo>
                    <a:pt x="2075" y="627"/>
                    <a:pt x="2080" y="605"/>
                    <a:pt x="2084" y="582"/>
                  </a:cubicBezTo>
                  <a:cubicBezTo>
                    <a:pt x="2077" y="600"/>
                    <a:pt x="2070" y="620"/>
                    <a:pt x="2065" y="637"/>
                  </a:cubicBezTo>
                  <a:cubicBezTo>
                    <a:pt x="2063" y="640"/>
                    <a:pt x="2062" y="643"/>
                    <a:pt x="2062" y="645"/>
                  </a:cubicBezTo>
                  <a:cubicBezTo>
                    <a:pt x="2058" y="657"/>
                    <a:pt x="2055" y="668"/>
                    <a:pt x="2054" y="675"/>
                  </a:cubicBezTo>
                  <a:cubicBezTo>
                    <a:pt x="2052" y="667"/>
                    <a:pt x="2039" y="717"/>
                    <a:pt x="2038" y="720"/>
                  </a:cubicBezTo>
                  <a:cubicBezTo>
                    <a:pt x="2031" y="735"/>
                    <a:pt x="2025" y="750"/>
                    <a:pt x="2019" y="766"/>
                  </a:cubicBezTo>
                  <a:cubicBezTo>
                    <a:pt x="2021" y="766"/>
                    <a:pt x="2022" y="766"/>
                    <a:pt x="2023" y="765"/>
                  </a:cubicBezTo>
                  <a:cubicBezTo>
                    <a:pt x="2017" y="777"/>
                    <a:pt x="2011" y="789"/>
                    <a:pt x="2006" y="801"/>
                  </a:cubicBezTo>
                  <a:cubicBezTo>
                    <a:pt x="2010" y="794"/>
                    <a:pt x="2014" y="788"/>
                    <a:pt x="2017" y="781"/>
                  </a:cubicBezTo>
                  <a:cubicBezTo>
                    <a:pt x="2000" y="821"/>
                    <a:pt x="1980" y="865"/>
                    <a:pt x="1960" y="906"/>
                  </a:cubicBezTo>
                  <a:cubicBezTo>
                    <a:pt x="1958" y="909"/>
                    <a:pt x="1957" y="911"/>
                    <a:pt x="1956" y="914"/>
                  </a:cubicBezTo>
                  <a:cubicBezTo>
                    <a:pt x="1957" y="911"/>
                    <a:pt x="1958" y="909"/>
                    <a:pt x="1960" y="906"/>
                  </a:cubicBezTo>
                  <a:cubicBezTo>
                    <a:pt x="2002" y="826"/>
                    <a:pt x="2039" y="743"/>
                    <a:pt x="2070" y="658"/>
                  </a:cubicBezTo>
                  <a:cubicBezTo>
                    <a:pt x="2067" y="665"/>
                    <a:pt x="2066" y="665"/>
                    <a:pt x="2067" y="658"/>
                  </a:cubicBezTo>
                  <a:close/>
                  <a:moveTo>
                    <a:pt x="1963" y="896"/>
                  </a:move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ubicBezTo>
                    <a:pt x="1955" y="906"/>
                    <a:pt x="1952" y="911"/>
                    <a:pt x="1950" y="917"/>
                  </a:cubicBezTo>
                  <a:cubicBezTo>
                    <a:pt x="1951" y="918"/>
                    <a:pt x="1951" y="918"/>
                    <a:pt x="1951" y="919"/>
                  </a:cubicBezTo>
                  <a:cubicBezTo>
                    <a:pt x="1954" y="914"/>
                    <a:pt x="1956" y="909"/>
                    <a:pt x="1959" y="904"/>
                  </a:cubicBezTo>
                  <a:cubicBezTo>
                    <a:pt x="1960" y="901"/>
                    <a:pt x="1962" y="899"/>
                    <a:pt x="1963" y="896"/>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64" y="893"/>
                  </a:moveTo>
                  <a:cubicBezTo>
                    <a:pt x="1964" y="893"/>
                    <a:pt x="1964" y="893"/>
                    <a:pt x="1964" y="893"/>
                  </a:cubicBezTo>
                  <a:cubicBezTo>
                    <a:pt x="1964" y="893"/>
                    <a:pt x="1964" y="893"/>
                    <a:pt x="1964" y="893"/>
                  </a:cubicBezTo>
                  <a:close/>
                  <a:moveTo>
                    <a:pt x="1964" y="894"/>
                  </a:moveTo>
                  <a:cubicBezTo>
                    <a:pt x="1964" y="894"/>
                    <a:pt x="1964" y="894"/>
                    <a:pt x="1964" y="894"/>
                  </a:cubicBezTo>
                  <a:cubicBezTo>
                    <a:pt x="1964" y="894"/>
                    <a:pt x="1964" y="894"/>
                    <a:pt x="1964" y="894"/>
                  </a:cubicBezTo>
                  <a:cubicBezTo>
                    <a:pt x="1964" y="894"/>
                    <a:pt x="1964" y="894"/>
                    <a:pt x="1964" y="894"/>
                  </a:cubicBezTo>
                  <a:close/>
                  <a:moveTo>
                    <a:pt x="1930" y="871"/>
                  </a:move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ubicBezTo>
                    <a:pt x="1933" y="867"/>
                    <a:pt x="1931" y="869"/>
                    <a:pt x="1930" y="871"/>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02" y="536"/>
                  </a:moveTo>
                  <a:cubicBezTo>
                    <a:pt x="2102" y="539"/>
                    <a:pt x="2102" y="541"/>
                    <a:pt x="2102" y="543"/>
                  </a:cubicBezTo>
                  <a:cubicBezTo>
                    <a:pt x="2105" y="538"/>
                    <a:pt x="2106" y="533"/>
                    <a:pt x="2107" y="527"/>
                  </a:cubicBezTo>
                  <a:cubicBezTo>
                    <a:pt x="2106" y="528"/>
                    <a:pt x="2104" y="532"/>
                    <a:pt x="2102" y="536"/>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065" y="506"/>
                  </a:moveTo>
                  <a:cubicBezTo>
                    <a:pt x="2069" y="499"/>
                    <a:pt x="2071" y="491"/>
                    <a:pt x="2072" y="483"/>
                  </a:cubicBezTo>
                  <a:cubicBezTo>
                    <a:pt x="2070" y="491"/>
                    <a:pt x="2067" y="498"/>
                    <a:pt x="2065" y="506"/>
                  </a:cubicBezTo>
                  <a:close/>
                  <a:moveTo>
                    <a:pt x="2111" y="361"/>
                  </a:moveTo>
                  <a:cubicBezTo>
                    <a:pt x="2111" y="361"/>
                    <a:pt x="2111" y="361"/>
                    <a:pt x="2111" y="362"/>
                  </a:cubicBezTo>
                  <a:cubicBezTo>
                    <a:pt x="2111" y="362"/>
                    <a:pt x="2111" y="362"/>
                    <a:pt x="2111" y="362"/>
                  </a:cubicBezTo>
                  <a:cubicBezTo>
                    <a:pt x="2111" y="362"/>
                    <a:pt x="2111" y="362"/>
                    <a:pt x="2111" y="362"/>
                  </a:cubicBezTo>
                  <a:cubicBezTo>
                    <a:pt x="2111" y="362"/>
                    <a:pt x="2111" y="362"/>
                    <a:pt x="2111" y="361"/>
                  </a:cubicBezTo>
                  <a:close/>
                  <a:moveTo>
                    <a:pt x="2146" y="276"/>
                  </a:moveTo>
                  <a:cubicBezTo>
                    <a:pt x="2146" y="307"/>
                    <a:pt x="2145" y="338"/>
                    <a:pt x="2135" y="368"/>
                  </a:cubicBezTo>
                  <a:cubicBezTo>
                    <a:pt x="2134" y="365"/>
                    <a:pt x="2133" y="362"/>
                    <a:pt x="2133" y="359"/>
                  </a:cubicBezTo>
                  <a:cubicBezTo>
                    <a:pt x="2130" y="372"/>
                    <a:pt x="2128" y="385"/>
                    <a:pt x="2125" y="399"/>
                  </a:cubicBezTo>
                  <a:cubicBezTo>
                    <a:pt x="2123" y="409"/>
                    <a:pt x="2106" y="481"/>
                    <a:pt x="2107" y="486"/>
                  </a:cubicBezTo>
                  <a:cubicBezTo>
                    <a:pt x="2093" y="514"/>
                    <a:pt x="2090" y="548"/>
                    <a:pt x="2084" y="582"/>
                  </a:cubicBezTo>
                  <a:cubicBezTo>
                    <a:pt x="2091" y="563"/>
                    <a:pt x="2098" y="546"/>
                    <a:pt x="2102" y="536"/>
                  </a:cubicBezTo>
                  <a:cubicBezTo>
                    <a:pt x="2102" y="520"/>
                    <a:pt x="2105" y="502"/>
                    <a:pt x="2109" y="483"/>
                  </a:cubicBezTo>
                  <a:cubicBezTo>
                    <a:pt x="2109" y="483"/>
                    <a:pt x="2109" y="483"/>
                    <a:pt x="2109" y="483"/>
                  </a:cubicBezTo>
                  <a:cubicBezTo>
                    <a:pt x="2109" y="483"/>
                    <a:pt x="2109" y="483"/>
                    <a:pt x="2109" y="483"/>
                  </a:cubicBezTo>
                  <a:cubicBezTo>
                    <a:pt x="2109" y="482"/>
                    <a:pt x="2110" y="481"/>
                    <a:pt x="2110" y="480"/>
                  </a:cubicBezTo>
                  <a:cubicBezTo>
                    <a:pt x="2110" y="480"/>
                    <a:pt x="2110" y="481"/>
                    <a:pt x="2109" y="482"/>
                  </a:cubicBezTo>
                  <a:cubicBezTo>
                    <a:pt x="2114" y="459"/>
                    <a:pt x="2121" y="436"/>
                    <a:pt x="2127" y="419"/>
                  </a:cubicBezTo>
                  <a:cubicBezTo>
                    <a:pt x="2124" y="439"/>
                    <a:pt x="2120" y="459"/>
                    <a:pt x="2115" y="480"/>
                  </a:cubicBezTo>
                  <a:cubicBezTo>
                    <a:pt x="2124" y="444"/>
                    <a:pt x="2129" y="408"/>
                    <a:pt x="2135" y="372"/>
                  </a:cubicBezTo>
                  <a:cubicBezTo>
                    <a:pt x="2132" y="389"/>
                    <a:pt x="2134" y="384"/>
                    <a:pt x="2140" y="355"/>
                  </a:cubicBezTo>
                  <a:cubicBezTo>
                    <a:pt x="2146" y="329"/>
                    <a:pt x="2152" y="302"/>
                    <a:pt x="2146" y="276"/>
                  </a:cubicBezTo>
                  <a:close/>
                  <a:moveTo>
                    <a:pt x="2072" y="483"/>
                  </a:moveTo>
                  <a:cubicBezTo>
                    <a:pt x="2070" y="491"/>
                    <a:pt x="2067" y="498"/>
                    <a:pt x="2065" y="506"/>
                  </a:cubicBezTo>
                  <a:cubicBezTo>
                    <a:pt x="2069" y="499"/>
                    <a:pt x="2071" y="491"/>
                    <a:pt x="2072" y="483"/>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5" y="188"/>
                  </a:moveTo>
                  <a:cubicBezTo>
                    <a:pt x="2115" y="188"/>
                    <a:pt x="2115" y="187"/>
                    <a:pt x="2116" y="187"/>
                  </a:cubicBezTo>
                  <a:cubicBezTo>
                    <a:pt x="2116" y="186"/>
                    <a:pt x="2116" y="186"/>
                    <a:pt x="2116" y="185"/>
                  </a:cubicBezTo>
                  <a:cubicBezTo>
                    <a:pt x="2116" y="186"/>
                    <a:pt x="2115" y="187"/>
                    <a:pt x="2115" y="188"/>
                  </a:cubicBezTo>
                  <a:close/>
                  <a:moveTo>
                    <a:pt x="2116" y="185"/>
                  </a:moveTo>
                  <a:cubicBezTo>
                    <a:pt x="2119" y="177"/>
                    <a:pt x="2121" y="170"/>
                    <a:pt x="2122" y="162"/>
                  </a:cubicBezTo>
                  <a:cubicBezTo>
                    <a:pt x="2119" y="169"/>
                    <a:pt x="2117" y="177"/>
                    <a:pt x="2116" y="185"/>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36" y="30"/>
                  </a:moveTo>
                  <a:cubicBezTo>
                    <a:pt x="2132" y="44"/>
                    <a:pt x="2129" y="58"/>
                    <a:pt x="2135" y="70"/>
                  </a:cubicBezTo>
                  <a:cubicBezTo>
                    <a:pt x="2135" y="69"/>
                    <a:pt x="2135" y="69"/>
                    <a:pt x="2135" y="69"/>
                  </a:cubicBezTo>
                  <a:cubicBezTo>
                    <a:pt x="2132" y="61"/>
                    <a:pt x="2133" y="52"/>
                    <a:pt x="2136" y="42"/>
                  </a:cubicBezTo>
                  <a:cubicBezTo>
                    <a:pt x="2136" y="38"/>
                    <a:pt x="2136" y="33"/>
                    <a:pt x="2136" y="30"/>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3"/>
                    <a:pt x="2136" y="2"/>
                    <a:pt x="2136" y="0"/>
                  </a:cubicBezTo>
                  <a:cubicBezTo>
                    <a:pt x="2136" y="1"/>
                    <a:pt x="2136" y="3"/>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19" y="1289"/>
                    <a:pt x="1619" y="1289"/>
                    <a:pt x="1619" y="1289"/>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79" y="1728"/>
                  </a:moveTo>
                  <a:cubicBezTo>
                    <a:pt x="979" y="1728"/>
                    <a:pt x="979" y="1728"/>
                    <a:pt x="979" y="1728"/>
                  </a:cubicBezTo>
                  <a:cubicBezTo>
                    <a:pt x="979" y="1728"/>
                    <a:pt x="979" y="1728"/>
                    <a:pt x="979" y="1728"/>
                  </a:cubicBezTo>
                  <a:close/>
                  <a:moveTo>
                    <a:pt x="977" y="1729"/>
                  </a:moveTo>
                  <a:cubicBezTo>
                    <a:pt x="977" y="1729"/>
                    <a:pt x="977" y="1729"/>
                    <a:pt x="977" y="1729"/>
                  </a:cubicBezTo>
                  <a:cubicBezTo>
                    <a:pt x="977" y="1729"/>
                    <a:pt x="977" y="1729"/>
                    <a:pt x="977" y="1729"/>
                  </a:cubicBezTo>
                  <a:cubicBezTo>
                    <a:pt x="977" y="1729"/>
                    <a:pt x="977" y="1729"/>
                    <a:pt x="977" y="1729"/>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693" y="1520"/>
                  </a:moveTo>
                  <a:cubicBezTo>
                    <a:pt x="694" y="1533"/>
                    <a:pt x="699" y="1546"/>
                    <a:pt x="703" y="1558"/>
                  </a:cubicBezTo>
                  <a:cubicBezTo>
                    <a:pt x="700" y="1546"/>
                    <a:pt x="696" y="1533"/>
                    <a:pt x="693" y="1520"/>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7"/>
                  </a:moveTo>
                  <a:cubicBezTo>
                    <a:pt x="276"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4" y="1808"/>
                    <a:pt x="274" y="1808"/>
                    <a:pt x="274" y="1808"/>
                  </a:cubicBezTo>
                  <a:cubicBezTo>
                    <a:pt x="274" y="1808"/>
                    <a:pt x="274" y="1808"/>
                    <a:pt x="273" y="1808"/>
                  </a:cubicBezTo>
                  <a:cubicBezTo>
                    <a:pt x="273" y="1808"/>
                    <a:pt x="273" y="1808"/>
                    <a:pt x="273" y="1808"/>
                  </a:cubicBezTo>
                  <a:cubicBezTo>
                    <a:pt x="273" y="1809"/>
                    <a:pt x="273" y="1809"/>
                    <a:pt x="273" y="1809"/>
                  </a:cubicBezTo>
                  <a:cubicBezTo>
                    <a:pt x="273" y="1809"/>
                    <a:pt x="273" y="1809"/>
                    <a:pt x="272" y="1809"/>
                  </a:cubicBezTo>
                  <a:cubicBezTo>
                    <a:pt x="272" y="1809"/>
                    <a:pt x="272" y="1809"/>
                    <a:pt x="272" y="1809"/>
                  </a:cubicBezTo>
                  <a:cubicBezTo>
                    <a:pt x="272" y="1810"/>
                    <a:pt x="271" y="1810"/>
                    <a:pt x="271" y="1810"/>
                  </a:cubicBezTo>
                  <a:cubicBezTo>
                    <a:pt x="271" y="1810"/>
                    <a:pt x="271" y="1810"/>
                    <a:pt x="270" y="1811"/>
                  </a:cubicBezTo>
                  <a:cubicBezTo>
                    <a:pt x="270" y="1811"/>
                    <a:pt x="270" y="1811"/>
                    <a:pt x="270" y="1811"/>
                  </a:cubicBezTo>
                  <a:cubicBezTo>
                    <a:pt x="270" y="1811"/>
                    <a:pt x="269" y="1811"/>
                    <a:pt x="269" y="1811"/>
                  </a:cubicBezTo>
                  <a:cubicBezTo>
                    <a:pt x="271" y="1811"/>
                    <a:pt x="282" y="1803"/>
                    <a:pt x="276" y="1807"/>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392" y="1716"/>
                  </a:moveTo>
                  <a:cubicBezTo>
                    <a:pt x="392" y="1716"/>
                    <a:pt x="392" y="1716"/>
                    <a:pt x="392" y="1717"/>
                  </a:cubicBezTo>
                  <a:cubicBezTo>
                    <a:pt x="392" y="1716"/>
                    <a:pt x="392" y="1716"/>
                    <a:pt x="392" y="1716"/>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92" y="1716"/>
                  </a:moveTo>
                  <a:cubicBezTo>
                    <a:pt x="392" y="1716"/>
                    <a:pt x="392" y="1716"/>
                    <a:pt x="392" y="1717"/>
                  </a:cubicBezTo>
                  <a:cubicBezTo>
                    <a:pt x="392" y="1716"/>
                    <a:pt x="392" y="1716"/>
                    <a:pt x="392" y="171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397" y="1567"/>
                  </a:moveTo>
                  <a:cubicBezTo>
                    <a:pt x="1398" y="1566"/>
                    <a:pt x="1400" y="1565"/>
                    <a:pt x="1401" y="1564"/>
                  </a:cubicBezTo>
                  <a:cubicBezTo>
                    <a:pt x="1399" y="1565"/>
                    <a:pt x="1398" y="1566"/>
                    <a:pt x="1397" y="1567"/>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704" y="1288"/>
                  </a:moveTo>
                  <a:cubicBezTo>
                    <a:pt x="1704" y="1288"/>
                    <a:pt x="1704" y="1288"/>
                    <a:pt x="1704" y="1288"/>
                  </a:cubicBezTo>
                  <a:cubicBezTo>
                    <a:pt x="1704" y="1288"/>
                    <a:pt x="1704" y="1288"/>
                    <a:pt x="1704" y="1288"/>
                  </a:cubicBezTo>
                  <a:close/>
                  <a:moveTo>
                    <a:pt x="1849" y="1070"/>
                  </a:moveTo>
                  <a:cubicBezTo>
                    <a:pt x="1851" y="1071"/>
                    <a:pt x="1853" y="1070"/>
                    <a:pt x="1856" y="1069"/>
                  </a:cubicBezTo>
                  <a:cubicBezTo>
                    <a:pt x="1863" y="1058"/>
                    <a:pt x="1861" y="1058"/>
                    <a:pt x="1849" y="1070"/>
                  </a:cubicBezTo>
                  <a:close/>
                  <a:moveTo>
                    <a:pt x="1967" y="806"/>
                  </a:moveTo>
                  <a:cubicBezTo>
                    <a:pt x="1968" y="806"/>
                    <a:pt x="1969" y="804"/>
                    <a:pt x="1972" y="797"/>
                  </a:cubicBezTo>
                  <a:cubicBezTo>
                    <a:pt x="1970" y="800"/>
                    <a:pt x="1969" y="803"/>
                    <a:pt x="1967" y="806"/>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79" y="1728"/>
                  </a:moveTo>
                  <a:cubicBezTo>
                    <a:pt x="979" y="1728"/>
                    <a:pt x="979" y="1728"/>
                    <a:pt x="979" y="1728"/>
                  </a:cubicBezTo>
                  <a:cubicBezTo>
                    <a:pt x="979" y="1728"/>
                    <a:pt x="979" y="1728"/>
                    <a:pt x="979" y="1728"/>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5" y="1729"/>
                  </a:moveTo>
                  <a:cubicBezTo>
                    <a:pt x="975" y="1729"/>
                    <a:pt x="975" y="1729"/>
                    <a:pt x="975" y="1729"/>
                  </a:cubicBezTo>
                  <a:cubicBezTo>
                    <a:pt x="975" y="1729"/>
                    <a:pt x="975" y="1729"/>
                    <a:pt x="975" y="1729"/>
                  </a:cubicBezTo>
                  <a:cubicBezTo>
                    <a:pt x="975" y="1729"/>
                    <a:pt x="975" y="1729"/>
                    <a:pt x="975" y="1729"/>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693" y="1520"/>
                  </a:moveTo>
                  <a:cubicBezTo>
                    <a:pt x="694" y="1533"/>
                    <a:pt x="699" y="1546"/>
                    <a:pt x="703" y="1558"/>
                  </a:cubicBezTo>
                  <a:cubicBezTo>
                    <a:pt x="700" y="1546"/>
                    <a:pt x="696" y="1533"/>
                    <a:pt x="693" y="1520"/>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392" y="1716"/>
                  </a:moveTo>
                  <a:cubicBezTo>
                    <a:pt x="392" y="1716"/>
                    <a:pt x="392" y="1716"/>
                    <a:pt x="392" y="1717"/>
                  </a:cubicBezTo>
                  <a:cubicBezTo>
                    <a:pt x="392" y="1716"/>
                    <a:pt x="392" y="1716"/>
                    <a:pt x="392" y="1716"/>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81" y="1727"/>
                  </a:moveTo>
                  <a:cubicBezTo>
                    <a:pt x="981" y="1727"/>
                    <a:pt x="981" y="1727"/>
                    <a:pt x="981" y="1727"/>
                  </a:cubicBezTo>
                  <a:cubicBezTo>
                    <a:pt x="981" y="1727"/>
                    <a:pt x="981" y="1727"/>
                    <a:pt x="981" y="1727"/>
                  </a:cubicBezTo>
                  <a:cubicBezTo>
                    <a:pt x="981" y="1727"/>
                    <a:pt x="981" y="1727"/>
                    <a:pt x="981" y="1727"/>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397" y="1567"/>
                  </a:moveTo>
                  <a:cubicBezTo>
                    <a:pt x="1398" y="1566"/>
                    <a:pt x="1400" y="1565"/>
                    <a:pt x="1401" y="1564"/>
                  </a:cubicBezTo>
                  <a:cubicBezTo>
                    <a:pt x="1399" y="1565"/>
                    <a:pt x="1398" y="1566"/>
                    <a:pt x="1397" y="1567"/>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704" y="1288"/>
                  </a:moveTo>
                  <a:cubicBezTo>
                    <a:pt x="1704" y="1288"/>
                    <a:pt x="1704" y="1288"/>
                    <a:pt x="1704" y="1288"/>
                  </a:cubicBezTo>
                  <a:cubicBezTo>
                    <a:pt x="1704" y="1288"/>
                    <a:pt x="1704" y="1288"/>
                    <a:pt x="1704" y="1288"/>
                  </a:cubicBezTo>
                  <a:close/>
                  <a:moveTo>
                    <a:pt x="1849" y="1070"/>
                  </a:moveTo>
                  <a:cubicBezTo>
                    <a:pt x="1851" y="1071"/>
                    <a:pt x="1853" y="1070"/>
                    <a:pt x="1856" y="1069"/>
                  </a:cubicBezTo>
                  <a:cubicBezTo>
                    <a:pt x="1863" y="1058"/>
                    <a:pt x="1861" y="1058"/>
                    <a:pt x="1849" y="1070"/>
                  </a:cubicBezTo>
                  <a:close/>
                  <a:moveTo>
                    <a:pt x="1917" y="983"/>
                  </a:moveTo>
                  <a:cubicBezTo>
                    <a:pt x="1917" y="983"/>
                    <a:pt x="1917" y="983"/>
                    <a:pt x="1917" y="983"/>
                  </a:cubicBezTo>
                  <a:cubicBezTo>
                    <a:pt x="1915" y="986"/>
                    <a:pt x="1914" y="989"/>
                    <a:pt x="1912" y="992"/>
                  </a:cubicBezTo>
                  <a:cubicBezTo>
                    <a:pt x="1912" y="993"/>
                    <a:pt x="1912" y="993"/>
                    <a:pt x="1912" y="993"/>
                  </a:cubicBezTo>
                  <a:cubicBezTo>
                    <a:pt x="1912" y="994"/>
                    <a:pt x="1912" y="994"/>
                    <a:pt x="1912" y="995"/>
                  </a:cubicBezTo>
                  <a:cubicBezTo>
                    <a:pt x="1913" y="993"/>
                    <a:pt x="1914" y="991"/>
                    <a:pt x="1915" y="989"/>
                  </a:cubicBezTo>
                  <a:cubicBezTo>
                    <a:pt x="1915" y="989"/>
                    <a:pt x="1915" y="989"/>
                    <a:pt x="1916" y="989"/>
                  </a:cubicBezTo>
                  <a:cubicBezTo>
                    <a:pt x="1916" y="988"/>
                    <a:pt x="1916" y="987"/>
                    <a:pt x="1916" y="987"/>
                  </a:cubicBezTo>
                  <a:cubicBezTo>
                    <a:pt x="1916" y="986"/>
                    <a:pt x="1916" y="986"/>
                    <a:pt x="1916" y="986"/>
                  </a:cubicBezTo>
                  <a:cubicBezTo>
                    <a:pt x="1916" y="986"/>
                    <a:pt x="1917" y="986"/>
                    <a:pt x="1917" y="986"/>
                  </a:cubicBezTo>
                  <a:cubicBezTo>
                    <a:pt x="1917" y="986"/>
                    <a:pt x="1917" y="985"/>
                    <a:pt x="1917" y="985"/>
                  </a:cubicBezTo>
                  <a:cubicBezTo>
                    <a:pt x="1917" y="985"/>
                    <a:pt x="1917" y="985"/>
                    <a:pt x="1917" y="985"/>
                  </a:cubicBezTo>
                  <a:cubicBezTo>
                    <a:pt x="1917" y="985"/>
                    <a:pt x="1917" y="984"/>
                    <a:pt x="1917" y="984"/>
                  </a:cubicBezTo>
                  <a:cubicBezTo>
                    <a:pt x="1917" y="984"/>
                    <a:pt x="1917" y="983"/>
                    <a:pt x="1917" y="983"/>
                  </a:cubicBezTo>
                  <a:cubicBezTo>
                    <a:pt x="1917" y="983"/>
                    <a:pt x="1917" y="983"/>
                    <a:pt x="1917" y="983"/>
                  </a:cubicBezTo>
                  <a:close/>
                  <a:moveTo>
                    <a:pt x="1967" y="806"/>
                  </a:moveTo>
                  <a:cubicBezTo>
                    <a:pt x="1968" y="806"/>
                    <a:pt x="1969" y="804"/>
                    <a:pt x="1972" y="797"/>
                  </a:cubicBezTo>
                  <a:cubicBezTo>
                    <a:pt x="1970" y="800"/>
                    <a:pt x="1969" y="803"/>
                    <a:pt x="1967" y="806"/>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0" y="362"/>
                  </a:move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ubicBezTo>
                    <a:pt x="2111" y="359"/>
                    <a:pt x="2111" y="360"/>
                    <a:pt x="2110" y="362"/>
                  </a:cubicBezTo>
                  <a:close/>
                  <a:moveTo>
                    <a:pt x="2065" y="506"/>
                  </a:moveTo>
                  <a:cubicBezTo>
                    <a:pt x="2069" y="499"/>
                    <a:pt x="2071" y="491"/>
                    <a:pt x="2072" y="483"/>
                  </a:cubicBezTo>
                  <a:cubicBezTo>
                    <a:pt x="2070" y="491"/>
                    <a:pt x="2067" y="498"/>
                    <a:pt x="2065" y="506"/>
                  </a:cubicBezTo>
                  <a:close/>
                  <a:moveTo>
                    <a:pt x="1609" y="1300"/>
                  </a:moveTo>
                  <a:cubicBezTo>
                    <a:pt x="1609" y="1300"/>
                    <a:pt x="1608" y="1300"/>
                    <a:pt x="1608" y="1300"/>
                  </a:cubicBezTo>
                  <a:cubicBezTo>
                    <a:pt x="1608" y="1300"/>
                    <a:pt x="1609" y="1300"/>
                    <a:pt x="1609" y="1300"/>
                  </a:cubicBezTo>
                  <a:cubicBezTo>
                    <a:pt x="1609" y="1300"/>
                    <a:pt x="1609" y="1300"/>
                    <a:pt x="1609" y="13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lose/>
                  <a:moveTo>
                    <a:pt x="1053" y="1689"/>
                  </a:move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3" y="1689"/>
                    <a:pt x="1053" y="1689"/>
                    <a:pt x="1053"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708" y="1615"/>
                  </a:moveTo>
                  <a:cubicBezTo>
                    <a:pt x="708" y="1614"/>
                    <a:pt x="708" y="1614"/>
                    <a:pt x="707" y="1613"/>
                  </a:cubicBezTo>
                  <a:cubicBezTo>
                    <a:pt x="707" y="1613"/>
                    <a:pt x="707" y="1613"/>
                    <a:pt x="707" y="1613"/>
                  </a:cubicBezTo>
                  <a:cubicBezTo>
                    <a:pt x="708" y="1614"/>
                    <a:pt x="708" y="1614"/>
                    <a:pt x="708" y="1615"/>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0"/>
                  </a:moveTo>
                  <a:cubicBezTo>
                    <a:pt x="707" y="1610"/>
                    <a:pt x="707" y="1611"/>
                    <a:pt x="707" y="1611"/>
                  </a:cubicBezTo>
                  <a:cubicBezTo>
                    <a:pt x="707" y="1611"/>
                    <a:pt x="707" y="1611"/>
                    <a:pt x="707" y="1611"/>
                  </a:cubicBezTo>
                  <a:cubicBezTo>
                    <a:pt x="707" y="1611"/>
                    <a:pt x="707" y="1610"/>
                    <a:pt x="707" y="1609"/>
                  </a:cubicBezTo>
                  <a:lnTo>
                    <a:pt x="707" y="1610"/>
                  </a:ln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6"/>
                  </a:moveTo>
                  <a:cubicBezTo>
                    <a:pt x="703" y="1556"/>
                    <a:pt x="703" y="1556"/>
                    <a:pt x="703" y="1556"/>
                  </a:cubicBezTo>
                  <a:cubicBezTo>
                    <a:pt x="703" y="1556"/>
                    <a:pt x="703" y="1556"/>
                    <a:pt x="703" y="1555"/>
                  </a:cubicBezTo>
                  <a:cubicBezTo>
                    <a:pt x="703" y="1556"/>
                    <a:pt x="703" y="1556"/>
                    <a:pt x="703" y="1556"/>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lose/>
                  <a:moveTo>
                    <a:pt x="703" y="1558"/>
                  </a:moveTo>
                  <a:cubicBezTo>
                    <a:pt x="700" y="1546"/>
                    <a:pt x="696" y="1533"/>
                    <a:pt x="693" y="1520"/>
                  </a:cubicBezTo>
                  <a:cubicBezTo>
                    <a:pt x="694" y="1533"/>
                    <a:pt x="699" y="1546"/>
                    <a:pt x="703" y="1558"/>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1" y="1779"/>
                  </a:moveTo>
                  <a:cubicBezTo>
                    <a:pt x="321" y="1779"/>
                    <a:pt x="321" y="1779"/>
                    <a:pt x="321" y="1779"/>
                  </a:cubicBezTo>
                  <a:cubicBezTo>
                    <a:pt x="321" y="1779"/>
                    <a:pt x="320" y="1779"/>
                    <a:pt x="320" y="1779"/>
                  </a:cubicBezTo>
                  <a:cubicBezTo>
                    <a:pt x="320" y="1779"/>
                    <a:pt x="320" y="1779"/>
                    <a:pt x="321" y="1779"/>
                  </a:cubicBezTo>
                  <a:close/>
                  <a:moveTo>
                    <a:pt x="392" y="1717"/>
                  </a:moveTo>
                  <a:cubicBezTo>
                    <a:pt x="392" y="1716"/>
                    <a:pt x="392" y="1716"/>
                    <a:pt x="392" y="1716"/>
                  </a:cubicBezTo>
                  <a:cubicBezTo>
                    <a:pt x="392" y="1716"/>
                    <a:pt x="392" y="1716"/>
                    <a:pt x="392" y="1716"/>
                  </a:cubicBezTo>
                  <a:cubicBezTo>
                    <a:pt x="392" y="1716"/>
                    <a:pt x="392" y="1716"/>
                    <a:pt x="392" y="1717"/>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2150" y="149"/>
                  </a:moveTo>
                  <a:cubicBezTo>
                    <a:pt x="2150" y="149"/>
                    <a:pt x="2150" y="149"/>
                    <a:pt x="2150" y="149"/>
                  </a:cubicBezTo>
                  <a:cubicBezTo>
                    <a:pt x="2150" y="149"/>
                    <a:pt x="2150" y="149"/>
                    <a:pt x="2150" y="149"/>
                  </a:cubicBezTo>
                  <a:cubicBezTo>
                    <a:pt x="2150" y="149"/>
                    <a:pt x="2150" y="149"/>
                    <a:pt x="2150" y="149"/>
                  </a:cubicBezTo>
                  <a:cubicBezTo>
                    <a:pt x="2150" y="148"/>
                    <a:pt x="2150" y="146"/>
                    <a:pt x="2149" y="145"/>
                  </a:cubicBezTo>
                  <a:cubicBezTo>
                    <a:pt x="2149" y="144"/>
                    <a:pt x="2149" y="144"/>
                    <a:pt x="2149" y="144"/>
                  </a:cubicBezTo>
                  <a:cubicBezTo>
                    <a:pt x="2149" y="144"/>
                    <a:pt x="2149" y="144"/>
                    <a:pt x="2149" y="144"/>
                  </a:cubicBezTo>
                  <a:cubicBezTo>
                    <a:pt x="2149" y="144"/>
                    <a:pt x="2149" y="144"/>
                    <a:pt x="2149" y="144"/>
                  </a:cubicBezTo>
                  <a:cubicBezTo>
                    <a:pt x="2149" y="138"/>
                    <a:pt x="2148" y="132"/>
                    <a:pt x="2149" y="126"/>
                  </a:cubicBezTo>
                  <a:cubicBezTo>
                    <a:pt x="2145" y="148"/>
                    <a:pt x="2142" y="170"/>
                    <a:pt x="2138" y="192"/>
                  </a:cubicBezTo>
                  <a:cubicBezTo>
                    <a:pt x="2141" y="153"/>
                    <a:pt x="2149" y="114"/>
                    <a:pt x="2152" y="76"/>
                  </a:cubicBezTo>
                  <a:cubicBezTo>
                    <a:pt x="2133" y="141"/>
                    <a:pt x="2142" y="73"/>
                    <a:pt x="2146" y="57"/>
                  </a:cubicBezTo>
                  <a:cubicBezTo>
                    <a:pt x="2144" y="62"/>
                    <a:pt x="2140" y="71"/>
                    <a:pt x="2141" y="75"/>
                  </a:cubicBezTo>
                  <a:cubicBezTo>
                    <a:pt x="2135" y="53"/>
                    <a:pt x="2144" y="29"/>
                    <a:pt x="2146" y="7"/>
                  </a:cubicBezTo>
                  <a:cubicBezTo>
                    <a:pt x="2144" y="17"/>
                    <a:pt x="2139" y="30"/>
                    <a:pt x="2136" y="42"/>
                  </a:cubicBezTo>
                  <a:cubicBezTo>
                    <a:pt x="2136" y="50"/>
                    <a:pt x="2136" y="60"/>
                    <a:pt x="2135" y="69"/>
                  </a:cubicBezTo>
                  <a:cubicBezTo>
                    <a:pt x="2136" y="71"/>
                    <a:pt x="2137" y="72"/>
                    <a:pt x="2138" y="73"/>
                  </a:cubicBezTo>
                  <a:cubicBezTo>
                    <a:pt x="2137" y="72"/>
                    <a:pt x="2136" y="71"/>
                    <a:pt x="2135" y="70"/>
                  </a:cubicBezTo>
                  <a:cubicBezTo>
                    <a:pt x="2134" y="118"/>
                    <a:pt x="2131" y="175"/>
                    <a:pt x="2116" y="187"/>
                  </a:cubicBezTo>
                  <a:cubicBezTo>
                    <a:pt x="2112" y="208"/>
                    <a:pt x="2112" y="230"/>
                    <a:pt x="2110" y="251"/>
                  </a:cubicBezTo>
                  <a:cubicBezTo>
                    <a:pt x="2111" y="245"/>
                    <a:pt x="2112" y="207"/>
                    <a:pt x="2119" y="207"/>
                  </a:cubicBezTo>
                  <a:cubicBezTo>
                    <a:pt x="2118" y="230"/>
                    <a:pt x="2129" y="304"/>
                    <a:pt x="2101" y="316"/>
                  </a:cubicBezTo>
                  <a:cubicBezTo>
                    <a:pt x="2111" y="296"/>
                    <a:pt x="2088" y="337"/>
                    <a:pt x="2087" y="341"/>
                  </a:cubicBezTo>
                  <a:cubicBezTo>
                    <a:pt x="2079" y="375"/>
                    <a:pt x="2083" y="414"/>
                    <a:pt x="2070" y="447"/>
                  </a:cubicBezTo>
                  <a:cubicBezTo>
                    <a:pt x="2073" y="441"/>
                    <a:pt x="2079" y="430"/>
                    <a:pt x="2080" y="424"/>
                  </a:cubicBezTo>
                  <a:cubicBezTo>
                    <a:pt x="2079" y="429"/>
                    <a:pt x="2079" y="435"/>
                    <a:pt x="2078" y="441"/>
                  </a:cubicBezTo>
                  <a:cubicBezTo>
                    <a:pt x="2078" y="441"/>
                    <a:pt x="2078" y="441"/>
                    <a:pt x="2078" y="441"/>
                  </a:cubicBezTo>
                  <a:cubicBezTo>
                    <a:pt x="2077" y="442"/>
                    <a:pt x="2077" y="442"/>
                    <a:pt x="2078" y="442"/>
                  </a:cubicBezTo>
                  <a:cubicBezTo>
                    <a:pt x="2078" y="442"/>
                    <a:pt x="2078" y="442"/>
                    <a:pt x="2078" y="442"/>
                  </a:cubicBezTo>
                  <a:cubicBezTo>
                    <a:pt x="2078" y="442"/>
                    <a:pt x="2078" y="442"/>
                    <a:pt x="2077" y="442"/>
                  </a:cubicBezTo>
                  <a:cubicBezTo>
                    <a:pt x="2078" y="442"/>
                    <a:pt x="2078" y="442"/>
                    <a:pt x="2078" y="442"/>
                  </a:cubicBezTo>
                  <a:cubicBezTo>
                    <a:pt x="2072" y="474"/>
                    <a:pt x="2057" y="504"/>
                    <a:pt x="2046" y="534"/>
                  </a:cubicBezTo>
                  <a:cubicBezTo>
                    <a:pt x="2036" y="551"/>
                    <a:pt x="2023" y="614"/>
                    <a:pt x="2009" y="644"/>
                  </a:cubicBezTo>
                  <a:cubicBezTo>
                    <a:pt x="1993" y="676"/>
                    <a:pt x="1979" y="709"/>
                    <a:pt x="1964" y="742"/>
                  </a:cubicBezTo>
                  <a:cubicBezTo>
                    <a:pt x="1964" y="742"/>
                    <a:pt x="1964" y="742"/>
                    <a:pt x="1964" y="742"/>
                  </a:cubicBezTo>
                  <a:cubicBezTo>
                    <a:pt x="1964" y="743"/>
                    <a:pt x="1963" y="744"/>
                    <a:pt x="1963" y="745"/>
                  </a:cubicBezTo>
                  <a:cubicBezTo>
                    <a:pt x="1962" y="745"/>
                    <a:pt x="1962" y="746"/>
                    <a:pt x="1962" y="746"/>
                  </a:cubicBezTo>
                  <a:cubicBezTo>
                    <a:pt x="1950" y="774"/>
                    <a:pt x="1937" y="802"/>
                    <a:pt x="1923" y="829"/>
                  </a:cubicBezTo>
                  <a:cubicBezTo>
                    <a:pt x="1932" y="816"/>
                    <a:pt x="1940" y="804"/>
                    <a:pt x="1949" y="791"/>
                  </a:cubicBezTo>
                  <a:cubicBezTo>
                    <a:pt x="1940" y="810"/>
                    <a:pt x="1928" y="826"/>
                    <a:pt x="1916" y="842"/>
                  </a:cubicBezTo>
                  <a:cubicBezTo>
                    <a:pt x="1916" y="842"/>
                    <a:pt x="1916" y="842"/>
                    <a:pt x="1916" y="842"/>
                  </a:cubicBezTo>
                  <a:cubicBezTo>
                    <a:pt x="1915" y="843"/>
                    <a:pt x="1915" y="843"/>
                    <a:pt x="1915" y="844"/>
                  </a:cubicBezTo>
                  <a:cubicBezTo>
                    <a:pt x="1915" y="844"/>
                    <a:pt x="1915" y="844"/>
                    <a:pt x="1915" y="844"/>
                  </a:cubicBezTo>
                  <a:cubicBezTo>
                    <a:pt x="1904" y="858"/>
                    <a:pt x="1895" y="873"/>
                    <a:pt x="1890" y="891"/>
                  </a:cubicBezTo>
                  <a:cubicBezTo>
                    <a:pt x="1896" y="877"/>
                    <a:pt x="1904" y="865"/>
                    <a:pt x="1914" y="855"/>
                  </a:cubicBezTo>
                  <a:cubicBezTo>
                    <a:pt x="1878" y="915"/>
                    <a:pt x="1851" y="983"/>
                    <a:pt x="1802" y="1035"/>
                  </a:cubicBezTo>
                  <a:cubicBezTo>
                    <a:pt x="1808" y="1025"/>
                    <a:pt x="1814" y="1015"/>
                    <a:pt x="1819" y="1006"/>
                  </a:cubicBezTo>
                  <a:cubicBezTo>
                    <a:pt x="1816" y="1011"/>
                    <a:pt x="1788" y="1052"/>
                    <a:pt x="1794" y="1040"/>
                  </a:cubicBezTo>
                  <a:cubicBezTo>
                    <a:pt x="1786" y="1053"/>
                    <a:pt x="1777" y="1069"/>
                    <a:pt x="1766" y="1085"/>
                  </a:cubicBezTo>
                  <a:cubicBezTo>
                    <a:pt x="1770" y="1081"/>
                    <a:pt x="1774" y="1076"/>
                    <a:pt x="1777" y="1071"/>
                  </a:cubicBezTo>
                  <a:cubicBezTo>
                    <a:pt x="1773" y="1078"/>
                    <a:pt x="1769" y="1084"/>
                    <a:pt x="1763" y="1091"/>
                  </a:cubicBezTo>
                  <a:cubicBezTo>
                    <a:pt x="1763" y="1091"/>
                    <a:pt x="1763" y="1092"/>
                    <a:pt x="1762" y="1092"/>
                  </a:cubicBezTo>
                  <a:cubicBezTo>
                    <a:pt x="1762" y="1092"/>
                    <a:pt x="1762" y="1092"/>
                    <a:pt x="1762" y="1093"/>
                  </a:cubicBezTo>
                  <a:cubicBezTo>
                    <a:pt x="1761" y="1093"/>
                    <a:pt x="1761" y="1093"/>
                    <a:pt x="1761" y="1094"/>
                  </a:cubicBezTo>
                  <a:cubicBezTo>
                    <a:pt x="1760" y="1095"/>
                    <a:pt x="1759" y="1096"/>
                    <a:pt x="1759" y="1096"/>
                  </a:cubicBezTo>
                  <a:cubicBezTo>
                    <a:pt x="1759" y="1096"/>
                    <a:pt x="1759" y="1096"/>
                    <a:pt x="1759" y="1096"/>
                  </a:cubicBezTo>
                  <a:cubicBezTo>
                    <a:pt x="1759" y="1097"/>
                    <a:pt x="1758" y="1097"/>
                    <a:pt x="1758" y="1097"/>
                  </a:cubicBezTo>
                  <a:cubicBezTo>
                    <a:pt x="1730" y="1140"/>
                    <a:pt x="1695" y="1186"/>
                    <a:pt x="1661" y="1207"/>
                  </a:cubicBezTo>
                  <a:cubicBezTo>
                    <a:pt x="1658" y="1211"/>
                    <a:pt x="1653" y="1216"/>
                    <a:pt x="1646" y="1223"/>
                  </a:cubicBezTo>
                  <a:cubicBezTo>
                    <a:pt x="1628" y="1241"/>
                    <a:pt x="1608" y="1257"/>
                    <a:pt x="1591" y="1275"/>
                  </a:cubicBezTo>
                  <a:cubicBezTo>
                    <a:pt x="1589" y="1278"/>
                    <a:pt x="1557" y="1320"/>
                    <a:pt x="1552" y="1326"/>
                  </a:cubicBezTo>
                  <a:cubicBezTo>
                    <a:pt x="1523" y="1353"/>
                    <a:pt x="1491" y="1377"/>
                    <a:pt x="1460" y="1403"/>
                  </a:cubicBezTo>
                  <a:cubicBezTo>
                    <a:pt x="1402" y="1450"/>
                    <a:pt x="1323" y="1480"/>
                    <a:pt x="1277" y="1540"/>
                  </a:cubicBezTo>
                  <a:cubicBezTo>
                    <a:pt x="1286" y="1531"/>
                    <a:pt x="1297" y="1526"/>
                    <a:pt x="1309" y="1523"/>
                  </a:cubicBezTo>
                  <a:cubicBezTo>
                    <a:pt x="1289" y="1531"/>
                    <a:pt x="1272" y="1543"/>
                    <a:pt x="1254" y="1556"/>
                  </a:cubicBezTo>
                  <a:cubicBezTo>
                    <a:pt x="1252" y="1560"/>
                    <a:pt x="1247" y="1563"/>
                    <a:pt x="1242" y="1565"/>
                  </a:cubicBezTo>
                  <a:cubicBezTo>
                    <a:pt x="1235" y="1570"/>
                    <a:pt x="1229" y="1574"/>
                    <a:pt x="1222" y="1579"/>
                  </a:cubicBezTo>
                  <a:cubicBezTo>
                    <a:pt x="1225" y="1577"/>
                    <a:pt x="1232" y="1572"/>
                    <a:pt x="1239" y="1566"/>
                  </a:cubicBezTo>
                  <a:cubicBezTo>
                    <a:pt x="1229" y="1570"/>
                    <a:pt x="1216" y="1572"/>
                    <a:pt x="1210" y="1578"/>
                  </a:cubicBezTo>
                  <a:cubicBezTo>
                    <a:pt x="1222" y="1567"/>
                    <a:pt x="1235" y="1559"/>
                    <a:pt x="1250" y="1554"/>
                  </a:cubicBezTo>
                  <a:cubicBezTo>
                    <a:pt x="1227" y="1557"/>
                    <a:pt x="1198" y="1579"/>
                    <a:pt x="1171" y="1598"/>
                  </a:cubicBezTo>
                  <a:cubicBezTo>
                    <a:pt x="1171" y="1598"/>
                    <a:pt x="1171" y="1598"/>
                    <a:pt x="1171" y="1598"/>
                  </a:cubicBezTo>
                  <a:cubicBezTo>
                    <a:pt x="1165" y="1602"/>
                    <a:pt x="1158" y="1606"/>
                    <a:pt x="1151" y="1610"/>
                  </a:cubicBezTo>
                  <a:cubicBezTo>
                    <a:pt x="1138" y="1618"/>
                    <a:pt x="1124" y="1625"/>
                    <a:pt x="1111" y="1633"/>
                  </a:cubicBezTo>
                  <a:cubicBezTo>
                    <a:pt x="1045" y="1669"/>
                    <a:pt x="978" y="1701"/>
                    <a:pt x="911" y="1735"/>
                  </a:cubicBezTo>
                  <a:cubicBezTo>
                    <a:pt x="905" y="1737"/>
                    <a:pt x="900" y="1740"/>
                    <a:pt x="895" y="1743"/>
                  </a:cubicBezTo>
                  <a:cubicBezTo>
                    <a:pt x="887" y="1748"/>
                    <a:pt x="879" y="1752"/>
                    <a:pt x="871" y="1757"/>
                  </a:cubicBezTo>
                  <a:cubicBezTo>
                    <a:pt x="844" y="1772"/>
                    <a:pt x="816" y="1787"/>
                    <a:pt x="788" y="1790"/>
                  </a:cubicBezTo>
                  <a:cubicBezTo>
                    <a:pt x="761" y="1793"/>
                    <a:pt x="758" y="1762"/>
                    <a:pt x="755" y="1741"/>
                  </a:cubicBezTo>
                  <a:cubicBezTo>
                    <a:pt x="751" y="1731"/>
                    <a:pt x="736" y="1684"/>
                    <a:pt x="734" y="1672"/>
                  </a:cubicBezTo>
                  <a:cubicBezTo>
                    <a:pt x="725" y="1616"/>
                    <a:pt x="708" y="1561"/>
                    <a:pt x="692" y="1508"/>
                  </a:cubicBezTo>
                  <a:cubicBezTo>
                    <a:pt x="692" y="1512"/>
                    <a:pt x="692" y="1516"/>
                    <a:pt x="693" y="1520"/>
                  </a:cubicBezTo>
                  <a:cubicBezTo>
                    <a:pt x="691" y="1515"/>
                    <a:pt x="690" y="1509"/>
                    <a:pt x="688" y="1504"/>
                  </a:cubicBezTo>
                  <a:cubicBezTo>
                    <a:pt x="652" y="1529"/>
                    <a:pt x="616" y="1555"/>
                    <a:pt x="580" y="1581"/>
                  </a:cubicBezTo>
                  <a:cubicBezTo>
                    <a:pt x="580" y="1582"/>
                    <a:pt x="580" y="1582"/>
                    <a:pt x="580" y="1582"/>
                  </a:cubicBezTo>
                  <a:cubicBezTo>
                    <a:pt x="546" y="1606"/>
                    <a:pt x="513" y="1630"/>
                    <a:pt x="479" y="1653"/>
                  </a:cubicBezTo>
                  <a:cubicBezTo>
                    <a:pt x="482" y="1651"/>
                    <a:pt x="483" y="1650"/>
                    <a:pt x="483" y="1649"/>
                  </a:cubicBezTo>
                  <a:cubicBezTo>
                    <a:pt x="508" y="1638"/>
                    <a:pt x="524" y="1612"/>
                    <a:pt x="547" y="1596"/>
                  </a:cubicBezTo>
                  <a:cubicBezTo>
                    <a:pt x="438" y="1650"/>
                    <a:pt x="349" y="1734"/>
                    <a:pt x="253" y="1806"/>
                  </a:cubicBezTo>
                  <a:cubicBezTo>
                    <a:pt x="291" y="1782"/>
                    <a:pt x="322" y="1745"/>
                    <a:pt x="366" y="1730"/>
                  </a:cubicBezTo>
                  <a:cubicBezTo>
                    <a:pt x="344" y="1738"/>
                    <a:pt x="327" y="1760"/>
                    <a:pt x="311" y="1775"/>
                  </a:cubicBezTo>
                  <a:cubicBezTo>
                    <a:pt x="283" y="1801"/>
                    <a:pt x="248" y="1817"/>
                    <a:pt x="215" y="1836"/>
                  </a:cubicBezTo>
                  <a:cubicBezTo>
                    <a:pt x="215" y="1836"/>
                    <a:pt x="215" y="1836"/>
                    <a:pt x="215" y="1836"/>
                  </a:cubicBezTo>
                  <a:cubicBezTo>
                    <a:pt x="215" y="1836"/>
                    <a:pt x="215" y="1836"/>
                    <a:pt x="215" y="1836"/>
                  </a:cubicBezTo>
                  <a:cubicBezTo>
                    <a:pt x="215" y="1836"/>
                    <a:pt x="215" y="1836"/>
                    <a:pt x="214" y="1836"/>
                  </a:cubicBezTo>
                  <a:cubicBezTo>
                    <a:pt x="210" y="1839"/>
                    <a:pt x="206" y="1841"/>
                    <a:pt x="202" y="1844"/>
                  </a:cubicBezTo>
                  <a:cubicBezTo>
                    <a:pt x="131" y="1888"/>
                    <a:pt x="67" y="1942"/>
                    <a:pt x="0" y="1992"/>
                  </a:cubicBezTo>
                  <a:cubicBezTo>
                    <a:pt x="6" y="1994"/>
                    <a:pt x="13" y="1996"/>
                    <a:pt x="20" y="1998"/>
                  </a:cubicBezTo>
                  <a:cubicBezTo>
                    <a:pt x="16" y="1995"/>
                    <a:pt x="13" y="1991"/>
                    <a:pt x="11" y="1987"/>
                  </a:cubicBezTo>
                  <a:cubicBezTo>
                    <a:pt x="13" y="1991"/>
                    <a:pt x="17" y="1995"/>
                    <a:pt x="21" y="1998"/>
                  </a:cubicBezTo>
                  <a:cubicBezTo>
                    <a:pt x="35" y="2002"/>
                    <a:pt x="50" y="2007"/>
                    <a:pt x="64" y="2011"/>
                  </a:cubicBezTo>
                  <a:cubicBezTo>
                    <a:pt x="74" y="2013"/>
                    <a:pt x="83" y="2012"/>
                    <a:pt x="89" y="2011"/>
                  </a:cubicBezTo>
                  <a:cubicBezTo>
                    <a:pt x="65" y="2003"/>
                    <a:pt x="41" y="1993"/>
                    <a:pt x="16" y="1989"/>
                  </a:cubicBezTo>
                  <a:cubicBezTo>
                    <a:pt x="56" y="1942"/>
                    <a:pt x="114" y="1919"/>
                    <a:pt x="164" y="1884"/>
                  </a:cubicBezTo>
                  <a:cubicBezTo>
                    <a:pt x="120" y="1922"/>
                    <a:pt x="71" y="1953"/>
                    <a:pt x="24" y="1987"/>
                  </a:cubicBezTo>
                  <a:cubicBezTo>
                    <a:pt x="83" y="2005"/>
                    <a:pt x="138" y="2031"/>
                    <a:pt x="196" y="2049"/>
                  </a:cubicBezTo>
                  <a:cubicBezTo>
                    <a:pt x="198" y="2049"/>
                    <a:pt x="199" y="2049"/>
                    <a:pt x="201" y="2049"/>
                  </a:cubicBezTo>
                  <a:cubicBezTo>
                    <a:pt x="205" y="2051"/>
                    <a:pt x="210" y="2053"/>
                    <a:pt x="215" y="2053"/>
                  </a:cubicBezTo>
                  <a:cubicBezTo>
                    <a:pt x="215" y="2053"/>
                    <a:pt x="216" y="2053"/>
                    <a:pt x="217" y="2054"/>
                  </a:cubicBezTo>
                  <a:cubicBezTo>
                    <a:pt x="222" y="2056"/>
                    <a:pt x="227" y="2058"/>
                    <a:pt x="233" y="2061"/>
                  </a:cubicBezTo>
                  <a:cubicBezTo>
                    <a:pt x="237" y="2060"/>
                    <a:pt x="293" y="2079"/>
                    <a:pt x="317" y="2087"/>
                  </a:cubicBezTo>
                  <a:cubicBezTo>
                    <a:pt x="277" y="2073"/>
                    <a:pt x="347" y="2088"/>
                    <a:pt x="358" y="2092"/>
                  </a:cubicBezTo>
                  <a:cubicBezTo>
                    <a:pt x="391" y="2103"/>
                    <a:pt x="422" y="2115"/>
                    <a:pt x="454" y="2128"/>
                  </a:cubicBezTo>
                  <a:cubicBezTo>
                    <a:pt x="583" y="2177"/>
                    <a:pt x="719" y="2205"/>
                    <a:pt x="850" y="2248"/>
                  </a:cubicBezTo>
                  <a:cubicBezTo>
                    <a:pt x="847" y="2225"/>
                    <a:pt x="844" y="2202"/>
                    <a:pt x="840" y="2179"/>
                  </a:cubicBezTo>
                  <a:cubicBezTo>
                    <a:pt x="841" y="2127"/>
                    <a:pt x="821" y="2061"/>
                    <a:pt x="815" y="2009"/>
                  </a:cubicBezTo>
                  <a:cubicBezTo>
                    <a:pt x="815" y="2015"/>
                    <a:pt x="816" y="2022"/>
                    <a:pt x="817" y="2028"/>
                  </a:cubicBezTo>
                  <a:cubicBezTo>
                    <a:pt x="815" y="2019"/>
                    <a:pt x="812" y="2009"/>
                    <a:pt x="810" y="1999"/>
                  </a:cubicBezTo>
                  <a:cubicBezTo>
                    <a:pt x="811" y="2001"/>
                    <a:pt x="811" y="2002"/>
                    <a:pt x="812" y="2002"/>
                  </a:cubicBezTo>
                  <a:cubicBezTo>
                    <a:pt x="810" y="1997"/>
                    <a:pt x="808" y="1993"/>
                    <a:pt x="807" y="1988"/>
                  </a:cubicBezTo>
                  <a:cubicBezTo>
                    <a:pt x="808" y="1992"/>
                    <a:pt x="809" y="1995"/>
                    <a:pt x="810" y="1999"/>
                  </a:cubicBezTo>
                  <a:cubicBezTo>
                    <a:pt x="809" y="1998"/>
                    <a:pt x="809" y="1996"/>
                    <a:pt x="808" y="1995"/>
                  </a:cubicBezTo>
                  <a:cubicBezTo>
                    <a:pt x="810" y="2014"/>
                    <a:pt x="809" y="2034"/>
                    <a:pt x="812" y="2053"/>
                  </a:cubicBezTo>
                  <a:cubicBezTo>
                    <a:pt x="808" y="2024"/>
                    <a:pt x="802" y="1988"/>
                    <a:pt x="799" y="1964"/>
                  </a:cubicBezTo>
                  <a:cubicBezTo>
                    <a:pt x="799" y="1966"/>
                    <a:pt x="799" y="1966"/>
                    <a:pt x="799" y="1966"/>
                  </a:cubicBezTo>
                  <a:cubicBezTo>
                    <a:pt x="799" y="1969"/>
                    <a:pt x="798" y="1972"/>
                    <a:pt x="798" y="1975"/>
                  </a:cubicBezTo>
                  <a:cubicBezTo>
                    <a:pt x="797" y="1967"/>
                    <a:pt x="796" y="1962"/>
                    <a:pt x="796" y="1960"/>
                  </a:cubicBezTo>
                  <a:cubicBezTo>
                    <a:pt x="796" y="1960"/>
                    <a:pt x="796" y="1960"/>
                    <a:pt x="796" y="1960"/>
                  </a:cubicBezTo>
                  <a:cubicBezTo>
                    <a:pt x="796" y="1960"/>
                    <a:pt x="796" y="1960"/>
                    <a:pt x="796" y="1960"/>
                  </a:cubicBezTo>
                  <a:cubicBezTo>
                    <a:pt x="796" y="1959"/>
                    <a:pt x="796" y="1959"/>
                    <a:pt x="797" y="1959"/>
                  </a:cubicBezTo>
                  <a:cubicBezTo>
                    <a:pt x="797" y="1959"/>
                    <a:pt x="797" y="1959"/>
                    <a:pt x="797" y="1960"/>
                  </a:cubicBezTo>
                  <a:cubicBezTo>
                    <a:pt x="797" y="1960"/>
                    <a:pt x="797" y="1960"/>
                    <a:pt x="797" y="1960"/>
                  </a:cubicBezTo>
                  <a:cubicBezTo>
                    <a:pt x="799" y="1963"/>
                    <a:pt x="803" y="1975"/>
                    <a:pt x="805" y="1984"/>
                  </a:cubicBezTo>
                  <a:cubicBezTo>
                    <a:pt x="801" y="1965"/>
                    <a:pt x="798" y="1937"/>
                    <a:pt x="801" y="1928"/>
                  </a:cubicBezTo>
                  <a:cubicBezTo>
                    <a:pt x="797" y="1933"/>
                    <a:pt x="795" y="1938"/>
                    <a:pt x="794" y="1945"/>
                  </a:cubicBezTo>
                  <a:cubicBezTo>
                    <a:pt x="794" y="1945"/>
                    <a:pt x="794" y="1944"/>
                    <a:pt x="793" y="1944"/>
                  </a:cubicBezTo>
                  <a:cubicBezTo>
                    <a:pt x="793" y="1943"/>
                    <a:pt x="793" y="1942"/>
                    <a:pt x="793" y="1942"/>
                  </a:cubicBezTo>
                  <a:cubicBezTo>
                    <a:pt x="792" y="1941"/>
                    <a:pt x="792" y="1941"/>
                    <a:pt x="792" y="1940"/>
                  </a:cubicBezTo>
                  <a:cubicBezTo>
                    <a:pt x="792" y="1940"/>
                    <a:pt x="791" y="1939"/>
                    <a:pt x="791" y="1938"/>
                  </a:cubicBezTo>
                  <a:cubicBezTo>
                    <a:pt x="791" y="1938"/>
                    <a:pt x="791" y="1938"/>
                    <a:pt x="791" y="1938"/>
                  </a:cubicBezTo>
                  <a:cubicBezTo>
                    <a:pt x="791" y="1938"/>
                    <a:pt x="791" y="1938"/>
                    <a:pt x="791" y="1938"/>
                  </a:cubicBezTo>
                  <a:cubicBezTo>
                    <a:pt x="791" y="1938"/>
                    <a:pt x="791" y="1938"/>
                    <a:pt x="791" y="1938"/>
                  </a:cubicBezTo>
                  <a:cubicBezTo>
                    <a:pt x="791" y="1937"/>
                    <a:pt x="791" y="1936"/>
                    <a:pt x="791" y="1936"/>
                  </a:cubicBezTo>
                  <a:cubicBezTo>
                    <a:pt x="791" y="1936"/>
                    <a:pt x="791" y="1937"/>
                    <a:pt x="792" y="1939"/>
                  </a:cubicBezTo>
                  <a:cubicBezTo>
                    <a:pt x="789" y="1928"/>
                    <a:pt x="790" y="1917"/>
                    <a:pt x="798" y="1912"/>
                  </a:cubicBezTo>
                  <a:cubicBezTo>
                    <a:pt x="797" y="1913"/>
                    <a:pt x="795" y="1913"/>
                    <a:pt x="793" y="1914"/>
                  </a:cubicBezTo>
                  <a:cubicBezTo>
                    <a:pt x="796" y="1906"/>
                    <a:pt x="853" y="1896"/>
                    <a:pt x="863" y="1893"/>
                  </a:cubicBezTo>
                  <a:cubicBezTo>
                    <a:pt x="860" y="1894"/>
                    <a:pt x="858" y="1895"/>
                    <a:pt x="856" y="1896"/>
                  </a:cubicBezTo>
                  <a:cubicBezTo>
                    <a:pt x="860" y="1895"/>
                    <a:pt x="864" y="1894"/>
                    <a:pt x="868" y="1893"/>
                  </a:cubicBezTo>
                  <a:cubicBezTo>
                    <a:pt x="868" y="1893"/>
                    <a:pt x="868" y="1893"/>
                    <a:pt x="869" y="1893"/>
                  </a:cubicBezTo>
                  <a:cubicBezTo>
                    <a:pt x="869" y="1893"/>
                    <a:pt x="869" y="1893"/>
                    <a:pt x="869" y="1893"/>
                  </a:cubicBezTo>
                  <a:cubicBezTo>
                    <a:pt x="876" y="1892"/>
                    <a:pt x="883" y="1890"/>
                    <a:pt x="889" y="1889"/>
                  </a:cubicBezTo>
                  <a:cubicBezTo>
                    <a:pt x="893" y="1889"/>
                    <a:pt x="897" y="1888"/>
                    <a:pt x="900" y="1887"/>
                  </a:cubicBezTo>
                  <a:cubicBezTo>
                    <a:pt x="896" y="1888"/>
                    <a:pt x="893" y="1889"/>
                    <a:pt x="889" y="1890"/>
                  </a:cubicBezTo>
                  <a:cubicBezTo>
                    <a:pt x="882" y="1891"/>
                    <a:pt x="876" y="1893"/>
                    <a:pt x="869" y="1896"/>
                  </a:cubicBezTo>
                  <a:cubicBezTo>
                    <a:pt x="854" y="1900"/>
                    <a:pt x="838" y="1906"/>
                    <a:pt x="823" y="1912"/>
                  </a:cubicBezTo>
                  <a:cubicBezTo>
                    <a:pt x="838" y="1920"/>
                    <a:pt x="855" y="1916"/>
                    <a:pt x="873" y="1907"/>
                  </a:cubicBezTo>
                  <a:cubicBezTo>
                    <a:pt x="878" y="1905"/>
                    <a:pt x="883" y="1902"/>
                    <a:pt x="888" y="1899"/>
                  </a:cubicBezTo>
                  <a:cubicBezTo>
                    <a:pt x="908" y="1886"/>
                    <a:pt x="927" y="1871"/>
                    <a:pt x="941" y="1865"/>
                  </a:cubicBezTo>
                  <a:cubicBezTo>
                    <a:pt x="924" y="1871"/>
                    <a:pt x="907" y="1877"/>
                    <a:pt x="890" y="1883"/>
                  </a:cubicBezTo>
                  <a:cubicBezTo>
                    <a:pt x="883" y="1885"/>
                    <a:pt x="876" y="1887"/>
                    <a:pt x="869" y="1890"/>
                  </a:cubicBezTo>
                  <a:cubicBezTo>
                    <a:pt x="876" y="1887"/>
                    <a:pt x="883" y="1883"/>
                    <a:pt x="890" y="1880"/>
                  </a:cubicBezTo>
                  <a:cubicBezTo>
                    <a:pt x="967" y="1847"/>
                    <a:pt x="1044" y="1814"/>
                    <a:pt x="1118" y="1775"/>
                  </a:cubicBezTo>
                  <a:cubicBezTo>
                    <a:pt x="1118" y="1775"/>
                    <a:pt x="1118" y="1774"/>
                    <a:pt x="1119" y="1774"/>
                  </a:cubicBezTo>
                  <a:cubicBezTo>
                    <a:pt x="1119" y="1774"/>
                    <a:pt x="1119" y="1774"/>
                    <a:pt x="1119" y="1774"/>
                  </a:cubicBezTo>
                  <a:cubicBezTo>
                    <a:pt x="1126" y="1771"/>
                    <a:pt x="1132" y="1767"/>
                    <a:pt x="1139" y="1763"/>
                  </a:cubicBezTo>
                  <a:cubicBezTo>
                    <a:pt x="1178" y="1742"/>
                    <a:pt x="1216" y="1720"/>
                    <a:pt x="1252" y="1696"/>
                  </a:cubicBezTo>
                  <a:cubicBezTo>
                    <a:pt x="1247" y="1699"/>
                    <a:pt x="1242" y="1705"/>
                    <a:pt x="1236" y="1712"/>
                  </a:cubicBezTo>
                  <a:cubicBezTo>
                    <a:pt x="1266" y="1693"/>
                    <a:pt x="1295" y="1673"/>
                    <a:pt x="1324" y="1653"/>
                  </a:cubicBezTo>
                  <a:cubicBezTo>
                    <a:pt x="1334" y="1646"/>
                    <a:pt x="1355" y="1631"/>
                    <a:pt x="1376" y="1615"/>
                  </a:cubicBezTo>
                  <a:cubicBezTo>
                    <a:pt x="1374" y="1616"/>
                    <a:pt x="1373" y="1616"/>
                    <a:pt x="1371" y="1616"/>
                  </a:cubicBezTo>
                  <a:cubicBezTo>
                    <a:pt x="1372" y="1615"/>
                    <a:pt x="1372" y="1615"/>
                    <a:pt x="1373" y="1615"/>
                  </a:cubicBezTo>
                  <a:cubicBezTo>
                    <a:pt x="1372" y="1615"/>
                    <a:pt x="1372" y="1615"/>
                    <a:pt x="1371" y="1616"/>
                  </a:cubicBezTo>
                  <a:cubicBezTo>
                    <a:pt x="1370" y="1616"/>
                    <a:pt x="1370" y="1616"/>
                    <a:pt x="1369" y="1615"/>
                  </a:cubicBezTo>
                  <a:cubicBezTo>
                    <a:pt x="1358" y="1624"/>
                    <a:pt x="1346" y="1633"/>
                    <a:pt x="1333" y="1640"/>
                  </a:cubicBezTo>
                  <a:cubicBezTo>
                    <a:pt x="1336" y="1639"/>
                    <a:pt x="1340" y="1637"/>
                    <a:pt x="1343" y="1635"/>
                  </a:cubicBezTo>
                  <a:cubicBezTo>
                    <a:pt x="1302" y="1664"/>
                    <a:pt x="1235" y="1709"/>
                    <a:pt x="1232" y="1704"/>
                  </a:cubicBezTo>
                  <a:cubicBezTo>
                    <a:pt x="1226" y="1693"/>
                    <a:pt x="1340" y="1628"/>
                    <a:pt x="1352" y="1620"/>
                  </a:cubicBezTo>
                  <a:cubicBezTo>
                    <a:pt x="1371" y="1608"/>
                    <a:pt x="1391" y="1595"/>
                    <a:pt x="1409" y="1582"/>
                  </a:cubicBezTo>
                  <a:cubicBezTo>
                    <a:pt x="1405" y="1586"/>
                    <a:pt x="1400" y="1590"/>
                    <a:pt x="1395" y="1593"/>
                  </a:cubicBezTo>
                  <a:cubicBezTo>
                    <a:pt x="1405" y="1586"/>
                    <a:pt x="1415" y="1578"/>
                    <a:pt x="1424" y="1571"/>
                  </a:cubicBezTo>
                  <a:cubicBezTo>
                    <a:pt x="1440" y="1559"/>
                    <a:pt x="1455" y="1547"/>
                    <a:pt x="1471" y="1534"/>
                  </a:cubicBezTo>
                  <a:cubicBezTo>
                    <a:pt x="1493" y="1516"/>
                    <a:pt x="1514" y="1497"/>
                    <a:pt x="1535" y="1478"/>
                  </a:cubicBezTo>
                  <a:cubicBezTo>
                    <a:pt x="1544" y="1470"/>
                    <a:pt x="1631" y="1395"/>
                    <a:pt x="1576" y="1435"/>
                  </a:cubicBezTo>
                  <a:cubicBezTo>
                    <a:pt x="1586" y="1426"/>
                    <a:pt x="1595" y="1417"/>
                    <a:pt x="1603" y="1407"/>
                  </a:cubicBezTo>
                  <a:cubicBezTo>
                    <a:pt x="1577" y="1430"/>
                    <a:pt x="1550" y="1453"/>
                    <a:pt x="1523" y="1476"/>
                  </a:cubicBezTo>
                  <a:cubicBezTo>
                    <a:pt x="1567" y="1424"/>
                    <a:pt x="1623" y="1384"/>
                    <a:pt x="1669" y="1334"/>
                  </a:cubicBezTo>
                  <a:cubicBezTo>
                    <a:pt x="1661" y="1342"/>
                    <a:pt x="1652" y="1350"/>
                    <a:pt x="1644" y="1358"/>
                  </a:cubicBezTo>
                  <a:cubicBezTo>
                    <a:pt x="1675" y="1323"/>
                    <a:pt x="1709" y="1290"/>
                    <a:pt x="1739" y="1253"/>
                  </a:cubicBezTo>
                  <a:cubicBezTo>
                    <a:pt x="1769" y="1215"/>
                    <a:pt x="1789" y="1165"/>
                    <a:pt x="1828" y="1135"/>
                  </a:cubicBezTo>
                  <a:cubicBezTo>
                    <a:pt x="1835" y="1124"/>
                    <a:pt x="1842" y="1114"/>
                    <a:pt x="1849" y="1103"/>
                  </a:cubicBezTo>
                  <a:cubicBezTo>
                    <a:pt x="1856" y="1093"/>
                    <a:pt x="1909" y="1021"/>
                    <a:pt x="1861" y="1076"/>
                  </a:cubicBezTo>
                  <a:cubicBezTo>
                    <a:pt x="1869" y="1064"/>
                    <a:pt x="1877" y="1051"/>
                    <a:pt x="1884" y="1039"/>
                  </a:cubicBezTo>
                  <a:cubicBezTo>
                    <a:pt x="1873" y="1055"/>
                    <a:pt x="1863" y="1066"/>
                    <a:pt x="1856" y="1069"/>
                  </a:cubicBezTo>
                  <a:cubicBezTo>
                    <a:pt x="1853" y="1073"/>
                    <a:pt x="1849" y="1079"/>
                    <a:pt x="1843" y="1086"/>
                  </a:cubicBezTo>
                  <a:cubicBezTo>
                    <a:pt x="1843" y="1087"/>
                    <a:pt x="1842" y="1088"/>
                    <a:pt x="1841" y="1089"/>
                  </a:cubicBezTo>
                  <a:cubicBezTo>
                    <a:pt x="1811" y="1117"/>
                    <a:pt x="1789" y="1173"/>
                    <a:pt x="1765" y="1202"/>
                  </a:cubicBezTo>
                  <a:cubicBezTo>
                    <a:pt x="1722" y="1255"/>
                    <a:pt x="1676" y="1305"/>
                    <a:pt x="1628" y="1354"/>
                  </a:cubicBezTo>
                  <a:cubicBezTo>
                    <a:pt x="1587" y="1397"/>
                    <a:pt x="1547" y="1441"/>
                    <a:pt x="1505" y="1483"/>
                  </a:cubicBezTo>
                  <a:cubicBezTo>
                    <a:pt x="1475" y="1491"/>
                    <a:pt x="1441" y="1529"/>
                    <a:pt x="1411" y="1563"/>
                  </a:cubicBezTo>
                  <a:cubicBezTo>
                    <a:pt x="1403" y="1566"/>
                    <a:pt x="1395" y="1569"/>
                    <a:pt x="1397" y="1567"/>
                  </a:cubicBezTo>
                  <a:cubicBezTo>
                    <a:pt x="1313" y="1625"/>
                    <a:pt x="1234" y="1692"/>
                    <a:pt x="1145" y="1742"/>
                  </a:cubicBezTo>
                  <a:cubicBezTo>
                    <a:pt x="1194" y="1715"/>
                    <a:pt x="1164" y="1733"/>
                    <a:pt x="1140" y="1746"/>
                  </a:cubicBezTo>
                  <a:cubicBezTo>
                    <a:pt x="1131" y="1752"/>
                    <a:pt x="1123" y="1756"/>
                    <a:pt x="1121" y="1758"/>
                  </a:cubicBezTo>
                  <a:cubicBezTo>
                    <a:pt x="1119" y="1759"/>
                    <a:pt x="1117" y="1760"/>
                    <a:pt x="1115" y="1761"/>
                  </a:cubicBezTo>
                  <a:cubicBezTo>
                    <a:pt x="1092" y="1774"/>
                    <a:pt x="1068" y="1786"/>
                    <a:pt x="1044" y="1798"/>
                  </a:cubicBezTo>
                  <a:cubicBezTo>
                    <a:pt x="1016" y="1812"/>
                    <a:pt x="986" y="1825"/>
                    <a:pt x="956" y="1837"/>
                  </a:cubicBezTo>
                  <a:cubicBezTo>
                    <a:pt x="956" y="1837"/>
                    <a:pt x="956" y="1837"/>
                    <a:pt x="956" y="1837"/>
                  </a:cubicBezTo>
                  <a:cubicBezTo>
                    <a:pt x="955" y="1838"/>
                    <a:pt x="953" y="1838"/>
                    <a:pt x="952" y="1839"/>
                  </a:cubicBezTo>
                  <a:cubicBezTo>
                    <a:pt x="956" y="1838"/>
                    <a:pt x="960" y="1837"/>
                    <a:pt x="964" y="1835"/>
                  </a:cubicBezTo>
                  <a:cubicBezTo>
                    <a:pt x="958" y="1837"/>
                    <a:pt x="953" y="1840"/>
                    <a:pt x="947" y="1842"/>
                  </a:cubicBezTo>
                  <a:cubicBezTo>
                    <a:pt x="947" y="1842"/>
                    <a:pt x="947" y="1842"/>
                    <a:pt x="947" y="1843"/>
                  </a:cubicBezTo>
                  <a:cubicBezTo>
                    <a:pt x="946" y="1843"/>
                    <a:pt x="945" y="1843"/>
                    <a:pt x="945" y="1843"/>
                  </a:cubicBezTo>
                  <a:cubicBezTo>
                    <a:pt x="945" y="1843"/>
                    <a:pt x="944" y="1844"/>
                    <a:pt x="944" y="1844"/>
                  </a:cubicBezTo>
                  <a:cubicBezTo>
                    <a:pt x="944" y="1844"/>
                    <a:pt x="945" y="1843"/>
                    <a:pt x="945" y="1843"/>
                  </a:cubicBezTo>
                  <a:cubicBezTo>
                    <a:pt x="945" y="1843"/>
                    <a:pt x="945" y="1843"/>
                    <a:pt x="946" y="1842"/>
                  </a:cubicBezTo>
                  <a:cubicBezTo>
                    <a:pt x="945" y="1843"/>
                    <a:pt x="942" y="1844"/>
                    <a:pt x="944" y="1843"/>
                  </a:cubicBezTo>
                  <a:cubicBezTo>
                    <a:pt x="938" y="1845"/>
                    <a:pt x="932" y="1847"/>
                    <a:pt x="926" y="1849"/>
                  </a:cubicBezTo>
                  <a:cubicBezTo>
                    <a:pt x="934" y="1846"/>
                    <a:pt x="943" y="1842"/>
                    <a:pt x="952" y="1840"/>
                  </a:cubicBezTo>
                  <a:cubicBezTo>
                    <a:pt x="953" y="1839"/>
                    <a:pt x="955" y="1838"/>
                    <a:pt x="956" y="1837"/>
                  </a:cubicBezTo>
                  <a:cubicBezTo>
                    <a:pt x="936" y="1845"/>
                    <a:pt x="915" y="1853"/>
                    <a:pt x="894" y="1860"/>
                  </a:cubicBezTo>
                  <a:cubicBezTo>
                    <a:pt x="883" y="1864"/>
                    <a:pt x="872" y="1867"/>
                    <a:pt x="861" y="1871"/>
                  </a:cubicBezTo>
                  <a:cubicBezTo>
                    <a:pt x="860" y="1871"/>
                    <a:pt x="859" y="1872"/>
                    <a:pt x="858" y="1872"/>
                  </a:cubicBezTo>
                  <a:cubicBezTo>
                    <a:pt x="859" y="1872"/>
                    <a:pt x="860" y="1871"/>
                    <a:pt x="861" y="1871"/>
                  </a:cubicBezTo>
                  <a:cubicBezTo>
                    <a:pt x="868" y="1869"/>
                    <a:pt x="882" y="1866"/>
                    <a:pt x="883" y="1864"/>
                  </a:cubicBezTo>
                  <a:cubicBezTo>
                    <a:pt x="882" y="1866"/>
                    <a:pt x="881" y="1867"/>
                    <a:pt x="880" y="1869"/>
                  </a:cubicBezTo>
                  <a:cubicBezTo>
                    <a:pt x="885" y="1867"/>
                    <a:pt x="889" y="1866"/>
                    <a:pt x="893" y="1865"/>
                  </a:cubicBezTo>
                  <a:cubicBezTo>
                    <a:pt x="898" y="1864"/>
                    <a:pt x="903" y="1863"/>
                    <a:pt x="908" y="1861"/>
                  </a:cubicBezTo>
                  <a:cubicBezTo>
                    <a:pt x="912" y="1860"/>
                    <a:pt x="917" y="1858"/>
                    <a:pt x="921" y="1856"/>
                  </a:cubicBezTo>
                  <a:cubicBezTo>
                    <a:pt x="921" y="1856"/>
                    <a:pt x="921" y="1856"/>
                    <a:pt x="922" y="1856"/>
                  </a:cubicBezTo>
                  <a:cubicBezTo>
                    <a:pt x="922" y="1856"/>
                    <a:pt x="922" y="1856"/>
                    <a:pt x="922" y="1856"/>
                  </a:cubicBezTo>
                  <a:cubicBezTo>
                    <a:pt x="922" y="1856"/>
                    <a:pt x="922" y="1856"/>
                    <a:pt x="922" y="1855"/>
                  </a:cubicBezTo>
                  <a:cubicBezTo>
                    <a:pt x="922" y="1855"/>
                    <a:pt x="922" y="1855"/>
                    <a:pt x="923" y="1855"/>
                  </a:cubicBezTo>
                  <a:cubicBezTo>
                    <a:pt x="923" y="1855"/>
                    <a:pt x="923" y="1855"/>
                    <a:pt x="923" y="1855"/>
                  </a:cubicBezTo>
                  <a:cubicBezTo>
                    <a:pt x="924" y="1855"/>
                    <a:pt x="924" y="1855"/>
                    <a:pt x="925" y="1854"/>
                  </a:cubicBezTo>
                  <a:cubicBezTo>
                    <a:pt x="926" y="1854"/>
                    <a:pt x="926" y="1854"/>
                    <a:pt x="927" y="1853"/>
                  </a:cubicBezTo>
                  <a:cubicBezTo>
                    <a:pt x="927" y="1853"/>
                    <a:pt x="928" y="1853"/>
                    <a:pt x="928" y="1853"/>
                  </a:cubicBezTo>
                  <a:cubicBezTo>
                    <a:pt x="928" y="1853"/>
                    <a:pt x="928" y="1853"/>
                    <a:pt x="928" y="1853"/>
                  </a:cubicBezTo>
                  <a:cubicBezTo>
                    <a:pt x="928" y="1853"/>
                    <a:pt x="930" y="1852"/>
                    <a:pt x="934" y="1851"/>
                  </a:cubicBezTo>
                  <a:cubicBezTo>
                    <a:pt x="934" y="1851"/>
                    <a:pt x="934" y="1850"/>
                    <a:pt x="935" y="1850"/>
                  </a:cubicBezTo>
                  <a:cubicBezTo>
                    <a:pt x="935" y="1850"/>
                    <a:pt x="935" y="1850"/>
                    <a:pt x="935" y="1850"/>
                  </a:cubicBezTo>
                  <a:cubicBezTo>
                    <a:pt x="934" y="1851"/>
                    <a:pt x="933" y="1852"/>
                    <a:pt x="932" y="1852"/>
                  </a:cubicBezTo>
                  <a:cubicBezTo>
                    <a:pt x="934" y="1852"/>
                    <a:pt x="936" y="1851"/>
                    <a:pt x="938" y="1850"/>
                  </a:cubicBezTo>
                  <a:cubicBezTo>
                    <a:pt x="928" y="1855"/>
                    <a:pt x="918" y="1859"/>
                    <a:pt x="908" y="1861"/>
                  </a:cubicBezTo>
                  <a:cubicBezTo>
                    <a:pt x="903" y="1863"/>
                    <a:pt x="898" y="1865"/>
                    <a:pt x="893" y="1867"/>
                  </a:cubicBezTo>
                  <a:cubicBezTo>
                    <a:pt x="886" y="1870"/>
                    <a:pt x="879" y="1872"/>
                    <a:pt x="873" y="1875"/>
                  </a:cubicBezTo>
                  <a:cubicBezTo>
                    <a:pt x="870" y="1877"/>
                    <a:pt x="866" y="1878"/>
                    <a:pt x="862" y="1879"/>
                  </a:cubicBezTo>
                  <a:cubicBezTo>
                    <a:pt x="866" y="1877"/>
                    <a:pt x="869" y="1876"/>
                    <a:pt x="873" y="1875"/>
                  </a:cubicBezTo>
                  <a:cubicBezTo>
                    <a:pt x="876" y="1873"/>
                    <a:pt x="878" y="1871"/>
                    <a:pt x="880" y="1869"/>
                  </a:cubicBezTo>
                  <a:cubicBezTo>
                    <a:pt x="874" y="1871"/>
                    <a:pt x="868" y="1873"/>
                    <a:pt x="862" y="1877"/>
                  </a:cubicBezTo>
                  <a:cubicBezTo>
                    <a:pt x="860" y="1878"/>
                    <a:pt x="857" y="1879"/>
                    <a:pt x="855" y="1880"/>
                  </a:cubicBezTo>
                  <a:cubicBezTo>
                    <a:pt x="858" y="1880"/>
                    <a:pt x="860" y="1879"/>
                    <a:pt x="862" y="1879"/>
                  </a:cubicBezTo>
                  <a:cubicBezTo>
                    <a:pt x="859" y="1880"/>
                    <a:pt x="855" y="1881"/>
                    <a:pt x="852" y="1883"/>
                  </a:cubicBezTo>
                  <a:cubicBezTo>
                    <a:pt x="853" y="1882"/>
                    <a:pt x="854" y="1881"/>
                    <a:pt x="855" y="1880"/>
                  </a:cubicBezTo>
                  <a:cubicBezTo>
                    <a:pt x="822" y="1887"/>
                    <a:pt x="770" y="1882"/>
                    <a:pt x="774" y="1923"/>
                  </a:cubicBezTo>
                  <a:cubicBezTo>
                    <a:pt x="777" y="1944"/>
                    <a:pt x="779" y="1965"/>
                    <a:pt x="783" y="1986"/>
                  </a:cubicBezTo>
                  <a:cubicBezTo>
                    <a:pt x="787" y="2012"/>
                    <a:pt x="792" y="2038"/>
                    <a:pt x="797" y="2064"/>
                  </a:cubicBezTo>
                  <a:cubicBezTo>
                    <a:pt x="797" y="2066"/>
                    <a:pt x="798" y="2069"/>
                    <a:pt x="798" y="2071"/>
                  </a:cubicBezTo>
                  <a:cubicBezTo>
                    <a:pt x="799" y="2074"/>
                    <a:pt x="799" y="2076"/>
                    <a:pt x="800" y="2078"/>
                  </a:cubicBezTo>
                  <a:cubicBezTo>
                    <a:pt x="801" y="2084"/>
                    <a:pt x="801" y="2089"/>
                    <a:pt x="802" y="2094"/>
                  </a:cubicBezTo>
                  <a:cubicBezTo>
                    <a:pt x="803" y="2095"/>
                    <a:pt x="803" y="2096"/>
                    <a:pt x="803" y="2097"/>
                  </a:cubicBezTo>
                  <a:cubicBezTo>
                    <a:pt x="808" y="2126"/>
                    <a:pt x="813" y="2154"/>
                    <a:pt x="817" y="2183"/>
                  </a:cubicBezTo>
                  <a:cubicBezTo>
                    <a:pt x="816" y="2181"/>
                    <a:pt x="816" y="2180"/>
                    <a:pt x="816" y="2179"/>
                  </a:cubicBezTo>
                  <a:cubicBezTo>
                    <a:pt x="816" y="2182"/>
                    <a:pt x="817" y="2186"/>
                    <a:pt x="818" y="2190"/>
                  </a:cubicBezTo>
                  <a:cubicBezTo>
                    <a:pt x="817" y="2187"/>
                    <a:pt x="817" y="2185"/>
                    <a:pt x="817" y="2183"/>
                  </a:cubicBezTo>
                  <a:cubicBezTo>
                    <a:pt x="817" y="2184"/>
                    <a:pt x="818" y="2186"/>
                    <a:pt x="818" y="2187"/>
                  </a:cubicBezTo>
                  <a:cubicBezTo>
                    <a:pt x="818" y="2174"/>
                    <a:pt x="819" y="2160"/>
                    <a:pt x="819" y="2155"/>
                  </a:cubicBezTo>
                  <a:cubicBezTo>
                    <a:pt x="819" y="2147"/>
                    <a:pt x="819" y="2139"/>
                    <a:pt x="818" y="2131"/>
                  </a:cubicBezTo>
                  <a:cubicBezTo>
                    <a:pt x="824" y="2141"/>
                    <a:pt x="827" y="2146"/>
                    <a:pt x="828" y="2149"/>
                  </a:cubicBezTo>
                  <a:cubicBezTo>
                    <a:pt x="827" y="2146"/>
                    <a:pt x="823" y="2144"/>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4"/>
                  </a:cubicBezTo>
                  <a:cubicBezTo>
                    <a:pt x="824" y="2154"/>
                    <a:pt x="824" y="2154"/>
                    <a:pt x="824" y="2154"/>
                  </a:cubicBezTo>
                  <a:cubicBezTo>
                    <a:pt x="824" y="2154"/>
                    <a:pt x="824" y="2154"/>
                    <a:pt x="824" y="2154"/>
                  </a:cubicBezTo>
                  <a:cubicBezTo>
                    <a:pt x="824" y="2154"/>
                    <a:pt x="824" y="2154"/>
                    <a:pt x="824" y="2154"/>
                  </a:cubicBezTo>
                  <a:cubicBezTo>
                    <a:pt x="824" y="2154"/>
                    <a:pt x="824" y="2154"/>
                    <a:pt x="824" y="2154"/>
                  </a:cubicBezTo>
                  <a:cubicBezTo>
                    <a:pt x="824" y="2154"/>
                    <a:pt x="824" y="2154"/>
                    <a:pt x="824" y="2154"/>
                  </a:cubicBezTo>
                  <a:cubicBezTo>
                    <a:pt x="827" y="2178"/>
                    <a:pt x="829" y="2201"/>
                    <a:pt x="829" y="2225"/>
                  </a:cubicBezTo>
                  <a:cubicBezTo>
                    <a:pt x="828" y="2224"/>
                    <a:pt x="826" y="2223"/>
                    <a:pt x="825" y="2221"/>
                  </a:cubicBezTo>
                  <a:cubicBezTo>
                    <a:pt x="812" y="2220"/>
                    <a:pt x="801" y="2216"/>
                    <a:pt x="790" y="2210"/>
                  </a:cubicBezTo>
                  <a:cubicBezTo>
                    <a:pt x="801" y="2214"/>
                    <a:pt x="812" y="2217"/>
                    <a:pt x="824" y="2220"/>
                  </a:cubicBezTo>
                  <a:cubicBezTo>
                    <a:pt x="820" y="2214"/>
                    <a:pt x="819" y="2204"/>
                    <a:pt x="818" y="2194"/>
                  </a:cubicBezTo>
                  <a:cubicBezTo>
                    <a:pt x="818" y="2193"/>
                    <a:pt x="818" y="2191"/>
                    <a:pt x="818" y="2190"/>
                  </a:cubicBezTo>
                  <a:cubicBezTo>
                    <a:pt x="819" y="2198"/>
                    <a:pt x="819" y="2206"/>
                    <a:pt x="820" y="2214"/>
                  </a:cubicBezTo>
                  <a:cubicBezTo>
                    <a:pt x="814" y="2212"/>
                    <a:pt x="808" y="2210"/>
                    <a:pt x="802" y="2208"/>
                  </a:cubicBezTo>
                  <a:cubicBezTo>
                    <a:pt x="802" y="2208"/>
                    <a:pt x="802" y="2208"/>
                    <a:pt x="802" y="2208"/>
                  </a:cubicBezTo>
                  <a:cubicBezTo>
                    <a:pt x="796" y="2205"/>
                    <a:pt x="789" y="2203"/>
                    <a:pt x="783" y="2201"/>
                  </a:cubicBezTo>
                  <a:cubicBezTo>
                    <a:pt x="771" y="2197"/>
                    <a:pt x="758" y="2194"/>
                    <a:pt x="746" y="2190"/>
                  </a:cubicBezTo>
                  <a:cubicBezTo>
                    <a:pt x="753" y="2193"/>
                    <a:pt x="760" y="2196"/>
                    <a:pt x="767" y="2201"/>
                  </a:cubicBezTo>
                  <a:cubicBezTo>
                    <a:pt x="743" y="2194"/>
                    <a:pt x="719" y="2186"/>
                    <a:pt x="695" y="2180"/>
                  </a:cubicBezTo>
                  <a:cubicBezTo>
                    <a:pt x="688" y="2178"/>
                    <a:pt x="682" y="2176"/>
                    <a:pt x="676" y="2174"/>
                  </a:cubicBezTo>
                  <a:cubicBezTo>
                    <a:pt x="675" y="2174"/>
                    <a:pt x="674" y="2174"/>
                    <a:pt x="673" y="2173"/>
                  </a:cubicBezTo>
                  <a:cubicBezTo>
                    <a:pt x="656" y="2161"/>
                    <a:pt x="635" y="2157"/>
                    <a:pt x="615" y="2154"/>
                  </a:cubicBezTo>
                  <a:cubicBezTo>
                    <a:pt x="614" y="2154"/>
                    <a:pt x="602" y="2150"/>
                    <a:pt x="590" y="2147"/>
                  </a:cubicBezTo>
                  <a:cubicBezTo>
                    <a:pt x="579" y="2144"/>
                    <a:pt x="568" y="2142"/>
                    <a:pt x="570" y="2143"/>
                  </a:cubicBezTo>
                  <a:cubicBezTo>
                    <a:pt x="570" y="2143"/>
                    <a:pt x="570" y="2143"/>
                    <a:pt x="570" y="2143"/>
                  </a:cubicBezTo>
                  <a:cubicBezTo>
                    <a:pt x="570" y="2143"/>
                    <a:pt x="570" y="2143"/>
                    <a:pt x="570" y="2143"/>
                  </a:cubicBezTo>
                  <a:cubicBezTo>
                    <a:pt x="570" y="2144"/>
                    <a:pt x="570" y="2144"/>
                    <a:pt x="570" y="2144"/>
                  </a:cubicBezTo>
                  <a:cubicBezTo>
                    <a:pt x="570" y="2144"/>
                    <a:pt x="570" y="2144"/>
                    <a:pt x="570" y="2144"/>
                  </a:cubicBezTo>
                  <a:cubicBezTo>
                    <a:pt x="570" y="2144"/>
                    <a:pt x="570" y="2144"/>
                    <a:pt x="571" y="2144"/>
                  </a:cubicBezTo>
                  <a:cubicBezTo>
                    <a:pt x="571" y="2144"/>
                    <a:pt x="571" y="2144"/>
                    <a:pt x="571" y="2144"/>
                  </a:cubicBezTo>
                  <a:cubicBezTo>
                    <a:pt x="571" y="2144"/>
                    <a:pt x="571" y="2144"/>
                    <a:pt x="571" y="2144"/>
                  </a:cubicBezTo>
                  <a:cubicBezTo>
                    <a:pt x="571" y="2144"/>
                    <a:pt x="571" y="2144"/>
                    <a:pt x="571" y="2144"/>
                  </a:cubicBezTo>
                  <a:cubicBezTo>
                    <a:pt x="571" y="2144"/>
                    <a:pt x="571" y="2144"/>
                    <a:pt x="571" y="2144"/>
                  </a:cubicBezTo>
                  <a:cubicBezTo>
                    <a:pt x="569" y="2143"/>
                    <a:pt x="566" y="2143"/>
                    <a:pt x="563" y="2142"/>
                  </a:cubicBezTo>
                  <a:cubicBezTo>
                    <a:pt x="509" y="2125"/>
                    <a:pt x="454" y="2107"/>
                    <a:pt x="402" y="2085"/>
                  </a:cubicBezTo>
                  <a:cubicBezTo>
                    <a:pt x="367" y="2071"/>
                    <a:pt x="332" y="2056"/>
                    <a:pt x="297" y="2043"/>
                  </a:cubicBezTo>
                  <a:cubicBezTo>
                    <a:pt x="286" y="2039"/>
                    <a:pt x="229" y="2030"/>
                    <a:pt x="225" y="2033"/>
                  </a:cubicBezTo>
                  <a:cubicBezTo>
                    <a:pt x="177" y="2002"/>
                    <a:pt x="116" y="2006"/>
                    <a:pt x="65" y="1981"/>
                  </a:cubicBezTo>
                  <a:cubicBezTo>
                    <a:pt x="81" y="1971"/>
                    <a:pt x="98" y="1956"/>
                    <a:pt x="116" y="1951"/>
                  </a:cubicBezTo>
                  <a:cubicBezTo>
                    <a:pt x="125" y="1949"/>
                    <a:pt x="143" y="1931"/>
                    <a:pt x="135" y="1936"/>
                  </a:cubicBezTo>
                  <a:cubicBezTo>
                    <a:pt x="162" y="1916"/>
                    <a:pt x="193" y="1901"/>
                    <a:pt x="217" y="1877"/>
                  </a:cubicBezTo>
                  <a:cubicBezTo>
                    <a:pt x="199" y="1893"/>
                    <a:pt x="177" y="1904"/>
                    <a:pt x="156" y="1917"/>
                  </a:cubicBezTo>
                  <a:cubicBezTo>
                    <a:pt x="163" y="1875"/>
                    <a:pt x="230" y="1858"/>
                    <a:pt x="261" y="1839"/>
                  </a:cubicBezTo>
                  <a:cubicBezTo>
                    <a:pt x="295" y="1818"/>
                    <a:pt x="328" y="1795"/>
                    <a:pt x="361" y="1772"/>
                  </a:cubicBezTo>
                  <a:cubicBezTo>
                    <a:pt x="368" y="1767"/>
                    <a:pt x="375" y="1762"/>
                    <a:pt x="382" y="1757"/>
                  </a:cubicBezTo>
                  <a:cubicBezTo>
                    <a:pt x="382" y="1757"/>
                    <a:pt x="382" y="1757"/>
                    <a:pt x="382" y="1757"/>
                  </a:cubicBezTo>
                  <a:cubicBezTo>
                    <a:pt x="382" y="1757"/>
                    <a:pt x="382" y="1757"/>
                    <a:pt x="382" y="1757"/>
                  </a:cubicBezTo>
                  <a:cubicBezTo>
                    <a:pt x="384" y="1755"/>
                    <a:pt x="387" y="1753"/>
                    <a:pt x="389" y="1752"/>
                  </a:cubicBezTo>
                  <a:cubicBezTo>
                    <a:pt x="389" y="1752"/>
                    <a:pt x="389" y="1752"/>
                    <a:pt x="389" y="1752"/>
                  </a:cubicBezTo>
                  <a:cubicBezTo>
                    <a:pt x="389" y="1752"/>
                    <a:pt x="389" y="1752"/>
                    <a:pt x="389" y="1752"/>
                  </a:cubicBezTo>
                  <a:cubicBezTo>
                    <a:pt x="389" y="1752"/>
                    <a:pt x="389" y="1752"/>
                    <a:pt x="389" y="1752"/>
                  </a:cubicBezTo>
                  <a:cubicBezTo>
                    <a:pt x="396" y="1747"/>
                    <a:pt x="403" y="1742"/>
                    <a:pt x="410" y="1737"/>
                  </a:cubicBezTo>
                  <a:cubicBezTo>
                    <a:pt x="421" y="1729"/>
                    <a:pt x="503" y="1679"/>
                    <a:pt x="429" y="1716"/>
                  </a:cubicBezTo>
                  <a:cubicBezTo>
                    <a:pt x="434" y="1713"/>
                    <a:pt x="444" y="1705"/>
                    <a:pt x="459" y="1694"/>
                  </a:cubicBezTo>
                  <a:cubicBezTo>
                    <a:pt x="457" y="1695"/>
                    <a:pt x="456" y="1694"/>
                    <a:pt x="455" y="1694"/>
                  </a:cubicBezTo>
                  <a:cubicBezTo>
                    <a:pt x="476" y="1680"/>
                    <a:pt x="490" y="1652"/>
                    <a:pt x="518" y="1648"/>
                  </a:cubicBezTo>
                  <a:cubicBezTo>
                    <a:pt x="518" y="1648"/>
                    <a:pt x="518" y="1648"/>
                    <a:pt x="519" y="1648"/>
                  </a:cubicBezTo>
                  <a:cubicBezTo>
                    <a:pt x="519" y="1648"/>
                    <a:pt x="519" y="1648"/>
                    <a:pt x="519" y="1648"/>
                  </a:cubicBezTo>
                  <a:cubicBezTo>
                    <a:pt x="511" y="1654"/>
                    <a:pt x="502" y="1660"/>
                    <a:pt x="494" y="1666"/>
                  </a:cubicBezTo>
                  <a:cubicBezTo>
                    <a:pt x="496" y="1665"/>
                    <a:pt x="497" y="1665"/>
                    <a:pt x="498" y="1664"/>
                  </a:cubicBezTo>
                  <a:cubicBezTo>
                    <a:pt x="522" y="1647"/>
                    <a:pt x="549" y="1626"/>
                    <a:pt x="575" y="1608"/>
                  </a:cubicBezTo>
                  <a:cubicBezTo>
                    <a:pt x="578" y="1605"/>
                    <a:pt x="581" y="1603"/>
                    <a:pt x="584" y="1601"/>
                  </a:cubicBezTo>
                  <a:cubicBezTo>
                    <a:pt x="631" y="1567"/>
                    <a:pt x="670" y="1540"/>
                    <a:pt x="673" y="1542"/>
                  </a:cubicBezTo>
                  <a:cubicBezTo>
                    <a:pt x="676" y="1545"/>
                    <a:pt x="679" y="1549"/>
                    <a:pt x="682" y="1552"/>
                  </a:cubicBezTo>
                  <a:cubicBezTo>
                    <a:pt x="683" y="1553"/>
                    <a:pt x="683" y="1554"/>
                    <a:pt x="684" y="1556"/>
                  </a:cubicBezTo>
                  <a:cubicBezTo>
                    <a:pt x="685" y="1557"/>
                    <a:pt x="687" y="1559"/>
                    <a:pt x="688" y="1561"/>
                  </a:cubicBezTo>
                  <a:cubicBezTo>
                    <a:pt x="687" y="1560"/>
                    <a:pt x="685" y="1559"/>
                    <a:pt x="684" y="1557"/>
                  </a:cubicBezTo>
                  <a:cubicBezTo>
                    <a:pt x="683" y="1556"/>
                    <a:pt x="682" y="1555"/>
                    <a:pt x="681" y="1555"/>
                  </a:cubicBezTo>
                  <a:cubicBezTo>
                    <a:pt x="679" y="1552"/>
                    <a:pt x="676" y="1550"/>
                    <a:pt x="673" y="1548"/>
                  </a:cubicBezTo>
                  <a:cubicBezTo>
                    <a:pt x="675" y="1551"/>
                    <a:pt x="677" y="1557"/>
                    <a:pt x="679" y="1565"/>
                  </a:cubicBezTo>
                  <a:cubicBezTo>
                    <a:pt x="682" y="1574"/>
                    <a:pt x="684" y="1584"/>
                    <a:pt x="687" y="1597"/>
                  </a:cubicBezTo>
                  <a:cubicBezTo>
                    <a:pt x="707" y="1680"/>
                    <a:pt x="739" y="1837"/>
                    <a:pt x="779" y="1824"/>
                  </a:cubicBezTo>
                  <a:cubicBezTo>
                    <a:pt x="776" y="1825"/>
                    <a:pt x="772" y="1827"/>
                    <a:pt x="769" y="1829"/>
                  </a:cubicBezTo>
                  <a:cubicBezTo>
                    <a:pt x="788" y="1828"/>
                    <a:pt x="826" y="1813"/>
                    <a:pt x="865" y="1795"/>
                  </a:cubicBezTo>
                  <a:cubicBezTo>
                    <a:pt x="876" y="1790"/>
                    <a:pt x="888" y="1784"/>
                    <a:pt x="900" y="1778"/>
                  </a:cubicBezTo>
                  <a:cubicBezTo>
                    <a:pt x="947" y="1755"/>
                    <a:pt x="990" y="1731"/>
                    <a:pt x="1001" y="1725"/>
                  </a:cubicBezTo>
                  <a:cubicBezTo>
                    <a:pt x="1038" y="1706"/>
                    <a:pt x="1074" y="1687"/>
                    <a:pt x="1110" y="1666"/>
                  </a:cubicBezTo>
                  <a:cubicBezTo>
                    <a:pt x="1123" y="1659"/>
                    <a:pt x="1136" y="1652"/>
                    <a:pt x="1148" y="1645"/>
                  </a:cubicBezTo>
                  <a:cubicBezTo>
                    <a:pt x="1279" y="1569"/>
                    <a:pt x="1403" y="1484"/>
                    <a:pt x="1522" y="1388"/>
                  </a:cubicBezTo>
                  <a:cubicBezTo>
                    <a:pt x="1521" y="1388"/>
                    <a:pt x="1521" y="1388"/>
                    <a:pt x="1521" y="1387"/>
                  </a:cubicBezTo>
                  <a:cubicBezTo>
                    <a:pt x="1538" y="1352"/>
                    <a:pt x="1575" y="1329"/>
                    <a:pt x="1606" y="1304"/>
                  </a:cubicBezTo>
                  <a:cubicBezTo>
                    <a:pt x="1595" y="1319"/>
                    <a:pt x="1633" y="1284"/>
                    <a:pt x="1634" y="1281"/>
                  </a:cubicBezTo>
                  <a:cubicBezTo>
                    <a:pt x="1626" y="1289"/>
                    <a:pt x="1616" y="1297"/>
                    <a:pt x="1607" y="1304"/>
                  </a:cubicBezTo>
                  <a:cubicBezTo>
                    <a:pt x="1609" y="1301"/>
                    <a:pt x="1613" y="1296"/>
                    <a:pt x="1620" y="1288"/>
                  </a:cubicBezTo>
                  <a:cubicBezTo>
                    <a:pt x="1620" y="1288"/>
                    <a:pt x="1620" y="1288"/>
                    <a:pt x="1620" y="1288"/>
                  </a:cubicBezTo>
                  <a:cubicBezTo>
                    <a:pt x="1648" y="1259"/>
                    <a:pt x="1676" y="1232"/>
                    <a:pt x="1702" y="1203"/>
                  </a:cubicBezTo>
                  <a:cubicBezTo>
                    <a:pt x="1673" y="1230"/>
                    <a:pt x="1720" y="1180"/>
                    <a:pt x="1720" y="1179"/>
                  </a:cubicBezTo>
                  <a:cubicBezTo>
                    <a:pt x="1757" y="1133"/>
                    <a:pt x="1789" y="1082"/>
                    <a:pt x="1830" y="1038"/>
                  </a:cubicBezTo>
                  <a:cubicBezTo>
                    <a:pt x="1822" y="1052"/>
                    <a:pt x="1858" y="995"/>
                    <a:pt x="1866" y="984"/>
                  </a:cubicBezTo>
                  <a:cubicBezTo>
                    <a:pt x="1858" y="995"/>
                    <a:pt x="1849" y="1006"/>
                    <a:pt x="1841" y="1017"/>
                  </a:cubicBezTo>
                  <a:cubicBezTo>
                    <a:pt x="1856" y="995"/>
                    <a:pt x="1870" y="972"/>
                    <a:pt x="1884" y="949"/>
                  </a:cubicBezTo>
                  <a:cubicBezTo>
                    <a:pt x="1888" y="942"/>
                    <a:pt x="1893" y="935"/>
                    <a:pt x="1897" y="927"/>
                  </a:cubicBezTo>
                  <a:cubicBezTo>
                    <a:pt x="1905" y="914"/>
                    <a:pt x="1913" y="901"/>
                    <a:pt x="1920" y="888"/>
                  </a:cubicBezTo>
                  <a:cubicBezTo>
                    <a:pt x="1913" y="898"/>
                    <a:pt x="1906" y="908"/>
                    <a:pt x="1899" y="919"/>
                  </a:cubicBezTo>
                  <a:cubicBezTo>
                    <a:pt x="1899" y="919"/>
                    <a:pt x="1899" y="919"/>
                    <a:pt x="1899" y="919"/>
                  </a:cubicBezTo>
                  <a:cubicBezTo>
                    <a:pt x="1899" y="920"/>
                    <a:pt x="1899" y="920"/>
                    <a:pt x="1899" y="920"/>
                  </a:cubicBezTo>
                  <a:cubicBezTo>
                    <a:pt x="1899" y="919"/>
                    <a:pt x="1899" y="917"/>
                    <a:pt x="1899" y="916"/>
                  </a:cubicBezTo>
                  <a:cubicBezTo>
                    <a:pt x="1898" y="918"/>
                    <a:pt x="1897" y="920"/>
                    <a:pt x="1895" y="923"/>
                  </a:cubicBezTo>
                  <a:cubicBezTo>
                    <a:pt x="1892" y="929"/>
                    <a:pt x="1888" y="936"/>
                    <a:pt x="1883" y="943"/>
                  </a:cubicBezTo>
                  <a:cubicBezTo>
                    <a:pt x="1879" y="949"/>
                    <a:pt x="1875" y="955"/>
                    <a:pt x="1872" y="961"/>
                  </a:cubicBezTo>
                  <a:cubicBezTo>
                    <a:pt x="1876" y="952"/>
                    <a:pt x="1880" y="946"/>
                    <a:pt x="1883" y="941"/>
                  </a:cubicBezTo>
                  <a:cubicBezTo>
                    <a:pt x="1887" y="933"/>
                    <a:pt x="1890" y="928"/>
                    <a:pt x="1895" y="922"/>
                  </a:cubicBezTo>
                  <a:cubicBezTo>
                    <a:pt x="1896" y="920"/>
                    <a:pt x="1898" y="917"/>
                    <a:pt x="1899" y="915"/>
                  </a:cubicBezTo>
                  <a:cubicBezTo>
                    <a:pt x="1899" y="915"/>
                    <a:pt x="1899" y="915"/>
                    <a:pt x="1899" y="916"/>
                  </a:cubicBezTo>
                  <a:cubicBezTo>
                    <a:pt x="1900" y="915"/>
                    <a:pt x="1900" y="914"/>
                    <a:pt x="1900" y="914"/>
                  </a:cubicBezTo>
                  <a:cubicBezTo>
                    <a:pt x="1900" y="914"/>
                    <a:pt x="1900" y="914"/>
                    <a:pt x="1899" y="915"/>
                  </a:cubicBezTo>
                  <a:cubicBezTo>
                    <a:pt x="1900" y="911"/>
                    <a:pt x="1903" y="908"/>
                    <a:pt x="1906" y="907"/>
                  </a:cubicBezTo>
                  <a:cubicBezTo>
                    <a:pt x="1906" y="907"/>
                    <a:pt x="1906" y="907"/>
                    <a:pt x="1906" y="907"/>
                  </a:cubicBezTo>
                  <a:cubicBezTo>
                    <a:pt x="1906" y="907"/>
                    <a:pt x="1906" y="907"/>
                    <a:pt x="1906" y="907"/>
                  </a:cubicBezTo>
                  <a:cubicBezTo>
                    <a:pt x="1906" y="906"/>
                    <a:pt x="1906" y="906"/>
                    <a:pt x="1906" y="906"/>
                  </a:cubicBezTo>
                  <a:cubicBezTo>
                    <a:pt x="1906" y="906"/>
                    <a:pt x="1906" y="906"/>
                    <a:pt x="1906" y="906"/>
                  </a:cubicBezTo>
                  <a:cubicBezTo>
                    <a:pt x="1906" y="906"/>
                    <a:pt x="1906" y="906"/>
                    <a:pt x="1906" y="906"/>
                  </a:cubicBezTo>
                  <a:cubicBezTo>
                    <a:pt x="1906" y="906"/>
                    <a:pt x="1906" y="906"/>
                    <a:pt x="1906" y="906"/>
                  </a:cubicBezTo>
                  <a:cubicBezTo>
                    <a:pt x="1906" y="906"/>
                    <a:pt x="1906" y="906"/>
                    <a:pt x="1906" y="906"/>
                  </a:cubicBezTo>
                  <a:cubicBezTo>
                    <a:pt x="1906" y="906"/>
                    <a:pt x="1906" y="907"/>
                    <a:pt x="1906" y="907"/>
                  </a:cubicBezTo>
                  <a:cubicBezTo>
                    <a:pt x="1906" y="907"/>
                    <a:pt x="1906" y="907"/>
                    <a:pt x="1906" y="907"/>
                  </a:cubicBezTo>
                  <a:cubicBezTo>
                    <a:pt x="1906" y="907"/>
                    <a:pt x="1906" y="907"/>
                    <a:pt x="1906" y="907"/>
                  </a:cubicBezTo>
                  <a:cubicBezTo>
                    <a:pt x="1907" y="905"/>
                    <a:pt x="1907" y="905"/>
                    <a:pt x="1906" y="907"/>
                  </a:cubicBezTo>
                  <a:cubicBezTo>
                    <a:pt x="1914" y="895"/>
                    <a:pt x="1922" y="883"/>
                    <a:pt x="1930" y="871"/>
                  </a:cubicBezTo>
                  <a:cubicBezTo>
                    <a:pt x="1931" y="868"/>
                    <a:pt x="1932" y="866"/>
                    <a:pt x="1934" y="864"/>
                  </a:cubicBezTo>
                  <a:cubicBezTo>
                    <a:pt x="1937" y="858"/>
                    <a:pt x="1940" y="852"/>
                    <a:pt x="1944" y="846"/>
                  </a:cubicBezTo>
                  <a:cubicBezTo>
                    <a:pt x="1952" y="833"/>
                    <a:pt x="1959" y="819"/>
                    <a:pt x="1967" y="806"/>
                  </a:cubicBezTo>
                  <a:cubicBezTo>
                    <a:pt x="1965" y="805"/>
                    <a:pt x="1970" y="785"/>
                    <a:pt x="1971" y="784"/>
                  </a:cubicBezTo>
                  <a:cubicBezTo>
                    <a:pt x="1980" y="764"/>
                    <a:pt x="1991" y="745"/>
                    <a:pt x="2001" y="726"/>
                  </a:cubicBezTo>
                  <a:cubicBezTo>
                    <a:pt x="2031" y="670"/>
                    <a:pt x="2048" y="605"/>
                    <a:pt x="2071" y="545"/>
                  </a:cubicBezTo>
                  <a:cubicBezTo>
                    <a:pt x="2074" y="534"/>
                    <a:pt x="2077" y="522"/>
                    <a:pt x="2081" y="511"/>
                  </a:cubicBezTo>
                  <a:cubicBezTo>
                    <a:pt x="2104" y="486"/>
                    <a:pt x="2115" y="408"/>
                    <a:pt x="2116" y="378"/>
                  </a:cubicBezTo>
                  <a:cubicBezTo>
                    <a:pt x="2118" y="438"/>
                    <a:pt x="2125" y="371"/>
                    <a:pt x="2128" y="355"/>
                  </a:cubicBezTo>
                  <a:cubicBezTo>
                    <a:pt x="2129" y="347"/>
                    <a:pt x="2130" y="339"/>
                    <a:pt x="2131" y="332"/>
                  </a:cubicBezTo>
                  <a:cubicBezTo>
                    <a:pt x="2134" y="305"/>
                    <a:pt x="2135" y="279"/>
                    <a:pt x="2135" y="252"/>
                  </a:cubicBezTo>
                  <a:cubicBezTo>
                    <a:pt x="2135" y="232"/>
                    <a:pt x="2144" y="171"/>
                    <a:pt x="2144" y="172"/>
                  </a:cubicBezTo>
                  <a:cubicBezTo>
                    <a:pt x="2146" y="170"/>
                    <a:pt x="2147" y="168"/>
                    <a:pt x="2148" y="165"/>
                  </a:cubicBezTo>
                  <a:cubicBezTo>
                    <a:pt x="2148" y="165"/>
                    <a:pt x="2148" y="165"/>
                    <a:pt x="2148" y="165"/>
                  </a:cubicBezTo>
                  <a:cubicBezTo>
                    <a:pt x="2148" y="165"/>
                    <a:pt x="2148" y="165"/>
                    <a:pt x="2148" y="165"/>
                  </a:cubicBezTo>
                  <a:cubicBezTo>
                    <a:pt x="2149" y="165"/>
                    <a:pt x="2149" y="164"/>
                    <a:pt x="2149" y="163"/>
                  </a:cubicBezTo>
                  <a:cubicBezTo>
                    <a:pt x="2149" y="163"/>
                    <a:pt x="2149" y="163"/>
                    <a:pt x="2149" y="163"/>
                  </a:cubicBezTo>
                  <a:cubicBezTo>
                    <a:pt x="2150" y="159"/>
                    <a:pt x="2150" y="154"/>
                    <a:pt x="2150" y="150"/>
                  </a:cubicBezTo>
                  <a:lnTo>
                    <a:pt x="2150" y="149"/>
                  </a:lnTo>
                  <a:close/>
                  <a:moveTo>
                    <a:pt x="1839" y="1094"/>
                  </a:moveTo>
                  <a:cubicBezTo>
                    <a:pt x="1835" y="1100"/>
                    <a:pt x="1831" y="1106"/>
                    <a:pt x="1827" y="1112"/>
                  </a:cubicBezTo>
                  <a:cubicBezTo>
                    <a:pt x="1831" y="1106"/>
                    <a:pt x="1834" y="1099"/>
                    <a:pt x="1839" y="1094"/>
                  </a:cubicBezTo>
                  <a:close/>
                  <a:moveTo>
                    <a:pt x="1702" y="1291"/>
                  </a:moveTo>
                  <a:cubicBezTo>
                    <a:pt x="1702" y="1290"/>
                    <a:pt x="1702" y="1289"/>
                    <a:pt x="1703" y="1289"/>
                  </a:cubicBezTo>
                  <a:cubicBezTo>
                    <a:pt x="1703" y="1288"/>
                    <a:pt x="1703" y="1288"/>
                    <a:pt x="1704" y="1288"/>
                  </a:cubicBezTo>
                  <a:cubicBezTo>
                    <a:pt x="1709" y="1279"/>
                    <a:pt x="1716" y="1271"/>
                    <a:pt x="1723" y="1264"/>
                  </a:cubicBezTo>
                  <a:cubicBezTo>
                    <a:pt x="1717" y="1271"/>
                    <a:pt x="1711" y="1279"/>
                    <a:pt x="1705" y="1286"/>
                  </a:cubicBezTo>
                  <a:cubicBezTo>
                    <a:pt x="1706" y="1285"/>
                    <a:pt x="1707" y="1284"/>
                    <a:pt x="1707" y="1284"/>
                  </a:cubicBezTo>
                  <a:cubicBezTo>
                    <a:pt x="1706" y="1285"/>
                    <a:pt x="1699" y="1295"/>
                    <a:pt x="1702" y="1290"/>
                  </a:cubicBezTo>
                  <a:cubicBezTo>
                    <a:pt x="1702" y="1290"/>
                    <a:pt x="1702" y="1290"/>
                    <a:pt x="1702" y="1291"/>
                  </a:cubicBezTo>
                  <a:close/>
                  <a:moveTo>
                    <a:pt x="1505" y="1483"/>
                  </a:moveTo>
                  <a:cubicBezTo>
                    <a:pt x="1501" y="1488"/>
                    <a:pt x="1496" y="1492"/>
                    <a:pt x="1492" y="1497"/>
                  </a:cubicBezTo>
                  <a:cubicBezTo>
                    <a:pt x="1484" y="1505"/>
                    <a:pt x="1475" y="1513"/>
                    <a:pt x="1467" y="1521"/>
                  </a:cubicBezTo>
                  <a:cubicBezTo>
                    <a:pt x="1477" y="1507"/>
                    <a:pt x="1488" y="1489"/>
                    <a:pt x="1505" y="1483"/>
                  </a:cubicBezTo>
                  <a:close/>
                  <a:moveTo>
                    <a:pt x="834" y="2146"/>
                  </a:moveTo>
                  <a:cubicBezTo>
                    <a:pt x="837" y="2155"/>
                    <a:pt x="838" y="2163"/>
                    <a:pt x="839" y="2172"/>
                  </a:cubicBezTo>
                  <a:cubicBezTo>
                    <a:pt x="838" y="2163"/>
                    <a:pt x="836" y="2155"/>
                    <a:pt x="834" y="2146"/>
                  </a:cubicBezTo>
                  <a:close/>
                  <a:moveTo>
                    <a:pt x="829" y="2149"/>
                  </a:moveTo>
                  <a:cubicBezTo>
                    <a:pt x="829" y="2150"/>
                    <a:pt x="830" y="2151"/>
                    <a:pt x="830" y="2151"/>
                  </a:cubicBezTo>
                  <a:cubicBezTo>
                    <a:pt x="830" y="2151"/>
                    <a:pt x="829" y="2150"/>
                    <a:pt x="829" y="2149"/>
                  </a:cubicBezTo>
                  <a:close/>
                  <a:moveTo>
                    <a:pt x="671" y="2173"/>
                  </a:moveTo>
                  <a:cubicBezTo>
                    <a:pt x="648" y="2166"/>
                    <a:pt x="624" y="2159"/>
                    <a:pt x="600" y="2153"/>
                  </a:cubicBezTo>
                  <a:cubicBezTo>
                    <a:pt x="625" y="2158"/>
                    <a:pt x="654" y="2163"/>
                    <a:pt x="671" y="2173"/>
                  </a:cubicBezTo>
                  <a:close/>
                  <a:moveTo>
                    <a:pt x="389" y="1720"/>
                  </a:moveTo>
                  <a:cubicBezTo>
                    <a:pt x="389" y="1720"/>
                    <a:pt x="390" y="1718"/>
                    <a:pt x="392" y="1717"/>
                  </a:cubicBezTo>
                  <a:cubicBezTo>
                    <a:pt x="392" y="1716"/>
                    <a:pt x="392" y="1716"/>
                    <a:pt x="392" y="1716"/>
                  </a:cubicBezTo>
                  <a:cubicBezTo>
                    <a:pt x="392" y="1716"/>
                    <a:pt x="392" y="1716"/>
                    <a:pt x="392" y="1716"/>
                  </a:cubicBezTo>
                  <a:cubicBezTo>
                    <a:pt x="392" y="1716"/>
                    <a:pt x="393" y="1716"/>
                    <a:pt x="393" y="1715"/>
                  </a:cubicBezTo>
                  <a:cubicBezTo>
                    <a:pt x="393" y="1716"/>
                    <a:pt x="392" y="1716"/>
                    <a:pt x="392" y="1716"/>
                  </a:cubicBezTo>
                  <a:cubicBezTo>
                    <a:pt x="400" y="1709"/>
                    <a:pt x="409" y="1703"/>
                    <a:pt x="419" y="1698"/>
                  </a:cubicBezTo>
                  <a:cubicBezTo>
                    <a:pt x="409" y="1705"/>
                    <a:pt x="399" y="1713"/>
                    <a:pt x="389" y="1720"/>
                  </a:cubicBezTo>
                  <a:cubicBezTo>
                    <a:pt x="389" y="1720"/>
                    <a:pt x="389" y="1720"/>
                    <a:pt x="389" y="1720"/>
                  </a:cubicBezTo>
                  <a:cubicBezTo>
                    <a:pt x="389" y="1720"/>
                    <a:pt x="389" y="1720"/>
                    <a:pt x="388" y="1720"/>
                  </a:cubicBezTo>
                  <a:cubicBezTo>
                    <a:pt x="389" y="1720"/>
                    <a:pt x="389" y="1720"/>
                    <a:pt x="389" y="1720"/>
                  </a:cubicBezTo>
                  <a:close/>
                  <a:moveTo>
                    <a:pt x="325" y="1776"/>
                  </a:moveTo>
                  <a:cubicBezTo>
                    <a:pt x="325" y="1776"/>
                    <a:pt x="325" y="1776"/>
                    <a:pt x="325" y="1776"/>
                  </a:cubicBezTo>
                  <a:cubicBezTo>
                    <a:pt x="325" y="1776"/>
                    <a:pt x="325" y="1776"/>
                    <a:pt x="325" y="1776"/>
                  </a:cubicBezTo>
                  <a:cubicBezTo>
                    <a:pt x="325" y="1776"/>
                    <a:pt x="325" y="1776"/>
                    <a:pt x="325" y="1776"/>
                  </a:cubicBezTo>
                  <a:cubicBezTo>
                    <a:pt x="325" y="1776"/>
                    <a:pt x="325" y="1776"/>
                    <a:pt x="325" y="1776"/>
                  </a:cubicBezTo>
                  <a:cubicBezTo>
                    <a:pt x="325" y="1776"/>
                    <a:pt x="325" y="1776"/>
                    <a:pt x="325" y="1776"/>
                  </a:cubicBezTo>
                  <a:cubicBezTo>
                    <a:pt x="325" y="1776"/>
                    <a:pt x="325" y="1776"/>
                    <a:pt x="326" y="1776"/>
                  </a:cubicBezTo>
                  <a:cubicBezTo>
                    <a:pt x="326" y="1776"/>
                    <a:pt x="326" y="1776"/>
                    <a:pt x="326" y="1776"/>
                  </a:cubicBezTo>
                  <a:cubicBezTo>
                    <a:pt x="326" y="1776"/>
                    <a:pt x="326" y="1776"/>
                    <a:pt x="326" y="1776"/>
                  </a:cubicBezTo>
                  <a:cubicBezTo>
                    <a:pt x="326" y="1776"/>
                    <a:pt x="326" y="1776"/>
                    <a:pt x="326" y="1776"/>
                  </a:cubicBezTo>
                  <a:cubicBezTo>
                    <a:pt x="326" y="1776"/>
                    <a:pt x="326" y="1776"/>
                    <a:pt x="326" y="1776"/>
                  </a:cubicBezTo>
                  <a:cubicBezTo>
                    <a:pt x="326" y="1775"/>
                    <a:pt x="326" y="1775"/>
                    <a:pt x="326" y="1775"/>
                  </a:cubicBezTo>
                  <a:cubicBezTo>
                    <a:pt x="326" y="1776"/>
                    <a:pt x="323" y="1778"/>
                    <a:pt x="321" y="1779"/>
                  </a:cubicBezTo>
                  <a:cubicBezTo>
                    <a:pt x="321" y="1779"/>
                    <a:pt x="321" y="1779"/>
                    <a:pt x="321" y="1779"/>
                  </a:cubicBezTo>
                  <a:cubicBezTo>
                    <a:pt x="321" y="1779"/>
                    <a:pt x="321" y="1779"/>
                    <a:pt x="321" y="1779"/>
                  </a:cubicBezTo>
                  <a:cubicBezTo>
                    <a:pt x="321" y="1779"/>
                    <a:pt x="321" y="1779"/>
                    <a:pt x="321" y="1779"/>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19" y="1780"/>
                  </a:cubicBezTo>
                  <a:cubicBezTo>
                    <a:pt x="319" y="1780"/>
                    <a:pt x="319" y="1780"/>
                    <a:pt x="319" y="1781"/>
                  </a:cubicBezTo>
                  <a:cubicBezTo>
                    <a:pt x="319" y="1781"/>
                    <a:pt x="319" y="1781"/>
                    <a:pt x="319" y="1781"/>
                  </a:cubicBezTo>
                  <a:cubicBezTo>
                    <a:pt x="319" y="1781"/>
                    <a:pt x="319" y="1781"/>
                    <a:pt x="319" y="1781"/>
                  </a:cubicBezTo>
                  <a:cubicBezTo>
                    <a:pt x="319" y="1781"/>
                    <a:pt x="319" y="1781"/>
                    <a:pt x="319" y="1781"/>
                  </a:cubicBezTo>
                  <a:cubicBezTo>
                    <a:pt x="318" y="1781"/>
                    <a:pt x="318" y="1781"/>
                    <a:pt x="318" y="1781"/>
                  </a:cubicBezTo>
                  <a:cubicBezTo>
                    <a:pt x="304" y="1791"/>
                    <a:pt x="289" y="1801"/>
                    <a:pt x="273" y="1811"/>
                  </a:cubicBezTo>
                  <a:cubicBezTo>
                    <a:pt x="288" y="1799"/>
                    <a:pt x="305" y="1789"/>
                    <a:pt x="322" y="1778"/>
                  </a:cubicBezTo>
                  <a:cubicBezTo>
                    <a:pt x="322" y="1778"/>
                    <a:pt x="322" y="1778"/>
                    <a:pt x="322" y="1778"/>
                  </a:cubicBezTo>
                  <a:cubicBezTo>
                    <a:pt x="322" y="1778"/>
                    <a:pt x="322" y="1778"/>
                    <a:pt x="322" y="1778"/>
                  </a:cubicBezTo>
                  <a:cubicBezTo>
                    <a:pt x="322" y="1778"/>
                    <a:pt x="322" y="1778"/>
                    <a:pt x="323" y="1778"/>
                  </a:cubicBezTo>
                  <a:cubicBezTo>
                    <a:pt x="323" y="1778"/>
                    <a:pt x="323" y="1778"/>
                    <a:pt x="323" y="1778"/>
                  </a:cubicBezTo>
                  <a:cubicBezTo>
                    <a:pt x="323" y="1778"/>
                    <a:pt x="323" y="1778"/>
                    <a:pt x="323" y="1777"/>
                  </a:cubicBezTo>
                  <a:cubicBezTo>
                    <a:pt x="323" y="1777"/>
                    <a:pt x="323" y="1777"/>
                    <a:pt x="323" y="1777"/>
                  </a:cubicBezTo>
                  <a:cubicBezTo>
                    <a:pt x="323" y="1777"/>
                    <a:pt x="323" y="1777"/>
                    <a:pt x="323" y="1777"/>
                  </a:cubicBezTo>
                  <a:cubicBezTo>
                    <a:pt x="328" y="1774"/>
                    <a:pt x="338" y="1767"/>
                    <a:pt x="341" y="1765"/>
                  </a:cubicBezTo>
                  <a:cubicBezTo>
                    <a:pt x="336" y="1769"/>
                    <a:pt x="331" y="1772"/>
                    <a:pt x="325" y="1776"/>
                  </a:cubicBezTo>
                  <a:cubicBezTo>
                    <a:pt x="325" y="1776"/>
                    <a:pt x="325" y="1776"/>
                    <a:pt x="325" y="1776"/>
                  </a:cubicBezTo>
                  <a:cubicBezTo>
                    <a:pt x="325" y="1776"/>
                    <a:pt x="325" y="1776"/>
                    <a:pt x="325" y="1776"/>
                  </a:cubicBezTo>
                  <a:close/>
                  <a:moveTo>
                    <a:pt x="402" y="1738"/>
                  </a:moveTo>
                  <a:cubicBezTo>
                    <a:pt x="401" y="1738"/>
                    <a:pt x="401" y="1738"/>
                    <a:pt x="401" y="1738"/>
                  </a:cubicBezTo>
                  <a:cubicBezTo>
                    <a:pt x="400" y="1739"/>
                    <a:pt x="400" y="1739"/>
                    <a:pt x="400" y="1739"/>
                  </a:cubicBezTo>
                  <a:cubicBezTo>
                    <a:pt x="388" y="1748"/>
                    <a:pt x="376" y="1756"/>
                    <a:pt x="364" y="1765"/>
                  </a:cubicBezTo>
                  <a:cubicBezTo>
                    <a:pt x="376" y="1756"/>
                    <a:pt x="386" y="1738"/>
                    <a:pt x="402" y="1737"/>
                  </a:cubicBezTo>
                  <a:cubicBezTo>
                    <a:pt x="402" y="1737"/>
                    <a:pt x="403" y="1737"/>
                    <a:pt x="403" y="1737"/>
                  </a:cubicBezTo>
                  <a:cubicBezTo>
                    <a:pt x="402" y="1737"/>
                    <a:pt x="402" y="1737"/>
                    <a:pt x="402" y="1738"/>
                  </a:cubicBezTo>
                  <a:close/>
                  <a:moveTo>
                    <a:pt x="435" y="1695"/>
                  </a:moveTo>
                  <a:cubicBezTo>
                    <a:pt x="424" y="1698"/>
                    <a:pt x="362" y="1746"/>
                    <a:pt x="347" y="1755"/>
                  </a:cubicBezTo>
                  <a:cubicBezTo>
                    <a:pt x="379" y="1730"/>
                    <a:pt x="454" y="1675"/>
                    <a:pt x="435" y="1695"/>
                  </a:cubicBezTo>
                  <a:close/>
                  <a:moveTo>
                    <a:pt x="705" y="1563"/>
                  </a:moveTo>
                  <a:cubicBezTo>
                    <a:pt x="705" y="1563"/>
                    <a:pt x="705" y="1561"/>
                    <a:pt x="704" y="1559"/>
                  </a:cubicBezTo>
                  <a:cubicBezTo>
                    <a:pt x="704" y="1559"/>
                    <a:pt x="704" y="1559"/>
                    <a:pt x="704" y="1559"/>
                  </a:cubicBezTo>
                  <a:cubicBezTo>
                    <a:pt x="704" y="1558"/>
                    <a:pt x="704" y="1557"/>
                    <a:pt x="704" y="1557"/>
                  </a:cubicBezTo>
                  <a:cubicBezTo>
                    <a:pt x="703" y="1556"/>
                    <a:pt x="703" y="1556"/>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0" y="1543"/>
                    <a:pt x="697" y="1530"/>
                    <a:pt x="694" y="1518"/>
                  </a:cubicBezTo>
                  <a:cubicBezTo>
                    <a:pt x="699" y="1533"/>
                    <a:pt x="703" y="1548"/>
                    <a:pt x="705" y="1563"/>
                  </a:cubicBezTo>
                  <a:close/>
                  <a:moveTo>
                    <a:pt x="708" y="1581"/>
                  </a:moveTo>
                  <a:cubicBezTo>
                    <a:pt x="707" y="1574"/>
                    <a:pt x="705" y="1568"/>
                    <a:pt x="703" y="1561"/>
                  </a:cubicBezTo>
                  <a:cubicBezTo>
                    <a:pt x="705" y="1568"/>
                    <a:pt x="707" y="1574"/>
                    <a:pt x="708" y="1581"/>
                  </a:cubicBezTo>
                  <a:close/>
                  <a:moveTo>
                    <a:pt x="720" y="1686"/>
                  </a:moveTo>
                  <a:cubicBezTo>
                    <a:pt x="722" y="1695"/>
                    <a:pt x="723" y="1704"/>
                    <a:pt x="726" y="1712"/>
                  </a:cubicBezTo>
                  <a:cubicBezTo>
                    <a:pt x="723" y="1704"/>
                    <a:pt x="721" y="1695"/>
                    <a:pt x="720" y="1686"/>
                  </a:cubicBezTo>
                  <a:close/>
                  <a:moveTo>
                    <a:pt x="717" y="1664"/>
                  </a:moveTo>
                  <a:cubicBezTo>
                    <a:pt x="717" y="1663"/>
                    <a:pt x="717" y="1662"/>
                    <a:pt x="716" y="1661"/>
                  </a:cubicBezTo>
                  <a:cubicBezTo>
                    <a:pt x="711" y="1649"/>
                    <a:pt x="707" y="1637"/>
                    <a:pt x="707" y="1625"/>
                  </a:cubicBezTo>
                  <a:cubicBezTo>
                    <a:pt x="708" y="1621"/>
                    <a:pt x="708" y="1616"/>
                    <a:pt x="707" y="1613"/>
                  </a:cubicBezTo>
                  <a:cubicBezTo>
                    <a:pt x="707" y="1613"/>
                    <a:pt x="707" y="1613"/>
                    <a:pt x="707" y="1613"/>
                  </a:cubicBezTo>
                  <a:cubicBezTo>
                    <a:pt x="707" y="1612"/>
                    <a:pt x="707" y="1612"/>
                    <a:pt x="707" y="1611"/>
                  </a:cubicBezTo>
                  <a:cubicBezTo>
                    <a:pt x="707" y="1612"/>
                    <a:pt x="706" y="1613"/>
                    <a:pt x="706" y="1616"/>
                  </a:cubicBezTo>
                  <a:cubicBezTo>
                    <a:pt x="706" y="1616"/>
                    <a:pt x="706" y="1615"/>
                    <a:pt x="706" y="1615"/>
                  </a:cubicBezTo>
                  <a:cubicBezTo>
                    <a:pt x="704" y="1606"/>
                    <a:pt x="704" y="1604"/>
                    <a:pt x="706" y="1607"/>
                  </a:cubicBezTo>
                  <a:cubicBezTo>
                    <a:pt x="706" y="1607"/>
                    <a:pt x="706" y="1607"/>
                    <a:pt x="706" y="1607"/>
                  </a:cubicBezTo>
                  <a:cubicBezTo>
                    <a:pt x="706" y="1607"/>
                    <a:pt x="706" y="1606"/>
                    <a:pt x="706" y="1606"/>
                  </a:cubicBezTo>
                  <a:cubicBezTo>
                    <a:pt x="705" y="1603"/>
                    <a:pt x="704" y="1599"/>
                    <a:pt x="703" y="1596"/>
                  </a:cubicBezTo>
                  <a:cubicBezTo>
                    <a:pt x="703" y="1596"/>
                    <a:pt x="703" y="1596"/>
                    <a:pt x="703" y="1595"/>
                  </a:cubicBezTo>
                  <a:cubicBezTo>
                    <a:pt x="701" y="1589"/>
                    <a:pt x="700" y="1583"/>
                    <a:pt x="698" y="1576"/>
                  </a:cubicBezTo>
                  <a:cubicBezTo>
                    <a:pt x="698" y="1576"/>
                    <a:pt x="698" y="1575"/>
                    <a:pt x="698" y="1575"/>
                  </a:cubicBezTo>
                  <a:cubicBezTo>
                    <a:pt x="698" y="1576"/>
                    <a:pt x="698" y="1576"/>
                    <a:pt x="699" y="1577"/>
                  </a:cubicBezTo>
                  <a:cubicBezTo>
                    <a:pt x="705" y="1595"/>
                    <a:pt x="709" y="1613"/>
                    <a:pt x="714" y="1631"/>
                  </a:cubicBezTo>
                  <a:cubicBezTo>
                    <a:pt x="719" y="1652"/>
                    <a:pt x="723" y="1672"/>
                    <a:pt x="728" y="1692"/>
                  </a:cubicBezTo>
                  <a:cubicBezTo>
                    <a:pt x="725" y="1683"/>
                    <a:pt x="721" y="1674"/>
                    <a:pt x="717" y="1664"/>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1" y="1727"/>
                    <a:pt x="981" y="1727"/>
                  </a:cubicBezTo>
                  <a:cubicBezTo>
                    <a:pt x="981" y="1727"/>
                    <a:pt x="980" y="1728"/>
                    <a:pt x="980"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8" y="1728"/>
                    <a:pt x="978" y="1728"/>
                    <a:pt x="978" y="1728"/>
                  </a:cubicBezTo>
                  <a:cubicBezTo>
                    <a:pt x="978" y="1728"/>
                    <a:pt x="978" y="1728"/>
                    <a:pt x="978" y="1729"/>
                  </a:cubicBezTo>
                  <a:cubicBezTo>
                    <a:pt x="978" y="1729"/>
                    <a:pt x="978" y="1729"/>
                    <a:pt x="978" y="1729"/>
                  </a:cubicBezTo>
                  <a:cubicBezTo>
                    <a:pt x="978"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30"/>
                    <a:pt x="975" y="1730"/>
                    <a:pt x="975" y="1730"/>
                  </a:cubicBezTo>
                  <a:cubicBezTo>
                    <a:pt x="975" y="1730"/>
                    <a:pt x="975" y="1730"/>
                    <a:pt x="975" y="1730"/>
                  </a:cubicBezTo>
                  <a:cubicBezTo>
                    <a:pt x="975" y="1730"/>
                    <a:pt x="975" y="1730"/>
                    <a:pt x="975" y="1730"/>
                  </a:cubicBezTo>
                  <a:cubicBezTo>
                    <a:pt x="975" y="1730"/>
                    <a:pt x="975" y="1730"/>
                    <a:pt x="975" y="1730"/>
                  </a:cubicBezTo>
                  <a:cubicBezTo>
                    <a:pt x="975" y="1730"/>
                    <a:pt x="975" y="1730"/>
                    <a:pt x="975" y="1730"/>
                  </a:cubicBezTo>
                  <a:cubicBezTo>
                    <a:pt x="975" y="1730"/>
                    <a:pt x="975" y="1730"/>
                    <a:pt x="974" y="1730"/>
                  </a:cubicBezTo>
                  <a:cubicBezTo>
                    <a:pt x="974" y="1730"/>
                    <a:pt x="974" y="1730"/>
                    <a:pt x="974" y="1730"/>
                  </a:cubicBezTo>
                  <a:cubicBezTo>
                    <a:pt x="974" y="1730"/>
                    <a:pt x="974" y="1730"/>
                    <a:pt x="973" y="1730"/>
                  </a:cubicBezTo>
                  <a:cubicBezTo>
                    <a:pt x="973" y="1730"/>
                    <a:pt x="973" y="1730"/>
                    <a:pt x="973" y="1730"/>
                  </a:cubicBezTo>
                  <a:cubicBezTo>
                    <a:pt x="975" y="1729"/>
                    <a:pt x="1029" y="1703"/>
                    <a:pt x="1040" y="1699"/>
                  </a:cubicBezTo>
                  <a:cubicBezTo>
                    <a:pt x="1022" y="1711"/>
                    <a:pt x="1002" y="1719"/>
                    <a:pt x="982" y="1727"/>
                  </a:cubicBezTo>
                  <a:close/>
                  <a:moveTo>
                    <a:pt x="1053" y="1690"/>
                  </a:moveTo>
                  <a:cubicBezTo>
                    <a:pt x="1053" y="1690"/>
                    <a:pt x="1053" y="1690"/>
                    <a:pt x="1053" y="1690"/>
                  </a:cubicBezTo>
                  <a:cubicBezTo>
                    <a:pt x="1053" y="1690"/>
                    <a:pt x="1053" y="1690"/>
                    <a:pt x="1053" y="1690"/>
                  </a:cubicBezTo>
                  <a:cubicBezTo>
                    <a:pt x="1053" y="1690"/>
                    <a:pt x="1053" y="1690"/>
                    <a:pt x="1053" y="1690"/>
                  </a:cubicBezTo>
                  <a:cubicBezTo>
                    <a:pt x="1053" y="1690"/>
                    <a:pt x="1053" y="1690"/>
                    <a:pt x="1053" y="1690"/>
                  </a:cubicBezTo>
                  <a:close/>
                  <a:moveTo>
                    <a:pt x="1053" y="1689"/>
                  </a:moveTo>
                  <a:cubicBezTo>
                    <a:pt x="1053" y="1689"/>
                    <a:pt x="1053" y="1689"/>
                    <a:pt x="1053" y="1689"/>
                  </a:cubicBezTo>
                  <a:cubicBezTo>
                    <a:pt x="1053" y="1689"/>
                    <a:pt x="1053" y="1689"/>
                    <a:pt x="1053" y="1689"/>
                  </a:cubicBezTo>
                  <a:cubicBezTo>
                    <a:pt x="1053" y="1689"/>
                    <a:pt x="1053" y="1689"/>
                    <a:pt x="1053"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4" y="1689"/>
                    <a:pt x="1054" y="1689"/>
                    <a:pt x="1054" y="1689"/>
                  </a:cubicBezTo>
                  <a:cubicBezTo>
                    <a:pt x="1053" y="1689"/>
                    <a:pt x="1053" y="1689"/>
                    <a:pt x="1053" y="1689"/>
                  </a:cubicBezTo>
                  <a:close/>
                  <a:moveTo>
                    <a:pt x="1059" y="1686"/>
                  </a:moveTo>
                  <a:cubicBezTo>
                    <a:pt x="1059" y="1686"/>
                    <a:pt x="1059" y="1686"/>
                    <a:pt x="1059" y="1686"/>
                  </a:cubicBezTo>
                  <a:cubicBezTo>
                    <a:pt x="1059" y="1686"/>
                    <a:pt x="1059" y="1686"/>
                    <a:pt x="1059" y="1687"/>
                  </a:cubicBezTo>
                  <a:cubicBezTo>
                    <a:pt x="1059" y="1687"/>
                    <a:pt x="1059" y="1687"/>
                    <a:pt x="1059" y="1687"/>
                  </a:cubicBezTo>
                  <a:cubicBezTo>
                    <a:pt x="1059" y="1687"/>
                    <a:pt x="1059" y="1687"/>
                    <a:pt x="1059" y="1687"/>
                  </a:cubicBezTo>
                  <a:cubicBezTo>
                    <a:pt x="1059"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7" y="1687"/>
                    <a:pt x="1057" y="1688"/>
                    <a:pt x="1056" y="1688"/>
                  </a:cubicBezTo>
                  <a:cubicBezTo>
                    <a:pt x="1056" y="1688"/>
                    <a:pt x="1056" y="1688"/>
                    <a:pt x="1056" y="1688"/>
                  </a:cubicBezTo>
                  <a:cubicBezTo>
                    <a:pt x="1056" y="1688"/>
                    <a:pt x="1056" y="1688"/>
                    <a:pt x="1056" y="1688"/>
                  </a:cubicBezTo>
                  <a:cubicBezTo>
                    <a:pt x="1056" y="1688"/>
                    <a:pt x="1056" y="1688"/>
                    <a:pt x="1056" y="1688"/>
                  </a:cubicBezTo>
                  <a:cubicBezTo>
                    <a:pt x="1055" y="1688"/>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5" y="1689"/>
                    <a:pt x="1055" y="1688"/>
                    <a:pt x="1055" y="1688"/>
                  </a:cubicBezTo>
                  <a:cubicBezTo>
                    <a:pt x="1056" y="1688"/>
                    <a:pt x="1056" y="1688"/>
                    <a:pt x="1056" y="1688"/>
                  </a:cubicBezTo>
                  <a:cubicBezTo>
                    <a:pt x="1056" y="1688"/>
                    <a:pt x="1056" y="1688"/>
                    <a:pt x="1056" y="1688"/>
                  </a:cubicBezTo>
                  <a:cubicBezTo>
                    <a:pt x="1057" y="1688"/>
                    <a:pt x="1057" y="1687"/>
                    <a:pt x="1057" y="1687"/>
                  </a:cubicBezTo>
                  <a:cubicBezTo>
                    <a:pt x="1057" y="1687"/>
                    <a:pt x="1058" y="1687"/>
                    <a:pt x="1058" y="1687"/>
                  </a:cubicBezTo>
                  <a:cubicBezTo>
                    <a:pt x="1058" y="1687"/>
                    <a:pt x="1059" y="1686"/>
                    <a:pt x="1059" y="1686"/>
                  </a:cubicBezTo>
                  <a:cubicBezTo>
                    <a:pt x="1060" y="1686"/>
                    <a:pt x="1060" y="1686"/>
                    <a:pt x="1060" y="1686"/>
                  </a:cubicBezTo>
                  <a:cubicBezTo>
                    <a:pt x="1060" y="1686"/>
                    <a:pt x="1060" y="1686"/>
                    <a:pt x="1060" y="1686"/>
                  </a:cubicBezTo>
                  <a:cubicBezTo>
                    <a:pt x="1060" y="1686"/>
                    <a:pt x="1060" y="1686"/>
                    <a:pt x="1060" y="1686"/>
                  </a:cubicBezTo>
                  <a:cubicBezTo>
                    <a:pt x="1061" y="1685"/>
                    <a:pt x="1062" y="1685"/>
                    <a:pt x="1062" y="1684"/>
                  </a:cubicBezTo>
                  <a:cubicBezTo>
                    <a:pt x="1062" y="1685"/>
                    <a:pt x="1061" y="1685"/>
                    <a:pt x="1060" y="1686"/>
                  </a:cubicBezTo>
                  <a:cubicBezTo>
                    <a:pt x="1060" y="1686"/>
                    <a:pt x="1060" y="1686"/>
                    <a:pt x="1060" y="1686"/>
                  </a:cubicBezTo>
                  <a:cubicBezTo>
                    <a:pt x="1060" y="1686"/>
                    <a:pt x="1060" y="1686"/>
                    <a:pt x="1060" y="1686"/>
                  </a:cubicBezTo>
                  <a:cubicBezTo>
                    <a:pt x="1060" y="1686"/>
                    <a:pt x="1060" y="1686"/>
                    <a:pt x="1060" y="1686"/>
                  </a:cubicBezTo>
                  <a:cubicBezTo>
                    <a:pt x="1060" y="1686"/>
                    <a:pt x="1060" y="1686"/>
                    <a:pt x="1060" y="1686"/>
                  </a:cubicBezTo>
                  <a:cubicBezTo>
                    <a:pt x="1060" y="1686"/>
                    <a:pt x="1059" y="1686"/>
                    <a:pt x="1059" y="1686"/>
                  </a:cubicBezTo>
                  <a:close/>
                  <a:moveTo>
                    <a:pt x="1110" y="1661"/>
                  </a:moveTo>
                  <a:cubicBezTo>
                    <a:pt x="1106" y="1663"/>
                    <a:pt x="1095" y="1669"/>
                    <a:pt x="1085" y="1674"/>
                  </a:cubicBezTo>
                  <a:cubicBezTo>
                    <a:pt x="1083" y="1675"/>
                    <a:pt x="1081" y="1677"/>
                    <a:pt x="1079" y="1678"/>
                  </a:cubicBezTo>
                  <a:cubicBezTo>
                    <a:pt x="1080" y="1677"/>
                    <a:pt x="1082" y="1676"/>
                    <a:pt x="1083" y="1675"/>
                  </a:cubicBezTo>
                  <a:cubicBezTo>
                    <a:pt x="1078" y="1677"/>
                    <a:pt x="1073" y="1680"/>
                    <a:pt x="1069" y="1682"/>
                  </a:cubicBezTo>
                  <a:cubicBezTo>
                    <a:pt x="1068" y="1683"/>
                    <a:pt x="1067" y="1683"/>
                    <a:pt x="1066" y="1683"/>
                  </a:cubicBezTo>
                  <a:cubicBezTo>
                    <a:pt x="1066" y="1683"/>
                    <a:pt x="1066" y="1683"/>
                    <a:pt x="1066" y="1683"/>
                  </a:cubicBezTo>
                  <a:cubicBezTo>
                    <a:pt x="1062" y="1685"/>
                    <a:pt x="1060" y="1686"/>
                    <a:pt x="1060" y="1686"/>
                  </a:cubicBezTo>
                  <a:cubicBezTo>
                    <a:pt x="1060" y="1686"/>
                    <a:pt x="1062" y="1685"/>
                    <a:pt x="1065" y="1683"/>
                  </a:cubicBezTo>
                  <a:cubicBezTo>
                    <a:pt x="1065" y="1683"/>
                    <a:pt x="1065" y="1683"/>
                    <a:pt x="1065" y="1683"/>
                  </a:cubicBezTo>
                  <a:cubicBezTo>
                    <a:pt x="1065" y="1683"/>
                    <a:pt x="1065" y="1683"/>
                    <a:pt x="1065" y="1683"/>
                  </a:cubicBezTo>
                  <a:cubicBezTo>
                    <a:pt x="1064" y="1683"/>
                    <a:pt x="1064" y="1684"/>
                    <a:pt x="1063" y="1684"/>
                  </a:cubicBezTo>
                  <a:cubicBezTo>
                    <a:pt x="1064" y="1684"/>
                    <a:pt x="1064" y="1683"/>
                    <a:pt x="1065" y="1683"/>
                  </a:cubicBezTo>
                  <a:cubicBezTo>
                    <a:pt x="1063" y="1682"/>
                    <a:pt x="1060" y="1681"/>
                    <a:pt x="1042" y="1690"/>
                  </a:cubicBezTo>
                  <a:cubicBezTo>
                    <a:pt x="1060" y="1680"/>
                    <a:pt x="1080" y="1673"/>
                    <a:pt x="1098" y="1663"/>
                  </a:cubicBezTo>
                  <a:cubicBezTo>
                    <a:pt x="1093" y="1667"/>
                    <a:pt x="1088" y="1671"/>
                    <a:pt x="1083" y="1675"/>
                  </a:cubicBezTo>
                  <a:cubicBezTo>
                    <a:pt x="1084" y="1675"/>
                    <a:pt x="1084" y="1674"/>
                    <a:pt x="1085" y="1674"/>
                  </a:cubicBezTo>
                  <a:cubicBezTo>
                    <a:pt x="1093" y="1668"/>
                    <a:pt x="1101" y="1662"/>
                    <a:pt x="1110" y="1660"/>
                  </a:cubicBezTo>
                  <a:cubicBezTo>
                    <a:pt x="1111" y="1660"/>
                    <a:pt x="1112" y="1660"/>
                    <a:pt x="1113" y="1660"/>
                  </a:cubicBezTo>
                  <a:cubicBezTo>
                    <a:pt x="1113" y="1660"/>
                    <a:pt x="1112" y="1660"/>
                    <a:pt x="1110" y="1661"/>
                  </a:cubicBezTo>
                  <a:close/>
                  <a:moveTo>
                    <a:pt x="1478" y="1400"/>
                  </a:move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7" y="1400"/>
                  </a:cubicBezTo>
                  <a:cubicBezTo>
                    <a:pt x="1477" y="1400"/>
                    <a:pt x="1477" y="1400"/>
                    <a:pt x="1477" y="1400"/>
                  </a:cubicBezTo>
                  <a:cubicBezTo>
                    <a:pt x="1476" y="1401"/>
                    <a:pt x="1475" y="1402"/>
                    <a:pt x="1475" y="1402"/>
                  </a:cubicBezTo>
                  <a:cubicBezTo>
                    <a:pt x="1475" y="1402"/>
                    <a:pt x="1475" y="1402"/>
                    <a:pt x="1475" y="1402"/>
                  </a:cubicBezTo>
                  <a:cubicBezTo>
                    <a:pt x="1475" y="1402"/>
                    <a:pt x="1475" y="1402"/>
                    <a:pt x="1475" y="1402"/>
                  </a:cubicBezTo>
                  <a:cubicBezTo>
                    <a:pt x="1475" y="1402"/>
                    <a:pt x="1475" y="1402"/>
                    <a:pt x="1475" y="1402"/>
                  </a:cubicBezTo>
                  <a:cubicBezTo>
                    <a:pt x="1475" y="1402"/>
                    <a:pt x="1475" y="1402"/>
                    <a:pt x="1475" y="1402"/>
                  </a:cubicBezTo>
                  <a:cubicBezTo>
                    <a:pt x="1476" y="1401"/>
                    <a:pt x="1476" y="1401"/>
                    <a:pt x="1476" y="1401"/>
                  </a:cubicBezTo>
                  <a:cubicBezTo>
                    <a:pt x="1464" y="1410"/>
                    <a:pt x="1451" y="1420"/>
                    <a:pt x="1439" y="1429"/>
                  </a:cubicBezTo>
                  <a:cubicBezTo>
                    <a:pt x="1454" y="1410"/>
                    <a:pt x="1476" y="1399"/>
                    <a:pt x="1494" y="1384"/>
                  </a:cubicBezTo>
                  <a:cubicBezTo>
                    <a:pt x="1487" y="1390"/>
                    <a:pt x="1479" y="1398"/>
                    <a:pt x="1478" y="1400"/>
                  </a:cubicBezTo>
                  <a:close/>
                  <a:moveTo>
                    <a:pt x="1494" y="1383"/>
                  </a:moveTo>
                  <a:cubicBezTo>
                    <a:pt x="1498" y="1380"/>
                    <a:pt x="1502" y="1376"/>
                    <a:pt x="1503" y="1375"/>
                  </a:cubicBezTo>
                  <a:cubicBezTo>
                    <a:pt x="1501" y="1378"/>
                    <a:pt x="1498" y="1381"/>
                    <a:pt x="1494" y="1383"/>
                  </a:cubicBezTo>
                  <a:close/>
                  <a:moveTo>
                    <a:pt x="1609" y="1300"/>
                  </a:moveTo>
                  <a:cubicBezTo>
                    <a:pt x="1609" y="1299"/>
                    <a:pt x="1610" y="1299"/>
                    <a:pt x="1610" y="1299"/>
                  </a:cubicBezTo>
                  <a:cubicBezTo>
                    <a:pt x="1610" y="1299"/>
                    <a:pt x="1610" y="1299"/>
                    <a:pt x="1610" y="1299"/>
                  </a:cubicBezTo>
                  <a:cubicBezTo>
                    <a:pt x="1610" y="1299"/>
                    <a:pt x="1610" y="1299"/>
                    <a:pt x="1610" y="1299"/>
                  </a:cubicBezTo>
                  <a:cubicBezTo>
                    <a:pt x="1610" y="1299"/>
                    <a:pt x="1610" y="1299"/>
                    <a:pt x="1609" y="1300"/>
                  </a:cubicBezTo>
                  <a:close/>
                  <a:moveTo>
                    <a:pt x="1612" y="1296"/>
                  </a:moveTo>
                  <a:cubicBezTo>
                    <a:pt x="1612" y="1296"/>
                    <a:pt x="1613" y="1296"/>
                    <a:pt x="1613" y="1296"/>
                  </a:cubicBezTo>
                  <a:cubicBezTo>
                    <a:pt x="1613" y="1295"/>
                    <a:pt x="1613" y="1295"/>
                    <a:pt x="1614" y="1295"/>
                  </a:cubicBezTo>
                  <a:cubicBezTo>
                    <a:pt x="1613" y="1295"/>
                    <a:pt x="1613" y="1296"/>
                    <a:pt x="1612" y="1296"/>
                  </a:cubicBezTo>
                  <a:close/>
                  <a:moveTo>
                    <a:pt x="1614" y="1295"/>
                  </a:moveTo>
                  <a:cubicBezTo>
                    <a:pt x="1614" y="1295"/>
                    <a:pt x="1614" y="1295"/>
                    <a:pt x="1614" y="1295"/>
                  </a:cubicBezTo>
                  <a:cubicBezTo>
                    <a:pt x="1614" y="1294"/>
                    <a:pt x="1615" y="1294"/>
                    <a:pt x="1615" y="1293"/>
                  </a:cubicBezTo>
                  <a:cubicBezTo>
                    <a:pt x="1615" y="1294"/>
                    <a:pt x="1614" y="1294"/>
                    <a:pt x="1614" y="1295"/>
                  </a:cubicBezTo>
                  <a:close/>
                  <a:moveTo>
                    <a:pt x="1616" y="1292"/>
                  </a:moveTo>
                  <a:cubicBezTo>
                    <a:pt x="1616" y="1292"/>
                    <a:pt x="1616" y="1293"/>
                    <a:pt x="1615" y="1293"/>
                  </a:cubicBezTo>
                  <a:cubicBezTo>
                    <a:pt x="1616" y="1292"/>
                    <a:pt x="1616" y="1292"/>
                    <a:pt x="1617" y="1291"/>
                  </a:cubicBezTo>
                  <a:cubicBezTo>
                    <a:pt x="1617" y="1291"/>
                    <a:pt x="1617" y="1291"/>
                    <a:pt x="1617" y="1291"/>
                  </a:cubicBezTo>
                  <a:cubicBezTo>
                    <a:pt x="1617" y="1291"/>
                    <a:pt x="1617" y="1292"/>
                    <a:pt x="1616" y="1292"/>
                  </a:cubicBezTo>
                  <a:close/>
                  <a:moveTo>
                    <a:pt x="1617" y="1291"/>
                  </a:moveTo>
                  <a:cubicBezTo>
                    <a:pt x="1617" y="1291"/>
                    <a:pt x="1617" y="1291"/>
                    <a:pt x="1617" y="1291"/>
                  </a:cubicBezTo>
                  <a:cubicBezTo>
                    <a:pt x="1617" y="1291"/>
                    <a:pt x="1617" y="1291"/>
                    <a:pt x="1618" y="1291"/>
                  </a:cubicBezTo>
                  <a:cubicBezTo>
                    <a:pt x="1617" y="1291"/>
                    <a:pt x="1617" y="1291"/>
                    <a:pt x="1617" y="1291"/>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20" y="1289"/>
                    <a:pt x="1620" y="1289"/>
                    <a:pt x="1620" y="1289"/>
                  </a:cubicBezTo>
                  <a:cubicBezTo>
                    <a:pt x="1619" y="1289"/>
                    <a:pt x="1619" y="1289"/>
                    <a:pt x="1619" y="1289"/>
                  </a:cubicBezTo>
                  <a:close/>
                  <a:moveTo>
                    <a:pt x="1620" y="1288"/>
                  </a:moveTo>
                  <a:cubicBezTo>
                    <a:pt x="1620" y="1288"/>
                    <a:pt x="1620" y="1288"/>
                    <a:pt x="1620" y="1288"/>
                  </a:cubicBezTo>
                  <a:cubicBezTo>
                    <a:pt x="1620" y="1288"/>
                    <a:pt x="1620" y="1288"/>
                    <a:pt x="1620" y="1288"/>
                  </a:cubicBezTo>
                  <a:cubicBezTo>
                    <a:pt x="1620" y="1288"/>
                    <a:pt x="1620" y="1288"/>
                    <a:pt x="1620" y="1288"/>
                  </a:cubicBezTo>
                  <a:cubicBezTo>
                    <a:pt x="1620" y="1288"/>
                    <a:pt x="1621" y="1287"/>
                    <a:pt x="1621" y="1287"/>
                  </a:cubicBezTo>
                  <a:cubicBezTo>
                    <a:pt x="1621" y="1287"/>
                    <a:pt x="1621" y="1287"/>
                    <a:pt x="1621" y="1287"/>
                  </a:cubicBezTo>
                  <a:cubicBezTo>
                    <a:pt x="1621" y="1287"/>
                    <a:pt x="1621" y="1287"/>
                    <a:pt x="1620" y="1288"/>
                  </a:cubicBezTo>
                  <a:close/>
                  <a:moveTo>
                    <a:pt x="1625" y="1283"/>
                  </a:moveTo>
                  <a:cubicBezTo>
                    <a:pt x="1625" y="1283"/>
                    <a:pt x="1625" y="1283"/>
                    <a:pt x="1624" y="1283"/>
                  </a:cubicBezTo>
                  <a:cubicBezTo>
                    <a:pt x="1625" y="1283"/>
                    <a:pt x="1625" y="1283"/>
                    <a:pt x="1625" y="1283"/>
                  </a:cubicBezTo>
                  <a:cubicBezTo>
                    <a:pt x="1625" y="1283"/>
                    <a:pt x="1625" y="1283"/>
                    <a:pt x="1625" y="1283"/>
                  </a:cubicBezTo>
                  <a:cubicBezTo>
                    <a:pt x="1625" y="1283"/>
                    <a:pt x="1625" y="1283"/>
                    <a:pt x="1625" y="1283"/>
                  </a:cubicBezTo>
                  <a:cubicBezTo>
                    <a:pt x="1625" y="1283"/>
                    <a:pt x="1625" y="1283"/>
                    <a:pt x="1625" y="1283"/>
                  </a:cubicBezTo>
                  <a:cubicBezTo>
                    <a:pt x="1625" y="1283"/>
                    <a:pt x="1625" y="1283"/>
                    <a:pt x="1625" y="1283"/>
                  </a:cubicBezTo>
                  <a:close/>
                  <a:moveTo>
                    <a:pt x="1626" y="1282"/>
                  </a:moveTo>
                  <a:cubicBezTo>
                    <a:pt x="1626" y="1282"/>
                    <a:pt x="1626" y="1282"/>
                    <a:pt x="1626" y="1282"/>
                  </a:cubicBezTo>
                  <a:cubicBezTo>
                    <a:pt x="1626" y="1282"/>
                    <a:pt x="1626" y="1282"/>
                    <a:pt x="1626" y="1282"/>
                  </a:cubicBezTo>
                  <a:cubicBezTo>
                    <a:pt x="1626" y="1282"/>
                    <a:pt x="1626" y="1282"/>
                    <a:pt x="1626" y="1282"/>
                  </a:cubicBezTo>
                  <a:close/>
                  <a:moveTo>
                    <a:pt x="2015" y="648"/>
                  </a:moveTo>
                  <a:cubicBezTo>
                    <a:pt x="2015" y="648"/>
                    <a:pt x="2013" y="653"/>
                    <a:pt x="2014" y="651"/>
                  </a:cubicBezTo>
                  <a:cubicBezTo>
                    <a:pt x="2011" y="657"/>
                    <a:pt x="2009" y="664"/>
                    <a:pt x="2006" y="670"/>
                  </a:cubicBezTo>
                  <a:cubicBezTo>
                    <a:pt x="2009" y="661"/>
                    <a:pt x="2013" y="652"/>
                    <a:pt x="2016" y="643"/>
                  </a:cubicBezTo>
                  <a:cubicBezTo>
                    <a:pt x="2012" y="650"/>
                    <a:pt x="2008" y="656"/>
                    <a:pt x="2002" y="663"/>
                  </a:cubicBezTo>
                  <a:cubicBezTo>
                    <a:pt x="2009" y="647"/>
                    <a:pt x="2017" y="632"/>
                    <a:pt x="2022" y="616"/>
                  </a:cubicBezTo>
                  <a:cubicBezTo>
                    <a:pt x="2020" y="621"/>
                    <a:pt x="2021" y="619"/>
                    <a:pt x="2026" y="605"/>
                  </a:cubicBezTo>
                  <a:cubicBezTo>
                    <a:pt x="2025" y="609"/>
                    <a:pt x="2024" y="613"/>
                    <a:pt x="2022" y="616"/>
                  </a:cubicBezTo>
                  <a:cubicBezTo>
                    <a:pt x="2026" y="607"/>
                    <a:pt x="2041" y="571"/>
                    <a:pt x="2042" y="569"/>
                  </a:cubicBezTo>
                  <a:cubicBezTo>
                    <a:pt x="2037" y="595"/>
                    <a:pt x="2025" y="627"/>
                    <a:pt x="2015" y="648"/>
                  </a:cubicBezTo>
                  <a:cubicBezTo>
                    <a:pt x="2015" y="648"/>
                    <a:pt x="2015" y="648"/>
                    <a:pt x="2015" y="648"/>
                  </a:cubicBezTo>
                  <a:close/>
                  <a:moveTo>
                    <a:pt x="2083" y="507"/>
                  </a:moveTo>
                  <a:cubicBezTo>
                    <a:pt x="2086" y="496"/>
                    <a:pt x="2090" y="485"/>
                    <a:pt x="2094" y="475"/>
                  </a:cubicBezTo>
                  <a:cubicBezTo>
                    <a:pt x="2092" y="486"/>
                    <a:pt x="2088" y="496"/>
                    <a:pt x="2083" y="507"/>
                  </a:cubicBezTo>
                  <a:close/>
                  <a:moveTo>
                    <a:pt x="2111" y="362"/>
                  </a:moveTo>
                  <a:cubicBezTo>
                    <a:pt x="2111" y="362"/>
                    <a:pt x="2111" y="363"/>
                    <a:pt x="2111" y="363"/>
                  </a:cubicBezTo>
                  <a:cubicBezTo>
                    <a:pt x="2111" y="362"/>
                    <a:pt x="2111" y="362"/>
                    <a:pt x="2111" y="362"/>
                  </a:cubicBezTo>
                  <a:cubicBezTo>
                    <a:pt x="2111" y="363"/>
                    <a:pt x="2110" y="363"/>
                    <a:pt x="2110" y="364"/>
                  </a:cubicBezTo>
                  <a:cubicBezTo>
                    <a:pt x="2110" y="364"/>
                    <a:pt x="2110" y="364"/>
                    <a:pt x="2110" y="364"/>
                  </a:cubicBezTo>
                  <a:cubicBezTo>
                    <a:pt x="2110" y="365"/>
                    <a:pt x="2110" y="366"/>
                    <a:pt x="2109" y="366"/>
                  </a:cubicBezTo>
                  <a:cubicBezTo>
                    <a:pt x="2107" y="374"/>
                    <a:pt x="2104" y="382"/>
                    <a:pt x="2101" y="390"/>
                  </a:cubicBezTo>
                  <a:cubicBezTo>
                    <a:pt x="2103" y="380"/>
                    <a:pt x="2107" y="371"/>
                    <a:pt x="2109" y="365"/>
                  </a:cubicBezTo>
                  <a:cubicBezTo>
                    <a:pt x="2109" y="365"/>
                    <a:pt x="2109" y="365"/>
                    <a:pt x="2109" y="365"/>
                  </a:cubicBezTo>
                  <a:cubicBezTo>
                    <a:pt x="2109" y="365"/>
                    <a:pt x="2109" y="365"/>
                    <a:pt x="2109" y="365"/>
                  </a:cubicBezTo>
                  <a:cubicBezTo>
                    <a:pt x="2109" y="365"/>
                    <a:pt x="2109" y="365"/>
                    <a:pt x="2109" y="365"/>
                  </a:cubicBezTo>
                  <a:cubicBezTo>
                    <a:pt x="2110" y="354"/>
                    <a:pt x="2111" y="354"/>
                    <a:pt x="2111" y="356"/>
                  </a:cubicBezTo>
                  <a:cubicBezTo>
                    <a:pt x="2111" y="355"/>
                    <a:pt x="2112" y="354"/>
                    <a:pt x="2112" y="354"/>
                  </a:cubicBezTo>
                  <a:cubicBezTo>
                    <a:pt x="2112" y="357"/>
                    <a:pt x="2111" y="360"/>
                    <a:pt x="2111" y="361"/>
                  </a:cubicBezTo>
                  <a:cubicBezTo>
                    <a:pt x="2113" y="359"/>
                    <a:pt x="2113" y="358"/>
                    <a:pt x="2113" y="358"/>
                  </a:cubicBezTo>
                  <a:cubicBezTo>
                    <a:pt x="2113" y="358"/>
                    <a:pt x="2113" y="359"/>
                    <a:pt x="2111" y="362"/>
                  </a:cubicBezTo>
                  <a:close/>
                  <a:moveTo>
                    <a:pt x="2133" y="359"/>
                  </a:moveTo>
                  <a:cubicBezTo>
                    <a:pt x="2137" y="332"/>
                    <a:pt x="2141" y="305"/>
                    <a:pt x="2144" y="278"/>
                  </a:cubicBezTo>
                  <a:cubicBezTo>
                    <a:pt x="2142" y="296"/>
                    <a:pt x="2135" y="314"/>
                    <a:pt x="2132" y="332"/>
                  </a:cubicBezTo>
                  <a:cubicBezTo>
                    <a:pt x="2131" y="341"/>
                    <a:pt x="2131" y="350"/>
                    <a:pt x="2133" y="359"/>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0" y="362"/>
                  </a:move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ubicBezTo>
                    <a:pt x="2111" y="359"/>
                    <a:pt x="2111" y="360"/>
                    <a:pt x="2110" y="362"/>
                  </a:cubicBezTo>
                  <a:close/>
                  <a:moveTo>
                    <a:pt x="2081" y="520"/>
                  </a:moveTo>
                  <a:cubicBezTo>
                    <a:pt x="2078" y="528"/>
                    <a:pt x="2074" y="537"/>
                    <a:pt x="2071" y="545"/>
                  </a:cubicBezTo>
                  <a:cubicBezTo>
                    <a:pt x="2070" y="547"/>
                    <a:pt x="2070" y="549"/>
                    <a:pt x="2070" y="551"/>
                  </a:cubicBezTo>
                  <a:cubicBezTo>
                    <a:pt x="2079" y="550"/>
                    <a:pt x="2079" y="527"/>
                    <a:pt x="2081" y="520"/>
                  </a:cubicBezTo>
                  <a:close/>
                  <a:moveTo>
                    <a:pt x="1972" y="797"/>
                  </a:moveTo>
                  <a:cubicBezTo>
                    <a:pt x="1970" y="800"/>
                    <a:pt x="1969" y="803"/>
                    <a:pt x="1967" y="806"/>
                  </a:cubicBezTo>
                  <a:cubicBezTo>
                    <a:pt x="1968" y="806"/>
                    <a:pt x="1969" y="804"/>
                    <a:pt x="1972" y="797"/>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9" y="1382"/>
                  </a:moveTo>
                  <a:cubicBezTo>
                    <a:pt x="1527" y="1384"/>
                    <a:pt x="1524" y="1387"/>
                    <a:pt x="1522" y="1388"/>
                  </a:cubicBezTo>
                  <a:cubicBezTo>
                    <a:pt x="1523" y="1391"/>
                    <a:pt x="1526" y="1389"/>
                    <a:pt x="1529" y="1382"/>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399"/>
                  </a:moveTo>
                  <a:cubicBezTo>
                    <a:pt x="1478" y="1399"/>
                    <a:pt x="1478" y="1399"/>
                    <a:pt x="1478" y="1400"/>
                  </a:cubicBez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lose/>
                  <a:moveTo>
                    <a:pt x="1397" y="1567"/>
                  </a:moveTo>
                  <a:cubicBezTo>
                    <a:pt x="1398" y="1566"/>
                    <a:pt x="1400" y="1565"/>
                    <a:pt x="1401" y="1564"/>
                  </a:cubicBezTo>
                  <a:cubicBezTo>
                    <a:pt x="1399" y="1565"/>
                    <a:pt x="1398" y="1566"/>
                    <a:pt x="1397" y="1567"/>
                  </a:cubicBezTo>
                  <a:close/>
                  <a:moveTo>
                    <a:pt x="1350" y="1521"/>
                  </a:move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ubicBezTo>
                    <a:pt x="1361" y="1514"/>
                    <a:pt x="1370" y="1508"/>
                    <a:pt x="1378" y="1501"/>
                  </a:cubicBezTo>
                  <a:cubicBezTo>
                    <a:pt x="1369" y="1508"/>
                    <a:pt x="1360" y="1515"/>
                    <a:pt x="1350" y="1521"/>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074" y="1678"/>
                  </a:move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ubicBezTo>
                    <a:pt x="1074" y="1678"/>
                    <a:pt x="1074" y="1678"/>
                    <a:pt x="1074" y="167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29" y="1853"/>
                  </a:move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ubicBezTo>
                    <a:pt x="929"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5" y="2220"/>
                  </a:move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lose/>
                  <a:moveTo>
                    <a:pt x="816" y="2179"/>
                  </a:moveTo>
                  <a:cubicBezTo>
                    <a:pt x="815" y="2175"/>
                    <a:pt x="815" y="2171"/>
                    <a:pt x="814" y="2167"/>
                  </a:cubicBezTo>
                  <a:cubicBezTo>
                    <a:pt x="814" y="2171"/>
                    <a:pt x="815" y="2175"/>
                    <a:pt x="816" y="2179"/>
                  </a:cubicBezTo>
                  <a:close/>
                  <a:moveTo>
                    <a:pt x="806" y="1921"/>
                  </a:moveTo>
                  <a:cubicBezTo>
                    <a:pt x="806" y="1921"/>
                    <a:pt x="807" y="1921"/>
                    <a:pt x="807" y="1921"/>
                  </a:cubicBezTo>
                  <a:cubicBezTo>
                    <a:pt x="818" y="1911"/>
                    <a:pt x="835" y="1904"/>
                    <a:pt x="856" y="1896"/>
                  </a:cubicBezTo>
                  <a:cubicBezTo>
                    <a:pt x="833" y="1901"/>
                    <a:pt x="812" y="1909"/>
                    <a:pt x="802" y="1926"/>
                  </a:cubicBezTo>
                  <a:cubicBezTo>
                    <a:pt x="801" y="1926"/>
                    <a:pt x="801" y="1927"/>
                    <a:pt x="801" y="1928"/>
                  </a:cubicBezTo>
                  <a:cubicBezTo>
                    <a:pt x="802" y="1926"/>
                    <a:pt x="804" y="1924"/>
                    <a:pt x="806" y="1922"/>
                  </a:cubicBezTo>
                  <a:cubicBezTo>
                    <a:pt x="806" y="1922"/>
                    <a:pt x="806" y="1921"/>
                    <a:pt x="806" y="1921"/>
                  </a:cubicBezTo>
                  <a:close/>
                  <a:moveTo>
                    <a:pt x="755" y="1824"/>
                  </a:moveTo>
                  <a:cubicBezTo>
                    <a:pt x="755" y="1832"/>
                    <a:pt x="762" y="1831"/>
                    <a:pt x="769" y="1829"/>
                  </a:cubicBezTo>
                  <a:cubicBezTo>
                    <a:pt x="762" y="1829"/>
                    <a:pt x="757" y="1827"/>
                    <a:pt x="755" y="1824"/>
                  </a:cubicBezTo>
                  <a:close/>
                  <a:moveTo>
                    <a:pt x="746" y="2190"/>
                  </a:moveTo>
                  <a:cubicBezTo>
                    <a:pt x="740" y="2188"/>
                    <a:pt x="734" y="2186"/>
                    <a:pt x="728" y="2185"/>
                  </a:cubicBezTo>
                  <a:cubicBezTo>
                    <a:pt x="734" y="2187"/>
                    <a:pt x="740" y="2188"/>
                    <a:pt x="746" y="2190"/>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1"/>
                  </a:moveTo>
                  <a:cubicBezTo>
                    <a:pt x="705" y="1561"/>
                    <a:pt x="705" y="1560"/>
                    <a:pt x="705" y="1560"/>
                  </a:cubicBezTo>
                  <a:cubicBezTo>
                    <a:pt x="705" y="1560"/>
                    <a:pt x="705" y="1561"/>
                    <a:pt x="705" y="1561"/>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6"/>
                  </a:moveTo>
                  <a:cubicBezTo>
                    <a:pt x="703" y="1556"/>
                    <a:pt x="703" y="1556"/>
                    <a:pt x="703" y="1555"/>
                  </a:cubicBezTo>
                  <a:cubicBezTo>
                    <a:pt x="703" y="1556"/>
                    <a:pt x="703" y="1556"/>
                    <a:pt x="703" y="1556"/>
                  </a:cubicBezTo>
                  <a:cubicBezTo>
                    <a:pt x="703" y="1556"/>
                    <a:pt x="703" y="1556"/>
                    <a:pt x="703" y="1556"/>
                  </a:cubicBezTo>
                  <a:close/>
                  <a:moveTo>
                    <a:pt x="514" y="1656"/>
                  </a:moveTo>
                  <a:cubicBezTo>
                    <a:pt x="509" y="1659"/>
                    <a:pt x="504" y="1662"/>
                    <a:pt x="498" y="1664"/>
                  </a:cubicBezTo>
                  <a:cubicBezTo>
                    <a:pt x="484" y="1676"/>
                    <a:pt x="470" y="1686"/>
                    <a:pt x="459" y="1694"/>
                  </a:cubicBezTo>
                  <a:cubicBezTo>
                    <a:pt x="473" y="1692"/>
                    <a:pt x="515" y="1664"/>
                    <a:pt x="514" y="165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0" y="1779"/>
                    <a:pt x="320" y="1779"/>
                  </a:cubicBezTo>
                  <a:cubicBezTo>
                    <a:pt x="320" y="1779"/>
                    <a:pt x="320" y="1779"/>
                    <a:pt x="321" y="1779"/>
                  </a:cubicBezTo>
                  <a:close/>
                  <a:moveTo>
                    <a:pt x="1704" y="1288"/>
                  </a:moveTo>
                  <a:cubicBezTo>
                    <a:pt x="1704" y="1288"/>
                    <a:pt x="1704" y="1288"/>
                    <a:pt x="1704" y="1288"/>
                  </a:cubicBezTo>
                  <a:cubicBezTo>
                    <a:pt x="1704" y="1288"/>
                    <a:pt x="1704" y="1288"/>
                    <a:pt x="1704" y="1288"/>
                  </a:cubicBez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49"/>
                  </a:moveTo>
                  <a:cubicBezTo>
                    <a:pt x="824" y="2149"/>
                    <a:pt x="824" y="2149"/>
                    <a:pt x="824" y="2149"/>
                  </a:cubicBezTo>
                  <a:cubicBezTo>
                    <a:pt x="824" y="2149"/>
                    <a:pt x="824" y="2149"/>
                    <a:pt x="824" y="2149"/>
                  </a:cubicBezTo>
                  <a:close/>
                  <a:moveTo>
                    <a:pt x="392" y="1716"/>
                  </a:moveTo>
                  <a:cubicBezTo>
                    <a:pt x="392" y="1716"/>
                    <a:pt x="392" y="1716"/>
                    <a:pt x="392" y="1717"/>
                  </a:cubicBezTo>
                  <a:cubicBezTo>
                    <a:pt x="392" y="1716"/>
                    <a:pt x="392" y="1716"/>
                    <a:pt x="392" y="1716"/>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ubicBezTo>
                    <a:pt x="325" y="1776"/>
                    <a:pt x="325" y="1776"/>
                    <a:pt x="325" y="177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2065" y="506"/>
                  </a:moveTo>
                  <a:cubicBezTo>
                    <a:pt x="2069" y="499"/>
                    <a:pt x="2071" y="491"/>
                    <a:pt x="2072" y="483"/>
                  </a:cubicBezTo>
                  <a:cubicBezTo>
                    <a:pt x="2070" y="491"/>
                    <a:pt x="2067" y="498"/>
                    <a:pt x="2065" y="506"/>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071" y="545"/>
                  </a:moveTo>
                  <a:cubicBezTo>
                    <a:pt x="2070" y="547"/>
                    <a:pt x="2070" y="549"/>
                    <a:pt x="2070" y="551"/>
                  </a:cubicBezTo>
                  <a:cubicBezTo>
                    <a:pt x="2079" y="550"/>
                    <a:pt x="2079" y="527"/>
                    <a:pt x="2081" y="520"/>
                  </a:cubicBezTo>
                  <a:cubicBezTo>
                    <a:pt x="2078" y="528"/>
                    <a:pt x="2074" y="537"/>
                    <a:pt x="2071" y="545"/>
                  </a:cubicBezTo>
                  <a:close/>
                  <a:moveTo>
                    <a:pt x="1967" y="806"/>
                  </a:moveTo>
                  <a:cubicBezTo>
                    <a:pt x="1968" y="806"/>
                    <a:pt x="1969" y="804"/>
                    <a:pt x="1972" y="797"/>
                  </a:cubicBezTo>
                  <a:cubicBezTo>
                    <a:pt x="1970" y="800"/>
                    <a:pt x="1969" y="803"/>
                    <a:pt x="1967" y="806"/>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2" y="1388"/>
                  </a:moveTo>
                  <a:cubicBezTo>
                    <a:pt x="1523" y="1391"/>
                    <a:pt x="1526" y="1389"/>
                    <a:pt x="1529" y="1382"/>
                  </a:cubicBezTo>
                  <a:cubicBezTo>
                    <a:pt x="1527" y="1384"/>
                    <a:pt x="1524" y="1387"/>
                    <a:pt x="1522" y="1388"/>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397" y="1567"/>
                  </a:moveTo>
                  <a:cubicBezTo>
                    <a:pt x="1398" y="1566"/>
                    <a:pt x="1400" y="1565"/>
                    <a:pt x="1401" y="1564"/>
                  </a:cubicBezTo>
                  <a:cubicBezTo>
                    <a:pt x="1399" y="1565"/>
                    <a:pt x="1398" y="1566"/>
                    <a:pt x="1397" y="1567"/>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982" y="1727"/>
                  </a:move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14" y="2167"/>
                  </a:moveTo>
                  <a:cubicBezTo>
                    <a:pt x="814" y="2171"/>
                    <a:pt x="815" y="2175"/>
                    <a:pt x="816" y="2179"/>
                  </a:cubicBezTo>
                  <a:cubicBezTo>
                    <a:pt x="815" y="2175"/>
                    <a:pt x="815" y="2171"/>
                    <a:pt x="814" y="2167"/>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755" y="1824"/>
                  </a:moveTo>
                  <a:cubicBezTo>
                    <a:pt x="755" y="1832"/>
                    <a:pt x="762" y="1831"/>
                    <a:pt x="769" y="1829"/>
                  </a:cubicBezTo>
                  <a:cubicBezTo>
                    <a:pt x="762" y="1829"/>
                    <a:pt x="757" y="1827"/>
                    <a:pt x="755" y="1824"/>
                  </a:cubicBezTo>
                  <a:close/>
                  <a:moveTo>
                    <a:pt x="728" y="2185"/>
                  </a:moveTo>
                  <a:cubicBezTo>
                    <a:pt x="734" y="2187"/>
                    <a:pt x="740" y="2188"/>
                    <a:pt x="746" y="2190"/>
                  </a:cubicBezTo>
                  <a:cubicBezTo>
                    <a:pt x="740" y="2188"/>
                    <a:pt x="734" y="2186"/>
                    <a:pt x="728" y="2185"/>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6"/>
                    <a:pt x="703" y="1556"/>
                    <a:pt x="703" y="1556"/>
                  </a:cubicBezTo>
                  <a:cubicBezTo>
                    <a:pt x="703" y="1556"/>
                    <a:pt x="703" y="1556"/>
                    <a:pt x="703" y="1556"/>
                  </a:cubicBezTo>
                  <a:cubicBezTo>
                    <a:pt x="703" y="1556"/>
                    <a:pt x="703" y="1556"/>
                    <a:pt x="703" y="1555"/>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2" y="1716"/>
                  </a:moveTo>
                  <a:cubicBezTo>
                    <a:pt x="392" y="1716"/>
                    <a:pt x="392" y="1716"/>
                    <a:pt x="392" y="1717"/>
                  </a:cubicBezTo>
                  <a:cubicBezTo>
                    <a:pt x="392" y="1716"/>
                    <a:pt x="392" y="1716"/>
                    <a:pt x="392" y="171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0" y="1779"/>
                  </a:moveTo>
                  <a:cubicBezTo>
                    <a:pt x="320" y="1779"/>
                    <a:pt x="320" y="1779"/>
                    <a:pt x="321" y="1779"/>
                  </a:cubicBezTo>
                  <a:cubicBezTo>
                    <a:pt x="321" y="1779"/>
                    <a:pt x="321" y="1779"/>
                    <a:pt x="321" y="1779"/>
                  </a:cubicBezTo>
                  <a:cubicBezTo>
                    <a:pt x="321" y="1779"/>
                    <a:pt x="320" y="1779"/>
                    <a:pt x="320" y="1779"/>
                  </a:cubicBezTo>
                  <a:close/>
                  <a:moveTo>
                    <a:pt x="1704" y="1288"/>
                  </a:moveTo>
                  <a:cubicBezTo>
                    <a:pt x="1704" y="1288"/>
                    <a:pt x="1704" y="1288"/>
                    <a:pt x="1704" y="1288"/>
                  </a:cubicBezTo>
                  <a:cubicBezTo>
                    <a:pt x="1704" y="1288"/>
                    <a:pt x="1704" y="1288"/>
                    <a:pt x="1704" y="1288"/>
                  </a:cubicBez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49"/>
                  </a:moveTo>
                  <a:cubicBezTo>
                    <a:pt x="824" y="2149"/>
                    <a:pt x="824" y="2149"/>
                    <a:pt x="824" y="2149"/>
                  </a:cubicBezTo>
                  <a:cubicBezTo>
                    <a:pt x="824" y="2149"/>
                    <a:pt x="824" y="2149"/>
                    <a:pt x="824" y="2149"/>
                  </a:cubicBezTo>
                  <a:close/>
                  <a:moveTo>
                    <a:pt x="392" y="1716"/>
                  </a:moveTo>
                  <a:cubicBezTo>
                    <a:pt x="392" y="1716"/>
                    <a:pt x="392" y="1716"/>
                    <a:pt x="392" y="1717"/>
                  </a:cubicBezTo>
                  <a:cubicBezTo>
                    <a:pt x="392" y="1716"/>
                    <a:pt x="392" y="1716"/>
                    <a:pt x="392" y="1716"/>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ubicBezTo>
                    <a:pt x="325" y="1776"/>
                    <a:pt x="325" y="1776"/>
                    <a:pt x="325" y="177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975" y="1729"/>
                  </a:moveTo>
                  <a:cubicBezTo>
                    <a:pt x="975" y="1729"/>
                    <a:pt x="975" y="1729"/>
                    <a:pt x="975" y="1729"/>
                  </a:cubicBezTo>
                  <a:cubicBezTo>
                    <a:pt x="975" y="1729"/>
                    <a:pt x="975" y="1729"/>
                    <a:pt x="975" y="1729"/>
                  </a:cubicBezTo>
                  <a:cubicBezTo>
                    <a:pt x="975" y="1729"/>
                    <a:pt x="975" y="1729"/>
                    <a:pt x="975"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071" y="545"/>
                  </a:moveTo>
                  <a:cubicBezTo>
                    <a:pt x="2070" y="547"/>
                    <a:pt x="2070" y="549"/>
                    <a:pt x="2070" y="551"/>
                  </a:cubicBezTo>
                  <a:cubicBezTo>
                    <a:pt x="2079" y="550"/>
                    <a:pt x="2079" y="527"/>
                    <a:pt x="2081" y="520"/>
                  </a:cubicBezTo>
                  <a:cubicBezTo>
                    <a:pt x="2078" y="528"/>
                    <a:pt x="2074" y="537"/>
                    <a:pt x="2071" y="545"/>
                  </a:cubicBezTo>
                  <a:close/>
                  <a:moveTo>
                    <a:pt x="1967" y="806"/>
                  </a:moveTo>
                  <a:cubicBezTo>
                    <a:pt x="1968" y="806"/>
                    <a:pt x="1969" y="804"/>
                    <a:pt x="1972" y="797"/>
                  </a:cubicBezTo>
                  <a:cubicBezTo>
                    <a:pt x="1970" y="800"/>
                    <a:pt x="1969" y="803"/>
                    <a:pt x="1967" y="806"/>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2" y="1388"/>
                  </a:moveTo>
                  <a:cubicBezTo>
                    <a:pt x="1523" y="1391"/>
                    <a:pt x="1526" y="1389"/>
                    <a:pt x="1529" y="1382"/>
                  </a:cubicBezTo>
                  <a:cubicBezTo>
                    <a:pt x="1527" y="1384"/>
                    <a:pt x="1524" y="1387"/>
                    <a:pt x="1522" y="1388"/>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397" y="1567"/>
                  </a:moveTo>
                  <a:cubicBezTo>
                    <a:pt x="1398" y="1566"/>
                    <a:pt x="1400" y="1565"/>
                    <a:pt x="1401" y="1564"/>
                  </a:cubicBezTo>
                  <a:cubicBezTo>
                    <a:pt x="1399" y="1565"/>
                    <a:pt x="1398" y="1566"/>
                    <a:pt x="1397" y="1567"/>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14" y="2167"/>
                  </a:moveTo>
                  <a:cubicBezTo>
                    <a:pt x="814" y="2171"/>
                    <a:pt x="815" y="2175"/>
                    <a:pt x="816" y="2179"/>
                  </a:cubicBezTo>
                  <a:cubicBezTo>
                    <a:pt x="815" y="2175"/>
                    <a:pt x="815" y="2171"/>
                    <a:pt x="814" y="2167"/>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755" y="1824"/>
                  </a:moveTo>
                  <a:cubicBezTo>
                    <a:pt x="755" y="1832"/>
                    <a:pt x="762" y="1831"/>
                    <a:pt x="769" y="1829"/>
                  </a:cubicBezTo>
                  <a:cubicBezTo>
                    <a:pt x="762" y="1829"/>
                    <a:pt x="757" y="1827"/>
                    <a:pt x="755" y="1824"/>
                  </a:cubicBezTo>
                  <a:close/>
                  <a:moveTo>
                    <a:pt x="728" y="2185"/>
                  </a:moveTo>
                  <a:cubicBezTo>
                    <a:pt x="734" y="2187"/>
                    <a:pt x="740" y="2188"/>
                    <a:pt x="746" y="2190"/>
                  </a:cubicBezTo>
                  <a:cubicBezTo>
                    <a:pt x="740" y="2188"/>
                    <a:pt x="734" y="2186"/>
                    <a:pt x="728" y="2185"/>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2" y="1716"/>
                  </a:moveTo>
                  <a:cubicBezTo>
                    <a:pt x="392" y="1716"/>
                    <a:pt x="392" y="1716"/>
                    <a:pt x="392" y="1717"/>
                  </a:cubicBezTo>
                  <a:cubicBezTo>
                    <a:pt x="392" y="1716"/>
                    <a:pt x="392" y="1716"/>
                    <a:pt x="392" y="171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1676" y="1306"/>
                  </a:moveTo>
                  <a:cubicBezTo>
                    <a:pt x="1676" y="1305"/>
                    <a:pt x="1675" y="1306"/>
                    <a:pt x="1674" y="1307"/>
                  </a:cubicBezTo>
                  <a:cubicBezTo>
                    <a:pt x="1668" y="1314"/>
                    <a:pt x="1661" y="1322"/>
                    <a:pt x="1655" y="1330"/>
                  </a:cubicBezTo>
                  <a:cubicBezTo>
                    <a:pt x="1666" y="1318"/>
                    <a:pt x="1676" y="1306"/>
                    <a:pt x="1687" y="1294"/>
                  </a:cubicBezTo>
                  <a:cubicBezTo>
                    <a:pt x="1673" y="1308"/>
                    <a:pt x="1677" y="1304"/>
                    <a:pt x="1676" y="1306"/>
                  </a:cubicBezTo>
                  <a:close/>
                  <a:moveTo>
                    <a:pt x="392" y="1716"/>
                  </a:moveTo>
                  <a:cubicBezTo>
                    <a:pt x="392" y="1716"/>
                    <a:pt x="392" y="1716"/>
                    <a:pt x="392" y="1717"/>
                  </a:cubicBezTo>
                  <a:cubicBezTo>
                    <a:pt x="392" y="1716"/>
                    <a:pt x="392" y="1716"/>
                    <a:pt x="392" y="171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975" y="1729"/>
                  </a:moveTo>
                  <a:cubicBezTo>
                    <a:pt x="975" y="1729"/>
                    <a:pt x="975" y="1729"/>
                    <a:pt x="975" y="1729"/>
                  </a:cubicBezTo>
                  <a:cubicBezTo>
                    <a:pt x="975" y="1729"/>
                    <a:pt x="975" y="1729"/>
                    <a:pt x="975" y="1729"/>
                  </a:cubicBezTo>
                  <a:cubicBezTo>
                    <a:pt x="975" y="1729"/>
                    <a:pt x="975" y="1729"/>
                    <a:pt x="975"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9" y="2089"/>
                  </a:moveTo>
                  <a:cubicBezTo>
                    <a:pt x="398" y="2088"/>
                    <a:pt x="398" y="2088"/>
                    <a:pt x="398" y="2088"/>
                  </a:cubicBezTo>
                  <a:cubicBezTo>
                    <a:pt x="398" y="2088"/>
                    <a:pt x="398" y="2088"/>
                    <a:pt x="398" y="2088"/>
                  </a:cubicBezTo>
                  <a:cubicBezTo>
                    <a:pt x="398" y="2088"/>
                    <a:pt x="398" y="2088"/>
                    <a:pt x="398" y="2088"/>
                  </a:cubicBezTo>
                  <a:cubicBezTo>
                    <a:pt x="395" y="2087"/>
                    <a:pt x="392" y="2087"/>
                    <a:pt x="389" y="2086"/>
                  </a:cubicBezTo>
                  <a:cubicBezTo>
                    <a:pt x="401" y="2090"/>
                    <a:pt x="413" y="2094"/>
                    <a:pt x="425" y="2099"/>
                  </a:cubicBezTo>
                  <a:cubicBezTo>
                    <a:pt x="418" y="2096"/>
                    <a:pt x="401" y="2089"/>
                    <a:pt x="399" y="2089"/>
                  </a:cubicBezTo>
                  <a:close/>
                  <a:moveTo>
                    <a:pt x="676" y="2176"/>
                  </a:moveTo>
                  <a:cubicBezTo>
                    <a:pt x="676" y="2175"/>
                    <a:pt x="676" y="2175"/>
                    <a:pt x="676" y="2174"/>
                  </a:cubicBezTo>
                  <a:cubicBezTo>
                    <a:pt x="675" y="2174"/>
                    <a:pt x="674" y="2174"/>
                    <a:pt x="673" y="2173"/>
                  </a:cubicBezTo>
                  <a:cubicBezTo>
                    <a:pt x="656" y="2161"/>
                    <a:pt x="635" y="2157"/>
                    <a:pt x="615" y="2154"/>
                  </a:cubicBezTo>
                  <a:cubicBezTo>
                    <a:pt x="614" y="2154"/>
                    <a:pt x="602" y="2150"/>
                    <a:pt x="590" y="2147"/>
                  </a:cubicBezTo>
                  <a:cubicBezTo>
                    <a:pt x="579" y="2144"/>
                    <a:pt x="568" y="2142"/>
                    <a:pt x="570" y="2143"/>
                  </a:cubicBezTo>
                  <a:cubicBezTo>
                    <a:pt x="570" y="2143"/>
                    <a:pt x="570" y="2143"/>
                    <a:pt x="570" y="2143"/>
                  </a:cubicBezTo>
                  <a:cubicBezTo>
                    <a:pt x="570" y="2143"/>
                    <a:pt x="570" y="2143"/>
                    <a:pt x="570" y="2143"/>
                  </a:cubicBezTo>
                  <a:cubicBezTo>
                    <a:pt x="570" y="2144"/>
                    <a:pt x="570" y="2144"/>
                    <a:pt x="570" y="2144"/>
                  </a:cubicBezTo>
                  <a:cubicBezTo>
                    <a:pt x="570" y="2144"/>
                    <a:pt x="570" y="2144"/>
                    <a:pt x="570" y="2144"/>
                  </a:cubicBezTo>
                  <a:cubicBezTo>
                    <a:pt x="570" y="2144"/>
                    <a:pt x="570" y="2144"/>
                    <a:pt x="571" y="2144"/>
                  </a:cubicBezTo>
                  <a:cubicBezTo>
                    <a:pt x="571" y="2144"/>
                    <a:pt x="571" y="2144"/>
                    <a:pt x="571" y="2144"/>
                  </a:cubicBezTo>
                  <a:cubicBezTo>
                    <a:pt x="571" y="2144"/>
                    <a:pt x="571" y="2144"/>
                    <a:pt x="571" y="2144"/>
                  </a:cubicBezTo>
                  <a:cubicBezTo>
                    <a:pt x="571" y="2144"/>
                    <a:pt x="571" y="2144"/>
                    <a:pt x="571" y="2144"/>
                  </a:cubicBezTo>
                  <a:cubicBezTo>
                    <a:pt x="571" y="2144"/>
                    <a:pt x="571" y="2144"/>
                    <a:pt x="571" y="2144"/>
                  </a:cubicBezTo>
                  <a:cubicBezTo>
                    <a:pt x="573" y="2145"/>
                    <a:pt x="576" y="2146"/>
                    <a:pt x="580" y="2148"/>
                  </a:cubicBezTo>
                  <a:cubicBezTo>
                    <a:pt x="580" y="2148"/>
                    <a:pt x="580" y="2148"/>
                    <a:pt x="580" y="2148"/>
                  </a:cubicBezTo>
                  <a:cubicBezTo>
                    <a:pt x="583" y="2149"/>
                    <a:pt x="585" y="2150"/>
                    <a:pt x="586" y="2151"/>
                  </a:cubicBezTo>
                  <a:cubicBezTo>
                    <a:pt x="585" y="2150"/>
                    <a:pt x="585" y="2150"/>
                    <a:pt x="584" y="2150"/>
                  </a:cubicBezTo>
                  <a:cubicBezTo>
                    <a:pt x="586" y="2151"/>
                    <a:pt x="587" y="2151"/>
                    <a:pt x="587" y="2151"/>
                  </a:cubicBezTo>
                  <a:cubicBezTo>
                    <a:pt x="587" y="2151"/>
                    <a:pt x="587" y="2151"/>
                    <a:pt x="587" y="2151"/>
                  </a:cubicBezTo>
                  <a:cubicBezTo>
                    <a:pt x="587" y="2150"/>
                    <a:pt x="582" y="2148"/>
                    <a:pt x="576" y="2146"/>
                  </a:cubicBezTo>
                  <a:cubicBezTo>
                    <a:pt x="576" y="2146"/>
                    <a:pt x="576" y="2146"/>
                    <a:pt x="575" y="2146"/>
                  </a:cubicBezTo>
                  <a:cubicBezTo>
                    <a:pt x="582" y="2148"/>
                    <a:pt x="589" y="2150"/>
                    <a:pt x="597" y="2152"/>
                  </a:cubicBezTo>
                  <a:cubicBezTo>
                    <a:pt x="598" y="2152"/>
                    <a:pt x="599" y="2152"/>
                    <a:pt x="600" y="2153"/>
                  </a:cubicBezTo>
                  <a:cubicBezTo>
                    <a:pt x="625" y="2158"/>
                    <a:pt x="654" y="2163"/>
                    <a:pt x="671" y="2173"/>
                  </a:cubicBezTo>
                  <a:cubicBezTo>
                    <a:pt x="673" y="2174"/>
                    <a:pt x="675" y="2175"/>
                    <a:pt x="676" y="2176"/>
                  </a:cubicBezTo>
                  <a:cubicBezTo>
                    <a:pt x="676" y="2176"/>
                    <a:pt x="676" y="2176"/>
                    <a:pt x="677" y="2176"/>
                  </a:cubicBezTo>
                  <a:cubicBezTo>
                    <a:pt x="676" y="2176"/>
                    <a:pt x="676" y="2176"/>
                    <a:pt x="676" y="2176"/>
                  </a:cubicBezTo>
                  <a:close/>
                  <a:moveTo>
                    <a:pt x="698" y="1576"/>
                  </a:moveTo>
                  <a:cubicBezTo>
                    <a:pt x="695" y="1571"/>
                    <a:pt x="692" y="1566"/>
                    <a:pt x="688" y="1561"/>
                  </a:cubicBezTo>
                  <a:cubicBezTo>
                    <a:pt x="694" y="1572"/>
                    <a:pt x="699" y="1583"/>
                    <a:pt x="703" y="1595"/>
                  </a:cubicBezTo>
                  <a:cubicBezTo>
                    <a:pt x="701" y="1589"/>
                    <a:pt x="700" y="1583"/>
                    <a:pt x="698" y="1576"/>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815" y="2141"/>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lose/>
                  <a:moveTo>
                    <a:pt x="813" y="2124"/>
                  </a:moveTo>
                  <a:cubicBezTo>
                    <a:pt x="813" y="2124"/>
                    <a:pt x="813" y="2125"/>
                    <a:pt x="813" y="2125"/>
                  </a:cubicBezTo>
                  <a:cubicBezTo>
                    <a:pt x="813" y="2125"/>
                    <a:pt x="813" y="2125"/>
                    <a:pt x="813" y="2125"/>
                  </a:cubicBezTo>
                  <a:cubicBezTo>
                    <a:pt x="813" y="2125"/>
                    <a:pt x="813" y="2124"/>
                    <a:pt x="813" y="2124"/>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6"/>
                    <a:pt x="814" y="2134"/>
                    <a:pt x="814" y="2132"/>
                  </a:cubicBezTo>
                  <a:cubicBezTo>
                    <a:pt x="814" y="2132"/>
                    <a:pt x="814" y="2132"/>
                    <a:pt x="814" y="2132"/>
                  </a:cubicBezTo>
                  <a:cubicBezTo>
                    <a:pt x="814" y="2131"/>
                    <a:pt x="814" y="2131"/>
                    <a:pt x="814" y="2131"/>
                  </a:cubicBezTo>
                  <a:cubicBezTo>
                    <a:pt x="814" y="2131"/>
                    <a:pt x="814" y="2131"/>
                    <a:pt x="814" y="2131"/>
                  </a:cubicBezTo>
                  <a:cubicBezTo>
                    <a:pt x="814" y="2130"/>
                    <a:pt x="814" y="2130"/>
                    <a:pt x="814" y="2129"/>
                  </a:cubicBezTo>
                  <a:cubicBezTo>
                    <a:pt x="814" y="2129"/>
                    <a:pt x="814" y="2129"/>
                    <a:pt x="814" y="2129"/>
                  </a:cubicBezTo>
                  <a:cubicBezTo>
                    <a:pt x="814" y="2129"/>
                    <a:pt x="814" y="2128"/>
                    <a:pt x="814" y="2128"/>
                  </a:cubicBezTo>
                  <a:cubicBezTo>
                    <a:pt x="814" y="2128"/>
                    <a:pt x="814" y="2128"/>
                    <a:pt x="814" y="2128"/>
                  </a:cubicBezTo>
                  <a:cubicBezTo>
                    <a:pt x="814" y="2127"/>
                    <a:pt x="814" y="2127"/>
                    <a:pt x="814" y="2127"/>
                  </a:cubicBezTo>
                  <a:cubicBezTo>
                    <a:pt x="814" y="2127"/>
                    <a:pt x="813" y="2127"/>
                    <a:pt x="813" y="2126"/>
                  </a:cubicBezTo>
                  <a:cubicBezTo>
                    <a:pt x="813" y="2126"/>
                    <a:pt x="813" y="2126"/>
                    <a:pt x="813" y="2126"/>
                  </a:cubicBezTo>
                  <a:cubicBezTo>
                    <a:pt x="813" y="2126"/>
                    <a:pt x="813" y="2125"/>
                    <a:pt x="813" y="2125"/>
                  </a:cubicBezTo>
                  <a:cubicBezTo>
                    <a:pt x="813" y="2126"/>
                    <a:pt x="813" y="2126"/>
                    <a:pt x="813" y="2127"/>
                  </a:cubicBezTo>
                  <a:cubicBezTo>
                    <a:pt x="814" y="2127"/>
                    <a:pt x="814" y="2128"/>
                    <a:pt x="814" y="2128"/>
                  </a:cubicBezTo>
                  <a:cubicBezTo>
                    <a:pt x="814" y="2128"/>
                    <a:pt x="814" y="2129"/>
                    <a:pt x="814" y="2129"/>
                  </a:cubicBezTo>
                  <a:cubicBezTo>
                    <a:pt x="814" y="2129"/>
                    <a:pt x="814" y="2130"/>
                    <a:pt x="814" y="2130"/>
                  </a:cubicBezTo>
                  <a:cubicBezTo>
                    <a:pt x="814" y="2130"/>
                    <a:pt x="814" y="2130"/>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2"/>
                  </a:cubicBezTo>
                  <a:cubicBezTo>
                    <a:pt x="814" y="2132"/>
                    <a:pt x="814" y="2132"/>
                    <a:pt x="814" y="2132"/>
                  </a:cubicBezTo>
                  <a:cubicBezTo>
                    <a:pt x="811" y="2108"/>
                    <a:pt x="806" y="2082"/>
                    <a:pt x="805" y="2058"/>
                  </a:cubicBezTo>
                  <a:cubicBezTo>
                    <a:pt x="805" y="2069"/>
                    <a:pt x="806" y="2081"/>
                    <a:pt x="808" y="2093"/>
                  </a:cubicBezTo>
                  <a:cubicBezTo>
                    <a:pt x="809" y="2097"/>
                    <a:pt x="817" y="2159"/>
                    <a:pt x="815" y="2138"/>
                  </a:cubicBezTo>
                  <a:close/>
                  <a:moveTo>
                    <a:pt x="805" y="2094"/>
                  </a:moveTo>
                  <a:cubicBezTo>
                    <a:pt x="815" y="2157"/>
                    <a:pt x="815" y="2157"/>
                    <a:pt x="815" y="2157"/>
                  </a:cubicBezTo>
                  <a:cubicBezTo>
                    <a:pt x="816" y="2153"/>
                    <a:pt x="809" y="2115"/>
                    <a:pt x="805" y="2094"/>
                  </a:cubicBezTo>
                  <a:close/>
                  <a:moveTo>
                    <a:pt x="815" y="2141"/>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6"/>
                    <a:pt x="814" y="2134"/>
                    <a:pt x="814" y="2132"/>
                  </a:cubicBezTo>
                  <a:cubicBezTo>
                    <a:pt x="814" y="2132"/>
                    <a:pt x="814" y="2132"/>
                    <a:pt x="814" y="2132"/>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2"/>
                  </a:cubicBezTo>
                  <a:cubicBezTo>
                    <a:pt x="814" y="2132"/>
                    <a:pt x="814" y="2132"/>
                    <a:pt x="814" y="2132"/>
                  </a:cubicBezTo>
                  <a:cubicBezTo>
                    <a:pt x="811" y="2108"/>
                    <a:pt x="806" y="2082"/>
                    <a:pt x="805" y="2058"/>
                  </a:cubicBezTo>
                  <a:cubicBezTo>
                    <a:pt x="805" y="2069"/>
                    <a:pt x="806" y="2081"/>
                    <a:pt x="808" y="2093"/>
                  </a:cubicBezTo>
                  <a:cubicBezTo>
                    <a:pt x="809" y="2097"/>
                    <a:pt x="817" y="2159"/>
                    <a:pt x="815" y="2138"/>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14" y="2167"/>
                  </a:moveTo>
                  <a:cubicBezTo>
                    <a:pt x="814" y="2171"/>
                    <a:pt x="815" y="2175"/>
                    <a:pt x="816" y="2179"/>
                  </a:cubicBezTo>
                  <a:cubicBezTo>
                    <a:pt x="815" y="2175"/>
                    <a:pt x="815" y="2171"/>
                    <a:pt x="814" y="2167"/>
                  </a:cubicBezTo>
                  <a:close/>
                  <a:moveTo>
                    <a:pt x="817" y="2183"/>
                  </a:moveTo>
                  <a:cubicBezTo>
                    <a:pt x="817" y="2183"/>
                    <a:pt x="817" y="2183"/>
                    <a:pt x="817" y="2183"/>
                  </a:cubicBezTo>
                  <a:cubicBezTo>
                    <a:pt x="816" y="2181"/>
                    <a:pt x="816" y="2180"/>
                    <a:pt x="816" y="2179"/>
                  </a:cubicBezTo>
                  <a:cubicBezTo>
                    <a:pt x="816" y="2182"/>
                    <a:pt x="817" y="2186"/>
                    <a:pt x="818" y="2190"/>
                  </a:cubicBezTo>
                  <a:cubicBezTo>
                    <a:pt x="817" y="2187"/>
                    <a:pt x="817" y="2185"/>
                    <a:pt x="817" y="2183"/>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05" y="2094"/>
                  </a:moveTo>
                  <a:cubicBezTo>
                    <a:pt x="815" y="2157"/>
                    <a:pt x="815" y="2157"/>
                    <a:pt x="815" y="2157"/>
                  </a:cubicBezTo>
                  <a:cubicBezTo>
                    <a:pt x="816" y="2153"/>
                    <a:pt x="809" y="2115"/>
                    <a:pt x="805" y="2094"/>
                  </a:cubicBezTo>
                  <a:close/>
                  <a:moveTo>
                    <a:pt x="814" y="2131"/>
                  </a:moveTo>
                  <a:cubicBezTo>
                    <a:pt x="814" y="2131"/>
                    <a:pt x="814" y="2131"/>
                    <a:pt x="814" y="2131"/>
                  </a:cubicBezTo>
                  <a:cubicBezTo>
                    <a:pt x="814" y="2131"/>
                    <a:pt x="814" y="2131"/>
                    <a:pt x="814" y="2131"/>
                  </a:cubicBezTo>
                  <a:cubicBezTo>
                    <a:pt x="814" y="2131"/>
                    <a:pt x="814" y="2131"/>
                    <a:pt x="814" y="2131"/>
                  </a:cubicBezTo>
                  <a:close/>
                  <a:moveTo>
                    <a:pt x="814" y="2134"/>
                  </a:moveTo>
                  <a:cubicBezTo>
                    <a:pt x="814" y="2134"/>
                    <a:pt x="814" y="2134"/>
                    <a:pt x="814" y="2134"/>
                  </a:cubicBezTo>
                  <a:cubicBezTo>
                    <a:pt x="814" y="2133"/>
                    <a:pt x="814" y="2133"/>
                    <a:pt x="814" y="2133"/>
                  </a:cubicBezTo>
                  <a:cubicBezTo>
                    <a:pt x="814" y="2133"/>
                    <a:pt x="814" y="2133"/>
                    <a:pt x="814" y="2133"/>
                  </a:cubicBezTo>
                  <a:cubicBezTo>
                    <a:pt x="814" y="2133"/>
                    <a:pt x="814" y="2133"/>
                    <a:pt x="814" y="2133"/>
                  </a:cubicBezTo>
                  <a:cubicBezTo>
                    <a:pt x="814" y="2133"/>
                    <a:pt x="814" y="2133"/>
                    <a:pt x="814" y="2132"/>
                  </a:cubicBezTo>
                  <a:cubicBezTo>
                    <a:pt x="814" y="2132"/>
                    <a:pt x="814" y="2132"/>
                    <a:pt x="814" y="2132"/>
                  </a:cubicBezTo>
                  <a:cubicBezTo>
                    <a:pt x="814" y="2132"/>
                    <a:pt x="814" y="2132"/>
                    <a:pt x="814" y="2132"/>
                  </a:cubicBezTo>
                  <a:cubicBezTo>
                    <a:pt x="814" y="2132"/>
                    <a:pt x="814" y="2133"/>
                    <a:pt x="814" y="2133"/>
                  </a:cubicBezTo>
                  <a:cubicBezTo>
                    <a:pt x="814" y="2133"/>
                    <a:pt x="814" y="2133"/>
                    <a:pt x="814" y="2133"/>
                  </a:cubicBezTo>
                  <a:cubicBezTo>
                    <a:pt x="814" y="2133"/>
                    <a:pt x="814" y="2134"/>
                    <a:pt x="814" y="2134"/>
                  </a:cubicBezTo>
                  <a:cubicBezTo>
                    <a:pt x="814" y="2134"/>
                    <a:pt x="814" y="2134"/>
                    <a:pt x="814" y="2134"/>
                  </a:cubicBezTo>
                  <a:cubicBezTo>
                    <a:pt x="814" y="2134"/>
                    <a:pt x="814" y="2134"/>
                    <a:pt x="814" y="2134"/>
                  </a:cubicBezTo>
                  <a:cubicBezTo>
                    <a:pt x="814" y="2134"/>
                    <a:pt x="814" y="2134"/>
                    <a:pt x="814" y="2134"/>
                  </a:cubicBezTo>
                  <a:close/>
                  <a:moveTo>
                    <a:pt x="814" y="2135"/>
                  </a:moveTo>
                  <a:cubicBezTo>
                    <a:pt x="814" y="2135"/>
                    <a:pt x="814" y="2135"/>
                    <a:pt x="814" y="2135"/>
                  </a:cubicBezTo>
                  <a:cubicBezTo>
                    <a:pt x="814" y="2136"/>
                    <a:pt x="815" y="2136"/>
                    <a:pt x="815" y="2136"/>
                  </a:cubicBezTo>
                  <a:cubicBezTo>
                    <a:pt x="815" y="2136"/>
                    <a:pt x="815" y="2136"/>
                    <a:pt x="815" y="2136"/>
                  </a:cubicBezTo>
                  <a:cubicBezTo>
                    <a:pt x="814" y="2136"/>
                    <a:pt x="814" y="2136"/>
                    <a:pt x="814" y="2135"/>
                  </a:cubicBezTo>
                  <a:close/>
                  <a:moveTo>
                    <a:pt x="815" y="2136"/>
                  </a:moveTo>
                  <a:cubicBezTo>
                    <a:pt x="815" y="2136"/>
                    <a:pt x="815" y="2136"/>
                    <a:pt x="815" y="2136"/>
                  </a:cubicBezTo>
                  <a:cubicBezTo>
                    <a:pt x="815" y="2136"/>
                    <a:pt x="815" y="2136"/>
                    <a:pt x="815" y="2136"/>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8"/>
                    <a:pt x="815" y="2138"/>
                    <a:pt x="815" y="2138"/>
                  </a:cubicBezTo>
                  <a:cubicBezTo>
                    <a:pt x="815" y="2138"/>
                    <a:pt x="815" y="2138"/>
                    <a:pt x="815" y="2138"/>
                  </a:cubicBezTo>
                  <a:close/>
                  <a:moveTo>
                    <a:pt x="815" y="2140"/>
                  </a:moveTo>
                  <a:cubicBezTo>
                    <a:pt x="815" y="2140"/>
                    <a:pt x="815" y="2140"/>
                    <a:pt x="815" y="2140"/>
                  </a:cubicBezTo>
                  <a:cubicBezTo>
                    <a:pt x="815" y="2140"/>
                    <a:pt x="815" y="2140"/>
                    <a:pt x="815" y="2140"/>
                  </a:cubicBezTo>
                  <a:close/>
                  <a:moveTo>
                    <a:pt x="815" y="2140"/>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lose/>
                  <a:moveTo>
                    <a:pt x="862" y="1877"/>
                  </a:moveTo>
                  <a:cubicBezTo>
                    <a:pt x="860" y="1878"/>
                    <a:pt x="857" y="1879"/>
                    <a:pt x="855" y="1880"/>
                  </a:cubicBezTo>
                  <a:cubicBezTo>
                    <a:pt x="858" y="1880"/>
                    <a:pt x="860" y="1879"/>
                    <a:pt x="862" y="1879"/>
                  </a:cubicBezTo>
                  <a:cubicBezTo>
                    <a:pt x="862" y="1879"/>
                    <a:pt x="862" y="1879"/>
                    <a:pt x="862" y="1879"/>
                  </a:cubicBezTo>
                  <a:cubicBezTo>
                    <a:pt x="862" y="1879"/>
                    <a:pt x="862" y="1879"/>
                    <a:pt x="862" y="1879"/>
                  </a:cubicBezTo>
                  <a:cubicBezTo>
                    <a:pt x="866" y="1877"/>
                    <a:pt x="869" y="1876"/>
                    <a:pt x="873" y="1875"/>
                  </a:cubicBezTo>
                  <a:cubicBezTo>
                    <a:pt x="876" y="1873"/>
                    <a:pt x="878" y="1871"/>
                    <a:pt x="880" y="1869"/>
                  </a:cubicBezTo>
                  <a:cubicBezTo>
                    <a:pt x="874" y="1871"/>
                    <a:pt x="868" y="1873"/>
                    <a:pt x="862" y="1877"/>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704" y="1288"/>
                  </a:moveTo>
                  <a:cubicBezTo>
                    <a:pt x="1704" y="1288"/>
                    <a:pt x="1704" y="1288"/>
                    <a:pt x="1704" y="1288"/>
                  </a:cubicBezTo>
                  <a:cubicBezTo>
                    <a:pt x="1704" y="1288"/>
                    <a:pt x="1704" y="1288"/>
                    <a:pt x="1704" y="1288"/>
                  </a:cubicBezTo>
                  <a:close/>
                  <a:moveTo>
                    <a:pt x="1505" y="1483"/>
                  </a:moveTo>
                  <a:cubicBezTo>
                    <a:pt x="1475" y="1491"/>
                    <a:pt x="1441" y="1529"/>
                    <a:pt x="1411" y="1563"/>
                  </a:cubicBezTo>
                  <a:cubicBezTo>
                    <a:pt x="1408" y="1566"/>
                    <a:pt x="1405" y="1570"/>
                    <a:pt x="1401" y="1574"/>
                  </a:cubicBezTo>
                  <a:cubicBezTo>
                    <a:pt x="1395" y="1578"/>
                    <a:pt x="1388" y="1583"/>
                    <a:pt x="1383" y="1588"/>
                  </a:cubicBezTo>
                  <a:cubicBezTo>
                    <a:pt x="1386" y="1586"/>
                    <a:pt x="1389" y="1583"/>
                    <a:pt x="1392" y="1581"/>
                  </a:cubicBezTo>
                  <a:cubicBezTo>
                    <a:pt x="1391" y="1582"/>
                    <a:pt x="1388" y="1585"/>
                    <a:pt x="1384" y="1589"/>
                  </a:cubicBezTo>
                  <a:cubicBezTo>
                    <a:pt x="1384" y="1590"/>
                    <a:pt x="1384" y="1590"/>
                    <a:pt x="1384" y="1590"/>
                  </a:cubicBezTo>
                  <a:cubicBezTo>
                    <a:pt x="1377" y="1595"/>
                    <a:pt x="1369" y="1600"/>
                    <a:pt x="1362" y="1606"/>
                  </a:cubicBezTo>
                  <a:cubicBezTo>
                    <a:pt x="1367" y="1603"/>
                    <a:pt x="1371" y="1601"/>
                    <a:pt x="1375" y="1599"/>
                  </a:cubicBezTo>
                  <a:cubicBezTo>
                    <a:pt x="1375" y="1599"/>
                    <a:pt x="1375" y="1599"/>
                    <a:pt x="1375" y="1600"/>
                  </a:cubicBezTo>
                  <a:cubicBezTo>
                    <a:pt x="1375" y="1600"/>
                    <a:pt x="1375" y="1600"/>
                    <a:pt x="1375" y="1599"/>
                  </a:cubicBezTo>
                  <a:cubicBezTo>
                    <a:pt x="1375" y="1600"/>
                    <a:pt x="1375" y="1600"/>
                    <a:pt x="1375" y="1599"/>
                  </a:cubicBezTo>
                  <a:cubicBezTo>
                    <a:pt x="1373" y="1602"/>
                    <a:pt x="1371" y="1604"/>
                    <a:pt x="1368" y="1606"/>
                  </a:cubicBezTo>
                  <a:cubicBezTo>
                    <a:pt x="1375" y="1601"/>
                    <a:pt x="1383" y="1593"/>
                    <a:pt x="1392" y="1584"/>
                  </a:cubicBezTo>
                  <a:cubicBezTo>
                    <a:pt x="1390" y="1585"/>
                    <a:pt x="1388" y="1587"/>
                    <a:pt x="1386" y="1588"/>
                  </a:cubicBezTo>
                  <a:cubicBezTo>
                    <a:pt x="1387" y="1587"/>
                    <a:pt x="1388" y="1586"/>
                    <a:pt x="1389" y="1585"/>
                  </a:cubicBezTo>
                  <a:cubicBezTo>
                    <a:pt x="1392" y="1582"/>
                    <a:pt x="1393" y="1581"/>
                    <a:pt x="1392" y="1581"/>
                  </a:cubicBezTo>
                  <a:cubicBezTo>
                    <a:pt x="1395" y="1579"/>
                    <a:pt x="1398" y="1577"/>
                    <a:pt x="1400" y="1575"/>
                  </a:cubicBezTo>
                  <a:cubicBezTo>
                    <a:pt x="1397" y="1578"/>
                    <a:pt x="1395" y="1581"/>
                    <a:pt x="1392" y="1584"/>
                  </a:cubicBezTo>
                  <a:cubicBezTo>
                    <a:pt x="1400" y="1577"/>
                    <a:pt x="1409" y="1571"/>
                    <a:pt x="1417" y="1564"/>
                  </a:cubicBezTo>
                  <a:cubicBezTo>
                    <a:pt x="1432" y="1554"/>
                    <a:pt x="1448" y="1544"/>
                    <a:pt x="1460" y="1530"/>
                  </a:cubicBezTo>
                  <a:cubicBezTo>
                    <a:pt x="1463" y="1527"/>
                    <a:pt x="1465" y="1524"/>
                    <a:pt x="1467" y="1521"/>
                  </a:cubicBezTo>
                  <a:cubicBezTo>
                    <a:pt x="1477" y="1507"/>
                    <a:pt x="1488" y="1489"/>
                    <a:pt x="1505" y="1483"/>
                  </a:cubicBezTo>
                  <a:cubicBezTo>
                    <a:pt x="1506" y="1483"/>
                    <a:pt x="1506" y="1483"/>
                    <a:pt x="1507" y="1483"/>
                  </a:cubicBezTo>
                  <a:cubicBezTo>
                    <a:pt x="1506" y="1483"/>
                    <a:pt x="1506" y="1483"/>
                    <a:pt x="1505" y="148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2" y="1892"/>
                    <a:pt x="852" y="1892"/>
                    <a:pt x="852" y="1892"/>
                  </a:cubicBezTo>
                  <a:cubicBezTo>
                    <a:pt x="852" y="1892"/>
                    <a:pt x="852" y="1892"/>
                    <a:pt x="851" y="1892"/>
                  </a:cubicBezTo>
                  <a:close/>
                  <a:moveTo>
                    <a:pt x="850" y="1893"/>
                  </a:moveTo>
                  <a:cubicBezTo>
                    <a:pt x="850" y="1893"/>
                    <a:pt x="851" y="1893"/>
                    <a:pt x="851" y="1893"/>
                  </a:cubicBezTo>
                  <a:cubicBezTo>
                    <a:pt x="851" y="1893"/>
                    <a:pt x="851" y="1893"/>
                    <a:pt x="851" y="1893"/>
                  </a:cubicBezTo>
                  <a:cubicBezTo>
                    <a:pt x="851" y="1893"/>
                    <a:pt x="851" y="1893"/>
                    <a:pt x="851" y="1893"/>
                  </a:cubicBezTo>
                  <a:cubicBezTo>
                    <a:pt x="851" y="1893"/>
                    <a:pt x="850" y="1893"/>
                    <a:pt x="850" y="1893"/>
                  </a:cubicBezTo>
                  <a:close/>
                  <a:moveTo>
                    <a:pt x="849" y="1893"/>
                  </a:moveTo>
                  <a:cubicBezTo>
                    <a:pt x="850" y="1893"/>
                    <a:pt x="850" y="1893"/>
                    <a:pt x="850" y="1893"/>
                  </a:cubicBezTo>
                  <a:cubicBezTo>
                    <a:pt x="850" y="1893"/>
                    <a:pt x="850" y="1893"/>
                    <a:pt x="850" y="1893"/>
                  </a:cubicBezTo>
                  <a:cubicBezTo>
                    <a:pt x="850" y="1893"/>
                    <a:pt x="850" y="1893"/>
                    <a:pt x="849" y="1893"/>
                  </a:cubicBezTo>
                  <a:close/>
                  <a:moveTo>
                    <a:pt x="856" y="1891"/>
                  </a:moveTo>
                  <a:cubicBezTo>
                    <a:pt x="856" y="1891"/>
                    <a:pt x="856" y="1891"/>
                    <a:pt x="856" y="1891"/>
                  </a:cubicBezTo>
                  <a:cubicBezTo>
                    <a:pt x="841" y="1896"/>
                    <a:pt x="823" y="1893"/>
                    <a:pt x="810" y="1903"/>
                  </a:cubicBezTo>
                  <a:cubicBezTo>
                    <a:pt x="824" y="1898"/>
                    <a:pt x="839" y="1896"/>
                    <a:pt x="854" y="1892"/>
                  </a:cubicBezTo>
                  <a:cubicBezTo>
                    <a:pt x="854" y="1892"/>
                    <a:pt x="853" y="1892"/>
                    <a:pt x="853" y="1892"/>
                  </a:cubicBezTo>
                  <a:cubicBezTo>
                    <a:pt x="853" y="1892"/>
                    <a:pt x="853" y="1892"/>
                    <a:pt x="853" y="1892"/>
                  </a:cubicBezTo>
                  <a:cubicBezTo>
                    <a:pt x="853" y="1892"/>
                    <a:pt x="853" y="1892"/>
                    <a:pt x="854" y="1892"/>
                  </a:cubicBezTo>
                  <a:cubicBezTo>
                    <a:pt x="854" y="1892"/>
                    <a:pt x="854" y="1892"/>
                    <a:pt x="854" y="1892"/>
                  </a:cubicBezTo>
                  <a:cubicBezTo>
                    <a:pt x="854" y="1892"/>
                    <a:pt x="854" y="1892"/>
                    <a:pt x="854" y="1892"/>
                  </a:cubicBezTo>
                  <a:cubicBezTo>
                    <a:pt x="854" y="1892"/>
                    <a:pt x="854" y="1891"/>
                    <a:pt x="854" y="1891"/>
                  </a:cubicBezTo>
                  <a:cubicBezTo>
                    <a:pt x="854"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6" y="1891"/>
                    <a:pt x="856" y="1891"/>
                  </a:cubicBezTo>
                  <a:cubicBezTo>
                    <a:pt x="856" y="1891"/>
                    <a:pt x="856" y="1891"/>
                    <a:pt x="856" y="1891"/>
                  </a:cubicBezTo>
                  <a:cubicBezTo>
                    <a:pt x="856" y="1891"/>
                    <a:pt x="856" y="1891"/>
                    <a:pt x="856" y="1891"/>
                  </a:cubicBezTo>
                  <a:cubicBezTo>
                    <a:pt x="856" y="1891"/>
                    <a:pt x="856" y="1891"/>
                    <a:pt x="856" y="1891"/>
                  </a:cubicBezTo>
                  <a:cubicBezTo>
                    <a:pt x="856" y="1891"/>
                    <a:pt x="856" y="1891"/>
                    <a:pt x="856" y="1891"/>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02" y="1926"/>
                  </a:moveTo>
                  <a:cubicBezTo>
                    <a:pt x="801" y="1926"/>
                    <a:pt x="801" y="1927"/>
                    <a:pt x="801" y="1928"/>
                  </a:cubicBezTo>
                  <a:cubicBezTo>
                    <a:pt x="802" y="1926"/>
                    <a:pt x="804" y="1924"/>
                    <a:pt x="806" y="1922"/>
                  </a:cubicBezTo>
                  <a:cubicBezTo>
                    <a:pt x="806" y="1922"/>
                    <a:pt x="807" y="1921"/>
                    <a:pt x="807" y="1921"/>
                  </a:cubicBezTo>
                  <a:cubicBezTo>
                    <a:pt x="818" y="1911"/>
                    <a:pt x="835" y="1904"/>
                    <a:pt x="856" y="1896"/>
                  </a:cubicBezTo>
                  <a:cubicBezTo>
                    <a:pt x="833" y="1901"/>
                    <a:pt x="812" y="1909"/>
                    <a:pt x="802" y="1926"/>
                  </a:cubicBezTo>
                  <a:close/>
                  <a:moveTo>
                    <a:pt x="797" y="2003"/>
                  </a:moveTo>
                  <a:cubicBezTo>
                    <a:pt x="798" y="2002"/>
                    <a:pt x="798" y="2002"/>
                    <a:pt x="798" y="2002"/>
                  </a:cubicBezTo>
                  <a:cubicBezTo>
                    <a:pt x="797" y="2002"/>
                    <a:pt x="797" y="2003"/>
                    <a:pt x="797" y="2003"/>
                  </a:cubicBezTo>
                  <a:close/>
                  <a:moveTo>
                    <a:pt x="799" y="2001"/>
                  </a:moveTo>
                  <a:cubicBezTo>
                    <a:pt x="799" y="2002"/>
                    <a:pt x="799" y="2002"/>
                    <a:pt x="799" y="2002"/>
                  </a:cubicBezTo>
                  <a:cubicBezTo>
                    <a:pt x="799" y="2002"/>
                    <a:pt x="799" y="2002"/>
                    <a:pt x="799" y="2002"/>
                  </a:cubicBezTo>
                  <a:cubicBezTo>
                    <a:pt x="800" y="2002"/>
                    <a:pt x="800" y="2001"/>
                    <a:pt x="799" y="2001"/>
                  </a:cubicBezTo>
                  <a:close/>
                  <a:moveTo>
                    <a:pt x="805" y="1984"/>
                  </a:moveTo>
                  <a:cubicBezTo>
                    <a:pt x="806" y="1988"/>
                    <a:pt x="807" y="1992"/>
                    <a:pt x="808" y="1995"/>
                  </a:cubicBezTo>
                  <a:cubicBezTo>
                    <a:pt x="808" y="1993"/>
                    <a:pt x="807" y="1989"/>
                    <a:pt x="805" y="1984"/>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247" y="2053"/>
                  </a:moveTo>
                  <a:cubicBezTo>
                    <a:pt x="251" y="2055"/>
                    <a:pt x="256" y="2056"/>
                    <a:pt x="260" y="2058"/>
                  </a:cubicBezTo>
                  <a:cubicBezTo>
                    <a:pt x="261" y="2058"/>
                    <a:pt x="262" y="2058"/>
                    <a:pt x="263" y="2058"/>
                  </a:cubicBezTo>
                  <a:cubicBezTo>
                    <a:pt x="258" y="2057"/>
                    <a:pt x="252" y="2055"/>
                    <a:pt x="247" y="2053"/>
                  </a:cubicBezTo>
                  <a:close/>
                  <a:moveTo>
                    <a:pt x="332" y="2081"/>
                  </a:moveTo>
                  <a:cubicBezTo>
                    <a:pt x="308" y="2074"/>
                    <a:pt x="284" y="2066"/>
                    <a:pt x="260" y="2058"/>
                  </a:cubicBezTo>
                  <a:cubicBezTo>
                    <a:pt x="256" y="2057"/>
                    <a:pt x="252" y="2057"/>
                    <a:pt x="249" y="2057"/>
                  </a:cubicBezTo>
                  <a:cubicBezTo>
                    <a:pt x="246" y="2056"/>
                    <a:pt x="244" y="2056"/>
                    <a:pt x="242" y="2055"/>
                  </a:cubicBezTo>
                  <a:cubicBezTo>
                    <a:pt x="244" y="2056"/>
                    <a:pt x="245" y="2056"/>
                    <a:pt x="247" y="2057"/>
                  </a:cubicBezTo>
                  <a:cubicBezTo>
                    <a:pt x="244" y="2056"/>
                    <a:pt x="241" y="2056"/>
                    <a:pt x="238" y="2056"/>
                  </a:cubicBezTo>
                  <a:cubicBezTo>
                    <a:pt x="266" y="2068"/>
                    <a:pt x="297" y="2082"/>
                    <a:pt x="298" y="2075"/>
                  </a:cubicBezTo>
                  <a:cubicBezTo>
                    <a:pt x="299" y="2074"/>
                    <a:pt x="298" y="2074"/>
                    <a:pt x="298" y="2073"/>
                  </a:cubicBezTo>
                  <a:cubicBezTo>
                    <a:pt x="309" y="2076"/>
                    <a:pt x="321" y="2079"/>
                    <a:pt x="332" y="2081"/>
                  </a:cubicBezTo>
                  <a:close/>
                  <a:moveTo>
                    <a:pt x="263" y="2058"/>
                  </a:moveTo>
                  <a:cubicBezTo>
                    <a:pt x="272" y="2061"/>
                    <a:pt x="281" y="2064"/>
                    <a:pt x="290" y="2066"/>
                  </a:cubicBezTo>
                  <a:cubicBezTo>
                    <a:pt x="281" y="2062"/>
                    <a:pt x="272" y="2060"/>
                    <a:pt x="263" y="2058"/>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7"/>
                  </a:moveTo>
                  <a:cubicBezTo>
                    <a:pt x="276"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4" y="1808"/>
                    <a:pt x="274" y="1808"/>
                    <a:pt x="274" y="1808"/>
                  </a:cubicBezTo>
                  <a:cubicBezTo>
                    <a:pt x="274" y="1808"/>
                    <a:pt x="274" y="1808"/>
                    <a:pt x="273" y="1808"/>
                  </a:cubicBezTo>
                  <a:cubicBezTo>
                    <a:pt x="273" y="1808"/>
                    <a:pt x="273" y="1808"/>
                    <a:pt x="273" y="1808"/>
                  </a:cubicBezTo>
                  <a:cubicBezTo>
                    <a:pt x="273" y="1809"/>
                    <a:pt x="273" y="1809"/>
                    <a:pt x="273" y="1809"/>
                  </a:cubicBezTo>
                  <a:cubicBezTo>
                    <a:pt x="273" y="1809"/>
                    <a:pt x="273" y="1809"/>
                    <a:pt x="272" y="1809"/>
                  </a:cubicBezTo>
                  <a:cubicBezTo>
                    <a:pt x="272" y="1809"/>
                    <a:pt x="272" y="1809"/>
                    <a:pt x="272" y="1809"/>
                  </a:cubicBezTo>
                  <a:cubicBezTo>
                    <a:pt x="272" y="1810"/>
                    <a:pt x="271" y="1810"/>
                    <a:pt x="271" y="1810"/>
                  </a:cubicBezTo>
                  <a:cubicBezTo>
                    <a:pt x="271" y="1810"/>
                    <a:pt x="271" y="1810"/>
                    <a:pt x="270" y="1811"/>
                  </a:cubicBezTo>
                  <a:cubicBezTo>
                    <a:pt x="270" y="1811"/>
                    <a:pt x="270" y="1811"/>
                    <a:pt x="270" y="1811"/>
                  </a:cubicBezTo>
                  <a:cubicBezTo>
                    <a:pt x="270" y="1811"/>
                    <a:pt x="269" y="1811"/>
                    <a:pt x="269" y="1811"/>
                  </a:cubicBezTo>
                  <a:cubicBezTo>
                    <a:pt x="271" y="1811"/>
                    <a:pt x="282" y="1803"/>
                    <a:pt x="276" y="1807"/>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320" y="1779"/>
                  </a:moveTo>
                  <a:cubicBezTo>
                    <a:pt x="320" y="1779"/>
                    <a:pt x="320" y="1779"/>
                    <a:pt x="321" y="1779"/>
                  </a:cubicBezTo>
                  <a:cubicBezTo>
                    <a:pt x="321" y="1779"/>
                    <a:pt x="321" y="1779"/>
                    <a:pt x="321" y="1779"/>
                  </a:cubicBezTo>
                  <a:cubicBezTo>
                    <a:pt x="321" y="1779"/>
                    <a:pt x="320" y="1779"/>
                    <a:pt x="320" y="1779"/>
                  </a:cubicBezTo>
                  <a:close/>
                  <a:moveTo>
                    <a:pt x="1335" y="1507"/>
                  </a:moveTo>
                  <a:cubicBezTo>
                    <a:pt x="1333" y="1509"/>
                    <a:pt x="1331" y="1511"/>
                    <a:pt x="1329" y="1512"/>
                  </a:cubicBezTo>
                  <a:cubicBezTo>
                    <a:pt x="1328" y="1512"/>
                    <a:pt x="1327" y="1512"/>
                    <a:pt x="1325" y="1513"/>
                  </a:cubicBezTo>
                  <a:cubicBezTo>
                    <a:pt x="1327" y="1510"/>
                    <a:pt x="1328" y="1507"/>
                    <a:pt x="1319" y="1516"/>
                  </a:cubicBezTo>
                  <a:cubicBezTo>
                    <a:pt x="1320" y="1516"/>
                    <a:pt x="1320" y="1516"/>
                    <a:pt x="1321" y="1516"/>
                  </a:cubicBezTo>
                  <a:cubicBezTo>
                    <a:pt x="1322" y="1515"/>
                    <a:pt x="1323" y="1515"/>
                    <a:pt x="1324" y="1515"/>
                  </a:cubicBezTo>
                  <a:cubicBezTo>
                    <a:pt x="1324" y="1516"/>
                    <a:pt x="1325" y="1516"/>
                    <a:pt x="1327" y="1514"/>
                  </a:cubicBezTo>
                  <a:cubicBezTo>
                    <a:pt x="1331" y="1513"/>
                    <a:pt x="1331" y="1513"/>
                    <a:pt x="1331" y="1513"/>
                  </a:cubicBezTo>
                  <a:cubicBezTo>
                    <a:pt x="1331" y="1512"/>
                    <a:pt x="1331" y="1512"/>
                    <a:pt x="1331" y="1512"/>
                  </a:cubicBezTo>
                  <a:cubicBezTo>
                    <a:pt x="1345" y="1505"/>
                    <a:pt x="1357" y="1490"/>
                    <a:pt x="1370" y="1478"/>
                  </a:cubicBezTo>
                  <a:cubicBezTo>
                    <a:pt x="1358" y="1487"/>
                    <a:pt x="1346" y="1496"/>
                    <a:pt x="1335" y="1507"/>
                  </a:cubicBezTo>
                  <a:close/>
                  <a:moveTo>
                    <a:pt x="1370" y="1478"/>
                  </a:moveTo>
                  <a:cubicBezTo>
                    <a:pt x="1376" y="1473"/>
                    <a:pt x="1383" y="1468"/>
                    <a:pt x="1390" y="1463"/>
                  </a:cubicBezTo>
                  <a:cubicBezTo>
                    <a:pt x="1383" y="1466"/>
                    <a:pt x="1376" y="1472"/>
                    <a:pt x="1370" y="1478"/>
                  </a:cubicBezTo>
                  <a:close/>
                  <a:moveTo>
                    <a:pt x="1722" y="1141"/>
                  </a:moveTo>
                  <a:cubicBezTo>
                    <a:pt x="1734" y="1127"/>
                    <a:pt x="1746" y="1112"/>
                    <a:pt x="1758" y="1097"/>
                  </a:cubicBezTo>
                  <a:cubicBezTo>
                    <a:pt x="1758" y="1097"/>
                    <a:pt x="1758" y="1097"/>
                    <a:pt x="1759" y="1096"/>
                  </a:cubicBezTo>
                  <a:cubicBezTo>
                    <a:pt x="1759" y="1096"/>
                    <a:pt x="1759" y="1096"/>
                    <a:pt x="1759" y="1096"/>
                  </a:cubicBezTo>
                  <a:cubicBezTo>
                    <a:pt x="1759" y="1096"/>
                    <a:pt x="1759" y="1096"/>
                    <a:pt x="1759" y="1096"/>
                  </a:cubicBezTo>
                  <a:cubicBezTo>
                    <a:pt x="1759" y="1096"/>
                    <a:pt x="1759" y="1096"/>
                    <a:pt x="1759" y="1096"/>
                  </a:cubicBezTo>
                  <a:cubicBezTo>
                    <a:pt x="1759" y="1096"/>
                    <a:pt x="1759" y="1095"/>
                    <a:pt x="1760" y="1095"/>
                  </a:cubicBezTo>
                  <a:cubicBezTo>
                    <a:pt x="1760" y="1095"/>
                    <a:pt x="1760" y="1095"/>
                    <a:pt x="1760" y="1095"/>
                  </a:cubicBezTo>
                  <a:cubicBezTo>
                    <a:pt x="1760" y="1094"/>
                    <a:pt x="1760" y="1094"/>
                    <a:pt x="1760" y="1094"/>
                  </a:cubicBezTo>
                  <a:cubicBezTo>
                    <a:pt x="1761" y="1093"/>
                    <a:pt x="1761" y="1092"/>
                    <a:pt x="1762" y="1091"/>
                  </a:cubicBezTo>
                  <a:cubicBezTo>
                    <a:pt x="1763" y="1089"/>
                    <a:pt x="1764" y="1087"/>
                    <a:pt x="1766" y="1085"/>
                  </a:cubicBezTo>
                  <a:cubicBezTo>
                    <a:pt x="1750" y="1103"/>
                    <a:pt x="1731" y="1118"/>
                    <a:pt x="1722" y="1141"/>
                  </a:cubicBezTo>
                  <a:close/>
                  <a:moveTo>
                    <a:pt x="1968" y="741"/>
                  </a:moveTo>
                  <a:cubicBezTo>
                    <a:pt x="1973" y="738"/>
                    <a:pt x="1989" y="721"/>
                    <a:pt x="1983" y="727"/>
                  </a:cubicBezTo>
                  <a:cubicBezTo>
                    <a:pt x="1983" y="727"/>
                    <a:pt x="1983" y="726"/>
                    <a:pt x="1983" y="726"/>
                  </a:cubicBezTo>
                  <a:cubicBezTo>
                    <a:pt x="1983" y="726"/>
                    <a:pt x="1983" y="726"/>
                    <a:pt x="1983" y="726"/>
                  </a:cubicBezTo>
                  <a:cubicBezTo>
                    <a:pt x="1983" y="726"/>
                    <a:pt x="1984" y="726"/>
                    <a:pt x="1984" y="726"/>
                  </a:cubicBezTo>
                  <a:cubicBezTo>
                    <a:pt x="1984" y="725"/>
                    <a:pt x="1984" y="725"/>
                    <a:pt x="1984" y="725"/>
                  </a:cubicBezTo>
                  <a:cubicBezTo>
                    <a:pt x="1984" y="725"/>
                    <a:pt x="1984" y="725"/>
                    <a:pt x="1984" y="725"/>
                  </a:cubicBezTo>
                  <a:cubicBezTo>
                    <a:pt x="1984" y="725"/>
                    <a:pt x="1984" y="725"/>
                    <a:pt x="1984" y="725"/>
                  </a:cubicBezTo>
                  <a:cubicBezTo>
                    <a:pt x="1984" y="724"/>
                    <a:pt x="1984" y="724"/>
                    <a:pt x="1984" y="724"/>
                  </a:cubicBezTo>
                  <a:cubicBezTo>
                    <a:pt x="1984" y="724"/>
                    <a:pt x="1984" y="724"/>
                    <a:pt x="1984" y="724"/>
                  </a:cubicBezTo>
                  <a:cubicBezTo>
                    <a:pt x="1987" y="719"/>
                    <a:pt x="1989" y="714"/>
                    <a:pt x="1992" y="709"/>
                  </a:cubicBezTo>
                  <a:cubicBezTo>
                    <a:pt x="1988" y="714"/>
                    <a:pt x="1971" y="738"/>
                    <a:pt x="1968" y="741"/>
                  </a:cubicBezTo>
                  <a:close/>
                  <a:moveTo>
                    <a:pt x="1992" y="708"/>
                  </a:moveTo>
                  <a:cubicBezTo>
                    <a:pt x="1992" y="708"/>
                    <a:pt x="1992" y="709"/>
                    <a:pt x="1992" y="709"/>
                  </a:cubicBezTo>
                  <a:cubicBezTo>
                    <a:pt x="1992" y="708"/>
                    <a:pt x="1992" y="708"/>
                    <a:pt x="1992" y="708"/>
                  </a:cubicBezTo>
                  <a:cubicBezTo>
                    <a:pt x="1992" y="708"/>
                    <a:pt x="1992" y="708"/>
                    <a:pt x="1992" y="708"/>
                  </a:cubicBezTo>
                  <a:close/>
                  <a:moveTo>
                    <a:pt x="1945" y="787"/>
                  </a:moveTo>
                  <a:cubicBezTo>
                    <a:pt x="1952" y="775"/>
                    <a:pt x="1959" y="763"/>
                    <a:pt x="1966" y="751"/>
                  </a:cubicBezTo>
                  <a:cubicBezTo>
                    <a:pt x="1970" y="738"/>
                    <a:pt x="1950" y="778"/>
                    <a:pt x="1945" y="787"/>
                  </a:cubicBezTo>
                  <a:close/>
                  <a:moveTo>
                    <a:pt x="2091" y="390"/>
                  </a:moveTo>
                  <a:cubicBezTo>
                    <a:pt x="2091" y="391"/>
                    <a:pt x="2091" y="391"/>
                    <a:pt x="2091" y="391"/>
                  </a:cubicBezTo>
                  <a:cubicBezTo>
                    <a:pt x="2091" y="392"/>
                    <a:pt x="2091" y="392"/>
                    <a:pt x="2091" y="392"/>
                  </a:cubicBezTo>
                  <a:cubicBezTo>
                    <a:pt x="2089" y="400"/>
                    <a:pt x="2087" y="408"/>
                    <a:pt x="2085" y="417"/>
                  </a:cubicBezTo>
                  <a:cubicBezTo>
                    <a:pt x="2091" y="407"/>
                    <a:pt x="2091" y="391"/>
                    <a:pt x="2091" y="390"/>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65" y="506"/>
                  </a:moveTo>
                  <a:cubicBezTo>
                    <a:pt x="2069" y="499"/>
                    <a:pt x="2071" y="491"/>
                    <a:pt x="2072" y="483"/>
                  </a:cubicBezTo>
                  <a:cubicBezTo>
                    <a:pt x="2070" y="491"/>
                    <a:pt x="2067" y="498"/>
                    <a:pt x="2065" y="50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86" y="434"/>
                  </a:moveTo>
                  <a:cubicBezTo>
                    <a:pt x="2087" y="430"/>
                    <a:pt x="2089" y="425"/>
                    <a:pt x="2090" y="421"/>
                  </a:cubicBezTo>
                  <a:cubicBezTo>
                    <a:pt x="2087" y="425"/>
                    <a:pt x="2084" y="430"/>
                    <a:pt x="2081" y="435"/>
                  </a:cubicBezTo>
                  <a:cubicBezTo>
                    <a:pt x="2080" y="437"/>
                    <a:pt x="2079" y="439"/>
                    <a:pt x="2078" y="441"/>
                  </a:cubicBezTo>
                  <a:cubicBezTo>
                    <a:pt x="2078" y="441"/>
                    <a:pt x="2078" y="441"/>
                    <a:pt x="2078" y="441"/>
                  </a:cubicBezTo>
                  <a:cubicBezTo>
                    <a:pt x="2077" y="442"/>
                    <a:pt x="2077" y="442"/>
                    <a:pt x="2078" y="442"/>
                  </a:cubicBezTo>
                  <a:cubicBezTo>
                    <a:pt x="2078" y="442"/>
                    <a:pt x="2078" y="442"/>
                    <a:pt x="2078" y="442"/>
                  </a:cubicBezTo>
                  <a:cubicBezTo>
                    <a:pt x="2078" y="442"/>
                    <a:pt x="2078" y="442"/>
                    <a:pt x="2077" y="442"/>
                  </a:cubicBezTo>
                  <a:cubicBezTo>
                    <a:pt x="2078" y="442"/>
                    <a:pt x="2078" y="442"/>
                    <a:pt x="2078" y="442"/>
                  </a:cubicBezTo>
                  <a:cubicBezTo>
                    <a:pt x="2079" y="441"/>
                    <a:pt x="2080" y="441"/>
                    <a:pt x="2080" y="440"/>
                  </a:cubicBezTo>
                  <a:cubicBezTo>
                    <a:pt x="2075" y="450"/>
                    <a:pt x="2074" y="461"/>
                    <a:pt x="2073" y="472"/>
                  </a:cubicBezTo>
                  <a:cubicBezTo>
                    <a:pt x="2077" y="460"/>
                    <a:pt x="2081" y="448"/>
                    <a:pt x="2085" y="436"/>
                  </a:cubicBezTo>
                  <a:cubicBezTo>
                    <a:pt x="2085" y="436"/>
                    <a:pt x="2085" y="436"/>
                    <a:pt x="2085" y="436"/>
                  </a:cubicBezTo>
                  <a:cubicBezTo>
                    <a:pt x="2095" y="428"/>
                    <a:pt x="2091" y="431"/>
                    <a:pt x="2086" y="434"/>
                  </a:cubicBezTo>
                  <a:close/>
                  <a:moveTo>
                    <a:pt x="2072" y="479"/>
                  </a:moveTo>
                  <a:cubicBezTo>
                    <a:pt x="2072" y="480"/>
                    <a:pt x="2072" y="481"/>
                    <a:pt x="2072" y="483"/>
                  </a:cubicBezTo>
                  <a:cubicBezTo>
                    <a:pt x="2073" y="477"/>
                    <a:pt x="2075" y="471"/>
                    <a:pt x="2076" y="466"/>
                  </a:cubicBez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897" y="1757"/>
                  </a:moveTo>
                  <a:cubicBezTo>
                    <a:pt x="888" y="1760"/>
                    <a:pt x="877" y="1764"/>
                    <a:pt x="869" y="1768"/>
                  </a:cubicBezTo>
                  <a:cubicBezTo>
                    <a:pt x="863" y="1770"/>
                    <a:pt x="858" y="1772"/>
                    <a:pt x="857" y="1772"/>
                  </a:cubicBezTo>
                  <a:cubicBezTo>
                    <a:pt x="857" y="1772"/>
                    <a:pt x="857" y="1773"/>
                    <a:pt x="857" y="1773"/>
                  </a:cubicBezTo>
                  <a:cubicBezTo>
                    <a:pt x="856" y="1773"/>
                    <a:pt x="856" y="1773"/>
                    <a:pt x="856" y="1773"/>
                  </a:cubicBezTo>
                  <a:cubicBezTo>
                    <a:pt x="856" y="1773"/>
                    <a:pt x="856" y="1773"/>
                    <a:pt x="856" y="1773"/>
                  </a:cubicBezTo>
                  <a:cubicBezTo>
                    <a:pt x="856" y="1773"/>
                    <a:pt x="856" y="1773"/>
                    <a:pt x="856" y="1773"/>
                  </a:cubicBezTo>
                  <a:cubicBezTo>
                    <a:pt x="856" y="1773"/>
                    <a:pt x="856" y="1773"/>
                    <a:pt x="856"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4" y="1773"/>
                    <a:pt x="854" y="1773"/>
                    <a:pt x="854" y="1773"/>
                  </a:cubicBezTo>
                  <a:cubicBezTo>
                    <a:pt x="854" y="1773"/>
                    <a:pt x="854" y="1773"/>
                    <a:pt x="854" y="1773"/>
                  </a:cubicBezTo>
                  <a:cubicBezTo>
                    <a:pt x="854" y="1773"/>
                    <a:pt x="854" y="1774"/>
                    <a:pt x="854" y="1774"/>
                  </a:cubicBezTo>
                  <a:cubicBezTo>
                    <a:pt x="854" y="1774"/>
                    <a:pt x="854" y="1774"/>
                    <a:pt x="854" y="1774"/>
                  </a:cubicBezTo>
                  <a:cubicBezTo>
                    <a:pt x="854" y="1774"/>
                    <a:pt x="854" y="1774"/>
                    <a:pt x="854"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2" y="1774"/>
                  </a:cubicBezTo>
                  <a:cubicBezTo>
                    <a:pt x="852" y="1774"/>
                    <a:pt x="852" y="1774"/>
                    <a:pt x="852" y="1774"/>
                  </a:cubicBezTo>
                  <a:cubicBezTo>
                    <a:pt x="853" y="1774"/>
                    <a:pt x="855" y="1774"/>
                    <a:pt x="856" y="1773"/>
                  </a:cubicBezTo>
                  <a:cubicBezTo>
                    <a:pt x="856" y="1773"/>
                    <a:pt x="856" y="1773"/>
                    <a:pt x="857" y="1773"/>
                  </a:cubicBezTo>
                  <a:cubicBezTo>
                    <a:pt x="857" y="1773"/>
                    <a:pt x="857" y="1773"/>
                    <a:pt x="857" y="1773"/>
                  </a:cubicBezTo>
                  <a:cubicBezTo>
                    <a:pt x="858" y="1773"/>
                    <a:pt x="858" y="1773"/>
                    <a:pt x="858" y="1773"/>
                  </a:cubicBezTo>
                  <a:cubicBezTo>
                    <a:pt x="858" y="1773"/>
                    <a:pt x="859" y="1773"/>
                    <a:pt x="859" y="1772"/>
                  </a:cubicBezTo>
                  <a:cubicBezTo>
                    <a:pt x="859" y="1772"/>
                    <a:pt x="860" y="1772"/>
                    <a:pt x="860" y="1772"/>
                  </a:cubicBezTo>
                  <a:cubicBezTo>
                    <a:pt x="860" y="1772"/>
                    <a:pt x="860" y="1772"/>
                    <a:pt x="860" y="1772"/>
                  </a:cubicBezTo>
                  <a:cubicBezTo>
                    <a:pt x="861" y="1772"/>
                    <a:pt x="861" y="1772"/>
                    <a:pt x="861" y="1772"/>
                  </a:cubicBezTo>
                  <a:cubicBezTo>
                    <a:pt x="861" y="1772"/>
                    <a:pt x="861" y="1772"/>
                    <a:pt x="862" y="1772"/>
                  </a:cubicBezTo>
                  <a:cubicBezTo>
                    <a:pt x="862" y="1771"/>
                    <a:pt x="863" y="1771"/>
                    <a:pt x="864" y="1771"/>
                  </a:cubicBezTo>
                  <a:cubicBezTo>
                    <a:pt x="864" y="1771"/>
                    <a:pt x="864" y="1771"/>
                    <a:pt x="864" y="1771"/>
                  </a:cubicBezTo>
                  <a:cubicBezTo>
                    <a:pt x="866" y="1770"/>
                    <a:pt x="867" y="1770"/>
                    <a:pt x="868" y="1770"/>
                  </a:cubicBezTo>
                  <a:cubicBezTo>
                    <a:pt x="868" y="1770"/>
                    <a:pt x="868" y="1770"/>
                    <a:pt x="868" y="1770"/>
                  </a:cubicBezTo>
                  <a:cubicBezTo>
                    <a:pt x="868" y="1769"/>
                    <a:pt x="868" y="1769"/>
                    <a:pt x="868" y="1769"/>
                  </a:cubicBezTo>
                  <a:cubicBezTo>
                    <a:pt x="869" y="1769"/>
                    <a:pt x="869" y="1769"/>
                    <a:pt x="869" y="1769"/>
                  </a:cubicBezTo>
                  <a:cubicBezTo>
                    <a:pt x="879" y="1766"/>
                    <a:pt x="888" y="1762"/>
                    <a:pt x="897" y="1758"/>
                  </a:cubicBezTo>
                  <a:cubicBezTo>
                    <a:pt x="905" y="1755"/>
                    <a:pt x="912" y="1752"/>
                    <a:pt x="919" y="1748"/>
                  </a:cubicBezTo>
                  <a:cubicBezTo>
                    <a:pt x="916" y="1750"/>
                    <a:pt x="907" y="1753"/>
                    <a:pt x="897" y="1757"/>
                  </a:cubicBezTo>
                  <a:close/>
                  <a:moveTo>
                    <a:pt x="1257" y="1568"/>
                  </a:moveTo>
                  <a:cubicBezTo>
                    <a:pt x="1258" y="1567"/>
                    <a:pt x="1258" y="1567"/>
                    <a:pt x="1259" y="1566"/>
                  </a:cubicBezTo>
                  <a:cubicBezTo>
                    <a:pt x="1258" y="1567"/>
                    <a:pt x="1257" y="1567"/>
                    <a:pt x="1257" y="1568"/>
                  </a:cubicBezTo>
                  <a:close/>
                  <a:moveTo>
                    <a:pt x="1277" y="1560"/>
                  </a:moveTo>
                  <a:cubicBezTo>
                    <a:pt x="1273" y="1562"/>
                    <a:pt x="1269" y="1564"/>
                    <a:pt x="1265" y="1567"/>
                  </a:cubicBezTo>
                  <a:cubicBezTo>
                    <a:pt x="1279" y="1561"/>
                    <a:pt x="1280" y="1559"/>
                    <a:pt x="1277" y="1560"/>
                  </a:cubicBezTo>
                  <a:close/>
                  <a:moveTo>
                    <a:pt x="1285" y="1556"/>
                  </a:moveTo>
                  <a:cubicBezTo>
                    <a:pt x="1302" y="1551"/>
                    <a:pt x="1312" y="1533"/>
                    <a:pt x="1328" y="1524"/>
                  </a:cubicBezTo>
                  <a:cubicBezTo>
                    <a:pt x="1299" y="1524"/>
                    <a:pt x="1281" y="1551"/>
                    <a:pt x="1259" y="1566"/>
                  </a:cubicBezTo>
                  <a:cubicBezTo>
                    <a:pt x="1264" y="1564"/>
                    <a:pt x="1272" y="1561"/>
                    <a:pt x="1276" y="1560"/>
                  </a:cubicBezTo>
                  <a:cubicBezTo>
                    <a:pt x="1276" y="1560"/>
                    <a:pt x="1276" y="1560"/>
                    <a:pt x="1276" y="1560"/>
                  </a:cubicBezTo>
                  <a:cubicBezTo>
                    <a:pt x="1276" y="1560"/>
                    <a:pt x="1276" y="1560"/>
                    <a:pt x="1276" y="1560"/>
                  </a:cubicBezTo>
                  <a:cubicBezTo>
                    <a:pt x="1276" y="1560"/>
                    <a:pt x="1276" y="1560"/>
                    <a:pt x="1276" y="1560"/>
                  </a:cubicBezTo>
                  <a:cubicBezTo>
                    <a:pt x="1276" y="1560"/>
                    <a:pt x="1276" y="1560"/>
                    <a:pt x="1277" y="1560"/>
                  </a:cubicBezTo>
                  <a:cubicBezTo>
                    <a:pt x="1278" y="1559"/>
                    <a:pt x="1279" y="1558"/>
                    <a:pt x="1280" y="1557"/>
                  </a:cubicBezTo>
                  <a:cubicBezTo>
                    <a:pt x="1281" y="1557"/>
                    <a:pt x="1281" y="1557"/>
                    <a:pt x="1281" y="1557"/>
                  </a:cubicBezTo>
                  <a:cubicBezTo>
                    <a:pt x="1281" y="1557"/>
                    <a:pt x="1281" y="1557"/>
                    <a:pt x="1282" y="1557"/>
                  </a:cubicBezTo>
                  <a:cubicBezTo>
                    <a:pt x="1282" y="1557"/>
                    <a:pt x="1283" y="1557"/>
                    <a:pt x="1283" y="1557"/>
                  </a:cubicBezTo>
                  <a:cubicBezTo>
                    <a:pt x="1283" y="1557"/>
                    <a:pt x="1283" y="1557"/>
                    <a:pt x="1283" y="1557"/>
                  </a:cubicBezTo>
                  <a:cubicBezTo>
                    <a:pt x="1283" y="1557"/>
                    <a:pt x="1283" y="1557"/>
                    <a:pt x="1283" y="1557"/>
                  </a:cubicBezTo>
                  <a:cubicBezTo>
                    <a:pt x="1283" y="1557"/>
                    <a:pt x="1284" y="1557"/>
                    <a:pt x="1284" y="1557"/>
                  </a:cubicBezTo>
                  <a:cubicBezTo>
                    <a:pt x="1284" y="1557"/>
                    <a:pt x="1285" y="1557"/>
                    <a:pt x="1285" y="1557"/>
                  </a:cubicBezTo>
                  <a:cubicBezTo>
                    <a:pt x="1285" y="1557"/>
                    <a:pt x="1285" y="1557"/>
                    <a:pt x="1285" y="1557"/>
                  </a:cubicBezTo>
                  <a:cubicBezTo>
                    <a:pt x="1285" y="1557"/>
                    <a:pt x="1285" y="1557"/>
                    <a:pt x="1285" y="1557"/>
                  </a:cubicBezTo>
                  <a:cubicBezTo>
                    <a:pt x="1293" y="1556"/>
                    <a:pt x="1289" y="1556"/>
                    <a:pt x="1285" y="1556"/>
                  </a:cubicBezTo>
                  <a:close/>
                  <a:moveTo>
                    <a:pt x="1899" y="915"/>
                  </a:moveTo>
                  <a:cubicBezTo>
                    <a:pt x="1899" y="915"/>
                    <a:pt x="1899" y="915"/>
                    <a:pt x="1899" y="915"/>
                  </a:cubicBezTo>
                  <a:cubicBezTo>
                    <a:pt x="1899" y="915"/>
                    <a:pt x="1899" y="915"/>
                    <a:pt x="1899" y="916"/>
                  </a:cubicBezTo>
                  <a:cubicBezTo>
                    <a:pt x="1900" y="915"/>
                    <a:pt x="1900" y="914"/>
                    <a:pt x="1900" y="914"/>
                  </a:cubicBezTo>
                  <a:cubicBezTo>
                    <a:pt x="1900" y="914"/>
                    <a:pt x="1900" y="914"/>
                    <a:pt x="1899" y="915"/>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9" y="1687"/>
                  </a:moveTo>
                  <a:cubicBezTo>
                    <a:pt x="1059" y="1687"/>
                    <a:pt x="1059" y="1687"/>
                    <a:pt x="1059" y="1687"/>
                  </a:cubicBezTo>
                  <a:cubicBezTo>
                    <a:pt x="1059" y="1687"/>
                    <a:pt x="1059" y="1687"/>
                    <a:pt x="1059" y="1687"/>
                  </a:cubicBezTo>
                  <a:cubicBezTo>
                    <a:pt x="1059" y="1687"/>
                    <a:pt x="1059" y="1687"/>
                    <a:pt x="1059" y="1687"/>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899" y="915"/>
                  </a:moveTo>
                  <a:cubicBezTo>
                    <a:pt x="1899" y="915"/>
                    <a:pt x="1899" y="915"/>
                    <a:pt x="1899" y="915"/>
                  </a:cubicBezTo>
                  <a:cubicBezTo>
                    <a:pt x="1899" y="915"/>
                    <a:pt x="1899" y="915"/>
                    <a:pt x="1899" y="916"/>
                  </a:cubicBezTo>
                  <a:cubicBezTo>
                    <a:pt x="1900" y="915"/>
                    <a:pt x="1900" y="914"/>
                    <a:pt x="1900" y="914"/>
                  </a:cubicBezTo>
                  <a:cubicBezTo>
                    <a:pt x="1900" y="914"/>
                    <a:pt x="1900" y="914"/>
                    <a:pt x="1899" y="915"/>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59" name="Freeform 734">
              <a:extLst>
                <a:ext uri="{FF2B5EF4-FFF2-40B4-BE49-F238E27FC236}">
                  <a16:creationId xmlns:a16="http://schemas.microsoft.com/office/drawing/2014/main" id="{3ABF0699-4E73-71B6-641E-F3CFE9D07ECE}"/>
                </a:ext>
              </a:extLst>
            </p:cNvPr>
            <p:cNvSpPr>
              <a:spLocks/>
            </p:cNvSpPr>
            <p:nvPr userDrawn="1"/>
          </p:nvSpPr>
          <p:spPr bwMode="auto">
            <a:xfrm>
              <a:off x="4075" y="1199"/>
              <a:ext cx="19" cy="35"/>
            </a:xfrm>
            <a:custGeom>
              <a:avLst/>
              <a:gdLst>
                <a:gd name="T0" fmla="*/ 0 w 13"/>
                <a:gd name="T1" fmla="*/ 24 h 24"/>
                <a:gd name="T2" fmla="*/ 13 w 13"/>
                <a:gd name="T3" fmla="*/ 0 h 24"/>
                <a:gd name="T4" fmla="*/ 0 w 13"/>
                <a:gd name="T5" fmla="*/ 24 h 24"/>
              </a:gdLst>
              <a:ahLst/>
              <a:cxnLst>
                <a:cxn ang="0">
                  <a:pos x="T0" y="T1"/>
                </a:cxn>
                <a:cxn ang="0">
                  <a:pos x="T2" y="T3"/>
                </a:cxn>
                <a:cxn ang="0">
                  <a:pos x="T4" y="T5"/>
                </a:cxn>
              </a:cxnLst>
              <a:rect l="0" t="0" r="r" b="b"/>
              <a:pathLst>
                <a:path w="13" h="24">
                  <a:moveTo>
                    <a:pt x="0" y="24"/>
                  </a:moveTo>
                  <a:cubicBezTo>
                    <a:pt x="6" y="13"/>
                    <a:pt x="10" y="6"/>
                    <a:pt x="13" y="0"/>
                  </a:cubicBezTo>
                  <a:cubicBezTo>
                    <a:pt x="9" y="8"/>
                    <a:pt x="5" y="16"/>
                    <a:pt x="0" y="2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60" name="Freeform 735">
              <a:extLst>
                <a:ext uri="{FF2B5EF4-FFF2-40B4-BE49-F238E27FC236}">
                  <a16:creationId xmlns:a16="http://schemas.microsoft.com/office/drawing/2014/main" id="{68A5774A-79F2-654C-ABEE-88D70982CB34}"/>
                </a:ext>
              </a:extLst>
            </p:cNvPr>
            <p:cNvSpPr>
              <a:spLocks/>
            </p:cNvSpPr>
            <p:nvPr userDrawn="1"/>
          </p:nvSpPr>
          <p:spPr bwMode="auto">
            <a:xfrm>
              <a:off x="1625" y="2647"/>
              <a:ext cx="13" cy="11"/>
            </a:xfrm>
            <a:custGeom>
              <a:avLst/>
              <a:gdLst>
                <a:gd name="T0" fmla="*/ 9 w 9"/>
                <a:gd name="T1" fmla="*/ 0 h 7"/>
                <a:gd name="T2" fmla="*/ 0 w 9"/>
                <a:gd name="T3" fmla="*/ 7 h 7"/>
                <a:gd name="T4" fmla="*/ 9 w 9"/>
                <a:gd name="T5" fmla="*/ 0 h 7"/>
              </a:gdLst>
              <a:ahLst/>
              <a:cxnLst>
                <a:cxn ang="0">
                  <a:pos x="T0" y="T1"/>
                </a:cxn>
                <a:cxn ang="0">
                  <a:pos x="T2" y="T3"/>
                </a:cxn>
                <a:cxn ang="0">
                  <a:pos x="T4" y="T5"/>
                </a:cxn>
              </a:cxnLst>
              <a:rect l="0" t="0" r="r" b="b"/>
              <a:pathLst>
                <a:path w="9" h="7">
                  <a:moveTo>
                    <a:pt x="9" y="0"/>
                  </a:moveTo>
                  <a:cubicBezTo>
                    <a:pt x="9" y="1"/>
                    <a:pt x="5" y="4"/>
                    <a:pt x="0" y="7"/>
                  </a:cubicBezTo>
                  <a:cubicBezTo>
                    <a:pt x="1" y="7"/>
                    <a:pt x="3" y="5"/>
                    <a:pt x="9"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62" name="Freeform 736">
              <a:extLst>
                <a:ext uri="{FF2B5EF4-FFF2-40B4-BE49-F238E27FC236}">
                  <a16:creationId xmlns:a16="http://schemas.microsoft.com/office/drawing/2014/main" id="{C34BD3C8-D822-505D-0DD7-67CC6ACB3FD6}"/>
                </a:ext>
              </a:extLst>
            </p:cNvPr>
            <p:cNvSpPr>
              <a:spLocks/>
            </p:cNvSpPr>
            <p:nvPr userDrawn="1"/>
          </p:nvSpPr>
          <p:spPr bwMode="auto">
            <a:xfrm>
              <a:off x="4401" y="510"/>
              <a:ext cx="16" cy="84"/>
            </a:xfrm>
            <a:custGeom>
              <a:avLst/>
              <a:gdLst>
                <a:gd name="T0" fmla="*/ 5 w 11"/>
                <a:gd name="T1" fmla="*/ 21 h 58"/>
                <a:gd name="T2" fmla="*/ 0 w 11"/>
                <a:gd name="T3" fmla="*/ 58 h 58"/>
                <a:gd name="T4" fmla="*/ 5 w 11"/>
                <a:gd name="T5" fmla="*/ 21 h 58"/>
              </a:gdLst>
              <a:ahLst/>
              <a:cxnLst>
                <a:cxn ang="0">
                  <a:pos x="T0" y="T1"/>
                </a:cxn>
                <a:cxn ang="0">
                  <a:pos x="T2" y="T3"/>
                </a:cxn>
                <a:cxn ang="0">
                  <a:pos x="T4" y="T5"/>
                </a:cxn>
              </a:cxnLst>
              <a:rect l="0" t="0" r="r" b="b"/>
              <a:pathLst>
                <a:path w="11" h="58">
                  <a:moveTo>
                    <a:pt x="5" y="21"/>
                  </a:moveTo>
                  <a:cubicBezTo>
                    <a:pt x="11" y="0"/>
                    <a:pt x="3" y="41"/>
                    <a:pt x="0" y="58"/>
                  </a:cubicBezTo>
                  <a:cubicBezTo>
                    <a:pt x="2" y="41"/>
                    <a:pt x="1" y="34"/>
                    <a:pt x="5" y="2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64" name="Freeform 737">
              <a:extLst>
                <a:ext uri="{FF2B5EF4-FFF2-40B4-BE49-F238E27FC236}">
                  <a16:creationId xmlns:a16="http://schemas.microsoft.com/office/drawing/2014/main" id="{4F5F5196-A63D-0CE9-DB9B-F0B71172183D}"/>
                </a:ext>
              </a:extLst>
            </p:cNvPr>
            <p:cNvSpPr>
              <a:spLocks/>
            </p:cNvSpPr>
            <p:nvPr userDrawn="1"/>
          </p:nvSpPr>
          <p:spPr bwMode="auto">
            <a:xfrm>
              <a:off x="4365" y="672"/>
              <a:ext cx="16" cy="59"/>
            </a:xfrm>
            <a:custGeom>
              <a:avLst/>
              <a:gdLst>
                <a:gd name="T0" fmla="*/ 0 w 11"/>
                <a:gd name="T1" fmla="*/ 41 h 41"/>
                <a:gd name="T2" fmla="*/ 11 w 11"/>
                <a:gd name="T3" fmla="*/ 0 h 41"/>
                <a:gd name="T4" fmla="*/ 0 w 11"/>
                <a:gd name="T5" fmla="*/ 41 h 41"/>
              </a:gdLst>
              <a:ahLst/>
              <a:cxnLst>
                <a:cxn ang="0">
                  <a:pos x="T0" y="T1"/>
                </a:cxn>
                <a:cxn ang="0">
                  <a:pos x="T2" y="T3"/>
                </a:cxn>
                <a:cxn ang="0">
                  <a:pos x="T4" y="T5"/>
                </a:cxn>
              </a:cxnLst>
              <a:rect l="0" t="0" r="r" b="b"/>
              <a:pathLst>
                <a:path w="11" h="41">
                  <a:moveTo>
                    <a:pt x="0" y="41"/>
                  </a:moveTo>
                  <a:cubicBezTo>
                    <a:pt x="4" y="31"/>
                    <a:pt x="7" y="17"/>
                    <a:pt x="11" y="0"/>
                  </a:cubicBezTo>
                  <a:cubicBezTo>
                    <a:pt x="9" y="11"/>
                    <a:pt x="6" y="23"/>
                    <a:pt x="0" y="4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65" name="Freeform 738">
              <a:extLst>
                <a:ext uri="{FF2B5EF4-FFF2-40B4-BE49-F238E27FC236}">
                  <a16:creationId xmlns:a16="http://schemas.microsoft.com/office/drawing/2014/main" id="{4074DF4C-E99A-4C6C-630C-942E1DBFE419}"/>
                </a:ext>
              </a:extLst>
            </p:cNvPr>
            <p:cNvSpPr>
              <a:spLocks/>
            </p:cNvSpPr>
            <p:nvPr userDrawn="1"/>
          </p:nvSpPr>
          <p:spPr bwMode="auto">
            <a:xfrm>
              <a:off x="4381" y="575"/>
              <a:ext cx="17" cy="97"/>
            </a:xfrm>
            <a:custGeom>
              <a:avLst/>
              <a:gdLst>
                <a:gd name="T0" fmla="*/ 12 w 12"/>
                <a:gd name="T1" fmla="*/ 0 h 67"/>
                <a:gd name="T2" fmla="*/ 0 w 12"/>
                <a:gd name="T3" fmla="*/ 67 h 67"/>
                <a:gd name="T4" fmla="*/ 12 w 12"/>
                <a:gd name="T5" fmla="*/ 0 h 67"/>
              </a:gdLst>
              <a:ahLst/>
              <a:cxnLst>
                <a:cxn ang="0">
                  <a:pos x="T0" y="T1"/>
                </a:cxn>
                <a:cxn ang="0">
                  <a:pos x="T2" y="T3"/>
                </a:cxn>
                <a:cxn ang="0">
                  <a:pos x="T4" y="T5"/>
                </a:cxn>
              </a:cxnLst>
              <a:rect l="0" t="0" r="r" b="b"/>
              <a:pathLst>
                <a:path w="12" h="67">
                  <a:moveTo>
                    <a:pt x="12" y="0"/>
                  </a:moveTo>
                  <a:cubicBezTo>
                    <a:pt x="8" y="26"/>
                    <a:pt x="4" y="49"/>
                    <a:pt x="0" y="67"/>
                  </a:cubicBezTo>
                  <a:cubicBezTo>
                    <a:pt x="3" y="50"/>
                    <a:pt x="5" y="35"/>
                    <a:pt x="12"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66" name="Freeform 739">
              <a:extLst>
                <a:ext uri="{FF2B5EF4-FFF2-40B4-BE49-F238E27FC236}">
                  <a16:creationId xmlns:a16="http://schemas.microsoft.com/office/drawing/2014/main" id="{36B77AA3-2171-4EB8-49B4-B6841A8BF906}"/>
                </a:ext>
              </a:extLst>
            </p:cNvPr>
            <p:cNvSpPr>
              <a:spLocks/>
            </p:cNvSpPr>
            <p:nvPr userDrawn="1"/>
          </p:nvSpPr>
          <p:spPr bwMode="auto">
            <a:xfrm>
              <a:off x="4190" y="1112"/>
              <a:ext cx="62" cy="118"/>
            </a:xfrm>
            <a:custGeom>
              <a:avLst/>
              <a:gdLst>
                <a:gd name="T0" fmla="*/ 3 w 43"/>
                <a:gd name="T1" fmla="*/ 78 h 82"/>
                <a:gd name="T2" fmla="*/ 29 w 43"/>
                <a:gd name="T3" fmla="*/ 22 h 82"/>
                <a:gd name="T4" fmla="*/ 16 w 43"/>
                <a:gd name="T5" fmla="*/ 54 h 82"/>
                <a:gd name="T6" fmla="*/ 43 w 43"/>
                <a:gd name="T7" fmla="*/ 0 h 82"/>
                <a:gd name="T8" fmla="*/ 3 w 43"/>
                <a:gd name="T9" fmla="*/ 78 h 82"/>
                <a:gd name="T10" fmla="*/ 10 w 43"/>
                <a:gd name="T11" fmla="*/ 66 h 82"/>
                <a:gd name="T12" fmla="*/ 7 w 43"/>
                <a:gd name="T13" fmla="*/ 71 h 82"/>
                <a:gd name="T14" fmla="*/ 6 w 43"/>
                <a:gd name="T15" fmla="*/ 73 h 82"/>
                <a:gd name="T16" fmla="*/ 3 w 43"/>
                <a:gd name="T17" fmla="*/ 78 h 82"/>
                <a:gd name="T18" fmla="*/ 3 w 43"/>
                <a:gd name="T19" fmla="*/ 78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82">
                  <a:moveTo>
                    <a:pt x="3" y="78"/>
                  </a:moveTo>
                  <a:cubicBezTo>
                    <a:pt x="6" y="73"/>
                    <a:pt x="26" y="21"/>
                    <a:pt x="29" y="22"/>
                  </a:cubicBezTo>
                  <a:cubicBezTo>
                    <a:pt x="24" y="32"/>
                    <a:pt x="20" y="43"/>
                    <a:pt x="16" y="54"/>
                  </a:cubicBezTo>
                  <a:cubicBezTo>
                    <a:pt x="21" y="34"/>
                    <a:pt x="33" y="17"/>
                    <a:pt x="43" y="0"/>
                  </a:cubicBezTo>
                  <a:cubicBezTo>
                    <a:pt x="32" y="27"/>
                    <a:pt x="16" y="52"/>
                    <a:pt x="3" y="78"/>
                  </a:cubicBezTo>
                  <a:cubicBezTo>
                    <a:pt x="6" y="74"/>
                    <a:pt x="8" y="70"/>
                    <a:pt x="10" y="66"/>
                  </a:cubicBezTo>
                  <a:cubicBezTo>
                    <a:pt x="1" y="80"/>
                    <a:pt x="0" y="82"/>
                    <a:pt x="7" y="71"/>
                  </a:cubicBezTo>
                  <a:cubicBezTo>
                    <a:pt x="2" y="80"/>
                    <a:pt x="1" y="80"/>
                    <a:pt x="6" y="73"/>
                  </a:cubicBezTo>
                  <a:cubicBezTo>
                    <a:pt x="8" y="68"/>
                    <a:pt x="7" y="70"/>
                    <a:pt x="3" y="78"/>
                  </a:cubicBezTo>
                  <a:cubicBezTo>
                    <a:pt x="6" y="73"/>
                    <a:pt x="11" y="64"/>
                    <a:pt x="3" y="7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67" name="Freeform 740">
              <a:extLst>
                <a:ext uri="{FF2B5EF4-FFF2-40B4-BE49-F238E27FC236}">
                  <a16:creationId xmlns:a16="http://schemas.microsoft.com/office/drawing/2014/main" id="{F09F0C8E-D0DB-B0A6-92A2-C2E5276CBDCC}"/>
                </a:ext>
              </a:extLst>
            </p:cNvPr>
            <p:cNvSpPr>
              <a:spLocks/>
            </p:cNvSpPr>
            <p:nvPr userDrawn="1"/>
          </p:nvSpPr>
          <p:spPr bwMode="auto">
            <a:xfrm>
              <a:off x="4117" y="1343"/>
              <a:ext cx="15" cy="32"/>
            </a:xfrm>
            <a:custGeom>
              <a:avLst/>
              <a:gdLst>
                <a:gd name="T0" fmla="*/ 0 w 11"/>
                <a:gd name="T1" fmla="*/ 22 h 22"/>
                <a:gd name="T2" fmla="*/ 11 w 11"/>
                <a:gd name="T3" fmla="*/ 0 h 22"/>
                <a:gd name="T4" fmla="*/ 0 w 11"/>
                <a:gd name="T5" fmla="*/ 22 h 22"/>
              </a:gdLst>
              <a:ahLst/>
              <a:cxnLst>
                <a:cxn ang="0">
                  <a:pos x="T0" y="T1"/>
                </a:cxn>
                <a:cxn ang="0">
                  <a:pos x="T2" y="T3"/>
                </a:cxn>
                <a:cxn ang="0">
                  <a:pos x="T4" y="T5"/>
                </a:cxn>
              </a:cxnLst>
              <a:rect l="0" t="0" r="r" b="b"/>
              <a:pathLst>
                <a:path w="11" h="22">
                  <a:moveTo>
                    <a:pt x="0" y="22"/>
                  </a:moveTo>
                  <a:cubicBezTo>
                    <a:pt x="4" y="14"/>
                    <a:pt x="8" y="6"/>
                    <a:pt x="11" y="0"/>
                  </a:cubicBezTo>
                  <a:cubicBezTo>
                    <a:pt x="7" y="8"/>
                    <a:pt x="4" y="15"/>
                    <a:pt x="0" y="2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68" name="Freeform 741">
              <a:extLst>
                <a:ext uri="{FF2B5EF4-FFF2-40B4-BE49-F238E27FC236}">
                  <a16:creationId xmlns:a16="http://schemas.microsoft.com/office/drawing/2014/main" id="{EB9DF9A7-1402-2623-B19C-4F399F7BFD06}"/>
                </a:ext>
              </a:extLst>
            </p:cNvPr>
            <p:cNvSpPr>
              <a:spLocks/>
            </p:cNvSpPr>
            <p:nvPr userDrawn="1"/>
          </p:nvSpPr>
          <p:spPr bwMode="auto">
            <a:xfrm>
              <a:off x="4085" y="1415"/>
              <a:ext cx="1" cy="7"/>
            </a:xfrm>
            <a:custGeom>
              <a:avLst/>
              <a:gdLst>
                <a:gd name="T0" fmla="*/ 0 w 1"/>
                <a:gd name="T1" fmla="*/ 4 h 5"/>
                <a:gd name="T2" fmla="*/ 0 w 1"/>
                <a:gd name="T3" fmla="*/ 5 h 5"/>
                <a:gd name="T4" fmla="*/ 0 w 1"/>
                <a:gd name="T5" fmla="*/ 4 h 5"/>
                <a:gd name="T6" fmla="*/ 0 w 1"/>
                <a:gd name="T7" fmla="*/ 4 h 5"/>
                <a:gd name="T8" fmla="*/ 0 w 1"/>
                <a:gd name="T9" fmla="*/ 4 h 5"/>
                <a:gd name="T10" fmla="*/ 0 w 1"/>
                <a:gd name="T11" fmla="*/ 4 h 5"/>
              </a:gdLst>
              <a:ahLst/>
              <a:cxnLst>
                <a:cxn ang="0">
                  <a:pos x="T0" y="T1"/>
                </a:cxn>
                <a:cxn ang="0">
                  <a:pos x="T2" y="T3"/>
                </a:cxn>
                <a:cxn ang="0">
                  <a:pos x="T4" y="T5"/>
                </a:cxn>
                <a:cxn ang="0">
                  <a:pos x="T6" y="T7"/>
                </a:cxn>
                <a:cxn ang="0">
                  <a:pos x="T8" y="T9"/>
                </a:cxn>
                <a:cxn ang="0">
                  <a:pos x="T10" y="T11"/>
                </a:cxn>
              </a:cxnLst>
              <a:rect l="0" t="0" r="r" b="b"/>
              <a:pathLst>
                <a:path w="1" h="5">
                  <a:moveTo>
                    <a:pt x="0" y="4"/>
                  </a:moveTo>
                  <a:cubicBezTo>
                    <a:pt x="0" y="4"/>
                    <a:pt x="0" y="5"/>
                    <a:pt x="0" y="5"/>
                  </a:cubicBezTo>
                  <a:cubicBezTo>
                    <a:pt x="0" y="5"/>
                    <a:pt x="0" y="5"/>
                    <a:pt x="0" y="4"/>
                  </a:cubicBezTo>
                  <a:cubicBezTo>
                    <a:pt x="0" y="4"/>
                    <a:pt x="0" y="4"/>
                    <a:pt x="0" y="4"/>
                  </a:cubicBezTo>
                  <a:cubicBezTo>
                    <a:pt x="0" y="2"/>
                    <a:pt x="1" y="0"/>
                    <a:pt x="0" y="4"/>
                  </a:cubicBezTo>
                  <a:cubicBezTo>
                    <a:pt x="0" y="4"/>
                    <a:pt x="0" y="4"/>
                    <a:pt x="0" y="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69" name="Freeform 742">
              <a:extLst>
                <a:ext uri="{FF2B5EF4-FFF2-40B4-BE49-F238E27FC236}">
                  <a16:creationId xmlns:a16="http://schemas.microsoft.com/office/drawing/2014/main" id="{7D6FC0F0-A6C7-886E-5DBD-022BB6FBC040}"/>
                </a:ext>
              </a:extLst>
            </p:cNvPr>
            <p:cNvSpPr>
              <a:spLocks/>
            </p:cNvSpPr>
            <p:nvPr userDrawn="1"/>
          </p:nvSpPr>
          <p:spPr bwMode="auto">
            <a:xfrm>
              <a:off x="4049" y="1375"/>
              <a:ext cx="66" cy="109"/>
            </a:xfrm>
            <a:custGeom>
              <a:avLst/>
              <a:gdLst>
                <a:gd name="T0" fmla="*/ 32 w 46"/>
                <a:gd name="T1" fmla="*/ 24 h 76"/>
                <a:gd name="T2" fmla="*/ 25 w 46"/>
                <a:gd name="T3" fmla="*/ 34 h 76"/>
                <a:gd name="T4" fmla="*/ 25 w 46"/>
                <a:gd name="T5" fmla="*/ 34 h 76"/>
                <a:gd name="T6" fmla="*/ 25 w 46"/>
                <a:gd name="T7" fmla="*/ 35 h 76"/>
                <a:gd name="T8" fmla="*/ 25 w 46"/>
                <a:gd name="T9" fmla="*/ 34 h 76"/>
                <a:gd name="T10" fmla="*/ 25 w 46"/>
                <a:gd name="T11" fmla="*/ 35 h 76"/>
                <a:gd name="T12" fmla="*/ 31 w 46"/>
                <a:gd name="T13" fmla="*/ 30 h 76"/>
                <a:gd name="T14" fmla="*/ 32 w 46"/>
                <a:gd name="T15" fmla="*/ 30 h 76"/>
                <a:gd name="T16" fmla="*/ 32 w 46"/>
                <a:gd name="T17" fmla="*/ 30 h 76"/>
                <a:gd name="T18" fmla="*/ 31 w 46"/>
                <a:gd name="T19" fmla="*/ 32 h 76"/>
                <a:gd name="T20" fmla="*/ 26 w 46"/>
                <a:gd name="T21" fmla="*/ 39 h 76"/>
                <a:gd name="T22" fmla="*/ 21 w 46"/>
                <a:gd name="T23" fmla="*/ 48 h 76"/>
                <a:gd name="T24" fmla="*/ 8 w 46"/>
                <a:gd name="T25" fmla="*/ 66 h 76"/>
                <a:gd name="T26" fmla="*/ 2 w 46"/>
                <a:gd name="T27" fmla="*/ 74 h 76"/>
                <a:gd name="T28" fmla="*/ 2 w 46"/>
                <a:gd name="T29" fmla="*/ 74 h 76"/>
                <a:gd name="T30" fmla="*/ 0 w 46"/>
                <a:gd name="T31" fmla="*/ 76 h 76"/>
                <a:gd name="T32" fmla="*/ 7 w 46"/>
                <a:gd name="T33" fmla="*/ 64 h 76"/>
                <a:gd name="T34" fmla="*/ 20 w 46"/>
                <a:gd name="T35" fmla="*/ 42 h 76"/>
                <a:gd name="T36" fmla="*/ 24 w 46"/>
                <a:gd name="T37" fmla="*/ 36 h 76"/>
                <a:gd name="T38" fmla="*/ 24 w 46"/>
                <a:gd name="T39" fmla="*/ 35 h 76"/>
                <a:gd name="T40" fmla="*/ 25 w 46"/>
                <a:gd name="T41" fmla="*/ 33 h 76"/>
                <a:gd name="T42" fmla="*/ 25 w 46"/>
                <a:gd name="T43" fmla="*/ 34 h 76"/>
                <a:gd name="T44" fmla="*/ 38 w 46"/>
                <a:gd name="T45" fmla="*/ 13 h 76"/>
                <a:gd name="T46" fmla="*/ 46 w 46"/>
                <a:gd name="T47" fmla="*/ 0 h 76"/>
                <a:gd name="T48" fmla="*/ 32 w 46"/>
                <a:gd name="T49" fmla="*/ 2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6" h="76">
                  <a:moveTo>
                    <a:pt x="32" y="24"/>
                  </a:moveTo>
                  <a:cubicBezTo>
                    <a:pt x="30" y="27"/>
                    <a:pt x="27" y="31"/>
                    <a:pt x="25" y="34"/>
                  </a:cubicBezTo>
                  <a:cubicBezTo>
                    <a:pt x="25" y="34"/>
                    <a:pt x="25" y="34"/>
                    <a:pt x="25" y="34"/>
                  </a:cubicBezTo>
                  <a:cubicBezTo>
                    <a:pt x="25" y="34"/>
                    <a:pt x="25" y="35"/>
                    <a:pt x="25" y="35"/>
                  </a:cubicBezTo>
                  <a:cubicBezTo>
                    <a:pt x="25" y="35"/>
                    <a:pt x="25" y="34"/>
                    <a:pt x="25" y="34"/>
                  </a:cubicBezTo>
                  <a:cubicBezTo>
                    <a:pt x="25" y="34"/>
                    <a:pt x="25" y="35"/>
                    <a:pt x="25" y="35"/>
                  </a:cubicBezTo>
                  <a:cubicBezTo>
                    <a:pt x="26" y="35"/>
                    <a:pt x="28" y="34"/>
                    <a:pt x="31" y="30"/>
                  </a:cubicBezTo>
                  <a:cubicBezTo>
                    <a:pt x="32" y="30"/>
                    <a:pt x="32" y="30"/>
                    <a:pt x="32" y="30"/>
                  </a:cubicBezTo>
                  <a:cubicBezTo>
                    <a:pt x="32" y="30"/>
                    <a:pt x="32" y="30"/>
                    <a:pt x="32" y="30"/>
                  </a:cubicBezTo>
                  <a:cubicBezTo>
                    <a:pt x="32" y="30"/>
                    <a:pt x="31" y="31"/>
                    <a:pt x="31" y="32"/>
                  </a:cubicBezTo>
                  <a:cubicBezTo>
                    <a:pt x="28" y="37"/>
                    <a:pt x="26" y="39"/>
                    <a:pt x="26" y="39"/>
                  </a:cubicBezTo>
                  <a:cubicBezTo>
                    <a:pt x="24" y="42"/>
                    <a:pt x="23" y="45"/>
                    <a:pt x="21" y="48"/>
                  </a:cubicBezTo>
                  <a:cubicBezTo>
                    <a:pt x="17" y="54"/>
                    <a:pt x="12" y="60"/>
                    <a:pt x="8" y="66"/>
                  </a:cubicBezTo>
                  <a:cubicBezTo>
                    <a:pt x="6" y="68"/>
                    <a:pt x="4" y="71"/>
                    <a:pt x="2" y="74"/>
                  </a:cubicBezTo>
                  <a:cubicBezTo>
                    <a:pt x="2" y="74"/>
                    <a:pt x="2" y="74"/>
                    <a:pt x="2" y="74"/>
                  </a:cubicBezTo>
                  <a:cubicBezTo>
                    <a:pt x="1" y="75"/>
                    <a:pt x="1" y="75"/>
                    <a:pt x="0" y="76"/>
                  </a:cubicBezTo>
                  <a:cubicBezTo>
                    <a:pt x="3" y="72"/>
                    <a:pt x="5" y="68"/>
                    <a:pt x="7" y="64"/>
                  </a:cubicBezTo>
                  <a:cubicBezTo>
                    <a:pt x="11" y="57"/>
                    <a:pt x="16" y="49"/>
                    <a:pt x="20" y="42"/>
                  </a:cubicBezTo>
                  <a:cubicBezTo>
                    <a:pt x="21" y="40"/>
                    <a:pt x="23" y="38"/>
                    <a:pt x="24" y="36"/>
                  </a:cubicBezTo>
                  <a:cubicBezTo>
                    <a:pt x="24" y="35"/>
                    <a:pt x="24" y="35"/>
                    <a:pt x="24" y="35"/>
                  </a:cubicBezTo>
                  <a:cubicBezTo>
                    <a:pt x="25" y="34"/>
                    <a:pt x="25" y="34"/>
                    <a:pt x="25" y="33"/>
                  </a:cubicBezTo>
                  <a:cubicBezTo>
                    <a:pt x="25" y="33"/>
                    <a:pt x="25" y="34"/>
                    <a:pt x="25" y="34"/>
                  </a:cubicBezTo>
                  <a:cubicBezTo>
                    <a:pt x="28" y="27"/>
                    <a:pt x="33" y="19"/>
                    <a:pt x="38" y="13"/>
                  </a:cubicBezTo>
                  <a:cubicBezTo>
                    <a:pt x="41" y="8"/>
                    <a:pt x="44" y="4"/>
                    <a:pt x="46" y="0"/>
                  </a:cubicBezTo>
                  <a:cubicBezTo>
                    <a:pt x="42" y="8"/>
                    <a:pt x="37" y="16"/>
                    <a:pt x="32" y="2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70" name="Freeform 743">
              <a:extLst>
                <a:ext uri="{FF2B5EF4-FFF2-40B4-BE49-F238E27FC236}">
                  <a16:creationId xmlns:a16="http://schemas.microsoft.com/office/drawing/2014/main" id="{569A2039-3BA4-ED24-AB39-74B146F1E368}"/>
                </a:ext>
              </a:extLst>
            </p:cNvPr>
            <p:cNvSpPr>
              <a:spLocks/>
            </p:cNvSpPr>
            <p:nvPr userDrawn="1"/>
          </p:nvSpPr>
          <p:spPr bwMode="auto">
            <a:xfrm>
              <a:off x="3143" y="2403"/>
              <a:ext cx="69" cy="47"/>
            </a:xfrm>
            <a:custGeom>
              <a:avLst/>
              <a:gdLst>
                <a:gd name="T0" fmla="*/ 27 w 48"/>
                <a:gd name="T1" fmla="*/ 14 h 33"/>
                <a:gd name="T2" fmla="*/ 48 w 48"/>
                <a:gd name="T3" fmla="*/ 0 h 33"/>
                <a:gd name="T4" fmla="*/ 0 w 48"/>
                <a:gd name="T5" fmla="*/ 33 h 33"/>
                <a:gd name="T6" fmla="*/ 27 w 48"/>
                <a:gd name="T7" fmla="*/ 13 h 33"/>
                <a:gd name="T8" fmla="*/ 27 w 48"/>
                <a:gd name="T9" fmla="*/ 14 h 33"/>
                <a:gd name="T10" fmla="*/ 27 w 48"/>
                <a:gd name="T11" fmla="*/ 14 h 33"/>
              </a:gdLst>
              <a:ahLst/>
              <a:cxnLst>
                <a:cxn ang="0">
                  <a:pos x="T0" y="T1"/>
                </a:cxn>
                <a:cxn ang="0">
                  <a:pos x="T2" y="T3"/>
                </a:cxn>
                <a:cxn ang="0">
                  <a:pos x="T4" y="T5"/>
                </a:cxn>
                <a:cxn ang="0">
                  <a:pos x="T6" y="T7"/>
                </a:cxn>
                <a:cxn ang="0">
                  <a:pos x="T8" y="T9"/>
                </a:cxn>
                <a:cxn ang="0">
                  <a:pos x="T10" y="T11"/>
                </a:cxn>
              </a:cxnLst>
              <a:rect l="0" t="0" r="r" b="b"/>
              <a:pathLst>
                <a:path w="48" h="33">
                  <a:moveTo>
                    <a:pt x="27" y="14"/>
                  </a:moveTo>
                  <a:cubicBezTo>
                    <a:pt x="34" y="9"/>
                    <a:pt x="41" y="5"/>
                    <a:pt x="48" y="0"/>
                  </a:cubicBezTo>
                  <a:cubicBezTo>
                    <a:pt x="33" y="11"/>
                    <a:pt x="21" y="33"/>
                    <a:pt x="0" y="33"/>
                  </a:cubicBezTo>
                  <a:cubicBezTo>
                    <a:pt x="11" y="33"/>
                    <a:pt x="20" y="19"/>
                    <a:pt x="27" y="13"/>
                  </a:cubicBezTo>
                  <a:cubicBezTo>
                    <a:pt x="26" y="14"/>
                    <a:pt x="26" y="14"/>
                    <a:pt x="27" y="14"/>
                  </a:cubicBezTo>
                  <a:cubicBezTo>
                    <a:pt x="34" y="9"/>
                    <a:pt x="18" y="20"/>
                    <a:pt x="27" y="1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71" name="Freeform 744">
              <a:extLst>
                <a:ext uri="{FF2B5EF4-FFF2-40B4-BE49-F238E27FC236}">
                  <a16:creationId xmlns:a16="http://schemas.microsoft.com/office/drawing/2014/main" id="{68C9B4F5-4D47-5019-C6D8-DB08E6C5598B}"/>
                </a:ext>
              </a:extLst>
            </p:cNvPr>
            <p:cNvSpPr>
              <a:spLocks/>
            </p:cNvSpPr>
            <p:nvPr userDrawn="1"/>
          </p:nvSpPr>
          <p:spPr bwMode="auto">
            <a:xfrm>
              <a:off x="2959" y="2512"/>
              <a:ext cx="16" cy="9"/>
            </a:xfrm>
            <a:custGeom>
              <a:avLst/>
              <a:gdLst>
                <a:gd name="T0" fmla="*/ 0 w 11"/>
                <a:gd name="T1" fmla="*/ 6 h 6"/>
                <a:gd name="T2" fmla="*/ 11 w 11"/>
                <a:gd name="T3" fmla="*/ 0 h 6"/>
                <a:gd name="T4" fmla="*/ 0 w 11"/>
                <a:gd name="T5" fmla="*/ 6 h 6"/>
                <a:gd name="T6" fmla="*/ 0 w 11"/>
                <a:gd name="T7" fmla="*/ 6 h 6"/>
              </a:gdLst>
              <a:ahLst/>
              <a:cxnLst>
                <a:cxn ang="0">
                  <a:pos x="T0" y="T1"/>
                </a:cxn>
                <a:cxn ang="0">
                  <a:pos x="T2" y="T3"/>
                </a:cxn>
                <a:cxn ang="0">
                  <a:pos x="T4" y="T5"/>
                </a:cxn>
                <a:cxn ang="0">
                  <a:pos x="T6" y="T7"/>
                </a:cxn>
              </a:cxnLst>
              <a:rect l="0" t="0" r="r" b="b"/>
              <a:pathLst>
                <a:path w="11" h="6">
                  <a:moveTo>
                    <a:pt x="0" y="6"/>
                  </a:moveTo>
                  <a:cubicBezTo>
                    <a:pt x="4" y="4"/>
                    <a:pt x="7" y="2"/>
                    <a:pt x="11" y="0"/>
                  </a:cubicBezTo>
                  <a:cubicBezTo>
                    <a:pt x="7" y="3"/>
                    <a:pt x="1" y="6"/>
                    <a:pt x="0" y="6"/>
                  </a:cubicBezTo>
                  <a:cubicBezTo>
                    <a:pt x="4" y="4"/>
                    <a:pt x="0" y="6"/>
                    <a:pt x="0" y="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72" name="Freeform 745">
              <a:extLst>
                <a:ext uri="{FF2B5EF4-FFF2-40B4-BE49-F238E27FC236}">
                  <a16:creationId xmlns:a16="http://schemas.microsoft.com/office/drawing/2014/main" id="{97054044-A24D-2F45-C088-3E6EDB642529}"/>
                </a:ext>
              </a:extLst>
            </p:cNvPr>
            <p:cNvSpPr>
              <a:spLocks/>
            </p:cNvSpPr>
            <p:nvPr userDrawn="1"/>
          </p:nvSpPr>
          <p:spPr bwMode="auto">
            <a:xfrm>
              <a:off x="2477" y="2764"/>
              <a:ext cx="33" cy="53"/>
            </a:xfrm>
            <a:custGeom>
              <a:avLst/>
              <a:gdLst>
                <a:gd name="T0" fmla="*/ 7 w 23"/>
                <a:gd name="T1" fmla="*/ 4 h 37"/>
                <a:gd name="T2" fmla="*/ 23 w 23"/>
                <a:gd name="T3" fmla="*/ 0 h 37"/>
                <a:gd name="T4" fmla="*/ 8 w 23"/>
                <a:gd name="T5" fmla="*/ 37 h 37"/>
                <a:gd name="T6" fmla="*/ 7 w 23"/>
                <a:gd name="T7" fmla="*/ 4 h 37"/>
                <a:gd name="T8" fmla="*/ 7 w 23"/>
                <a:gd name="T9" fmla="*/ 4 h 37"/>
              </a:gdLst>
              <a:ahLst/>
              <a:cxnLst>
                <a:cxn ang="0">
                  <a:pos x="T0" y="T1"/>
                </a:cxn>
                <a:cxn ang="0">
                  <a:pos x="T2" y="T3"/>
                </a:cxn>
                <a:cxn ang="0">
                  <a:pos x="T4" y="T5"/>
                </a:cxn>
                <a:cxn ang="0">
                  <a:pos x="T6" y="T7"/>
                </a:cxn>
                <a:cxn ang="0">
                  <a:pos x="T8" y="T9"/>
                </a:cxn>
              </a:cxnLst>
              <a:rect l="0" t="0" r="r" b="b"/>
              <a:pathLst>
                <a:path w="23" h="37">
                  <a:moveTo>
                    <a:pt x="7" y="4"/>
                  </a:moveTo>
                  <a:cubicBezTo>
                    <a:pt x="12" y="3"/>
                    <a:pt x="18" y="1"/>
                    <a:pt x="23" y="0"/>
                  </a:cubicBezTo>
                  <a:cubicBezTo>
                    <a:pt x="0" y="0"/>
                    <a:pt x="5" y="23"/>
                    <a:pt x="8" y="37"/>
                  </a:cubicBezTo>
                  <a:cubicBezTo>
                    <a:pt x="6" y="29"/>
                    <a:pt x="7" y="5"/>
                    <a:pt x="7" y="4"/>
                  </a:cubicBezTo>
                  <a:cubicBezTo>
                    <a:pt x="12" y="3"/>
                    <a:pt x="7" y="4"/>
                    <a:pt x="7" y="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73" name="Freeform 746">
              <a:extLst>
                <a:ext uri="{FF2B5EF4-FFF2-40B4-BE49-F238E27FC236}">
                  <a16:creationId xmlns:a16="http://schemas.microsoft.com/office/drawing/2014/main" id="{54B56F8D-4D5A-7EE6-3488-69FFBE7F3526}"/>
                </a:ext>
              </a:extLst>
            </p:cNvPr>
            <p:cNvSpPr>
              <a:spLocks/>
            </p:cNvSpPr>
            <p:nvPr userDrawn="1"/>
          </p:nvSpPr>
          <p:spPr bwMode="auto">
            <a:xfrm>
              <a:off x="2518" y="3013"/>
              <a:ext cx="13" cy="83"/>
            </a:xfrm>
            <a:custGeom>
              <a:avLst/>
              <a:gdLst>
                <a:gd name="T0" fmla="*/ 0 w 9"/>
                <a:gd name="T1" fmla="*/ 0 h 58"/>
                <a:gd name="T2" fmla="*/ 9 w 9"/>
                <a:gd name="T3" fmla="*/ 58 h 58"/>
                <a:gd name="T4" fmla="*/ 0 w 9"/>
                <a:gd name="T5" fmla="*/ 0 h 58"/>
                <a:gd name="T6" fmla="*/ 0 w 9"/>
                <a:gd name="T7" fmla="*/ 0 h 58"/>
                <a:gd name="T8" fmla="*/ 0 w 9"/>
                <a:gd name="T9" fmla="*/ 0 h 58"/>
              </a:gdLst>
              <a:ahLst/>
              <a:cxnLst>
                <a:cxn ang="0">
                  <a:pos x="T0" y="T1"/>
                </a:cxn>
                <a:cxn ang="0">
                  <a:pos x="T2" y="T3"/>
                </a:cxn>
                <a:cxn ang="0">
                  <a:pos x="T4" y="T5"/>
                </a:cxn>
                <a:cxn ang="0">
                  <a:pos x="T6" y="T7"/>
                </a:cxn>
                <a:cxn ang="0">
                  <a:pos x="T8" y="T9"/>
                </a:cxn>
              </a:cxnLst>
              <a:rect l="0" t="0" r="r" b="b"/>
              <a:pathLst>
                <a:path w="9" h="58">
                  <a:moveTo>
                    <a:pt x="0" y="0"/>
                  </a:moveTo>
                  <a:cubicBezTo>
                    <a:pt x="5" y="20"/>
                    <a:pt x="8" y="39"/>
                    <a:pt x="9" y="58"/>
                  </a:cubicBezTo>
                  <a:cubicBezTo>
                    <a:pt x="6" y="38"/>
                    <a:pt x="2" y="8"/>
                    <a:pt x="0" y="0"/>
                  </a:cubicBezTo>
                  <a:cubicBezTo>
                    <a:pt x="7" y="24"/>
                    <a:pt x="0" y="0"/>
                    <a:pt x="0" y="0"/>
                  </a:cubicBezTo>
                  <a:cubicBezTo>
                    <a:pt x="5" y="19"/>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74" name="Freeform 747">
              <a:extLst>
                <a:ext uri="{FF2B5EF4-FFF2-40B4-BE49-F238E27FC236}">
                  <a16:creationId xmlns:a16="http://schemas.microsoft.com/office/drawing/2014/main" id="{779F5699-1D3F-7464-BC23-A93AC2910A6D}"/>
                </a:ext>
              </a:extLst>
            </p:cNvPr>
            <p:cNvSpPr>
              <a:spLocks/>
            </p:cNvSpPr>
            <p:nvPr userDrawn="1"/>
          </p:nvSpPr>
          <p:spPr bwMode="auto">
            <a:xfrm>
              <a:off x="2381" y="2387"/>
              <a:ext cx="43" cy="148"/>
            </a:xfrm>
            <a:custGeom>
              <a:avLst/>
              <a:gdLst>
                <a:gd name="T0" fmla="*/ 30 w 30"/>
                <a:gd name="T1" fmla="*/ 94 h 103"/>
                <a:gd name="T2" fmla="*/ 0 w 30"/>
                <a:gd name="T3" fmla="*/ 0 h 103"/>
                <a:gd name="T4" fmla="*/ 30 w 30"/>
                <a:gd name="T5" fmla="*/ 94 h 103"/>
              </a:gdLst>
              <a:ahLst/>
              <a:cxnLst>
                <a:cxn ang="0">
                  <a:pos x="T0" y="T1"/>
                </a:cxn>
                <a:cxn ang="0">
                  <a:pos x="T2" y="T3"/>
                </a:cxn>
                <a:cxn ang="0">
                  <a:pos x="T4" y="T5"/>
                </a:cxn>
              </a:cxnLst>
              <a:rect l="0" t="0" r="r" b="b"/>
              <a:pathLst>
                <a:path w="30" h="103">
                  <a:moveTo>
                    <a:pt x="30" y="94"/>
                  </a:moveTo>
                  <a:cubicBezTo>
                    <a:pt x="29" y="103"/>
                    <a:pt x="8" y="23"/>
                    <a:pt x="0" y="0"/>
                  </a:cubicBezTo>
                  <a:cubicBezTo>
                    <a:pt x="9" y="15"/>
                    <a:pt x="17" y="64"/>
                    <a:pt x="30" y="9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75" name="Freeform 748">
              <a:extLst>
                <a:ext uri="{FF2B5EF4-FFF2-40B4-BE49-F238E27FC236}">
                  <a16:creationId xmlns:a16="http://schemas.microsoft.com/office/drawing/2014/main" id="{7693988C-E121-78B7-E291-CEBADA031601}"/>
                </a:ext>
              </a:extLst>
            </p:cNvPr>
            <p:cNvSpPr>
              <a:spLocks/>
            </p:cNvSpPr>
            <p:nvPr userDrawn="1"/>
          </p:nvSpPr>
          <p:spPr bwMode="auto">
            <a:xfrm>
              <a:off x="3963" y="1278"/>
              <a:ext cx="90" cy="141"/>
            </a:xfrm>
            <a:custGeom>
              <a:avLst/>
              <a:gdLst>
                <a:gd name="T0" fmla="*/ 43 w 63"/>
                <a:gd name="T1" fmla="*/ 32 h 98"/>
                <a:gd name="T2" fmla="*/ 0 w 63"/>
                <a:gd name="T3" fmla="*/ 98 h 98"/>
                <a:gd name="T4" fmla="*/ 32 w 63"/>
                <a:gd name="T5" fmla="*/ 50 h 98"/>
                <a:gd name="T6" fmla="*/ 32 w 63"/>
                <a:gd name="T7" fmla="*/ 50 h 98"/>
                <a:gd name="T8" fmla="*/ 43 w 63"/>
                <a:gd name="T9" fmla="*/ 32 h 98"/>
                <a:gd name="T10" fmla="*/ 33 w 63"/>
                <a:gd name="T11" fmla="*/ 48 h 98"/>
                <a:gd name="T12" fmla="*/ 43 w 63"/>
                <a:gd name="T13" fmla="*/ 32 h 98"/>
                <a:gd name="T14" fmla="*/ 43 w 63"/>
                <a:gd name="T15" fmla="*/ 32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98">
                  <a:moveTo>
                    <a:pt x="43" y="32"/>
                  </a:moveTo>
                  <a:cubicBezTo>
                    <a:pt x="29" y="54"/>
                    <a:pt x="15" y="76"/>
                    <a:pt x="0" y="98"/>
                  </a:cubicBezTo>
                  <a:cubicBezTo>
                    <a:pt x="6" y="89"/>
                    <a:pt x="63" y="0"/>
                    <a:pt x="32" y="50"/>
                  </a:cubicBezTo>
                  <a:cubicBezTo>
                    <a:pt x="47" y="26"/>
                    <a:pt x="47" y="26"/>
                    <a:pt x="32" y="50"/>
                  </a:cubicBezTo>
                  <a:cubicBezTo>
                    <a:pt x="36" y="44"/>
                    <a:pt x="39" y="38"/>
                    <a:pt x="43" y="32"/>
                  </a:cubicBezTo>
                  <a:cubicBezTo>
                    <a:pt x="40" y="38"/>
                    <a:pt x="36" y="43"/>
                    <a:pt x="33" y="48"/>
                  </a:cubicBezTo>
                  <a:cubicBezTo>
                    <a:pt x="36" y="43"/>
                    <a:pt x="40" y="37"/>
                    <a:pt x="43" y="32"/>
                  </a:cubicBezTo>
                  <a:cubicBezTo>
                    <a:pt x="29" y="54"/>
                    <a:pt x="27" y="58"/>
                    <a:pt x="43" y="3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76" name="Freeform 749">
              <a:extLst>
                <a:ext uri="{FF2B5EF4-FFF2-40B4-BE49-F238E27FC236}">
                  <a16:creationId xmlns:a16="http://schemas.microsoft.com/office/drawing/2014/main" id="{B9074E5C-B4DA-86CC-0ADA-37B8B176565B}"/>
                </a:ext>
              </a:extLst>
            </p:cNvPr>
            <p:cNvSpPr>
              <a:spLocks/>
            </p:cNvSpPr>
            <p:nvPr userDrawn="1"/>
          </p:nvSpPr>
          <p:spPr bwMode="auto">
            <a:xfrm>
              <a:off x="1722" y="2604"/>
              <a:ext cx="5" cy="3"/>
            </a:xfrm>
            <a:custGeom>
              <a:avLst/>
              <a:gdLst>
                <a:gd name="T0" fmla="*/ 0 w 3"/>
                <a:gd name="T1" fmla="*/ 2 h 2"/>
                <a:gd name="T2" fmla="*/ 2 w 3"/>
                <a:gd name="T3" fmla="*/ 0 h 2"/>
                <a:gd name="T4" fmla="*/ 0 w 3"/>
                <a:gd name="T5" fmla="*/ 2 h 2"/>
              </a:gdLst>
              <a:ahLst/>
              <a:cxnLst>
                <a:cxn ang="0">
                  <a:pos x="T0" y="T1"/>
                </a:cxn>
                <a:cxn ang="0">
                  <a:pos x="T2" y="T3"/>
                </a:cxn>
                <a:cxn ang="0">
                  <a:pos x="T4" y="T5"/>
                </a:cxn>
              </a:cxnLst>
              <a:rect l="0" t="0" r="r" b="b"/>
              <a:pathLst>
                <a:path w="3" h="2">
                  <a:moveTo>
                    <a:pt x="0" y="2"/>
                  </a:moveTo>
                  <a:cubicBezTo>
                    <a:pt x="2" y="0"/>
                    <a:pt x="2" y="0"/>
                    <a:pt x="2" y="0"/>
                  </a:cubicBezTo>
                  <a:cubicBezTo>
                    <a:pt x="3" y="2"/>
                    <a:pt x="1" y="1"/>
                    <a:pt x="0" y="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77" name="Freeform 750">
              <a:extLst>
                <a:ext uri="{FF2B5EF4-FFF2-40B4-BE49-F238E27FC236}">
                  <a16:creationId xmlns:a16="http://schemas.microsoft.com/office/drawing/2014/main" id="{8A6A9925-337C-FC6F-00A6-CDDCBC9F3480}"/>
                </a:ext>
              </a:extLst>
            </p:cNvPr>
            <p:cNvSpPr>
              <a:spLocks/>
            </p:cNvSpPr>
            <p:nvPr userDrawn="1"/>
          </p:nvSpPr>
          <p:spPr bwMode="auto">
            <a:xfrm>
              <a:off x="1735" y="2676"/>
              <a:ext cx="6" cy="3"/>
            </a:xfrm>
            <a:custGeom>
              <a:avLst/>
              <a:gdLst>
                <a:gd name="T0" fmla="*/ 0 w 4"/>
                <a:gd name="T1" fmla="*/ 2 h 2"/>
                <a:gd name="T2" fmla="*/ 3 w 4"/>
                <a:gd name="T3" fmla="*/ 0 h 2"/>
                <a:gd name="T4" fmla="*/ 0 w 4"/>
                <a:gd name="T5" fmla="*/ 2 h 2"/>
              </a:gdLst>
              <a:ahLst/>
              <a:cxnLst>
                <a:cxn ang="0">
                  <a:pos x="T0" y="T1"/>
                </a:cxn>
                <a:cxn ang="0">
                  <a:pos x="T2" y="T3"/>
                </a:cxn>
                <a:cxn ang="0">
                  <a:pos x="T4" y="T5"/>
                </a:cxn>
              </a:cxnLst>
              <a:rect l="0" t="0" r="r" b="b"/>
              <a:pathLst>
                <a:path w="4" h="2">
                  <a:moveTo>
                    <a:pt x="0" y="2"/>
                  </a:moveTo>
                  <a:cubicBezTo>
                    <a:pt x="1" y="1"/>
                    <a:pt x="2" y="0"/>
                    <a:pt x="3" y="0"/>
                  </a:cubicBezTo>
                  <a:cubicBezTo>
                    <a:pt x="4" y="1"/>
                    <a:pt x="2" y="1"/>
                    <a:pt x="0" y="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78" name="Freeform 751">
              <a:extLst>
                <a:ext uri="{FF2B5EF4-FFF2-40B4-BE49-F238E27FC236}">
                  <a16:creationId xmlns:a16="http://schemas.microsoft.com/office/drawing/2014/main" id="{7232F94C-C31F-ADCF-4DC7-28326144A48B}"/>
                </a:ext>
              </a:extLst>
            </p:cNvPr>
            <p:cNvSpPr>
              <a:spLocks/>
            </p:cNvSpPr>
            <p:nvPr userDrawn="1"/>
          </p:nvSpPr>
          <p:spPr bwMode="auto">
            <a:xfrm>
              <a:off x="1734" y="2679"/>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1" y="0"/>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79" name="Freeform 752">
              <a:extLst>
                <a:ext uri="{FF2B5EF4-FFF2-40B4-BE49-F238E27FC236}">
                  <a16:creationId xmlns:a16="http://schemas.microsoft.com/office/drawing/2014/main" id="{FF3FD3CE-504D-385E-F71F-B91A0B0AE2F9}"/>
                </a:ext>
              </a:extLst>
            </p:cNvPr>
            <p:cNvSpPr>
              <a:spLocks/>
            </p:cNvSpPr>
            <p:nvPr userDrawn="1"/>
          </p:nvSpPr>
          <p:spPr bwMode="auto">
            <a:xfrm>
              <a:off x="1734" y="2617"/>
              <a:ext cx="3" cy="0"/>
            </a:xfrm>
            <a:custGeom>
              <a:avLst/>
              <a:gdLst>
                <a:gd name="T0" fmla="*/ 2 w 2"/>
                <a:gd name="T1" fmla="*/ 0 w 2"/>
                <a:gd name="T2" fmla="*/ 2 w 2"/>
              </a:gdLst>
              <a:ahLst/>
              <a:cxnLst>
                <a:cxn ang="0">
                  <a:pos x="T0" y="0"/>
                </a:cxn>
                <a:cxn ang="0">
                  <a:pos x="T1" y="0"/>
                </a:cxn>
                <a:cxn ang="0">
                  <a:pos x="T2" y="0"/>
                </a:cxn>
              </a:cxnLst>
              <a:rect l="0" t="0" r="r" b="b"/>
              <a:pathLst>
                <a:path w="2">
                  <a:moveTo>
                    <a:pt x="2" y="0"/>
                  </a:moveTo>
                  <a:cubicBezTo>
                    <a:pt x="1" y="0"/>
                    <a:pt x="1" y="0"/>
                    <a:pt x="0" y="0"/>
                  </a:cubicBezTo>
                  <a:cubicBezTo>
                    <a:pt x="0" y="0"/>
                    <a:pt x="1" y="0"/>
                    <a:pt x="2"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80" name="Freeform 753">
              <a:extLst>
                <a:ext uri="{FF2B5EF4-FFF2-40B4-BE49-F238E27FC236}">
                  <a16:creationId xmlns:a16="http://schemas.microsoft.com/office/drawing/2014/main" id="{9DB8D7BF-125B-FC55-44A9-E74EB98EF510}"/>
                </a:ext>
              </a:extLst>
            </p:cNvPr>
            <p:cNvSpPr>
              <a:spLocks/>
            </p:cNvSpPr>
            <p:nvPr userDrawn="1"/>
          </p:nvSpPr>
          <p:spPr bwMode="auto">
            <a:xfrm>
              <a:off x="1731" y="2971"/>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81" name="Freeform 754">
              <a:extLst>
                <a:ext uri="{FF2B5EF4-FFF2-40B4-BE49-F238E27FC236}">
                  <a16:creationId xmlns:a16="http://schemas.microsoft.com/office/drawing/2014/main" id="{661B8EB8-E499-E5AE-338E-64539B398D83}"/>
                </a:ext>
              </a:extLst>
            </p:cNvPr>
            <p:cNvSpPr>
              <a:spLocks noEditPoints="1"/>
            </p:cNvSpPr>
            <p:nvPr userDrawn="1"/>
          </p:nvSpPr>
          <p:spPr bwMode="auto">
            <a:xfrm>
              <a:off x="1671" y="2613"/>
              <a:ext cx="97" cy="403"/>
            </a:xfrm>
            <a:custGeom>
              <a:avLst/>
              <a:gdLst>
                <a:gd name="T0" fmla="*/ 15 w 68"/>
                <a:gd name="T1" fmla="*/ 198 h 280"/>
                <a:gd name="T2" fmla="*/ 58 w 68"/>
                <a:gd name="T3" fmla="*/ 244 h 280"/>
                <a:gd name="T4" fmla="*/ 51 w 68"/>
                <a:gd name="T5" fmla="*/ 139 h 280"/>
                <a:gd name="T6" fmla="*/ 41 w 68"/>
                <a:gd name="T7" fmla="*/ 121 h 280"/>
                <a:gd name="T8" fmla="*/ 46 w 68"/>
                <a:gd name="T9" fmla="*/ 134 h 280"/>
                <a:gd name="T10" fmla="*/ 39 w 68"/>
                <a:gd name="T11" fmla="*/ 109 h 280"/>
                <a:gd name="T12" fmla="*/ 46 w 68"/>
                <a:gd name="T13" fmla="*/ 54 h 280"/>
                <a:gd name="T14" fmla="*/ 47 w 68"/>
                <a:gd name="T15" fmla="*/ 45 h 280"/>
                <a:gd name="T16" fmla="*/ 35 w 68"/>
                <a:gd name="T17" fmla="*/ 12 h 280"/>
                <a:gd name="T18" fmla="*/ 40 w 68"/>
                <a:gd name="T19" fmla="*/ 18 h 280"/>
                <a:gd name="T20" fmla="*/ 45 w 68"/>
                <a:gd name="T21" fmla="*/ 0 h 280"/>
                <a:gd name="T22" fmla="*/ 15 w 68"/>
                <a:gd name="T23" fmla="*/ 198 h 280"/>
                <a:gd name="T24" fmla="*/ 15 w 68"/>
                <a:gd name="T25" fmla="*/ 198 h 280"/>
                <a:gd name="T26" fmla="*/ 35 w 68"/>
                <a:gd name="T27" fmla="*/ 117 h 280"/>
                <a:gd name="T28" fmla="*/ 45 w 68"/>
                <a:gd name="T29" fmla="*/ 114 h 280"/>
                <a:gd name="T30" fmla="*/ 35 w 68"/>
                <a:gd name="T31" fmla="*/ 117 h 280"/>
                <a:gd name="T32" fmla="*/ 35 w 68"/>
                <a:gd name="T33" fmla="*/ 117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8" h="280">
                  <a:moveTo>
                    <a:pt x="15" y="198"/>
                  </a:moveTo>
                  <a:cubicBezTo>
                    <a:pt x="27" y="211"/>
                    <a:pt x="24" y="280"/>
                    <a:pt x="58" y="244"/>
                  </a:cubicBezTo>
                  <a:cubicBezTo>
                    <a:pt x="16" y="253"/>
                    <a:pt x="52" y="142"/>
                    <a:pt x="51" y="139"/>
                  </a:cubicBezTo>
                  <a:cubicBezTo>
                    <a:pt x="48" y="132"/>
                    <a:pt x="45" y="136"/>
                    <a:pt x="41" y="121"/>
                  </a:cubicBezTo>
                  <a:cubicBezTo>
                    <a:pt x="38" y="123"/>
                    <a:pt x="48" y="134"/>
                    <a:pt x="46" y="134"/>
                  </a:cubicBezTo>
                  <a:cubicBezTo>
                    <a:pt x="10" y="130"/>
                    <a:pt x="68" y="128"/>
                    <a:pt x="39" y="109"/>
                  </a:cubicBezTo>
                  <a:cubicBezTo>
                    <a:pt x="58" y="106"/>
                    <a:pt x="44" y="66"/>
                    <a:pt x="46" y="54"/>
                  </a:cubicBezTo>
                  <a:cubicBezTo>
                    <a:pt x="35" y="73"/>
                    <a:pt x="48" y="44"/>
                    <a:pt x="47" y="45"/>
                  </a:cubicBezTo>
                  <a:cubicBezTo>
                    <a:pt x="23" y="63"/>
                    <a:pt x="62" y="11"/>
                    <a:pt x="35" y="12"/>
                  </a:cubicBezTo>
                  <a:cubicBezTo>
                    <a:pt x="36" y="14"/>
                    <a:pt x="38" y="16"/>
                    <a:pt x="40" y="18"/>
                  </a:cubicBezTo>
                  <a:cubicBezTo>
                    <a:pt x="40" y="11"/>
                    <a:pt x="41" y="6"/>
                    <a:pt x="45" y="0"/>
                  </a:cubicBezTo>
                  <a:cubicBezTo>
                    <a:pt x="21" y="22"/>
                    <a:pt x="0" y="172"/>
                    <a:pt x="15" y="198"/>
                  </a:cubicBezTo>
                  <a:cubicBezTo>
                    <a:pt x="24" y="208"/>
                    <a:pt x="15" y="199"/>
                    <a:pt x="15" y="198"/>
                  </a:cubicBezTo>
                  <a:close/>
                  <a:moveTo>
                    <a:pt x="35" y="117"/>
                  </a:moveTo>
                  <a:cubicBezTo>
                    <a:pt x="39" y="117"/>
                    <a:pt x="42" y="116"/>
                    <a:pt x="45" y="114"/>
                  </a:cubicBezTo>
                  <a:cubicBezTo>
                    <a:pt x="36" y="113"/>
                    <a:pt x="36" y="116"/>
                    <a:pt x="35" y="117"/>
                  </a:cubicBezTo>
                  <a:cubicBezTo>
                    <a:pt x="39" y="117"/>
                    <a:pt x="37" y="116"/>
                    <a:pt x="35" y="11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82" name="Freeform 755">
              <a:extLst>
                <a:ext uri="{FF2B5EF4-FFF2-40B4-BE49-F238E27FC236}">
                  <a16:creationId xmlns:a16="http://schemas.microsoft.com/office/drawing/2014/main" id="{14CF7C9B-D9AB-CA44-B739-2435DF8DC69C}"/>
                </a:ext>
              </a:extLst>
            </p:cNvPr>
            <p:cNvSpPr>
              <a:spLocks/>
            </p:cNvSpPr>
            <p:nvPr userDrawn="1"/>
          </p:nvSpPr>
          <p:spPr bwMode="auto">
            <a:xfrm>
              <a:off x="2433" y="2817"/>
              <a:ext cx="3" cy="3"/>
            </a:xfrm>
            <a:custGeom>
              <a:avLst/>
              <a:gdLst>
                <a:gd name="T0" fmla="*/ 0 w 2"/>
                <a:gd name="T1" fmla="*/ 2 h 2"/>
                <a:gd name="T2" fmla="*/ 1 w 2"/>
                <a:gd name="T3" fmla="*/ 0 h 2"/>
                <a:gd name="T4" fmla="*/ 0 w 2"/>
                <a:gd name="T5" fmla="*/ 2 h 2"/>
              </a:gdLst>
              <a:ahLst/>
              <a:cxnLst>
                <a:cxn ang="0">
                  <a:pos x="T0" y="T1"/>
                </a:cxn>
                <a:cxn ang="0">
                  <a:pos x="T2" y="T3"/>
                </a:cxn>
                <a:cxn ang="0">
                  <a:pos x="T4" y="T5"/>
                </a:cxn>
              </a:cxnLst>
              <a:rect l="0" t="0" r="r" b="b"/>
              <a:pathLst>
                <a:path w="2" h="2">
                  <a:moveTo>
                    <a:pt x="0" y="2"/>
                  </a:moveTo>
                  <a:cubicBezTo>
                    <a:pt x="1" y="0"/>
                    <a:pt x="1" y="0"/>
                    <a:pt x="1" y="0"/>
                  </a:cubicBezTo>
                  <a:cubicBezTo>
                    <a:pt x="2" y="1"/>
                    <a:pt x="0" y="1"/>
                    <a:pt x="0" y="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83" name="Freeform 756">
              <a:extLst>
                <a:ext uri="{FF2B5EF4-FFF2-40B4-BE49-F238E27FC236}">
                  <a16:creationId xmlns:a16="http://schemas.microsoft.com/office/drawing/2014/main" id="{46531BBD-8D00-366B-FDCA-ECE7FB18F75D}"/>
                </a:ext>
              </a:extLst>
            </p:cNvPr>
            <p:cNvSpPr>
              <a:spLocks/>
            </p:cNvSpPr>
            <p:nvPr userDrawn="1"/>
          </p:nvSpPr>
          <p:spPr bwMode="auto">
            <a:xfrm>
              <a:off x="2446" y="2889"/>
              <a:ext cx="5" cy="1"/>
            </a:xfrm>
            <a:custGeom>
              <a:avLst/>
              <a:gdLst>
                <a:gd name="T0" fmla="*/ 0 w 4"/>
                <a:gd name="T1" fmla="*/ 1 h 1"/>
                <a:gd name="T2" fmla="*/ 3 w 4"/>
                <a:gd name="T3" fmla="*/ 0 h 1"/>
                <a:gd name="T4" fmla="*/ 0 w 4"/>
                <a:gd name="T5" fmla="*/ 1 h 1"/>
              </a:gdLst>
              <a:ahLst/>
              <a:cxnLst>
                <a:cxn ang="0">
                  <a:pos x="T0" y="T1"/>
                </a:cxn>
                <a:cxn ang="0">
                  <a:pos x="T2" y="T3"/>
                </a:cxn>
                <a:cxn ang="0">
                  <a:pos x="T4" y="T5"/>
                </a:cxn>
              </a:cxnLst>
              <a:rect l="0" t="0" r="r" b="b"/>
              <a:pathLst>
                <a:path w="4" h="1">
                  <a:moveTo>
                    <a:pt x="0" y="1"/>
                  </a:moveTo>
                  <a:cubicBezTo>
                    <a:pt x="1" y="1"/>
                    <a:pt x="2" y="0"/>
                    <a:pt x="3" y="0"/>
                  </a:cubicBezTo>
                  <a:cubicBezTo>
                    <a:pt x="4" y="1"/>
                    <a:pt x="1" y="1"/>
                    <a:pt x="0" y="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84" name="Freeform 757">
              <a:extLst>
                <a:ext uri="{FF2B5EF4-FFF2-40B4-BE49-F238E27FC236}">
                  <a16:creationId xmlns:a16="http://schemas.microsoft.com/office/drawing/2014/main" id="{BB564111-8A9D-E10F-68E8-79AAE4AF3B14}"/>
                </a:ext>
              </a:extLst>
            </p:cNvPr>
            <p:cNvSpPr>
              <a:spLocks/>
            </p:cNvSpPr>
            <p:nvPr userDrawn="1"/>
          </p:nvSpPr>
          <p:spPr bwMode="auto">
            <a:xfrm>
              <a:off x="2444" y="2890"/>
              <a:ext cx="2" cy="2"/>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1"/>
                    <a:pt x="0" y="1"/>
                    <a:pt x="0" y="1"/>
                  </a:cubicBezTo>
                  <a:cubicBezTo>
                    <a:pt x="0" y="1"/>
                    <a:pt x="0" y="1"/>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85" name="Freeform 758">
              <a:extLst>
                <a:ext uri="{FF2B5EF4-FFF2-40B4-BE49-F238E27FC236}">
                  <a16:creationId xmlns:a16="http://schemas.microsoft.com/office/drawing/2014/main" id="{8500BBEA-5BF1-89B6-9B62-6D5F851421B4}"/>
                </a:ext>
              </a:extLst>
            </p:cNvPr>
            <p:cNvSpPr>
              <a:spLocks/>
            </p:cNvSpPr>
            <p:nvPr userDrawn="1"/>
          </p:nvSpPr>
          <p:spPr bwMode="auto">
            <a:xfrm>
              <a:off x="2443" y="2829"/>
              <a:ext cx="3"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1" y="1"/>
                    <a:pt x="0" y="1"/>
                  </a:cubicBezTo>
                  <a:cubicBezTo>
                    <a:pt x="1" y="1"/>
                    <a:pt x="1" y="1"/>
                    <a:pt x="2"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86" name="Freeform 759">
              <a:extLst>
                <a:ext uri="{FF2B5EF4-FFF2-40B4-BE49-F238E27FC236}">
                  <a16:creationId xmlns:a16="http://schemas.microsoft.com/office/drawing/2014/main" id="{C2969D18-137D-A27A-D9DF-F56EC6E0CDD0}"/>
                </a:ext>
              </a:extLst>
            </p:cNvPr>
            <p:cNvSpPr>
              <a:spLocks/>
            </p:cNvSpPr>
            <p:nvPr userDrawn="1"/>
          </p:nvSpPr>
          <p:spPr bwMode="auto">
            <a:xfrm>
              <a:off x="2441" y="318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87" name="Freeform 760">
              <a:extLst>
                <a:ext uri="{FF2B5EF4-FFF2-40B4-BE49-F238E27FC236}">
                  <a16:creationId xmlns:a16="http://schemas.microsoft.com/office/drawing/2014/main" id="{4E17E936-7513-80C4-F0AA-64C4108B3CC5}"/>
                </a:ext>
              </a:extLst>
            </p:cNvPr>
            <p:cNvSpPr>
              <a:spLocks noEditPoints="1"/>
            </p:cNvSpPr>
            <p:nvPr userDrawn="1"/>
          </p:nvSpPr>
          <p:spPr bwMode="auto">
            <a:xfrm>
              <a:off x="2385" y="2826"/>
              <a:ext cx="78" cy="369"/>
            </a:xfrm>
            <a:custGeom>
              <a:avLst/>
              <a:gdLst>
                <a:gd name="T0" fmla="*/ 32 w 54"/>
                <a:gd name="T1" fmla="*/ 117 h 257"/>
                <a:gd name="T2" fmla="*/ 33 w 54"/>
                <a:gd name="T3" fmla="*/ 117 h 257"/>
                <a:gd name="T4" fmla="*/ 41 w 54"/>
                <a:gd name="T5" fmla="*/ 113 h 257"/>
                <a:gd name="T6" fmla="*/ 32 w 54"/>
                <a:gd name="T7" fmla="*/ 117 h 257"/>
                <a:gd name="T8" fmla="*/ 43 w 54"/>
                <a:gd name="T9" fmla="*/ 133 h 257"/>
                <a:gd name="T10" fmla="*/ 40 w 54"/>
                <a:gd name="T11" fmla="*/ 128 h 257"/>
                <a:gd name="T12" fmla="*/ 43 w 54"/>
                <a:gd name="T13" fmla="*/ 133 h 257"/>
                <a:gd name="T14" fmla="*/ 47 w 54"/>
                <a:gd name="T15" fmla="*/ 141 h 257"/>
                <a:gd name="T16" fmla="*/ 47 w 54"/>
                <a:gd name="T17" fmla="*/ 139 h 257"/>
                <a:gd name="T18" fmla="*/ 46 w 54"/>
                <a:gd name="T19" fmla="*/ 137 h 257"/>
                <a:gd name="T20" fmla="*/ 43 w 54"/>
                <a:gd name="T21" fmla="*/ 133 h 257"/>
                <a:gd name="T22" fmla="*/ 43 w 54"/>
                <a:gd name="T23" fmla="*/ 134 h 257"/>
                <a:gd name="T24" fmla="*/ 39 w 54"/>
                <a:gd name="T25" fmla="*/ 126 h 257"/>
                <a:gd name="T26" fmla="*/ 40 w 54"/>
                <a:gd name="T27" fmla="*/ 128 h 257"/>
                <a:gd name="T28" fmla="*/ 39 w 54"/>
                <a:gd name="T29" fmla="*/ 126 h 257"/>
                <a:gd name="T30" fmla="*/ 44 w 54"/>
                <a:gd name="T31" fmla="*/ 121 h 257"/>
                <a:gd name="T32" fmla="*/ 42 w 54"/>
                <a:gd name="T33" fmla="*/ 114 h 257"/>
                <a:gd name="T34" fmla="*/ 36 w 54"/>
                <a:gd name="T35" fmla="*/ 109 h 257"/>
                <a:gd name="T36" fmla="*/ 41 w 54"/>
                <a:gd name="T37" fmla="*/ 107 h 257"/>
                <a:gd name="T38" fmla="*/ 42 w 54"/>
                <a:gd name="T39" fmla="*/ 54 h 257"/>
                <a:gd name="T40" fmla="*/ 43 w 54"/>
                <a:gd name="T41" fmla="*/ 45 h 257"/>
                <a:gd name="T42" fmla="*/ 43 w 54"/>
                <a:gd name="T43" fmla="*/ 45 h 257"/>
                <a:gd name="T44" fmla="*/ 42 w 54"/>
                <a:gd name="T45" fmla="*/ 45 h 257"/>
                <a:gd name="T46" fmla="*/ 37 w 54"/>
                <a:gd name="T47" fmla="*/ 13 h 257"/>
                <a:gd name="T48" fmla="*/ 40 w 54"/>
                <a:gd name="T49" fmla="*/ 3 h 257"/>
                <a:gd name="T50" fmla="*/ 40 w 54"/>
                <a:gd name="T51" fmla="*/ 3 h 257"/>
                <a:gd name="T52" fmla="*/ 40 w 54"/>
                <a:gd name="T53" fmla="*/ 2 h 257"/>
                <a:gd name="T54" fmla="*/ 42 w 54"/>
                <a:gd name="T55" fmla="*/ 0 h 257"/>
                <a:gd name="T56" fmla="*/ 34 w 54"/>
                <a:gd name="T57" fmla="*/ 12 h 257"/>
                <a:gd name="T58" fmla="*/ 31 w 54"/>
                <a:gd name="T59" fmla="*/ 12 h 257"/>
                <a:gd name="T60" fmla="*/ 33 w 54"/>
                <a:gd name="T61" fmla="*/ 14 h 257"/>
                <a:gd name="T62" fmla="*/ 27 w 54"/>
                <a:gd name="T63" fmla="*/ 29 h 257"/>
                <a:gd name="T64" fmla="*/ 11 w 54"/>
                <a:gd name="T65" fmla="*/ 198 h 257"/>
                <a:gd name="T66" fmla="*/ 11 w 54"/>
                <a:gd name="T67" fmla="*/ 198 h 257"/>
                <a:gd name="T68" fmla="*/ 11 w 54"/>
                <a:gd name="T69" fmla="*/ 199 h 257"/>
                <a:gd name="T70" fmla="*/ 12 w 54"/>
                <a:gd name="T71" fmla="*/ 199 h 257"/>
                <a:gd name="T72" fmla="*/ 27 w 54"/>
                <a:gd name="T73" fmla="*/ 244 h 257"/>
                <a:gd name="T74" fmla="*/ 46 w 54"/>
                <a:gd name="T75" fmla="*/ 251 h 257"/>
                <a:gd name="T76" fmla="*/ 46 w 54"/>
                <a:gd name="T77" fmla="*/ 251 h 257"/>
                <a:gd name="T78" fmla="*/ 54 w 54"/>
                <a:gd name="T79" fmla="*/ 243 h 257"/>
                <a:gd name="T80" fmla="*/ 47 w 54"/>
                <a:gd name="T81" fmla="*/ 141 h 257"/>
                <a:gd name="T82" fmla="*/ 12 w 54"/>
                <a:gd name="T83" fmla="*/ 199 h 257"/>
                <a:gd name="T84" fmla="*/ 11 w 54"/>
                <a:gd name="T85" fmla="*/ 199 h 257"/>
                <a:gd name="T86" fmla="*/ 11 w 54"/>
                <a:gd name="T87" fmla="*/ 199 h 257"/>
                <a:gd name="T88" fmla="*/ 12 w 54"/>
                <a:gd name="T89" fmla="*/ 199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4" h="257">
                  <a:moveTo>
                    <a:pt x="32" y="117"/>
                  </a:moveTo>
                  <a:cubicBezTo>
                    <a:pt x="32" y="117"/>
                    <a:pt x="33" y="117"/>
                    <a:pt x="33" y="117"/>
                  </a:cubicBezTo>
                  <a:cubicBezTo>
                    <a:pt x="36" y="117"/>
                    <a:pt x="39" y="116"/>
                    <a:pt x="41" y="113"/>
                  </a:cubicBezTo>
                  <a:cubicBezTo>
                    <a:pt x="33" y="113"/>
                    <a:pt x="33" y="116"/>
                    <a:pt x="32" y="117"/>
                  </a:cubicBezTo>
                  <a:close/>
                  <a:moveTo>
                    <a:pt x="43" y="133"/>
                  </a:moveTo>
                  <a:cubicBezTo>
                    <a:pt x="42" y="132"/>
                    <a:pt x="41" y="130"/>
                    <a:pt x="40" y="128"/>
                  </a:cubicBezTo>
                  <a:cubicBezTo>
                    <a:pt x="41" y="131"/>
                    <a:pt x="42" y="132"/>
                    <a:pt x="43" y="133"/>
                  </a:cubicBezTo>
                  <a:close/>
                  <a:moveTo>
                    <a:pt x="47" y="141"/>
                  </a:moveTo>
                  <a:cubicBezTo>
                    <a:pt x="47" y="140"/>
                    <a:pt x="47" y="139"/>
                    <a:pt x="47" y="139"/>
                  </a:cubicBezTo>
                  <a:cubicBezTo>
                    <a:pt x="47" y="138"/>
                    <a:pt x="47" y="138"/>
                    <a:pt x="46" y="137"/>
                  </a:cubicBezTo>
                  <a:cubicBezTo>
                    <a:pt x="45" y="135"/>
                    <a:pt x="44" y="134"/>
                    <a:pt x="43" y="133"/>
                  </a:cubicBezTo>
                  <a:cubicBezTo>
                    <a:pt x="43" y="134"/>
                    <a:pt x="43" y="134"/>
                    <a:pt x="43" y="134"/>
                  </a:cubicBezTo>
                  <a:cubicBezTo>
                    <a:pt x="23" y="132"/>
                    <a:pt x="32" y="130"/>
                    <a:pt x="39" y="126"/>
                  </a:cubicBezTo>
                  <a:cubicBezTo>
                    <a:pt x="39" y="126"/>
                    <a:pt x="39" y="127"/>
                    <a:pt x="40" y="128"/>
                  </a:cubicBezTo>
                  <a:cubicBezTo>
                    <a:pt x="39" y="127"/>
                    <a:pt x="39" y="126"/>
                    <a:pt x="39" y="126"/>
                  </a:cubicBezTo>
                  <a:cubicBezTo>
                    <a:pt x="41" y="125"/>
                    <a:pt x="43" y="123"/>
                    <a:pt x="44" y="121"/>
                  </a:cubicBezTo>
                  <a:cubicBezTo>
                    <a:pt x="45" y="120"/>
                    <a:pt x="45" y="117"/>
                    <a:pt x="42" y="114"/>
                  </a:cubicBezTo>
                  <a:cubicBezTo>
                    <a:pt x="41" y="113"/>
                    <a:pt x="39" y="111"/>
                    <a:pt x="36" y="109"/>
                  </a:cubicBezTo>
                  <a:cubicBezTo>
                    <a:pt x="38" y="109"/>
                    <a:pt x="39" y="108"/>
                    <a:pt x="41" y="107"/>
                  </a:cubicBezTo>
                  <a:cubicBezTo>
                    <a:pt x="52" y="98"/>
                    <a:pt x="41" y="64"/>
                    <a:pt x="42" y="54"/>
                  </a:cubicBezTo>
                  <a:cubicBezTo>
                    <a:pt x="33" y="71"/>
                    <a:pt x="42" y="49"/>
                    <a:pt x="43" y="45"/>
                  </a:cubicBezTo>
                  <a:cubicBezTo>
                    <a:pt x="43" y="45"/>
                    <a:pt x="44" y="45"/>
                    <a:pt x="43" y="45"/>
                  </a:cubicBezTo>
                  <a:cubicBezTo>
                    <a:pt x="43" y="45"/>
                    <a:pt x="43" y="45"/>
                    <a:pt x="42" y="45"/>
                  </a:cubicBezTo>
                  <a:cubicBezTo>
                    <a:pt x="22" y="60"/>
                    <a:pt x="51" y="19"/>
                    <a:pt x="37" y="13"/>
                  </a:cubicBezTo>
                  <a:cubicBezTo>
                    <a:pt x="37" y="9"/>
                    <a:pt x="38" y="6"/>
                    <a:pt x="40" y="3"/>
                  </a:cubicBezTo>
                  <a:cubicBezTo>
                    <a:pt x="40" y="3"/>
                    <a:pt x="40" y="3"/>
                    <a:pt x="40" y="3"/>
                  </a:cubicBezTo>
                  <a:cubicBezTo>
                    <a:pt x="40" y="3"/>
                    <a:pt x="40" y="2"/>
                    <a:pt x="40" y="2"/>
                  </a:cubicBezTo>
                  <a:cubicBezTo>
                    <a:pt x="41" y="2"/>
                    <a:pt x="41" y="1"/>
                    <a:pt x="42" y="0"/>
                  </a:cubicBezTo>
                  <a:cubicBezTo>
                    <a:pt x="39" y="3"/>
                    <a:pt x="36" y="7"/>
                    <a:pt x="34" y="12"/>
                  </a:cubicBezTo>
                  <a:cubicBezTo>
                    <a:pt x="33" y="12"/>
                    <a:pt x="32" y="12"/>
                    <a:pt x="31" y="12"/>
                  </a:cubicBezTo>
                  <a:cubicBezTo>
                    <a:pt x="32" y="13"/>
                    <a:pt x="32" y="13"/>
                    <a:pt x="33" y="14"/>
                  </a:cubicBezTo>
                  <a:cubicBezTo>
                    <a:pt x="31" y="18"/>
                    <a:pt x="29" y="24"/>
                    <a:pt x="27" y="29"/>
                  </a:cubicBezTo>
                  <a:cubicBezTo>
                    <a:pt x="10" y="80"/>
                    <a:pt x="0" y="177"/>
                    <a:pt x="11" y="198"/>
                  </a:cubicBezTo>
                  <a:cubicBezTo>
                    <a:pt x="11" y="198"/>
                    <a:pt x="11" y="198"/>
                    <a:pt x="11" y="198"/>
                  </a:cubicBezTo>
                  <a:cubicBezTo>
                    <a:pt x="11" y="198"/>
                    <a:pt x="11" y="198"/>
                    <a:pt x="11" y="199"/>
                  </a:cubicBezTo>
                  <a:cubicBezTo>
                    <a:pt x="19" y="206"/>
                    <a:pt x="14" y="202"/>
                    <a:pt x="12" y="199"/>
                  </a:cubicBezTo>
                  <a:cubicBezTo>
                    <a:pt x="19" y="208"/>
                    <a:pt x="21" y="231"/>
                    <a:pt x="27" y="244"/>
                  </a:cubicBezTo>
                  <a:cubicBezTo>
                    <a:pt x="31" y="253"/>
                    <a:pt x="36" y="257"/>
                    <a:pt x="46" y="251"/>
                  </a:cubicBezTo>
                  <a:cubicBezTo>
                    <a:pt x="46" y="251"/>
                    <a:pt x="46" y="251"/>
                    <a:pt x="46" y="251"/>
                  </a:cubicBezTo>
                  <a:cubicBezTo>
                    <a:pt x="48" y="249"/>
                    <a:pt x="51" y="247"/>
                    <a:pt x="54" y="243"/>
                  </a:cubicBezTo>
                  <a:cubicBezTo>
                    <a:pt x="15" y="252"/>
                    <a:pt x="44" y="156"/>
                    <a:pt x="47" y="141"/>
                  </a:cubicBezTo>
                  <a:close/>
                  <a:moveTo>
                    <a:pt x="12" y="199"/>
                  </a:moveTo>
                  <a:cubicBezTo>
                    <a:pt x="12" y="199"/>
                    <a:pt x="12" y="199"/>
                    <a:pt x="11" y="199"/>
                  </a:cubicBezTo>
                  <a:cubicBezTo>
                    <a:pt x="11" y="199"/>
                    <a:pt x="11" y="199"/>
                    <a:pt x="11" y="199"/>
                  </a:cubicBezTo>
                  <a:cubicBezTo>
                    <a:pt x="11" y="199"/>
                    <a:pt x="12" y="199"/>
                    <a:pt x="12" y="19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88" name="Freeform 761">
              <a:extLst>
                <a:ext uri="{FF2B5EF4-FFF2-40B4-BE49-F238E27FC236}">
                  <a16:creationId xmlns:a16="http://schemas.microsoft.com/office/drawing/2014/main" id="{1D03B9F9-5F34-28EF-93E5-CCAD0B03CB53}"/>
                </a:ext>
              </a:extLst>
            </p:cNvPr>
            <p:cNvSpPr>
              <a:spLocks noEditPoints="1"/>
            </p:cNvSpPr>
            <p:nvPr userDrawn="1"/>
          </p:nvSpPr>
          <p:spPr bwMode="auto">
            <a:xfrm>
              <a:off x="2564" y="2514"/>
              <a:ext cx="63" cy="236"/>
            </a:xfrm>
            <a:custGeom>
              <a:avLst/>
              <a:gdLst>
                <a:gd name="T0" fmla="*/ 7 w 44"/>
                <a:gd name="T1" fmla="*/ 146 h 164"/>
                <a:gd name="T2" fmla="*/ 6 w 44"/>
                <a:gd name="T3" fmla="*/ 146 h 164"/>
                <a:gd name="T4" fmla="*/ 7 w 44"/>
                <a:gd name="T5" fmla="*/ 147 h 164"/>
                <a:gd name="T6" fmla="*/ 7 w 44"/>
                <a:gd name="T7" fmla="*/ 146 h 164"/>
                <a:gd name="T8" fmla="*/ 34 w 44"/>
                <a:gd name="T9" fmla="*/ 74 h 164"/>
                <a:gd name="T10" fmla="*/ 31 w 44"/>
                <a:gd name="T11" fmla="*/ 57 h 164"/>
                <a:gd name="T12" fmla="*/ 41 w 44"/>
                <a:gd name="T13" fmla="*/ 35 h 164"/>
                <a:gd name="T14" fmla="*/ 38 w 44"/>
                <a:gd name="T15" fmla="*/ 15 h 164"/>
                <a:gd name="T16" fmla="*/ 38 w 44"/>
                <a:gd name="T17" fmla="*/ 14 h 164"/>
                <a:gd name="T18" fmla="*/ 37 w 44"/>
                <a:gd name="T19" fmla="*/ 2 h 164"/>
                <a:gd name="T20" fmla="*/ 36 w 44"/>
                <a:gd name="T21" fmla="*/ 0 h 164"/>
                <a:gd name="T22" fmla="*/ 12 w 44"/>
                <a:gd name="T23" fmla="*/ 14 h 164"/>
                <a:gd name="T24" fmla="*/ 10 w 44"/>
                <a:gd name="T25" fmla="*/ 25 h 164"/>
                <a:gd name="T26" fmla="*/ 10 w 44"/>
                <a:gd name="T27" fmla="*/ 26 h 164"/>
                <a:gd name="T28" fmla="*/ 10 w 44"/>
                <a:gd name="T29" fmla="*/ 26 h 164"/>
                <a:gd name="T30" fmla="*/ 10 w 44"/>
                <a:gd name="T31" fmla="*/ 26 h 164"/>
                <a:gd name="T32" fmla="*/ 6 w 44"/>
                <a:gd name="T33" fmla="*/ 52 h 164"/>
                <a:gd name="T34" fmla="*/ 2 w 44"/>
                <a:gd name="T35" fmla="*/ 128 h 164"/>
                <a:gd name="T36" fmla="*/ 2 w 44"/>
                <a:gd name="T37" fmla="*/ 128 h 164"/>
                <a:gd name="T38" fmla="*/ 3 w 44"/>
                <a:gd name="T39" fmla="*/ 134 h 164"/>
                <a:gd name="T40" fmla="*/ 3 w 44"/>
                <a:gd name="T41" fmla="*/ 136 h 164"/>
                <a:gd name="T42" fmla="*/ 6 w 44"/>
                <a:gd name="T43" fmla="*/ 146 h 164"/>
                <a:gd name="T44" fmla="*/ 6 w 44"/>
                <a:gd name="T45" fmla="*/ 146 h 164"/>
                <a:gd name="T46" fmla="*/ 6 w 44"/>
                <a:gd name="T47" fmla="*/ 146 h 164"/>
                <a:gd name="T48" fmla="*/ 7 w 44"/>
                <a:gd name="T49" fmla="*/ 147 h 164"/>
                <a:gd name="T50" fmla="*/ 7 w 44"/>
                <a:gd name="T51" fmla="*/ 146 h 164"/>
                <a:gd name="T52" fmla="*/ 10 w 44"/>
                <a:gd name="T53" fmla="*/ 150 h 164"/>
                <a:gd name="T54" fmla="*/ 10 w 44"/>
                <a:gd name="T55" fmla="*/ 150 h 164"/>
                <a:gd name="T56" fmla="*/ 7 w 44"/>
                <a:gd name="T57" fmla="*/ 147 h 164"/>
                <a:gd name="T58" fmla="*/ 9 w 44"/>
                <a:gd name="T59" fmla="*/ 150 h 164"/>
                <a:gd name="T60" fmla="*/ 10 w 44"/>
                <a:gd name="T61" fmla="*/ 153 h 164"/>
                <a:gd name="T62" fmla="*/ 14 w 44"/>
                <a:gd name="T63" fmla="*/ 164 h 164"/>
                <a:gd name="T64" fmla="*/ 29 w 44"/>
                <a:gd name="T65" fmla="*/ 156 h 164"/>
                <a:gd name="T66" fmla="*/ 30 w 44"/>
                <a:gd name="T67" fmla="*/ 147 h 164"/>
                <a:gd name="T68" fmla="*/ 30 w 44"/>
                <a:gd name="T69" fmla="*/ 146 h 164"/>
                <a:gd name="T70" fmla="*/ 31 w 44"/>
                <a:gd name="T71" fmla="*/ 140 h 164"/>
                <a:gd name="T72" fmla="*/ 31 w 44"/>
                <a:gd name="T73" fmla="*/ 137 h 164"/>
                <a:gd name="T74" fmla="*/ 34 w 44"/>
                <a:gd name="T75" fmla="*/ 124 h 164"/>
                <a:gd name="T76" fmla="*/ 34 w 44"/>
                <a:gd name="T77" fmla="*/ 122 h 164"/>
                <a:gd name="T78" fmla="*/ 35 w 44"/>
                <a:gd name="T79" fmla="*/ 117 h 164"/>
                <a:gd name="T80" fmla="*/ 42 w 44"/>
                <a:gd name="T81" fmla="*/ 87 h 164"/>
                <a:gd name="T82" fmla="*/ 38 w 44"/>
                <a:gd name="T83" fmla="*/ 81 h 164"/>
                <a:gd name="T84" fmla="*/ 38 w 44"/>
                <a:gd name="T85" fmla="*/ 82 h 164"/>
                <a:gd name="T86" fmla="*/ 34 w 44"/>
                <a:gd name="T87" fmla="*/ 74 h 164"/>
                <a:gd name="T88" fmla="*/ 27 w 44"/>
                <a:gd name="T89" fmla="*/ 65 h 164"/>
                <a:gd name="T90" fmla="*/ 28 w 44"/>
                <a:gd name="T91" fmla="*/ 65 h 164"/>
                <a:gd name="T92" fmla="*/ 36 w 44"/>
                <a:gd name="T93" fmla="*/ 61 h 164"/>
                <a:gd name="T94" fmla="*/ 27 w 44"/>
                <a:gd name="T95" fmla="*/ 65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 h="164">
                  <a:moveTo>
                    <a:pt x="7" y="146"/>
                  </a:moveTo>
                  <a:cubicBezTo>
                    <a:pt x="6" y="146"/>
                    <a:pt x="6" y="146"/>
                    <a:pt x="6" y="146"/>
                  </a:cubicBezTo>
                  <a:cubicBezTo>
                    <a:pt x="7" y="146"/>
                    <a:pt x="7" y="147"/>
                    <a:pt x="7" y="147"/>
                  </a:cubicBezTo>
                  <a:cubicBezTo>
                    <a:pt x="7" y="147"/>
                    <a:pt x="7" y="146"/>
                    <a:pt x="7" y="146"/>
                  </a:cubicBezTo>
                  <a:close/>
                  <a:moveTo>
                    <a:pt x="34" y="74"/>
                  </a:moveTo>
                  <a:cubicBezTo>
                    <a:pt x="39" y="70"/>
                    <a:pt x="44" y="65"/>
                    <a:pt x="31" y="57"/>
                  </a:cubicBezTo>
                  <a:cubicBezTo>
                    <a:pt x="40" y="55"/>
                    <a:pt x="41" y="46"/>
                    <a:pt x="41" y="35"/>
                  </a:cubicBezTo>
                  <a:cubicBezTo>
                    <a:pt x="40" y="28"/>
                    <a:pt x="39" y="21"/>
                    <a:pt x="38" y="15"/>
                  </a:cubicBezTo>
                  <a:cubicBezTo>
                    <a:pt x="38" y="15"/>
                    <a:pt x="38" y="14"/>
                    <a:pt x="38" y="14"/>
                  </a:cubicBezTo>
                  <a:cubicBezTo>
                    <a:pt x="37" y="9"/>
                    <a:pt x="37" y="4"/>
                    <a:pt x="37" y="2"/>
                  </a:cubicBezTo>
                  <a:cubicBezTo>
                    <a:pt x="31" y="13"/>
                    <a:pt x="33" y="7"/>
                    <a:pt x="36" y="0"/>
                  </a:cubicBezTo>
                  <a:cubicBezTo>
                    <a:pt x="28" y="5"/>
                    <a:pt x="20" y="9"/>
                    <a:pt x="12" y="14"/>
                  </a:cubicBezTo>
                  <a:cubicBezTo>
                    <a:pt x="12" y="17"/>
                    <a:pt x="11" y="21"/>
                    <a:pt x="10" y="25"/>
                  </a:cubicBezTo>
                  <a:cubicBezTo>
                    <a:pt x="10" y="25"/>
                    <a:pt x="10" y="25"/>
                    <a:pt x="10" y="26"/>
                  </a:cubicBezTo>
                  <a:cubicBezTo>
                    <a:pt x="10" y="26"/>
                    <a:pt x="10" y="26"/>
                    <a:pt x="10" y="26"/>
                  </a:cubicBezTo>
                  <a:cubicBezTo>
                    <a:pt x="10" y="26"/>
                    <a:pt x="10" y="26"/>
                    <a:pt x="10" y="26"/>
                  </a:cubicBezTo>
                  <a:cubicBezTo>
                    <a:pt x="8" y="35"/>
                    <a:pt x="7" y="43"/>
                    <a:pt x="6" y="52"/>
                  </a:cubicBezTo>
                  <a:cubicBezTo>
                    <a:pt x="2" y="81"/>
                    <a:pt x="0" y="109"/>
                    <a:pt x="2" y="128"/>
                  </a:cubicBezTo>
                  <a:cubicBezTo>
                    <a:pt x="2" y="128"/>
                    <a:pt x="2" y="128"/>
                    <a:pt x="2" y="128"/>
                  </a:cubicBezTo>
                  <a:cubicBezTo>
                    <a:pt x="2" y="130"/>
                    <a:pt x="2" y="132"/>
                    <a:pt x="3" y="134"/>
                  </a:cubicBezTo>
                  <a:cubicBezTo>
                    <a:pt x="3" y="134"/>
                    <a:pt x="3" y="135"/>
                    <a:pt x="3" y="136"/>
                  </a:cubicBezTo>
                  <a:cubicBezTo>
                    <a:pt x="4" y="140"/>
                    <a:pt x="5" y="144"/>
                    <a:pt x="6" y="146"/>
                  </a:cubicBezTo>
                  <a:cubicBezTo>
                    <a:pt x="6" y="146"/>
                    <a:pt x="6" y="146"/>
                    <a:pt x="6" y="146"/>
                  </a:cubicBezTo>
                  <a:cubicBezTo>
                    <a:pt x="6" y="146"/>
                    <a:pt x="6" y="146"/>
                    <a:pt x="6" y="146"/>
                  </a:cubicBezTo>
                  <a:cubicBezTo>
                    <a:pt x="7" y="146"/>
                    <a:pt x="7" y="147"/>
                    <a:pt x="7" y="147"/>
                  </a:cubicBezTo>
                  <a:cubicBezTo>
                    <a:pt x="7" y="147"/>
                    <a:pt x="7" y="146"/>
                    <a:pt x="7" y="146"/>
                  </a:cubicBezTo>
                  <a:cubicBezTo>
                    <a:pt x="8" y="148"/>
                    <a:pt x="9" y="149"/>
                    <a:pt x="10" y="150"/>
                  </a:cubicBezTo>
                  <a:cubicBezTo>
                    <a:pt x="11" y="151"/>
                    <a:pt x="10" y="151"/>
                    <a:pt x="10" y="150"/>
                  </a:cubicBezTo>
                  <a:cubicBezTo>
                    <a:pt x="9" y="149"/>
                    <a:pt x="8" y="148"/>
                    <a:pt x="7" y="147"/>
                  </a:cubicBezTo>
                  <a:cubicBezTo>
                    <a:pt x="8" y="148"/>
                    <a:pt x="8" y="149"/>
                    <a:pt x="9" y="150"/>
                  </a:cubicBezTo>
                  <a:cubicBezTo>
                    <a:pt x="9" y="151"/>
                    <a:pt x="10" y="152"/>
                    <a:pt x="10" y="153"/>
                  </a:cubicBezTo>
                  <a:cubicBezTo>
                    <a:pt x="11" y="156"/>
                    <a:pt x="13" y="160"/>
                    <a:pt x="14" y="164"/>
                  </a:cubicBezTo>
                  <a:cubicBezTo>
                    <a:pt x="19" y="162"/>
                    <a:pt x="24" y="159"/>
                    <a:pt x="29" y="156"/>
                  </a:cubicBezTo>
                  <a:cubicBezTo>
                    <a:pt x="29" y="153"/>
                    <a:pt x="30" y="150"/>
                    <a:pt x="30" y="147"/>
                  </a:cubicBezTo>
                  <a:cubicBezTo>
                    <a:pt x="30" y="147"/>
                    <a:pt x="30" y="146"/>
                    <a:pt x="30" y="146"/>
                  </a:cubicBezTo>
                  <a:cubicBezTo>
                    <a:pt x="30" y="144"/>
                    <a:pt x="31" y="142"/>
                    <a:pt x="31" y="140"/>
                  </a:cubicBezTo>
                  <a:cubicBezTo>
                    <a:pt x="31" y="139"/>
                    <a:pt x="31" y="138"/>
                    <a:pt x="31" y="137"/>
                  </a:cubicBezTo>
                  <a:cubicBezTo>
                    <a:pt x="32" y="133"/>
                    <a:pt x="33" y="128"/>
                    <a:pt x="34" y="124"/>
                  </a:cubicBezTo>
                  <a:cubicBezTo>
                    <a:pt x="34" y="123"/>
                    <a:pt x="34" y="123"/>
                    <a:pt x="34" y="122"/>
                  </a:cubicBezTo>
                  <a:cubicBezTo>
                    <a:pt x="35" y="120"/>
                    <a:pt x="35" y="119"/>
                    <a:pt x="35" y="117"/>
                  </a:cubicBezTo>
                  <a:cubicBezTo>
                    <a:pt x="39" y="100"/>
                    <a:pt x="43" y="88"/>
                    <a:pt x="42" y="87"/>
                  </a:cubicBezTo>
                  <a:cubicBezTo>
                    <a:pt x="41" y="83"/>
                    <a:pt x="39" y="82"/>
                    <a:pt x="38" y="81"/>
                  </a:cubicBezTo>
                  <a:cubicBezTo>
                    <a:pt x="38" y="82"/>
                    <a:pt x="38" y="82"/>
                    <a:pt x="38" y="82"/>
                  </a:cubicBezTo>
                  <a:cubicBezTo>
                    <a:pt x="18" y="79"/>
                    <a:pt x="27" y="78"/>
                    <a:pt x="34" y="74"/>
                  </a:cubicBezTo>
                  <a:moveTo>
                    <a:pt x="27" y="65"/>
                  </a:moveTo>
                  <a:cubicBezTo>
                    <a:pt x="27" y="65"/>
                    <a:pt x="28" y="65"/>
                    <a:pt x="28" y="65"/>
                  </a:cubicBezTo>
                  <a:cubicBezTo>
                    <a:pt x="31" y="65"/>
                    <a:pt x="34" y="64"/>
                    <a:pt x="36" y="61"/>
                  </a:cubicBezTo>
                  <a:cubicBezTo>
                    <a:pt x="28" y="61"/>
                    <a:pt x="28" y="64"/>
                    <a:pt x="27" y="6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89" name="Freeform 762">
              <a:extLst>
                <a:ext uri="{FF2B5EF4-FFF2-40B4-BE49-F238E27FC236}">
                  <a16:creationId xmlns:a16="http://schemas.microsoft.com/office/drawing/2014/main" id="{6D349EB0-EB44-F295-F35D-37ECDD9AE88A}"/>
                </a:ext>
              </a:extLst>
            </p:cNvPr>
            <p:cNvSpPr>
              <a:spLocks noEditPoints="1"/>
            </p:cNvSpPr>
            <p:nvPr userDrawn="1"/>
          </p:nvSpPr>
          <p:spPr bwMode="auto">
            <a:xfrm>
              <a:off x="3050" y="2268"/>
              <a:ext cx="61" cy="201"/>
            </a:xfrm>
            <a:custGeom>
              <a:avLst/>
              <a:gdLst>
                <a:gd name="T0" fmla="*/ 6 w 43"/>
                <a:gd name="T1" fmla="*/ 125 h 140"/>
                <a:gd name="T2" fmla="*/ 6 w 43"/>
                <a:gd name="T3" fmla="*/ 125 h 140"/>
                <a:gd name="T4" fmla="*/ 6 w 43"/>
                <a:gd name="T5" fmla="*/ 125 h 140"/>
                <a:gd name="T6" fmla="*/ 6 w 43"/>
                <a:gd name="T7" fmla="*/ 125 h 140"/>
                <a:gd name="T8" fmla="*/ 33 w 43"/>
                <a:gd name="T9" fmla="*/ 63 h 140"/>
                <a:gd name="T10" fmla="*/ 30 w 43"/>
                <a:gd name="T11" fmla="*/ 48 h 140"/>
                <a:gd name="T12" fmla="*/ 40 w 43"/>
                <a:gd name="T13" fmla="*/ 30 h 140"/>
                <a:gd name="T14" fmla="*/ 38 w 43"/>
                <a:gd name="T15" fmla="*/ 13 h 140"/>
                <a:gd name="T16" fmla="*/ 38 w 43"/>
                <a:gd name="T17" fmla="*/ 12 h 140"/>
                <a:gd name="T18" fmla="*/ 36 w 43"/>
                <a:gd name="T19" fmla="*/ 1 h 140"/>
                <a:gd name="T20" fmla="*/ 35 w 43"/>
                <a:gd name="T21" fmla="*/ 0 h 140"/>
                <a:gd name="T22" fmla="*/ 12 w 43"/>
                <a:gd name="T23" fmla="*/ 12 h 140"/>
                <a:gd name="T24" fmla="*/ 10 w 43"/>
                <a:gd name="T25" fmla="*/ 21 h 140"/>
                <a:gd name="T26" fmla="*/ 9 w 43"/>
                <a:gd name="T27" fmla="*/ 22 h 140"/>
                <a:gd name="T28" fmla="*/ 9 w 43"/>
                <a:gd name="T29" fmla="*/ 22 h 140"/>
                <a:gd name="T30" fmla="*/ 9 w 43"/>
                <a:gd name="T31" fmla="*/ 22 h 140"/>
                <a:gd name="T32" fmla="*/ 5 w 43"/>
                <a:gd name="T33" fmla="*/ 44 h 140"/>
                <a:gd name="T34" fmla="*/ 1 w 43"/>
                <a:gd name="T35" fmla="*/ 109 h 140"/>
                <a:gd name="T36" fmla="*/ 1 w 43"/>
                <a:gd name="T37" fmla="*/ 109 h 140"/>
                <a:gd name="T38" fmla="*/ 2 w 43"/>
                <a:gd name="T39" fmla="*/ 114 h 140"/>
                <a:gd name="T40" fmla="*/ 2 w 43"/>
                <a:gd name="T41" fmla="*/ 116 h 140"/>
                <a:gd name="T42" fmla="*/ 6 w 43"/>
                <a:gd name="T43" fmla="*/ 125 h 140"/>
                <a:gd name="T44" fmla="*/ 6 w 43"/>
                <a:gd name="T45" fmla="*/ 125 h 140"/>
                <a:gd name="T46" fmla="*/ 6 w 43"/>
                <a:gd name="T47" fmla="*/ 125 h 140"/>
                <a:gd name="T48" fmla="*/ 6 w 43"/>
                <a:gd name="T49" fmla="*/ 125 h 140"/>
                <a:gd name="T50" fmla="*/ 6 w 43"/>
                <a:gd name="T51" fmla="*/ 125 h 140"/>
                <a:gd name="T52" fmla="*/ 9 w 43"/>
                <a:gd name="T53" fmla="*/ 128 h 140"/>
                <a:gd name="T54" fmla="*/ 9 w 43"/>
                <a:gd name="T55" fmla="*/ 128 h 140"/>
                <a:gd name="T56" fmla="*/ 7 w 43"/>
                <a:gd name="T57" fmla="*/ 126 h 140"/>
                <a:gd name="T58" fmla="*/ 8 w 43"/>
                <a:gd name="T59" fmla="*/ 128 h 140"/>
                <a:gd name="T60" fmla="*/ 9 w 43"/>
                <a:gd name="T61" fmla="*/ 130 h 140"/>
                <a:gd name="T62" fmla="*/ 13 w 43"/>
                <a:gd name="T63" fmla="*/ 140 h 140"/>
                <a:gd name="T64" fmla="*/ 29 w 43"/>
                <a:gd name="T65" fmla="*/ 133 h 140"/>
                <a:gd name="T66" fmla="*/ 30 w 43"/>
                <a:gd name="T67" fmla="*/ 125 h 140"/>
                <a:gd name="T68" fmla="*/ 30 w 43"/>
                <a:gd name="T69" fmla="*/ 125 h 140"/>
                <a:gd name="T70" fmla="*/ 31 w 43"/>
                <a:gd name="T71" fmla="*/ 119 h 140"/>
                <a:gd name="T72" fmla="*/ 31 w 43"/>
                <a:gd name="T73" fmla="*/ 117 h 140"/>
                <a:gd name="T74" fmla="*/ 33 w 43"/>
                <a:gd name="T75" fmla="*/ 106 h 140"/>
                <a:gd name="T76" fmla="*/ 34 w 43"/>
                <a:gd name="T77" fmla="*/ 104 h 140"/>
                <a:gd name="T78" fmla="*/ 35 w 43"/>
                <a:gd name="T79" fmla="*/ 100 h 140"/>
                <a:gd name="T80" fmla="*/ 42 w 43"/>
                <a:gd name="T81" fmla="*/ 74 h 140"/>
                <a:gd name="T82" fmla="*/ 37 w 43"/>
                <a:gd name="T83" fmla="*/ 69 h 140"/>
                <a:gd name="T84" fmla="*/ 37 w 43"/>
                <a:gd name="T85" fmla="*/ 70 h 140"/>
                <a:gd name="T86" fmla="*/ 33 w 43"/>
                <a:gd name="T87" fmla="*/ 63 h 140"/>
                <a:gd name="T88" fmla="*/ 26 w 43"/>
                <a:gd name="T89" fmla="*/ 55 h 140"/>
                <a:gd name="T90" fmla="*/ 28 w 43"/>
                <a:gd name="T91" fmla="*/ 55 h 140"/>
                <a:gd name="T92" fmla="*/ 36 w 43"/>
                <a:gd name="T93" fmla="*/ 52 h 140"/>
                <a:gd name="T94" fmla="*/ 26 w 43"/>
                <a:gd name="T95" fmla="*/ 5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140">
                  <a:moveTo>
                    <a:pt x="6" y="125"/>
                  </a:moveTo>
                  <a:cubicBezTo>
                    <a:pt x="6" y="125"/>
                    <a:pt x="6" y="125"/>
                    <a:pt x="6" y="125"/>
                  </a:cubicBezTo>
                  <a:cubicBezTo>
                    <a:pt x="6" y="125"/>
                    <a:pt x="6" y="125"/>
                    <a:pt x="6" y="125"/>
                  </a:cubicBezTo>
                  <a:cubicBezTo>
                    <a:pt x="6" y="125"/>
                    <a:pt x="6" y="125"/>
                    <a:pt x="6" y="125"/>
                  </a:cubicBezTo>
                  <a:close/>
                  <a:moveTo>
                    <a:pt x="33" y="63"/>
                  </a:moveTo>
                  <a:cubicBezTo>
                    <a:pt x="39" y="60"/>
                    <a:pt x="43" y="56"/>
                    <a:pt x="30" y="48"/>
                  </a:cubicBezTo>
                  <a:cubicBezTo>
                    <a:pt x="39" y="47"/>
                    <a:pt x="41" y="39"/>
                    <a:pt x="40" y="30"/>
                  </a:cubicBezTo>
                  <a:cubicBezTo>
                    <a:pt x="40" y="24"/>
                    <a:pt x="39" y="18"/>
                    <a:pt x="38" y="13"/>
                  </a:cubicBezTo>
                  <a:cubicBezTo>
                    <a:pt x="38" y="12"/>
                    <a:pt x="38" y="12"/>
                    <a:pt x="38" y="12"/>
                  </a:cubicBezTo>
                  <a:cubicBezTo>
                    <a:pt x="37" y="7"/>
                    <a:pt x="36" y="4"/>
                    <a:pt x="36" y="1"/>
                  </a:cubicBezTo>
                  <a:cubicBezTo>
                    <a:pt x="30" y="11"/>
                    <a:pt x="33" y="6"/>
                    <a:pt x="35" y="0"/>
                  </a:cubicBezTo>
                  <a:cubicBezTo>
                    <a:pt x="27" y="4"/>
                    <a:pt x="20" y="8"/>
                    <a:pt x="12" y="12"/>
                  </a:cubicBezTo>
                  <a:cubicBezTo>
                    <a:pt x="11" y="15"/>
                    <a:pt x="10" y="18"/>
                    <a:pt x="10" y="21"/>
                  </a:cubicBezTo>
                  <a:cubicBezTo>
                    <a:pt x="10" y="21"/>
                    <a:pt x="9" y="22"/>
                    <a:pt x="9" y="22"/>
                  </a:cubicBezTo>
                  <a:cubicBezTo>
                    <a:pt x="9" y="22"/>
                    <a:pt x="9" y="22"/>
                    <a:pt x="9" y="22"/>
                  </a:cubicBezTo>
                  <a:cubicBezTo>
                    <a:pt x="9" y="22"/>
                    <a:pt x="9" y="22"/>
                    <a:pt x="9" y="22"/>
                  </a:cubicBezTo>
                  <a:cubicBezTo>
                    <a:pt x="8" y="30"/>
                    <a:pt x="6" y="37"/>
                    <a:pt x="5" y="44"/>
                  </a:cubicBezTo>
                  <a:cubicBezTo>
                    <a:pt x="1" y="69"/>
                    <a:pt x="0" y="93"/>
                    <a:pt x="1" y="109"/>
                  </a:cubicBezTo>
                  <a:cubicBezTo>
                    <a:pt x="1" y="109"/>
                    <a:pt x="1" y="109"/>
                    <a:pt x="1" y="109"/>
                  </a:cubicBezTo>
                  <a:cubicBezTo>
                    <a:pt x="2" y="111"/>
                    <a:pt x="2" y="113"/>
                    <a:pt x="2" y="114"/>
                  </a:cubicBezTo>
                  <a:cubicBezTo>
                    <a:pt x="2" y="115"/>
                    <a:pt x="2" y="115"/>
                    <a:pt x="2" y="116"/>
                  </a:cubicBezTo>
                  <a:cubicBezTo>
                    <a:pt x="3" y="120"/>
                    <a:pt x="4" y="123"/>
                    <a:pt x="6" y="125"/>
                  </a:cubicBezTo>
                  <a:cubicBezTo>
                    <a:pt x="6" y="125"/>
                    <a:pt x="6" y="125"/>
                    <a:pt x="6" y="125"/>
                  </a:cubicBezTo>
                  <a:cubicBezTo>
                    <a:pt x="6" y="125"/>
                    <a:pt x="6" y="125"/>
                    <a:pt x="6" y="125"/>
                  </a:cubicBezTo>
                  <a:cubicBezTo>
                    <a:pt x="6" y="125"/>
                    <a:pt x="6" y="125"/>
                    <a:pt x="6" y="125"/>
                  </a:cubicBezTo>
                  <a:cubicBezTo>
                    <a:pt x="6" y="125"/>
                    <a:pt x="6" y="125"/>
                    <a:pt x="6" y="125"/>
                  </a:cubicBezTo>
                  <a:cubicBezTo>
                    <a:pt x="8" y="127"/>
                    <a:pt x="9" y="127"/>
                    <a:pt x="9" y="128"/>
                  </a:cubicBezTo>
                  <a:cubicBezTo>
                    <a:pt x="10" y="129"/>
                    <a:pt x="10" y="129"/>
                    <a:pt x="9" y="128"/>
                  </a:cubicBezTo>
                  <a:cubicBezTo>
                    <a:pt x="9" y="127"/>
                    <a:pt x="7" y="126"/>
                    <a:pt x="7" y="126"/>
                  </a:cubicBezTo>
                  <a:cubicBezTo>
                    <a:pt x="7" y="126"/>
                    <a:pt x="8" y="127"/>
                    <a:pt x="8" y="128"/>
                  </a:cubicBezTo>
                  <a:cubicBezTo>
                    <a:pt x="9" y="129"/>
                    <a:pt x="9" y="129"/>
                    <a:pt x="9" y="130"/>
                  </a:cubicBezTo>
                  <a:cubicBezTo>
                    <a:pt x="11" y="133"/>
                    <a:pt x="12" y="137"/>
                    <a:pt x="13" y="140"/>
                  </a:cubicBezTo>
                  <a:cubicBezTo>
                    <a:pt x="18" y="138"/>
                    <a:pt x="24" y="136"/>
                    <a:pt x="29" y="133"/>
                  </a:cubicBezTo>
                  <a:cubicBezTo>
                    <a:pt x="29" y="130"/>
                    <a:pt x="29" y="128"/>
                    <a:pt x="30" y="125"/>
                  </a:cubicBezTo>
                  <a:cubicBezTo>
                    <a:pt x="30" y="125"/>
                    <a:pt x="30" y="125"/>
                    <a:pt x="30" y="125"/>
                  </a:cubicBezTo>
                  <a:cubicBezTo>
                    <a:pt x="30" y="123"/>
                    <a:pt x="30" y="121"/>
                    <a:pt x="31" y="119"/>
                  </a:cubicBezTo>
                  <a:cubicBezTo>
                    <a:pt x="31" y="119"/>
                    <a:pt x="31" y="118"/>
                    <a:pt x="31" y="117"/>
                  </a:cubicBezTo>
                  <a:cubicBezTo>
                    <a:pt x="32" y="113"/>
                    <a:pt x="32" y="110"/>
                    <a:pt x="33" y="106"/>
                  </a:cubicBezTo>
                  <a:cubicBezTo>
                    <a:pt x="34" y="105"/>
                    <a:pt x="34" y="105"/>
                    <a:pt x="34" y="104"/>
                  </a:cubicBezTo>
                  <a:cubicBezTo>
                    <a:pt x="34" y="103"/>
                    <a:pt x="35" y="101"/>
                    <a:pt x="35" y="100"/>
                  </a:cubicBezTo>
                  <a:cubicBezTo>
                    <a:pt x="39" y="86"/>
                    <a:pt x="42" y="75"/>
                    <a:pt x="42" y="74"/>
                  </a:cubicBezTo>
                  <a:cubicBezTo>
                    <a:pt x="40" y="71"/>
                    <a:pt x="39" y="70"/>
                    <a:pt x="37" y="69"/>
                  </a:cubicBezTo>
                  <a:cubicBezTo>
                    <a:pt x="38" y="70"/>
                    <a:pt x="38" y="70"/>
                    <a:pt x="37" y="70"/>
                  </a:cubicBezTo>
                  <a:cubicBezTo>
                    <a:pt x="18" y="68"/>
                    <a:pt x="26" y="66"/>
                    <a:pt x="33" y="63"/>
                  </a:cubicBezTo>
                  <a:moveTo>
                    <a:pt x="26" y="55"/>
                  </a:moveTo>
                  <a:cubicBezTo>
                    <a:pt x="27" y="55"/>
                    <a:pt x="27" y="55"/>
                    <a:pt x="28" y="55"/>
                  </a:cubicBezTo>
                  <a:cubicBezTo>
                    <a:pt x="31" y="55"/>
                    <a:pt x="33" y="54"/>
                    <a:pt x="36" y="52"/>
                  </a:cubicBezTo>
                  <a:cubicBezTo>
                    <a:pt x="27" y="52"/>
                    <a:pt x="27" y="55"/>
                    <a:pt x="26" y="5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90" name="Freeform 763">
              <a:extLst>
                <a:ext uri="{FF2B5EF4-FFF2-40B4-BE49-F238E27FC236}">
                  <a16:creationId xmlns:a16="http://schemas.microsoft.com/office/drawing/2014/main" id="{FDA836C6-BA45-5024-A420-AE1A9C0B0007}"/>
                </a:ext>
              </a:extLst>
            </p:cNvPr>
            <p:cNvSpPr>
              <a:spLocks noEditPoints="1"/>
            </p:cNvSpPr>
            <p:nvPr userDrawn="1"/>
          </p:nvSpPr>
          <p:spPr bwMode="auto">
            <a:xfrm>
              <a:off x="3307" y="2087"/>
              <a:ext cx="62" cy="201"/>
            </a:xfrm>
            <a:custGeom>
              <a:avLst/>
              <a:gdLst>
                <a:gd name="T0" fmla="*/ 6 w 43"/>
                <a:gd name="T1" fmla="*/ 125 h 140"/>
                <a:gd name="T2" fmla="*/ 6 w 43"/>
                <a:gd name="T3" fmla="*/ 125 h 140"/>
                <a:gd name="T4" fmla="*/ 7 w 43"/>
                <a:gd name="T5" fmla="*/ 125 h 140"/>
                <a:gd name="T6" fmla="*/ 6 w 43"/>
                <a:gd name="T7" fmla="*/ 125 h 140"/>
                <a:gd name="T8" fmla="*/ 34 w 43"/>
                <a:gd name="T9" fmla="*/ 63 h 140"/>
                <a:gd name="T10" fmla="*/ 31 w 43"/>
                <a:gd name="T11" fmla="*/ 49 h 140"/>
                <a:gd name="T12" fmla="*/ 41 w 43"/>
                <a:gd name="T13" fmla="*/ 30 h 140"/>
                <a:gd name="T14" fmla="*/ 38 w 43"/>
                <a:gd name="T15" fmla="*/ 13 h 140"/>
                <a:gd name="T16" fmla="*/ 38 w 43"/>
                <a:gd name="T17" fmla="*/ 12 h 140"/>
                <a:gd name="T18" fmla="*/ 37 w 43"/>
                <a:gd name="T19" fmla="*/ 1 h 140"/>
                <a:gd name="T20" fmla="*/ 35 w 43"/>
                <a:gd name="T21" fmla="*/ 0 h 140"/>
                <a:gd name="T22" fmla="*/ 12 w 43"/>
                <a:gd name="T23" fmla="*/ 12 h 140"/>
                <a:gd name="T24" fmla="*/ 10 w 43"/>
                <a:gd name="T25" fmla="*/ 21 h 140"/>
                <a:gd name="T26" fmla="*/ 10 w 43"/>
                <a:gd name="T27" fmla="*/ 22 h 140"/>
                <a:gd name="T28" fmla="*/ 10 w 43"/>
                <a:gd name="T29" fmla="*/ 22 h 140"/>
                <a:gd name="T30" fmla="*/ 10 w 43"/>
                <a:gd name="T31" fmla="*/ 22 h 140"/>
                <a:gd name="T32" fmla="*/ 6 w 43"/>
                <a:gd name="T33" fmla="*/ 44 h 140"/>
                <a:gd name="T34" fmla="*/ 2 w 43"/>
                <a:gd name="T35" fmla="*/ 109 h 140"/>
                <a:gd name="T36" fmla="*/ 2 w 43"/>
                <a:gd name="T37" fmla="*/ 109 h 140"/>
                <a:gd name="T38" fmla="*/ 2 w 43"/>
                <a:gd name="T39" fmla="*/ 114 h 140"/>
                <a:gd name="T40" fmla="*/ 3 w 43"/>
                <a:gd name="T41" fmla="*/ 116 h 140"/>
                <a:gd name="T42" fmla="*/ 6 w 43"/>
                <a:gd name="T43" fmla="*/ 125 h 140"/>
                <a:gd name="T44" fmla="*/ 6 w 43"/>
                <a:gd name="T45" fmla="*/ 125 h 140"/>
                <a:gd name="T46" fmla="*/ 6 w 43"/>
                <a:gd name="T47" fmla="*/ 125 h 140"/>
                <a:gd name="T48" fmla="*/ 7 w 43"/>
                <a:gd name="T49" fmla="*/ 125 h 140"/>
                <a:gd name="T50" fmla="*/ 6 w 43"/>
                <a:gd name="T51" fmla="*/ 125 h 140"/>
                <a:gd name="T52" fmla="*/ 10 w 43"/>
                <a:gd name="T53" fmla="*/ 128 h 140"/>
                <a:gd name="T54" fmla="*/ 10 w 43"/>
                <a:gd name="T55" fmla="*/ 128 h 140"/>
                <a:gd name="T56" fmla="*/ 7 w 43"/>
                <a:gd name="T57" fmla="*/ 126 h 140"/>
                <a:gd name="T58" fmla="*/ 9 w 43"/>
                <a:gd name="T59" fmla="*/ 128 h 140"/>
                <a:gd name="T60" fmla="*/ 10 w 43"/>
                <a:gd name="T61" fmla="*/ 130 h 140"/>
                <a:gd name="T62" fmla="*/ 14 w 43"/>
                <a:gd name="T63" fmla="*/ 140 h 140"/>
                <a:gd name="T64" fmla="*/ 29 w 43"/>
                <a:gd name="T65" fmla="*/ 133 h 140"/>
                <a:gd name="T66" fmla="*/ 30 w 43"/>
                <a:gd name="T67" fmla="*/ 125 h 140"/>
                <a:gd name="T68" fmla="*/ 30 w 43"/>
                <a:gd name="T69" fmla="*/ 125 h 140"/>
                <a:gd name="T70" fmla="*/ 31 w 43"/>
                <a:gd name="T71" fmla="*/ 119 h 140"/>
                <a:gd name="T72" fmla="*/ 31 w 43"/>
                <a:gd name="T73" fmla="*/ 117 h 140"/>
                <a:gd name="T74" fmla="*/ 34 w 43"/>
                <a:gd name="T75" fmla="*/ 106 h 140"/>
                <a:gd name="T76" fmla="*/ 34 w 43"/>
                <a:gd name="T77" fmla="*/ 104 h 140"/>
                <a:gd name="T78" fmla="*/ 35 w 43"/>
                <a:gd name="T79" fmla="*/ 100 h 140"/>
                <a:gd name="T80" fmla="*/ 42 w 43"/>
                <a:gd name="T81" fmla="*/ 74 h 140"/>
                <a:gd name="T82" fmla="*/ 38 w 43"/>
                <a:gd name="T83" fmla="*/ 69 h 140"/>
                <a:gd name="T84" fmla="*/ 38 w 43"/>
                <a:gd name="T85" fmla="*/ 70 h 140"/>
                <a:gd name="T86" fmla="*/ 33 w 43"/>
                <a:gd name="T87" fmla="*/ 63 h 140"/>
                <a:gd name="T88" fmla="*/ 27 w 43"/>
                <a:gd name="T89" fmla="*/ 55 h 140"/>
                <a:gd name="T90" fmla="*/ 28 w 43"/>
                <a:gd name="T91" fmla="*/ 55 h 140"/>
                <a:gd name="T92" fmla="*/ 36 w 43"/>
                <a:gd name="T93" fmla="*/ 52 h 140"/>
                <a:gd name="T94" fmla="*/ 27 w 43"/>
                <a:gd name="T95" fmla="*/ 5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140">
                  <a:moveTo>
                    <a:pt x="6" y="125"/>
                  </a:moveTo>
                  <a:cubicBezTo>
                    <a:pt x="6" y="125"/>
                    <a:pt x="6" y="125"/>
                    <a:pt x="6" y="125"/>
                  </a:cubicBezTo>
                  <a:cubicBezTo>
                    <a:pt x="6" y="125"/>
                    <a:pt x="6" y="125"/>
                    <a:pt x="7" y="125"/>
                  </a:cubicBezTo>
                  <a:cubicBezTo>
                    <a:pt x="7" y="125"/>
                    <a:pt x="6" y="125"/>
                    <a:pt x="6" y="125"/>
                  </a:cubicBezTo>
                  <a:close/>
                  <a:moveTo>
                    <a:pt x="34" y="63"/>
                  </a:moveTo>
                  <a:cubicBezTo>
                    <a:pt x="39" y="60"/>
                    <a:pt x="43" y="56"/>
                    <a:pt x="31" y="49"/>
                  </a:cubicBezTo>
                  <a:cubicBezTo>
                    <a:pt x="39" y="47"/>
                    <a:pt x="41" y="39"/>
                    <a:pt x="41" y="30"/>
                  </a:cubicBezTo>
                  <a:cubicBezTo>
                    <a:pt x="40" y="24"/>
                    <a:pt x="39" y="18"/>
                    <a:pt x="38" y="13"/>
                  </a:cubicBezTo>
                  <a:cubicBezTo>
                    <a:pt x="38" y="12"/>
                    <a:pt x="38" y="12"/>
                    <a:pt x="38" y="12"/>
                  </a:cubicBezTo>
                  <a:cubicBezTo>
                    <a:pt x="37" y="7"/>
                    <a:pt x="37" y="4"/>
                    <a:pt x="37" y="1"/>
                  </a:cubicBezTo>
                  <a:cubicBezTo>
                    <a:pt x="31" y="11"/>
                    <a:pt x="33" y="6"/>
                    <a:pt x="35" y="0"/>
                  </a:cubicBezTo>
                  <a:cubicBezTo>
                    <a:pt x="28" y="4"/>
                    <a:pt x="20" y="8"/>
                    <a:pt x="12" y="12"/>
                  </a:cubicBezTo>
                  <a:cubicBezTo>
                    <a:pt x="11" y="15"/>
                    <a:pt x="11" y="18"/>
                    <a:pt x="10" y="21"/>
                  </a:cubicBezTo>
                  <a:cubicBezTo>
                    <a:pt x="10" y="21"/>
                    <a:pt x="10" y="22"/>
                    <a:pt x="10" y="22"/>
                  </a:cubicBezTo>
                  <a:cubicBezTo>
                    <a:pt x="10" y="22"/>
                    <a:pt x="10" y="22"/>
                    <a:pt x="10" y="22"/>
                  </a:cubicBezTo>
                  <a:cubicBezTo>
                    <a:pt x="10" y="22"/>
                    <a:pt x="10" y="22"/>
                    <a:pt x="10" y="22"/>
                  </a:cubicBezTo>
                  <a:cubicBezTo>
                    <a:pt x="8" y="30"/>
                    <a:pt x="7" y="37"/>
                    <a:pt x="6" y="44"/>
                  </a:cubicBezTo>
                  <a:cubicBezTo>
                    <a:pt x="2" y="69"/>
                    <a:pt x="0" y="93"/>
                    <a:pt x="2" y="109"/>
                  </a:cubicBezTo>
                  <a:cubicBezTo>
                    <a:pt x="2" y="109"/>
                    <a:pt x="2" y="109"/>
                    <a:pt x="2" y="109"/>
                  </a:cubicBezTo>
                  <a:cubicBezTo>
                    <a:pt x="2" y="111"/>
                    <a:pt x="2" y="113"/>
                    <a:pt x="2" y="114"/>
                  </a:cubicBezTo>
                  <a:cubicBezTo>
                    <a:pt x="3" y="115"/>
                    <a:pt x="3" y="115"/>
                    <a:pt x="3" y="116"/>
                  </a:cubicBezTo>
                  <a:cubicBezTo>
                    <a:pt x="4" y="120"/>
                    <a:pt x="5" y="123"/>
                    <a:pt x="6" y="125"/>
                  </a:cubicBezTo>
                  <a:cubicBezTo>
                    <a:pt x="6" y="125"/>
                    <a:pt x="6" y="125"/>
                    <a:pt x="6" y="125"/>
                  </a:cubicBezTo>
                  <a:cubicBezTo>
                    <a:pt x="6" y="125"/>
                    <a:pt x="6" y="125"/>
                    <a:pt x="6" y="125"/>
                  </a:cubicBezTo>
                  <a:cubicBezTo>
                    <a:pt x="6" y="125"/>
                    <a:pt x="6" y="125"/>
                    <a:pt x="7" y="125"/>
                  </a:cubicBezTo>
                  <a:cubicBezTo>
                    <a:pt x="7" y="125"/>
                    <a:pt x="6" y="125"/>
                    <a:pt x="6" y="125"/>
                  </a:cubicBezTo>
                  <a:cubicBezTo>
                    <a:pt x="8" y="127"/>
                    <a:pt x="9" y="127"/>
                    <a:pt x="10" y="128"/>
                  </a:cubicBezTo>
                  <a:cubicBezTo>
                    <a:pt x="11" y="129"/>
                    <a:pt x="10" y="129"/>
                    <a:pt x="10" y="128"/>
                  </a:cubicBezTo>
                  <a:cubicBezTo>
                    <a:pt x="9" y="127"/>
                    <a:pt x="8" y="126"/>
                    <a:pt x="7" y="126"/>
                  </a:cubicBezTo>
                  <a:cubicBezTo>
                    <a:pt x="8" y="126"/>
                    <a:pt x="8" y="127"/>
                    <a:pt x="9" y="128"/>
                  </a:cubicBezTo>
                  <a:cubicBezTo>
                    <a:pt x="9" y="129"/>
                    <a:pt x="10" y="130"/>
                    <a:pt x="10" y="130"/>
                  </a:cubicBezTo>
                  <a:cubicBezTo>
                    <a:pt x="11" y="133"/>
                    <a:pt x="12" y="137"/>
                    <a:pt x="14" y="140"/>
                  </a:cubicBezTo>
                  <a:cubicBezTo>
                    <a:pt x="19" y="138"/>
                    <a:pt x="24" y="136"/>
                    <a:pt x="29" y="133"/>
                  </a:cubicBezTo>
                  <a:cubicBezTo>
                    <a:pt x="29" y="130"/>
                    <a:pt x="30" y="128"/>
                    <a:pt x="30" y="125"/>
                  </a:cubicBezTo>
                  <a:cubicBezTo>
                    <a:pt x="30" y="125"/>
                    <a:pt x="30" y="125"/>
                    <a:pt x="30" y="125"/>
                  </a:cubicBezTo>
                  <a:cubicBezTo>
                    <a:pt x="30" y="123"/>
                    <a:pt x="31" y="121"/>
                    <a:pt x="31" y="119"/>
                  </a:cubicBezTo>
                  <a:cubicBezTo>
                    <a:pt x="31" y="119"/>
                    <a:pt x="31" y="118"/>
                    <a:pt x="31" y="117"/>
                  </a:cubicBezTo>
                  <a:cubicBezTo>
                    <a:pt x="32" y="114"/>
                    <a:pt x="33" y="110"/>
                    <a:pt x="34" y="106"/>
                  </a:cubicBezTo>
                  <a:cubicBezTo>
                    <a:pt x="34" y="105"/>
                    <a:pt x="34" y="105"/>
                    <a:pt x="34" y="104"/>
                  </a:cubicBezTo>
                  <a:cubicBezTo>
                    <a:pt x="35" y="103"/>
                    <a:pt x="35" y="101"/>
                    <a:pt x="35" y="100"/>
                  </a:cubicBezTo>
                  <a:cubicBezTo>
                    <a:pt x="39" y="86"/>
                    <a:pt x="43" y="75"/>
                    <a:pt x="42" y="74"/>
                  </a:cubicBezTo>
                  <a:cubicBezTo>
                    <a:pt x="41" y="71"/>
                    <a:pt x="39" y="70"/>
                    <a:pt x="38" y="69"/>
                  </a:cubicBezTo>
                  <a:cubicBezTo>
                    <a:pt x="38" y="70"/>
                    <a:pt x="38" y="70"/>
                    <a:pt x="38" y="70"/>
                  </a:cubicBezTo>
                  <a:cubicBezTo>
                    <a:pt x="18" y="68"/>
                    <a:pt x="27" y="66"/>
                    <a:pt x="33" y="63"/>
                  </a:cubicBezTo>
                  <a:moveTo>
                    <a:pt x="27" y="55"/>
                  </a:moveTo>
                  <a:cubicBezTo>
                    <a:pt x="27" y="55"/>
                    <a:pt x="28" y="55"/>
                    <a:pt x="28" y="55"/>
                  </a:cubicBezTo>
                  <a:cubicBezTo>
                    <a:pt x="31" y="55"/>
                    <a:pt x="34" y="54"/>
                    <a:pt x="36" y="52"/>
                  </a:cubicBezTo>
                  <a:cubicBezTo>
                    <a:pt x="28" y="52"/>
                    <a:pt x="28" y="55"/>
                    <a:pt x="27" y="5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91" name="Freeform 764">
              <a:extLst>
                <a:ext uri="{FF2B5EF4-FFF2-40B4-BE49-F238E27FC236}">
                  <a16:creationId xmlns:a16="http://schemas.microsoft.com/office/drawing/2014/main" id="{E956171E-765D-F0F2-08BF-B6F23EEFE7C6}"/>
                </a:ext>
              </a:extLst>
            </p:cNvPr>
            <p:cNvSpPr>
              <a:spLocks noEditPoints="1"/>
            </p:cNvSpPr>
            <p:nvPr userDrawn="1"/>
          </p:nvSpPr>
          <p:spPr bwMode="auto">
            <a:xfrm>
              <a:off x="3612" y="1810"/>
              <a:ext cx="63" cy="193"/>
            </a:xfrm>
            <a:custGeom>
              <a:avLst/>
              <a:gdLst>
                <a:gd name="T0" fmla="*/ 7 w 44"/>
                <a:gd name="T1" fmla="*/ 119 h 134"/>
                <a:gd name="T2" fmla="*/ 7 w 44"/>
                <a:gd name="T3" fmla="*/ 119 h 134"/>
                <a:gd name="T4" fmla="*/ 7 w 44"/>
                <a:gd name="T5" fmla="*/ 119 h 134"/>
                <a:gd name="T6" fmla="*/ 7 w 44"/>
                <a:gd name="T7" fmla="*/ 119 h 134"/>
                <a:gd name="T8" fmla="*/ 34 w 44"/>
                <a:gd name="T9" fmla="*/ 60 h 134"/>
                <a:gd name="T10" fmla="*/ 31 w 44"/>
                <a:gd name="T11" fmla="*/ 46 h 134"/>
                <a:gd name="T12" fmla="*/ 41 w 44"/>
                <a:gd name="T13" fmla="*/ 28 h 134"/>
                <a:gd name="T14" fmla="*/ 39 w 44"/>
                <a:gd name="T15" fmla="*/ 12 h 134"/>
                <a:gd name="T16" fmla="*/ 38 w 44"/>
                <a:gd name="T17" fmla="*/ 11 h 134"/>
                <a:gd name="T18" fmla="*/ 37 w 44"/>
                <a:gd name="T19" fmla="*/ 1 h 134"/>
                <a:gd name="T20" fmla="*/ 36 w 44"/>
                <a:gd name="T21" fmla="*/ 0 h 134"/>
                <a:gd name="T22" fmla="*/ 13 w 44"/>
                <a:gd name="T23" fmla="*/ 10 h 134"/>
                <a:gd name="T24" fmla="*/ 10 w 44"/>
                <a:gd name="T25" fmla="*/ 19 h 134"/>
                <a:gd name="T26" fmla="*/ 10 w 44"/>
                <a:gd name="T27" fmla="*/ 20 h 134"/>
                <a:gd name="T28" fmla="*/ 10 w 44"/>
                <a:gd name="T29" fmla="*/ 21 h 134"/>
                <a:gd name="T30" fmla="*/ 10 w 44"/>
                <a:gd name="T31" fmla="*/ 21 h 134"/>
                <a:gd name="T32" fmla="*/ 6 w 44"/>
                <a:gd name="T33" fmla="*/ 42 h 134"/>
                <a:gd name="T34" fmla="*/ 2 w 44"/>
                <a:gd name="T35" fmla="*/ 104 h 134"/>
                <a:gd name="T36" fmla="*/ 2 w 44"/>
                <a:gd name="T37" fmla="*/ 104 h 134"/>
                <a:gd name="T38" fmla="*/ 3 w 44"/>
                <a:gd name="T39" fmla="*/ 109 h 134"/>
                <a:gd name="T40" fmla="*/ 3 w 44"/>
                <a:gd name="T41" fmla="*/ 111 h 134"/>
                <a:gd name="T42" fmla="*/ 6 w 44"/>
                <a:gd name="T43" fmla="*/ 119 h 134"/>
                <a:gd name="T44" fmla="*/ 7 w 44"/>
                <a:gd name="T45" fmla="*/ 119 h 134"/>
                <a:gd name="T46" fmla="*/ 7 w 44"/>
                <a:gd name="T47" fmla="*/ 119 h 134"/>
                <a:gd name="T48" fmla="*/ 7 w 44"/>
                <a:gd name="T49" fmla="*/ 119 h 134"/>
                <a:gd name="T50" fmla="*/ 7 w 44"/>
                <a:gd name="T51" fmla="*/ 119 h 134"/>
                <a:gd name="T52" fmla="*/ 10 w 44"/>
                <a:gd name="T53" fmla="*/ 122 h 134"/>
                <a:gd name="T54" fmla="*/ 10 w 44"/>
                <a:gd name="T55" fmla="*/ 122 h 134"/>
                <a:gd name="T56" fmla="*/ 7 w 44"/>
                <a:gd name="T57" fmla="*/ 120 h 134"/>
                <a:gd name="T58" fmla="*/ 9 w 44"/>
                <a:gd name="T59" fmla="*/ 122 h 134"/>
                <a:gd name="T60" fmla="*/ 10 w 44"/>
                <a:gd name="T61" fmla="*/ 124 h 134"/>
                <a:gd name="T62" fmla="*/ 14 w 44"/>
                <a:gd name="T63" fmla="*/ 134 h 134"/>
                <a:gd name="T64" fmla="*/ 30 w 44"/>
                <a:gd name="T65" fmla="*/ 127 h 134"/>
                <a:gd name="T66" fmla="*/ 30 w 44"/>
                <a:gd name="T67" fmla="*/ 119 h 134"/>
                <a:gd name="T68" fmla="*/ 30 w 44"/>
                <a:gd name="T69" fmla="*/ 119 h 134"/>
                <a:gd name="T70" fmla="*/ 31 w 44"/>
                <a:gd name="T71" fmla="*/ 114 h 134"/>
                <a:gd name="T72" fmla="*/ 32 w 44"/>
                <a:gd name="T73" fmla="*/ 112 h 134"/>
                <a:gd name="T74" fmla="*/ 34 w 44"/>
                <a:gd name="T75" fmla="*/ 101 h 134"/>
                <a:gd name="T76" fmla="*/ 35 w 44"/>
                <a:gd name="T77" fmla="*/ 99 h 134"/>
                <a:gd name="T78" fmla="*/ 36 w 44"/>
                <a:gd name="T79" fmla="*/ 95 h 134"/>
                <a:gd name="T80" fmla="*/ 42 w 44"/>
                <a:gd name="T81" fmla="*/ 70 h 134"/>
                <a:gd name="T82" fmla="*/ 38 w 44"/>
                <a:gd name="T83" fmla="*/ 66 h 134"/>
                <a:gd name="T84" fmla="*/ 38 w 44"/>
                <a:gd name="T85" fmla="*/ 66 h 134"/>
                <a:gd name="T86" fmla="*/ 34 w 44"/>
                <a:gd name="T87" fmla="*/ 60 h 134"/>
                <a:gd name="T88" fmla="*/ 27 w 44"/>
                <a:gd name="T89" fmla="*/ 52 h 134"/>
                <a:gd name="T90" fmla="*/ 28 w 44"/>
                <a:gd name="T91" fmla="*/ 52 h 134"/>
                <a:gd name="T92" fmla="*/ 36 w 44"/>
                <a:gd name="T93" fmla="*/ 50 h 134"/>
                <a:gd name="T94" fmla="*/ 27 w 44"/>
                <a:gd name="T95" fmla="*/ 52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 h="134">
                  <a:moveTo>
                    <a:pt x="7" y="119"/>
                  </a:moveTo>
                  <a:cubicBezTo>
                    <a:pt x="7" y="119"/>
                    <a:pt x="7" y="119"/>
                    <a:pt x="7" y="119"/>
                  </a:cubicBezTo>
                  <a:cubicBezTo>
                    <a:pt x="7" y="119"/>
                    <a:pt x="7" y="119"/>
                    <a:pt x="7" y="119"/>
                  </a:cubicBezTo>
                  <a:cubicBezTo>
                    <a:pt x="7" y="119"/>
                    <a:pt x="7" y="119"/>
                    <a:pt x="7" y="119"/>
                  </a:cubicBezTo>
                  <a:close/>
                  <a:moveTo>
                    <a:pt x="34" y="60"/>
                  </a:moveTo>
                  <a:cubicBezTo>
                    <a:pt x="40" y="57"/>
                    <a:pt x="44" y="53"/>
                    <a:pt x="31" y="46"/>
                  </a:cubicBezTo>
                  <a:cubicBezTo>
                    <a:pt x="40" y="45"/>
                    <a:pt x="42" y="37"/>
                    <a:pt x="41" y="28"/>
                  </a:cubicBezTo>
                  <a:cubicBezTo>
                    <a:pt x="41" y="23"/>
                    <a:pt x="39" y="17"/>
                    <a:pt x="39" y="12"/>
                  </a:cubicBezTo>
                  <a:cubicBezTo>
                    <a:pt x="38" y="11"/>
                    <a:pt x="38" y="11"/>
                    <a:pt x="38" y="11"/>
                  </a:cubicBezTo>
                  <a:cubicBezTo>
                    <a:pt x="38" y="6"/>
                    <a:pt x="37" y="3"/>
                    <a:pt x="37" y="1"/>
                  </a:cubicBezTo>
                  <a:cubicBezTo>
                    <a:pt x="31" y="10"/>
                    <a:pt x="33" y="5"/>
                    <a:pt x="36" y="0"/>
                  </a:cubicBezTo>
                  <a:cubicBezTo>
                    <a:pt x="28" y="3"/>
                    <a:pt x="20" y="7"/>
                    <a:pt x="13" y="10"/>
                  </a:cubicBezTo>
                  <a:cubicBezTo>
                    <a:pt x="12" y="13"/>
                    <a:pt x="11" y="16"/>
                    <a:pt x="10" y="19"/>
                  </a:cubicBezTo>
                  <a:cubicBezTo>
                    <a:pt x="10" y="20"/>
                    <a:pt x="10" y="20"/>
                    <a:pt x="10" y="20"/>
                  </a:cubicBezTo>
                  <a:cubicBezTo>
                    <a:pt x="10" y="21"/>
                    <a:pt x="10" y="21"/>
                    <a:pt x="10" y="21"/>
                  </a:cubicBezTo>
                  <a:cubicBezTo>
                    <a:pt x="10" y="21"/>
                    <a:pt x="10" y="21"/>
                    <a:pt x="10" y="21"/>
                  </a:cubicBezTo>
                  <a:cubicBezTo>
                    <a:pt x="9" y="28"/>
                    <a:pt x="7" y="35"/>
                    <a:pt x="6" y="42"/>
                  </a:cubicBezTo>
                  <a:cubicBezTo>
                    <a:pt x="2" y="65"/>
                    <a:pt x="0" y="89"/>
                    <a:pt x="2" y="104"/>
                  </a:cubicBezTo>
                  <a:cubicBezTo>
                    <a:pt x="2" y="104"/>
                    <a:pt x="2" y="104"/>
                    <a:pt x="2" y="104"/>
                  </a:cubicBezTo>
                  <a:cubicBezTo>
                    <a:pt x="2" y="106"/>
                    <a:pt x="3" y="107"/>
                    <a:pt x="3" y="109"/>
                  </a:cubicBezTo>
                  <a:cubicBezTo>
                    <a:pt x="3" y="109"/>
                    <a:pt x="3" y="110"/>
                    <a:pt x="3" y="111"/>
                  </a:cubicBezTo>
                  <a:cubicBezTo>
                    <a:pt x="4" y="114"/>
                    <a:pt x="5" y="117"/>
                    <a:pt x="6" y="119"/>
                  </a:cubicBezTo>
                  <a:cubicBezTo>
                    <a:pt x="6" y="119"/>
                    <a:pt x="7" y="119"/>
                    <a:pt x="7" y="119"/>
                  </a:cubicBezTo>
                  <a:cubicBezTo>
                    <a:pt x="7" y="119"/>
                    <a:pt x="7" y="119"/>
                    <a:pt x="7" y="119"/>
                  </a:cubicBezTo>
                  <a:cubicBezTo>
                    <a:pt x="7" y="119"/>
                    <a:pt x="7" y="119"/>
                    <a:pt x="7" y="119"/>
                  </a:cubicBezTo>
                  <a:cubicBezTo>
                    <a:pt x="7" y="119"/>
                    <a:pt x="7" y="119"/>
                    <a:pt x="7" y="119"/>
                  </a:cubicBezTo>
                  <a:cubicBezTo>
                    <a:pt x="9" y="121"/>
                    <a:pt x="10" y="122"/>
                    <a:pt x="10" y="122"/>
                  </a:cubicBezTo>
                  <a:cubicBezTo>
                    <a:pt x="11" y="123"/>
                    <a:pt x="11" y="123"/>
                    <a:pt x="10" y="122"/>
                  </a:cubicBezTo>
                  <a:cubicBezTo>
                    <a:pt x="9" y="122"/>
                    <a:pt x="8" y="121"/>
                    <a:pt x="7" y="120"/>
                  </a:cubicBezTo>
                  <a:cubicBezTo>
                    <a:pt x="8" y="120"/>
                    <a:pt x="9" y="121"/>
                    <a:pt x="9" y="122"/>
                  </a:cubicBezTo>
                  <a:cubicBezTo>
                    <a:pt x="10" y="123"/>
                    <a:pt x="10" y="123"/>
                    <a:pt x="10" y="124"/>
                  </a:cubicBezTo>
                  <a:cubicBezTo>
                    <a:pt x="12" y="127"/>
                    <a:pt x="13" y="130"/>
                    <a:pt x="14" y="134"/>
                  </a:cubicBezTo>
                  <a:cubicBezTo>
                    <a:pt x="19" y="132"/>
                    <a:pt x="24" y="129"/>
                    <a:pt x="30" y="127"/>
                  </a:cubicBezTo>
                  <a:cubicBezTo>
                    <a:pt x="30" y="124"/>
                    <a:pt x="30" y="122"/>
                    <a:pt x="30" y="119"/>
                  </a:cubicBezTo>
                  <a:cubicBezTo>
                    <a:pt x="30" y="119"/>
                    <a:pt x="30" y="119"/>
                    <a:pt x="30" y="119"/>
                  </a:cubicBezTo>
                  <a:cubicBezTo>
                    <a:pt x="31" y="117"/>
                    <a:pt x="31" y="116"/>
                    <a:pt x="31" y="114"/>
                  </a:cubicBezTo>
                  <a:cubicBezTo>
                    <a:pt x="31" y="113"/>
                    <a:pt x="32" y="112"/>
                    <a:pt x="32" y="112"/>
                  </a:cubicBezTo>
                  <a:cubicBezTo>
                    <a:pt x="32" y="108"/>
                    <a:pt x="33" y="104"/>
                    <a:pt x="34" y="101"/>
                  </a:cubicBezTo>
                  <a:cubicBezTo>
                    <a:pt x="34" y="100"/>
                    <a:pt x="34" y="100"/>
                    <a:pt x="35" y="99"/>
                  </a:cubicBezTo>
                  <a:cubicBezTo>
                    <a:pt x="35" y="98"/>
                    <a:pt x="35" y="96"/>
                    <a:pt x="36" y="95"/>
                  </a:cubicBezTo>
                  <a:cubicBezTo>
                    <a:pt x="39" y="82"/>
                    <a:pt x="43" y="71"/>
                    <a:pt x="42" y="70"/>
                  </a:cubicBezTo>
                  <a:cubicBezTo>
                    <a:pt x="41" y="67"/>
                    <a:pt x="40" y="67"/>
                    <a:pt x="38" y="66"/>
                  </a:cubicBezTo>
                  <a:cubicBezTo>
                    <a:pt x="39" y="66"/>
                    <a:pt x="39" y="66"/>
                    <a:pt x="38" y="66"/>
                  </a:cubicBezTo>
                  <a:cubicBezTo>
                    <a:pt x="18" y="64"/>
                    <a:pt x="27" y="63"/>
                    <a:pt x="34" y="60"/>
                  </a:cubicBezTo>
                  <a:moveTo>
                    <a:pt x="27" y="52"/>
                  </a:moveTo>
                  <a:cubicBezTo>
                    <a:pt x="28" y="52"/>
                    <a:pt x="28" y="52"/>
                    <a:pt x="28" y="52"/>
                  </a:cubicBezTo>
                  <a:cubicBezTo>
                    <a:pt x="32" y="52"/>
                    <a:pt x="34" y="51"/>
                    <a:pt x="36" y="50"/>
                  </a:cubicBezTo>
                  <a:cubicBezTo>
                    <a:pt x="28" y="49"/>
                    <a:pt x="28" y="52"/>
                    <a:pt x="27" y="5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92" name="Freeform 765">
              <a:extLst>
                <a:ext uri="{FF2B5EF4-FFF2-40B4-BE49-F238E27FC236}">
                  <a16:creationId xmlns:a16="http://schemas.microsoft.com/office/drawing/2014/main" id="{17041E11-F142-2D53-60A0-71BDEEC5E5BB}"/>
                </a:ext>
              </a:extLst>
            </p:cNvPr>
            <p:cNvSpPr>
              <a:spLocks noEditPoints="1"/>
            </p:cNvSpPr>
            <p:nvPr userDrawn="1"/>
          </p:nvSpPr>
          <p:spPr bwMode="auto">
            <a:xfrm>
              <a:off x="2745" y="2435"/>
              <a:ext cx="37" cy="210"/>
            </a:xfrm>
            <a:custGeom>
              <a:avLst/>
              <a:gdLst>
                <a:gd name="T0" fmla="*/ 4 w 26"/>
                <a:gd name="T1" fmla="*/ 130 h 146"/>
                <a:gd name="T2" fmla="*/ 4 w 26"/>
                <a:gd name="T3" fmla="*/ 130 h 146"/>
                <a:gd name="T4" fmla="*/ 4 w 26"/>
                <a:gd name="T5" fmla="*/ 130 h 146"/>
                <a:gd name="T6" fmla="*/ 4 w 26"/>
                <a:gd name="T7" fmla="*/ 130 h 146"/>
                <a:gd name="T8" fmla="*/ 20 w 26"/>
                <a:gd name="T9" fmla="*/ 65 h 146"/>
                <a:gd name="T10" fmla="*/ 18 w 26"/>
                <a:gd name="T11" fmla="*/ 50 h 146"/>
                <a:gd name="T12" fmla="*/ 25 w 26"/>
                <a:gd name="T13" fmla="*/ 30 h 146"/>
                <a:gd name="T14" fmla="*/ 23 w 26"/>
                <a:gd name="T15" fmla="*/ 13 h 146"/>
                <a:gd name="T16" fmla="*/ 23 w 26"/>
                <a:gd name="T17" fmla="*/ 11 h 146"/>
                <a:gd name="T18" fmla="*/ 22 w 26"/>
                <a:gd name="T19" fmla="*/ 1 h 146"/>
                <a:gd name="T20" fmla="*/ 21 w 26"/>
                <a:gd name="T21" fmla="*/ 0 h 146"/>
                <a:gd name="T22" fmla="*/ 7 w 26"/>
                <a:gd name="T23" fmla="*/ 11 h 146"/>
                <a:gd name="T24" fmla="*/ 6 w 26"/>
                <a:gd name="T25" fmla="*/ 21 h 146"/>
                <a:gd name="T26" fmla="*/ 6 w 26"/>
                <a:gd name="T27" fmla="*/ 22 h 146"/>
                <a:gd name="T28" fmla="*/ 6 w 26"/>
                <a:gd name="T29" fmla="*/ 23 h 146"/>
                <a:gd name="T30" fmla="*/ 6 w 26"/>
                <a:gd name="T31" fmla="*/ 23 h 146"/>
                <a:gd name="T32" fmla="*/ 3 w 26"/>
                <a:gd name="T33" fmla="*/ 46 h 146"/>
                <a:gd name="T34" fmla="*/ 1 w 26"/>
                <a:gd name="T35" fmla="*/ 113 h 146"/>
                <a:gd name="T36" fmla="*/ 1 w 26"/>
                <a:gd name="T37" fmla="*/ 114 h 146"/>
                <a:gd name="T38" fmla="*/ 1 w 26"/>
                <a:gd name="T39" fmla="*/ 118 h 146"/>
                <a:gd name="T40" fmla="*/ 2 w 26"/>
                <a:gd name="T41" fmla="*/ 121 h 146"/>
                <a:gd name="T42" fmla="*/ 4 w 26"/>
                <a:gd name="T43" fmla="*/ 130 h 146"/>
                <a:gd name="T44" fmla="*/ 4 w 26"/>
                <a:gd name="T45" fmla="*/ 130 h 146"/>
                <a:gd name="T46" fmla="*/ 4 w 26"/>
                <a:gd name="T47" fmla="*/ 130 h 146"/>
                <a:gd name="T48" fmla="*/ 4 w 26"/>
                <a:gd name="T49" fmla="*/ 130 h 146"/>
                <a:gd name="T50" fmla="*/ 4 w 26"/>
                <a:gd name="T51" fmla="*/ 130 h 146"/>
                <a:gd name="T52" fmla="*/ 6 w 26"/>
                <a:gd name="T53" fmla="*/ 133 h 146"/>
                <a:gd name="T54" fmla="*/ 6 w 26"/>
                <a:gd name="T55" fmla="*/ 133 h 146"/>
                <a:gd name="T56" fmla="*/ 4 w 26"/>
                <a:gd name="T57" fmla="*/ 131 h 146"/>
                <a:gd name="T58" fmla="*/ 5 w 26"/>
                <a:gd name="T59" fmla="*/ 133 h 146"/>
                <a:gd name="T60" fmla="*/ 6 w 26"/>
                <a:gd name="T61" fmla="*/ 135 h 146"/>
                <a:gd name="T62" fmla="*/ 8 w 26"/>
                <a:gd name="T63" fmla="*/ 146 h 146"/>
                <a:gd name="T64" fmla="*/ 18 w 26"/>
                <a:gd name="T65" fmla="*/ 138 h 146"/>
                <a:gd name="T66" fmla="*/ 18 w 26"/>
                <a:gd name="T67" fmla="*/ 130 h 146"/>
                <a:gd name="T68" fmla="*/ 18 w 26"/>
                <a:gd name="T69" fmla="*/ 130 h 146"/>
                <a:gd name="T70" fmla="*/ 19 w 26"/>
                <a:gd name="T71" fmla="*/ 124 h 146"/>
                <a:gd name="T72" fmla="*/ 19 w 26"/>
                <a:gd name="T73" fmla="*/ 122 h 146"/>
                <a:gd name="T74" fmla="*/ 20 w 26"/>
                <a:gd name="T75" fmla="*/ 110 h 146"/>
                <a:gd name="T76" fmla="*/ 21 w 26"/>
                <a:gd name="T77" fmla="*/ 108 h 146"/>
                <a:gd name="T78" fmla="*/ 21 w 26"/>
                <a:gd name="T79" fmla="*/ 104 h 146"/>
                <a:gd name="T80" fmla="*/ 25 w 26"/>
                <a:gd name="T81" fmla="*/ 76 h 146"/>
                <a:gd name="T82" fmla="*/ 23 w 26"/>
                <a:gd name="T83" fmla="*/ 71 h 146"/>
                <a:gd name="T84" fmla="*/ 23 w 26"/>
                <a:gd name="T85" fmla="*/ 72 h 146"/>
                <a:gd name="T86" fmla="*/ 20 w 26"/>
                <a:gd name="T87" fmla="*/ 65 h 146"/>
                <a:gd name="T88" fmla="*/ 16 w 26"/>
                <a:gd name="T89" fmla="*/ 57 h 146"/>
                <a:gd name="T90" fmla="*/ 17 w 26"/>
                <a:gd name="T91" fmla="*/ 57 h 146"/>
                <a:gd name="T92" fmla="*/ 22 w 26"/>
                <a:gd name="T93" fmla="*/ 54 h 146"/>
                <a:gd name="T94" fmla="*/ 16 w 26"/>
                <a:gd name="T95" fmla="*/ 57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6" h="146">
                  <a:moveTo>
                    <a:pt x="4" y="130"/>
                  </a:moveTo>
                  <a:cubicBezTo>
                    <a:pt x="4" y="130"/>
                    <a:pt x="4" y="130"/>
                    <a:pt x="4" y="130"/>
                  </a:cubicBezTo>
                  <a:cubicBezTo>
                    <a:pt x="4" y="130"/>
                    <a:pt x="4" y="130"/>
                    <a:pt x="4" y="130"/>
                  </a:cubicBezTo>
                  <a:cubicBezTo>
                    <a:pt x="4" y="130"/>
                    <a:pt x="4" y="130"/>
                    <a:pt x="4" y="130"/>
                  </a:cubicBezTo>
                  <a:close/>
                  <a:moveTo>
                    <a:pt x="20" y="65"/>
                  </a:moveTo>
                  <a:cubicBezTo>
                    <a:pt x="24" y="62"/>
                    <a:pt x="26" y="57"/>
                    <a:pt x="18" y="50"/>
                  </a:cubicBezTo>
                  <a:cubicBezTo>
                    <a:pt x="24" y="49"/>
                    <a:pt x="25" y="40"/>
                    <a:pt x="25" y="30"/>
                  </a:cubicBezTo>
                  <a:cubicBezTo>
                    <a:pt x="24" y="25"/>
                    <a:pt x="24" y="18"/>
                    <a:pt x="23" y="13"/>
                  </a:cubicBezTo>
                  <a:cubicBezTo>
                    <a:pt x="23" y="12"/>
                    <a:pt x="23" y="12"/>
                    <a:pt x="23" y="11"/>
                  </a:cubicBezTo>
                  <a:cubicBezTo>
                    <a:pt x="22" y="7"/>
                    <a:pt x="22" y="3"/>
                    <a:pt x="22" y="1"/>
                  </a:cubicBezTo>
                  <a:cubicBezTo>
                    <a:pt x="18" y="11"/>
                    <a:pt x="20" y="5"/>
                    <a:pt x="21" y="0"/>
                  </a:cubicBezTo>
                  <a:cubicBezTo>
                    <a:pt x="17" y="3"/>
                    <a:pt x="12" y="7"/>
                    <a:pt x="7" y="11"/>
                  </a:cubicBezTo>
                  <a:cubicBezTo>
                    <a:pt x="7" y="15"/>
                    <a:pt x="6" y="18"/>
                    <a:pt x="6" y="21"/>
                  </a:cubicBezTo>
                  <a:cubicBezTo>
                    <a:pt x="6" y="21"/>
                    <a:pt x="6" y="22"/>
                    <a:pt x="6" y="22"/>
                  </a:cubicBezTo>
                  <a:cubicBezTo>
                    <a:pt x="6" y="22"/>
                    <a:pt x="6" y="22"/>
                    <a:pt x="6" y="23"/>
                  </a:cubicBezTo>
                  <a:cubicBezTo>
                    <a:pt x="6" y="23"/>
                    <a:pt x="6" y="23"/>
                    <a:pt x="6" y="23"/>
                  </a:cubicBezTo>
                  <a:cubicBezTo>
                    <a:pt x="5" y="30"/>
                    <a:pt x="4" y="38"/>
                    <a:pt x="3" y="46"/>
                  </a:cubicBezTo>
                  <a:cubicBezTo>
                    <a:pt x="1" y="71"/>
                    <a:pt x="0" y="97"/>
                    <a:pt x="1" y="113"/>
                  </a:cubicBezTo>
                  <a:cubicBezTo>
                    <a:pt x="1" y="113"/>
                    <a:pt x="1" y="114"/>
                    <a:pt x="1" y="114"/>
                  </a:cubicBezTo>
                  <a:cubicBezTo>
                    <a:pt x="1" y="115"/>
                    <a:pt x="1" y="117"/>
                    <a:pt x="1" y="118"/>
                  </a:cubicBezTo>
                  <a:cubicBezTo>
                    <a:pt x="1" y="119"/>
                    <a:pt x="2" y="120"/>
                    <a:pt x="2" y="121"/>
                  </a:cubicBezTo>
                  <a:cubicBezTo>
                    <a:pt x="2" y="124"/>
                    <a:pt x="3" y="127"/>
                    <a:pt x="4" y="130"/>
                  </a:cubicBezTo>
                  <a:cubicBezTo>
                    <a:pt x="4" y="130"/>
                    <a:pt x="4" y="130"/>
                    <a:pt x="4" y="130"/>
                  </a:cubicBezTo>
                  <a:cubicBezTo>
                    <a:pt x="4" y="130"/>
                    <a:pt x="4" y="130"/>
                    <a:pt x="4" y="130"/>
                  </a:cubicBezTo>
                  <a:cubicBezTo>
                    <a:pt x="4" y="130"/>
                    <a:pt x="4" y="130"/>
                    <a:pt x="4" y="130"/>
                  </a:cubicBezTo>
                  <a:cubicBezTo>
                    <a:pt x="4" y="130"/>
                    <a:pt x="4" y="130"/>
                    <a:pt x="4" y="130"/>
                  </a:cubicBezTo>
                  <a:cubicBezTo>
                    <a:pt x="5" y="132"/>
                    <a:pt x="5" y="132"/>
                    <a:pt x="6" y="133"/>
                  </a:cubicBezTo>
                  <a:cubicBezTo>
                    <a:pt x="6" y="134"/>
                    <a:pt x="6" y="134"/>
                    <a:pt x="6" y="133"/>
                  </a:cubicBezTo>
                  <a:cubicBezTo>
                    <a:pt x="5" y="132"/>
                    <a:pt x="5" y="131"/>
                    <a:pt x="4" y="131"/>
                  </a:cubicBezTo>
                  <a:cubicBezTo>
                    <a:pt x="5" y="131"/>
                    <a:pt x="5" y="132"/>
                    <a:pt x="5" y="133"/>
                  </a:cubicBezTo>
                  <a:cubicBezTo>
                    <a:pt x="5" y="134"/>
                    <a:pt x="6" y="135"/>
                    <a:pt x="6" y="135"/>
                  </a:cubicBezTo>
                  <a:cubicBezTo>
                    <a:pt x="7" y="138"/>
                    <a:pt x="7" y="142"/>
                    <a:pt x="8" y="146"/>
                  </a:cubicBezTo>
                  <a:cubicBezTo>
                    <a:pt x="11" y="144"/>
                    <a:pt x="14" y="141"/>
                    <a:pt x="18" y="138"/>
                  </a:cubicBezTo>
                  <a:cubicBezTo>
                    <a:pt x="18" y="136"/>
                    <a:pt x="18" y="133"/>
                    <a:pt x="18" y="130"/>
                  </a:cubicBezTo>
                  <a:cubicBezTo>
                    <a:pt x="18" y="130"/>
                    <a:pt x="18" y="130"/>
                    <a:pt x="18" y="130"/>
                  </a:cubicBezTo>
                  <a:cubicBezTo>
                    <a:pt x="18" y="128"/>
                    <a:pt x="18" y="126"/>
                    <a:pt x="19" y="124"/>
                  </a:cubicBezTo>
                  <a:cubicBezTo>
                    <a:pt x="19" y="123"/>
                    <a:pt x="19" y="123"/>
                    <a:pt x="19" y="122"/>
                  </a:cubicBezTo>
                  <a:cubicBezTo>
                    <a:pt x="19" y="118"/>
                    <a:pt x="20" y="114"/>
                    <a:pt x="20" y="110"/>
                  </a:cubicBezTo>
                  <a:cubicBezTo>
                    <a:pt x="20" y="109"/>
                    <a:pt x="21" y="109"/>
                    <a:pt x="21" y="108"/>
                  </a:cubicBezTo>
                  <a:cubicBezTo>
                    <a:pt x="21" y="107"/>
                    <a:pt x="21" y="105"/>
                    <a:pt x="21" y="104"/>
                  </a:cubicBezTo>
                  <a:cubicBezTo>
                    <a:pt x="23" y="89"/>
                    <a:pt x="26" y="77"/>
                    <a:pt x="25" y="76"/>
                  </a:cubicBezTo>
                  <a:cubicBezTo>
                    <a:pt x="24" y="73"/>
                    <a:pt x="24" y="73"/>
                    <a:pt x="23" y="71"/>
                  </a:cubicBezTo>
                  <a:cubicBezTo>
                    <a:pt x="23" y="72"/>
                    <a:pt x="23" y="72"/>
                    <a:pt x="23" y="72"/>
                  </a:cubicBezTo>
                  <a:cubicBezTo>
                    <a:pt x="11" y="70"/>
                    <a:pt x="16" y="69"/>
                    <a:pt x="20" y="65"/>
                  </a:cubicBezTo>
                  <a:moveTo>
                    <a:pt x="16" y="57"/>
                  </a:moveTo>
                  <a:cubicBezTo>
                    <a:pt x="16" y="57"/>
                    <a:pt x="17" y="57"/>
                    <a:pt x="17" y="57"/>
                  </a:cubicBezTo>
                  <a:cubicBezTo>
                    <a:pt x="19" y="57"/>
                    <a:pt x="20" y="56"/>
                    <a:pt x="22" y="54"/>
                  </a:cubicBezTo>
                  <a:cubicBezTo>
                    <a:pt x="17" y="53"/>
                    <a:pt x="17" y="57"/>
                    <a:pt x="16" y="5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93" name="Freeform 766">
              <a:extLst>
                <a:ext uri="{FF2B5EF4-FFF2-40B4-BE49-F238E27FC236}">
                  <a16:creationId xmlns:a16="http://schemas.microsoft.com/office/drawing/2014/main" id="{BEA9F672-795C-FB07-A0FB-6B87DD9486E8}"/>
                </a:ext>
              </a:extLst>
            </p:cNvPr>
            <p:cNvSpPr>
              <a:spLocks/>
            </p:cNvSpPr>
            <p:nvPr userDrawn="1"/>
          </p:nvSpPr>
          <p:spPr bwMode="auto">
            <a:xfrm>
              <a:off x="2306" y="2179"/>
              <a:ext cx="3" cy="7"/>
            </a:xfrm>
            <a:custGeom>
              <a:avLst/>
              <a:gdLst>
                <a:gd name="T0" fmla="*/ 0 w 2"/>
                <a:gd name="T1" fmla="*/ 5 h 5"/>
                <a:gd name="T2" fmla="*/ 1 w 2"/>
                <a:gd name="T3" fmla="*/ 0 h 5"/>
                <a:gd name="T4" fmla="*/ 0 w 2"/>
                <a:gd name="T5" fmla="*/ 5 h 5"/>
              </a:gdLst>
              <a:ahLst/>
              <a:cxnLst>
                <a:cxn ang="0">
                  <a:pos x="T0" y="T1"/>
                </a:cxn>
                <a:cxn ang="0">
                  <a:pos x="T2" y="T3"/>
                </a:cxn>
                <a:cxn ang="0">
                  <a:pos x="T4" y="T5"/>
                </a:cxn>
              </a:cxnLst>
              <a:rect l="0" t="0" r="r" b="b"/>
              <a:pathLst>
                <a:path w="2" h="5">
                  <a:moveTo>
                    <a:pt x="0" y="5"/>
                  </a:moveTo>
                  <a:cubicBezTo>
                    <a:pt x="1" y="0"/>
                    <a:pt x="1" y="0"/>
                    <a:pt x="1" y="0"/>
                  </a:cubicBezTo>
                  <a:cubicBezTo>
                    <a:pt x="2" y="3"/>
                    <a:pt x="0" y="2"/>
                    <a:pt x="0" y="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94" name="Freeform 767">
              <a:extLst>
                <a:ext uri="{FF2B5EF4-FFF2-40B4-BE49-F238E27FC236}">
                  <a16:creationId xmlns:a16="http://schemas.microsoft.com/office/drawing/2014/main" id="{7A99288C-0739-4376-F26F-1B44DE0A3102}"/>
                </a:ext>
              </a:extLst>
            </p:cNvPr>
            <p:cNvSpPr>
              <a:spLocks/>
            </p:cNvSpPr>
            <p:nvPr userDrawn="1"/>
          </p:nvSpPr>
          <p:spPr bwMode="auto">
            <a:xfrm>
              <a:off x="2312" y="2184"/>
              <a:ext cx="3" cy="8"/>
            </a:xfrm>
            <a:custGeom>
              <a:avLst/>
              <a:gdLst>
                <a:gd name="T0" fmla="*/ 0 w 2"/>
                <a:gd name="T1" fmla="*/ 0 h 5"/>
                <a:gd name="T2" fmla="*/ 0 w 2"/>
                <a:gd name="T3" fmla="*/ 0 h 5"/>
              </a:gdLst>
              <a:ahLst/>
              <a:cxnLst>
                <a:cxn ang="0">
                  <a:pos x="T0" y="T1"/>
                </a:cxn>
                <a:cxn ang="0">
                  <a:pos x="T2" y="T3"/>
                </a:cxn>
              </a:cxnLst>
              <a:rect l="0" t="0" r="r" b="b"/>
              <a:pathLst>
                <a:path w="2" h="5">
                  <a:moveTo>
                    <a:pt x="0" y="0"/>
                  </a:moveTo>
                  <a:cubicBezTo>
                    <a:pt x="2" y="5"/>
                    <a:pt x="1" y="1"/>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95" name="Freeform 768">
              <a:extLst>
                <a:ext uri="{FF2B5EF4-FFF2-40B4-BE49-F238E27FC236}">
                  <a16:creationId xmlns:a16="http://schemas.microsoft.com/office/drawing/2014/main" id="{6E1E80CE-64F3-914F-20B2-EE0F4ED1C909}"/>
                </a:ext>
              </a:extLst>
            </p:cNvPr>
            <p:cNvSpPr>
              <a:spLocks/>
            </p:cNvSpPr>
            <p:nvPr userDrawn="1"/>
          </p:nvSpPr>
          <p:spPr bwMode="auto">
            <a:xfrm>
              <a:off x="2319" y="2364"/>
              <a:ext cx="6" cy="7"/>
            </a:xfrm>
            <a:custGeom>
              <a:avLst/>
              <a:gdLst>
                <a:gd name="T0" fmla="*/ 0 w 4"/>
                <a:gd name="T1" fmla="*/ 5 h 5"/>
                <a:gd name="T2" fmla="*/ 3 w 4"/>
                <a:gd name="T3" fmla="*/ 0 h 5"/>
                <a:gd name="T4" fmla="*/ 0 w 4"/>
                <a:gd name="T5" fmla="*/ 5 h 5"/>
              </a:gdLst>
              <a:ahLst/>
              <a:cxnLst>
                <a:cxn ang="0">
                  <a:pos x="T0" y="T1"/>
                </a:cxn>
                <a:cxn ang="0">
                  <a:pos x="T2" y="T3"/>
                </a:cxn>
                <a:cxn ang="0">
                  <a:pos x="T4" y="T5"/>
                </a:cxn>
              </a:cxnLst>
              <a:rect l="0" t="0" r="r" b="b"/>
              <a:pathLst>
                <a:path w="4" h="5">
                  <a:moveTo>
                    <a:pt x="0" y="5"/>
                  </a:moveTo>
                  <a:cubicBezTo>
                    <a:pt x="1" y="3"/>
                    <a:pt x="2" y="2"/>
                    <a:pt x="3" y="0"/>
                  </a:cubicBezTo>
                  <a:cubicBezTo>
                    <a:pt x="4" y="4"/>
                    <a:pt x="1" y="4"/>
                    <a:pt x="0" y="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96" name="Freeform 769">
              <a:extLst>
                <a:ext uri="{FF2B5EF4-FFF2-40B4-BE49-F238E27FC236}">
                  <a16:creationId xmlns:a16="http://schemas.microsoft.com/office/drawing/2014/main" id="{7537D019-523D-E742-741E-F7096F85484C}"/>
                </a:ext>
              </a:extLst>
            </p:cNvPr>
            <p:cNvSpPr>
              <a:spLocks/>
            </p:cNvSpPr>
            <p:nvPr userDrawn="1"/>
          </p:nvSpPr>
          <p:spPr bwMode="auto">
            <a:xfrm>
              <a:off x="2318" y="2371"/>
              <a:ext cx="1" cy="3"/>
            </a:xfrm>
            <a:custGeom>
              <a:avLst/>
              <a:gdLst>
                <a:gd name="T0" fmla="*/ 1 w 1"/>
                <a:gd name="T1" fmla="*/ 0 h 2"/>
                <a:gd name="T2" fmla="*/ 0 w 1"/>
                <a:gd name="T3" fmla="*/ 2 h 2"/>
                <a:gd name="T4" fmla="*/ 1 w 1"/>
                <a:gd name="T5" fmla="*/ 0 h 2"/>
              </a:gdLst>
              <a:ahLst/>
              <a:cxnLst>
                <a:cxn ang="0">
                  <a:pos x="T0" y="T1"/>
                </a:cxn>
                <a:cxn ang="0">
                  <a:pos x="T2" y="T3"/>
                </a:cxn>
                <a:cxn ang="0">
                  <a:pos x="T4" y="T5"/>
                </a:cxn>
              </a:cxnLst>
              <a:rect l="0" t="0" r="r" b="b"/>
              <a:pathLst>
                <a:path w="1" h="2">
                  <a:moveTo>
                    <a:pt x="1" y="0"/>
                  </a:moveTo>
                  <a:cubicBezTo>
                    <a:pt x="0" y="2"/>
                    <a:pt x="0" y="2"/>
                    <a:pt x="0" y="2"/>
                  </a:cubicBezTo>
                  <a:cubicBezTo>
                    <a:pt x="0" y="1"/>
                    <a:pt x="0" y="1"/>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97" name="Freeform 770">
              <a:extLst>
                <a:ext uri="{FF2B5EF4-FFF2-40B4-BE49-F238E27FC236}">
                  <a16:creationId xmlns:a16="http://schemas.microsoft.com/office/drawing/2014/main" id="{6F99FE74-76F2-FC74-6EC1-EE23A742952C}"/>
                </a:ext>
              </a:extLst>
            </p:cNvPr>
            <p:cNvSpPr>
              <a:spLocks/>
            </p:cNvSpPr>
            <p:nvPr userDrawn="1"/>
          </p:nvSpPr>
          <p:spPr bwMode="auto">
            <a:xfrm>
              <a:off x="2316" y="2210"/>
              <a:ext cx="3" cy="3"/>
            </a:xfrm>
            <a:custGeom>
              <a:avLst/>
              <a:gdLst>
                <a:gd name="T0" fmla="*/ 2 w 2"/>
                <a:gd name="T1" fmla="*/ 0 h 2"/>
                <a:gd name="T2" fmla="*/ 0 w 2"/>
                <a:gd name="T3" fmla="*/ 2 h 2"/>
                <a:gd name="T4" fmla="*/ 2 w 2"/>
                <a:gd name="T5" fmla="*/ 0 h 2"/>
              </a:gdLst>
              <a:ahLst/>
              <a:cxnLst>
                <a:cxn ang="0">
                  <a:pos x="T0" y="T1"/>
                </a:cxn>
                <a:cxn ang="0">
                  <a:pos x="T2" y="T3"/>
                </a:cxn>
                <a:cxn ang="0">
                  <a:pos x="T4" y="T5"/>
                </a:cxn>
              </a:cxnLst>
              <a:rect l="0" t="0" r="r" b="b"/>
              <a:pathLst>
                <a:path w="2" h="2">
                  <a:moveTo>
                    <a:pt x="2" y="0"/>
                  </a:moveTo>
                  <a:cubicBezTo>
                    <a:pt x="2" y="1"/>
                    <a:pt x="1" y="2"/>
                    <a:pt x="0" y="2"/>
                  </a:cubicBezTo>
                  <a:cubicBezTo>
                    <a:pt x="1" y="1"/>
                    <a:pt x="1" y="0"/>
                    <a:pt x="2"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98" name="Freeform 771">
              <a:extLst>
                <a:ext uri="{FF2B5EF4-FFF2-40B4-BE49-F238E27FC236}">
                  <a16:creationId xmlns:a16="http://schemas.microsoft.com/office/drawing/2014/main" id="{7D0A30BF-B783-3EFD-1A53-AFF17EFD9805}"/>
                </a:ext>
              </a:extLst>
            </p:cNvPr>
            <p:cNvSpPr>
              <a:spLocks/>
            </p:cNvSpPr>
            <p:nvPr userDrawn="1"/>
          </p:nvSpPr>
          <p:spPr bwMode="auto">
            <a:xfrm>
              <a:off x="2315" y="3138"/>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99" name="Freeform 772">
              <a:extLst>
                <a:ext uri="{FF2B5EF4-FFF2-40B4-BE49-F238E27FC236}">
                  <a16:creationId xmlns:a16="http://schemas.microsoft.com/office/drawing/2014/main" id="{7E50C7EF-7677-3DC0-B10D-E5682F352049}"/>
                </a:ext>
              </a:extLst>
            </p:cNvPr>
            <p:cNvSpPr>
              <a:spLocks noEditPoints="1"/>
            </p:cNvSpPr>
            <p:nvPr userDrawn="1"/>
          </p:nvSpPr>
          <p:spPr bwMode="auto">
            <a:xfrm>
              <a:off x="2256" y="2202"/>
              <a:ext cx="82" cy="965"/>
            </a:xfrm>
            <a:custGeom>
              <a:avLst/>
              <a:gdLst>
                <a:gd name="T0" fmla="*/ 34 w 57"/>
                <a:gd name="T1" fmla="*/ 305 h 671"/>
                <a:gd name="T2" fmla="*/ 34 w 57"/>
                <a:gd name="T3" fmla="*/ 305 h 671"/>
                <a:gd name="T4" fmla="*/ 35 w 57"/>
                <a:gd name="T5" fmla="*/ 305 h 671"/>
                <a:gd name="T6" fmla="*/ 35 w 57"/>
                <a:gd name="T7" fmla="*/ 306 h 671"/>
                <a:gd name="T8" fmla="*/ 35 w 57"/>
                <a:gd name="T9" fmla="*/ 306 h 671"/>
                <a:gd name="T10" fmla="*/ 43 w 57"/>
                <a:gd name="T11" fmla="*/ 296 h 671"/>
                <a:gd name="T12" fmla="*/ 34 w 57"/>
                <a:gd name="T13" fmla="*/ 305 h 671"/>
                <a:gd name="T14" fmla="*/ 45 w 57"/>
                <a:gd name="T15" fmla="*/ 348 h 671"/>
                <a:gd name="T16" fmla="*/ 42 w 57"/>
                <a:gd name="T17" fmla="*/ 334 h 671"/>
                <a:gd name="T18" fmla="*/ 45 w 57"/>
                <a:gd name="T19" fmla="*/ 348 h 671"/>
                <a:gd name="T20" fmla="*/ 49 w 57"/>
                <a:gd name="T21" fmla="*/ 363 h 671"/>
                <a:gd name="T22" fmla="*/ 45 w 57"/>
                <a:gd name="T23" fmla="*/ 348 h 671"/>
                <a:gd name="T24" fmla="*/ 45 w 57"/>
                <a:gd name="T25" fmla="*/ 350 h 671"/>
                <a:gd name="T26" fmla="*/ 41 w 57"/>
                <a:gd name="T27" fmla="*/ 329 h 671"/>
                <a:gd name="T28" fmla="*/ 42 w 57"/>
                <a:gd name="T29" fmla="*/ 334 h 671"/>
                <a:gd name="T30" fmla="*/ 41 w 57"/>
                <a:gd name="T31" fmla="*/ 329 h 671"/>
                <a:gd name="T32" fmla="*/ 38 w 57"/>
                <a:gd name="T33" fmla="*/ 285 h 671"/>
                <a:gd name="T34" fmla="*/ 44 w 57"/>
                <a:gd name="T35" fmla="*/ 140 h 671"/>
                <a:gd name="T36" fmla="*/ 45 w 57"/>
                <a:gd name="T37" fmla="*/ 117 h 671"/>
                <a:gd name="T38" fmla="*/ 46 w 57"/>
                <a:gd name="T39" fmla="*/ 116 h 671"/>
                <a:gd name="T40" fmla="*/ 45 w 57"/>
                <a:gd name="T41" fmla="*/ 118 h 671"/>
                <a:gd name="T42" fmla="*/ 42 w 57"/>
                <a:gd name="T43" fmla="*/ 71 h 671"/>
                <a:gd name="T44" fmla="*/ 39 w 57"/>
                <a:gd name="T45" fmla="*/ 32 h 671"/>
                <a:gd name="T46" fmla="*/ 39 w 57"/>
                <a:gd name="T47" fmla="*/ 31 h 671"/>
                <a:gd name="T48" fmla="*/ 39 w 57"/>
                <a:gd name="T49" fmla="*/ 30 h 671"/>
                <a:gd name="T50" fmla="*/ 44 w 57"/>
                <a:gd name="T51" fmla="*/ 0 h 671"/>
                <a:gd name="T52" fmla="*/ 37 w 57"/>
                <a:gd name="T53" fmla="*/ 26 h 671"/>
                <a:gd name="T54" fmla="*/ 36 w 57"/>
                <a:gd name="T55" fmla="*/ 29 h 671"/>
                <a:gd name="T56" fmla="*/ 36 w 57"/>
                <a:gd name="T57" fmla="*/ 30 h 671"/>
                <a:gd name="T58" fmla="*/ 33 w 57"/>
                <a:gd name="T59" fmla="*/ 30 h 671"/>
                <a:gd name="T60" fmla="*/ 35 w 57"/>
                <a:gd name="T61" fmla="*/ 36 h 671"/>
                <a:gd name="T62" fmla="*/ 34 w 57"/>
                <a:gd name="T63" fmla="*/ 39 h 671"/>
                <a:gd name="T64" fmla="*/ 13 w 57"/>
                <a:gd name="T65" fmla="*/ 518 h 671"/>
                <a:gd name="T66" fmla="*/ 14 w 57"/>
                <a:gd name="T67" fmla="*/ 522 h 671"/>
                <a:gd name="T68" fmla="*/ 14 w 57"/>
                <a:gd name="T69" fmla="*/ 520 h 671"/>
                <a:gd name="T70" fmla="*/ 17 w 57"/>
                <a:gd name="T71" fmla="*/ 530 h 671"/>
                <a:gd name="T72" fmla="*/ 14 w 57"/>
                <a:gd name="T73" fmla="*/ 522 h 671"/>
                <a:gd name="T74" fmla="*/ 31 w 57"/>
                <a:gd name="T75" fmla="*/ 648 h 671"/>
                <a:gd name="T76" fmla="*/ 31 w 57"/>
                <a:gd name="T77" fmla="*/ 650 h 671"/>
                <a:gd name="T78" fmla="*/ 31 w 57"/>
                <a:gd name="T79" fmla="*/ 650 h 671"/>
                <a:gd name="T80" fmla="*/ 50 w 57"/>
                <a:gd name="T81" fmla="*/ 654 h 671"/>
                <a:gd name="T82" fmla="*/ 56 w 57"/>
                <a:gd name="T83" fmla="*/ 637 h 671"/>
                <a:gd name="T84" fmla="*/ 49 w 57"/>
                <a:gd name="T85" fmla="*/ 363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7" h="671">
                  <a:moveTo>
                    <a:pt x="34" y="305"/>
                  </a:moveTo>
                  <a:cubicBezTo>
                    <a:pt x="34" y="305"/>
                    <a:pt x="34" y="305"/>
                    <a:pt x="34" y="305"/>
                  </a:cubicBezTo>
                  <a:cubicBezTo>
                    <a:pt x="34" y="305"/>
                    <a:pt x="34" y="305"/>
                    <a:pt x="35" y="305"/>
                  </a:cubicBezTo>
                  <a:cubicBezTo>
                    <a:pt x="35" y="306"/>
                    <a:pt x="35" y="306"/>
                    <a:pt x="35" y="306"/>
                  </a:cubicBezTo>
                  <a:cubicBezTo>
                    <a:pt x="35" y="306"/>
                    <a:pt x="35" y="306"/>
                    <a:pt x="35" y="306"/>
                  </a:cubicBezTo>
                  <a:cubicBezTo>
                    <a:pt x="38" y="306"/>
                    <a:pt x="41" y="303"/>
                    <a:pt x="43" y="296"/>
                  </a:cubicBezTo>
                  <a:cubicBezTo>
                    <a:pt x="35" y="295"/>
                    <a:pt x="35" y="304"/>
                    <a:pt x="34" y="305"/>
                  </a:cubicBezTo>
                  <a:close/>
                  <a:moveTo>
                    <a:pt x="45" y="348"/>
                  </a:moveTo>
                  <a:cubicBezTo>
                    <a:pt x="45" y="345"/>
                    <a:pt x="43" y="339"/>
                    <a:pt x="42" y="334"/>
                  </a:cubicBezTo>
                  <a:cubicBezTo>
                    <a:pt x="43" y="342"/>
                    <a:pt x="44" y="345"/>
                    <a:pt x="45" y="348"/>
                  </a:cubicBezTo>
                  <a:close/>
                  <a:moveTo>
                    <a:pt x="49" y="363"/>
                  </a:moveTo>
                  <a:cubicBezTo>
                    <a:pt x="48" y="354"/>
                    <a:pt x="47" y="352"/>
                    <a:pt x="45" y="348"/>
                  </a:cubicBezTo>
                  <a:cubicBezTo>
                    <a:pt x="45" y="349"/>
                    <a:pt x="45" y="350"/>
                    <a:pt x="45" y="350"/>
                  </a:cubicBezTo>
                  <a:cubicBezTo>
                    <a:pt x="25" y="344"/>
                    <a:pt x="34" y="340"/>
                    <a:pt x="41" y="329"/>
                  </a:cubicBezTo>
                  <a:cubicBezTo>
                    <a:pt x="41" y="330"/>
                    <a:pt x="41" y="332"/>
                    <a:pt x="42" y="334"/>
                  </a:cubicBezTo>
                  <a:cubicBezTo>
                    <a:pt x="42" y="332"/>
                    <a:pt x="41" y="330"/>
                    <a:pt x="41" y="329"/>
                  </a:cubicBezTo>
                  <a:cubicBezTo>
                    <a:pt x="47" y="320"/>
                    <a:pt x="51" y="307"/>
                    <a:pt x="38" y="285"/>
                  </a:cubicBezTo>
                  <a:cubicBezTo>
                    <a:pt x="57" y="277"/>
                    <a:pt x="43" y="172"/>
                    <a:pt x="44" y="140"/>
                  </a:cubicBezTo>
                  <a:cubicBezTo>
                    <a:pt x="35" y="186"/>
                    <a:pt x="44" y="128"/>
                    <a:pt x="45" y="117"/>
                  </a:cubicBezTo>
                  <a:cubicBezTo>
                    <a:pt x="46" y="117"/>
                    <a:pt x="46" y="116"/>
                    <a:pt x="46" y="116"/>
                  </a:cubicBezTo>
                  <a:cubicBezTo>
                    <a:pt x="45" y="117"/>
                    <a:pt x="45" y="117"/>
                    <a:pt x="45" y="118"/>
                  </a:cubicBezTo>
                  <a:cubicBezTo>
                    <a:pt x="31" y="143"/>
                    <a:pt x="39" y="105"/>
                    <a:pt x="42" y="71"/>
                  </a:cubicBezTo>
                  <a:cubicBezTo>
                    <a:pt x="44" y="54"/>
                    <a:pt x="44" y="38"/>
                    <a:pt x="39" y="32"/>
                  </a:cubicBezTo>
                  <a:cubicBezTo>
                    <a:pt x="39" y="32"/>
                    <a:pt x="39" y="32"/>
                    <a:pt x="39" y="31"/>
                  </a:cubicBezTo>
                  <a:cubicBezTo>
                    <a:pt x="39" y="31"/>
                    <a:pt x="39" y="30"/>
                    <a:pt x="39" y="30"/>
                  </a:cubicBezTo>
                  <a:cubicBezTo>
                    <a:pt x="40" y="19"/>
                    <a:pt x="41" y="9"/>
                    <a:pt x="44" y="0"/>
                  </a:cubicBezTo>
                  <a:cubicBezTo>
                    <a:pt x="41" y="6"/>
                    <a:pt x="39" y="15"/>
                    <a:pt x="37" y="26"/>
                  </a:cubicBezTo>
                  <a:cubicBezTo>
                    <a:pt x="36" y="27"/>
                    <a:pt x="36" y="28"/>
                    <a:pt x="36" y="29"/>
                  </a:cubicBezTo>
                  <a:cubicBezTo>
                    <a:pt x="36" y="29"/>
                    <a:pt x="36" y="30"/>
                    <a:pt x="36" y="30"/>
                  </a:cubicBezTo>
                  <a:cubicBezTo>
                    <a:pt x="35" y="30"/>
                    <a:pt x="34" y="30"/>
                    <a:pt x="33" y="30"/>
                  </a:cubicBezTo>
                  <a:cubicBezTo>
                    <a:pt x="34" y="32"/>
                    <a:pt x="34" y="34"/>
                    <a:pt x="35" y="36"/>
                  </a:cubicBezTo>
                  <a:cubicBezTo>
                    <a:pt x="35" y="37"/>
                    <a:pt x="34" y="38"/>
                    <a:pt x="34" y="39"/>
                  </a:cubicBezTo>
                  <a:cubicBezTo>
                    <a:pt x="14" y="156"/>
                    <a:pt x="0" y="458"/>
                    <a:pt x="13" y="518"/>
                  </a:cubicBezTo>
                  <a:cubicBezTo>
                    <a:pt x="13" y="519"/>
                    <a:pt x="14" y="520"/>
                    <a:pt x="14" y="522"/>
                  </a:cubicBezTo>
                  <a:cubicBezTo>
                    <a:pt x="14" y="521"/>
                    <a:pt x="14" y="520"/>
                    <a:pt x="14" y="520"/>
                  </a:cubicBezTo>
                  <a:cubicBezTo>
                    <a:pt x="16" y="526"/>
                    <a:pt x="17" y="529"/>
                    <a:pt x="17" y="530"/>
                  </a:cubicBezTo>
                  <a:cubicBezTo>
                    <a:pt x="17" y="529"/>
                    <a:pt x="16" y="525"/>
                    <a:pt x="14" y="522"/>
                  </a:cubicBezTo>
                  <a:cubicBezTo>
                    <a:pt x="21" y="547"/>
                    <a:pt x="23" y="616"/>
                    <a:pt x="31" y="648"/>
                  </a:cubicBezTo>
                  <a:cubicBezTo>
                    <a:pt x="31" y="649"/>
                    <a:pt x="31" y="649"/>
                    <a:pt x="31" y="650"/>
                  </a:cubicBezTo>
                  <a:cubicBezTo>
                    <a:pt x="31" y="650"/>
                    <a:pt x="31" y="650"/>
                    <a:pt x="31" y="650"/>
                  </a:cubicBezTo>
                  <a:cubicBezTo>
                    <a:pt x="35" y="666"/>
                    <a:pt x="41" y="671"/>
                    <a:pt x="50" y="654"/>
                  </a:cubicBezTo>
                  <a:cubicBezTo>
                    <a:pt x="52" y="649"/>
                    <a:pt x="54" y="644"/>
                    <a:pt x="56" y="637"/>
                  </a:cubicBezTo>
                  <a:cubicBezTo>
                    <a:pt x="14" y="661"/>
                    <a:pt x="51" y="371"/>
                    <a:pt x="49" y="3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00" name="Freeform 773">
              <a:extLst>
                <a:ext uri="{FF2B5EF4-FFF2-40B4-BE49-F238E27FC236}">
                  <a16:creationId xmlns:a16="http://schemas.microsoft.com/office/drawing/2014/main" id="{E882833C-2141-7B0F-800D-68888CCABDF4}"/>
                </a:ext>
              </a:extLst>
            </p:cNvPr>
            <p:cNvSpPr>
              <a:spLocks noEditPoints="1"/>
            </p:cNvSpPr>
            <p:nvPr userDrawn="1"/>
          </p:nvSpPr>
          <p:spPr bwMode="auto">
            <a:xfrm>
              <a:off x="2925" y="2322"/>
              <a:ext cx="58" cy="238"/>
            </a:xfrm>
            <a:custGeom>
              <a:avLst/>
              <a:gdLst>
                <a:gd name="T0" fmla="*/ 8 w 41"/>
                <a:gd name="T1" fmla="*/ 165 h 165"/>
                <a:gd name="T2" fmla="*/ 9 w 41"/>
                <a:gd name="T3" fmla="*/ 164 h 165"/>
                <a:gd name="T4" fmla="*/ 6 w 41"/>
                <a:gd name="T5" fmla="*/ 158 h 165"/>
                <a:gd name="T6" fmla="*/ 8 w 41"/>
                <a:gd name="T7" fmla="*/ 165 h 165"/>
                <a:gd name="T8" fmla="*/ 1 w 41"/>
                <a:gd name="T9" fmla="*/ 23 h 165"/>
                <a:gd name="T10" fmla="*/ 0 w 41"/>
                <a:gd name="T11" fmla="*/ 50 h 165"/>
                <a:gd name="T12" fmla="*/ 0 w 41"/>
                <a:gd name="T13" fmla="*/ 51 h 165"/>
                <a:gd name="T14" fmla="*/ 0 w 41"/>
                <a:gd name="T15" fmla="*/ 56 h 165"/>
                <a:gd name="T16" fmla="*/ 5 w 41"/>
                <a:gd name="T17" fmla="*/ 151 h 165"/>
                <a:gd name="T18" fmla="*/ 5 w 41"/>
                <a:gd name="T19" fmla="*/ 154 h 165"/>
                <a:gd name="T20" fmla="*/ 6 w 41"/>
                <a:gd name="T21" fmla="*/ 158 h 165"/>
                <a:gd name="T22" fmla="*/ 6 w 41"/>
                <a:gd name="T23" fmla="*/ 156 h 165"/>
                <a:gd name="T24" fmla="*/ 9 w 41"/>
                <a:gd name="T25" fmla="*/ 164 h 165"/>
                <a:gd name="T26" fmla="*/ 29 w 41"/>
                <a:gd name="T27" fmla="*/ 153 h 165"/>
                <a:gd name="T28" fmla="*/ 30 w 41"/>
                <a:gd name="T29" fmla="*/ 136 h 165"/>
                <a:gd name="T30" fmla="*/ 30 w 41"/>
                <a:gd name="T31" fmla="*/ 135 h 165"/>
                <a:gd name="T32" fmla="*/ 30 w 41"/>
                <a:gd name="T33" fmla="*/ 135 h 165"/>
                <a:gd name="T34" fmla="*/ 38 w 41"/>
                <a:gd name="T35" fmla="*/ 35 h 165"/>
                <a:gd name="T36" fmla="*/ 41 w 41"/>
                <a:gd name="T37" fmla="*/ 0 h 165"/>
                <a:gd name="T38" fmla="*/ 1 w 41"/>
                <a:gd name="T39" fmla="*/ 23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65">
                  <a:moveTo>
                    <a:pt x="8" y="165"/>
                  </a:moveTo>
                  <a:cubicBezTo>
                    <a:pt x="8" y="165"/>
                    <a:pt x="8" y="164"/>
                    <a:pt x="9" y="164"/>
                  </a:cubicBezTo>
                  <a:cubicBezTo>
                    <a:pt x="8" y="163"/>
                    <a:pt x="7" y="160"/>
                    <a:pt x="6" y="158"/>
                  </a:cubicBezTo>
                  <a:cubicBezTo>
                    <a:pt x="7" y="160"/>
                    <a:pt x="7" y="162"/>
                    <a:pt x="8" y="165"/>
                  </a:cubicBezTo>
                  <a:close/>
                  <a:moveTo>
                    <a:pt x="1" y="23"/>
                  </a:moveTo>
                  <a:cubicBezTo>
                    <a:pt x="0" y="32"/>
                    <a:pt x="0" y="41"/>
                    <a:pt x="0" y="50"/>
                  </a:cubicBezTo>
                  <a:cubicBezTo>
                    <a:pt x="0" y="51"/>
                    <a:pt x="0" y="51"/>
                    <a:pt x="0" y="51"/>
                  </a:cubicBezTo>
                  <a:cubicBezTo>
                    <a:pt x="0" y="53"/>
                    <a:pt x="0" y="55"/>
                    <a:pt x="0" y="56"/>
                  </a:cubicBezTo>
                  <a:cubicBezTo>
                    <a:pt x="0" y="99"/>
                    <a:pt x="1" y="133"/>
                    <a:pt x="5" y="151"/>
                  </a:cubicBezTo>
                  <a:cubicBezTo>
                    <a:pt x="5" y="152"/>
                    <a:pt x="5" y="153"/>
                    <a:pt x="5" y="154"/>
                  </a:cubicBezTo>
                  <a:cubicBezTo>
                    <a:pt x="5" y="155"/>
                    <a:pt x="6" y="156"/>
                    <a:pt x="6" y="158"/>
                  </a:cubicBezTo>
                  <a:cubicBezTo>
                    <a:pt x="6" y="157"/>
                    <a:pt x="6" y="156"/>
                    <a:pt x="6" y="156"/>
                  </a:cubicBezTo>
                  <a:cubicBezTo>
                    <a:pt x="7" y="160"/>
                    <a:pt x="8" y="163"/>
                    <a:pt x="9" y="164"/>
                  </a:cubicBezTo>
                  <a:cubicBezTo>
                    <a:pt x="16" y="161"/>
                    <a:pt x="22" y="157"/>
                    <a:pt x="29" y="153"/>
                  </a:cubicBezTo>
                  <a:cubicBezTo>
                    <a:pt x="30" y="148"/>
                    <a:pt x="30" y="142"/>
                    <a:pt x="30" y="136"/>
                  </a:cubicBezTo>
                  <a:cubicBezTo>
                    <a:pt x="30" y="136"/>
                    <a:pt x="30" y="135"/>
                    <a:pt x="30" y="135"/>
                  </a:cubicBezTo>
                  <a:cubicBezTo>
                    <a:pt x="30" y="135"/>
                    <a:pt x="30" y="135"/>
                    <a:pt x="30" y="135"/>
                  </a:cubicBezTo>
                  <a:cubicBezTo>
                    <a:pt x="33" y="98"/>
                    <a:pt x="36" y="61"/>
                    <a:pt x="38" y="35"/>
                  </a:cubicBezTo>
                  <a:cubicBezTo>
                    <a:pt x="40" y="17"/>
                    <a:pt x="41" y="5"/>
                    <a:pt x="41" y="0"/>
                  </a:cubicBezTo>
                  <a:cubicBezTo>
                    <a:pt x="28" y="8"/>
                    <a:pt x="14" y="15"/>
                    <a:pt x="1" y="2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01" name="Freeform 774">
              <a:extLst>
                <a:ext uri="{FF2B5EF4-FFF2-40B4-BE49-F238E27FC236}">
                  <a16:creationId xmlns:a16="http://schemas.microsoft.com/office/drawing/2014/main" id="{9B15FDF7-EC42-9A15-195A-296ED7240F80}"/>
                </a:ext>
              </a:extLst>
            </p:cNvPr>
            <p:cNvSpPr>
              <a:spLocks noEditPoints="1"/>
            </p:cNvSpPr>
            <p:nvPr userDrawn="1"/>
          </p:nvSpPr>
          <p:spPr bwMode="auto">
            <a:xfrm>
              <a:off x="3182" y="2184"/>
              <a:ext cx="59" cy="193"/>
            </a:xfrm>
            <a:custGeom>
              <a:avLst/>
              <a:gdLst>
                <a:gd name="T0" fmla="*/ 8 w 41"/>
                <a:gd name="T1" fmla="*/ 134 h 134"/>
                <a:gd name="T2" fmla="*/ 9 w 41"/>
                <a:gd name="T3" fmla="*/ 134 h 134"/>
                <a:gd name="T4" fmla="*/ 6 w 41"/>
                <a:gd name="T5" fmla="*/ 129 h 134"/>
                <a:gd name="T6" fmla="*/ 8 w 41"/>
                <a:gd name="T7" fmla="*/ 134 h 134"/>
                <a:gd name="T8" fmla="*/ 1 w 41"/>
                <a:gd name="T9" fmla="*/ 18 h 134"/>
                <a:gd name="T10" fmla="*/ 0 w 41"/>
                <a:gd name="T11" fmla="*/ 40 h 134"/>
                <a:gd name="T12" fmla="*/ 0 w 41"/>
                <a:gd name="T13" fmla="*/ 41 h 134"/>
                <a:gd name="T14" fmla="*/ 0 w 41"/>
                <a:gd name="T15" fmla="*/ 46 h 134"/>
                <a:gd name="T16" fmla="*/ 5 w 41"/>
                <a:gd name="T17" fmla="*/ 123 h 134"/>
                <a:gd name="T18" fmla="*/ 5 w 41"/>
                <a:gd name="T19" fmla="*/ 126 h 134"/>
                <a:gd name="T20" fmla="*/ 6 w 41"/>
                <a:gd name="T21" fmla="*/ 128 h 134"/>
                <a:gd name="T22" fmla="*/ 6 w 41"/>
                <a:gd name="T23" fmla="*/ 127 h 134"/>
                <a:gd name="T24" fmla="*/ 9 w 41"/>
                <a:gd name="T25" fmla="*/ 134 h 134"/>
                <a:gd name="T26" fmla="*/ 29 w 41"/>
                <a:gd name="T27" fmla="*/ 125 h 134"/>
                <a:gd name="T28" fmla="*/ 30 w 41"/>
                <a:gd name="T29" fmla="*/ 111 h 134"/>
                <a:gd name="T30" fmla="*/ 30 w 41"/>
                <a:gd name="T31" fmla="*/ 110 h 134"/>
                <a:gd name="T32" fmla="*/ 30 w 41"/>
                <a:gd name="T33" fmla="*/ 110 h 134"/>
                <a:gd name="T34" fmla="*/ 38 w 41"/>
                <a:gd name="T35" fmla="*/ 28 h 134"/>
                <a:gd name="T36" fmla="*/ 41 w 41"/>
                <a:gd name="T37" fmla="*/ 0 h 134"/>
                <a:gd name="T38" fmla="*/ 1 w 41"/>
                <a:gd name="T39" fmla="*/ 18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34">
                  <a:moveTo>
                    <a:pt x="8" y="134"/>
                  </a:moveTo>
                  <a:cubicBezTo>
                    <a:pt x="8" y="134"/>
                    <a:pt x="8" y="134"/>
                    <a:pt x="9" y="134"/>
                  </a:cubicBezTo>
                  <a:cubicBezTo>
                    <a:pt x="8" y="132"/>
                    <a:pt x="7" y="130"/>
                    <a:pt x="6" y="129"/>
                  </a:cubicBezTo>
                  <a:cubicBezTo>
                    <a:pt x="7" y="130"/>
                    <a:pt x="7" y="132"/>
                    <a:pt x="8" y="134"/>
                  </a:cubicBezTo>
                  <a:close/>
                  <a:moveTo>
                    <a:pt x="1" y="18"/>
                  </a:moveTo>
                  <a:cubicBezTo>
                    <a:pt x="0" y="26"/>
                    <a:pt x="0" y="33"/>
                    <a:pt x="0" y="40"/>
                  </a:cubicBezTo>
                  <a:cubicBezTo>
                    <a:pt x="0" y="41"/>
                    <a:pt x="0" y="41"/>
                    <a:pt x="0" y="41"/>
                  </a:cubicBezTo>
                  <a:cubicBezTo>
                    <a:pt x="0" y="43"/>
                    <a:pt x="0" y="44"/>
                    <a:pt x="0" y="46"/>
                  </a:cubicBezTo>
                  <a:cubicBezTo>
                    <a:pt x="0" y="80"/>
                    <a:pt x="1" y="108"/>
                    <a:pt x="5" y="123"/>
                  </a:cubicBezTo>
                  <a:cubicBezTo>
                    <a:pt x="5" y="124"/>
                    <a:pt x="5" y="125"/>
                    <a:pt x="5" y="126"/>
                  </a:cubicBezTo>
                  <a:cubicBezTo>
                    <a:pt x="5" y="126"/>
                    <a:pt x="6" y="127"/>
                    <a:pt x="6" y="128"/>
                  </a:cubicBezTo>
                  <a:cubicBezTo>
                    <a:pt x="6" y="128"/>
                    <a:pt x="6" y="127"/>
                    <a:pt x="6" y="127"/>
                  </a:cubicBezTo>
                  <a:cubicBezTo>
                    <a:pt x="7" y="130"/>
                    <a:pt x="8" y="132"/>
                    <a:pt x="9" y="134"/>
                  </a:cubicBezTo>
                  <a:cubicBezTo>
                    <a:pt x="16" y="131"/>
                    <a:pt x="22" y="128"/>
                    <a:pt x="29" y="125"/>
                  </a:cubicBezTo>
                  <a:cubicBezTo>
                    <a:pt x="30" y="120"/>
                    <a:pt x="30" y="115"/>
                    <a:pt x="30" y="111"/>
                  </a:cubicBezTo>
                  <a:cubicBezTo>
                    <a:pt x="30" y="110"/>
                    <a:pt x="30" y="110"/>
                    <a:pt x="30" y="110"/>
                  </a:cubicBezTo>
                  <a:cubicBezTo>
                    <a:pt x="30" y="110"/>
                    <a:pt x="30" y="110"/>
                    <a:pt x="30" y="110"/>
                  </a:cubicBezTo>
                  <a:cubicBezTo>
                    <a:pt x="33" y="79"/>
                    <a:pt x="36" y="49"/>
                    <a:pt x="38" y="28"/>
                  </a:cubicBezTo>
                  <a:cubicBezTo>
                    <a:pt x="40" y="14"/>
                    <a:pt x="41" y="3"/>
                    <a:pt x="41" y="0"/>
                  </a:cubicBezTo>
                  <a:cubicBezTo>
                    <a:pt x="28" y="6"/>
                    <a:pt x="14" y="12"/>
                    <a:pt x="1" y="1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02" name="Freeform 775">
              <a:extLst>
                <a:ext uri="{FF2B5EF4-FFF2-40B4-BE49-F238E27FC236}">
                  <a16:creationId xmlns:a16="http://schemas.microsoft.com/office/drawing/2014/main" id="{F5DB140E-A609-18EB-1D3C-D0175A92CDC9}"/>
                </a:ext>
              </a:extLst>
            </p:cNvPr>
            <p:cNvSpPr>
              <a:spLocks noEditPoints="1"/>
            </p:cNvSpPr>
            <p:nvPr userDrawn="1"/>
          </p:nvSpPr>
          <p:spPr bwMode="auto">
            <a:xfrm>
              <a:off x="3467" y="1972"/>
              <a:ext cx="59" cy="192"/>
            </a:xfrm>
            <a:custGeom>
              <a:avLst/>
              <a:gdLst>
                <a:gd name="T0" fmla="*/ 7 w 41"/>
                <a:gd name="T1" fmla="*/ 134 h 134"/>
                <a:gd name="T2" fmla="*/ 8 w 41"/>
                <a:gd name="T3" fmla="*/ 134 h 134"/>
                <a:gd name="T4" fmla="*/ 6 w 41"/>
                <a:gd name="T5" fmla="*/ 129 h 134"/>
                <a:gd name="T6" fmla="*/ 7 w 41"/>
                <a:gd name="T7" fmla="*/ 134 h 134"/>
                <a:gd name="T8" fmla="*/ 0 w 41"/>
                <a:gd name="T9" fmla="*/ 19 h 134"/>
                <a:gd name="T10" fmla="*/ 0 w 41"/>
                <a:gd name="T11" fmla="*/ 41 h 134"/>
                <a:gd name="T12" fmla="*/ 0 w 41"/>
                <a:gd name="T13" fmla="*/ 42 h 134"/>
                <a:gd name="T14" fmla="*/ 0 w 41"/>
                <a:gd name="T15" fmla="*/ 46 h 134"/>
                <a:gd name="T16" fmla="*/ 4 w 41"/>
                <a:gd name="T17" fmla="*/ 124 h 134"/>
                <a:gd name="T18" fmla="*/ 5 w 41"/>
                <a:gd name="T19" fmla="*/ 126 h 134"/>
                <a:gd name="T20" fmla="*/ 6 w 41"/>
                <a:gd name="T21" fmla="*/ 129 h 134"/>
                <a:gd name="T22" fmla="*/ 5 w 41"/>
                <a:gd name="T23" fmla="*/ 127 h 134"/>
                <a:gd name="T24" fmla="*/ 8 w 41"/>
                <a:gd name="T25" fmla="*/ 134 h 134"/>
                <a:gd name="T26" fmla="*/ 29 w 41"/>
                <a:gd name="T27" fmla="*/ 125 h 134"/>
                <a:gd name="T28" fmla="*/ 30 w 41"/>
                <a:gd name="T29" fmla="*/ 111 h 134"/>
                <a:gd name="T30" fmla="*/ 30 w 41"/>
                <a:gd name="T31" fmla="*/ 110 h 134"/>
                <a:gd name="T32" fmla="*/ 30 w 41"/>
                <a:gd name="T33" fmla="*/ 110 h 134"/>
                <a:gd name="T34" fmla="*/ 38 w 41"/>
                <a:gd name="T35" fmla="*/ 28 h 134"/>
                <a:gd name="T36" fmla="*/ 41 w 41"/>
                <a:gd name="T37" fmla="*/ 0 h 134"/>
                <a:gd name="T38" fmla="*/ 0 w 41"/>
                <a:gd name="T39" fmla="*/ 19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34">
                  <a:moveTo>
                    <a:pt x="7" y="134"/>
                  </a:moveTo>
                  <a:cubicBezTo>
                    <a:pt x="8" y="134"/>
                    <a:pt x="8" y="134"/>
                    <a:pt x="8" y="134"/>
                  </a:cubicBezTo>
                  <a:cubicBezTo>
                    <a:pt x="8" y="133"/>
                    <a:pt x="7" y="131"/>
                    <a:pt x="6" y="129"/>
                  </a:cubicBezTo>
                  <a:cubicBezTo>
                    <a:pt x="6" y="131"/>
                    <a:pt x="7" y="132"/>
                    <a:pt x="7" y="134"/>
                  </a:cubicBezTo>
                  <a:close/>
                  <a:moveTo>
                    <a:pt x="0" y="19"/>
                  </a:moveTo>
                  <a:cubicBezTo>
                    <a:pt x="0" y="26"/>
                    <a:pt x="0" y="34"/>
                    <a:pt x="0" y="41"/>
                  </a:cubicBezTo>
                  <a:cubicBezTo>
                    <a:pt x="0" y="42"/>
                    <a:pt x="0" y="42"/>
                    <a:pt x="0" y="42"/>
                  </a:cubicBezTo>
                  <a:cubicBezTo>
                    <a:pt x="0" y="43"/>
                    <a:pt x="0" y="45"/>
                    <a:pt x="0" y="46"/>
                  </a:cubicBezTo>
                  <a:cubicBezTo>
                    <a:pt x="0" y="81"/>
                    <a:pt x="1" y="109"/>
                    <a:pt x="4" y="124"/>
                  </a:cubicBezTo>
                  <a:cubicBezTo>
                    <a:pt x="4" y="124"/>
                    <a:pt x="4" y="125"/>
                    <a:pt x="5" y="126"/>
                  </a:cubicBezTo>
                  <a:cubicBezTo>
                    <a:pt x="5" y="127"/>
                    <a:pt x="5" y="128"/>
                    <a:pt x="6" y="129"/>
                  </a:cubicBezTo>
                  <a:cubicBezTo>
                    <a:pt x="6" y="128"/>
                    <a:pt x="5" y="128"/>
                    <a:pt x="5" y="127"/>
                  </a:cubicBezTo>
                  <a:cubicBezTo>
                    <a:pt x="7" y="131"/>
                    <a:pt x="8" y="133"/>
                    <a:pt x="8" y="134"/>
                  </a:cubicBezTo>
                  <a:cubicBezTo>
                    <a:pt x="15" y="131"/>
                    <a:pt x="22" y="128"/>
                    <a:pt x="29" y="125"/>
                  </a:cubicBezTo>
                  <a:cubicBezTo>
                    <a:pt x="29" y="121"/>
                    <a:pt x="29" y="116"/>
                    <a:pt x="30" y="111"/>
                  </a:cubicBezTo>
                  <a:cubicBezTo>
                    <a:pt x="30" y="111"/>
                    <a:pt x="30" y="111"/>
                    <a:pt x="30" y="110"/>
                  </a:cubicBezTo>
                  <a:cubicBezTo>
                    <a:pt x="30" y="110"/>
                    <a:pt x="30" y="110"/>
                    <a:pt x="30" y="110"/>
                  </a:cubicBezTo>
                  <a:cubicBezTo>
                    <a:pt x="32" y="80"/>
                    <a:pt x="35" y="50"/>
                    <a:pt x="38" y="28"/>
                  </a:cubicBezTo>
                  <a:cubicBezTo>
                    <a:pt x="39" y="14"/>
                    <a:pt x="41" y="4"/>
                    <a:pt x="41" y="0"/>
                  </a:cubicBezTo>
                  <a:cubicBezTo>
                    <a:pt x="27" y="6"/>
                    <a:pt x="14" y="13"/>
                    <a:pt x="0" y="1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03" name="Freeform 776">
              <a:extLst>
                <a:ext uri="{FF2B5EF4-FFF2-40B4-BE49-F238E27FC236}">
                  <a16:creationId xmlns:a16="http://schemas.microsoft.com/office/drawing/2014/main" id="{DC9EB77F-D4C8-8DE9-A1E2-334E49CBA4BC}"/>
                </a:ext>
              </a:extLst>
            </p:cNvPr>
            <p:cNvSpPr>
              <a:spLocks noEditPoints="1"/>
            </p:cNvSpPr>
            <p:nvPr userDrawn="1"/>
          </p:nvSpPr>
          <p:spPr bwMode="auto">
            <a:xfrm>
              <a:off x="3851" y="1578"/>
              <a:ext cx="33" cy="156"/>
            </a:xfrm>
            <a:custGeom>
              <a:avLst/>
              <a:gdLst>
                <a:gd name="T0" fmla="*/ 9 w 23"/>
                <a:gd name="T1" fmla="*/ 98 h 109"/>
                <a:gd name="T2" fmla="*/ 9 w 23"/>
                <a:gd name="T3" fmla="*/ 98 h 109"/>
                <a:gd name="T4" fmla="*/ 9 w 23"/>
                <a:gd name="T5" fmla="*/ 98 h 109"/>
                <a:gd name="T6" fmla="*/ 9 w 23"/>
                <a:gd name="T7" fmla="*/ 98 h 109"/>
                <a:gd name="T8" fmla="*/ 17 w 23"/>
                <a:gd name="T9" fmla="*/ 48 h 109"/>
                <a:gd name="T10" fmla="*/ 14 w 23"/>
                <a:gd name="T11" fmla="*/ 37 h 109"/>
                <a:gd name="T12" fmla="*/ 17 w 23"/>
                <a:gd name="T13" fmla="*/ 22 h 109"/>
                <a:gd name="T14" fmla="*/ 14 w 23"/>
                <a:gd name="T15" fmla="*/ 9 h 109"/>
                <a:gd name="T16" fmla="*/ 14 w 23"/>
                <a:gd name="T17" fmla="*/ 9 h 109"/>
                <a:gd name="T18" fmla="*/ 12 w 23"/>
                <a:gd name="T19" fmla="*/ 1 h 109"/>
                <a:gd name="T20" fmla="*/ 11 w 23"/>
                <a:gd name="T21" fmla="*/ 0 h 109"/>
                <a:gd name="T22" fmla="*/ 0 w 23"/>
                <a:gd name="T23" fmla="*/ 10 h 109"/>
                <a:gd name="T24" fmla="*/ 0 w 23"/>
                <a:gd name="T25" fmla="*/ 18 h 109"/>
                <a:gd name="T26" fmla="*/ 0 w 23"/>
                <a:gd name="T27" fmla="*/ 19 h 109"/>
                <a:gd name="T28" fmla="*/ 0 w 23"/>
                <a:gd name="T29" fmla="*/ 19 h 109"/>
                <a:gd name="T30" fmla="*/ 0 w 23"/>
                <a:gd name="T31" fmla="*/ 19 h 109"/>
                <a:gd name="T32" fmla="*/ 0 w 23"/>
                <a:gd name="T33" fmla="*/ 36 h 109"/>
                <a:gd name="T34" fmla="*/ 5 w 23"/>
                <a:gd name="T35" fmla="*/ 86 h 109"/>
                <a:gd name="T36" fmla="*/ 5 w 23"/>
                <a:gd name="T37" fmla="*/ 86 h 109"/>
                <a:gd name="T38" fmla="*/ 6 w 23"/>
                <a:gd name="T39" fmla="*/ 90 h 109"/>
                <a:gd name="T40" fmla="*/ 6 w 23"/>
                <a:gd name="T41" fmla="*/ 91 h 109"/>
                <a:gd name="T42" fmla="*/ 9 w 23"/>
                <a:gd name="T43" fmla="*/ 97 h 109"/>
                <a:gd name="T44" fmla="*/ 9 w 23"/>
                <a:gd name="T45" fmla="*/ 98 h 109"/>
                <a:gd name="T46" fmla="*/ 9 w 23"/>
                <a:gd name="T47" fmla="*/ 98 h 109"/>
                <a:gd name="T48" fmla="*/ 9 w 23"/>
                <a:gd name="T49" fmla="*/ 98 h 109"/>
                <a:gd name="T50" fmla="*/ 9 w 23"/>
                <a:gd name="T51" fmla="*/ 98 h 109"/>
                <a:gd name="T52" fmla="*/ 11 w 23"/>
                <a:gd name="T53" fmla="*/ 100 h 109"/>
                <a:gd name="T54" fmla="*/ 11 w 23"/>
                <a:gd name="T55" fmla="*/ 100 h 109"/>
                <a:gd name="T56" fmla="*/ 10 w 23"/>
                <a:gd name="T57" fmla="*/ 98 h 109"/>
                <a:gd name="T58" fmla="*/ 11 w 23"/>
                <a:gd name="T59" fmla="*/ 100 h 109"/>
                <a:gd name="T60" fmla="*/ 12 w 23"/>
                <a:gd name="T61" fmla="*/ 101 h 109"/>
                <a:gd name="T62" fmla="*/ 15 w 23"/>
                <a:gd name="T63" fmla="*/ 109 h 109"/>
                <a:gd name="T64" fmla="*/ 22 w 23"/>
                <a:gd name="T65" fmla="*/ 102 h 109"/>
                <a:gd name="T66" fmla="*/ 22 w 23"/>
                <a:gd name="T67" fmla="*/ 96 h 109"/>
                <a:gd name="T68" fmla="*/ 22 w 23"/>
                <a:gd name="T69" fmla="*/ 96 h 109"/>
                <a:gd name="T70" fmla="*/ 22 w 23"/>
                <a:gd name="T71" fmla="*/ 92 h 109"/>
                <a:gd name="T72" fmla="*/ 22 w 23"/>
                <a:gd name="T73" fmla="*/ 90 h 109"/>
                <a:gd name="T74" fmla="*/ 22 w 23"/>
                <a:gd name="T75" fmla="*/ 81 h 109"/>
                <a:gd name="T76" fmla="*/ 22 w 23"/>
                <a:gd name="T77" fmla="*/ 80 h 109"/>
                <a:gd name="T78" fmla="*/ 22 w 23"/>
                <a:gd name="T79" fmla="*/ 76 h 109"/>
                <a:gd name="T80" fmla="*/ 23 w 23"/>
                <a:gd name="T81" fmla="*/ 56 h 109"/>
                <a:gd name="T82" fmla="*/ 20 w 23"/>
                <a:gd name="T83" fmla="*/ 52 h 109"/>
                <a:gd name="T84" fmla="*/ 20 w 23"/>
                <a:gd name="T85" fmla="*/ 53 h 109"/>
                <a:gd name="T86" fmla="*/ 17 w 23"/>
                <a:gd name="T87" fmla="*/ 48 h 109"/>
                <a:gd name="T88" fmla="*/ 13 w 23"/>
                <a:gd name="T89" fmla="*/ 43 h 109"/>
                <a:gd name="T90" fmla="*/ 13 w 23"/>
                <a:gd name="T91" fmla="*/ 43 h 109"/>
                <a:gd name="T92" fmla="*/ 17 w 23"/>
                <a:gd name="T93" fmla="*/ 40 h 109"/>
                <a:gd name="T94" fmla="*/ 13 w 23"/>
                <a:gd name="T95" fmla="*/ 43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 h="109">
                  <a:moveTo>
                    <a:pt x="9" y="98"/>
                  </a:moveTo>
                  <a:cubicBezTo>
                    <a:pt x="9" y="98"/>
                    <a:pt x="9" y="98"/>
                    <a:pt x="9" y="98"/>
                  </a:cubicBezTo>
                  <a:cubicBezTo>
                    <a:pt x="9" y="98"/>
                    <a:pt x="9" y="98"/>
                    <a:pt x="9" y="98"/>
                  </a:cubicBezTo>
                  <a:cubicBezTo>
                    <a:pt x="9" y="98"/>
                    <a:pt x="9" y="98"/>
                    <a:pt x="9" y="98"/>
                  </a:cubicBezTo>
                  <a:close/>
                  <a:moveTo>
                    <a:pt x="17" y="48"/>
                  </a:moveTo>
                  <a:cubicBezTo>
                    <a:pt x="20" y="45"/>
                    <a:pt x="22" y="42"/>
                    <a:pt x="14" y="37"/>
                  </a:cubicBezTo>
                  <a:cubicBezTo>
                    <a:pt x="19" y="36"/>
                    <a:pt x="19" y="29"/>
                    <a:pt x="17" y="22"/>
                  </a:cubicBezTo>
                  <a:cubicBezTo>
                    <a:pt x="17" y="18"/>
                    <a:pt x="15" y="13"/>
                    <a:pt x="14" y="9"/>
                  </a:cubicBezTo>
                  <a:cubicBezTo>
                    <a:pt x="14" y="9"/>
                    <a:pt x="14" y="9"/>
                    <a:pt x="14" y="9"/>
                  </a:cubicBezTo>
                  <a:cubicBezTo>
                    <a:pt x="13" y="5"/>
                    <a:pt x="12" y="3"/>
                    <a:pt x="12" y="1"/>
                  </a:cubicBezTo>
                  <a:cubicBezTo>
                    <a:pt x="10" y="9"/>
                    <a:pt x="11" y="5"/>
                    <a:pt x="11" y="0"/>
                  </a:cubicBezTo>
                  <a:cubicBezTo>
                    <a:pt x="8" y="3"/>
                    <a:pt x="4" y="7"/>
                    <a:pt x="0" y="10"/>
                  </a:cubicBezTo>
                  <a:cubicBezTo>
                    <a:pt x="0" y="13"/>
                    <a:pt x="0" y="15"/>
                    <a:pt x="0" y="18"/>
                  </a:cubicBezTo>
                  <a:cubicBezTo>
                    <a:pt x="0" y="18"/>
                    <a:pt x="0" y="18"/>
                    <a:pt x="0" y="19"/>
                  </a:cubicBezTo>
                  <a:cubicBezTo>
                    <a:pt x="0" y="19"/>
                    <a:pt x="0" y="19"/>
                    <a:pt x="0" y="19"/>
                  </a:cubicBezTo>
                  <a:cubicBezTo>
                    <a:pt x="0" y="19"/>
                    <a:pt x="0" y="19"/>
                    <a:pt x="0" y="19"/>
                  </a:cubicBezTo>
                  <a:cubicBezTo>
                    <a:pt x="0" y="24"/>
                    <a:pt x="0" y="30"/>
                    <a:pt x="0" y="36"/>
                  </a:cubicBezTo>
                  <a:cubicBezTo>
                    <a:pt x="1" y="55"/>
                    <a:pt x="2" y="74"/>
                    <a:pt x="5" y="86"/>
                  </a:cubicBezTo>
                  <a:cubicBezTo>
                    <a:pt x="5" y="86"/>
                    <a:pt x="5" y="86"/>
                    <a:pt x="5" y="86"/>
                  </a:cubicBezTo>
                  <a:cubicBezTo>
                    <a:pt x="5" y="87"/>
                    <a:pt x="6" y="89"/>
                    <a:pt x="6" y="90"/>
                  </a:cubicBezTo>
                  <a:cubicBezTo>
                    <a:pt x="6" y="90"/>
                    <a:pt x="6" y="91"/>
                    <a:pt x="6" y="91"/>
                  </a:cubicBezTo>
                  <a:cubicBezTo>
                    <a:pt x="7" y="94"/>
                    <a:pt x="8" y="96"/>
                    <a:pt x="9" y="97"/>
                  </a:cubicBezTo>
                  <a:cubicBezTo>
                    <a:pt x="9" y="98"/>
                    <a:pt x="9" y="98"/>
                    <a:pt x="9" y="98"/>
                  </a:cubicBezTo>
                  <a:cubicBezTo>
                    <a:pt x="9" y="98"/>
                    <a:pt x="9" y="98"/>
                    <a:pt x="9" y="98"/>
                  </a:cubicBezTo>
                  <a:cubicBezTo>
                    <a:pt x="9" y="98"/>
                    <a:pt x="9" y="98"/>
                    <a:pt x="9" y="98"/>
                  </a:cubicBezTo>
                  <a:cubicBezTo>
                    <a:pt x="9" y="98"/>
                    <a:pt x="9" y="98"/>
                    <a:pt x="9" y="98"/>
                  </a:cubicBezTo>
                  <a:cubicBezTo>
                    <a:pt x="10" y="99"/>
                    <a:pt x="11" y="99"/>
                    <a:pt x="11" y="100"/>
                  </a:cubicBezTo>
                  <a:cubicBezTo>
                    <a:pt x="12" y="100"/>
                    <a:pt x="12" y="100"/>
                    <a:pt x="11" y="100"/>
                  </a:cubicBezTo>
                  <a:cubicBezTo>
                    <a:pt x="11" y="99"/>
                    <a:pt x="10" y="99"/>
                    <a:pt x="10" y="98"/>
                  </a:cubicBezTo>
                  <a:cubicBezTo>
                    <a:pt x="10" y="99"/>
                    <a:pt x="10" y="99"/>
                    <a:pt x="11" y="100"/>
                  </a:cubicBezTo>
                  <a:cubicBezTo>
                    <a:pt x="11" y="100"/>
                    <a:pt x="11" y="101"/>
                    <a:pt x="12" y="101"/>
                  </a:cubicBezTo>
                  <a:cubicBezTo>
                    <a:pt x="13" y="104"/>
                    <a:pt x="14" y="106"/>
                    <a:pt x="15" y="109"/>
                  </a:cubicBezTo>
                  <a:cubicBezTo>
                    <a:pt x="17" y="107"/>
                    <a:pt x="20" y="105"/>
                    <a:pt x="22" y="102"/>
                  </a:cubicBezTo>
                  <a:cubicBezTo>
                    <a:pt x="22" y="100"/>
                    <a:pt x="22" y="98"/>
                    <a:pt x="22" y="96"/>
                  </a:cubicBezTo>
                  <a:cubicBezTo>
                    <a:pt x="22" y="96"/>
                    <a:pt x="22" y="96"/>
                    <a:pt x="22" y="96"/>
                  </a:cubicBezTo>
                  <a:cubicBezTo>
                    <a:pt x="22" y="94"/>
                    <a:pt x="22" y="93"/>
                    <a:pt x="22" y="92"/>
                  </a:cubicBezTo>
                  <a:cubicBezTo>
                    <a:pt x="22" y="91"/>
                    <a:pt x="22" y="90"/>
                    <a:pt x="22" y="90"/>
                  </a:cubicBezTo>
                  <a:cubicBezTo>
                    <a:pt x="22" y="87"/>
                    <a:pt x="22" y="84"/>
                    <a:pt x="22" y="81"/>
                  </a:cubicBezTo>
                  <a:cubicBezTo>
                    <a:pt x="22" y="81"/>
                    <a:pt x="22" y="80"/>
                    <a:pt x="22" y="80"/>
                  </a:cubicBezTo>
                  <a:cubicBezTo>
                    <a:pt x="22" y="78"/>
                    <a:pt x="22" y="77"/>
                    <a:pt x="22" y="76"/>
                  </a:cubicBezTo>
                  <a:cubicBezTo>
                    <a:pt x="22" y="65"/>
                    <a:pt x="23" y="57"/>
                    <a:pt x="23" y="56"/>
                  </a:cubicBezTo>
                  <a:cubicBezTo>
                    <a:pt x="22" y="54"/>
                    <a:pt x="21" y="53"/>
                    <a:pt x="20" y="52"/>
                  </a:cubicBezTo>
                  <a:cubicBezTo>
                    <a:pt x="20" y="53"/>
                    <a:pt x="20" y="53"/>
                    <a:pt x="20" y="53"/>
                  </a:cubicBezTo>
                  <a:cubicBezTo>
                    <a:pt x="9" y="53"/>
                    <a:pt x="14" y="51"/>
                    <a:pt x="17" y="48"/>
                  </a:cubicBezTo>
                  <a:moveTo>
                    <a:pt x="13" y="43"/>
                  </a:moveTo>
                  <a:cubicBezTo>
                    <a:pt x="13" y="43"/>
                    <a:pt x="13" y="43"/>
                    <a:pt x="13" y="43"/>
                  </a:cubicBezTo>
                  <a:cubicBezTo>
                    <a:pt x="15" y="42"/>
                    <a:pt x="16" y="42"/>
                    <a:pt x="17" y="40"/>
                  </a:cubicBezTo>
                  <a:cubicBezTo>
                    <a:pt x="13" y="40"/>
                    <a:pt x="13" y="42"/>
                    <a:pt x="13" y="4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04" name="Freeform 777">
              <a:extLst>
                <a:ext uri="{FF2B5EF4-FFF2-40B4-BE49-F238E27FC236}">
                  <a16:creationId xmlns:a16="http://schemas.microsoft.com/office/drawing/2014/main" id="{40E4B33B-4750-E3AF-BA90-E88DE69C4BB6}"/>
                </a:ext>
              </a:extLst>
            </p:cNvPr>
            <p:cNvSpPr>
              <a:spLocks noEditPoints="1"/>
            </p:cNvSpPr>
            <p:nvPr userDrawn="1"/>
          </p:nvSpPr>
          <p:spPr bwMode="auto">
            <a:xfrm>
              <a:off x="3746" y="1713"/>
              <a:ext cx="46" cy="154"/>
            </a:xfrm>
            <a:custGeom>
              <a:avLst/>
              <a:gdLst>
                <a:gd name="T0" fmla="*/ 7 w 32"/>
                <a:gd name="T1" fmla="*/ 107 h 107"/>
                <a:gd name="T2" fmla="*/ 8 w 32"/>
                <a:gd name="T3" fmla="*/ 107 h 107"/>
                <a:gd name="T4" fmla="*/ 6 w 32"/>
                <a:gd name="T5" fmla="*/ 103 h 107"/>
                <a:gd name="T6" fmla="*/ 7 w 32"/>
                <a:gd name="T7" fmla="*/ 107 h 107"/>
                <a:gd name="T8" fmla="*/ 0 w 32"/>
                <a:gd name="T9" fmla="*/ 15 h 107"/>
                <a:gd name="T10" fmla="*/ 0 w 32"/>
                <a:gd name="T11" fmla="*/ 33 h 107"/>
                <a:gd name="T12" fmla="*/ 0 w 32"/>
                <a:gd name="T13" fmla="*/ 33 h 107"/>
                <a:gd name="T14" fmla="*/ 0 w 32"/>
                <a:gd name="T15" fmla="*/ 37 h 107"/>
                <a:gd name="T16" fmla="*/ 4 w 32"/>
                <a:gd name="T17" fmla="*/ 98 h 107"/>
                <a:gd name="T18" fmla="*/ 5 w 32"/>
                <a:gd name="T19" fmla="*/ 100 h 107"/>
                <a:gd name="T20" fmla="*/ 6 w 32"/>
                <a:gd name="T21" fmla="*/ 103 h 107"/>
                <a:gd name="T22" fmla="*/ 5 w 32"/>
                <a:gd name="T23" fmla="*/ 101 h 107"/>
                <a:gd name="T24" fmla="*/ 8 w 32"/>
                <a:gd name="T25" fmla="*/ 107 h 107"/>
                <a:gd name="T26" fmla="*/ 24 w 32"/>
                <a:gd name="T27" fmla="*/ 100 h 107"/>
                <a:gd name="T28" fmla="*/ 24 w 32"/>
                <a:gd name="T29" fmla="*/ 89 h 107"/>
                <a:gd name="T30" fmla="*/ 24 w 32"/>
                <a:gd name="T31" fmla="*/ 88 h 107"/>
                <a:gd name="T32" fmla="*/ 24 w 32"/>
                <a:gd name="T33" fmla="*/ 88 h 107"/>
                <a:gd name="T34" fmla="*/ 30 w 32"/>
                <a:gd name="T35" fmla="*/ 22 h 107"/>
                <a:gd name="T36" fmla="*/ 32 w 32"/>
                <a:gd name="T37" fmla="*/ 0 h 107"/>
                <a:gd name="T38" fmla="*/ 0 w 32"/>
                <a:gd name="T39" fmla="*/ 15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107">
                  <a:moveTo>
                    <a:pt x="7" y="107"/>
                  </a:moveTo>
                  <a:cubicBezTo>
                    <a:pt x="7" y="107"/>
                    <a:pt x="7" y="107"/>
                    <a:pt x="8" y="107"/>
                  </a:cubicBezTo>
                  <a:cubicBezTo>
                    <a:pt x="7" y="106"/>
                    <a:pt x="6" y="104"/>
                    <a:pt x="6" y="103"/>
                  </a:cubicBezTo>
                  <a:cubicBezTo>
                    <a:pt x="6" y="104"/>
                    <a:pt x="6" y="106"/>
                    <a:pt x="7" y="107"/>
                  </a:cubicBezTo>
                  <a:close/>
                  <a:moveTo>
                    <a:pt x="0" y="15"/>
                  </a:moveTo>
                  <a:cubicBezTo>
                    <a:pt x="0" y="21"/>
                    <a:pt x="0" y="27"/>
                    <a:pt x="0" y="33"/>
                  </a:cubicBezTo>
                  <a:cubicBezTo>
                    <a:pt x="0" y="33"/>
                    <a:pt x="0" y="33"/>
                    <a:pt x="0" y="33"/>
                  </a:cubicBezTo>
                  <a:cubicBezTo>
                    <a:pt x="0" y="35"/>
                    <a:pt x="0" y="36"/>
                    <a:pt x="0" y="37"/>
                  </a:cubicBezTo>
                  <a:cubicBezTo>
                    <a:pt x="0" y="65"/>
                    <a:pt x="1" y="87"/>
                    <a:pt x="4" y="98"/>
                  </a:cubicBezTo>
                  <a:cubicBezTo>
                    <a:pt x="4" y="99"/>
                    <a:pt x="4" y="100"/>
                    <a:pt x="5" y="100"/>
                  </a:cubicBezTo>
                  <a:cubicBezTo>
                    <a:pt x="5" y="101"/>
                    <a:pt x="5" y="102"/>
                    <a:pt x="6" y="103"/>
                  </a:cubicBezTo>
                  <a:cubicBezTo>
                    <a:pt x="5" y="102"/>
                    <a:pt x="5" y="102"/>
                    <a:pt x="5" y="101"/>
                  </a:cubicBezTo>
                  <a:cubicBezTo>
                    <a:pt x="6" y="104"/>
                    <a:pt x="7" y="106"/>
                    <a:pt x="8" y="107"/>
                  </a:cubicBezTo>
                  <a:cubicBezTo>
                    <a:pt x="13" y="104"/>
                    <a:pt x="18" y="102"/>
                    <a:pt x="24" y="100"/>
                  </a:cubicBezTo>
                  <a:cubicBezTo>
                    <a:pt x="24" y="96"/>
                    <a:pt x="24" y="92"/>
                    <a:pt x="24" y="89"/>
                  </a:cubicBezTo>
                  <a:cubicBezTo>
                    <a:pt x="24" y="88"/>
                    <a:pt x="24" y="88"/>
                    <a:pt x="24" y="88"/>
                  </a:cubicBezTo>
                  <a:cubicBezTo>
                    <a:pt x="24" y="88"/>
                    <a:pt x="24" y="88"/>
                    <a:pt x="24" y="88"/>
                  </a:cubicBezTo>
                  <a:cubicBezTo>
                    <a:pt x="26" y="63"/>
                    <a:pt x="28" y="39"/>
                    <a:pt x="30" y="22"/>
                  </a:cubicBezTo>
                  <a:cubicBezTo>
                    <a:pt x="31" y="11"/>
                    <a:pt x="32" y="3"/>
                    <a:pt x="32" y="0"/>
                  </a:cubicBezTo>
                  <a:cubicBezTo>
                    <a:pt x="21" y="5"/>
                    <a:pt x="11" y="10"/>
                    <a:pt x="0" y="1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05" name="Freeform 778">
              <a:extLst>
                <a:ext uri="{FF2B5EF4-FFF2-40B4-BE49-F238E27FC236}">
                  <a16:creationId xmlns:a16="http://schemas.microsoft.com/office/drawing/2014/main" id="{9CFDB7AF-C60D-2B2D-1CE9-90E98A51D456}"/>
                </a:ext>
              </a:extLst>
            </p:cNvPr>
            <p:cNvSpPr>
              <a:spLocks noEditPoints="1"/>
            </p:cNvSpPr>
            <p:nvPr userDrawn="1"/>
          </p:nvSpPr>
          <p:spPr bwMode="auto">
            <a:xfrm>
              <a:off x="3957" y="1434"/>
              <a:ext cx="22" cy="175"/>
            </a:xfrm>
            <a:custGeom>
              <a:avLst/>
              <a:gdLst>
                <a:gd name="T0" fmla="*/ 3 w 15"/>
                <a:gd name="T1" fmla="*/ 122 h 122"/>
                <a:gd name="T2" fmla="*/ 3 w 15"/>
                <a:gd name="T3" fmla="*/ 121 h 122"/>
                <a:gd name="T4" fmla="*/ 2 w 15"/>
                <a:gd name="T5" fmla="*/ 117 h 122"/>
                <a:gd name="T6" fmla="*/ 3 w 15"/>
                <a:gd name="T7" fmla="*/ 122 h 122"/>
                <a:gd name="T8" fmla="*/ 0 w 15"/>
                <a:gd name="T9" fmla="*/ 16 h 122"/>
                <a:gd name="T10" fmla="*/ 0 w 15"/>
                <a:gd name="T11" fmla="*/ 37 h 122"/>
                <a:gd name="T12" fmla="*/ 0 w 15"/>
                <a:gd name="T13" fmla="*/ 37 h 122"/>
                <a:gd name="T14" fmla="*/ 0 w 15"/>
                <a:gd name="T15" fmla="*/ 41 h 122"/>
                <a:gd name="T16" fmla="*/ 1 w 15"/>
                <a:gd name="T17" fmla="*/ 112 h 122"/>
                <a:gd name="T18" fmla="*/ 2 w 15"/>
                <a:gd name="T19" fmla="*/ 114 h 122"/>
                <a:gd name="T20" fmla="*/ 2 w 15"/>
                <a:gd name="T21" fmla="*/ 117 h 122"/>
                <a:gd name="T22" fmla="*/ 2 w 15"/>
                <a:gd name="T23" fmla="*/ 115 h 122"/>
                <a:gd name="T24" fmla="*/ 3 w 15"/>
                <a:gd name="T25" fmla="*/ 121 h 122"/>
                <a:gd name="T26" fmla="*/ 11 w 15"/>
                <a:gd name="T27" fmla="*/ 113 h 122"/>
                <a:gd name="T28" fmla="*/ 11 w 15"/>
                <a:gd name="T29" fmla="*/ 101 h 122"/>
                <a:gd name="T30" fmla="*/ 11 w 15"/>
                <a:gd name="T31" fmla="*/ 99 h 122"/>
                <a:gd name="T32" fmla="*/ 11 w 15"/>
                <a:gd name="T33" fmla="*/ 99 h 122"/>
                <a:gd name="T34" fmla="*/ 14 w 15"/>
                <a:gd name="T35" fmla="*/ 25 h 122"/>
                <a:gd name="T36" fmla="*/ 15 w 15"/>
                <a:gd name="T37" fmla="*/ 0 h 122"/>
                <a:gd name="T38" fmla="*/ 0 w 15"/>
                <a:gd name="T39" fmla="*/ 1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122">
                  <a:moveTo>
                    <a:pt x="3" y="122"/>
                  </a:moveTo>
                  <a:cubicBezTo>
                    <a:pt x="3" y="121"/>
                    <a:pt x="3" y="121"/>
                    <a:pt x="3" y="121"/>
                  </a:cubicBezTo>
                  <a:cubicBezTo>
                    <a:pt x="3" y="120"/>
                    <a:pt x="2" y="118"/>
                    <a:pt x="2" y="117"/>
                  </a:cubicBezTo>
                  <a:cubicBezTo>
                    <a:pt x="2" y="118"/>
                    <a:pt x="2" y="120"/>
                    <a:pt x="3" y="122"/>
                  </a:cubicBezTo>
                  <a:close/>
                  <a:moveTo>
                    <a:pt x="0" y="16"/>
                  </a:moveTo>
                  <a:cubicBezTo>
                    <a:pt x="0" y="23"/>
                    <a:pt x="0" y="30"/>
                    <a:pt x="0" y="37"/>
                  </a:cubicBezTo>
                  <a:cubicBezTo>
                    <a:pt x="0" y="37"/>
                    <a:pt x="0" y="37"/>
                    <a:pt x="0" y="37"/>
                  </a:cubicBezTo>
                  <a:cubicBezTo>
                    <a:pt x="0" y="39"/>
                    <a:pt x="0" y="40"/>
                    <a:pt x="0" y="41"/>
                  </a:cubicBezTo>
                  <a:cubicBezTo>
                    <a:pt x="0" y="73"/>
                    <a:pt x="0" y="98"/>
                    <a:pt x="1" y="112"/>
                  </a:cubicBezTo>
                  <a:cubicBezTo>
                    <a:pt x="1" y="112"/>
                    <a:pt x="2" y="113"/>
                    <a:pt x="2" y="114"/>
                  </a:cubicBezTo>
                  <a:cubicBezTo>
                    <a:pt x="2" y="114"/>
                    <a:pt x="2" y="115"/>
                    <a:pt x="2" y="117"/>
                  </a:cubicBezTo>
                  <a:cubicBezTo>
                    <a:pt x="2" y="116"/>
                    <a:pt x="2" y="115"/>
                    <a:pt x="2" y="115"/>
                  </a:cubicBezTo>
                  <a:cubicBezTo>
                    <a:pt x="2" y="118"/>
                    <a:pt x="3" y="120"/>
                    <a:pt x="3" y="121"/>
                  </a:cubicBezTo>
                  <a:cubicBezTo>
                    <a:pt x="6" y="119"/>
                    <a:pt x="8" y="116"/>
                    <a:pt x="11" y="113"/>
                  </a:cubicBezTo>
                  <a:cubicBezTo>
                    <a:pt x="11" y="109"/>
                    <a:pt x="11" y="105"/>
                    <a:pt x="11" y="101"/>
                  </a:cubicBezTo>
                  <a:cubicBezTo>
                    <a:pt x="11" y="100"/>
                    <a:pt x="11" y="100"/>
                    <a:pt x="11" y="99"/>
                  </a:cubicBezTo>
                  <a:cubicBezTo>
                    <a:pt x="11" y="99"/>
                    <a:pt x="11" y="99"/>
                    <a:pt x="11" y="99"/>
                  </a:cubicBezTo>
                  <a:cubicBezTo>
                    <a:pt x="12" y="72"/>
                    <a:pt x="13" y="44"/>
                    <a:pt x="14" y="25"/>
                  </a:cubicBezTo>
                  <a:cubicBezTo>
                    <a:pt x="15" y="12"/>
                    <a:pt x="15" y="3"/>
                    <a:pt x="15" y="0"/>
                  </a:cubicBezTo>
                  <a:cubicBezTo>
                    <a:pt x="10" y="5"/>
                    <a:pt x="5" y="11"/>
                    <a:pt x="0" y="1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06" name="Freeform 779">
              <a:extLst>
                <a:ext uri="{FF2B5EF4-FFF2-40B4-BE49-F238E27FC236}">
                  <a16:creationId xmlns:a16="http://schemas.microsoft.com/office/drawing/2014/main" id="{9AAC199C-7D56-5594-33BB-B68B5D5C7241}"/>
                </a:ext>
              </a:extLst>
            </p:cNvPr>
            <p:cNvSpPr>
              <a:spLocks noEditPoints="1"/>
            </p:cNvSpPr>
            <p:nvPr userDrawn="1"/>
          </p:nvSpPr>
          <p:spPr bwMode="auto">
            <a:xfrm>
              <a:off x="4033" y="1317"/>
              <a:ext cx="46" cy="158"/>
            </a:xfrm>
            <a:custGeom>
              <a:avLst/>
              <a:gdLst>
                <a:gd name="T0" fmla="*/ 17 w 32"/>
                <a:gd name="T1" fmla="*/ 48 h 110"/>
                <a:gd name="T2" fmla="*/ 18 w 32"/>
                <a:gd name="T3" fmla="*/ 48 h 110"/>
                <a:gd name="T4" fmla="*/ 21 w 32"/>
                <a:gd name="T5" fmla="*/ 44 h 110"/>
                <a:gd name="T6" fmla="*/ 17 w 32"/>
                <a:gd name="T7" fmla="*/ 48 h 110"/>
                <a:gd name="T8" fmla="*/ 31 w 32"/>
                <a:gd name="T9" fmla="*/ 84 h 110"/>
                <a:gd name="T10" fmla="*/ 31 w 32"/>
                <a:gd name="T11" fmla="*/ 84 h 110"/>
                <a:gd name="T12" fmla="*/ 31 w 32"/>
                <a:gd name="T13" fmla="*/ 82 h 110"/>
                <a:gd name="T14" fmla="*/ 31 w 32"/>
                <a:gd name="T15" fmla="*/ 81 h 110"/>
                <a:gd name="T16" fmla="*/ 29 w 32"/>
                <a:gd name="T17" fmla="*/ 61 h 110"/>
                <a:gd name="T18" fmla="*/ 26 w 32"/>
                <a:gd name="T19" fmla="*/ 58 h 110"/>
                <a:gd name="T20" fmla="*/ 26 w 32"/>
                <a:gd name="T21" fmla="*/ 59 h 110"/>
                <a:gd name="T22" fmla="*/ 22 w 32"/>
                <a:gd name="T23" fmla="*/ 53 h 110"/>
                <a:gd name="T24" fmla="*/ 22 w 32"/>
                <a:gd name="T25" fmla="*/ 53 h 110"/>
                <a:gd name="T26" fmla="*/ 18 w 32"/>
                <a:gd name="T27" fmla="*/ 41 h 110"/>
                <a:gd name="T28" fmla="*/ 19 w 32"/>
                <a:gd name="T29" fmla="*/ 24 h 110"/>
                <a:gd name="T30" fmla="*/ 16 w 32"/>
                <a:gd name="T31" fmla="*/ 16 h 110"/>
                <a:gd name="T32" fmla="*/ 14 w 32"/>
                <a:gd name="T33" fmla="*/ 12 h 110"/>
                <a:gd name="T34" fmla="*/ 14 w 32"/>
                <a:gd name="T35" fmla="*/ 11 h 110"/>
                <a:gd name="T36" fmla="*/ 14 w 32"/>
                <a:gd name="T37" fmla="*/ 10 h 110"/>
                <a:gd name="T38" fmla="*/ 13 w 32"/>
                <a:gd name="T39" fmla="*/ 9 h 110"/>
                <a:gd name="T40" fmla="*/ 10 w 32"/>
                <a:gd name="T41" fmla="*/ 1 h 110"/>
                <a:gd name="T42" fmla="*/ 9 w 32"/>
                <a:gd name="T43" fmla="*/ 0 h 110"/>
                <a:gd name="T44" fmla="*/ 0 w 32"/>
                <a:gd name="T45" fmla="*/ 13 h 110"/>
                <a:gd name="T46" fmla="*/ 1 w 32"/>
                <a:gd name="T47" fmla="*/ 21 h 110"/>
                <a:gd name="T48" fmla="*/ 1 w 32"/>
                <a:gd name="T49" fmla="*/ 22 h 110"/>
                <a:gd name="T50" fmla="*/ 1 w 32"/>
                <a:gd name="T51" fmla="*/ 22 h 110"/>
                <a:gd name="T52" fmla="*/ 1 w 32"/>
                <a:gd name="T53" fmla="*/ 22 h 110"/>
                <a:gd name="T54" fmla="*/ 2 w 32"/>
                <a:gd name="T55" fmla="*/ 30 h 110"/>
                <a:gd name="T56" fmla="*/ 2 w 32"/>
                <a:gd name="T57" fmla="*/ 32 h 110"/>
                <a:gd name="T58" fmla="*/ 3 w 32"/>
                <a:gd name="T59" fmla="*/ 38 h 110"/>
                <a:gd name="T60" fmla="*/ 3 w 32"/>
                <a:gd name="T61" fmla="*/ 41 h 110"/>
                <a:gd name="T62" fmla="*/ 16 w 32"/>
                <a:gd name="T63" fmla="*/ 97 h 110"/>
                <a:gd name="T64" fmla="*/ 16 w 32"/>
                <a:gd name="T65" fmla="*/ 97 h 110"/>
                <a:gd name="T66" fmla="*/ 17 w 32"/>
                <a:gd name="T67" fmla="*/ 101 h 110"/>
                <a:gd name="T68" fmla="*/ 18 w 32"/>
                <a:gd name="T69" fmla="*/ 103 h 110"/>
                <a:gd name="T70" fmla="*/ 18 w 32"/>
                <a:gd name="T71" fmla="*/ 103 h 110"/>
                <a:gd name="T72" fmla="*/ 18 w 32"/>
                <a:gd name="T73" fmla="*/ 104 h 110"/>
                <a:gd name="T74" fmla="*/ 19 w 32"/>
                <a:gd name="T75" fmla="*/ 105 h 110"/>
                <a:gd name="T76" fmla="*/ 19 w 32"/>
                <a:gd name="T77" fmla="*/ 106 h 110"/>
                <a:gd name="T78" fmla="*/ 32 w 32"/>
                <a:gd name="T79" fmla="*/ 88 h 110"/>
                <a:gd name="T80" fmla="*/ 31 w 32"/>
                <a:gd name="T81" fmla="*/ 84 h 110"/>
                <a:gd name="T82" fmla="*/ 22 w 32"/>
                <a:gd name="T83" fmla="*/ 110 h 110"/>
                <a:gd name="T84" fmla="*/ 22 w 32"/>
                <a:gd name="T85" fmla="*/ 110 h 110"/>
                <a:gd name="T86" fmla="*/ 22 w 32"/>
                <a:gd name="T87" fmla="*/ 110 h 110"/>
                <a:gd name="T88" fmla="*/ 22 w 32"/>
                <a:gd name="T89" fmla="*/ 110 h 110"/>
                <a:gd name="T90" fmla="*/ 22 w 32"/>
                <a:gd name="T91" fmla="*/ 110 h 110"/>
                <a:gd name="T92" fmla="*/ 22 w 32"/>
                <a:gd name="T93" fmla="*/ 110 h 110"/>
                <a:gd name="T94" fmla="*/ 22 w 32"/>
                <a:gd name="T95"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 h="110">
                  <a:moveTo>
                    <a:pt x="17" y="48"/>
                  </a:moveTo>
                  <a:cubicBezTo>
                    <a:pt x="17" y="48"/>
                    <a:pt x="18" y="48"/>
                    <a:pt x="18" y="48"/>
                  </a:cubicBezTo>
                  <a:cubicBezTo>
                    <a:pt x="19" y="47"/>
                    <a:pt x="20" y="46"/>
                    <a:pt x="21" y="44"/>
                  </a:cubicBezTo>
                  <a:cubicBezTo>
                    <a:pt x="17" y="45"/>
                    <a:pt x="17" y="47"/>
                    <a:pt x="17" y="48"/>
                  </a:cubicBezTo>
                  <a:close/>
                  <a:moveTo>
                    <a:pt x="31" y="84"/>
                  </a:moveTo>
                  <a:cubicBezTo>
                    <a:pt x="31" y="84"/>
                    <a:pt x="31" y="84"/>
                    <a:pt x="31" y="84"/>
                  </a:cubicBezTo>
                  <a:cubicBezTo>
                    <a:pt x="31" y="83"/>
                    <a:pt x="31" y="83"/>
                    <a:pt x="31" y="82"/>
                  </a:cubicBezTo>
                  <a:cubicBezTo>
                    <a:pt x="31" y="82"/>
                    <a:pt x="31" y="82"/>
                    <a:pt x="31" y="81"/>
                  </a:cubicBezTo>
                  <a:cubicBezTo>
                    <a:pt x="30" y="70"/>
                    <a:pt x="30" y="62"/>
                    <a:pt x="29" y="61"/>
                  </a:cubicBezTo>
                  <a:cubicBezTo>
                    <a:pt x="28" y="59"/>
                    <a:pt x="27" y="59"/>
                    <a:pt x="26" y="58"/>
                  </a:cubicBezTo>
                  <a:cubicBezTo>
                    <a:pt x="26" y="58"/>
                    <a:pt x="26" y="59"/>
                    <a:pt x="26" y="59"/>
                  </a:cubicBezTo>
                  <a:cubicBezTo>
                    <a:pt x="15" y="60"/>
                    <a:pt x="19" y="57"/>
                    <a:pt x="22" y="53"/>
                  </a:cubicBezTo>
                  <a:cubicBezTo>
                    <a:pt x="22" y="53"/>
                    <a:pt x="22" y="53"/>
                    <a:pt x="22" y="53"/>
                  </a:cubicBezTo>
                  <a:cubicBezTo>
                    <a:pt x="25" y="50"/>
                    <a:pt x="26" y="46"/>
                    <a:pt x="18" y="41"/>
                  </a:cubicBezTo>
                  <a:cubicBezTo>
                    <a:pt x="22" y="39"/>
                    <a:pt x="21" y="32"/>
                    <a:pt x="19" y="24"/>
                  </a:cubicBezTo>
                  <a:cubicBezTo>
                    <a:pt x="18" y="22"/>
                    <a:pt x="17" y="19"/>
                    <a:pt x="16" y="16"/>
                  </a:cubicBezTo>
                  <a:cubicBezTo>
                    <a:pt x="15" y="15"/>
                    <a:pt x="15" y="13"/>
                    <a:pt x="14" y="12"/>
                  </a:cubicBezTo>
                  <a:cubicBezTo>
                    <a:pt x="14" y="11"/>
                    <a:pt x="14" y="11"/>
                    <a:pt x="14" y="11"/>
                  </a:cubicBezTo>
                  <a:cubicBezTo>
                    <a:pt x="14" y="10"/>
                    <a:pt x="14" y="10"/>
                    <a:pt x="14" y="10"/>
                  </a:cubicBezTo>
                  <a:cubicBezTo>
                    <a:pt x="13" y="10"/>
                    <a:pt x="13" y="9"/>
                    <a:pt x="13" y="9"/>
                  </a:cubicBezTo>
                  <a:cubicBezTo>
                    <a:pt x="12" y="6"/>
                    <a:pt x="11" y="3"/>
                    <a:pt x="10" y="1"/>
                  </a:cubicBezTo>
                  <a:cubicBezTo>
                    <a:pt x="9" y="10"/>
                    <a:pt x="9" y="5"/>
                    <a:pt x="9" y="0"/>
                  </a:cubicBezTo>
                  <a:cubicBezTo>
                    <a:pt x="6" y="4"/>
                    <a:pt x="3" y="8"/>
                    <a:pt x="0" y="13"/>
                  </a:cubicBezTo>
                  <a:cubicBezTo>
                    <a:pt x="0" y="15"/>
                    <a:pt x="0" y="18"/>
                    <a:pt x="1" y="21"/>
                  </a:cubicBezTo>
                  <a:cubicBezTo>
                    <a:pt x="1" y="21"/>
                    <a:pt x="1" y="21"/>
                    <a:pt x="1" y="22"/>
                  </a:cubicBezTo>
                  <a:cubicBezTo>
                    <a:pt x="1" y="22"/>
                    <a:pt x="1" y="22"/>
                    <a:pt x="1" y="22"/>
                  </a:cubicBezTo>
                  <a:cubicBezTo>
                    <a:pt x="1" y="22"/>
                    <a:pt x="1" y="22"/>
                    <a:pt x="1" y="22"/>
                  </a:cubicBezTo>
                  <a:cubicBezTo>
                    <a:pt x="1" y="25"/>
                    <a:pt x="1" y="27"/>
                    <a:pt x="2" y="30"/>
                  </a:cubicBezTo>
                  <a:cubicBezTo>
                    <a:pt x="2" y="31"/>
                    <a:pt x="2" y="32"/>
                    <a:pt x="2" y="32"/>
                  </a:cubicBezTo>
                  <a:cubicBezTo>
                    <a:pt x="2" y="34"/>
                    <a:pt x="3" y="36"/>
                    <a:pt x="3" y="38"/>
                  </a:cubicBezTo>
                  <a:cubicBezTo>
                    <a:pt x="3" y="39"/>
                    <a:pt x="3" y="40"/>
                    <a:pt x="3" y="41"/>
                  </a:cubicBezTo>
                  <a:cubicBezTo>
                    <a:pt x="7" y="63"/>
                    <a:pt x="11" y="84"/>
                    <a:pt x="16" y="97"/>
                  </a:cubicBezTo>
                  <a:cubicBezTo>
                    <a:pt x="16" y="97"/>
                    <a:pt x="16" y="97"/>
                    <a:pt x="16" y="97"/>
                  </a:cubicBezTo>
                  <a:cubicBezTo>
                    <a:pt x="16" y="99"/>
                    <a:pt x="17" y="100"/>
                    <a:pt x="17" y="101"/>
                  </a:cubicBezTo>
                  <a:cubicBezTo>
                    <a:pt x="17" y="102"/>
                    <a:pt x="18" y="102"/>
                    <a:pt x="18" y="103"/>
                  </a:cubicBezTo>
                  <a:cubicBezTo>
                    <a:pt x="18" y="103"/>
                    <a:pt x="18" y="103"/>
                    <a:pt x="18" y="103"/>
                  </a:cubicBezTo>
                  <a:cubicBezTo>
                    <a:pt x="18" y="104"/>
                    <a:pt x="18" y="104"/>
                    <a:pt x="18" y="104"/>
                  </a:cubicBezTo>
                  <a:cubicBezTo>
                    <a:pt x="18" y="104"/>
                    <a:pt x="19" y="104"/>
                    <a:pt x="19" y="105"/>
                  </a:cubicBezTo>
                  <a:cubicBezTo>
                    <a:pt x="19" y="105"/>
                    <a:pt x="19" y="105"/>
                    <a:pt x="19" y="106"/>
                  </a:cubicBezTo>
                  <a:cubicBezTo>
                    <a:pt x="23" y="100"/>
                    <a:pt x="28" y="94"/>
                    <a:pt x="32" y="88"/>
                  </a:cubicBezTo>
                  <a:cubicBezTo>
                    <a:pt x="31" y="87"/>
                    <a:pt x="31" y="85"/>
                    <a:pt x="31" y="84"/>
                  </a:cubicBezTo>
                  <a:close/>
                  <a:moveTo>
                    <a:pt x="22" y="110"/>
                  </a:moveTo>
                  <a:cubicBezTo>
                    <a:pt x="22" y="110"/>
                    <a:pt x="22" y="110"/>
                    <a:pt x="22" y="110"/>
                  </a:cubicBezTo>
                  <a:cubicBezTo>
                    <a:pt x="22" y="110"/>
                    <a:pt x="22" y="110"/>
                    <a:pt x="22" y="110"/>
                  </a:cubicBezTo>
                  <a:close/>
                  <a:moveTo>
                    <a:pt x="22" y="110"/>
                  </a:moveTo>
                  <a:cubicBezTo>
                    <a:pt x="22" y="110"/>
                    <a:pt x="22" y="110"/>
                    <a:pt x="22" y="110"/>
                  </a:cubicBezTo>
                  <a:cubicBezTo>
                    <a:pt x="22" y="110"/>
                    <a:pt x="22" y="110"/>
                    <a:pt x="22" y="110"/>
                  </a:cubicBezTo>
                  <a:cubicBezTo>
                    <a:pt x="22" y="110"/>
                    <a:pt x="22" y="110"/>
                    <a:pt x="22" y="11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07" name="Freeform 780">
              <a:extLst>
                <a:ext uri="{FF2B5EF4-FFF2-40B4-BE49-F238E27FC236}">
                  <a16:creationId xmlns:a16="http://schemas.microsoft.com/office/drawing/2014/main" id="{A2909D19-F766-8C6E-55FC-D57ECFA4076D}"/>
                </a:ext>
              </a:extLst>
            </p:cNvPr>
            <p:cNvSpPr>
              <a:spLocks noEditPoints="1"/>
            </p:cNvSpPr>
            <p:nvPr userDrawn="1"/>
          </p:nvSpPr>
          <p:spPr bwMode="auto">
            <a:xfrm>
              <a:off x="4220" y="945"/>
              <a:ext cx="46" cy="142"/>
            </a:xfrm>
            <a:custGeom>
              <a:avLst/>
              <a:gdLst>
                <a:gd name="T0" fmla="*/ 17 w 32"/>
                <a:gd name="T1" fmla="*/ 43 h 99"/>
                <a:gd name="T2" fmla="*/ 18 w 32"/>
                <a:gd name="T3" fmla="*/ 43 h 99"/>
                <a:gd name="T4" fmla="*/ 22 w 32"/>
                <a:gd name="T5" fmla="*/ 40 h 99"/>
                <a:gd name="T6" fmla="*/ 17 w 32"/>
                <a:gd name="T7" fmla="*/ 43 h 99"/>
                <a:gd name="T8" fmla="*/ 32 w 32"/>
                <a:gd name="T9" fmla="*/ 76 h 99"/>
                <a:gd name="T10" fmla="*/ 32 w 32"/>
                <a:gd name="T11" fmla="*/ 76 h 99"/>
                <a:gd name="T12" fmla="*/ 31 w 32"/>
                <a:gd name="T13" fmla="*/ 74 h 99"/>
                <a:gd name="T14" fmla="*/ 31 w 32"/>
                <a:gd name="T15" fmla="*/ 73 h 99"/>
                <a:gd name="T16" fmla="*/ 30 w 32"/>
                <a:gd name="T17" fmla="*/ 56 h 99"/>
                <a:gd name="T18" fmla="*/ 26 w 32"/>
                <a:gd name="T19" fmla="*/ 52 h 99"/>
                <a:gd name="T20" fmla="*/ 26 w 32"/>
                <a:gd name="T21" fmla="*/ 53 h 99"/>
                <a:gd name="T22" fmla="*/ 23 w 32"/>
                <a:gd name="T23" fmla="*/ 48 h 99"/>
                <a:gd name="T24" fmla="*/ 23 w 32"/>
                <a:gd name="T25" fmla="*/ 48 h 99"/>
                <a:gd name="T26" fmla="*/ 18 w 32"/>
                <a:gd name="T27" fmla="*/ 38 h 99"/>
                <a:gd name="T28" fmla="*/ 19 w 32"/>
                <a:gd name="T29" fmla="*/ 22 h 99"/>
                <a:gd name="T30" fmla="*/ 16 w 32"/>
                <a:gd name="T31" fmla="*/ 15 h 99"/>
                <a:gd name="T32" fmla="*/ 15 w 32"/>
                <a:gd name="T33" fmla="*/ 11 h 99"/>
                <a:gd name="T34" fmla="*/ 14 w 32"/>
                <a:gd name="T35" fmla="*/ 10 h 99"/>
                <a:gd name="T36" fmla="*/ 14 w 32"/>
                <a:gd name="T37" fmla="*/ 9 h 99"/>
                <a:gd name="T38" fmla="*/ 14 w 32"/>
                <a:gd name="T39" fmla="*/ 8 h 99"/>
                <a:gd name="T40" fmla="*/ 11 w 32"/>
                <a:gd name="T41" fmla="*/ 1 h 99"/>
                <a:gd name="T42" fmla="*/ 10 w 32"/>
                <a:gd name="T43" fmla="*/ 0 h 99"/>
                <a:gd name="T44" fmla="*/ 0 w 32"/>
                <a:gd name="T45" fmla="*/ 11 h 99"/>
                <a:gd name="T46" fmla="*/ 1 w 32"/>
                <a:gd name="T47" fmla="*/ 19 h 99"/>
                <a:gd name="T48" fmla="*/ 1 w 32"/>
                <a:gd name="T49" fmla="*/ 20 h 99"/>
                <a:gd name="T50" fmla="*/ 1 w 32"/>
                <a:gd name="T51" fmla="*/ 20 h 99"/>
                <a:gd name="T52" fmla="*/ 1 w 32"/>
                <a:gd name="T53" fmla="*/ 20 h 99"/>
                <a:gd name="T54" fmla="*/ 2 w 32"/>
                <a:gd name="T55" fmla="*/ 27 h 99"/>
                <a:gd name="T56" fmla="*/ 2 w 32"/>
                <a:gd name="T57" fmla="*/ 29 h 99"/>
                <a:gd name="T58" fmla="*/ 3 w 32"/>
                <a:gd name="T59" fmla="*/ 35 h 99"/>
                <a:gd name="T60" fmla="*/ 4 w 32"/>
                <a:gd name="T61" fmla="*/ 37 h 99"/>
                <a:gd name="T62" fmla="*/ 16 w 32"/>
                <a:gd name="T63" fmla="*/ 88 h 99"/>
                <a:gd name="T64" fmla="*/ 16 w 32"/>
                <a:gd name="T65" fmla="*/ 88 h 99"/>
                <a:gd name="T66" fmla="*/ 17 w 32"/>
                <a:gd name="T67" fmla="*/ 91 h 99"/>
                <a:gd name="T68" fmla="*/ 18 w 32"/>
                <a:gd name="T69" fmla="*/ 93 h 99"/>
                <a:gd name="T70" fmla="*/ 18 w 32"/>
                <a:gd name="T71" fmla="*/ 93 h 99"/>
                <a:gd name="T72" fmla="*/ 19 w 32"/>
                <a:gd name="T73" fmla="*/ 94 h 99"/>
                <a:gd name="T74" fmla="*/ 19 w 32"/>
                <a:gd name="T75" fmla="*/ 95 h 99"/>
                <a:gd name="T76" fmla="*/ 19 w 32"/>
                <a:gd name="T77" fmla="*/ 95 h 99"/>
                <a:gd name="T78" fmla="*/ 32 w 32"/>
                <a:gd name="T79" fmla="*/ 79 h 99"/>
                <a:gd name="T80" fmla="*/ 32 w 32"/>
                <a:gd name="T81" fmla="*/ 76 h 99"/>
                <a:gd name="T82" fmla="*/ 22 w 32"/>
                <a:gd name="T83" fmla="*/ 99 h 99"/>
                <a:gd name="T84" fmla="*/ 22 w 32"/>
                <a:gd name="T85" fmla="*/ 99 h 99"/>
                <a:gd name="T86" fmla="*/ 22 w 32"/>
                <a:gd name="T87" fmla="*/ 99 h 99"/>
                <a:gd name="T88" fmla="*/ 22 w 32"/>
                <a:gd name="T89" fmla="*/ 99 h 99"/>
                <a:gd name="T90" fmla="*/ 22 w 32"/>
                <a:gd name="T91" fmla="*/ 99 h 99"/>
                <a:gd name="T92" fmla="*/ 22 w 32"/>
                <a:gd name="T93" fmla="*/ 99 h 99"/>
                <a:gd name="T94" fmla="*/ 22 w 32"/>
                <a:gd name="T95" fmla="*/ 9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 h="99">
                  <a:moveTo>
                    <a:pt x="17" y="43"/>
                  </a:moveTo>
                  <a:cubicBezTo>
                    <a:pt x="18" y="43"/>
                    <a:pt x="18" y="43"/>
                    <a:pt x="18" y="43"/>
                  </a:cubicBezTo>
                  <a:cubicBezTo>
                    <a:pt x="20" y="43"/>
                    <a:pt x="21" y="42"/>
                    <a:pt x="22" y="40"/>
                  </a:cubicBezTo>
                  <a:cubicBezTo>
                    <a:pt x="17" y="40"/>
                    <a:pt x="18" y="43"/>
                    <a:pt x="17" y="43"/>
                  </a:cubicBezTo>
                  <a:close/>
                  <a:moveTo>
                    <a:pt x="32" y="76"/>
                  </a:moveTo>
                  <a:cubicBezTo>
                    <a:pt x="32" y="76"/>
                    <a:pt x="32" y="76"/>
                    <a:pt x="32" y="76"/>
                  </a:cubicBezTo>
                  <a:cubicBezTo>
                    <a:pt x="32" y="75"/>
                    <a:pt x="31" y="75"/>
                    <a:pt x="31" y="74"/>
                  </a:cubicBezTo>
                  <a:cubicBezTo>
                    <a:pt x="31" y="74"/>
                    <a:pt x="31" y="74"/>
                    <a:pt x="31" y="73"/>
                  </a:cubicBezTo>
                  <a:cubicBezTo>
                    <a:pt x="30" y="64"/>
                    <a:pt x="30" y="56"/>
                    <a:pt x="30" y="56"/>
                  </a:cubicBezTo>
                  <a:cubicBezTo>
                    <a:pt x="28" y="54"/>
                    <a:pt x="27" y="53"/>
                    <a:pt x="26" y="52"/>
                  </a:cubicBezTo>
                  <a:cubicBezTo>
                    <a:pt x="26" y="53"/>
                    <a:pt x="27" y="53"/>
                    <a:pt x="26" y="53"/>
                  </a:cubicBezTo>
                  <a:cubicBezTo>
                    <a:pt x="15" y="54"/>
                    <a:pt x="20" y="52"/>
                    <a:pt x="23" y="48"/>
                  </a:cubicBezTo>
                  <a:cubicBezTo>
                    <a:pt x="23" y="48"/>
                    <a:pt x="23" y="48"/>
                    <a:pt x="23" y="48"/>
                  </a:cubicBezTo>
                  <a:cubicBezTo>
                    <a:pt x="25" y="45"/>
                    <a:pt x="26" y="41"/>
                    <a:pt x="18" y="38"/>
                  </a:cubicBezTo>
                  <a:cubicBezTo>
                    <a:pt x="22" y="35"/>
                    <a:pt x="21" y="29"/>
                    <a:pt x="19" y="22"/>
                  </a:cubicBezTo>
                  <a:cubicBezTo>
                    <a:pt x="18" y="20"/>
                    <a:pt x="17" y="17"/>
                    <a:pt x="16" y="15"/>
                  </a:cubicBezTo>
                  <a:cubicBezTo>
                    <a:pt x="16" y="14"/>
                    <a:pt x="15" y="12"/>
                    <a:pt x="15" y="11"/>
                  </a:cubicBezTo>
                  <a:cubicBezTo>
                    <a:pt x="14" y="10"/>
                    <a:pt x="14" y="10"/>
                    <a:pt x="14" y="10"/>
                  </a:cubicBezTo>
                  <a:cubicBezTo>
                    <a:pt x="14" y="10"/>
                    <a:pt x="14" y="9"/>
                    <a:pt x="14" y="9"/>
                  </a:cubicBezTo>
                  <a:cubicBezTo>
                    <a:pt x="14" y="9"/>
                    <a:pt x="14" y="9"/>
                    <a:pt x="14" y="8"/>
                  </a:cubicBezTo>
                  <a:cubicBezTo>
                    <a:pt x="12" y="5"/>
                    <a:pt x="11" y="2"/>
                    <a:pt x="11" y="1"/>
                  </a:cubicBezTo>
                  <a:cubicBezTo>
                    <a:pt x="10" y="9"/>
                    <a:pt x="10" y="5"/>
                    <a:pt x="10" y="0"/>
                  </a:cubicBezTo>
                  <a:cubicBezTo>
                    <a:pt x="7" y="4"/>
                    <a:pt x="3" y="8"/>
                    <a:pt x="0" y="11"/>
                  </a:cubicBezTo>
                  <a:cubicBezTo>
                    <a:pt x="0" y="14"/>
                    <a:pt x="1" y="16"/>
                    <a:pt x="1" y="19"/>
                  </a:cubicBezTo>
                  <a:cubicBezTo>
                    <a:pt x="1" y="19"/>
                    <a:pt x="1" y="19"/>
                    <a:pt x="1" y="20"/>
                  </a:cubicBezTo>
                  <a:cubicBezTo>
                    <a:pt x="1" y="20"/>
                    <a:pt x="1" y="20"/>
                    <a:pt x="1" y="20"/>
                  </a:cubicBezTo>
                  <a:cubicBezTo>
                    <a:pt x="1" y="20"/>
                    <a:pt x="1" y="20"/>
                    <a:pt x="1" y="20"/>
                  </a:cubicBezTo>
                  <a:cubicBezTo>
                    <a:pt x="1" y="22"/>
                    <a:pt x="2" y="25"/>
                    <a:pt x="2" y="27"/>
                  </a:cubicBezTo>
                  <a:cubicBezTo>
                    <a:pt x="2" y="28"/>
                    <a:pt x="2" y="29"/>
                    <a:pt x="2" y="29"/>
                  </a:cubicBezTo>
                  <a:cubicBezTo>
                    <a:pt x="3" y="31"/>
                    <a:pt x="3" y="33"/>
                    <a:pt x="3" y="35"/>
                  </a:cubicBezTo>
                  <a:cubicBezTo>
                    <a:pt x="4" y="36"/>
                    <a:pt x="4" y="36"/>
                    <a:pt x="4" y="37"/>
                  </a:cubicBezTo>
                  <a:cubicBezTo>
                    <a:pt x="7" y="57"/>
                    <a:pt x="12" y="76"/>
                    <a:pt x="16" y="88"/>
                  </a:cubicBezTo>
                  <a:cubicBezTo>
                    <a:pt x="16" y="88"/>
                    <a:pt x="16" y="88"/>
                    <a:pt x="16" y="88"/>
                  </a:cubicBezTo>
                  <a:cubicBezTo>
                    <a:pt x="17" y="89"/>
                    <a:pt x="17" y="90"/>
                    <a:pt x="17" y="91"/>
                  </a:cubicBezTo>
                  <a:cubicBezTo>
                    <a:pt x="18" y="92"/>
                    <a:pt x="18" y="92"/>
                    <a:pt x="18" y="93"/>
                  </a:cubicBezTo>
                  <a:cubicBezTo>
                    <a:pt x="18" y="93"/>
                    <a:pt x="18" y="93"/>
                    <a:pt x="18" y="93"/>
                  </a:cubicBezTo>
                  <a:cubicBezTo>
                    <a:pt x="18" y="93"/>
                    <a:pt x="19" y="94"/>
                    <a:pt x="19" y="94"/>
                  </a:cubicBezTo>
                  <a:cubicBezTo>
                    <a:pt x="19" y="94"/>
                    <a:pt x="19" y="94"/>
                    <a:pt x="19" y="95"/>
                  </a:cubicBezTo>
                  <a:cubicBezTo>
                    <a:pt x="19" y="95"/>
                    <a:pt x="19" y="95"/>
                    <a:pt x="19" y="95"/>
                  </a:cubicBezTo>
                  <a:cubicBezTo>
                    <a:pt x="24" y="90"/>
                    <a:pt x="28" y="85"/>
                    <a:pt x="32" y="79"/>
                  </a:cubicBezTo>
                  <a:cubicBezTo>
                    <a:pt x="32" y="78"/>
                    <a:pt x="32" y="77"/>
                    <a:pt x="32" y="76"/>
                  </a:cubicBezTo>
                  <a:close/>
                  <a:moveTo>
                    <a:pt x="22" y="99"/>
                  </a:moveTo>
                  <a:cubicBezTo>
                    <a:pt x="22" y="99"/>
                    <a:pt x="22" y="99"/>
                    <a:pt x="22" y="99"/>
                  </a:cubicBezTo>
                  <a:cubicBezTo>
                    <a:pt x="22" y="99"/>
                    <a:pt x="22" y="99"/>
                    <a:pt x="22" y="99"/>
                  </a:cubicBezTo>
                  <a:close/>
                  <a:moveTo>
                    <a:pt x="22" y="99"/>
                  </a:moveTo>
                  <a:cubicBezTo>
                    <a:pt x="22" y="99"/>
                    <a:pt x="22" y="99"/>
                    <a:pt x="22" y="99"/>
                  </a:cubicBezTo>
                  <a:cubicBezTo>
                    <a:pt x="22" y="99"/>
                    <a:pt x="22" y="99"/>
                    <a:pt x="22" y="99"/>
                  </a:cubicBezTo>
                  <a:cubicBezTo>
                    <a:pt x="22" y="99"/>
                    <a:pt x="22" y="99"/>
                    <a:pt x="22" y="9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08" name="Freeform 781">
              <a:extLst>
                <a:ext uri="{FF2B5EF4-FFF2-40B4-BE49-F238E27FC236}">
                  <a16:creationId xmlns:a16="http://schemas.microsoft.com/office/drawing/2014/main" id="{B0D4297C-0822-00A0-6B55-F44FDB34D8A2}"/>
                </a:ext>
              </a:extLst>
            </p:cNvPr>
            <p:cNvSpPr>
              <a:spLocks noEditPoints="1"/>
            </p:cNvSpPr>
            <p:nvPr userDrawn="1"/>
          </p:nvSpPr>
          <p:spPr bwMode="auto">
            <a:xfrm>
              <a:off x="4269" y="798"/>
              <a:ext cx="42" cy="114"/>
            </a:xfrm>
            <a:custGeom>
              <a:avLst/>
              <a:gdLst>
                <a:gd name="T0" fmla="*/ 15 w 29"/>
                <a:gd name="T1" fmla="*/ 35 h 79"/>
                <a:gd name="T2" fmla="*/ 15 w 29"/>
                <a:gd name="T3" fmla="*/ 34 h 79"/>
                <a:gd name="T4" fmla="*/ 16 w 29"/>
                <a:gd name="T5" fmla="*/ 30 h 79"/>
                <a:gd name="T6" fmla="*/ 15 w 29"/>
                <a:gd name="T7" fmla="*/ 35 h 79"/>
                <a:gd name="T8" fmla="*/ 29 w 29"/>
                <a:gd name="T9" fmla="*/ 58 h 79"/>
                <a:gd name="T10" fmla="*/ 29 w 29"/>
                <a:gd name="T11" fmla="*/ 58 h 79"/>
                <a:gd name="T12" fmla="*/ 28 w 29"/>
                <a:gd name="T13" fmla="*/ 57 h 79"/>
                <a:gd name="T14" fmla="*/ 28 w 29"/>
                <a:gd name="T15" fmla="*/ 56 h 79"/>
                <a:gd name="T16" fmla="*/ 24 w 29"/>
                <a:gd name="T17" fmla="*/ 41 h 79"/>
                <a:gd name="T18" fmla="*/ 21 w 29"/>
                <a:gd name="T19" fmla="*/ 40 h 79"/>
                <a:gd name="T20" fmla="*/ 21 w 29"/>
                <a:gd name="T21" fmla="*/ 40 h 79"/>
                <a:gd name="T22" fmla="*/ 19 w 29"/>
                <a:gd name="T23" fmla="*/ 37 h 79"/>
                <a:gd name="T24" fmla="*/ 19 w 29"/>
                <a:gd name="T25" fmla="*/ 37 h 79"/>
                <a:gd name="T26" fmla="*/ 14 w 29"/>
                <a:gd name="T27" fmla="*/ 30 h 79"/>
                <a:gd name="T28" fmla="*/ 12 w 29"/>
                <a:gd name="T29" fmla="*/ 16 h 79"/>
                <a:gd name="T30" fmla="*/ 9 w 29"/>
                <a:gd name="T31" fmla="*/ 11 h 79"/>
                <a:gd name="T32" fmla="*/ 7 w 29"/>
                <a:gd name="T33" fmla="*/ 8 h 79"/>
                <a:gd name="T34" fmla="*/ 7 w 29"/>
                <a:gd name="T35" fmla="*/ 7 h 79"/>
                <a:gd name="T36" fmla="*/ 7 w 29"/>
                <a:gd name="T37" fmla="*/ 7 h 79"/>
                <a:gd name="T38" fmla="*/ 6 w 29"/>
                <a:gd name="T39" fmla="*/ 6 h 79"/>
                <a:gd name="T40" fmla="*/ 3 w 29"/>
                <a:gd name="T41" fmla="*/ 0 h 79"/>
                <a:gd name="T42" fmla="*/ 3 w 29"/>
                <a:gd name="T43" fmla="*/ 0 h 79"/>
                <a:gd name="T44" fmla="*/ 0 w 29"/>
                <a:gd name="T45" fmla="*/ 13 h 79"/>
                <a:gd name="T46" fmla="*/ 2 w 29"/>
                <a:gd name="T47" fmla="*/ 19 h 79"/>
                <a:gd name="T48" fmla="*/ 2 w 29"/>
                <a:gd name="T49" fmla="*/ 20 h 79"/>
                <a:gd name="T50" fmla="*/ 2 w 29"/>
                <a:gd name="T51" fmla="*/ 20 h 79"/>
                <a:gd name="T52" fmla="*/ 2 w 29"/>
                <a:gd name="T53" fmla="*/ 20 h 79"/>
                <a:gd name="T54" fmla="*/ 4 w 29"/>
                <a:gd name="T55" fmla="*/ 26 h 79"/>
                <a:gd name="T56" fmla="*/ 5 w 29"/>
                <a:gd name="T57" fmla="*/ 28 h 79"/>
                <a:gd name="T58" fmla="*/ 6 w 29"/>
                <a:gd name="T59" fmla="*/ 32 h 79"/>
                <a:gd name="T60" fmla="*/ 7 w 29"/>
                <a:gd name="T61" fmla="*/ 34 h 79"/>
                <a:gd name="T62" fmla="*/ 23 w 29"/>
                <a:gd name="T63" fmla="*/ 73 h 79"/>
                <a:gd name="T64" fmla="*/ 23 w 29"/>
                <a:gd name="T65" fmla="*/ 73 h 79"/>
                <a:gd name="T66" fmla="*/ 25 w 29"/>
                <a:gd name="T67" fmla="*/ 76 h 79"/>
                <a:gd name="T68" fmla="*/ 25 w 29"/>
                <a:gd name="T69" fmla="*/ 77 h 79"/>
                <a:gd name="T70" fmla="*/ 25 w 29"/>
                <a:gd name="T71" fmla="*/ 77 h 79"/>
                <a:gd name="T72" fmla="*/ 26 w 29"/>
                <a:gd name="T73" fmla="*/ 78 h 79"/>
                <a:gd name="T74" fmla="*/ 26 w 29"/>
                <a:gd name="T75" fmla="*/ 78 h 79"/>
                <a:gd name="T76" fmla="*/ 26 w 29"/>
                <a:gd name="T77" fmla="*/ 79 h 79"/>
                <a:gd name="T78" fmla="*/ 29 w 29"/>
                <a:gd name="T79" fmla="*/ 61 h 79"/>
                <a:gd name="T80" fmla="*/ 29 w 29"/>
                <a:gd name="T81" fmla="*/ 58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9" h="79">
                  <a:moveTo>
                    <a:pt x="15" y="35"/>
                  </a:moveTo>
                  <a:cubicBezTo>
                    <a:pt x="15" y="35"/>
                    <a:pt x="15" y="34"/>
                    <a:pt x="15" y="34"/>
                  </a:cubicBezTo>
                  <a:cubicBezTo>
                    <a:pt x="16" y="34"/>
                    <a:pt x="16" y="32"/>
                    <a:pt x="16" y="30"/>
                  </a:cubicBezTo>
                  <a:cubicBezTo>
                    <a:pt x="14" y="32"/>
                    <a:pt x="15" y="34"/>
                    <a:pt x="15" y="35"/>
                  </a:cubicBezTo>
                  <a:close/>
                  <a:moveTo>
                    <a:pt x="29" y="58"/>
                  </a:moveTo>
                  <a:cubicBezTo>
                    <a:pt x="29" y="58"/>
                    <a:pt x="29" y="58"/>
                    <a:pt x="29" y="58"/>
                  </a:cubicBezTo>
                  <a:cubicBezTo>
                    <a:pt x="28" y="57"/>
                    <a:pt x="28" y="57"/>
                    <a:pt x="28" y="57"/>
                  </a:cubicBezTo>
                  <a:cubicBezTo>
                    <a:pt x="28" y="56"/>
                    <a:pt x="28" y="56"/>
                    <a:pt x="28" y="56"/>
                  </a:cubicBezTo>
                  <a:cubicBezTo>
                    <a:pt x="26" y="48"/>
                    <a:pt x="24" y="42"/>
                    <a:pt x="24" y="41"/>
                  </a:cubicBezTo>
                  <a:cubicBezTo>
                    <a:pt x="22" y="40"/>
                    <a:pt x="22" y="40"/>
                    <a:pt x="21" y="40"/>
                  </a:cubicBezTo>
                  <a:cubicBezTo>
                    <a:pt x="22" y="40"/>
                    <a:pt x="22" y="40"/>
                    <a:pt x="21" y="40"/>
                  </a:cubicBezTo>
                  <a:cubicBezTo>
                    <a:pt x="16" y="44"/>
                    <a:pt x="18" y="41"/>
                    <a:pt x="19" y="37"/>
                  </a:cubicBezTo>
                  <a:cubicBezTo>
                    <a:pt x="19" y="37"/>
                    <a:pt x="19" y="37"/>
                    <a:pt x="19" y="37"/>
                  </a:cubicBezTo>
                  <a:cubicBezTo>
                    <a:pt x="19" y="34"/>
                    <a:pt x="19" y="30"/>
                    <a:pt x="14" y="30"/>
                  </a:cubicBezTo>
                  <a:cubicBezTo>
                    <a:pt x="16" y="26"/>
                    <a:pt x="14" y="21"/>
                    <a:pt x="12" y="16"/>
                  </a:cubicBezTo>
                  <a:cubicBezTo>
                    <a:pt x="11" y="14"/>
                    <a:pt x="10" y="13"/>
                    <a:pt x="9" y="11"/>
                  </a:cubicBezTo>
                  <a:cubicBezTo>
                    <a:pt x="8" y="10"/>
                    <a:pt x="8" y="9"/>
                    <a:pt x="7" y="8"/>
                  </a:cubicBezTo>
                  <a:cubicBezTo>
                    <a:pt x="7" y="8"/>
                    <a:pt x="7" y="7"/>
                    <a:pt x="7" y="7"/>
                  </a:cubicBezTo>
                  <a:cubicBezTo>
                    <a:pt x="7" y="7"/>
                    <a:pt x="7" y="7"/>
                    <a:pt x="7" y="7"/>
                  </a:cubicBezTo>
                  <a:cubicBezTo>
                    <a:pt x="7" y="7"/>
                    <a:pt x="6" y="6"/>
                    <a:pt x="6" y="6"/>
                  </a:cubicBezTo>
                  <a:cubicBezTo>
                    <a:pt x="5" y="4"/>
                    <a:pt x="4" y="2"/>
                    <a:pt x="3" y="0"/>
                  </a:cubicBezTo>
                  <a:cubicBezTo>
                    <a:pt x="5" y="8"/>
                    <a:pt x="4" y="4"/>
                    <a:pt x="3" y="0"/>
                  </a:cubicBezTo>
                  <a:cubicBezTo>
                    <a:pt x="2" y="4"/>
                    <a:pt x="1" y="9"/>
                    <a:pt x="0" y="13"/>
                  </a:cubicBezTo>
                  <a:cubicBezTo>
                    <a:pt x="1" y="15"/>
                    <a:pt x="1" y="17"/>
                    <a:pt x="2" y="19"/>
                  </a:cubicBezTo>
                  <a:cubicBezTo>
                    <a:pt x="2" y="20"/>
                    <a:pt x="2" y="20"/>
                    <a:pt x="2" y="20"/>
                  </a:cubicBezTo>
                  <a:cubicBezTo>
                    <a:pt x="2" y="20"/>
                    <a:pt x="2" y="20"/>
                    <a:pt x="2" y="20"/>
                  </a:cubicBezTo>
                  <a:cubicBezTo>
                    <a:pt x="2" y="20"/>
                    <a:pt x="2" y="20"/>
                    <a:pt x="2" y="20"/>
                  </a:cubicBezTo>
                  <a:cubicBezTo>
                    <a:pt x="3" y="22"/>
                    <a:pt x="4" y="24"/>
                    <a:pt x="4" y="26"/>
                  </a:cubicBezTo>
                  <a:cubicBezTo>
                    <a:pt x="4" y="27"/>
                    <a:pt x="5" y="27"/>
                    <a:pt x="5" y="28"/>
                  </a:cubicBezTo>
                  <a:cubicBezTo>
                    <a:pt x="5" y="29"/>
                    <a:pt x="6" y="31"/>
                    <a:pt x="6" y="32"/>
                  </a:cubicBezTo>
                  <a:cubicBezTo>
                    <a:pt x="7" y="33"/>
                    <a:pt x="7" y="34"/>
                    <a:pt x="7" y="34"/>
                  </a:cubicBezTo>
                  <a:cubicBezTo>
                    <a:pt x="13" y="50"/>
                    <a:pt x="19" y="64"/>
                    <a:pt x="23" y="73"/>
                  </a:cubicBezTo>
                  <a:cubicBezTo>
                    <a:pt x="23" y="73"/>
                    <a:pt x="23" y="73"/>
                    <a:pt x="23" y="73"/>
                  </a:cubicBezTo>
                  <a:cubicBezTo>
                    <a:pt x="24" y="74"/>
                    <a:pt x="24" y="75"/>
                    <a:pt x="25" y="76"/>
                  </a:cubicBezTo>
                  <a:cubicBezTo>
                    <a:pt x="25" y="76"/>
                    <a:pt x="25" y="77"/>
                    <a:pt x="25" y="77"/>
                  </a:cubicBezTo>
                  <a:cubicBezTo>
                    <a:pt x="25" y="77"/>
                    <a:pt x="25" y="77"/>
                    <a:pt x="25" y="77"/>
                  </a:cubicBezTo>
                  <a:cubicBezTo>
                    <a:pt x="26" y="77"/>
                    <a:pt x="26" y="78"/>
                    <a:pt x="26" y="78"/>
                  </a:cubicBezTo>
                  <a:cubicBezTo>
                    <a:pt x="26" y="78"/>
                    <a:pt x="26" y="78"/>
                    <a:pt x="26" y="78"/>
                  </a:cubicBezTo>
                  <a:cubicBezTo>
                    <a:pt x="26" y="78"/>
                    <a:pt x="26" y="79"/>
                    <a:pt x="26" y="79"/>
                  </a:cubicBezTo>
                  <a:cubicBezTo>
                    <a:pt x="28" y="73"/>
                    <a:pt x="29" y="67"/>
                    <a:pt x="29" y="61"/>
                  </a:cubicBezTo>
                  <a:cubicBezTo>
                    <a:pt x="29" y="60"/>
                    <a:pt x="29" y="59"/>
                    <a:pt x="29" y="5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09" name="Freeform 782">
              <a:extLst>
                <a:ext uri="{FF2B5EF4-FFF2-40B4-BE49-F238E27FC236}">
                  <a16:creationId xmlns:a16="http://schemas.microsoft.com/office/drawing/2014/main" id="{D6B20AAA-6D35-447A-D5F3-DB0C26AD12CF}"/>
                </a:ext>
              </a:extLst>
            </p:cNvPr>
            <p:cNvSpPr>
              <a:spLocks/>
            </p:cNvSpPr>
            <p:nvPr userDrawn="1"/>
          </p:nvSpPr>
          <p:spPr bwMode="auto">
            <a:xfrm>
              <a:off x="4105" y="1208"/>
              <a:ext cx="42" cy="124"/>
            </a:xfrm>
            <a:custGeom>
              <a:avLst/>
              <a:gdLst>
                <a:gd name="T0" fmla="*/ 29 w 29"/>
                <a:gd name="T1" fmla="*/ 71 h 86"/>
                <a:gd name="T2" fmla="*/ 28 w 29"/>
                <a:gd name="T3" fmla="*/ 69 h 86"/>
                <a:gd name="T4" fmla="*/ 27 w 29"/>
                <a:gd name="T5" fmla="*/ 65 h 86"/>
                <a:gd name="T6" fmla="*/ 16 w 29"/>
                <a:gd name="T7" fmla="*/ 25 h 86"/>
                <a:gd name="T8" fmla="*/ 13 w 29"/>
                <a:gd name="T9" fmla="*/ 11 h 86"/>
                <a:gd name="T10" fmla="*/ 10 w 29"/>
                <a:gd name="T11" fmla="*/ 0 h 86"/>
                <a:gd name="T12" fmla="*/ 0 w 29"/>
                <a:gd name="T13" fmla="*/ 21 h 86"/>
                <a:gd name="T14" fmla="*/ 3 w 29"/>
                <a:gd name="T15" fmla="*/ 29 h 86"/>
                <a:gd name="T16" fmla="*/ 3 w 29"/>
                <a:gd name="T17" fmla="*/ 30 h 86"/>
                <a:gd name="T18" fmla="*/ 3 w 29"/>
                <a:gd name="T19" fmla="*/ 30 h 86"/>
                <a:gd name="T20" fmla="*/ 6 w 29"/>
                <a:gd name="T21" fmla="*/ 40 h 86"/>
                <a:gd name="T22" fmla="*/ 6 w 29"/>
                <a:gd name="T23" fmla="*/ 41 h 86"/>
                <a:gd name="T24" fmla="*/ 7 w 29"/>
                <a:gd name="T25" fmla="*/ 44 h 86"/>
                <a:gd name="T26" fmla="*/ 19 w 29"/>
                <a:gd name="T27" fmla="*/ 82 h 86"/>
                <a:gd name="T28" fmla="*/ 20 w 29"/>
                <a:gd name="T29" fmla="*/ 84 h 86"/>
                <a:gd name="T30" fmla="*/ 21 w 29"/>
                <a:gd name="T31" fmla="*/ 86 h 86"/>
                <a:gd name="T32" fmla="*/ 21 w 29"/>
                <a:gd name="T33" fmla="*/ 86 h 86"/>
                <a:gd name="T34" fmla="*/ 25 w 29"/>
                <a:gd name="T35" fmla="*/ 79 h 86"/>
                <a:gd name="T36" fmla="*/ 29 w 29"/>
                <a:gd name="T37" fmla="*/ 71 h 86"/>
                <a:gd name="T38" fmla="*/ 29 w 29"/>
                <a:gd name="T39" fmla="*/ 71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86">
                  <a:moveTo>
                    <a:pt x="29" y="71"/>
                  </a:moveTo>
                  <a:cubicBezTo>
                    <a:pt x="28" y="70"/>
                    <a:pt x="28" y="69"/>
                    <a:pt x="28" y="69"/>
                  </a:cubicBezTo>
                  <a:cubicBezTo>
                    <a:pt x="28" y="68"/>
                    <a:pt x="27" y="67"/>
                    <a:pt x="27" y="65"/>
                  </a:cubicBezTo>
                  <a:cubicBezTo>
                    <a:pt x="23" y="50"/>
                    <a:pt x="19" y="36"/>
                    <a:pt x="16" y="25"/>
                  </a:cubicBezTo>
                  <a:cubicBezTo>
                    <a:pt x="15" y="20"/>
                    <a:pt x="14" y="15"/>
                    <a:pt x="13" y="11"/>
                  </a:cubicBezTo>
                  <a:cubicBezTo>
                    <a:pt x="11" y="6"/>
                    <a:pt x="10" y="2"/>
                    <a:pt x="10" y="0"/>
                  </a:cubicBezTo>
                  <a:cubicBezTo>
                    <a:pt x="7" y="7"/>
                    <a:pt x="3" y="14"/>
                    <a:pt x="0" y="21"/>
                  </a:cubicBezTo>
                  <a:cubicBezTo>
                    <a:pt x="1" y="24"/>
                    <a:pt x="2" y="26"/>
                    <a:pt x="3" y="29"/>
                  </a:cubicBezTo>
                  <a:cubicBezTo>
                    <a:pt x="3" y="29"/>
                    <a:pt x="3" y="29"/>
                    <a:pt x="3" y="30"/>
                  </a:cubicBezTo>
                  <a:cubicBezTo>
                    <a:pt x="3" y="30"/>
                    <a:pt x="3" y="30"/>
                    <a:pt x="3" y="30"/>
                  </a:cubicBezTo>
                  <a:cubicBezTo>
                    <a:pt x="4" y="33"/>
                    <a:pt x="5" y="37"/>
                    <a:pt x="6" y="40"/>
                  </a:cubicBezTo>
                  <a:cubicBezTo>
                    <a:pt x="6" y="41"/>
                    <a:pt x="6" y="41"/>
                    <a:pt x="6" y="41"/>
                  </a:cubicBezTo>
                  <a:cubicBezTo>
                    <a:pt x="7" y="42"/>
                    <a:pt x="7" y="43"/>
                    <a:pt x="7" y="44"/>
                  </a:cubicBezTo>
                  <a:cubicBezTo>
                    <a:pt x="12" y="58"/>
                    <a:pt x="16" y="71"/>
                    <a:pt x="19" y="82"/>
                  </a:cubicBezTo>
                  <a:cubicBezTo>
                    <a:pt x="20" y="83"/>
                    <a:pt x="20" y="83"/>
                    <a:pt x="20" y="84"/>
                  </a:cubicBezTo>
                  <a:cubicBezTo>
                    <a:pt x="20" y="85"/>
                    <a:pt x="20" y="85"/>
                    <a:pt x="21" y="86"/>
                  </a:cubicBezTo>
                  <a:cubicBezTo>
                    <a:pt x="21" y="86"/>
                    <a:pt x="21" y="86"/>
                    <a:pt x="21" y="86"/>
                  </a:cubicBezTo>
                  <a:cubicBezTo>
                    <a:pt x="22" y="84"/>
                    <a:pt x="23" y="81"/>
                    <a:pt x="25" y="79"/>
                  </a:cubicBezTo>
                  <a:cubicBezTo>
                    <a:pt x="26" y="76"/>
                    <a:pt x="27" y="74"/>
                    <a:pt x="29" y="71"/>
                  </a:cubicBezTo>
                  <a:cubicBezTo>
                    <a:pt x="29" y="71"/>
                    <a:pt x="29" y="71"/>
                    <a:pt x="29" y="7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10" name="Freeform 783">
              <a:extLst>
                <a:ext uri="{FF2B5EF4-FFF2-40B4-BE49-F238E27FC236}">
                  <a16:creationId xmlns:a16="http://schemas.microsoft.com/office/drawing/2014/main" id="{DCE73EAD-1F80-7E2B-9409-0BE3AA7740C7}"/>
                </a:ext>
              </a:extLst>
            </p:cNvPr>
            <p:cNvSpPr>
              <a:spLocks/>
            </p:cNvSpPr>
            <p:nvPr userDrawn="1"/>
          </p:nvSpPr>
          <p:spPr bwMode="auto">
            <a:xfrm>
              <a:off x="4165" y="1087"/>
              <a:ext cx="42" cy="125"/>
            </a:xfrm>
            <a:custGeom>
              <a:avLst/>
              <a:gdLst>
                <a:gd name="T0" fmla="*/ 28 w 29"/>
                <a:gd name="T1" fmla="*/ 71 h 87"/>
                <a:gd name="T2" fmla="*/ 28 w 29"/>
                <a:gd name="T3" fmla="*/ 69 h 87"/>
                <a:gd name="T4" fmla="*/ 27 w 29"/>
                <a:gd name="T5" fmla="*/ 66 h 87"/>
                <a:gd name="T6" fmla="*/ 16 w 29"/>
                <a:gd name="T7" fmla="*/ 25 h 87"/>
                <a:gd name="T8" fmla="*/ 13 w 29"/>
                <a:gd name="T9" fmla="*/ 11 h 87"/>
                <a:gd name="T10" fmla="*/ 10 w 29"/>
                <a:gd name="T11" fmla="*/ 0 h 87"/>
                <a:gd name="T12" fmla="*/ 0 w 29"/>
                <a:gd name="T13" fmla="*/ 21 h 87"/>
                <a:gd name="T14" fmla="*/ 3 w 29"/>
                <a:gd name="T15" fmla="*/ 29 h 87"/>
                <a:gd name="T16" fmla="*/ 3 w 29"/>
                <a:gd name="T17" fmla="*/ 30 h 87"/>
                <a:gd name="T18" fmla="*/ 3 w 29"/>
                <a:gd name="T19" fmla="*/ 30 h 87"/>
                <a:gd name="T20" fmla="*/ 6 w 29"/>
                <a:gd name="T21" fmla="*/ 40 h 87"/>
                <a:gd name="T22" fmla="*/ 6 w 29"/>
                <a:gd name="T23" fmla="*/ 41 h 87"/>
                <a:gd name="T24" fmla="*/ 7 w 29"/>
                <a:gd name="T25" fmla="*/ 45 h 87"/>
                <a:gd name="T26" fmla="*/ 19 w 29"/>
                <a:gd name="T27" fmla="*/ 82 h 87"/>
                <a:gd name="T28" fmla="*/ 20 w 29"/>
                <a:gd name="T29" fmla="*/ 84 h 87"/>
                <a:gd name="T30" fmla="*/ 21 w 29"/>
                <a:gd name="T31" fmla="*/ 86 h 87"/>
                <a:gd name="T32" fmla="*/ 21 w 29"/>
                <a:gd name="T33" fmla="*/ 87 h 87"/>
                <a:gd name="T34" fmla="*/ 25 w 29"/>
                <a:gd name="T35" fmla="*/ 79 h 87"/>
                <a:gd name="T36" fmla="*/ 29 w 29"/>
                <a:gd name="T37" fmla="*/ 71 h 87"/>
                <a:gd name="T38" fmla="*/ 28 w 29"/>
                <a:gd name="T39" fmla="*/ 7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87">
                  <a:moveTo>
                    <a:pt x="28" y="71"/>
                  </a:moveTo>
                  <a:cubicBezTo>
                    <a:pt x="28" y="70"/>
                    <a:pt x="28" y="70"/>
                    <a:pt x="28" y="69"/>
                  </a:cubicBezTo>
                  <a:cubicBezTo>
                    <a:pt x="28" y="68"/>
                    <a:pt x="27" y="67"/>
                    <a:pt x="27" y="66"/>
                  </a:cubicBezTo>
                  <a:cubicBezTo>
                    <a:pt x="23" y="50"/>
                    <a:pt x="19" y="36"/>
                    <a:pt x="16" y="25"/>
                  </a:cubicBezTo>
                  <a:cubicBezTo>
                    <a:pt x="15" y="20"/>
                    <a:pt x="14" y="15"/>
                    <a:pt x="13" y="11"/>
                  </a:cubicBezTo>
                  <a:cubicBezTo>
                    <a:pt x="11" y="6"/>
                    <a:pt x="10" y="2"/>
                    <a:pt x="10" y="0"/>
                  </a:cubicBezTo>
                  <a:cubicBezTo>
                    <a:pt x="7" y="7"/>
                    <a:pt x="3" y="14"/>
                    <a:pt x="0" y="21"/>
                  </a:cubicBezTo>
                  <a:cubicBezTo>
                    <a:pt x="1" y="24"/>
                    <a:pt x="2" y="27"/>
                    <a:pt x="3" y="29"/>
                  </a:cubicBezTo>
                  <a:cubicBezTo>
                    <a:pt x="3" y="29"/>
                    <a:pt x="3" y="30"/>
                    <a:pt x="3" y="30"/>
                  </a:cubicBezTo>
                  <a:cubicBezTo>
                    <a:pt x="3" y="30"/>
                    <a:pt x="3" y="30"/>
                    <a:pt x="3" y="30"/>
                  </a:cubicBezTo>
                  <a:cubicBezTo>
                    <a:pt x="4" y="34"/>
                    <a:pt x="5" y="37"/>
                    <a:pt x="6" y="40"/>
                  </a:cubicBezTo>
                  <a:cubicBezTo>
                    <a:pt x="6" y="41"/>
                    <a:pt x="6" y="41"/>
                    <a:pt x="6" y="41"/>
                  </a:cubicBezTo>
                  <a:cubicBezTo>
                    <a:pt x="6" y="42"/>
                    <a:pt x="7" y="43"/>
                    <a:pt x="7" y="45"/>
                  </a:cubicBezTo>
                  <a:cubicBezTo>
                    <a:pt x="12" y="59"/>
                    <a:pt x="16" y="71"/>
                    <a:pt x="19" y="82"/>
                  </a:cubicBezTo>
                  <a:cubicBezTo>
                    <a:pt x="19" y="83"/>
                    <a:pt x="20" y="83"/>
                    <a:pt x="20" y="84"/>
                  </a:cubicBezTo>
                  <a:cubicBezTo>
                    <a:pt x="20" y="85"/>
                    <a:pt x="20" y="86"/>
                    <a:pt x="21" y="86"/>
                  </a:cubicBezTo>
                  <a:cubicBezTo>
                    <a:pt x="21" y="86"/>
                    <a:pt x="21" y="87"/>
                    <a:pt x="21" y="87"/>
                  </a:cubicBezTo>
                  <a:cubicBezTo>
                    <a:pt x="22" y="84"/>
                    <a:pt x="23" y="82"/>
                    <a:pt x="25" y="79"/>
                  </a:cubicBezTo>
                  <a:cubicBezTo>
                    <a:pt x="26" y="77"/>
                    <a:pt x="27" y="74"/>
                    <a:pt x="29" y="71"/>
                  </a:cubicBezTo>
                  <a:cubicBezTo>
                    <a:pt x="29" y="71"/>
                    <a:pt x="28" y="71"/>
                    <a:pt x="28" y="7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11" name="Freeform 784">
              <a:extLst>
                <a:ext uri="{FF2B5EF4-FFF2-40B4-BE49-F238E27FC236}">
                  <a16:creationId xmlns:a16="http://schemas.microsoft.com/office/drawing/2014/main" id="{9A0A1D39-E74A-2372-A145-4131E15601CA}"/>
                </a:ext>
              </a:extLst>
            </p:cNvPr>
            <p:cNvSpPr>
              <a:spLocks/>
            </p:cNvSpPr>
            <p:nvPr userDrawn="1"/>
          </p:nvSpPr>
          <p:spPr bwMode="auto">
            <a:xfrm>
              <a:off x="1889" y="2498"/>
              <a:ext cx="2" cy="1"/>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1"/>
                    <a:pt x="1" y="0"/>
                    <a:pt x="1" y="0"/>
                  </a:cubicBezTo>
                  <a:cubicBezTo>
                    <a:pt x="1" y="1"/>
                    <a:pt x="1" y="1"/>
                    <a:pt x="0" y="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12" name="Freeform 785">
              <a:extLst>
                <a:ext uri="{FF2B5EF4-FFF2-40B4-BE49-F238E27FC236}">
                  <a16:creationId xmlns:a16="http://schemas.microsoft.com/office/drawing/2014/main" id="{FEE81B6F-BC8B-5497-FFD4-837886A63798}"/>
                </a:ext>
              </a:extLst>
            </p:cNvPr>
            <p:cNvSpPr>
              <a:spLocks/>
            </p:cNvSpPr>
            <p:nvPr userDrawn="1"/>
          </p:nvSpPr>
          <p:spPr bwMode="auto">
            <a:xfrm>
              <a:off x="1886" y="2486"/>
              <a:ext cx="7" cy="12"/>
            </a:xfrm>
            <a:custGeom>
              <a:avLst/>
              <a:gdLst>
                <a:gd name="T0" fmla="*/ 5 w 5"/>
                <a:gd name="T1" fmla="*/ 0 h 8"/>
                <a:gd name="T2" fmla="*/ 3 w 5"/>
                <a:gd name="T3" fmla="*/ 8 h 8"/>
                <a:gd name="T4" fmla="*/ 5 w 5"/>
                <a:gd name="T5" fmla="*/ 0 h 8"/>
              </a:gdLst>
              <a:ahLst/>
              <a:cxnLst>
                <a:cxn ang="0">
                  <a:pos x="T0" y="T1"/>
                </a:cxn>
                <a:cxn ang="0">
                  <a:pos x="T2" y="T3"/>
                </a:cxn>
                <a:cxn ang="0">
                  <a:pos x="T4" y="T5"/>
                </a:cxn>
              </a:cxnLst>
              <a:rect l="0" t="0" r="r" b="b"/>
              <a:pathLst>
                <a:path w="5" h="8">
                  <a:moveTo>
                    <a:pt x="5" y="0"/>
                  </a:moveTo>
                  <a:cubicBezTo>
                    <a:pt x="5" y="2"/>
                    <a:pt x="4" y="6"/>
                    <a:pt x="3" y="8"/>
                  </a:cubicBezTo>
                  <a:cubicBezTo>
                    <a:pt x="2" y="6"/>
                    <a:pt x="0" y="0"/>
                    <a:pt x="5"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13" name="Freeform 786">
              <a:extLst>
                <a:ext uri="{FF2B5EF4-FFF2-40B4-BE49-F238E27FC236}">
                  <a16:creationId xmlns:a16="http://schemas.microsoft.com/office/drawing/2014/main" id="{7C634BC6-9554-2B63-33E5-2B90DE397614}"/>
                </a:ext>
              </a:extLst>
            </p:cNvPr>
            <p:cNvSpPr>
              <a:spLocks/>
            </p:cNvSpPr>
            <p:nvPr userDrawn="1"/>
          </p:nvSpPr>
          <p:spPr bwMode="auto">
            <a:xfrm>
              <a:off x="1879" y="2495"/>
              <a:ext cx="4" cy="4"/>
            </a:xfrm>
            <a:custGeom>
              <a:avLst/>
              <a:gdLst>
                <a:gd name="T0" fmla="*/ 0 w 3"/>
                <a:gd name="T1" fmla="*/ 3 h 3"/>
                <a:gd name="T2" fmla="*/ 2 w 3"/>
                <a:gd name="T3" fmla="*/ 0 h 3"/>
                <a:gd name="T4" fmla="*/ 0 w 3"/>
                <a:gd name="T5" fmla="*/ 3 h 3"/>
              </a:gdLst>
              <a:ahLst/>
              <a:cxnLst>
                <a:cxn ang="0">
                  <a:pos x="T0" y="T1"/>
                </a:cxn>
                <a:cxn ang="0">
                  <a:pos x="T2" y="T3"/>
                </a:cxn>
                <a:cxn ang="0">
                  <a:pos x="T4" y="T5"/>
                </a:cxn>
              </a:cxnLst>
              <a:rect l="0" t="0" r="r" b="b"/>
              <a:pathLst>
                <a:path w="3" h="3">
                  <a:moveTo>
                    <a:pt x="0" y="3"/>
                  </a:moveTo>
                  <a:cubicBezTo>
                    <a:pt x="2" y="0"/>
                    <a:pt x="2" y="0"/>
                    <a:pt x="2" y="0"/>
                  </a:cubicBezTo>
                  <a:cubicBezTo>
                    <a:pt x="3" y="2"/>
                    <a:pt x="1" y="1"/>
                    <a:pt x="0" y="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14" name="Freeform 787">
              <a:extLst>
                <a:ext uri="{FF2B5EF4-FFF2-40B4-BE49-F238E27FC236}">
                  <a16:creationId xmlns:a16="http://schemas.microsoft.com/office/drawing/2014/main" id="{7AE17358-AEF4-7781-7F3C-D445B032639D}"/>
                </a:ext>
              </a:extLst>
            </p:cNvPr>
            <p:cNvSpPr>
              <a:spLocks/>
            </p:cNvSpPr>
            <p:nvPr userDrawn="1"/>
          </p:nvSpPr>
          <p:spPr bwMode="auto">
            <a:xfrm>
              <a:off x="1885" y="2498"/>
              <a:ext cx="3" cy="3"/>
            </a:xfrm>
            <a:custGeom>
              <a:avLst/>
              <a:gdLst>
                <a:gd name="T0" fmla="*/ 0 w 2"/>
                <a:gd name="T1" fmla="*/ 0 h 2"/>
                <a:gd name="T2" fmla="*/ 0 w 2"/>
                <a:gd name="T3" fmla="*/ 0 h 2"/>
              </a:gdLst>
              <a:ahLst/>
              <a:cxnLst>
                <a:cxn ang="0">
                  <a:pos x="T0" y="T1"/>
                </a:cxn>
                <a:cxn ang="0">
                  <a:pos x="T2" y="T3"/>
                </a:cxn>
              </a:cxnLst>
              <a:rect l="0" t="0" r="r" b="b"/>
              <a:pathLst>
                <a:path w="2" h="2">
                  <a:moveTo>
                    <a:pt x="0" y="0"/>
                  </a:moveTo>
                  <a:cubicBezTo>
                    <a:pt x="1" y="1"/>
                    <a:pt x="2" y="2"/>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15" name="Freeform 788">
              <a:extLst>
                <a:ext uri="{FF2B5EF4-FFF2-40B4-BE49-F238E27FC236}">
                  <a16:creationId xmlns:a16="http://schemas.microsoft.com/office/drawing/2014/main" id="{6F236BC5-1383-9D53-10B4-76989F902940}"/>
                </a:ext>
              </a:extLst>
            </p:cNvPr>
            <p:cNvSpPr>
              <a:spLocks/>
            </p:cNvSpPr>
            <p:nvPr userDrawn="1"/>
          </p:nvSpPr>
          <p:spPr bwMode="auto">
            <a:xfrm>
              <a:off x="1888" y="2708"/>
              <a:ext cx="1" cy="1"/>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1" y="1"/>
                    <a:pt x="1" y="1"/>
                    <a:pt x="1" y="1"/>
                  </a:cubicBezTo>
                  <a:cubicBezTo>
                    <a:pt x="0" y="1"/>
                    <a:pt x="0" y="1"/>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16" name="Freeform 789">
              <a:extLst>
                <a:ext uri="{FF2B5EF4-FFF2-40B4-BE49-F238E27FC236}">
                  <a16:creationId xmlns:a16="http://schemas.microsoft.com/office/drawing/2014/main" id="{21EB983F-E512-EA3B-09AE-CDFDDE6CF75E}"/>
                </a:ext>
              </a:extLst>
            </p:cNvPr>
            <p:cNvSpPr>
              <a:spLocks/>
            </p:cNvSpPr>
            <p:nvPr userDrawn="1"/>
          </p:nvSpPr>
          <p:spPr bwMode="auto">
            <a:xfrm>
              <a:off x="1892" y="2594"/>
              <a:ext cx="6" cy="5"/>
            </a:xfrm>
            <a:custGeom>
              <a:avLst/>
              <a:gdLst>
                <a:gd name="T0" fmla="*/ 0 w 4"/>
                <a:gd name="T1" fmla="*/ 3 h 3"/>
                <a:gd name="T2" fmla="*/ 3 w 4"/>
                <a:gd name="T3" fmla="*/ 0 h 3"/>
                <a:gd name="T4" fmla="*/ 0 w 4"/>
                <a:gd name="T5" fmla="*/ 3 h 3"/>
              </a:gdLst>
              <a:ahLst/>
              <a:cxnLst>
                <a:cxn ang="0">
                  <a:pos x="T0" y="T1"/>
                </a:cxn>
                <a:cxn ang="0">
                  <a:pos x="T2" y="T3"/>
                </a:cxn>
                <a:cxn ang="0">
                  <a:pos x="T4" y="T5"/>
                </a:cxn>
              </a:cxnLst>
              <a:rect l="0" t="0" r="r" b="b"/>
              <a:pathLst>
                <a:path w="4" h="3">
                  <a:moveTo>
                    <a:pt x="0" y="3"/>
                  </a:moveTo>
                  <a:cubicBezTo>
                    <a:pt x="1" y="1"/>
                    <a:pt x="2" y="0"/>
                    <a:pt x="3" y="0"/>
                  </a:cubicBezTo>
                  <a:cubicBezTo>
                    <a:pt x="4" y="2"/>
                    <a:pt x="1" y="2"/>
                    <a:pt x="0" y="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17" name="Freeform 790">
              <a:extLst>
                <a:ext uri="{FF2B5EF4-FFF2-40B4-BE49-F238E27FC236}">
                  <a16:creationId xmlns:a16="http://schemas.microsoft.com/office/drawing/2014/main" id="{6D645385-28CA-1E39-301D-4EC83334985B}"/>
                </a:ext>
              </a:extLst>
            </p:cNvPr>
            <p:cNvSpPr>
              <a:spLocks/>
            </p:cNvSpPr>
            <p:nvPr userDrawn="1"/>
          </p:nvSpPr>
          <p:spPr bwMode="auto">
            <a:xfrm>
              <a:off x="1891" y="2599"/>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18" name="Freeform 791">
              <a:extLst>
                <a:ext uri="{FF2B5EF4-FFF2-40B4-BE49-F238E27FC236}">
                  <a16:creationId xmlns:a16="http://schemas.microsoft.com/office/drawing/2014/main" id="{CF2023CB-7CE4-DFF2-6B08-3066F8A95EFD}"/>
                </a:ext>
              </a:extLst>
            </p:cNvPr>
            <p:cNvSpPr>
              <a:spLocks/>
            </p:cNvSpPr>
            <p:nvPr userDrawn="1"/>
          </p:nvSpPr>
          <p:spPr bwMode="auto">
            <a:xfrm>
              <a:off x="1891" y="2511"/>
              <a:ext cx="2"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1" y="1"/>
                    <a:pt x="0" y="1"/>
                  </a:cubicBezTo>
                  <a:cubicBezTo>
                    <a:pt x="0" y="1"/>
                    <a:pt x="1" y="0"/>
                    <a:pt x="2"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19" name="Freeform 792">
              <a:extLst>
                <a:ext uri="{FF2B5EF4-FFF2-40B4-BE49-F238E27FC236}">
                  <a16:creationId xmlns:a16="http://schemas.microsoft.com/office/drawing/2014/main" id="{91F3D732-4EFE-4FB0-6126-6367421A9629}"/>
                </a:ext>
              </a:extLst>
            </p:cNvPr>
            <p:cNvSpPr>
              <a:spLocks/>
            </p:cNvSpPr>
            <p:nvPr userDrawn="1"/>
          </p:nvSpPr>
          <p:spPr bwMode="auto">
            <a:xfrm>
              <a:off x="1806" y="2505"/>
              <a:ext cx="109" cy="557"/>
            </a:xfrm>
            <a:custGeom>
              <a:avLst/>
              <a:gdLst>
                <a:gd name="T0" fmla="*/ 10 w 76"/>
                <a:gd name="T1" fmla="*/ 276 h 387"/>
                <a:gd name="T2" fmla="*/ 46 w 76"/>
                <a:gd name="T3" fmla="*/ 343 h 387"/>
                <a:gd name="T4" fmla="*/ 43 w 76"/>
                <a:gd name="T5" fmla="*/ 256 h 387"/>
                <a:gd name="T6" fmla="*/ 46 w 76"/>
                <a:gd name="T7" fmla="*/ 212 h 387"/>
                <a:gd name="T8" fmla="*/ 43 w 76"/>
                <a:gd name="T9" fmla="*/ 194 h 387"/>
                <a:gd name="T10" fmla="*/ 46 w 76"/>
                <a:gd name="T11" fmla="*/ 170 h 387"/>
                <a:gd name="T12" fmla="*/ 38 w 76"/>
                <a:gd name="T13" fmla="*/ 180 h 387"/>
                <a:gd name="T14" fmla="*/ 58 w 76"/>
                <a:gd name="T15" fmla="*/ 129 h 387"/>
                <a:gd name="T16" fmla="*/ 60 w 76"/>
                <a:gd name="T17" fmla="*/ 76 h 387"/>
                <a:gd name="T18" fmla="*/ 62 w 76"/>
                <a:gd name="T19" fmla="*/ 81 h 387"/>
                <a:gd name="T20" fmla="*/ 63 w 76"/>
                <a:gd name="T21" fmla="*/ 63 h 387"/>
                <a:gd name="T22" fmla="*/ 48 w 76"/>
                <a:gd name="T23" fmla="*/ 19 h 387"/>
                <a:gd name="T24" fmla="*/ 56 w 76"/>
                <a:gd name="T25" fmla="*/ 25 h 387"/>
                <a:gd name="T26" fmla="*/ 60 w 76"/>
                <a:gd name="T27" fmla="*/ 1 h 387"/>
                <a:gd name="T28" fmla="*/ 55 w 76"/>
                <a:gd name="T29" fmla="*/ 0 h 387"/>
                <a:gd name="T30" fmla="*/ 19 w 76"/>
                <a:gd name="T31" fmla="*/ 189 h 387"/>
                <a:gd name="T32" fmla="*/ 10 w 76"/>
                <a:gd name="T33" fmla="*/ 276 h 387"/>
                <a:gd name="T34" fmla="*/ 10 w 76"/>
                <a:gd name="T35" fmla="*/ 276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6" h="387">
                  <a:moveTo>
                    <a:pt x="10" y="276"/>
                  </a:moveTo>
                  <a:cubicBezTo>
                    <a:pt x="11" y="278"/>
                    <a:pt x="13" y="387"/>
                    <a:pt x="46" y="343"/>
                  </a:cubicBezTo>
                  <a:cubicBezTo>
                    <a:pt x="24" y="347"/>
                    <a:pt x="31" y="249"/>
                    <a:pt x="43" y="256"/>
                  </a:cubicBezTo>
                  <a:cubicBezTo>
                    <a:pt x="31" y="246"/>
                    <a:pt x="42" y="222"/>
                    <a:pt x="46" y="212"/>
                  </a:cubicBezTo>
                  <a:cubicBezTo>
                    <a:pt x="56" y="183"/>
                    <a:pt x="54" y="200"/>
                    <a:pt x="43" y="194"/>
                  </a:cubicBezTo>
                  <a:cubicBezTo>
                    <a:pt x="59" y="178"/>
                    <a:pt x="60" y="170"/>
                    <a:pt x="46" y="170"/>
                  </a:cubicBezTo>
                  <a:cubicBezTo>
                    <a:pt x="37" y="177"/>
                    <a:pt x="63" y="188"/>
                    <a:pt x="38" y="180"/>
                  </a:cubicBezTo>
                  <a:cubicBezTo>
                    <a:pt x="52" y="176"/>
                    <a:pt x="59" y="144"/>
                    <a:pt x="58" y="129"/>
                  </a:cubicBezTo>
                  <a:cubicBezTo>
                    <a:pt x="57" y="108"/>
                    <a:pt x="56" y="102"/>
                    <a:pt x="60" y="76"/>
                  </a:cubicBezTo>
                  <a:cubicBezTo>
                    <a:pt x="55" y="82"/>
                    <a:pt x="56" y="84"/>
                    <a:pt x="62" y="81"/>
                  </a:cubicBezTo>
                  <a:cubicBezTo>
                    <a:pt x="58" y="94"/>
                    <a:pt x="55" y="68"/>
                    <a:pt x="63" y="63"/>
                  </a:cubicBezTo>
                  <a:cubicBezTo>
                    <a:pt x="40" y="80"/>
                    <a:pt x="76" y="11"/>
                    <a:pt x="48" y="19"/>
                  </a:cubicBezTo>
                  <a:cubicBezTo>
                    <a:pt x="50" y="21"/>
                    <a:pt x="53" y="24"/>
                    <a:pt x="56" y="25"/>
                  </a:cubicBezTo>
                  <a:cubicBezTo>
                    <a:pt x="55" y="25"/>
                    <a:pt x="58" y="6"/>
                    <a:pt x="60" y="1"/>
                  </a:cubicBezTo>
                  <a:cubicBezTo>
                    <a:pt x="57" y="7"/>
                    <a:pt x="56" y="6"/>
                    <a:pt x="55" y="0"/>
                  </a:cubicBezTo>
                  <a:cubicBezTo>
                    <a:pt x="43" y="53"/>
                    <a:pt x="13" y="136"/>
                    <a:pt x="19" y="189"/>
                  </a:cubicBezTo>
                  <a:cubicBezTo>
                    <a:pt x="21" y="215"/>
                    <a:pt x="0" y="247"/>
                    <a:pt x="10" y="276"/>
                  </a:cubicBezTo>
                  <a:cubicBezTo>
                    <a:pt x="17" y="288"/>
                    <a:pt x="11" y="278"/>
                    <a:pt x="10" y="27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20" name="Freeform 793">
              <a:extLst>
                <a:ext uri="{FF2B5EF4-FFF2-40B4-BE49-F238E27FC236}">
                  <a16:creationId xmlns:a16="http://schemas.microsoft.com/office/drawing/2014/main" id="{68F656BB-5579-3B97-BF54-FEB815D9F5F2}"/>
                </a:ext>
              </a:extLst>
            </p:cNvPr>
            <p:cNvSpPr>
              <a:spLocks/>
            </p:cNvSpPr>
            <p:nvPr userDrawn="1"/>
          </p:nvSpPr>
          <p:spPr bwMode="auto">
            <a:xfrm>
              <a:off x="1895" y="2512"/>
              <a:ext cx="7" cy="3"/>
            </a:xfrm>
            <a:custGeom>
              <a:avLst/>
              <a:gdLst>
                <a:gd name="T0" fmla="*/ 2 w 5"/>
                <a:gd name="T1" fmla="*/ 1 h 2"/>
                <a:gd name="T2" fmla="*/ 2 w 5"/>
                <a:gd name="T3" fmla="*/ 2 h 2"/>
                <a:gd name="T4" fmla="*/ 2 w 5"/>
                <a:gd name="T5" fmla="*/ 1 h 2"/>
              </a:gdLst>
              <a:ahLst/>
              <a:cxnLst>
                <a:cxn ang="0">
                  <a:pos x="T0" y="T1"/>
                </a:cxn>
                <a:cxn ang="0">
                  <a:pos x="T2" y="T3"/>
                </a:cxn>
                <a:cxn ang="0">
                  <a:pos x="T4" y="T5"/>
                </a:cxn>
              </a:cxnLst>
              <a:rect l="0" t="0" r="r" b="b"/>
              <a:pathLst>
                <a:path w="5" h="2">
                  <a:moveTo>
                    <a:pt x="2" y="1"/>
                  </a:moveTo>
                  <a:cubicBezTo>
                    <a:pt x="5" y="0"/>
                    <a:pt x="2" y="2"/>
                    <a:pt x="2" y="2"/>
                  </a:cubicBezTo>
                  <a:cubicBezTo>
                    <a:pt x="2" y="2"/>
                    <a:pt x="0" y="1"/>
                    <a:pt x="2" y="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21" name="Freeform 794">
              <a:extLst>
                <a:ext uri="{FF2B5EF4-FFF2-40B4-BE49-F238E27FC236}">
                  <a16:creationId xmlns:a16="http://schemas.microsoft.com/office/drawing/2014/main" id="{ED4EABE6-C68C-600B-8D7E-4E18DD9F0F39}"/>
                </a:ext>
              </a:extLst>
            </p:cNvPr>
            <p:cNvSpPr>
              <a:spLocks/>
            </p:cNvSpPr>
            <p:nvPr userDrawn="1"/>
          </p:nvSpPr>
          <p:spPr bwMode="auto">
            <a:xfrm>
              <a:off x="1889" y="2519"/>
              <a:ext cx="3" cy="3"/>
            </a:xfrm>
            <a:custGeom>
              <a:avLst/>
              <a:gdLst>
                <a:gd name="T0" fmla="*/ 0 w 2"/>
                <a:gd name="T1" fmla="*/ 2 h 2"/>
                <a:gd name="T2" fmla="*/ 2 w 2"/>
                <a:gd name="T3" fmla="*/ 0 h 2"/>
                <a:gd name="T4" fmla="*/ 0 w 2"/>
                <a:gd name="T5" fmla="*/ 2 h 2"/>
              </a:gdLst>
              <a:ahLst/>
              <a:cxnLst>
                <a:cxn ang="0">
                  <a:pos x="T0" y="T1"/>
                </a:cxn>
                <a:cxn ang="0">
                  <a:pos x="T2" y="T3"/>
                </a:cxn>
                <a:cxn ang="0">
                  <a:pos x="T4" y="T5"/>
                </a:cxn>
              </a:cxnLst>
              <a:rect l="0" t="0" r="r" b="b"/>
              <a:pathLst>
                <a:path w="2" h="2">
                  <a:moveTo>
                    <a:pt x="0" y="2"/>
                  </a:moveTo>
                  <a:cubicBezTo>
                    <a:pt x="1" y="2"/>
                    <a:pt x="2" y="1"/>
                    <a:pt x="2" y="0"/>
                  </a:cubicBezTo>
                  <a:cubicBezTo>
                    <a:pt x="2" y="1"/>
                    <a:pt x="2" y="1"/>
                    <a:pt x="0" y="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22" name="Freeform 795">
              <a:extLst>
                <a:ext uri="{FF2B5EF4-FFF2-40B4-BE49-F238E27FC236}">
                  <a16:creationId xmlns:a16="http://schemas.microsoft.com/office/drawing/2014/main" id="{936C6D96-1AAA-2E82-6FDB-EE4B46DC7BC9}"/>
                </a:ext>
              </a:extLst>
            </p:cNvPr>
            <p:cNvSpPr>
              <a:spLocks/>
            </p:cNvSpPr>
            <p:nvPr userDrawn="1"/>
          </p:nvSpPr>
          <p:spPr bwMode="auto">
            <a:xfrm>
              <a:off x="1891" y="2515"/>
              <a:ext cx="2" cy="4"/>
            </a:xfrm>
            <a:custGeom>
              <a:avLst/>
              <a:gdLst>
                <a:gd name="T0" fmla="*/ 1 w 2"/>
                <a:gd name="T1" fmla="*/ 0 h 3"/>
                <a:gd name="T2" fmla="*/ 1 w 2"/>
                <a:gd name="T3" fmla="*/ 3 h 3"/>
                <a:gd name="T4" fmla="*/ 1 w 2"/>
                <a:gd name="T5" fmla="*/ 0 h 3"/>
              </a:gdLst>
              <a:ahLst/>
              <a:cxnLst>
                <a:cxn ang="0">
                  <a:pos x="T0" y="T1"/>
                </a:cxn>
                <a:cxn ang="0">
                  <a:pos x="T2" y="T3"/>
                </a:cxn>
                <a:cxn ang="0">
                  <a:pos x="T4" y="T5"/>
                </a:cxn>
              </a:cxnLst>
              <a:rect l="0" t="0" r="r" b="b"/>
              <a:pathLst>
                <a:path w="2" h="3">
                  <a:moveTo>
                    <a:pt x="1" y="0"/>
                  </a:moveTo>
                  <a:cubicBezTo>
                    <a:pt x="1" y="1"/>
                    <a:pt x="2" y="2"/>
                    <a:pt x="1" y="3"/>
                  </a:cubicBezTo>
                  <a:cubicBezTo>
                    <a:pt x="1" y="2"/>
                    <a:pt x="0" y="1"/>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23" name="Freeform 796">
              <a:extLst>
                <a:ext uri="{FF2B5EF4-FFF2-40B4-BE49-F238E27FC236}">
                  <a16:creationId xmlns:a16="http://schemas.microsoft.com/office/drawing/2014/main" id="{C95319A4-E643-E933-4096-42875E131DA9}"/>
                </a:ext>
              </a:extLst>
            </p:cNvPr>
            <p:cNvSpPr>
              <a:spLocks/>
            </p:cNvSpPr>
            <p:nvPr userDrawn="1"/>
          </p:nvSpPr>
          <p:spPr bwMode="auto">
            <a:xfrm>
              <a:off x="1891" y="2683"/>
              <a:ext cx="0" cy="10"/>
            </a:xfrm>
            <a:custGeom>
              <a:avLst/>
              <a:gdLst>
                <a:gd name="T0" fmla="*/ 0 h 7"/>
                <a:gd name="T1" fmla="*/ 0 h 7"/>
              </a:gdLst>
              <a:ahLst/>
              <a:cxnLst>
                <a:cxn ang="0">
                  <a:pos x="0" y="T0"/>
                </a:cxn>
                <a:cxn ang="0">
                  <a:pos x="0" y="T1"/>
                </a:cxn>
              </a:cxnLst>
              <a:rect l="0" t="0" r="r" b="b"/>
              <a:pathLst>
                <a:path h="7">
                  <a:moveTo>
                    <a:pt x="0" y="0"/>
                  </a:moveTo>
                  <a:cubicBezTo>
                    <a:pt x="0" y="0"/>
                    <a:pt x="0" y="7"/>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24" name="Freeform 797">
              <a:extLst>
                <a:ext uri="{FF2B5EF4-FFF2-40B4-BE49-F238E27FC236}">
                  <a16:creationId xmlns:a16="http://schemas.microsoft.com/office/drawing/2014/main" id="{FC46EBF9-F304-4AB0-209F-5A734886E52A}"/>
                </a:ext>
              </a:extLst>
            </p:cNvPr>
            <p:cNvSpPr>
              <a:spLocks/>
            </p:cNvSpPr>
            <p:nvPr userDrawn="1"/>
          </p:nvSpPr>
          <p:spPr bwMode="auto">
            <a:xfrm>
              <a:off x="1593" y="2807"/>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25" name="Freeform 798">
              <a:extLst>
                <a:ext uri="{FF2B5EF4-FFF2-40B4-BE49-F238E27FC236}">
                  <a16:creationId xmlns:a16="http://schemas.microsoft.com/office/drawing/2014/main" id="{8181533A-2B13-4BEA-71C1-6152EE0422BC}"/>
                </a:ext>
              </a:extLst>
            </p:cNvPr>
            <p:cNvSpPr>
              <a:spLocks/>
            </p:cNvSpPr>
            <p:nvPr userDrawn="1"/>
          </p:nvSpPr>
          <p:spPr bwMode="auto">
            <a:xfrm>
              <a:off x="1603" y="2798"/>
              <a:ext cx="1" cy="2"/>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1"/>
                    <a:pt x="1" y="1"/>
                    <a:pt x="1" y="1"/>
                  </a:cubicBezTo>
                  <a:cubicBezTo>
                    <a:pt x="0" y="1"/>
                    <a:pt x="0" y="1"/>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26" name="Freeform 799">
              <a:extLst>
                <a:ext uri="{FF2B5EF4-FFF2-40B4-BE49-F238E27FC236}">
                  <a16:creationId xmlns:a16="http://schemas.microsoft.com/office/drawing/2014/main" id="{64B7C330-5CFE-EED0-57D8-7A22212B4417}"/>
                </a:ext>
              </a:extLst>
            </p:cNvPr>
            <p:cNvSpPr>
              <a:spLocks/>
            </p:cNvSpPr>
            <p:nvPr userDrawn="1"/>
          </p:nvSpPr>
          <p:spPr bwMode="auto">
            <a:xfrm>
              <a:off x="1593" y="280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27" name="Freeform 800">
              <a:extLst>
                <a:ext uri="{FF2B5EF4-FFF2-40B4-BE49-F238E27FC236}">
                  <a16:creationId xmlns:a16="http://schemas.microsoft.com/office/drawing/2014/main" id="{F6297152-B7A0-7369-16DE-F3DCFD1C0A24}"/>
                </a:ext>
              </a:extLst>
            </p:cNvPr>
            <p:cNvSpPr>
              <a:spLocks/>
            </p:cNvSpPr>
            <p:nvPr userDrawn="1"/>
          </p:nvSpPr>
          <p:spPr bwMode="auto">
            <a:xfrm>
              <a:off x="1593" y="293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28" name="Freeform 801">
              <a:extLst>
                <a:ext uri="{FF2B5EF4-FFF2-40B4-BE49-F238E27FC236}">
                  <a16:creationId xmlns:a16="http://schemas.microsoft.com/office/drawing/2014/main" id="{CF7D0FAA-B303-7E7D-9A08-BF068A82266A}"/>
                </a:ext>
              </a:extLst>
            </p:cNvPr>
            <p:cNvSpPr>
              <a:spLocks noEditPoints="1"/>
            </p:cNvSpPr>
            <p:nvPr userDrawn="1"/>
          </p:nvSpPr>
          <p:spPr bwMode="auto">
            <a:xfrm>
              <a:off x="1543" y="2711"/>
              <a:ext cx="89" cy="226"/>
            </a:xfrm>
            <a:custGeom>
              <a:avLst/>
              <a:gdLst>
                <a:gd name="T0" fmla="*/ 9 w 62"/>
                <a:gd name="T1" fmla="*/ 121 h 157"/>
                <a:gd name="T2" fmla="*/ 16 w 62"/>
                <a:gd name="T3" fmla="*/ 145 h 157"/>
                <a:gd name="T4" fmla="*/ 13 w 62"/>
                <a:gd name="T5" fmla="*/ 145 h 157"/>
                <a:gd name="T6" fmla="*/ 51 w 62"/>
                <a:gd name="T7" fmla="*/ 150 h 157"/>
                <a:gd name="T8" fmla="*/ 29 w 62"/>
                <a:gd name="T9" fmla="*/ 113 h 157"/>
                <a:gd name="T10" fmla="*/ 34 w 62"/>
                <a:gd name="T11" fmla="*/ 86 h 157"/>
                <a:gd name="T12" fmla="*/ 27 w 62"/>
                <a:gd name="T13" fmla="*/ 79 h 157"/>
                <a:gd name="T14" fmla="*/ 33 w 62"/>
                <a:gd name="T15" fmla="*/ 67 h 157"/>
                <a:gd name="T16" fmla="*/ 34 w 62"/>
                <a:gd name="T17" fmla="*/ 45 h 157"/>
                <a:gd name="T18" fmla="*/ 35 w 62"/>
                <a:gd name="T19" fmla="*/ 37 h 157"/>
                <a:gd name="T20" fmla="*/ 26 w 62"/>
                <a:gd name="T21" fmla="*/ 10 h 157"/>
                <a:gd name="T22" fmla="*/ 36 w 62"/>
                <a:gd name="T23" fmla="*/ 0 h 157"/>
                <a:gd name="T24" fmla="*/ 9 w 62"/>
                <a:gd name="T25" fmla="*/ 121 h 157"/>
                <a:gd name="T26" fmla="*/ 9 w 62"/>
                <a:gd name="T27" fmla="*/ 121 h 157"/>
                <a:gd name="T28" fmla="*/ 34 w 62"/>
                <a:gd name="T29" fmla="*/ 86 h 157"/>
                <a:gd name="T30" fmla="*/ 34 w 62"/>
                <a:gd name="T31" fmla="*/ 86 h 157"/>
                <a:gd name="T32" fmla="*/ 29 w 62"/>
                <a:gd name="T33" fmla="*/ 71 h 157"/>
                <a:gd name="T34" fmla="*/ 38 w 62"/>
                <a:gd name="T35" fmla="*/ 70 h 157"/>
                <a:gd name="T36" fmla="*/ 29 w 62"/>
                <a:gd name="T37" fmla="*/ 71 h 157"/>
                <a:gd name="T38" fmla="*/ 29 w 62"/>
                <a:gd name="T39" fmla="*/ 71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2" h="157">
                  <a:moveTo>
                    <a:pt x="9" y="121"/>
                  </a:moveTo>
                  <a:cubicBezTo>
                    <a:pt x="9" y="129"/>
                    <a:pt x="12" y="137"/>
                    <a:pt x="16" y="145"/>
                  </a:cubicBezTo>
                  <a:cubicBezTo>
                    <a:pt x="22" y="142"/>
                    <a:pt x="21" y="142"/>
                    <a:pt x="13" y="145"/>
                  </a:cubicBezTo>
                  <a:cubicBezTo>
                    <a:pt x="16" y="157"/>
                    <a:pt x="43" y="152"/>
                    <a:pt x="51" y="150"/>
                  </a:cubicBezTo>
                  <a:cubicBezTo>
                    <a:pt x="19" y="153"/>
                    <a:pt x="48" y="116"/>
                    <a:pt x="29" y="113"/>
                  </a:cubicBezTo>
                  <a:cubicBezTo>
                    <a:pt x="35" y="110"/>
                    <a:pt x="44" y="83"/>
                    <a:pt x="34" y="86"/>
                  </a:cubicBezTo>
                  <a:cubicBezTo>
                    <a:pt x="62" y="78"/>
                    <a:pt x="32" y="80"/>
                    <a:pt x="27" y="79"/>
                  </a:cubicBezTo>
                  <a:cubicBezTo>
                    <a:pt x="49" y="75"/>
                    <a:pt x="51" y="71"/>
                    <a:pt x="33" y="67"/>
                  </a:cubicBezTo>
                  <a:cubicBezTo>
                    <a:pt x="55" y="67"/>
                    <a:pt x="34" y="45"/>
                    <a:pt x="34" y="45"/>
                  </a:cubicBezTo>
                  <a:cubicBezTo>
                    <a:pt x="34" y="37"/>
                    <a:pt x="35" y="33"/>
                    <a:pt x="35" y="37"/>
                  </a:cubicBezTo>
                  <a:cubicBezTo>
                    <a:pt x="36" y="19"/>
                    <a:pt x="41" y="17"/>
                    <a:pt x="26" y="10"/>
                  </a:cubicBezTo>
                  <a:cubicBezTo>
                    <a:pt x="54" y="8"/>
                    <a:pt x="19" y="8"/>
                    <a:pt x="36" y="0"/>
                  </a:cubicBezTo>
                  <a:cubicBezTo>
                    <a:pt x="18" y="0"/>
                    <a:pt x="0" y="112"/>
                    <a:pt x="9" y="121"/>
                  </a:cubicBezTo>
                  <a:cubicBezTo>
                    <a:pt x="11" y="122"/>
                    <a:pt x="9" y="122"/>
                    <a:pt x="9" y="121"/>
                  </a:cubicBezTo>
                  <a:close/>
                  <a:moveTo>
                    <a:pt x="34" y="86"/>
                  </a:moveTo>
                  <a:cubicBezTo>
                    <a:pt x="38" y="87"/>
                    <a:pt x="35" y="86"/>
                    <a:pt x="34" y="86"/>
                  </a:cubicBezTo>
                  <a:close/>
                  <a:moveTo>
                    <a:pt x="29" y="71"/>
                  </a:moveTo>
                  <a:cubicBezTo>
                    <a:pt x="32" y="72"/>
                    <a:pt x="35" y="71"/>
                    <a:pt x="38" y="70"/>
                  </a:cubicBezTo>
                  <a:cubicBezTo>
                    <a:pt x="34" y="68"/>
                    <a:pt x="31" y="69"/>
                    <a:pt x="29" y="71"/>
                  </a:cubicBezTo>
                  <a:cubicBezTo>
                    <a:pt x="32" y="72"/>
                    <a:pt x="31" y="71"/>
                    <a:pt x="29" y="7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29" name="Freeform 802">
              <a:extLst>
                <a:ext uri="{FF2B5EF4-FFF2-40B4-BE49-F238E27FC236}">
                  <a16:creationId xmlns:a16="http://schemas.microsoft.com/office/drawing/2014/main" id="{67704E71-3171-77FB-766D-90438F078D0C}"/>
                </a:ext>
              </a:extLst>
            </p:cNvPr>
            <p:cNvSpPr>
              <a:spLocks/>
            </p:cNvSpPr>
            <p:nvPr userDrawn="1"/>
          </p:nvSpPr>
          <p:spPr bwMode="auto">
            <a:xfrm>
              <a:off x="1589" y="2850"/>
              <a:ext cx="8" cy="3"/>
            </a:xfrm>
            <a:custGeom>
              <a:avLst/>
              <a:gdLst>
                <a:gd name="T0" fmla="*/ 5 w 6"/>
                <a:gd name="T1" fmla="*/ 2 h 2"/>
                <a:gd name="T2" fmla="*/ 2 w 6"/>
                <a:gd name="T3" fmla="*/ 0 h 2"/>
                <a:gd name="T4" fmla="*/ 5 w 6"/>
                <a:gd name="T5" fmla="*/ 2 h 2"/>
              </a:gdLst>
              <a:ahLst/>
              <a:cxnLst>
                <a:cxn ang="0">
                  <a:pos x="T0" y="T1"/>
                </a:cxn>
                <a:cxn ang="0">
                  <a:pos x="T2" y="T3"/>
                </a:cxn>
                <a:cxn ang="0">
                  <a:pos x="T4" y="T5"/>
                </a:cxn>
              </a:cxnLst>
              <a:rect l="0" t="0" r="r" b="b"/>
              <a:pathLst>
                <a:path w="6" h="2">
                  <a:moveTo>
                    <a:pt x="5" y="2"/>
                  </a:moveTo>
                  <a:cubicBezTo>
                    <a:pt x="1" y="2"/>
                    <a:pt x="3" y="1"/>
                    <a:pt x="2" y="0"/>
                  </a:cubicBezTo>
                  <a:cubicBezTo>
                    <a:pt x="6" y="1"/>
                    <a:pt x="0" y="1"/>
                    <a:pt x="5" y="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30" name="Freeform 803">
              <a:extLst>
                <a:ext uri="{FF2B5EF4-FFF2-40B4-BE49-F238E27FC236}">
                  <a16:creationId xmlns:a16="http://schemas.microsoft.com/office/drawing/2014/main" id="{5DB614CE-71A3-85C4-5966-A262F807FB90}"/>
                </a:ext>
              </a:extLst>
            </p:cNvPr>
            <p:cNvSpPr>
              <a:spLocks/>
            </p:cNvSpPr>
            <p:nvPr userDrawn="1"/>
          </p:nvSpPr>
          <p:spPr bwMode="auto">
            <a:xfrm>
              <a:off x="2168" y="2637"/>
              <a:ext cx="0" cy="5"/>
            </a:xfrm>
            <a:custGeom>
              <a:avLst/>
              <a:gdLst>
                <a:gd name="T0" fmla="*/ 0 h 3"/>
                <a:gd name="T1" fmla="*/ 3 h 3"/>
                <a:gd name="T2" fmla="*/ 0 h 3"/>
              </a:gdLst>
              <a:ahLst/>
              <a:cxnLst>
                <a:cxn ang="0">
                  <a:pos x="0" y="T0"/>
                </a:cxn>
                <a:cxn ang="0">
                  <a:pos x="0" y="T1"/>
                </a:cxn>
                <a:cxn ang="0">
                  <a:pos x="0" y="T2"/>
                </a:cxn>
              </a:cxnLst>
              <a:rect l="0" t="0" r="r" b="b"/>
              <a:pathLst>
                <a:path h="3">
                  <a:moveTo>
                    <a:pt x="0" y="0"/>
                  </a:moveTo>
                  <a:cubicBezTo>
                    <a:pt x="0" y="1"/>
                    <a:pt x="0" y="2"/>
                    <a:pt x="0" y="3"/>
                  </a:cubicBezTo>
                  <a:cubicBezTo>
                    <a:pt x="0" y="2"/>
                    <a:pt x="0" y="1"/>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31" name="Freeform 804">
              <a:extLst>
                <a:ext uri="{FF2B5EF4-FFF2-40B4-BE49-F238E27FC236}">
                  <a16:creationId xmlns:a16="http://schemas.microsoft.com/office/drawing/2014/main" id="{A9DB1894-D064-53AD-5345-7323C3F62820}"/>
                </a:ext>
              </a:extLst>
            </p:cNvPr>
            <p:cNvSpPr>
              <a:spLocks/>
            </p:cNvSpPr>
            <p:nvPr userDrawn="1"/>
          </p:nvSpPr>
          <p:spPr bwMode="auto">
            <a:xfrm>
              <a:off x="2178" y="2609"/>
              <a:ext cx="0" cy="3"/>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2"/>
                    <a:pt x="0" y="2"/>
                    <a:pt x="0" y="2"/>
                  </a:cubicBezTo>
                  <a:cubicBezTo>
                    <a:pt x="0" y="1"/>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32" name="Freeform 805">
              <a:extLst>
                <a:ext uri="{FF2B5EF4-FFF2-40B4-BE49-F238E27FC236}">
                  <a16:creationId xmlns:a16="http://schemas.microsoft.com/office/drawing/2014/main" id="{3427FFFD-CFBB-EE80-4073-9F0947296E99}"/>
                </a:ext>
              </a:extLst>
            </p:cNvPr>
            <p:cNvSpPr>
              <a:spLocks/>
            </p:cNvSpPr>
            <p:nvPr userDrawn="1"/>
          </p:nvSpPr>
          <p:spPr bwMode="auto">
            <a:xfrm>
              <a:off x="2168" y="264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33" name="Freeform 806">
              <a:extLst>
                <a:ext uri="{FF2B5EF4-FFF2-40B4-BE49-F238E27FC236}">
                  <a16:creationId xmlns:a16="http://schemas.microsoft.com/office/drawing/2014/main" id="{35F65DE6-CAD6-5436-EBB2-B11F46DCE0EC}"/>
                </a:ext>
              </a:extLst>
            </p:cNvPr>
            <p:cNvSpPr>
              <a:spLocks/>
            </p:cNvSpPr>
            <p:nvPr userDrawn="1"/>
          </p:nvSpPr>
          <p:spPr bwMode="auto">
            <a:xfrm>
              <a:off x="2168" y="3113"/>
              <a:ext cx="0" cy="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34" name="Freeform 807">
              <a:extLst>
                <a:ext uri="{FF2B5EF4-FFF2-40B4-BE49-F238E27FC236}">
                  <a16:creationId xmlns:a16="http://schemas.microsoft.com/office/drawing/2014/main" id="{C7562C97-00AC-D8F5-49BE-C3DF89C2ED9A}"/>
                </a:ext>
              </a:extLst>
            </p:cNvPr>
            <p:cNvSpPr>
              <a:spLocks noEditPoints="1"/>
            </p:cNvSpPr>
            <p:nvPr userDrawn="1"/>
          </p:nvSpPr>
          <p:spPr bwMode="auto">
            <a:xfrm>
              <a:off x="2119" y="2268"/>
              <a:ext cx="88" cy="848"/>
            </a:xfrm>
            <a:custGeom>
              <a:avLst/>
              <a:gdLst>
                <a:gd name="T0" fmla="*/ 28 w 61"/>
                <a:gd name="T1" fmla="*/ 275 h 590"/>
                <a:gd name="T2" fmla="*/ 28 w 61"/>
                <a:gd name="T3" fmla="*/ 275 h 590"/>
                <a:gd name="T4" fmla="*/ 28 w 61"/>
                <a:gd name="T5" fmla="*/ 276 h 590"/>
                <a:gd name="T6" fmla="*/ 28 w 61"/>
                <a:gd name="T7" fmla="*/ 276 h 590"/>
                <a:gd name="T8" fmla="*/ 28 w 61"/>
                <a:gd name="T9" fmla="*/ 276 h 590"/>
                <a:gd name="T10" fmla="*/ 37 w 61"/>
                <a:gd name="T11" fmla="*/ 268 h 590"/>
                <a:gd name="T12" fmla="*/ 28 w 61"/>
                <a:gd name="T13" fmla="*/ 275 h 590"/>
                <a:gd name="T14" fmla="*/ 34 w 61"/>
                <a:gd name="T15" fmla="*/ 29 h 590"/>
                <a:gd name="T16" fmla="*/ 30 w 61"/>
                <a:gd name="T17" fmla="*/ 9 h 590"/>
                <a:gd name="T18" fmla="*/ 34 w 61"/>
                <a:gd name="T19" fmla="*/ 1 h 590"/>
                <a:gd name="T20" fmla="*/ 30 w 61"/>
                <a:gd name="T21" fmla="*/ 10 h 590"/>
                <a:gd name="T22" fmla="*/ 25 w 61"/>
                <a:gd name="T23" fmla="*/ 36 h 590"/>
                <a:gd name="T24" fmla="*/ 25 w 61"/>
                <a:gd name="T25" fmla="*/ 37 h 590"/>
                <a:gd name="T26" fmla="*/ 34 w 61"/>
                <a:gd name="T27" fmla="*/ 29 h 590"/>
                <a:gd name="T28" fmla="*/ 40 w 61"/>
                <a:gd name="T29" fmla="*/ 575 h 590"/>
                <a:gd name="T30" fmla="*/ 27 w 61"/>
                <a:gd name="T31" fmla="*/ 437 h 590"/>
                <a:gd name="T32" fmla="*/ 33 w 61"/>
                <a:gd name="T33" fmla="*/ 331 h 590"/>
                <a:gd name="T34" fmla="*/ 33 w 61"/>
                <a:gd name="T35" fmla="*/ 331 h 590"/>
                <a:gd name="T36" fmla="*/ 33 w 61"/>
                <a:gd name="T37" fmla="*/ 331 h 590"/>
                <a:gd name="T38" fmla="*/ 25 w 61"/>
                <a:gd name="T39" fmla="*/ 303 h 590"/>
                <a:gd name="T40" fmla="*/ 34 w 61"/>
                <a:gd name="T41" fmla="*/ 260 h 590"/>
                <a:gd name="T42" fmla="*/ 31 w 61"/>
                <a:gd name="T43" fmla="*/ 257 h 590"/>
                <a:gd name="T44" fmla="*/ 33 w 61"/>
                <a:gd name="T45" fmla="*/ 174 h 590"/>
                <a:gd name="T46" fmla="*/ 34 w 61"/>
                <a:gd name="T47" fmla="*/ 141 h 590"/>
                <a:gd name="T48" fmla="*/ 25 w 61"/>
                <a:gd name="T49" fmla="*/ 37 h 590"/>
                <a:gd name="T50" fmla="*/ 7 w 61"/>
                <a:gd name="T51" fmla="*/ 466 h 590"/>
                <a:gd name="T52" fmla="*/ 7 w 61"/>
                <a:gd name="T53" fmla="*/ 466 h 590"/>
                <a:gd name="T54" fmla="*/ 14 w 61"/>
                <a:gd name="T55" fmla="*/ 555 h 590"/>
                <a:gd name="T56" fmla="*/ 12 w 61"/>
                <a:gd name="T57" fmla="*/ 558 h 590"/>
                <a:gd name="T58" fmla="*/ 12 w 61"/>
                <a:gd name="T59" fmla="*/ 564 h 590"/>
                <a:gd name="T60" fmla="*/ 12 w 61"/>
                <a:gd name="T61" fmla="*/ 564 h 590"/>
                <a:gd name="T62" fmla="*/ 13 w 61"/>
                <a:gd name="T63" fmla="*/ 570 h 590"/>
                <a:gd name="T64" fmla="*/ 34 w 61"/>
                <a:gd name="T65" fmla="*/ 588 h 590"/>
                <a:gd name="T66" fmla="*/ 34 w 61"/>
                <a:gd name="T67" fmla="*/ 588 h 590"/>
                <a:gd name="T68" fmla="*/ 47 w 61"/>
                <a:gd name="T69" fmla="*/ 580 h 590"/>
                <a:gd name="T70" fmla="*/ 47 w 61"/>
                <a:gd name="T71" fmla="*/ 580 h 590"/>
                <a:gd name="T72" fmla="*/ 49 w 61"/>
                <a:gd name="T73" fmla="*/ 578 h 590"/>
                <a:gd name="T74" fmla="*/ 40 w 61"/>
                <a:gd name="T75" fmla="*/ 575 h 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1" h="590">
                  <a:moveTo>
                    <a:pt x="28" y="275"/>
                  </a:moveTo>
                  <a:cubicBezTo>
                    <a:pt x="28" y="275"/>
                    <a:pt x="28" y="275"/>
                    <a:pt x="28" y="275"/>
                  </a:cubicBezTo>
                  <a:cubicBezTo>
                    <a:pt x="28" y="275"/>
                    <a:pt x="28" y="276"/>
                    <a:pt x="28" y="276"/>
                  </a:cubicBezTo>
                  <a:cubicBezTo>
                    <a:pt x="28" y="276"/>
                    <a:pt x="28" y="276"/>
                    <a:pt x="28" y="276"/>
                  </a:cubicBezTo>
                  <a:cubicBezTo>
                    <a:pt x="28" y="276"/>
                    <a:pt x="28" y="276"/>
                    <a:pt x="28" y="276"/>
                  </a:cubicBezTo>
                  <a:cubicBezTo>
                    <a:pt x="31" y="277"/>
                    <a:pt x="34" y="274"/>
                    <a:pt x="37" y="268"/>
                  </a:cubicBezTo>
                  <a:cubicBezTo>
                    <a:pt x="33" y="263"/>
                    <a:pt x="30" y="265"/>
                    <a:pt x="28" y="275"/>
                  </a:cubicBezTo>
                  <a:close/>
                  <a:moveTo>
                    <a:pt x="34" y="29"/>
                  </a:moveTo>
                  <a:cubicBezTo>
                    <a:pt x="32" y="25"/>
                    <a:pt x="28" y="20"/>
                    <a:pt x="30" y="9"/>
                  </a:cubicBezTo>
                  <a:cubicBezTo>
                    <a:pt x="31" y="7"/>
                    <a:pt x="32" y="4"/>
                    <a:pt x="34" y="1"/>
                  </a:cubicBezTo>
                  <a:cubicBezTo>
                    <a:pt x="33" y="0"/>
                    <a:pt x="31" y="4"/>
                    <a:pt x="30" y="10"/>
                  </a:cubicBezTo>
                  <a:cubicBezTo>
                    <a:pt x="28" y="16"/>
                    <a:pt x="26" y="25"/>
                    <a:pt x="25" y="36"/>
                  </a:cubicBezTo>
                  <a:cubicBezTo>
                    <a:pt x="25" y="36"/>
                    <a:pt x="25" y="36"/>
                    <a:pt x="25" y="37"/>
                  </a:cubicBezTo>
                  <a:cubicBezTo>
                    <a:pt x="38" y="34"/>
                    <a:pt x="37" y="33"/>
                    <a:pt x="34" y="29"/>
                  </a:cubicBezTo>
                  <a:close/>
                  <a:moveTo>
                    <a:pt x="40" y="575"/>
                  </a:moveTo>
                  <a:cubicBezTo>
                    <a:pt x="25" y="555"/>
                    <a:pt x="44" y="447"/>
                    <a:pt x="27" y="437"/>
                  </a:cubicBezTo>
                  <a:cubicBezTo>
                    <a:pt x="33" y="425"/>
                    <a:pt x="42" y="325"/>
                    <a:pt x="33" y="331"/>
                  </a:cubicBezTo>
                  <a:cubicBezTo>
                    <a:pt x="33" y="331"/>
                    <a:pt x="33" y="331"/>
                    <a:pt x="33" y="331"/>
                  </a:cubicBezTo>
                  <a:cubicBezTo>
                    <a:pt x="33" y="331"/>
                    <a:pt x="33" y="331"/>
                    <a:pt x="33" y="331"/>
                  </a:cubicBezTo>
                  <a:cubicBezTo>
                    <a:pt x="61" y="302"/>
                    <a:pt x="31" y="310"/>
                    <a:pt x="25" y="303"/>
                  </a:cubicBezTo>
                  <a:cubicBezTo>
                    <a:pt x="46" y="289"/>
                    <a:pt x="49" y="275"/>
                    <a:pt x="34" y="260"/>
                  </a:cubicBezTo>
                  <a:cubicBezTo>
                    <a:pt x="33" y="259"/>
                    <a:pt x="32" y="258"/>
                    <a:pt x="31" y="257"/>
                  </a:cubicBezTo>
                  <a:cubicBezTo>
                    <a:pt x="53" y="256"/>
                    <a:pt x="34" y="174"/>
                    <a:pt x="33" y="174"/>
                  </a:cubicBezTo>
                  <a:cubicBezTo>
                    <a:pt x="33" y="144"/>
                    <a:pt x="34" y="126"/>
                    <a:pt x="34" y="141"/>
                  </a:cubicBezTo>
                  <a:cubicBezTo>
                    <a:pt x="34" y="73"/>
                    <a:pt x="40" y="67"/>
                    <a:pt x="25" y="37"/>
                  </a:cubicBezTo>
                  <a:cubicBezTo>
                    <a:pt x="11" y="141"/>
                    <a:pt x="0" y="436"/>
                    <a:pt x="7" y="466"/>
                  </a:cubicBezTo>
                  <a:cubicBezTo>
                    <a:pt x="9" y="471"/>
                    <a:pt x="8" y="469"/>
                    <a:pt x="7" y="466"/>
                  </a:cubicBezTo>
                  <a:cubicBezTo>
                    <a:pt x="8" y="497"/>
                    <a:pt x="10" y="527"/>
                    <a:pt x="14" y="555"/>
                  </a:cubicBezTo>
                  <a:cubicBezTo>
                    <a:pt x="14" y="556"/>
                    <a:pt x="13" y="557"/>
                    <a:pt x="12" y="558"/>
                  </a:cubicBezTo>
                  <a:cubicBezTo>
                    <a:pt x="12" y="560"/>
                    <a:pt x="12" y="562"/>
                    <a:pt x="12" y="564"/>
                  </a:cubicBezTo>
                  <a:cubicBezTo>
                    <a:pt x="12" y="564"/>
                    <a:pt x="12" y="564"/>
                    <a:pt x="12" y="564"/>
                  </a:cubicBezTo>
                  <a:cubicBezTo>
                    <a:pt x="13" y="566"/>
                    <a:pt x="13" y="568"/>
                    <a:pt x="13" y="570"/>
                  </a:cubicBezTo>
                  <a:cubicBezTo>
                    <a:pt x="17" y="587"/>
                    <a:pt x="26" y="590"/>
                    <a:pt x="34" y="588"/>
                  </a:cubicBezTo>
                  <a:cubicBezTo>
                    <a:pt x="34" y="588"/>
                    <a:pt x="34" y="588"/>
                    <a:pt x="34" y="588"/>
                  </a:cubicBezTo>
                  <a:cubicBezTo>
                    <a:pt x="39" y="587"/>
                    <a:pt x="44" y="583"/>
                    <a:pt x="47" y="580"/>
                  </a:cubicBezTo>
                  <a:cubicBezTo>
                    <a:pt x="47" y="580"/>
                    <a:pt x="47" y="580"/>
                    <a:pt x="47" y="580"/>
                  </a:cubicBezTo>
                  <a:cubicBezTo>
                    <a:pt x="48" y="579"/>
                    <a:pt x="49" y="578"/>
                    <a:pt x="49" y="578"/>
                  </a:cubicBezTo>
                  <a:cubicBezTo>
                    <a:pt x="45" y="579"/>
                    <a:pt x="42" y="578"/>
                    <a:pt x="40" y="57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FF0000"/>
                </a:solidFill>
              </a:endParaRPr>
            </a:p>
          </p:txBody>
        </p:sp>
        <p:sp>
          <p:nvSpPr>
            <p:cNvPr id="135" name="Freeform 808">
              <a:extLst>
                <a:ext uri="{FF2B5EF4-FFF2-40B4-BE49-F238E27FC236}">
                  <a16:creationId xmlns:a16="http://schemas.microsoft.com/office/drawing/2014/main" id="{99CF65B2-CE6A-C66E-A78A-60E71AED7E1F}"/>
                </a:ext>
              </a:extLst>
            </p:cNvPr>
            <p:cNvSpPr>
              <a:spLocks/>
            </p:cNvSpPr>
            <p:nvPr userDrawn="1"/>
          </p:nvSpPr>
          <p:spPr bwMode="auto">
            <a:xfrm>
              <a:off x="2164" y="2806"/>
              <a:ext cx="8" cy="13"/>
            </a:xfrm>
            <a:custGeom>
              <a:avLst/>
              <a:gdLst>
                <a:gd name="T0" fmla="*/ 4 w 6"/>
                <a:gd name="T1" fmla="*/ 9 h 9"/>
                <a:gd name="T2" fmla="*/ 1 w 6"/>
                <a:gd name="T3" fmla="*/ 0 h 9"/>
                <a:gd name="T4" fmla="*/ 4 w 6"/>
                <a:gd name="T5" fmla="*/ 9 h 9"/>
              </a:gdLst>
              <a:ahLst/>
              <a:cxnLst>
                <a:cxn ang="0">
                  <a:pos x="T0" y="T1"/>
                </a:cxn>
                <a:cxn ang="0">
                  <a:pos x="T2" y="T3"/>
                </a:cxn>
                <a:cxn ang="0">
                  <a:pos x="T4" y="T5"/>
                </a:cxn>
              </a:cxnLst>
              <a:rect l="0" t="0" r="r" b="b"/>
              <a:pathLst>
                <a:path w="6" h="9">
                  <a:moveTo>
                    <a:pt x="4" y="9"/>
                  </a:moveTo>
                  <a:cubicBezTo>
                    <a:pt x="1" y="9"/>
                    <a:pt x="2" y="2"/>
                    <a:pt x="1" y="0"/>
                  </a:cubicBezTo>
                  <a:cubicBezTo>
                    <a:pt x="6" y="2"/>
                    <a:pt x="0" y="5"/>
                    <a:pt x="4" y="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36" name="Freeform 809">
              <a:extLst>
                <a:ext uri="{FF2B5EF4-FFF2-40B4-BE49-F238E27FC236}">
                  <a16:creationId xmlns:a16="http://schemas.microsoft.com/office/drawing/2014/main" id="{6DE03686-D51A-E8BB-AB01-475607F6A7D5}"/>
                </a:ext>
              </a:extLst>
            </p:cNvPr>
            <p:cNvSpPr>
              <a:spLocks/>
            </p:cNvSpPr>
            <p:nvPr userDrawn="1"/>
          </p:nvSpPr>
          <p:spPr bwMode="auto">
            <a:xfrm>
              <a:off x="2016" y="2692"/>
              <a:ext cx="1" cy="1"/>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0"/>
                    <a:pt x="1" y="1"/>
                    <a:pt x="1" y="1"/>
                  </a:cubicBezTo>
                  <a:cubicBezTo>
                    <a:pt x="0" y="1"/>
                    <a:pt x="1" y="0"/>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37" name="Freeform 810">
              <a:extLst>
                <a:ext uri="{FF2B5EF4-FFF2-40B4-BE49-F238E27FC236}">
                  <a16:creationId xmlns:a16="http://schemas.microsoft.com/office/drawing/2014/main" id="{EEAC828B-3E97-FCF5-BB72-412AB24EA33F}"/>
                </a:ext>
              </a:extLst>
            </p:cNvPr>
            <p:cNvSpPr>
              <a:spLocks/>
            </p:cNvSpPr>
            <p:nvPr userDrawn="1"/>
          </p:nvSpPr>
          <p:spPr bwMode="auto">
            <a:xfrm>
              <a:off x="2027" y="2668"/>
              <a:ext cx="0" cy="2"/>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2"/>
                    <a:pt x="0" y="2"/>
                    <a:pt x="0" y="2"/>
                  </a:cubicBezTo>
                  <a:cubicBezTo>
                    <a:pt x="0" y="1"/>
                    <a:pt x="0" y="1"/>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38" name="Freeform 811">
              <a:extLst>
                <a:ext uri="{FF2B5EF4-FFF2-40B4-BE49-F238E27FC236}">
                  <a16:creationId xmlns:a16="http://schemas.microsoft.com/office/drawing/2014/main" id="{CECCAFE0-9E19-ABDA-CCA6-2864F1FB728A}"/>
                </a:ext>
              </a:extLst>
            </p:cNvPr>
            <p:cNvSpPr>
              <a:spLocks/>
            </p:cNvSpPr>
            <p:nvPr userDrawn="1"/>
          </p:nvSpPr>
          <p:spPr bwMode="auto">
            <a:xfrm>
              <a:off x="2016" y="2693"/>
              <a:ext cx="1" cy="2"/>
            </a:xfrm>
            <a:custGeom>
              <a:avLst/>
              <a:gdLst>
                <a:gd name="T0" fmla="*/ 1 w 1"/>
                <a:gd name="T1" fmla="*/ 1 h 1"/>
                <a:gd name="T2" fmla="*/ 1 w 1"/>
                <a:gd name="T3" fmla="*/ 1 h 1"/>
                <a:gd name="T4" fmla="*/ 1 w 1"/>
                <a:gd name="T5" fmla="*/ 1 h 1"/>
              </a:gdLst>
              <a:ahLst/>
              <a:cxnLst>
                <a:cxn ang="0">
                  <a:pos x="T0" y="T1"/>
                </a:cxn>
                <a:cxn ang="0">
                  <a:pos x="T2" y="T3"/>
                </a:cxn>
                <a:cxn ang="0">
                  <a:pos x="T4" y="T5"/>
                </a:cxn>
              </a:cxnLst>
              <a:rect l="0" t="0" r="r" b="b"/>
              <a:pathLst>
                <a:path w="1" h="1">
                  <a:moveTo>
                    <a:pt x="1" y="1"/>
                  </a:moveTo>
                  <a:cubicBezTo>
                    <a:pt x="1" y="1"/>
                    <a:pt x="0" y="0"/>
                    <a:pt x="1" y="1"/>
                  </a:cubicBezTo>
                  <a:cubicBezTo>
                    <a:pt x="1" y="1"/>
                    <a:pt x="1" y="1"/>
                    <a:pt x="1" y="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39" name="Freeform 812">
              <a:extLst>
                <a:ext uri="{FF2B5EF4-FFF2-40B4-BE49-F238E27FC236}">
                  <a16:creationId xmlns:a16="http://schemas.microsoft.com/office/drawing/2014/main" id="{3D60770B-0EDF-2D34-6EBA-4E27CCBEE84F}"/>
                </a:ext>
              </a:extLst>
            </p:cNvPr>
            <p:cNvSpPr>
              <a:spLocks/>
            </p:cNvSpPr>
            <p:nvPr userDrawn="1"/>
          </p:nvSpPr>
          <p:spPr bwMode="auto">
            <a:xfrm>
              <a:off x="2016" y="306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40" name="Freeform 813">
              <a:extLst>
                <a:ext uri="{FF2B5EF4-FFF2-40B4-BE49-F238E27FC236}">
                  <a16:creationId xmlns:a16="http://schemas.microsoft.com/office/drawing/2014/main" id="{5714D3CC-751B-870A-D0D6-0DACAD1806A5}"/>
                </a:ext>
              </a:extLst>
            </p:cNvPr>
            <p:cNvSpPr>
              <a:spLocks noEditPoints="1"/>
            </p:cNvSpPr>
            <p:nvPr userDrawn="1"/>
          </p:nvSpPr>
          <p:spPr bwMode="auto">
            <a:xfrm>
              <a:off x="1965" y="2399"/>
              <a:ext cx="91" cy="686"/>
            </a:xfrm>
            <a:custGeom>
              <a:avLst/>
              <a:gdLst>
                <a:gd name="T0" fmla="*/ 9 w 63"/>
                <a:gd name="T1" fmla="*/ 368 h 477"/>
                <a:gd name="T2" fmla="*/ 16 w 63"/>
                <a:gd name="T3" fmla="*/ 440 h 477"/>
                <a:gd name="T4" fmla="*/ 14 w 63"/>
                <a:gd name="T5" fmla="*/ 441 h 477"/>
                <a:gd name="T6" fmla="*/ 51 w 63"/>
                <a:gd name="T7" fmla="*/ 456 h 477"/>
                <a:gd name="T8" fmla="*/ 29 w 63"/>
                <a:gd name="T9" fmla="*/ 346 h 477"/>
                <a:gd name="T10" fmla="*/ 35 w 63"/>
                <a:gd name="T11" fmla="*/ 262 h 477"/>
                <a:gd name="T12" fmla="*/ 27 w 63"/>
                <a:gd name="T13" fmla="*/ 240 h 477"/>
                <a:gd name="T14" fmla="*/ 33 w 63"/>
                <a:gd name="T15" fmla="*/ 204 h 477"/>
                <a:gd name="T16" fmla="*/ 35 w 63"/>
                <a:gd name="T17" fmla="*/ 138 h 477"/>
                <a:gd name="T18" fmla="*/ 36 w 63"/>
                <a:gd name="T19" fmla="*/ 112 h 477"/>
                <a:gd name="T20" fmla="*/ 27 w 63"/>
                <a:gd name="T21" fmla="*/ 30 h 477"/>
                <a:gd name="T22" fmla="*/ 36 w 63"/>
                <a:gd name="T23" fmla="*/ 1 h 477"/>
                <a:gd name="T24" fmla="*/ 9 w 63"/>
                <a:gd name="T25" fmla="*/ 368 h 477"/>
                <a:gd name="T26" fmla="*/ 9 w 63"/>
                <a:gd name="T27" fmla="*/ 368 h 477"/>
                <a:gd name="T28" fmla="*/ 34 w 63"/>
                <a:gd name="T29" fmla="*/ 261 h 477"/>
                <a:gd name="T30" fmla="*/ 34 w 63"/>
                <a:gd name="T31" fmla="*/ 261 h 477"/>
                <a:gd name="T32" fmla="*/ 29 w 63"/>
                <a:gd name="T33" fmla="*/ 218 h 477"/>
                <a:gd name="T34" fmla="*/ 38 w 63"/>
                <a:gd name="T35" fmla="*/ 212 h 477"/>
                <a:gd name="T36" fmla="*/ 29 w 63"/>
                <a:gd name="T37" fmla="*/ 218 h 477"/>
                <a:gd name="T38" fmla="*/ 29 w 63"/>
                <a:gd name="T39" fmla="*/ 218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3" h="477">
                  <a:moveTo>
                    <a:pt x="9" y="368"/>
                  </a:moveTo>
                  <a:cubicBezTo>
                    <a:pt x="10" y="394"/>
                    <a:pt x="12" y="418"/>
                    <a:pt x="16" y="440"/>
                  </a:cubicBezTo>
                  <a:cubicBezTo>
                    <a:pt x="22" y="432"/>
                    <a:pt x="21" y="433"/>
                    <a:pt x="14" y="441"/>
                  </a:cubicBezTo>
                  <a:cubicBezTo>
                    <a:pt x="16" y="477"/>
                    <a:pt x="44" y="464"/>
                    <a:pt x="51" y="456"/>
                  </a:cubicBezTo>
                  <a:cubicBezTo>
                    <a:pt x="20" y="465"/>
                    <a:pt x="49" y="354"/>
                    <a:pt x="29" y="346"/>
                  </a:cubicBezTo>
                  <a:cubicBezTo>
                    <a:pt x="35" y="336"/>
                    <a:pt x="44" y="254"/>
                    <a:pt x="35" y="262"/>
                  </a:cubicBezTo>
                  <a:cubicBezTo>
                    <a:pt x="63" y="239"/>
                    <a:pt x="32" y="245"/>
                    <a:pt x="27" y="240"/>
                  </a:cubicBezTo>
                  <a:cubicBezTo>
                    <a:pt x="49" y="228"/>
                    <a:pt x="51" y="216"/>
                    <a:pt x="33" y="204"/>
                  </a:cubicBezTo>
                  <a:cubicBezTo>
                    <a:pt x="55" y="203"/>
                    <a:pt x="35" y="136"/>
                    <a:pt x="35" y="138"/>
                  </a:cubicBezTo>
                  <a:cubicBezTo>
                    <a:pt x="35" y="114"/>
                    <a:pt x="36" y="99"/>
                    <a:pt x="36" y="112"/>
                  </a:cubicBezTo>
                  <a:cubicBezTo>
                    <a:pt x="36" y="58"/>
                    <a:pt x="41" y="53"/>
                    <a:pt x="27" y="30"/>
                  </a:cubicBezTo>
                  <a:cubicBezTo>
                    <a:pt x="54" y="25"/>
                    <a:pt x="19" y="25"/>
                    <a:pt x="36" y="1"/>
                  </a:cubicBezTo>
                  <a:cubicBezTo>
                    <a:pt x="18" y="0"/>
                    <a:pt x="0" y="340"/>
                    <a:pt x="9" y="368"/>
                  </a:cubicBezTo>
                  <a:cubicBezTo>
                    <a:pt x="11" y="372"/>
                    <a:pt x="10" y="370"/>
                    <a:pt x="9" y="368"/>
                  </a:cubicBezTo>
                  <a:close/>
                  <a:moveTo>
                    <a:pt x="34" y="261"/>
                  </a:moveTo>
                  <a:cubicBezTo>
                    <a:pt x="39" y="266"/>
                    <a:pt x="35" y="262"/>
                    <a:pt x="34" y="261"/>
                  </a:cubicBezTo>
                  <a:close/>
                  <a:moveTo>
                    <a:pt x="29" y="218"/>
                  </a:moveTo>
                  <a:cubicBezTo>
                    <a:pt x="33" y="219"/>
                    <a:pt x="36" y="217"/>
                    <a:pt x="38" y="212"/>
                  </a:cubicBezTo>
                  <a:cubicBezTo>
                    <a:pt x="34" y="208"/>
                    <a:pt x="31" y="210"/>
                    <a:pt x="29" y="218"/>
                  </a:cubicBezTo>
                  <a:cubicBezTo>
                    <a:pt x="33" y="219"/>
                    <a:pt x="31" y="216"/>
                    <a:pt x="29" y="21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41" name="Freeform 814">
              <a:extLst>
                <a:ext uri="{FF2B5EF4-FFF2-40B4-BE49-F238E27FC236}">
                  <a16:creationId xmlns:a16="http://schemas.microsoft.com/office/drawing/2014/main" id="{8FADADCB-E1A9-C6CD-023B-2EB26096CC6B}"/>
                </a:ext>
              </a:extLst>
            </p:cNvPr>
            <p:cNvSpPr>
              <a:spLocks/>
            </p:cNvSpPr>
            <p:nvPr userDrawn="1"/>
          </p:nvSpPr>
          <p:spPr bwMode="auto">
            <a:xfrm>
              <a:off x="2011" y="2823"/>
              <a:ext cx="10" cy="10"/>
            </a:xfrm>
            <a:custGeom>
              <a:avLst/>
              <a:gdLst>
                <a:gd name="T0" fmla="*/ 5 w 7"/>
                <a:gd name="T1" fmla="*/ 7 h 7"/>
                <a:gd name="T2" fmla="*/ 2 w 7"/>
                <a:gd name="T3" fmla="*/ 0 h 7"/>
                <a:gd name="T4" fmla="*/ 5 w 7"/>
                <a:gd name="T5" fmla="*/ 7 h 7"/>
              </a:gdLst>
              <a:ahLst/>
              <a:cxnLst>
                <a:cxn ang="0">
                  <a:pos x="T0" y="T1"/>
                </a:cxn>
                <a:cxn ang="0">
                  <a:pos x="T2" y="T3"/>
                </a:cxn>
                <a:cxn ang="0">
                  <a:pos x="T4" y="T5"/>
                </a:cxn>
              </a:cxnLst>
              <a:rect l="0" t="0" r="r" b="b"/>
              <a:pathLst>
                <a:path w="7" h="7">
                  <a:moveTo>
                    <a:pt x="5" y="7"/>
                  </a:moveTo>
                  <a:cubicBezTo>
                    <a:pt x="1" y="7"/>
                    <a:pt x="3" y="2"/>
                    <a:pt x="2" y="0"/>
                  </a:cubicBezTo>
                  <a:cubicBezTo>
                    <a:pt x="7" y="2"/>
                    <a:pt x="0" y="5"/>
                    <a:pt x="5" y="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grpSp>
      <p:sp>
        <p:nvSpPr>
          <p:cNvPr id="142" name="Red text">
            <a:extLst>
              <a:ext uri="{FF2B5EF4-FFF2-40B4-BE49-F238E27FC236}">
                <a16:creationId xmlns:a16="http://schemas.microsoft.com/office/drawing/2014/main" id="{0820944A-5438-0213-0207-C6E0D0993D77}"/>
              </a:ext>
            </a:extLst>
          </p:cNvPr>
          <p:cNvSpPr txBox="1"/>
          <p:nvPr/>
        </p:nvSpPr>
        <p:spPr>
          <a:xfrm>
            <a:off x="6137728" y="1817728"/>
            <a:ext cx="3664868" cy="400110"/>
          </a:xfrm>
          <a:prstGeom prst="rect">
            <a:avLst/>
          </a:prstGeom>
          <a:noFill/>
        </p:spPr>
        <p:txBody>
          <a:bodyPr wrap="square" rtlCol="0">
            <a:spAutoFit/>
          </a:bodyPr>
          <a:lstStyle/>
          <a:p>
            <a:r>
              <a:rPr lang="en-US" sz="2000" dirty="0">
                <a:solidFill>
                  <a:srgbClr val="FD7D00"/>
                </a:solidFill>
                <a:latin typeface="Segoe Print" panose="02000600000000000000" pitchFamily="2" charset="0"/>
              </a:rPr>
              <a:t>Reversible</a:t>
            </a:r>
          </a:p>
        </p:txBody>
      </p:sp>
      <p:sp>
        <p:nvSpPr>
          <p:cNvPr id="143" name="TextBox 142">
            <a:extLst>
              <a:ext uri="{FF2B5EF4-FFF2-40B4-BE49-F238E27FC236}">
                <a16:creationId xmlns:a16="http://schemas.microsoft.com/office/drawing/2014/main" id="{579FF35E-2D19-67AB-7861-5FBDA733E3DB}"/>
              </a:ext>
            </a:extLst>
          </p:cNvPr>
          <p:cNvSpPr txBox="1"/>
          <p:nvPr/>
        </p:nvSpPr>
        <p:spPr>
          <a:xfrm>
            <a:off x="4039980" y="4426483"/>
            <a:ext cx="9227791" cy="400110"/>
          </a:xfrm>
          <a:prstGeom prst="rect">
            <a:avLst/>
          </a:prstGeom>
          <a:noFill/>
        </p:spPr>
        <p:txBody>
          <a:bodyPr wrap="square">
            <a:spAutoFit/>
          </a:bodyPr>
          <a:lstStyle/>
          <a:p>
            <a:r>
              <a:rPr lang="en-US" sz="2000" dirty="0">
                <a:solidFill>
                  <a:srgbClr val="FFFFFF"/>
                </a:solidFill>
              </a:rPr>
              <a:t>5BD06EA1A11ABF9ABB95A71AF24CF35FFB402CF4168BAF0382BEC264C59D4F2B</a:t>
            </a:r>
          </a:p>
        </p:txBody>
      </p:sp>
      <p:sp>
        <p:nvSpPr>
          <p:cNvPr id="144" name="TextBox 143">
            <a:extLst>
              <a:ext uri="{FF2B5EF4-FFF2-40B4-BE49-F238E27FC236}">
                <a16:creationId xmlns:a16="http://schemas.microsoft.com/office/drawing/2014/main" id="{6C8F05CB-E541-02F6-9E05-45BB518167D9}"/>
              </a:ext>
            </a:extLst>
          </p:cNvPr>
          <p:cNvSpPr txBox="1"/>
          <p:nvPr/>
        </p:nvSpPr>
        <p:spPr>
          <a:xfrm>
            <a:off x="4038353" y="4118072"/>
            <a:ext cx="1242851" cy="400110"/>
          </a:xfrm>
          <a:prstGeom prst="rect">
            <a:avLst/>
          </a:prstGeom>
          <a:noFill/>
        </p:spPr>
        <p:txBody>
          <a:bodyPr wrap="square">
            <a:spAutoFit/>
          </a:bodyPr>
          <a:lstStyle/>
          <a:p>
            <a:r>
              <a:rPr lang="en-US" sz="2000" dirty="0">
                <a:solidFill>
                  <a:srgbClr val="FF823A"/>
                </a:solidFill>
              </a:rPr>
              <a:t>SHA-256</a:t>
            </a:r>
          </a:p>
        </p:txBody>
      </p:sp>
      <p:grpSp>
        <p:nvGrpSpPr>
          <p:cNvPr id="145" name="Arrow">
            <a:extLst>
              <a:ext uri="{FF2B5EF4-FFF2-40B4-BE49-F238E27FC236}">
                <a16:creationId xmlns:a16="http://schemas.microsoft.com/office/drawing/2014/main" id="{42E0D869-0E1D-F3B6-0A9F-E68F652C2E12}"/>
              </a:ext>
            </a:extLst>
          </p:cNvPr>
          <p:cNvGrpSpPr>
            <a:grpSpLocks noChangeAspect="1"/>
          </p:cNvGrpSpPr>
          <p:nvPr/>
        </p:nvGrpSpPr>
        <p:grpSpPr bwMode="auto">
          <a:xfrm rot="5112093">
            <a:off x="5222344" y="4940721"/>
            <a:ext cx="904172" cy="943180"/>
            <a:chOff x="1328" y="0"/>
            <a:chExt cx="3106" cy="3240"/>
          </a:xfrm>
          <a:solidFill>
            <a:srgbClr val="FF823A"/>
          </a:solidFill>
        </p:grpSpPr>
        <p:sp>
          <p:nvSpPr>
            <p:cNvPr id="146" name="Freeform 716">
              <a:extLst>
                <a:ext uri="{FF2B5EF4-FFF2-40B4-BE49-F238E27FC236}">
                  <a16:creationId xmlns:a16="http://schemas.microsoft.com/office/drawing/2014/main" id="{A6A2BC13-0FD9-8C37-7C3F-593019A14EB4}"/>
                </a:ext>
              </a:extLst>
            </p:cNvPr>
            <p:cNvSpPr>
              <a:spLocks/>
            </p:cNvSpPr>
            <p:nvPr userDrawn="1"/>
          </p:nvSpPr>
          <p:spPr bwMode="auto">
            <a:xfrm>
              <a:off x="4426" y="250"/>
              <a:ext cx="1" cy="29"/>
            </a:xfrm>
            <a:custGeom>
              <a:avLst/>
              <a:gdLst>
                <a:gd name="T0" fmla="*/ 0 w 1"/>
                <a:gd name="T1" fmla="*/ 14 h 20"/>
                <a:gd name="T2" fmla="*/ 1 w 1"/>
                <a:gd name="T3" fmla="*/ 0 h 20"/>
                <a:gd name="T4" fmla="*/ 0 w 1"/>
                <a:gd name="T5" fmla="*/ 14 h 20"/>
              </a:gdLst>
              <a:ahLst/>
              <a:cxnLst>
                <a:cxn ang="0">
                  <a:pos x="T0" y="T1"/>
                </a:cxn>
                <a:cxn ang="0">
                  <a:pos x="T2" y="T3"/>
                </a:cxn>
                <a:cxn ang="0">
                  <a:pos x="T4" y="T5"/>
                </a:cxn>
              </a:cxnLst>
              <a:rect l="0" t="0" r="r" b="b"/>
              <a:pathLst>
                <a:path w="1" h="20">
                  <a:moveTo>
                    <a:pt x="0" y="14"/>
                  </a:moveTo>
                  <a:cubicBezTo>
                    <a:pt x="0" y="11"/>
                    <a:pt x="1" y="5"/>
                    <a:pt x="1" y="0"/>
                  </a:cubicBezTo>
                  <a:cubicBezTo>
                    <a:pt x="1" y="13"/>
                    <a:pt x="0" y="20"/>
                    <a:pt x="0" y="1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47" name="Freeform 717">
              <a:extLst>
                <a:ext uri="{FF2B5EF4-FFF2-40B4-BE49-F238E27FC236}">
                  <a16:creationId xmlns:a16="http://schemas.microsoft.com/office/drawing/2014/main" id="{BFAE08FD-A830-24E9-8335-D7C31A4509AC}"/>
                </a:ext>
              </a:extLst>
            </p:cNvPr>
            <p:cNvSpPr>
              <a:spLocks/>
            </p:cNvSpPr>
            <p:nvPr userDrawn="1"/>
          </p:nvSpPr>
          <p:spPr bwMode="auto">
            <a:xfrm>
              <a:off x="4414" y="0"/>
              <a:ext cx="20" cy="250"/>
            </a:xfrm>
            <a:custGeom>
              <a:avLst/>
              <a:gdLst>
                <a:gd name="T0" fmla="*/ 11 w 14"/>
                <a:gd name="T1" fmla="*/ 6 h 174"/>
                <a:gd name="T2" fmla="*/ 9 w 14"/>
                <a:gd name="T3" fmla="*/ 174 h 174"/>
                <a:gd name="T4" fmla="*/ 14 w 14"/>
                <a:gd name="T5" fmla="*/ 8 h 174"/>
                <a:gd name="T6" fmla="*/ 9 w 14"/>
                <a:gd name="T7" fmla="*/ 17 h 174"/>
                <a:gd name="T8" fmla="*/ 11 w 14"/>
                <a:gd name="T9" fmla="*/ 0 h 174"/>
                <a:gd name="T10" fmla="*/ 11 w 14"/>
                <a:gd name="T11" fmla="*/ 6 h 174"/>
                <a:gd name="T12" fmla="*/ 11 w 14"/>
                <a:gd name="T13" fmla="*/ 32 h 174"/>
                <a:gd name="T14" fmla="*/ 11 w 14"/>
                <a:gd name="T15" fmla="*/ 6 h 174"/>
                <a:gd name="T16" fmla="*/ 11 w 14"/>
                <a:gd name="T17" fmla="*/ 6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174">
                  <a:moveTo>
                    <a:pt x="11" y="6"/>
                  </a:moveTo>
                  <a:cubicBezTo>
                    <a:pt x="13" y="62"/>
                    <a:pt x="13" y="118"/>
                    <a:pt x="9" y="174"/>
                  </a:cubicBezTo>
                  <a:cubicBezTo>
                    <a:pt x="11" y="119"/>
                    <a:pt x="3" y="63"/>
                    <a:pt x="14" y="8"/>
                  </a:cubicBezTo>
                  <a:cubicBezTo>
                    <a:pt x="14" y="12"/>
                    <a:pt x="12" y="16"/>
                    <a:pt x="9" y="17"/>
                  </a:cubicBezTo>
                  <a:cubicBezTo>
                    <a:pt x="11" y="12"/>
                    <a:pt x="11" y="6"/>
                    <a:pt x="11" y="0"/>
                  </a:cubicBezTo>
                  <a:cubicBezTo>
                    <a:pt x="12" y="24"/>
                    <a:pt x="0" y="48"/>
                    <a:pt x="11" y="6"/>
                  </a:cubicBezTo>
                  <a:cubicBezTo>
                    <a:pt x="11" y="15"/>
                    <a:pt x="12" y="24"/>
                    <a:pt x="11" y="32"/>
                  </a:cubicBezTo>
                  <a:cubicBezTo>
                    <a:pt x="13" y="24"/>
                    <a:pt x="9" y="14"/>
                    <a:pt x="11" y="6"/>
                  </a:cubicBezTo>
                  <a:cubicBezTo>
                    <a:pt x="13" y="62"/>
                    <a:pt x="9" y="13"/>
                    <a:pt x="11" y="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48" name="Freeform 718">
              <a:extLst>
                <a:ext uri="{FF2B5EF4-FFF2-40B4-BE49-F238E27FC236}">
                  <a16:creationId xmlns:a16="http://schemas.microsoft.com/office/drawing/2014/main" id="{074F41C0-7347-0C8E-D17A-B07DBFB96F7D}"/>
                </a:ext>
              </a:extLst>
            </p:cNvPr>
            <p:cNvSpPr>
              <a:spLocks/>
            </p:cNvSpPr>
            <p:nvPr userDrawn="1"/>
          </p:nvSpPr>
          <p:spPr bwMode="auto">
            <a:xfrm>
              <a:off x="4416" y="198"/>
              <a:ext cx="4" cy="84"/>
            </a:xfrm>
            <a:custGeom>
              <a:avLst/>
              <a:gdLst>
                <a:gd name="T0" fmla="*/ 0 w 3"/>
                <a:gd name="T1" fmla="*/ 58 h 58"/>
                <a:gd name="T2" fmla="*/ 3 w 3"/>
                <a:gd name="T3" fmla="*/ 0 h 58"/>
                <a:gd name="T4" fmla="*/ 0 w 3"/>
                <a:gd name="T5" fmla="*/ 58 h 58"/>
              </a:gdLst>
              <a:ahLst/>
              <a:cxnLst>
                <a:cxn ang="0">
                  <a:pos x="T0" y="T1"/>
                </a:cxn>
                <a:cxn ang="0">
                  <a:pos x="T2" y="T3"/>
                </a:cxn>
                <a:cxn ang="0">
                  <a:pos x="T4" y="T5"/>
                </a:cxn>
              </a:cxnLst>
              <a:rect l="0" t="0" r="r" b="b"/>
              <a:pathLst>
                <a:path w="3" h="58">
                  <a:moveTo>
                    <a:pt x="0" y="58"/>
                  </a:moveTo>
                  <a:cubicBezTo>
                    <a:pt x="1" y="39"/>
                    <a:pt x="2" y="19"/>
                    <a:pt x="3" y="0"/>
                  </a:cubicBezTo>
                  <a:cubicBezTo>
                    <a:pt x="3" y="34"/>
                    <a:pt x="1" y="28"/>
                    <a:pt x="0" y="5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49" name="Freeform 719">
              <a:extLst>
                <a:ext uri="{FF2B5EF4-FFF2-40B4-BE49-F238E27FC236}">
                  <a16:creationId xmlns:a16="http://schemas.microsoft.com/office/drawing/2014/main" id="{AFB34DA8-8DC8-BC69-C7BF-BF1644F065EA}"/>
                </a:ext>
              </a:extLst>
            </p:cNvPr>
            <p:cNvSpPr>
              <a:spLocks/>
            </p:cNvSpPr>
            <p:nvPr userDrawn="1"/>
          </p:nvSpPr>
          <p:spPr bwMode="auto">
            <a:xfrm>
              <a:off x="4420" y="224"/>
              <a:ext cx="4" cy="77"/>
            </a:xfrm>
            <a:custGeom>
              <a:avLst/>
              <a:gdLst>
                <a:gd name="T0" fmla="*/ 2 w 3"/>
                <a:gd name="T1" fmla="*/ 19 h 53"/>
                <a:gd name="T2" fmla="*/ 0 w 3"/>
                <a:gd name="T3" fmla="*/ 53 h 53"/>
                <a:gd name="T4" fmla="*/ 2 w 3"/>
                <a:gd name="T5" fmla="*/ 19 h 53"/>
                <a:gd name="T6" fmla="*/ 2 w 3"/>
                <a:gd name="T7" fmla="*/ 27 h 53"/>
                <a:gd name="T8" fmla="*/ 2 w 3"/>
                <a:gd name="T9" fmla="*/ 19 h 53"/>
                <a:gd name="T10" fmla="*/ 2 w 3"/>
                <a:gd name="T11" fmla="*/ 19 h 53"/>
              </a:gdLst>
              <a:ahLst/>
              <a:cxnLst>
                <a:cxn ang="0">
                  <a:pos x="T0" y="T1"/>
                </a:cxn>
                <a:cxn ang="0">
                  <a:pos x="T2" y="T3"/>
                </a:cxn>
                <a:cxn ang="0">
                  <a:pos x="T4" y="T5"/>
                </a:cxn>
                <a:cxn ang="0">
                  <a:pos x="T6" y="T7"/>
                </a:cxn>
                <a:cxn ang="0">
                  <a:pos x="T8" y="T9"/>
                </a:cxn>
                <a:cxn ang="0">
                  <a:pos x="T10" y="T11"/>
                </a:cxn>
              </a:cxnLst>
              <a:rect l="0" t="0" r="r" b="b"/>
              <a:pathLst>
                <a:path w="3" h="53">
                  <a:moveTo>
                    <a:pt x="2" y="19"/>
                  </a:moveTo>
                  <a:cubicBezTo>
                    <a:pt x="3" y="30"/>
                    <a:pt x="2" y="42"/>
                    <a:pt x="0" y="53"/>
                  </a:cubicBezTo>
                  <a:cubicBezTo>
                    <a:pt x="1" y="42"/>
                    <a:pt x="1" y="30"/>
                    <a:pt x="2" y="19"/>
                  </a:cubicBezTo>
                  <a:cubicBezTo>
                    <a:pt x="3" y="22"/>
                    <a:pt x="3" y="25"/>
                    <a:pt x="2" y="27"/>
                  </a:cubicBezTo>
                  <a:cubicBezTo>
                    <a:pt x="1" y="0"/>
                    <a:pt x="1" y="46"/>
                    <a:pt x="2" y="19"/>
                  </a:cubicBezTo>
                  <a:cubicBezTo>
                    <a:pt x="3" y="30"/>
                    <a:pt x="1" y="30"/>
                    <a:pt x="2" y="1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50" name="Freeform 720">
              <a:extLst>
                <a:ext uri="{FF2B5EF4-FFF2-40B4-BE49-F238E27FC236}">
                  <a16:creationId xmlns:a16="http://schemas.microsoft.com/office/drawing/2014/main" id="{7AC3B83E-E9E2-14C8-52E2-CC41E92A3E70}"/>
                </a:ext>
              </a:extLst>
            </p:cNvPr>
            <p:cNvSpPr>
              <a:spLocks/>
            </p:cNvSpPr>
            <p:nvPr userDrawn="1"/>
          </p:nvSpPr>
          <p:spPr bwMode="auto">
            <a:xfrm>
              <a:off x="2098" y="3108"/>
              <a:ext cx="13" cy="7"/>
            </a:xfrm>
            <a:custGeom>
              <a:avLst/>
              <a:gdLst>
                <a:gd name="T0" fmla="*/ 0 w 9"/>
                <a:gd name="T1" fmla="*/ 0 h 5"/>
                <a:gd name="T2" fmla="*/ 6 w 9"/>
                <a:gd name="T3" fmla="*/ 5 h 5"/>
                <a:gd name="T4" fmla="*/ 0 w 9"/>
                <a:gd name="T5" fmla="*/ 0 h 5"/>
              </a:gdLst>
              <a:ahLst/>
              <a:cxnLst>
                <a:cxn ang="0">
                  <a:pos x="T0" y="T1"/>
                </a:cxn>
                <a:cxn ang="0">
                  <a:pos x="T2" y="T3"/>
                </a:cxn>
                <a:cxn ang="0">
                  <a:pos x="T4" y="T5"/>
                </a:cxn>
              </a:cxnLst>
              <a:rect l="0" t="0" r="r" b="b"/>
              <a:pathLst>
                <a:path w="9" h="5">
                  <a:moveTo>
                    <a:pt x="0" y="0"/>
                  </a:moveTo>
                  <a:cubicBezTo>
                    <a:pt x="6" y="3"/>
                    <a:pt x="9" y="5"/>
                    <a:pt x="6" y="5"/>
                  </a:cubicBezTo>
                  <a:lnTo>
                    <a:pt x="0"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51" name="Freeform 721">
              <a:extLst>
                <a:ext uri="{FF2B5EF4-FFF2-40B4-BE49-F238E27FC236}">
                  <a16:creationId xmlns:a16="http://schemas.microsoft.com/office/drawing/2014/main" id="{21FE2856-9B2C-FFA9-E7E0-3BB0BE9A7DA7}"/>
                </a:ext>
              </a:extLst>
            </p:cNvPr>
            <p:cNvSpPr>
              <a:spLocks/>
            </p:cNvSpPr>
            <p:nvPr userDrawn="1"/>
          </p:nvSpPr>
          <p:spPr bwMode="auto">
            <a:xfrm>
              <a:off x="1876" y="3029"/>
              <a:ext cx="39" cy="12"/>
            </a:xfrm>
            <a:custGeom>
              <a:avLst/>
              <a:gdLst>
                <a:gd name="T0" fmla="*/ 27 w 27"/>
                <a:gd name="T1" fmla="*/ 9 h 9"/>
                <a:gd name="T2" fmla="*/ 0 w 27"/>
                <a:gd name="T3" fmla="*/ 0 h 9"/>
                <a:gd name="T4" fmla="*/ 27 w 27"/>
                <a:gd name="T5" fmla="*/ 9 h 9"/>
              </a:gdLst>
              <a:ahLst/>
              <a:cxnLst>
                <a:cxn ang="0">
                  <a:pos x="T0" y="T1"/>
                </a:cxn>
                <a:cxn ang="0">
                  <a:pos x="T2" y="T3"/>
                </a:cxn>
                <a:cxn ang="0">
                  <a:pos x="T4" y="T5"/>
                </a:cxn>
              </a:cxnLst>
              <a:rect l="0" t="0" r="r" b="b"/>
              <a:pathLst>
                <a:path w="27" h="9">
                  <a:moveTo>
                    <a:pt x="27" y="9"/>
                  </a:moveTo>
                  <a:cubicBezTo>
                    <a:pt x="0" y="0"/>
                    <a:pt x="0" y="0"/>
                    <a:pt x="0" y="0"/>
                  </a:cubicBezTo>
                  <a:cubicBezTo>
                    <a:pt x="8" y="3"/>
                    <a:pt x="15" y="5"/>
                    <a:pt x="27" y="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52" name="Freeform 722">
              <a:extLst>
                <a:ext uri="{FF2B5EF4-FFF2-40B4-BE49-F238E27FC236}">
                  <a16:creationId xmlns:a16="http://schemas.microsoft.com/office/drawing/2014/main" id="{8F9B826C-F2CF-C9B8-F801-40A33273C276}"/>
                </a:ext>
              </a:extLst>
            </p:cNvPr>
            <p:cNvSpPr>
              <a:spLocks/>
            </p:cNvSpPr>
            <p:nvPr userDrawn="1"/>
          </p:nvSpPr>
          <p:spPr bwMode="auto">
            <a:xfrm>
              <a:off x="2234" y="3149"/>
              <a:ext cx="33" cy="10"/>
            </a:xfrm>
            <a:custGeom>
              <a:avLst/>
              <a:gdLst>
                <a:gd name="T0" fmla="*/ 23 w 23"/>
                <a:gd name="T1" fmla="*/ 7 h 7"/>
                <a:gd name="T2" fmla="*/ 0 w 23"/>
                <a:gd name="T3" fmla="*/ 0 h 7"/>
                <a:gd name="T4" fmla="*/ 23 w 23"/>
                <a:gd name="T5" fmla="*/ 7 h 7"/>
              </a:gdLst>
              <a:ahLst/>
              <a:cxnLst>
                <a:cxn ang="0">
                  <a:pos x="T0" y="T1"/>
                </a:cxn>
                <a:cxn ang="0">
                  <a:pos x="T2" y="T3"/>
                </a:cxn>
                <a:cxn ang="0">
                  <a:pos x="T4" y="T5"/>
                </a:cxn>
              </a:cxnLst>
              <a:rect l="0" t="0" r="r" b="b"/>
              <a:pathLst>
                <a:path w="23" h="7">
                  <a:moveTo>
                    <a:pt x="23" y="7"/>
                  </a:moveTo>
                  <a:cubicBezTo>
                    <a:pt x="0" y="0"/>
                    <a:pt x="0" y="0"/>
                    <a:pt x="0" y="0"/>
                  </a:cubicBezTo>
                  <a:cubicBezTo>
                    <a:pt x="8" y="2"/>
                    <a:pt x="16" y="4"/>
                    <a:pt x="23" y="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53" name="Freeform 723">
              <a:extLst>
                <a:ext uri="{FF2B5EF4-FFF2-40B4-BE49-F238E27FC236}">
                  <a16:creationId xmlns:a16="http://schemas.microsoft.com/office/drawing/2014/main" id="{AD3D51CE-A47E-EC8F-5DF3-D2046125451D}"/>
                </a:ext>
              </a:extLst>
            </p:cNvPr>
            <p:cNvSpPr>
              <a:spLocks/>
            </p:cNvSpPr>
            <p:nvPr userDrawn="1"/>
          </p:nvSpPr>
          <p:spPr bwMode="auto">
            <a:xfrm>
              <a:off x="3654" y="1951"/>
              <a:ext cx="61" cy="61"/>
            </a:xfrm>
            <a:custGeom>
              <a:avLst/>
              <a:gdLst>
                <a:gd name="T0" fmla="*/ 0 w 43"/>
                <a:gd name="T1" fmla="*/ 42 h 42"/>
                <a:gd name="T2" fmla="*/ 43 w 43"/>
                <a:gd name="T3" fmla="*/ 0 h 42"/>
                <a:gd name="T4" fmla="*/ 0 w 43"/>
                <a:gd name="T5" fmla="*/ 42 h 42"/>
              </a:gdLst>
              <a:ahLst/>
              <a:cxnLst>
                <a:cxn ang="0">
                  <a:pos x="T0" y="T1"/>
                </a:cxn>
                <a:cxn ang="0">
                  <a:pos x="T2" y="T3"/>
                </a:cxn>
                <a:cxn ang="0">
                  <a:pos x="T4" y="T5"/>
                </a:cxn>
              </a:cxnLst>
              <a:rect l="0" t="0" r="r" b="b"/>
              <a:pathLst>
                <a:path w="43" h="42">
                  <a:moveTo>
                    <a:pt x="0" y="42"/>
                  </a:moveTo>
                  <a:cubicBezTo>
                    <a:pt x="17" y="26"/>
                    <a:pt x="32" y="12"/>
                    <a:pt x="43" y="0"/>
                  </a:cubicBezTo>
                  <a:cubicBezTo>
                    <a:pt x="14" y="33"/>
                    <a:pt x="10" y="34"/>
                    <a:pt x="0" y="4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54" name="Freeform 724">
              <a:extLst>
                <a:ext uri="{FF2B5EF4-FFF2-40B4-BE49-F238E27FC236}">
                  <a16:creationId xmlns:a16="http://schemas.microsoft.com/office/drawing/2014/main" id="{0FC5641E-6CF4-964F-3545-0900BD59FB15}"/>
                </a:ext>
              </a:extLst>
            </p:cNvPr>
            <p:cNvSpPr>
              <a:spLocks/>
            </p:cNvSpPr>
            <p:nvPr userDrawn="1"/>
          </p:nvSpPr>
          <p:spPr bwMode="auto">
            <a:xfrm>
              <a:off x="1865" y="2995"/>
              <a:ext cx="14" cy="6"/>
            </a:xfrm>
            <a:custGeom>
              <a:avLst/>
              <a:gdLst>
                <a:gd name="T0" fmla="*/ 10 w 10"/>
                <a:gd name="T1" fmla="*/ 2 h 4"/>
                <a:gd name="T2" fmla="*/ 0 w 10"/>
                <a:gd name="T3" fmla="*/ 0 h 4"/>
                <a:gd name="T4" fmla="*/ 10 w 10"/>
                <a:gd name="T5" fmla="*/ 2 h 4"/>
                <a:gd name="T6" fmla="*/ 10 w 10"/>
                <a:gd name="T7" fmla="*/ 2 h 4"/>
              </a:gdLst>
              <a:ahLst/>
              <a:cxnLst>
                <a:cxn ang="0">
                  <a:pos x="T0" y="T1"/>
                </a:cxn>
                <a:cxn ang="0">
                  <a:pos x="T2" y="T3"/>
                </a:cxn>
                <a:cxn ang="0">
                  <a:pos x="T4" y="T5"/>
                </a:cxn>
                <a:cxn ang="0">
                  <a:pos x="T6" y="T7"/>
                </a:cxn>
              </a:cxnLst>
              <a:rect l="0" t="0" r="r" b="b"/>
              <a:pathLst>
                <a:path w="10" h="4">
                  <a:moveTo>
                    <a:pt x="10" y="2"/>
                  </a:moveTo>
                  <a:cubicBezTo>
                    <a:pt x="10" y="4"/>
                    <a:pt x="0" y="1"/>
                    <a:pt x="0" y="0"/>
                  </a:cubicBezTo>
                  <a:cubicBezTo>
                    <a:pt x="3" y="1"/>
                    <a:pt x="6" y="2"/>
                    <a:pt x="10" y="2"/>
                  </a:cubicBezTo>
                  <a:cubicBezTo>
                    <a:pt x="10" y="4"/>
                    <a:pt x="10" y="2"/>
                    <a:pt x="10" y="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55" name="Freeform 725">
              <a:extLst>
                <a:ext uri="{FF2B5EF4-FFF2-40B4-BE49-F238E27FC236}">
                  <a16:creationId xmlns:a16="http://schemas.microsoft.com/office/drawing/2014/main" id="{9C9D84C3-D6FD-4B8C-2712-491F8A642CB6}"/>
                </a:ext>
              </a:extLst>
            </p:cNvPr>
            <p:cNvSpPr>
              <a:spLocks/>
            </p:cNvSpPr>
            <p:nvPr userDrawn="1"/>
          </p:nvSpPr>
          <p:spPr bwMode="auto">
            <a:xfrm>
              <a:off x="2369" y="3191"/>
              <a:ext cx="59" cy="14"/>
            </a:xfrm>
            <a:custGeom>
              <a:avLst/>
              <a:gdLst>
                <a:gd name="T0" fmla="*/ 21 w 41"/>
                <a:gd name="T1" fmla="*/ 3 h 10"/>
                <a:gd name="T2" fmla="*/ 41 w 41"/>
                <a:gd name="T3" fmla="*/ 10 h 10"/>
                <a:gd name="T4" fmla="*/ 0 w 41"/>
                <a:gd name="T5" fmla="*/ 0 h 10"/>
                <a:gd name="T6" fmla="*/ 25 w 41"/>
                <a:gd name="T7" fmla="*/ 5 h 10"/>
                <a:gd name="T8" fmla="*/ 21 w 41"/>
                <a:gd name="T9" fmla="*/ 3 h 10"/>
                <a:gd name="T10" fmla="*/ 21 w 41"/>
                <a:gd name="T11" fmla="*/ 3 h 10"/>
              </a:gdLst>
              <a:ahLst/>
              <a:cxnLst>
                <a:cxn ang="0">
                  <a:pos x="T0" y="T1"/>
                </a:cxn>
                <a:cxn ang="0">
                  <a:pos x="T2" y="T3"/>
                </a:cxn>
                <a:cxn ang="0">
                  <a:pos x="T4" y="T5"/>
                </a:cxn>
                <a:cxn ang="0">
                  <a:pos x="T6" y="T7"/>
                </a:cxn>
                <a:cxn ang="0">
                  <a:pos x="T8" y="T9"/>
                </a:cxn>
                <a:cxn ang="0">
                  <a:pos x="T10" y="T11"/>
                </a:cxn>
              </a:cxnLst>
              <a:rect l="0" t="0" r="r" b="b"/>
              <a:pathLst>
                <a:path w="41" h="10">
                  <a:moveTo>
                    <a:pt x="21" y="3"/>
                  </a:moveTo>
                  <a:cubicBezTo>
                    <a:pt x="28" y="6"/>
                    <a:pt x="35" y="8"/>
                    <a:pt x="41" y="10"/>
                  </a:cubicBezTo>
                  <a:cubicBezTo>
                    <a:pt x="28" y="6"/>
                    <a:pt x="14" y="3"/>
                    <a:pt x="0" y="0"/>
                  </a:cubicBezTo>
                  <a:cubicBezTo>
                    <a:pt x="9" y="0"/>
                    <a:pt x="17" y="2"/>
                    <a:pt x="25" y="5"/>
                  </a:cubicBezTo>
                  <a:cubicBezTo>
                    <a:pt x="13" y="1"/>
                    <a:pt x="33" y="9"/>
                    <a:pt x="21" y="3"/>
                  </a:cubicBezTo>
                  <a:cubicBezTo>
                    <a:pt x="28" y="6"/>
                    <a:pt x="25" y="5"/>
                    <a:pt x="21" y="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56" name="Freeform 726">
              <a:extLst>
                <a:ext uri="{FF2B5EF4-FFF2-40B4-BE49-F238E27FC236}">
                  <a16:creationId xmlns:a16="http://schemas.microsoft.com/office/drawing/2014/main" id="{5671FC1C-1295-9D3E-53E5-7BF25AFC0661}"/>
                </a:ext>
              </a:extLst>
            </p:cNvPr>
            <p:cNvSpPr>
              <a:spLocks/>
            </p:cNvSpPr>
            <p:nvPr userDrawn="1"/>
          </p:nvSpPr>
          <p:spPr bwMode="auto">
            <a:xfrm>
              <a:off x="1859" y="2524"/>
              <a:ext cx="33" cy="20"/>
            </a:xfrm>
            <a:custGeom>
              <a:avLst/>
              <a:gdLst>
                <a:gd name="T0" fmla="*/ 2 w 23"/>
                <a:gd name="T1" fmla="*/ 12 h 14"/>
                <a:gd name="T2" fmla="*/ 23 w 23"/>
                <a:gd name="T3" fmla="*/ 0 h 14"/>
                <a:gd name="T4" fmla="*/ 2 w 23"/>
                <a:gd name="T5" fmla="*/ 12 h 14"/>
              </a:gdLst>
              <a:ahLst/>
              <a:cxnLst>
                <a:cxn ang="0">
                  <a:pos x="T0" y="T1"/>
                </a:cxn>
                <a:cxn ang="0">
                  <a:pos x="T2" y="T3"/>
                </a:cxn>
                <a:cxn ang="0">
                  <a:pos x="T4" y="T5"/>
                </a:cxn>
              </a:cxnLst>
              <a:rect l="0" t="0" r="r" b="b"/>
              <a:pathLst>
                <a:path w="23" h="14">
                  <a:moveTo>
                    <a:pt x="2" y="12"/>
                  </a:moveTo>
                  <a:cubicBezTo>
                    <a:pt x="10" y="7"/>
                    <a:pt x="17" y="3"/>
                    <a:pt x="23" y="0"/>
                  </a:cubicBezTo>
                  <a:cubicBezTo>
                    <a:pt x="8" y="10"/>
                    <a:pt x="0" y="14"/>
                    <a:pt x="2" y="1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57" name="Freeform 727">
              <a:extLst>
                <a:ext uri="{FF2B5EF4-FFF2-40B4-BE49-F238E27FC236}">
                  <a16:creationId xmlns:a16="http://schemas.microsoft.com/office/drawing/2014/main" id="{7848FC22-57F4-A619-8A41-9C86CE4F0B9B}"/>
                </a:ext>
              </a:extLst>
            </p:cNvPr>
            <p:cNvSpPr>
              <a:spLocks/>
            </p:cNvSpPr>
            <p:nvPr userDrawn="1"/>
          </p:nvSpPr>
          <p:spPr bwMode="auto">
            <a:xfrm>
              <a:off x="1868" y="3026"/>
              <a:ext cx="18" cy="5"/>
            </a:xfrm>
            <a:custGeom>
              <a:avLst/>
              <a:gdLst>
                <a:gd name="T0" fmla="*/ 3 w 13"/>
                <a:gd name="T1" fmla="*/ 1 h 4"/>
                <a:gd name="T2" fmla="*/ 3 w 13"/>
                <a:gd name="T3" fmla="*/ 1 h 4"/>
                <a:gd name="T4" fmla="*/ 3 w 13"/>
                <a:gd name="T5" fmla="*/ 1 h 4"/>
              </a:gdLst>
              <a:ahLst/>
              <a:cxnLst>
                <a:cxn ang="0">
                  <a:pos x="T0" y="T1"/>
                </a:cxn>
                <a:cxn ang="0">
                  <a:pos x="T2" y="T3"/>
                </a:cxn>
                <a:cxn ang="0">
                  <a:pos x="T4" y="T5"/>
                </a:cxn>
              </a:cxnLst>
              <a:rect l="0" t="0" r="r" b="b"/>
              <a:pathLst>
                <a:path w="13" h="4">
                  <a:moveTo>
                    <a:pt x="3" y="1"/>
                  </a:moveTo>
                  <a:cubicBezTo>
                    <a:pt x="0" y="0"/>
                    <a:pt x="13" y="4"/>
                    <a:pt x="3" y="1"/>
                  </a:cubicBezTo>
                  <a:cubicBezTo>
                    <a:pt x="3" y="1"/>
                    <a:pt x="3" y="1"/>
                    <a:pt x="3" y="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58" name="Freeform 728">
              <a:extLst>
                <a:ext uri="{FF2B5EF4-FFF2-40B4-BE49-F238E27FC236}">
                  <a16:creationId xmlns:a16="http://schemas.microsoft.com/office/drawing/2014/main" id="{DD3F3CDE-924E-1607-B28F-3FEF95907642}"/>
                </a:ext>
              </a:extLst>
            </p:cNvPr>
            <p:cNvSpPr>
              <a:spLocks/>
            </p:cNvSpPr>
            <p:nvPr userDrawn="1"/>
          </p:nvSpPr>
          <p:spPr bwMode="auto">
            <a:xfrm>
              <a:off x="2105" y="3069"/>
              <a:ext cx="43" cy="14"/>
            </a:xfrm>
            <a:custGeom>
              <a:avLst/>
              <a:gdLst>
                <a:gd name="T0" fmla="*/ 30 w 30"/>
                <a:gd name="T1" fmla="*/ 10 h 10"/>
                <a:gd name="T2" fmla="*/ 0 w 30"/>
                <a:gd name="T3" fmla="*/ 0 h 10"/>
                <a:gd name="T4" fmla="*/ 30 w 30"/>
                <a:gd name="T5" fmla="*/ 10 h 10"/>
              </a:gdLst>
              <a:ahLst/>
              <a:cxnLst>
                <a:cxn ang="0">
                  <a:pos x="T0" y="T1"/>
                </a:cxn>
                <a:cxn ang="0">
                  <a:pos x="T2" y="T3"/>
                </a:cxn>
                <a:cxn ang="0">
                  <a:pos x="T4" y="T5"/>
                </a:cxn>
              </a:cxnLst>
              <a:rect l="0" t="0" r="r" b="b"/>
              <a:pathLst>
                <a:path w="30" h="10">
                  <a:moveTo>
                    <a:pt x="30" y="10"/>
                  </a:moveTo>
                  <a:cubicBezTo>
                    <a:pt x="0" y="0"/>
                    <a:pt x="0" y="0"/>
                    <a:pt x="0" y="0"/>
                  </a:cubicBezTo>
                  <a:cubicBezTo>
                    <a:pt x="13" y="4"/>
                    <a:pt x="23" y="7"/>
                    <a:pt x="30" y="1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59" name="Freeform 729">
              <a:extLst>
                <a:ext uri="{FF2B5EF4-FFF2-40B4-BE49-F238E27FC236}">
                  <a16:creationId xmlns:a16="http://schemas.microsoft.com/office/drawing/2014/main" id="{6F156BE8-7A6B-1A70-B9A6-DAB756CB5F47}"/>
                </a:ext>
              </a:extLst>
            </p:cNvPr>
            <p:cNvSpPr>
              <a:spLocks/>
            </p:cNvSpPr>
            <p:nvPr userDrawn="1"/>
          </p:nvSpPr>
          <p:spPr bwMode="auto">
            <a:xfrm>
              <a:off x="3633" y="2012"/>
              <a:ext cx="21" cy="19"/>
            </a:xfrm>
            <a:custGeom>
              <a:avLst/>
              <a:gdLst>
                <a:gd name="T0" fmla="*/ 14 w 14"/>
                <a:gd name="T1" fmla="*/ 0 h 13"/>
                <a:gd name="T2" fmla="*/ 0 w 14"/>
                <a:gd name="T3" fmla="*/ 13 h 13"/>
                <a:gd name="T4" fmla="*/ 14 w 14"/>
                <a:gd name="T5" fmla="*/ 0 h 13"/>
              </a:gdLst>
              <a:ahLst/>
              <a:cxnLst>
                <a:cxn ang="0">
                  <a:pos x="T0" y="T1"/>
                </a:cxn>
                <a:cxn ang="0">
                  <a:pos x="T2" y="T3"/>
                </a:cxn>
                <a:cxn ang="0">
                  <a:pos x="T4" y="T5"/>
                </a:cxn>
              </a:cxnLst>
              <a:rect l="0" t="0" r="r" b="b"/>
              <a:pathLst>
                <a:path w="14" h="13">
                  <a:moveTo>
                    <a:pt x="14" y="0"/>
                  </a:moveTo>
                  <a:cubicBezTo>
                    <a:pt x="0" y="13"/>
                    <a:pt x="0" y="13"/>
                    <a:pt x="0" y="13"/>
                  </a:cubicBezTo>
                  <a:cubicBezTo>
                    <a:pt x="6" y="6"/>
                    <a:pt x="10" y="3"/>
                    <a:pt x="14"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60" name="Freeform 730">
              <a:extLst>
                <a:ext uri="{FF2B5EF4-FFF2-40B4-BE49-F238E27FC236}">
                  <a16:creationId xmlns:a16="http://schemas.microsoft.com/office/drawing/2014/main" id="{16FE0ED4-9FAF-743D-3A1B-BC3AC76FFAA1}"/>
                </a:ext>
              </a:extLst>
            </p:cNvPr>
            <p:cNvSpPr>
              <a:spLocks/>
            </p:cNvSpPr>
            <p:nvPr userDrawn="1"/>
          </p:nvSpPr>
          <p:spPr bwMode="auto">
            <a:xfrm>
              <a:off x="4403" y="496"/>
              <a:ext cx="7" cy="39"/>
            </a:xfrm>
            <a:custGeom>
              <a:avLst/>
              <a:gdLst>
                <a:gd name="T0" fmla="*/ 5 w 5"/>
                <a:gd name="T1" fmla="*/ 0 h 27"/>
                <a:gd name="T2" fmla="*/ 0 w 5"/>
                <a:gd name="T3" fmla="*/ 27 h 27"/>
                <a:gd name="T4" fmla="*/ 5 w 5"/>
                <a:gd name="T5" fmla="*/ 0 h 27"/>
              </a:gdLst>
              <a:ahLst/>
              <a:cxnLst>
                <a:cxn ang="0">
                  <a:pos x="T0" y="T1"/>
                </a:cxn>
                <a:cxn ang="0">
                  <a:pos x="T2" y="T3"/>
                </a:cxn>
                <a:cxn ang="0">
                  <a:pos x="T4" y="T5"/>
                </a:cxn>
              </a:cxnLst>
              <a:rect l="0" t="0" r="r" b="b"/>
              <a:pathLst>
                <a:path w="5" h="27">
                  <a:moveTo>
                    <a:pt x="5" y="0"/>
                  </a:moveTo>
                  <a:cubicBezTo>
                    <a:pt x="3" y="19"/>
                    <a:pt x="1" y="24"/>
                    <a:pt x="0" y="27"/>
                  </a:cubicBezTo>
                  <a:cubicBezTo>
                    <a:pt x="2" y="17"/>
                    <a:pt x="3" y="8"/>
                    <a:pt x="5"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61" name="Freeform 731">
              <a:extLst>
                <a:ext uri="{FF2B5EF4-FFF2-40B4-BE49-F238E27FC236}">
                  <a16:creationId xmlns:a16="http://schemas.microsoft.com/office/drawing/2014/main" id="{62D41EC9-0ACE-4B75-0A1B-3C954D58ADBE}"/>
                </a:ext>
              </a:extLst>
            </p:cNvPr>
            <p:cNvSpPr>
              <a:spLocks/>
            </p:cNvSpPr>
            <p:nvPr userDrawn="1"/>
          </p:nvSpPr>
          <p:spPr bwMode="auto">
            <a:xfrm>
              <a:off x="4413" y="63"/>
              <a:ext cx="0" cy="12"/>
            </a:xfrm>
            <a:custGeom>
              <a:avLst/>
              <a:gdLst>
                <a:gd name="T0" fmla="*/ 8 h 8"/>
                <a:gd name="T1" fmla="*/ 0 h 8"/>
                <a:gd name="T2" fmla="*/ 8 h 8"/>
              </a:gdLst>
              <a:ahLst/>
              <a:cxnLst>
                <a:cxn ang="0">
                  <a:pos x="0" y="T0"/>
                </a:cxn>
                <a:cxn ang="0">
                  <a:pos x="0" y="T1"/>
                </a:cxn>
                <a:cxn ang="0">
                  <a:pos x="0" y="T2"/>
                </a:cxn>
              </a:cxnLst>
              <a:rect l="0" t="0" r="r" b="b"/>
              <a:pathLst>
                <a:path h="8">
                  <a:moveTo>
                    <a:pt x="0" y="8"/>
                  </a:moveTo>
                  <a:cubicBezTo>
                    <a:pt x="0" y="0"/>
                    <a:pt x="0" y="0"/>
                    <a:pt x="0" y="0"/>
                  </a:cubicBezTo>
                  <a:cubicBezTo>
                    <a:pt x="0" y="3"/>
                    <a:pt x="0" y="6"/>
                    <a:pt x="0" y="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62" name="Freeform 732">
              <a:extLst>
                <a:ext uri="{FF2B5EF4-FFF2-40B4-BE49-F238E27FC236}">
                  <a16:creationId xmlns:a16="http://schemas.microsoft.com/office/drawing/2014/main" id="{D9C67833-10FC-9E12-09C3-0CDB34F44B46}"/>
                </a:ext>
              </a:extLst>
            </p:cNvPr>
            <p:cNvSpPr>
              <a:spLocks/>
            </p:cNvSpPr>
            <p:nvPr userDrawn="1"/>
          </p:nvSpPr>
          <p:spPr bwMode="auto">
            <a:xfrm>
              <a:off x="4147" y="1073"/>
              <a:ext cx="7" cy="11"/>
            </a:xfrm>
            <a:custGeom>
              <a:avLst/>
              <a:gdLst>
                <a:gd name="T0" fmla="*/ 5 w 5"/>
                <a:gd name="T1" fmla="*/ 0 h 8"/>
                <a:gd name="T2" fmla="*/ 0 w 5"/>
                <a:gd name="T3" fmla="*/ 8 h 8"/>
                <a:gd name="T4" fmla="*/ 5 w 5"/>
                <a:gd name="T5" fmla="*/ 0 h 8"/>
              </a:gdLst>
              <a:ahLst/>
              <a:cxnLst>
                <a:cxn ang="0">
                  <a:pos x="T0" y="T1"/>
                </a:cxn>
                <a:cxn ang="0">
                  <a:pos x="T2" y="T3"/>
                </a:cxn>
                <a:cxn ang="0">
                  <a:pos x="T4" y="T5"/>
                </a:cxn>
              </a:cxnLst>
              <a:rect l="0" t="0" r="r" b="b"/>
              <a:pathLst>
                <a:path w="5" h="8">
                  <a:moveTo>
                    <a:pt x="5" y="0"/>
                  </a:moveTo>
                  <a:cubicBezTo>
                    <a:pt x="3" y="3"/>
                    <a:pt x="2" y="6"/>
                    <a:pt x="0" y="8"/>
                  </a:cubicBezTo>
                  <a:cubicBezTo>
                    <a:pt x="2" y="3"/>
                    <a:pt x="4" y="0"/>
                    <a:pt x="5"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63" name="Freeform 733">
              <a:extLst>
                <a:ext uri="{FF2B5EF4-FFF2-40B4-BE49-F238E27FC236}">
                  <a16:creationId xmlns:a16="http://schemas.microsoft.com/office/drawing/2014/main" id="{5EE73507-BBC6-6AE7-DB4E-D38E713E8196}"/>
                </a:ext>
              </a:extLst>
            </p:cNvPr>
            <p:cNvSpPr>
              <a:spLocks noEditPoints="1"/>
            </p:cNvSpPr>
            <p:nvPr userDrawn="1"/>
          </p:nvSpPr>
          <p:spPr bwMode="auto">
            <a:xfrm>
              <a:off x="1328" y="7"/>
              <a:ext cx="3095" cy="3233"/>
            </a:xfrm>
            <a:custGeom>
              <a:avLst/>
              <a:gdLst>
                <a:gd name="T0" fmla="*/ 135 w 2152"/>
                <a:gd name="T1" fmla="*/ 2033 h 2248"/>
                <a:gd name="T2" fmla="*/ 459 w 2152"/>
                <a:gd name="T3" fmla="*/ 1694 h 2248"/>
                <a:gd name="T4" fmla="*/ 823 w 2152"/>
                <a:gd name="T5" fmla="*/ 2146 h 2248"/>
                <a:gd name="T6" fmla="*/ 1239 w 2152"/>
                <a:gd name="T7" fmla="*/ 1566 h 2248"/>
                <a:gd name="T8" fmla="*/ 1395 w 2152"/>
                <a:gd name="T9" fmla="*/ 1593 h 2248"/>
                <a:gd name="T10" fmla="*/ 1895 w 2152"/>
                <a:gd name="T11" fmla="*/ 923 h 2248"/>
                <a:gd name="T12" fmla="*/ 1964 w 2152"/>
                <a:gd name="T13" fmla="*/ 893 h 2248"/>
                <a:gd name="T14" fmla="*/ 2067 w 2152"/>
                <a:gd name="T15" fmla="*/ 658 h 2248"/>
                <a:gd name="T16" fmla="*/ 1967 w 2152"/>
                <a:gd name="T17" fmla="*/ 888 h 2248"/>
                <a:gd name="T18" fmla="*/ 2065 w 2152"/>
                <a:gd name="T19" fmla="*/ 506 h 2248"/>
                <a:gd name="T20" fmla="*/ 2136 w 2152"/>
                <a:gd name="T21" fmla="*/ 5 h 2248"/>
                <a:gd name="T22" fmla="*/ 1478 w 2152"/>
                <a:gd name="T23" fmla="*/ 1400 h 2248"/>
                <a:gd name="T24" fmla="*/ 705 w 2152"/>
                <a:gd name="T25" fmla="*/ 1560 h 2248"/>
                <a:gd name="T26" fmla="*/ 276 w 2152"/>
                <a:gd name="T27" fmla="*/ 1806 h 2248"/>
                <a:gd name="T28" fmla="*/ 705 w 2152"/>
                <a:gd name="T29" fmla="*/ 1561 h 2248"/>
                <a:gd name="T30" fmla="*/ 982 w 2152"/>
                <a:gd name="T31" fmla="*/ 1727 h 2248"/>
                <a:gd name="T32" fmla="*/ 2071 w 2152"/>
                <a:gd name="T33" fmla="*/ 545 h 2248"/>
                <a:gd name="T34" fmla="*/ 1053 w 2152"/>
                <a:gd name="T35" fmla="*/ 1689 h 2248"/>
                <a:gd name="T36" fmla="*/ 703 w 2152"/>
                <a:gd name="T37" fmla="*/ 1555 h 2248"/>
                <a:gd name="T38" fmla="*/ 325 w 2152"/>
                <a:gd name="T39" fmla="*/ 1777 h 2248"/>
                <a:gd name="T40" fmla="*/ 823 w 2152"/>
                <a:gd name="T41" fmla="*/ 2146 h 2248"/>
                <a:gd name="T42" fmla="*/ 1912 w 2152"/>
                <a:gd name="T43" fmla="*/ 992 h 2248"/>
                <a:gd name="T44" fmla="*/ 1478 w 2152"/>
                <a:gd name="T45" fmla="*/ 1399 h 2248"/>
                <a:gd name="T46" fmla="*/ 703 w 2152"/>
                <a:gd name="T47" fmla="*/ 1555 h 2248"/>
                <a:gd name="T48" fmla="*/ 2149 w 2152"/>
                <a:gd name="T49" fmla="*/ 144 h 2248"/>
                <a:gd name="T50" fmla="*/ 1111 w 2152"/>
                <a:gd name="T51" fmla="*/ 1633 h 2248"/>
                <a:gd name="T52" fmla="*/ 791 w 2152"/>
                <a:gd name="T53" fmla="*/ 1938 h 2248"/>
                <a:gd name="T54" fmla="*/ 964 w 2152"/>
                <a:gd name="T55" fmla="*/ 1835 h 2248"/>
                <a:gd name="T56" fmla="*/ 824 w 2152"/>
                <a:gd name="T57" fmla="*/ 2154 h 2248"/>
                <a:gd name="T58" fmla="*/ 687 w 2152"/>
                <a:gd name="T59" fmla="*/ 1597 h 2248"/>
                <a:gd name="T60" fmla="*/ 1839 w 2152"/>
                <a:gd name="T61" fmla="*/ 1094 h 2248"/>
                <a:gd name="T62" fmla="*/ 323 w 2152"/>
                <a:gd name="T63" fmla="*/ 1778 h 2248"/>
                <a:gd name="T64" fmla="*/ 981 w 2152"/>
                <a:gd name="T65" fmla="*/ 1727 h 2248"/>
                <a:gd name="T66" fmla="*/ 1059 w 2152"/>
                <a:gd name="T67" fmla="*/ 1687 h 2248"/>
                <a:gd name="T68" fmla="*/ 1476 w 2152"/>
                <a:gd name="T69" fmla="*/ 1401 h 2248"/>
                <a:gd name="T70" fmla="*/ 2022 w 2152"/>
                <a:gd name="T71" fmla="*/ 616 h 2248"/>
                <a:gd name="T72" fmla="*/ 1478 w 2152"/>
                <a:gd name="T73" fmla="*/ 1400 h 2248"/>
                <a:gd name="T74" fmla="*/ 806 w 2152"/>
                <a:gd name="T75" fmla="*/ 1921 h 2248"/>
                <a:gd name="T76" fmla="*/ 824 w 2152"/>
                <a:gd name="T77" fmla="*/ 2153 h 2248"/>
                <a:gd name="T78" fmla="*/ 707 w 2152"/>
                <a:gd name="T79" fmla="*/ 1611 h 2248"/>
                <a:gd name="T80" fmla="*/ 2111 w 2152"/>
                <a:gd name="T81" fmla="*/ 362 h 2248"/>
                <a:gd name="T82" fmla="*/ 1345 w 2152"/>
                <a:gd name="T83" fmla="*/ 1524 h 2248"/>
                <a:gd name="T84" fmla="*/ 807 w 2152"/>
                <a:gd name="T85" fmla="*/ 1921 h 2248"/>
                <a:gd name="T86" fmla="*/ 824 w 2152"/>
                <a:gd name="T87" fmla="*/ 2153 h 2248"/>
                <a:gd name="T88" fmla="*/ 707 w 2152"/>
                <a:gd name="T89" fmla="*/ 1613 h 2248"/>
                <a:gd name="T90" fmla="*/ 1478 w 2152"/>
                <a:gd name="T91" fmla="*/ 1400 h 2248"/>
                <a:gd name="T92" fmla="*/ 1849 w 2152"/>
                <a:gd name="T93" fmla="*/ 1070 h 2248"/>
                <a:gd name="T94" fmla="*/ 1054 w 2152"/>
                <a:gd name="T95" fmla="*/ 1689 h 2248"/>
                <a:gd name="T96" fmla="*/ 728 w 2152"/>
                <a:gd name="T97" fmla="*/ 2185 h 2248"/>
                <a:gd name="T98" fmla="*/ 703 w 2152"/>
                <a:gd name="T99" fmla="*/ 1555 h 2248"/>
                <a:gd name="T100" fmla="*/ 580 w 2152"/>
                <a:gd name="T101" fmla="*/ 2148 h 2248"/>
                <a:gd name="T102" fmla="*/ 814 w 2152"/>
                <a:gd name="T103" fmla="*/ 2131 h 2248"/>
                <a:gd name="T104" fmla="*/ 824 w 2152"/>
                <a:gd name="T105" fmla="*/ 2154 h 2248"/>
                <a:gd name="T106" fmla="*/ 815 w 2152"/>
                <a:gd name="T107" fmla="*/ 2140 h 2248"/>
                <a:gd name="T108" fmla="*/ 1507 w 2152"/>
                <a:gd name="T109" fmla="*/ 1483 h 2248"/>
                <a:gd name="T110" fmla="*/ 855 w 2152"/>
                <a:gd name="T111" fmla="*/ 1891 h 2248"/>
                <a:gd name="T112" fmla="*/ 192 w 2152"/>
                <a:gd name="T113" fmla="*/ 2040 h 2248"/>
                <a:gd name="T114" fmla="*/ 1324 w 2152"/>
                <a:gd name="T115" fmla="*/ 1515 h 2248"/>
                <a:gd name="T116" fmla="*/ 2072 w 2152"/>
                <a:gd name="T117" fmla="*/ 479 h 2248"/>
                <a:gd name="T118" fmla="*/ 2111 w 2152"/>
                <a:gd name="T119" fmla="*/ 361 h 2248"/>
                <a:gd name="T120" fmla="*/ 859 w 2152"/>
                <a:gd name="T121" fmla="*/ 1772 h 2248"/>
                <a:gd name="T122" fmla="*/ 1059 w 2152"/>
                <a:gd name="T123" fmla="*/ 1687 h 2248"/>
                <a:gd name="T124" fmla="*/ 1346 w 2152"/>
                <a:gd name="T125" fmla="*/ 1524 h 2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152" h="2248">
                  <a:moveTo>
                    <a:pt x="21" y="1998"/>
                  </a:moveTo>
                  <a:cubicBezTo>
                    <a:pt x="21" y="1998"/>
                    <a:pt x="20" y="1998"/>
                    <a:pt x="20" y="1998"/>
                  </a:cubicBezTo>
                  <a:cubicBezTo>
                    <a:pt x="25" y="2002"/>
                    <a:pt x="32" y="2004"/>
                    <a:pt x="40" y="2007"/>
                  </a:cubicBezTo>
                  <a:cubicBezTo>
                    <a:pt x="33" y="2004"/>
                    <a:pt x="26" y="2002"/>
                    <a:pt x="21" y="1998"/>
                  </a:cubicBezTo>
                  <a:close/>
                  <a:moveTo>
                    <a:pt x="42" y="2007"/>
                  </a:moveTo>
                  <a:cubicBezTo>
                    <a:pt x="46" y="2008"/>
                    <a:pt x="49" y="2009"/>
                    <a:pt x="53" y="2010"/>
                  </a:cubicBezTo>
                  <a:cubicBezTo>
                    <a:pt x="49" y="2009"/>
                    <a:pt x="46" y="2008"/>
                    <a:pt x="42" y="2007"/>
                  </a:cubicBezTo>
                  <a:close/>
                  <a:moveTo>
                    <a:pt x="64" y="2011"/>
                  </a:moveTo>
                  <a:cubicBezTo>
                    <a:pt x="61" y="2011"/>
                    <a:pt x="57" y="2011"/>
                    <a:pt x="54" y="2010"/>
                  </a:cubicBezTo>
                  <a:cubicBezTo>
                    <a:pt x="61" y="2011"/>
                    <a:pt x="68" y="2013"/>
                    <a:pt x="73" y="2014"/>
                  </a:cubicBezTo>
                  <a:cubicBezTo>
                    <a:pt x="70" y="2013"/>
                    <a:pt x="67" y="2012"/>
                    <a:pt x="64" y="2011"/>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89" y="2050"/>
                  </a:moveTo>
                  <a:cubicBezTo>
                    <a:pt x="191" y="2050"/>
                    <a:pt x="194" y="2049"/>
                    <a:pt x="196" y="2049"/>
                  </a:cubicBezTo>
                  <a:cubicBezTo>
                    <a:pt x="175" y="2044"/>
                    <a:pt x="155" y="2038"/>
                    <a:pt x="135" y="2033"/>
                  </a:cubicBezTo>
                  <a:cubicBezTo>
                    <a:pt x="160" y="2040"/>
                    <a:pt x="184" y="2051"/>
                    <a:pt x="210" y="2059"/>
                  </a:cubicBezTo>
                  <a:cubicBezTo>
                    <a:pt x="205" y="2057"/>
                    <a:pt x="194" y="2049"/>
                    <a:pt x="189" y="2050"/>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196" y="2049"/>
                  </a:moveTo>
                  <a:cubicBezTo>
                    <a:pt x="196" y="2049"/>
                    <a:pt x="196" y="2049"/>
                    <a:pt x="196" y="2049"/>
                  </a:cubicBezTo>
                  <a:cubicBezTo>
                    <a:pt x="197" y="2050"/>
                    <a:pt x="199" y="2050"/>
                    <a:pt x="200" y="2051"/>
                  </a:cubicBezTo>
                  <a:cubicBezTo>
                    <a:pt x="199" y="2050"/>
                    <a:pt x="198" y="2050"/>
                    <a:pt x="196" y="2049"/>
                  </a:cubicBezTo>
                  <a:close/>
                  <a:moveTo>
                    <a:pt x="233" y="2061"/>
                  </a:moveTo>
                  <a:cubicBezTo>
                    <a:pt x="231" y="2061"/>
                    <a:pt x="236" y="2064"/>
                    <a:pt x="251" y="2070"/>
                  </a:cubicBezTo>
                  <a:cubicBezTo>
                    <a:pt x="246" y="2068"/>
                    <a:pt x="239" y="2064"/>
                    <a:pt x="233" y="2061"/>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3" y="1735"/>
                  </a:moveTo>
                  <a:cubicBezTo>
                    <a:pt x="754" y="1737"/>
                    <a:pt x="754" y="1739"/>
                    <a:pt x="755" y="1741"/>
                  </a:cubicBezTo>
                  <a:cubicBezTo>
                    <a:pt x="756" y="1745"/>
                    <a:pt x="756" y="1744"/>
                    <a:pt x="753" y="173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06" y="1980"/>
                  </a:moveTo>
                  <a:cubicBezTo>
                    <a:pt x="806" y="1982"/>
                    <a:pt x="806" y="1985"/>
                    <a:pt x="807" y="1987"/>
                  </a:cubicBezTo>
                  <a:cubicBezTo>
                    <a:pt x="807" y="1985"/>
                    <a:pt x="806" y="1982"/>
                    <a:pt x="806" y="1980"/>
                  </a:cubicBezTo>
                  <a:close/>
                  <a:moveTo>
                    <a:pt x="805" y="1984"/>
                  </a:moveTo>
                  <a:cubicBezTo>
                    <a:pt x="806" y="1988"/>
                    <a:pt x="807" y="1992"/>
                    <a:pt x="808" y="1995"/>
                  </a:cubicBezTo>
                  <a:cubicBezTo>
                    <a:pt x="808" y="1993"/>
                    <a:pt x="807" y="1989"/>
                    <a:pt x="805" y="1984"/>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200" y="1734"/>
                  </a:moveTo>
                  <a:cubicBezTo>
                    <a:pt x="1214" y="1737"/>
                    <a:pt x="1226" y="1724"/>
                    <a:pt x="1236" y="1712"/>
                  </a:cubicBezTo>
                  <a:cubicBezTo>
                    <a:pt x="1224" y="1719"/>
                    <a:pt x="1212" y="1727"/>
                    <a:pt x="1200" y="1734"/>
                  </a:cubicBezTo>
                  <a:close/>
                  <a:moveTo>
                    <a:pt x="1239" y="1566"/>
                  </a:moveTo>
                  <a:cubicBezTo>
                    <a:pt x="1240" y="1566"/>
                    <a:pt x="1241" y="1565"/>
                    <a:pt x="1242" y="1565"/>
                  </a:cubicBezTo>
                  <a:cubicBezTo>
                    <a:pt x="1246" y="1562"/>
                    <a:pt x="1250" y="1559"/>
                    <a:pt x="1254" y="1556"/>
                  </a:cubicBezTo>
                  <a:cubicBezTo>
                    <a:pt x="1256" y="1554"/>
                    <a:pt x="1256" y="1552"/>
                    <a:pt x="1257" y="1550"/>
                  </a:cubicBezTo>
                  <a:cubicBezTo>
                    <a:pt x="1256" y="1552"/>
                    <a:pt x="1248" y="1559"/>
                    <a:pt x="1239" y="1566"/>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76" y="1615"/>
                  </a:moveTo>
                  <a:cubicBezTo>
                    <a:pt x="1384" y="1612"/>
                    <a:pt x="1395" y="1601"/>
                    <a:pt x="1403" y="1592"/>
                  </a:cubicBezTo>
                  <a:cubicBezTo>
                    <a:pt x="1395" y="1600"/>
                    <a:pt x="1385" y="1608"/>
                    <a:pt x="1376"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97" y="1567"/>
                  </a:moveTo>
                  <a:cubicBezTo>
                    <a:pt x="1398" y="1566"/>
                    <a:pt x="1400" y="1565"/>
                    <a:pt x="1401" y="1564"/>
                  </a:cubicBezTo>
                  <a:cubicBezTo>
                    <a:pt x="1399" y="1565"/>
                    <a:pt x="1398" y="1566"/>
                    <a:pt x="1397" y="1567"/>
                  </a:cubicBezTo>
                  <a:close/>
                  <a:moveTo>
                    <a:pt x="1403" y="1592"/>
                  </a:moveTo>
                  <a:cubicBezTo>
                    <a:pt x="1408" y="1588"/>
                    <a:pt x="1412" y="1584"/>
                    <a:pt x="1416" y="1580"/>
                  </a:cubicBezTo>
                  <a:cubicBezTo>
                    <a:pt x="1414" y="1582"/>
                    <a:pt x="1409" y="1586"/>
                    <a:pt x="1403" y="1592"/>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584" y="1282"/>
                  </a:moveTo>
                  <a:cubicBezTo>
                    <a:pt x="1586" y="1280"/>
                    <a:pt x="1588" y="1278"/>
                    <a:pt x="1591" y="1275"/>
                  </a:cubicBezTo>
                  <a:cubicBezTo>
                    <a:pt x="1591" y="1274"/>
                    <a:pt x="1589" y="1276"/>
                    <a:pt x="1584" y="1282"/>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19" y="1289"/>
                    <a:pt x="1619" y="1289"/>
                    <a:pt x="1619" y="1289"/>
                  </a:cubicBezTo>
                  <a:close/>
                  <a:moveTo>
                    <a:pt x="1648" y="1214"/>
                  </a:moveTo>
                  <a:cubicBezTo>
                    <a:pt x="1652" y="1212"/>
                    <a:pt x="1657" y="1210"/>
                    <a:pt x="1661" y="1207"/>
                  </a:cubicBezTo>
                  <a:cubicBezTo>
                    <a:pt x="1669" y="1198"/>
                    <a:pt x="1665" y="1201"/>
                    <a:pt x="1648" y="1214"/>
                  </a:cubicBezTo>
                  <a:close/>
                  <a:moveTo>
                    <a:pt x="1704" y="1288"/>
                  </a:moveTo>
                  <a:cubicBezTo>
                    <a:pt x="1704" y="1288"/>
                    <a:pt x="1704" y="1288"/>
                    <a:pt x="1704" y="1288"/>
                  </a:cubicBezTo>
                  <a:cubicBezTo>
                    <a:pt x="1704" y="1288"/>
                    <a:pt x="1704" y="1288"/>
                    <a:pt x="1704" y="1288"/>
                  </a:cubicBezTo>
                  <a:close/>
                  <a:moveTo>
                    <a:pt x="1798" y="1174"/>
                  </a:moveTo>
                  <a:cubicBezTo>
                    <a:pt x="1808" y="1161"/>
                    <a:pt x="1818" y="1148"/>
                    <a:pt x="1827" y="1135"/>
                  </a:cubicBezTo>
                  <a:cubicBezTo>
                    <a:pt x="1815" y="1145"/>
                    <a:pt x="1805" y="1159"/>
                    <a:pt x="1798" y="1174"/>
                  </a:cubicBezTo>
                  <a:close/>
                  <a:moveTo>
                    <a:pt x="1828" y="1135"/>
                  </a:moveTo>
                  <a:cubicBezTo>
                    <a:pt x="1828" y="1135"/>
                    <a:pt x="1827" y="1135"/>
                    <a:pt x="1827" y="1135"/>
                  </a:cubicBezTo>
                  <a:cubicBezTo>
                    <a:pt x="1829" y="1134"/>
                    <a:pt x="1830" y="1133"/>
                    <a:pt x="1831" y="1132"/>
                  </a:cubicBezTo>
                  <a:cubicBezTo>
                    <a:pt x="1830" y="1133"/>
                    <a:pt x="1829" y="1134"/>
                    <a:pt x="1828" y="1135"/>
                  </a:cubicBezTo>
                  <a:close/>
                  <a:moveTo>
                    <a:pt x="1849" y="1070"/>
                  </a:moveTo>
                  <a:cubicBezTo>
                    <a:pt x="1851" y="1071"/>
                    <a:pt x="1853" y="1070"/>
                    <a:pt x="1856" y="1069"/>
                  </a:cubicBezTo>
                  <a:cubicBezTo>
                    <a:pt x="1863" y="1058"/>
                    <a:pt x="1861" y="1058"/>
                    <a:pt x="1849" y="1070"/>
                  </a:cubicBezTo>
                  <a:close/>
                  <a:moveTo>
                    <a:pt x="1895" y="923"/>
                  </a:moveTo>
                  <a:cubicBezTo>
                    <a:pt x="1892" y="929"/>
                    <a:pt x="1888" y="936"/>
                    <a:pt x="1883" y="943"/>
                  </a:cubicBezTo>
                  <a:cubicBezTo>
                    <a:pt x="1883" y="945"/>
                    <a:pt x="1884" y="947"/>
                    <a:pt x="1884" y="949"/>
                  </a:cubicBezTo>
                  <a:cubicBezTo>
                    <a:pt x="1888" y="942"/>
                    <a:pt x="1893" y="935"/>
                    <a:pt x="1897" y="927"/>
                  </a:cubicBezTo>
                  <a:cubicBezTo>
                    <a:pt x="1896" y="926"/>
                    <a:pt x="1896" y="924"/>
                    <a:pt x="1895" y="923"/>
                  </a:cubicBezTo>
                  <a:close/>
                  <a:moveTo>
                    <a:pt x="1895" y="921"/>
                  </a:moveTo>
                  <a:cubicBezTo>
                    <a:pt x="1894" y="921"/>
                    <a:pt x="1894" y="920"/>
                    <a:pt x="1894" y="920"/>
                  </a:cubicBezTo>
                  <a:cubicBezTo>
                    <a:pt x="1893" y="917"/>
                    <a:pt x="1892" y="914"/>
                    <a:pt x="1891" y="912"/>
                  </a:cubicBezTo>
                  <a:cubicBezTo>
                    <a:pt x="1890" y="921"/>
                    <a:pt x="1890" y="916"/>
                    <a:pt x="1890" y="911"/>
                  </a:cubicBezTo>
                  <a:cubicBezTo>
                    <a:pt x="1887" y="915"/>
                    <a:pt x="1884" y="919"/>
                    <a:pt x="1881" y="924"/>
                  </a:cubicBezTo>
                  <a:cubicBezTo>
                    <a:pt x="1881" y="926"/>
                    <a:pt x="1881" y="929"/>
                    <a:pt x="1882" y="932"/>
                  </a:cubicBezTo>
                  <a:cubicBezTo>
                    <a:pt x="1882" y="932"/>
                    <a:pt x="1882" y="932"/>
                    <a:pt x="1882" y="933"/>
                  </a:cubicBezTo>
                  <a:cubicBezTo>
                    <a:pt x="1882" y="933"/>
                    <a:pt x="1882" y="933"/>
                    <a:pt x="1882" y="933"/>
                  </a:cubicBezTo>
                  <a:cubicBezTo>
                    <a:pt x="1882" y="933"/>
                    <a:pt x="1882" y="933"/>
                    <a:pt x="1882" y="933"/>
                  </a:cubicBezTo>
                  <a:cubicBezTo>
                    <a:pt x="1882" y="936"/>
                    <a:pt x="1882" y="938"/>
                    <a:pt x="1883" y="941"/>
                  </a:cubicBezTo>
                  <a:cubicBezTo>
                    <a:pt x="1887" y="933"/>
                    <a:pt x="1890" y="928"/>
                    <a:pt x="1895" y="922"/>
                  </a:cubicBezTo>
                  <a:cubicBezTo>
                    <a:pt x="1895" y="921"/>
                    <a:pt x="1895" y="921"/>
                    <a:pt x="1895" y="921"/>
                  </a:cubicBezTo>
                  <a:close/>
                  <a:moveTo>
                    <a:pt x="1952" y="921"/>
                  </a:moveTo>
                  <a:cubicBezTo>
                    <a:pt x="1941" y="942"/>
                    <a:pt x="1929" y="962"/>
                    <a:pt x="1917" y="983"/>
                  </a:cubicBezTo>
                  <a:cubicBezTo>
                    <a:pt x="1917" y="983"/>
                    <a:pt x="1917" y="983"/>
                    <a:pt x="1917" y="983"/>
                  </a:cubicBezTo>
                  <a:cubicBezTo>
                    <a:pt x="1917" y="983"/>
                    <a:pt x="1917" y="983"/>
                    <a:pt x="1917" y="983"/>
                  </a:cubicBezTo>
                  <a:cubicBezTo>
                    <a:pt x="1917" y="983"/>
                    <a:pt x="1917" y="983"/>
                    <a:pt x="1917" y="983"/>
                  </a:cubicBezTo>
                  <a:cubicBezTo>
                    <a:pt x="1917" y="983"/>
                    <a:pt x="1917" y="983"/>
                    <a:pt x="1917" y="983"/>
                  </a:cubicBezTo>
                  <a:cubicBezTo>
                    <a:pt x="1915" y="986"/>
                    <a:pt x="1914" y="989"/>
                    <a:pt x="1912" y="992"/>
                  </a:cubicBezTo>
                  <a:cubicBezTo>
                    <a:pt x="1908" y="1000"/>
                    <a:pt x="1903" y="1007"/>
                    <a:pt x="1899" y="1014"/>
                  </a:cubicBezTo>
                  <a:cubicBezTo>
                    <a:pt x="1894" y="1023"/>
                    <a:pt x="1889" y="1031"/>
                    <a:pt x="1884" y="1039"/>
                  </a:cubicBezTo>
                  <a:cubicBezTo>
                    <a:pt x="1887" y="1035"/>
                    <a:pt x="1890" y="1030"/>
                    <a:pt x="1894" y="1025"/>
                  </a:cubicBezTo>
                  <a:cubicBezTo>
                    <a:pt x="1894" y="1025"/>
                    <a:pt x="1894" y="1025"/>
                    <a:pt x="1894" y="1025"/>
                  </a:cubicBezTo>
                  <a:cubicBezTo>
                    <a:pt x="1896" y="1022"/>
                    <a:pt x="1898" y="1019"/>
                    <a:pt x="1900" y="1016"/>
                  </a:cubicBezTo>
                  <a:cubicBezTo>
                    <a:pt x="1904" y="1009"/>
                    <a:pt x="1908" y="1002"/>
                    <a:pt x="1912" y="995"/>
                  </a:cubicBezTo>
                  <a:cubicBezTo>
                    <a:pt x="1913" y="993"/>
                    <a:pt x="1914" y="991"/>
                    <a:pt x="1915" y="989"/>
                  </a:cubicBezTo>
                  <a:cubicBezTo>
                    <a:pt x="1916" y="988"/>
                    <a:pt x="1917" y="987"/>
                    <a:pt x="1917" y="986"/>
                  </a:cubicBezTo>
                  <a:cubicBezTo>
                    <a:pt x="1920" y="982"/>
                    <a:pt x="1922" y="978"/>
                    <a:pt x="1924" y="975"/>
                  </a:cubicBezTo>
                  <a:cubicBezTo>
                    <a:pt x="1926" y="971"/>
                    <a:pt x="1928" y="967"/>
                    <a:pt x="1930" y="964"/>
                  </a:cubicBezTo>
                  <a:cubicBezTo>
                    <a:pt x="1937" y="950"/>
                    <a:pt x="1944" y="936"/>
                    <a:pt x="1952" y="921"/>
                  </a:cubicBezTo>
                  <a:cubicBezTo>
                    <a:pt x="1953" y="919"/>
                    <a:pt x="1954" y="916"/>
                    <a:pt x="1956" y="914"/>
                  </a:cubicBezTo>
                  <a:cubicBezTo>
                    <a:pt x="1954" y="916"/>
                    <a:pt x="1953" y="919"/>
                    <a:pt x="1952" y="921"/>
                  </a:cubicBezTo>
                  <a:close/>
                  <a:moveTo>
                    <a:pt x="1950" y="917"/>
                  </a:moveTo>
                  <a:cubicBezTo>
                    <a:pt x="1949" y="919"/>
                    <a:pt x="1949" y="922"/>
                    <a:pt x="1948" y="925"/>
                  </a:cubicBezTo>
                  <a:cubicBezTo>
                    <a:pt x="1949" y="923"/>
                    <a:pt x="1950" y="921"/>
                    <a:pt x="1951" y="919"/>
                  </a:cubicBezTo>
                  <a:cubicBezTo>
                    <a:pt x="1951" y="918"/>
                    <a:pt x="1951" y="918"/>
                    <a:pt x="1950" y="917"/>
                  </a:cubicBezTo>
                  <a:close/>
                  <a:moveTo>
                    <a:pt x="1895" y="923"/>
                  </a:moveTo>
                  <a:cubicBezTo>
                    <a:pt x="1892" y="929"/>
                    <a:pt x="1888" y="936"/>
                    <a:pt x="1883" y="943"/>
                  </a:cubicBezTo>
                  <a:cubicBezTo>
                    <a:pt x="1883" y="945"/>
                    <a:pt x="1884" y="947"/>
                    <a:pt x="1884" y="949"/>
                  </a:cubicBezTo>
                  <a:cubicBezTo>
                    <a:pt x="1888" y="942"/>
                    <a:pt x="1893" y="935"/>
                    <a:pt x="1897" y="927"/>
                  </a:cubicBezTo>
                  <a:cubicBezTo>
                    <a:pt x="1896" y="926"/>
                    <a:pt x="1896" y="924"/>
                    <a:pt x="1895" y="923"/>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67" y="806"/>
                  </a:moveTo>
                  <a:cubicBezTo>
                    <a:pt x="1968" y="806"/>
                    <a:pt x="1969" y="804"/>
                    <a:pt x="1972" y="797"/>
                  </a:cubicBezTo>
                  <a:cubicBezTo>
                    <a:pt x="1970" y="800"/>
                    <a:pt x="1969" y="803"/>
                    <a:pt x="1967" y="806"/>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2067" y="658"/>
                  </a:moveTo>
                  <a:cubicBezTo>
                    <a:pt x="2057" y="686"/>
                    <a:pt x="2047" y="715"/>
                    <a:pt x="2035" y="743"/>
                  </a:cubicBezTo>
                  <a:cubicBezTo>
                    <a:pt x="2033" y="751"/>
                    <a:pt x="2030" y="759"/>
                    <a:pt x="2026" y="763"/>
                  </a:cubicBezTo>
                  <a:cubicBezTo>
                    <a:pt x="2023" y="769"/>
                    <a:pt x="2020" y="775"/>
                    <a:pt x="2017" y="780"/>
                  </a:cubicBezTo>
                  <a:cubicBezTo>
                    <a:pt x="2020" y="775"/>
                    <a:pt x="2022" y="770"/>
                    <a:pt x="2024" y="765"/>
                  </a:cubicBezTo>
                  <a:cubicBezTo>
                    <a:pt x="2025" y="764"/>
                    <a:pt x="2025" y="764"/>
                    <a:pt x="2026" y="763"/>
                  </a:cubicBezTo>
                  <a:cubicBezTo>
                    <a:pt x="2029" y="756"/>
                    <a:pt x="2032" y="749"/>
                    <a:pt x="2035" y="743"/>
                  </a:cubicBezTo>
                  <a:cubicBezTo>
                    <a:pt x="2036" y="739"/>
                    <a:pt x="2037" y="735"/>
                    <a:pt x="2038" y="732"/>
                  </a:cubicBezTo>
                  <a:cubicBezTo>
                    <a:pt x="2035" y="740"/>
                    <a:pt x="2031" y="749"/>
                    <a:pt x="2027" y="757"/>
                  </a:cubicBezTo>
                  <a:cubicBezTo>
                    <a:pt x="2032" y="746"/>
                    <a:pt x="2036" y="736"/>
                    <a:pt x="2040" y="726"/>
                  </a:cubicBezTo>
                  <a:cubicBezTo>
                    <a:pt x="2039" y="728"/>
                    <a:pt x="2039" y="730"/>
                    <a:pt x="2038" y="732"/>
                  </a:cubicBezTo>
                  <a:cubicBezTo>
                    <a:pt x="2039" y="729"/>
                    <a:pt x="2040" y="726"/>
                    <a:pt x="2041" y="723"/>
                  </a:cubicBezTo>
                  <a:cubicBezTo>
                    <a:pt x="2040" y="724"/>
                    <a:pt x="2040" y="725"/>
                    <a:pt x="2040" y="726"/>
                  </a:cubicBezTo>
                  <a:cubicBezTo>
                    <a:pt x="2040" y="723"/>
                    <a:pt x="2041" y="720"/>
                    <a:pt x="2042" y="719"/>
                  </a:cubicBezTo>
                  <a:cubicBezTo>
                    <a:pt x="2041" y="720"/>
                    <a:pt x="2041" y="722"/>
                    <a:pt x="2041" y="723"/>
                  </a:cubicBezTo>
                  <a:cubicBezTo>
                    <a:pt x="2054" y="689"/>
                    <a:pt x="2063" y="661"/>
                    <a:pt x="2065" y="647"/>
                  </a:cubicBezTo>
                  <a:cubicBezTo>
                    <a:pt x="2075" y="627"/>
                    <a:pt x="2080" y="605"/>
                    <a:pt x="2084" y="582"/>
                  </a:cubicBezTo>
                  <a:cubicBezTo>
                    <a:pt x="2077" y="600"/>
                    <a:pt x="2070" y="620"/>
                    <a:pt x="2065" y="637"/>
                  </a:cubicBezTo>
                  <a:cubicBezTo>
                    <a:pt x="2063" y="640"/>
                    <a:pt x="2062" y="643"/>
                    <a:pt x="2062" y="645"/>
                  </a:cubicBezTo>
                  <a:cubicBezTo>
                    <a:pt x="2058" y="657"/>
                    <a:pt x="2055" y="668"/>
                    <a:pt x="2054" y="675"/>
                  </a:cubicBezTo>
                  <a:cubicBezTo>
                    <a:pt x="2052" y="667"/>
                    <a:pt x="2039" y="717"/>
                    <a:pt x="2038" y="720"/>
                  </a:cubicBezTo>
                  <a:cubicBezTo>
                    <a:pt x="2031" y="735"/>
                    <a:pt x="2025" y="750"/>
                    <a:pt x="2019" y="766"/>
                  </a:cubicBezTo>
                  <a:cubicBezTo>
                    <a:pt x="2021" y="766"/>
                    <a:pt x="2022" y="766"/>
                    <a:pt x="2023" y="765"/>
                  </a:cubicBezTo>
                  <a:cubicBezTo>
                    <a:pt x="2017" y="777"/>
                    <a:pt x="2011" y="789"/>
                    <a:pt x="2006" y="801"/>
                  </a:cubicBezTo>
                  <a:cubicBezTo>
                    <a:pt x="2010" y="794"/>
                    <a:pt x="2014" y="788"/>
                    <a:pt x="2017" y="781"/>
                  </a:cubicBezTo>
                  <a:cubicBezTo>
                    <a:pt x="2000" y="821"/>
                    <a:pt x="1980" y="865"/>
                    <a:pt x="1960" y="906"/>
                  </a:cubicBezTo>
                  <a:cubicBezTo>
                    <a:pt x="1958" y="909"/>
                    <a:pt x="1957" y="911"/>
                    <a:pt x="1956" y="914"/>
                  </a:cubicBezTo>
                  <a:cubicBezTo>
                    <a:pt x="1957" y="911"/>
                    <a:pt x="1958" y="909"/>
                    <a:pt x="1960" y="906"/>
                  </a:cubicBezTo>
                  <a:cubicBezTo>
                    <a:pt x="2002" y="826"/>
                    <a:pt x="2039" y="743"/>
                    <a:pt x="2070" y="658"/>
                  </a:cubicBezTo>
                  <a:cubicBezTo>
                    <a:pt x="2067" y="665"/>
                    <a:pt x="2066" y="665"/>
                    <a:pt x="2067" y="658"/>
                  </a:cubicBezTo>
                  <a:close/>
                  <a:moveTo>
                    <a:pt x="1963" y="896"/>
                  </a:move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ubicBezTo>
                    <a:pt x="1955" y="906"/>
                    <a:pt x="1952" y="911"/>
                    <a:pt x="1950" y="917"/>
                  </a:cubicBezTo>
                  <a:cubicBezTo>
                    <a:pt x="1951" y="918"/>
                    <a:pt x="1951" y="918"/>
                    <a:pt x="1951" y="919"/>
                  </a:cubicBezTo>
                  <a:cubicBezTo>
                    <a:pt x="1954" y="914"/>
                    <a:pt x="1956" y="909"/>
                    <a:pt x="1959" y="904"/>
                  </a:cubicBezTo>
                  <a:cubicBezTo>
                    <a:pt x="1960" y="901"/>
                    <a:pt x="1962" y="899"/>
                    <a:pt x="1963" y="896"/>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64" y="893"/>
                  </a:moveTo>
                  <a:cubicBezTo>
                    <a:pt x="1964" y="893"/>
                    <a:pt x="1964" y="893"/>
                    <a:pt x="1964" y="893"/>
                  </a:cubicBezTo>
                  <a:cubicBezTo>
                    <a:pt x="1964" y="893"/>
                    <a:pt x="1964" y="893"/>
                    <a:pt x="1964" y="893"/>
                  </a:cubicBezTo>
                  <a:close/>
                  <a:moveTo>
                    <a:pt x="1964" y="894"/>
                  </a:moveTo>
                  <a:cubicBezTo>
                    <a:pt x="1964" y="894"/>
                    <a:pt x="1964" y="894"/>
                    <a:pt x="1964" y="894"/>
                  </a:cubicBezTo>
                  <a:cubicBezTo>
                    <a:pt x="1964" y="894"/>
                    <a:pt x="1964" y="894"/>
                    <a:pt x="1964" y="894"/>
                  </a:cubicBezTo>
                  <a:cubicBezTo>
                    <a:pt x="1964" y="894"/>
                    <a:pt x="1964" y="894"/>
                    <a:pt x="1964" y="894"/>
                  </a:cubicBezTo>
                  <a:close/>
                  <a:moveTo>
                    <a:pt x="1930" y="871"/>
                  </a:move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ubicBezTo>
                    <a:pt x="1933" y="867"/>
                    <a:pt x="1931" y="869"/>
                    <a:pt x="1930" y="871"/>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02" y="536"/>
                  </a:moveTo>
                  <a:cubicBezTo>
                    <a:pt x="2102" y="539"/>
                    <a:pt x="2102" y="541"/>
                    <a:pt x="2102" y="543"/>
                  </a:cubicBezTo>
                  <a:cubicBezTo>
                    <a:pt x="2105" y="538"/>
                    <a:pt x="2106" y="533"/>
                    <a:pt x="2107" y="527"/>
                  </a:cubicBezTo>
                  <a:cubicBezTo>
                    <a:pt x="2106" y="528"/>
                    <a:pt x="2104" y="532"/>
                    <a:pt x="2102" y="536"/>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065" y="506"/>
                  </a:moveTo>
                  <a:cubicBezTo>
                    <a:pt x="2069" y="499"/>
                    <a:pt x="2071" y="491"/>
                    <a:pt x="2072" y="483"/>
                  </a:cubicBezTo>
                  <a:cubicBezTo>
                    <a:pt x="2070" y="491"/>
                    <a:pt x="2067" y="498"/>
                    <a:pt x="2065" y="506"/>
                  </a:cubicBezTo>
                  <a:close/>
                  <a:moveTo>
                    <a:pt x="2111" y="361"/>
                  </a:moveTo>
                  <a:cubicBezTo>
                    <a:pt x="2111" y="361"/>
                    <a:pt x="2111" y="361"/>
                    <a:pt x="2111" y="362"/>
                  </a:cubicBezTo>
                  <a:cubicBezTo>
                    <a:pt x="2111" y="362"/>
                    <a:pt x="2111" y="362"/>
                    <a:pt x="2111" y="362"/>
                  </a:cubicBezTo>
                  <a:cubicBezTo>
                    <a:pt x="2111" y="362"/>
                    <a:pt x="2111" y="362"/>
                    <a:pt x="2111" y="362"/>
                  </a:cubicBezTo>
                  <a:cubicBezTo>
                    <a:pt x="2111" y="362"/>
                    <a:pt x="2111" y="362"/>
                    <a:pt x="2111" y="361"/>
                  </a:cubicBezTo>
                  <a:close/>
                  <a:moveTo>
                    <a:pt x="2146" y="276"/>
                  </a:moveTo>
                  <a:cubicBezTo>
                    <a:pt x="2146" y="307"/>
                    <a:pt x="2145" y="338"/>
                    <a:pt x="2135" y="368"/>
                  </a:cubicBezTo>
                  <a:cubicBezTo>
                    <a:pt x="2134" y="365"/>
                    <a:pt x="2133" y="362"/>
                    <a:pt x="2133" y="359"/>
                  </a:cubicBezTo>
                  <a:cubicBezTo>
                    <a:pt x="2130" y="372"/>
                    <a:pt x="2128" y="385"/>
                    <a:pt x="2125" y="399"/>
                  </a:cubicBezTo>
                  <a:cubicBezTo>
                    <a:pt x="2123" y="409"/>
                    <a:pt x="2106" y="481"/>
                    <a:pt x="2107" y="486"/>
                  </a:cubicBezTo>
                  <a:cubicBezTo>
                    <a:pt x="2093" y="514"/>
                    <a:pt x="2090" y="548"/>
                    <a:pt x="2084" y="582"/>
                  </a:cubicBezTo>
                  <a:cubicBezTo>
                    <a:pt x="2091" y="563"/>
                    <a:pt x="2098" y="546"/>
                    <a:pt x="2102" y="536"/>
                  </a:cubicBezTo>
                  <a:cubicBezTo>
                    <a:pt x="2102" y="520"/>
                    <a:pt x="2105" y="502"/>
                    <a:pt x="2109" y="483"/>
                  </a:cubicBezTo>
                  <a:cubicBezTo>
                    <a:pt x="2109" y="483"/>
                    <a:pt x="2109" y="483"/>
                    <a:pt x="2109" y="483"/>
                  </a:cubicBezTo>
                  <a:cubicBezTo>
                    <a:pt x="2109" y="483"/>
                    <a:pt x="2109" y="483"/>
                    <a:pt x="2109" y="483"/>
                  </a:cubicBezTo>
                  <a:cubicBezTo>
                    <a:pt x="2109" y="482"/>
                    <a:pt x="2110" y="481"/>
                    <a:pt x="2110" y="480"/>
                  </a:cubicBezTo>
                  <a:cubicBezTo>
                    <a:pt x="2110" y="480"/>
                    <a:pt x="2110" y="481"/>
                    <a:pt x="2109" y="482"/>
                  </a:cubicBezTo>
                  <a:cubicBezTo>
                    <a:pt x="2114" y="459"/>
                    <a:pt x="2121" y="436"/>
                    <a:pt x="2127" y="419"/>
                  </a:cubicBezTo>
                  <a:cubicBezTo>
                    <a:pt x="2124" y="439"/>
                    <a:pt x="2120" y="459"/>
                    <a:pt x="2115" y="480"/>
                  </a:cubicBezTo>
                  <a:cubicBezTo>
                    <a:pt x="2124" y="444"/>
                    <a:pt x="2129" y="408"/>
                    <a:pt x="2135" y="372"/>
                  </a:cubicBezTo>
                  <a:cubicBezTo>
                    <a:pt x="2132" y="389"/>
                    <a:pt x="2134" y="384"/>
                    <a:pt x="2140" y="355"/>
                  </a:cubicBezTo>
                  <a:cubicBezTo>
                    <a:pt x="2146" y="329"/>
                    <a:pt x="2152" y="302"/>
                    <a:pt x="2146" y="276"/>
                  </a:cubicBezTo>
                  <a:close/>
                  <a:moveTo>
                    <a:pt x="2072" y="483"/>
                  </a:moveTo>
                  <a:cubicBezTo>
                    <a:pt x="2070" y="491"/>
                    <a:pt x="2067" y="498"/>
                    <a:pt x="2065" y="506"/>
                  </a:cubicBezTo>
                  <a:cubicBezTo>
                    <a:pt x="2069" y="499"/>
                    <a:pt x="2071" y="491"/>
                    <a:pt x="2072" y="483"/>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5" y="188"/>
                  </a:moveTo>
                  <a:cubicBezTo>
                    <a:pt x="2115" y="188"/>
                    <a:pt x="2115" y="187"/>
                    <a:pt x="2116" y="187"/>
                  </a:cubicBezTo>
                  <a:cubicBezTo>
                    <a:pt x="2116" y="186"/>
                    <a:pt x="2116" y="186"/>
                    <a:pt x="2116" y="185"/>
                  </a:cubicBezTo>
                  <a:cubicBezTo>
                    <a:pt x="2116" y="186"/>
                    <a:pt x="2115" y="187"/>
                    <a:pt x="2115" y="188"/>
                  </a:cubicBezTo>
                  <a:close/>
                  <a:moveTo>
                    <a:pt x="2116" y="185"/>
                  </a:moveTo>
                  <a:cubicBezTo>
                    <a:pt x="2119" y="177"/>
                    <a:pt x="2121" y="170"/>
                    <a:pt x="2122" y="162"/>
                  </a:cubicBezTo>
                  <a:cubicBezTo>
                    <a:pt x="2119" y="169"/>
                    <a:pt x="2117" y="177"/>
                    <a:pt x="2116" y="185"/>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36" y="30"/>
                  </a:moveTo>
                  <a:cubicBezTo>
                    <a:pt x="2132" y="44"/>
                    <a:pt x="2129" y="58"/>
                    <a:pt x="2135" y="70"/>
                  </a:cubicBezTo>
                  <a:cubicBezTo>
                    <a:pt x="2135" y="69"/>
                    <a:pt x="2135" y="69"/>
                    <a:pt x="2135" y="69"/>
                  </a:cubicBezTo>
                  <a:cubicBezTo>
                    <a:pt x="2132" y="61"/>
                    <a:pt x="2133" y="52"/>
                    <a:pt x="2136" y="42"/>
                  </a:cubicBezTo>
                  <a:cubicBezTo>
                    <a:pt x="2136" y="38"/>
                    <a:pt x="2136" y="33"/>
                    <a:pt x="2136" y="30"/>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3"/>
                    <a:pt x="2136" y="2"/>
                    <a:pt x="2136" y="0"/>
                  </a:cubicBezTo>
                  <a:cubicBezTo>
                    <a:pt x="2136" y="1"/>
                    <a:pt x="2136" y="3"/>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19" y="1289"/>
                    <a:pt x="1619" y="1289"/>
                    <a:pt x="1619" y="1289"/>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79" y="1728"/>
                  </a:moveTo>
                  <a:cubicBezTo>
                    <a:pt x="979" y="1728"/>
                    <a:pt x="979" y="1728"/>
                    <a:pt x="979" y="1728"/>
                  </a:cubicBezTo>
                  <a:cubicBezTo>
                    <a:pt x="979" y="1728"/>
                    <a:pt x="979" y="1728"/>
                    <a:pt x="979" y="1728"/>
                  </a:cubicBezTo>
                  <a:close/>
                  <a:moveTo>
                    <a:pt x="977" y="1729"/>
                  </a:moveTo>
                  <a:cubicBezTo>
                    <a:pt x="977" y="1729"/>
                    <a:pt x="977" y="1729"/>
                    <a:pt x="977" y="1729"/>
                  </a:cubicBezTo>
                  <a:cubicBezTo>
                    <a:pt x="977" y="1729"/>
                    <a:pt x="977" y="1729"/>
                    <a:pt x="977" y="1729"/>
                  </a:cubicBezTo>
                  <a:cubicBezTo>
                    <a:pt x="977" y="1729"/>
                    <a:pt x="977" y="1729"/>
                    <a:pt x="977" y="1729"/>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693" y="1520"/>
                  </a:moveTo>
                  <a:cubicBezTo>
                    <a:pt x="694" y="1533"/>
                    <a:pt x="699" y="1546"/>
                    <a:pt x="703" y="1558"/>
                  </a:cubicBezTo>
                  <a:cubicBezTo>
                    <a:pt x="700" y="1546"/>
                    <a:pt x="696" y="1533"/>
                    <a:pt x="693" y="1520"/>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7"/>
                  </a:moveTo>
                  <a:cubicBezTo>
                    <a:pt x="276"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4" y="1808"/>
                    <a:pt x="274" y="1808"/>
                    <a:pt x="274" y="1808"/>
                  </a:cubicBezTo>
                  <a:cubicBezTo>
                    <a:pt x="274" y="1808"/>
                    <a:pt x="274" y="1808"/>
                    <a:pt x="273" y="1808"/>
                  </a:cubicBezTo>
                  <a:cubicBezTo>
                    <a:pt x="273" y="1808"/>
                    <a:pt x="273" y="1808"/>
                    <a:pt x="273" y="1808"/>
                  </a:cubicBezTo>
                  <a:cubicBezTo>
                    <a:pt x="273" y="1809"/>
                    <a:pt x="273" y="1809"/>
                    <a:pt x="273" y="1809"/>
                  </a:cubicBezTo>
                  <a:cubicBezTo>
                    <a:pt x="273" y="1809"/>
                    <a:pt x="273" y="1809"/>
                    <a:pt x="272" y="1809"/>
                  </a:cubicBezTo>
                  <a:cubicBezTo>
                    <a:pt x="272" y="1809"/>
                    <a:pt x="272" y="1809"/>
                    <a:pt x="272" y="1809"/>
                  </a:cubicBezTo>
                  <a:cubicBezTo>
                    <a:pt x="272" y="1810"/>
                    <a:pt x="271" y="1810"/>
                    <a:pt x="271" y="1810"/>
                  </a:cubicBezTo>
                  <a:cubicBezTo>
                    <a:pt x="271" y="1810"/>
                    <a:pt x="271" y="1810"/>
                    <a:pt x="270" y="1811"/>
                  </a:cubicBezTo>
                  <a:cubicBezTo>
                    <a:pt x="270" y="1811"/>
                    <a:pt x="270" y="1811"/>
                    <a:pt x="270" y="1811"/>
                  </a:cubicBezTo>
                  <a:cubicBezTo>
                    <a:pt x="270" y="1811"/>
                    <a:pt x="269" y="1811"/>
                    <a:pt x="269" y="1811"/>
                  </a:cubicBezTo>
                  <a:cubicBezTo>
                    <a:pt x="271" y="1811"/>
                    <a:pt x="282" y="1803"/>
                    <a:pt x="276" y="1807"/>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392" y="1716"/>
                  </a:moveTo>
                  <a:cubicBezTo>
                    <a:pt x="392" y="1716"/>
                    <a:pt x="392" y="1716"/>
                    <a:pt x="392" y="1717"/>
                  </a:cubicBezTo>
                  <a:cubicBezTo>
                    <a:pt x="392" y="1716"/>
                    <a:pt x="392" y="1716"/>
                    <a:pt x="392" y="1716"/>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92" y="1716"/>
                  </a:moveTo>
                  <a:cubicBezTo>
                    <a:pt x="392" y="1716"/>
                    <a:pt x="392" y="1716"/>
                    <a:pt x="392" y="1717"/>
                  </a:cubicBezTo>
                  <a:cubicBezTo>
                    <a:pt x="392" y="1716"/>
                    <a:pt x="392" y="1716"/>
                    <a:pt x="392" y="171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397" y="1567"/>
                  </a:moveTo>
                  <a:cubicBezTo>
                    <a:pt x="1398" y="1566"/>
                    <a:pt x="1400" y="1565"/>
                    <a:pt x="1401" y="1564"/>
                  </a:cubicBezTo>
                  <a:cubicBezTo>
                    <a:pt x="1399" y="1565"/>
                    <a:pt x="1398" y="1566"/>
                    <a:pt x="1397" y="1567"/>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704" y="1288"/>
                  </a:moveTo>
                  <a:cubicBezTo>
                    <a:pt x="1704" y="1288"/>
                    <a:pt x="1704" y="1288"/>
                    <a:pt x="1704" y="1288"/>
                  </a:cubicBezTo>
                  <a:cubicBezTo>
                    <a:pt x="1704" y="1288"/>
                    <a:pt x="1704" y="1288"/>
                    <a:pt x="1704" y="1288"/>
                  </a:cubicBezTo>
                  <a:close/>
                  <a:moveTo>
                    <a:pt x="1849" y="1070"/>
                  </a:moveTo>
                  <a:cubicBezTo>
                    <a:pt x="1851" y="1071"/>
                    <a:pt x="1853" y="1070"/>
                    <a:pt x="1856" y="1069"/>
                  </a:cubicBezTo>
                  <a:cubicBezTo>
                    <a:pt x="1863" y="1058"/>
                    <a:pt x="1861" y="1058"/>
                    <a:pt x="1849" y="1070"/>
                  </a:cubicBezTo>
                  <a:close/>
                  <a:moveTo>
                    <a:pt x="1967" y="806"/>
                  </a:moveTo>
                  <a:cubicBezTo>
                    <a:pt x="1968" y="806"/>
                    <a:pt x="1969" y="804"/>
                    <a:pt x="1972" y="797"/>
                  </a:cubicBezTo>
                  <a:cubicBezTo>
                    <a:pt x="1970" y="800"/>
                    <a:pt x="1969" y="803"/>
                    <a:pt x="1967" y="806"/>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79" y="1728"/>
                  </a:moveTo>
                  <a:cubicBezTo>
                    <a:pt x="979" y="1728"/>
                    <a:pt x="979" y="1728"/>
                    <a:pt x="979" y="1728"/>
                  </a:cubicBezTo>
                  <a:cubicBezTo>
                    <a:pt x="979" y="1728"/>
                    <a:pt x="979" y="1728"/>
                    <a:pt x="979" y="1728"/>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5" y="1729"/>
                  </a:moveTo>
                  <a:cubicBezTo>
                    <a:pt x="975" y="1729"/>
                    <a:pt x="975" y="1729"/>
                    <a:pt x="975" y="1729"/>
                  </a:cubicBezTo>
                  <a:cubicBezTo>
                    <a:pt x="975" y="1729"/>
                    <a:pt x="975" y="1729"/>
                    <a:pt x="975" y="1729"/>
                  </a:cubicBezTo>
                  <a:cubicBezTo>
                    <a:pt x="975" y="1729"/>
                    <a:pt x="975" y="1729"/>
                    <a:pt x="975" y="1729"/>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693" y="1520"/>
                  </a:moveTo>
                  <a:cubicBezTo>
                    <a:pt x="694" y="1533"/>
                    <a:pt x="699" y="1546"/>
                    <a:pt x="703" y="1558"/>
                  </a:cubicBezTo>
                  <a:cubicBezTo>
                    <a:pt x="700" y="1546"/>
                    <a:pt x="696" y="1533"/>
                    <a:pt x="693" y="1520"/>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392" y="1716"/>
                  </a:moveTo>
                  <a:cubicBezTo>
                    <a:pt x="392" y="1716"/>
                    <a:pt x="392" y="1716"/>
                    <a:pt x="392" y="1717"/>
                  </a:cubicBezTo>
                  <a:cubicBezTo>
                    <a:pt x="392" y="1716"/>
                    <a:pt x="392" y="1716"/>
                    <a:pt x="392" y="1716"/>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81" y="1727"/>
                  </a:moveTo>
                  <a:cubicBezTo>
                    <a:pt x="981" y="1727"/>
                    <a:pt x="981" y="1727"/>
                    <a:pt x="981" y="1727"/>
                  </a:cubicBezTo>
                  <a:cubicBezTo>
                    <a:pt x="981" y="1727"/>
                    <a:pt x="981" y="1727"/>
                    <a:pt x="981" y="1727"/>
                  </a:cubicBezTo>
                  <a:cubicBezTo>
                    <a:pt x="981" y="1727"/>
                    <a:pt x="981" y="1727"/>
                    <a:pt x="981" y="1727"/>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397" y="1567"/>
                  </a:moveTo>
                  <a:cubicBezTo>
                    <a:pt x="1398" y="1566"/>
                    <a:pt x="1400" y="1565"/>
                    <a:pt x="1401" y="1564"/>
                  </a:cubicBezTo>
                  <a:cubicBezTo>
                    <a:pt x="1399" y="1565"/>
                    <a:pt x="1398" y="1566"/>
                    <a:pt x="1397" y="1567"/>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704" y="1288"/>
                  </a:moveTo>
                  <a:cubicBezTo>
                    <a:pt x="1704" y="1288"/>
                    <a:pt x="1704" y="1288"/>
                    <a:pt x="1704" y="1288"/>
                  </a:cubicBezTo>
                  <a:cubicBezTo>
                    <a:pt x="1704" y="1288"/>
                    <a:pt x="1704" y="1288"/>
                    <a:pt x="1704" y="1288"/>
                  </a:cubicBezTo>
                  <a:close/>
                  <a:moveTo>
                    <a:pt x="1849" y="1070"/>
                  </a:moveTo>
                  <a:cubicBezTo>
                    <a:pt x="1851" y="1071"/>
                    <a:pt x="1853" y="1070"/>
                    <a:pt x="1856" y="1069"/>
                  </a:cubicBezTo>
                  <a:cubicBezTo>
                    <a:pt x="1863" y="1058"/>
                    <a:pt x="1861" y="1058"/>
                    <a:pt x="1849" y="1070"/>
                  </a:cubicBezTo>
                  <a:close/>
                  <a:moveTo>
                    <a:pt x="1917" y="983"/>
                  </a:moveTo>
                  <a:cubicBezTo>
                    <a:pt x="1917" y="983"/>
                    <a:pt x="1917" y="983"/>
                    <a:pt x="1917" y="983"/>
                  </a:cubicBezTo>
                  <a:cubicBezTo>
                    <a:pt x="1915" y="986"/>
                    <a:pt x="1914" y="989"/>
                    <a:pt x="1912" y="992"/>
                  </a:cubicBezTo>
                  <a:cubicBezTo>
                    <a:pt x="1912" y="993"/>
                    <a:pt x="1912" y="993"/>
                    <a:pt x="1912" y="993"/>
                  </a:cubicBezTo>
                  <a:cubicBezTo>
                    <a:pt x="1912" y="994"/>
                    <a:pt x="1912" y="994"/>
                    <a:pt x="1912" y="995"/>
                  </a:cubicBezTo>
                  <a:cubicBezTo>
                    <a:pt x="1913" y="993"/>
                    <a:pt x="1914" y="991"/>
                    <a:pt x="1915" y="989"/>
                  </a:cubicBezTo>
                  <a:cubicBezTo>
                    <a:pt x="1915" y="989"/>
                    <a:pt x="1915" y="989"/>
                    <a:pt x="1916" y="989"/>
                  </a:cubicBezTo>
                  <a:cubicBezTo>
                    <a:pt x="1916" y="988"/>
                    <a:pt x="1916" y="987"/>
                    <a:pt x="1916" y="987"/>
                  </a:cubicBezTo>
                  <a:cubicBezTo>
                    <a:pt x="1916" y="986"/>
                    <a:pt x="1916" y="986"/>
                    <a:pt x="1916" y="986"/>
                  </a:cubicBezTo>
                  <a:cubicBezTo>
                    <a:pt x="1916" y="986"/>
                    <a:pt x="1917" y="986"/>
                    <a:pt x="1917" y="986"/>
                  </a:cubicBezTo>
                  <a:cubicBezTo>
                    <a:pt x="1917" y="986"/>
                    <a:pt x="1917" y="985"/>
                    <a:pt x="1917" y="985"/>
                  </a:cubicBezTo>
                  <a:cubicBezTo>
                    <a:pt x="1917" y="985"/>
                    <a:pt x="1917" y="985"/>
                    <a:pt x="1917" y="985"/>
                  </a:cubicBezTo>
                  <a:cubicBezTo>
                    <a:pt x="1917" y="985"/>
                    <a:pt x="1917" y="984"/>
                    <a:pt x="1917" y="984"/>
                  </a:cubicBezTo>
                  <a:cubicBezTo>
                    <a:pt x="1917" y="984"/>
                    <a:pt x="1917" y="983"/>
                    <a:pt x="1917" y="983"/>
                  </a:cubicBezTo>
                  <a:cubicBezTo>
                    <a:pt x="1917" y="983"/>
                    <a:pt x="1917" y="983"/>
                    <a:pt x="1917" y="983"/>
                  </a:cubicBezTo>
                  <a:close/>
                  <a:moveTo>
                    <a:pt x="1967" y="806"/>
                  </a:moveTo>
                  <a:cubicBezTo>
                    <a:pt x="1968" y="806"/>
                    <a:pt x="1969" y="804"/>
                    <a:pt x="1972" y="797"/>
                  </a:cubicBezTo>
                  <a:cubicBezTo>
                    <a:pt x="1970" y="800"/>
                    <a:pt x="1969" y="803"/>
                    <a:pt x="1967" y="806"/>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0" y="362"/>
                  </a:move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ubicBezTo>
                    <a:pt x="2111" y="359"/>
                    <a:pt x="2111" y="360"/>
                    <a:pt x="2110" y="362"/>
                  </a:cubicBezTo>
                  <a:close/>
                  <a:moveTo>
                    <a:pt x="2065" y="506"/>
                  </a:moveTo>
                  <a:cubicBezTo>
                    <a:pt x="2069" y="499"/>
                    <a:pt x="2071" y="491"/>
                    <a:pt x="2072" y="483"/>
                  </a:cubicBezTo>
                  <a:cubicBezTo>
                    <a:pt x="2070" y="491"/>
                    <a:pt x="2067" y="498"/>
                    <a:pt x="2065" y="506"/>
                  </a:cubicBezTo>
                  <a:close/>
                  <a:moveTo>
                    <a:pt x="1609" y="1300"/>
                  </a:moveTo>
                  <a:cubicBezTo>
                    <a:pt x="1609" y="1300"/>
                    <a:pt x="1608" y="1300"/>
                    <a:pt x="1608" y="1300"/>
                  </a:cubicBezTo>
                  <a:cubicBezTo>
                    <a:pt x="1608" y="1300"/>
                    <a:pt x="1609" y="1300"/>
                    <a:pt x="1609" y="1300"/>
                  </a:cubicBezTo>
                  <a:cubicBezTo>
                    <a:pt x="1609" y="1300"/>
                    <a:pt x="1609" y="1300"/>
                    <a:pt x="1609" y="13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lose/>
                  <a:moveTo>
                    <a:pt x="1053" y="1689"/>
                  </a:move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3" y="1689"/>
                    <a:pt x="1053" y="1689"/>
                    <a:pt x="1053"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708" y="1615"/>
                  </a:moveTo>
                  <a:cubicBezTo>
                    <a:pt x="708" y="1614"/>
                    <a:pt x="708" y="1614"/>
                    <a:pt x="707" y="1613"/>
                  </a:cubicBezTo>
                  <a:cubicBezTo>
                    <a:pt x="707" y="1613"/>
                    <a:pt x="707" y="1613"/>
                    <a:pt x="707" y="1613"/>
                  </a:cubicBezTo>
                  <a:cubicBezTo>
                    <a:pt x="708" y="1614"/>
                    <a:pt x="708" y="1614"/>
                    <a:pt x="708" y="1615"/>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0"/>
                  </a:moveTo>
                  <a:cubicBezTo>
                    <a:pt x="707" y="1610"/>
                    <a:pt x="707" y="1611"/>
                    <a:pt x="707" y="1611"/>
                  </a:cubicBezTo>
                  <a:cubicBezTo>
                    <a:pt x="707" y="1611"/>
                    <a:pt x="707" y="1611"/>
                    <a:pt x="707" y="1611"/>
                  </a:cubicBezTo>
                  <a:cubicBezTo>
                    <a:pt x="707" y="1611"/>
                    <a:pt x="707" y="1610"/>
                    <a:pt x="707" y="1609"/>
                  </a:cubicBezTo>
                  <a:lnTo>
                    <a:pt x="707" y="1610"/>
                  </a:ln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6"/>
                  </a:moveTo>
                  <a:cubicBezTo>
                    <a:pt x="703" y="1556"/>
                    <a:pt x="703" y="1556"/>
                    <a:pt x="703" y="1556"/>
                  </a:cubicBezTo>
                  <a:cubicBezTo>
                    <a:pt x="703" y="1556"/>
                    <a:pt x="703" y="1556"/>
                    <a:pt x="703" y="1555"/>
                  </a:cubicBezTo>
                  <a:cubicBezTo>
                    <a:pt x="703" y="1556"/>
                    <a:pt x="703" y="1556"/>
                    <a:pt x="703" y="1556"/>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lose/>
                  <a:moveTo>
                    <a:pt x="703" y="1558"/>
                  </a:moveTo>
                  <a:cubicBezTo>
                    <a:pt x="700" y="1546"/>
                    <a:pt x="696" y="1533"/>
                    <a:pt x="693" y="1520"/>
                  </a:cubicBezTo>
                  <a:cubicBezTo>
                    <a:pt x="694" y="1533"/>
                    <a:pt x="699" y="1546"/>
                    <a:pt x="703" y="1558"/>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1" y="1779"/>
                  </a:moveTo>
                  <a:cubicBezTo>
                    <a:pt x="321" y="1779"/>
                    <a:pt x="321" y="1779"/>
                    <a:pt x="321" y="1779"/>
                  </a:cubicBezTo>
                  <a:cubicBezTo>
                    <a:pt x="321" y="1779"/>
                    <a:pt x="320" y="1779"/>
                    <a:pt x="320" y="1779"/>
                  </a:cubicBezTo>
                  <a:cubicBezTo>
                    <a:pt x="320" y="1779"/>
                    <a:pt x="320" y="1779"/>
                    <a:pt x="321" y="1779"/>
                  </a:cubicBezTo>
                  <a:close/>
                  <a:moveTo>
                    <a:pt x="392" y="1717"/>
                  </a:moveTo>
                  <a:cubicBezTo>
                    <a:pt x="392" y="1716"/>
                    <a:pt x="392" y="1716"/>
                    <a:pt x="392" y="1716"/>
                  </a:cubicBezTo>
                  <a:cubicBezTo>
                    <a:pt x="392" y="1716"/>
                    <a:pt x="392" y="1716"/>
                    <a:pt x="392" y="1716"/>
                  </a:cubicBezTo>
                  <a:cubicBezTo>
                    <a:pt x="392" y="1716"/>
                    <a:pt x="392" y="1716"/>
                    <a:pt x="392" y="1717"/>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2150" y="149"/>
                  </a:moveTo>
                  <a:cubicBezTo>
                    <a:pt x="2150" y="149"/>
                    <a:pt x="2150" y="149"/>
                    <a:pt x="2150" y="149"/>
                  </a:cubicBezTo>
                  <a:cubicBezTo>
                    <a:pt x="2150" y="149"/>
                    <a:pt x="2150" y="149"/>
                    <a:pt x="2150" y="149"/>
                  </a:cubicBezTo>
                  <a:cubicBezTo>
                    <a:pt x="2150" y="149"/>
                    <a:pt x="2150" y="149"/>
                    <a:pt x="2150" y="149"/>
                  </a:cubicBezTo>
                  <a:cubicBezTo>
                    <a:pt x="2150" y="148"/>
                    <a:pt x="2150" y="146"/>
                    <a:pt x="2149" y="145"/>
                  </a:cubicBezTo>
                  <a:cubicBezTo>
                    <a:pt x="2149" y="144"/>
                    <a:pt x="2149" y="144"/>
                    <a:pt x="2149" y="144"/>
                  </a:cubicBezTo>
                  <a:cubicBezTo>
                    <a:pt x="2149" y="144"/>
                    <a:pt x="2149" y="144"/>
                    <a:pt x="2149" y="144"/>
                  </a:cubicBezTo>
                  <a:cubicBezTo>
                    <a:pt x="2149" y="144"/>
                    <a:pt x="2149" y="144"/>
                    <a:pt x="2149" y="144"/>
                  </a:cubicBezTo>
                  <a:cubicBezTo>
                    <a:pt x="2149" y="138"/>
                    <a:pt x="2148" y="132"/>
                    <a:pt x="2149" y="126"/>
                  </a:cubicBezTo>
                  <a:cubicBezTo>
                    <a:pt x="2145" y="148"/>
                    <a:pt x="2142" y="170"/>
                    <a:pt x="2138" y="192"/>
                  </a:cubicBezTo>
                  <a:cubicBezTo>
                    <a:pt x="2141" y="153"/>
                    <a:pt x="2149" y="114"/>
                    <a:pt x="2152" y="76"/>
                  </a:cubicBezTo>
                  <a:cubicBezTo>
                    <a:pt x="2133" y="141"/>
                    <a:pt x="2142" y="73"/>
                    <a:pt x="2146" y="57"/>
                  </a:cubicBezTo>
                  <a:cubicBezTo>
                    <a:pt x="2144" y="62"/>
                    <a:pt x="2140" y="71"/>
                    <a:pt x="2141" y="75"/>
                  </a:cubicBezTo>
                  <a:cubicBezTo>
                    <a:pt x="2135" y="53"/>
                    <a:pt x="2144" y="29"/>
                    <a:pt x="2146" y="7"/>
                  </a:cubicBezTo>
                  <a:cubicBezTo>
                    <a:pt x="2144" y="17"/>
                    <a:pt x="2139" y="30"/>
                    <a:pt x="2136" y="42"/>
                  </a:cubicBezTo>
                  <a:cubicBezTo>
                    <a:pt x="2136" y="50"/>
                    <a:pt x="2136" y="60"/>
                    <a:pt x="2135" y="69"/>
                  </a:cubicBezTo>
                  <a:cubicBezTo>
                    <a:pt x="2136" y="71"/>
                    <a:pt x="2137" y="72"/>
                    <a:pt x="2138" y="73"/>
                  </a:cubicBezTo>
                  <a:cubicBezTo>
                    <a:pt x="2137" y="72"/>
                    <a:pt x="2136" y="71"/>
                    <a:pt x="2135" y="70"/>
                  </a:cubicBezTo>
                  <a:cubicBezTo>
                    <a:pt x="2134" y="118"/>
                    <a:pt x="2131" y="175"/>
                    <a:pt x="2116" y="187"/>
                  </a:cubicBezTo>
                  <a:cubicBezTo>
                    <a:pt x="2112" y="208"/>
                    <a:pt x="2112" y="230"/>
                    <a:pt x="2110" y="251"/>
                  </a:cubicBezTo>
                  <a:cubicBezTo>
                    <a:pt x="2111" y="245"/>
                    <a:pt x="2112" y="207"/>
                    <a:pt x="2119" y="207"/>
                  </a:cubicBezTo>
                  <a:cubicBezTo>
                    <a:pt x="2118" y="230"/>
                    <a:pt x="2129" y="304"/>
                    <a:pt x="2101" y="316"/>
                  </a:cubicBezTo>
                  <a:cubicBezTo>
                    <a:pt x="2111" y="296"/>
                    <a:pt x="2088" y="337"/>
                    <a:pt x="2087" y="341"/>
                  </a:cubicBezTo>
                  <a:cubicBezTo>
                    <a:pt x="2079" y="375"/>
                    <a:pt x="2083" y="414"/>
                    <a:pt x="2070" y="447"/>
                  </a:cubicBezTo>
                  <a:cubicBezTo>
                    <a:pt x="2073" y="441"/>
                    <a:pt x="2079" y="430"/>
                    <a:pt x="2080" y="424"/>
                  </a:cubicBezTo>
                  <a:cubicBezTo>
                    <a:pt x="2079" y="429"/>
                    <a:pt x="2079" y="435"/>
                    <a:pt x="2078" y="441"/>
                  </a:cubicBezTo>
                  <a:cubicBezTo>
                    <a:pt x="2078" y="441"/>
                    <a:pt x="2078" y="441"/>
                    <a:pt x="2078" y="441"/>
                  </a:cubicBezTo>
                  <a:cubicBezTo>
                    <a:pt x="2077" y="442"/>
                    <a:pt x="2077" y="442"/>
                    <a:pt x="2078" y="442"/>
                  </a:cubicBezTo>
                  <a:cubicBezTo>
                    <a:pt x="2078" y="442"/>
                    <a:pt x="2078" y="442"/>
                    <a:pt x="2078" y="442"/>
                  </a:cubicBezTo>
                  <a:cubicBezTo>
                    <a:pt x="2078" y="442"/>
                    <a:pt x="2078" y="442"/>
                    <a:pt x="2077" y="442"/>
                  </a:cubicBezTo>
                  <a:cubicBezTo>
                    <a:pt x="2078" y="442"/>
                    <a:pt x="2078" y="442"/>
                    <a:pt x="2078" y="442"/>
                  </a:cubicBezTo>
                  <a:cubicBezTo>
                    <a:pt x="2072" y="474"/>
                    <a:pt x="2057" y="504"/>
                    <a:pt x="2046" y="534"/>
                  </a:cubicBezTo>
                  <a:cubicBezTo>
                    <a:pt x="2036" y="551"/>
                    <a:pt x="2023" y="614"/>
                    <a:pt x="2009" y="644"/>
                  </a:cubicBezTo>
                  <a:cubicBezTo>
                    <a:pt x="1993" y="676"/>
                    <a:pt x="1979" y="709"/>
                    <a:pt x="1964" y="742"/>
                  </a:cubicBezTo>
                  <a:cubicBezTo>
                    <a:pt x="1964" y="742"/>
                    <a:pt x="1964" y="742"/>
                    <a:pt x="1964" y="742"/>
                  </a:cubicBezTo>
                  <a:cubicBezTo>
                    <a:pt x="1964" y="743"/>
                    <a:pt x="1963" y="744"/>
                    <a:pt x="1963" y="745"/>
                  </a:cubicBezTo>
                  <a:cubicBezTo>
                    <a:pt x="1962" y="745"/>
                    <a:pt x="1962" y="746"/>
                    <a:pt x="1962" y="746"/>
                  </a:cubicBezTo>
                  <a:cubicBezTo>
                    <a:pt x="1950" y="774"/>
                    <a:pt x="1937" y="802"/>
                    <a:pt x="1923" y="829"/>
                  </a:cubicBezTo>
                  <a:cubicBezTo>
                    <a:pt x="1932" y="816"/>
                    <a:pt x="1940" y="804"/>
                    <a:pt x="1949" y="791"/>
                  </a:cubicBezTo>
                  <a:cubicBezTo>
                    <a:pt x="1940" y="810"/>
                    <a:pt x="1928" y="826"/>
                    <a:pt x="1916" y="842"/>
                  </a:cubicBezTo>
                  <a:cubicBezTo>
                    <a:pt x="1916" y="842"/>
                    <a:pt x="1916" y="842"/>
                    <a:pt x="1916" y="842"/>
                  </a:cubicBezTo>
                  <a:cubicBezTo>
                    <a:pt x="1915" y="843"/>
                    <a:pt x="1915" y="843"/>
                    <a:pt x="1915" y="844"/>
                  </a:cubicBezTo>
                  <a:cubicBezTo>
                    <a:pt x="1915" y="844"/>
                    <a:pt x="1915" y="844"/>
                    <a:pt x="1915" y="844"/>
                  </a:cubicBezTo>
                  <a:cubicBezTo>
                    <a:pt x="1904" y="858"/>
                    <a:pt x="1895" y="873"/>
                    <a:pt x="1890" y="891"/>
                  </a:cubicBezTo>
                  <a:cubicBezTo>
                    <a:pt x="1896" y="877"/>
                    <a:pt x="1904" y="865"/>
                    <a:pt x="1914" y="855"/>
                  </a:cubicBezTo>
                  <a:cubicBezTo>
                    <a:pt x="1878" y="915"/>
                    <a:pt x="1851" y="983"/>
                    <a:pt x="1802" y="1035"/>
                  </a:cubicBezTo>
                  <a:cubicBezTo>
                    <a:pt x="1808" y="1025"/>
                    <a:pt x="1814" y="1015"/>
                    <a:pt x="1819" y="1006"/>
                  </a:cubicBezTo>
                  <a:cubicBezTo>
                    <a:pt x="1816" y="1011"/>
                    <a:pt x="1788" y="1052"/>
                    <a:pt x="1794" y="1040"/>
                  </a:cubicBezTo>
                  <a:cubicBezTo>
                    <a:pt x="1786" y="1053"/>
                    <a:pt x="1777" y="1069"/>
                    <a:pt x="1766" y="1085"/>
                  </a:cubicBezTo>
                  <a:cubicBezTo>
                    <a:pt x="1770" y="1081"/>
                    <a:pt x="1774" y="1076"/>
                    <a:pt x="1777" y="1071"/>
                  </a:cubicBezTo>
                  <a:cubicBezTo>
                    <a:pt x="1773" y="1078"/>
                    <a:pt x="1769" y="1084"/>
                    <a:pt x="1763" y="1091"/>
                  </a:cubicBezTo>
                  <a:cubicBezTo>
                    <a:pt x="1763" y="1091"/>
                    <a:pt x="1763" y="1092"/>
                    <a:pt x="1762" y="1092"/>
                  </a:cubicBezTo>
                  <a:cubicBezTo>
                    <a:pt x="1762" y="1092"/>
                    <a:pt x="1762" y="1092"/>
                    <a:pt x="1762" y="1093"/>
                  </a:cubicBezTo>
                  <a:cubicBezTo>
                    <a:pt x="1761" y="1093"/>
                    <a:pt x="1761" y="1093"/>
                    <a:pt x="1761" y="1094"/>
                  </a:cubicBezTo>
                  <a:cubicBezTo>
                    <a:pt x="1760" y="1095"/>
                    <a:pt x="1759" y="1096"/>
                    <a:pt x="1759" y="1096"/>
                  </a:cubicBezTo>
                  <a:cubicBezTo>
                    <a:pt x="1759" y="1096"/>
                    <a:pt x="1759" y="1096"/>
                    <a:pt x="1759" y="1096"/>
                  </a:cubicBezTo>
                  <a:cubicBezTo>
                    <a:pt x="1759" y="1097"/>
                    <a:pt x="1758" y="1097"/>
                    <a:pt x="1758" y="1097"/>
                  </a:cubicBezTo>
                  <a:cubicBezTo>
                    <a:pt x="1730" y="1140"/>
                    <a:pt x="1695" y="1186"/>
                    <a:pt x="1661" y="1207"/>
                  </a:cubicBezTo>
                  <a:cubicBezTo>
                    <a:pt x="1658" y="1211"/>
                    <a:pt x="1653" y="1216"/>
                    <a:pt x="1646" y="1223"/>
                  </a:cubicBezTo>
                  <a:cubicBezTo>
                    <a:pt x="1628" y="1241"/>
                    <a:pt x="1608" y="1257"/>
                    <a:pt x="1591" y="1275"/>
                  </a:cubicBezTo>
                  <a:cubicBezTo>
                    <a:pt x="1589" y="1278"/>
                    <a:pt x="1557" y="1320"/>
                    <a:pt x="1552" y="1326"/>
                  </a:cubicBezTo>
                  <a:cubicBezTo>
                    <a:pt x="1523" y="1353"/>
                    <a:pt x="1491" y="1377"/>
                    <a:pt x="1460" y="1403"/>
                  </a:cubicBezTo>
                  <a:cubicBezTo>
                    <a:pt x="1402" y="1450"/>
                    <a:pt x="1323" y="1480"/>
                    <a:pt x="1277" y="1540"/>
                  </a:cubicBezTo>
                  <a:cubicBezTo>
                    <a:pt x="1286" y="1531"/>
                    <a:pt x="1297" y="1526"/>
                    <a:pt x="1309" y="1523"/>
                  </a:cubicBezTo>
                  <a:cubicBezTo>
                    <a:pt x="1289" y="1531"/>
                    <a:pt x="1272" y="1543"/>
                    <a:pt x="1254" y="1556"/>
                  </a:cubicBezTo>
                  <a:cubicBezTo>
                    <a:pt x="1252" y="1560"/>
                    <a:pt x="1247" y="1563"/>
                    <a:pt x="1242" y="1565"/>
                  </a:cubicBezTo>
                  <a:cubicBezTo>
                    <a:pt x="1235" y="1570"/>
                    <a:pt x="1229" y="1574"/>
                    <a:pt x="1222" y="1579"/>
                  </a:cubicBezTo>
                  <a:cubicBezTo>
                    <a:pt x="1225" y="1577"/>
                    <a:pt x="1232" y="1572"/>
                    <a:pt x="1239" y="1566"/>
                  </a:cubicBezTo>
                  <a:cubicBezTo>
                    <a:pt x="1229" y="1570"/>
                    <a:pt x="1216" y="1572"/>
                    <a:pt x="1210" y="1578"/>
                  </a:cubicBezTo>
                  <a:cubicBezTo>
                    <a:pt x="1222" y="1567"/>
                    <a:pt x="1235" y="1559"/>
                    <a:pt x="1250" y="1554"/>
                  </a:cubicBezTo>
                  <a:cubicBezTo>
                    <a:pt x="1227" y="1557"/>
                    <a:pt x="1198" y="1579"/>
                    <a:pt x="1171" y="1598"/>
                  </a:cubicBezTo>
                  <a:cubicBezTo>
                    <a:pt x="1171" y="1598"/>
                    <a:pt x="1171" y="1598"/>
                    <a:pt x="1171" y="1598"/>
                  </a:cubicBezTo>
                  <a:cubicBezTo>
                    <a:pt x="1165" y="1602"/>
                    <a:pt x="1158" y="1606"/>
                    <a:pt x="1151" y="1610"/>
                  </a:cubicBezTo>
                  <a:cubicBezTo>
                    <a:pt x="1138" y="1618"/>
                    <a:pt x="1124" y="1625"/>
                    <a:pt x="1111" y="1633"/>
                  </a:cubicBezTo>
                  <a:cubicBezTo>
                    <a:pt x="1045" y="1669"/>
                    <a:pt x="978" y="1701"/>
                    <a:pt x="911" y="1735"/>
                  </a:cubicBezTo>
                  <a:cubicBezTo>
                    <a:pt x="905" y="1737"/>
                    <a:pt x="900" y="1740"/>
                    <a:pt x="895" y="1743"/>
                  </a:cubicBezTo>
                  <a:cubicBezTo>
                    <a:pt x="887" y="1748"/>
                    <a:pt x="879" y="1752"/>
                    <a:pt x="871" y="1757"/>
                  </a:cubicBezTo>
                  <a:cubicBezTo>
                    <a:pt x="844" y="1772"/>
                    <a:pt x="816" y="1787"/>
                    <a:pt x="788" y="1790"/>
                  </a:cubicBezTo>
                  <a:cubicBezTo>
                    <a:pt x="761" y="1793"/>
                    <a:pt x="758" y="1762"/>
                    <a:pt x="755" y="1741"/>
                  </a:cubicBezTo>
                  <a:cubicBezTo>
                    <a:pt x="751" y="1731"/>
                    <a:pt x="736" y="1684"/>
                    <a:pt x="734" y="1672"/>
                  </a:cubicBezTo>
                  <a:cubicBezTo>
                    <a:pt x="725" y="1616"/>
                    <a:pt x="708" y="1561"/>
                    <a:pt x="692" y="1508"/>
                  </a:cubicBezTo>
                  <a:cubicBezTo>
                    <a:pt x="692" y="1512"/>
                    <a:pt x="692" y="1516"/>
                    <a:pt x="693" y="1520"/>
                  </a:cubicBezTo>
                  <a:cubicBezTo>
                    <a:pt x="691" y="1515"/>
                    <a:pt x="690" y="1509"/>
                    <a:pt x="688" y="1504"/>
                  </a:cubicBezTo>
                  <a:cubicBezTo>
                    <a:pt x="652" y="1529"/>
                    <a:pt x="616" y="1555"/>
                    <a:pt x="580" y="1581"/>
                  </a:cubicBezTo>
                  <a:cubicBezTo>
                    <a:pt x="580" y="1582"/>
                    <a:pt x="580" y="1582"/>
                    <a:pt x="580" y="1582"/>
                  </a:cubicBezTo>
                  <a:cubicBezTo>
                    <a:pt x="546" y="1606"/>
                    <a:pt x="513" y="1630"/>
                    <a:pt x="479" y="1653"/>
                  </a:cubicBezTo>
                  <a:cubicBezTo>
                    <a:pt x="482" y="1651"/>
                    <a:pt x="483" y="1650"/>
                    <a:pt x="483" y="1649"/>
                  </a:cubicBezTo>
                  <a:cubicBezTo>
                    <a:pt x="508" y="1638"/>
                    <a:pt x="524" y="1612"/>
                    <a:pt x="547" y="1596"/>
                  </a:cubicBezTo>
                  <a:cubicBezTo>
                    <a:pt x="438" y="1650"/>
                    <a:pt x="349" y="1734"/>
                    <a:pt x="253" y="1806"/>
                  </a:cubicBezTo>
                  <a:cubicBezTo>
                    <a:pt x="291" y="1782"/>
                    <a:pt x="322" y="1745"/>
                    <a:pt x="366" y="1730"/>
                  </a:cubicBezTo>
                  <a:cubicBezTo>
                    <a:pt x="344" y="1738"/>
                    <a:pt x="327" y="1760"/>
                    <a:pt x="311" y="1775"/>
                  </a:cubicBezTo>
                  <a:cubicBezTo>
                    <a:pt x="283" y="1801"/>
                    <a:pt x="248" y="1817"/>
                    <a:pt x="215" y="1836"/>
                  </a:cubicBezTo>
                  <a:cubicBezTo>
                    <a:pt x="215" y="1836"/>
                    <a:pt x="215" y="1836"/>
                    <a:pt x="215" y="1836"/>
                  </a:cubicBezTo>
                  <a:cubicBezTo>
                    <a:pt x="215" y="1836"/>
                    <a:pt x="215" y="1836"/>
                    <a:pt x="215" y="1836"/>
                  </a:cubicBezTo>
                  <a:cubicBezTo>
                    <a:pt x="215" y="1836"/>
                    <a:pt x="215" y="1836"/>
                    <a:pt x="214" y="1836"/>
                  </a:cubicBezTo>
                  <a:cubicBezTo>
                    <a:pt x="210" y="1839"/>
                    <a:pt x="206" y="1841"/>
                    <a:pt x="202" y="1844"/>
                  </a:cubicBezTo>
                  <a:cubicBezTo>
                    <a:pt x="131" y="1888"/>
                    <a:pt x="67" y="1942"/>
                    <a:pt x="0" y="1992"/>
                  </a:cubicBezTo>
                  <a:cubicBezTo>
                    <a:pt x="6" y="1994"/>
                    <a:pt x="13" y="1996"/>
                    <a:pt x="20" y="1998"/>
                  </a:cubicBezTo>
                  <a:cubicBezTo>
                    <a:pt x="16" y="1995"/>
                    <a:pt x="13" y="1991"/>
                    <a:pt x="11" y="1987"/>
                  </a:cubicBezTo>
                  <a:cubicBezTo>
                    <a:pt x="13" y="1991"/>
                    <a:pt x="17" y="1995"/>
                    <a:pt x="21" y="1998"/>
                  </a:cubicBezTo>
                  <a:cubicBezTo>
                    <a:pt x="35" y="2002"/>
                    <a:pt x="50" y="2007"/>
                    <a:pt x="64" y="2011"/>
                  </a:cubicBezTo>
                  <a:cubicBezTo>
                    <a:pt x="74" y="2013"/>
                    <a:pt x="83" y="2012"/>
                    <a:pt x="89" y="2011"/>
                  </a:cubicBezTo>
                  <a:cubicBezTo>
                    <a:pt x="65" y="2003"/>
                    <a:pt x="41" y="1993"/>
                    <a:pt x="16" y="1989"/>
                  </a:cubicBezTo>
                  <a:cubicBezTo>
                    <a:pt x="56" y="1942"/>
                    <a:pt x="114" y="1919"/>
                    <a:pt x="164" y="1884"/>
                  </a:cubicBezTo>
                  <a:cubicBezTo>
                    <a:pt x="120" y="1922"/>
                    <a:pt x="71" y="1953"/>
                    <a:pt x="24" y="1987"/>
                  </a:cubicBezTo>
                  <a:cubicBezTo>
                    <a:pt x="83" y="2005"/>
                    <a:pt x="138" y="2031"/>
                    <a:pt x="196" y="2049"/>
                  </a:cubicBezTo>
                  <a:cubicBezTo>
                    <a:pt x="198" y="2049"/>
                    <a:pt x="199" y="2049"/>
                    <a:pt x="201" y="2049"/>
                  </a:cubicBezTo>
                  <a:cubicBezTo>
                    <a:pt x="205" y="2051"/>
                    <a:pt x="210" y="2053"/>
                    <a:pt x="215" y="2053"/>
                  </a:cubicBezTo>
                  <a:cubicBezTo>
                    <a:pt x="215" y="2053"/>
                    <a:pt x="216" y="2053"/>
                    <a:pt x="217" y="2054"/>
                  </a:cubicBezTo>
                  <a:cubicBezTo>
                    <a:pt x="222" y="2056"/>
                    <a:pt x="227" y="2058"/>
                    <a:pt x="233" y="2061"/>
                  </a:cubicBezTo>
                  <a:cubicBezTo>
                    <a:pt x="237" y="2060"/>
                    <a:pt x="293" y="2079"/>
                    <a:pt x="317" y="2087"/>
                  </a:cubicBezTo>
                  <a:cubicBezTo>
                    <a:pt x="277" y="2073"/>
                    <a:pt x="347" y="2088"/>
                    <a:pt x="358" y="2092"/>
                  </a:cubicBezTo>
                  <a:cubicBezTo>
                    <a:pt x="391" y="2103"/>
                    <a:pt x="422" y="2115"/>
                    <a:pt x="454" y="2128"/>
                  </a:cubicBezTo>
                  <a:cubicBezTo>
                    <a:pt x="583" y="2177"/>
                    <a:pt x="719" y="2205"/>
                    <a:pt x="850" y="2248"/>
                  </a:cubicBezTo>
                  <a:cubicBezTo>
                    <a:pt x="847" y="2225"/>
                    <a:pt x="844" y="2202"/>
                    <a:pt x="840" y="2179"/>
                  </a:cubicBezTo>
                  <a:cubicBezTo>
                    <a:pt x="841" y="2127"/>
                    <a:pt x="821" y="2061"/>
                    <a:pt x="815" y="2009"/>
                  </a:cubicBezTo>
                  <a:cubicBezTo>
                    <a:pt x="815" y="2015"/>
                    <a:pt x="816" y="2022"/>
                    <a:pt x="817" y="2028"/>
                  </a:cubicBezTo>
                  <a:cubicBezTo>
                    <a:pt x="815" y="2019"/>
                    <a:pt x="812" y="2009"/>
                    <a:pt x="810" y="1999"/>
                  </a:cubicBezTo>
                  <a:cubicBezTo>
                    <a:pt x="811" y="2001"/>
                    <a:pt x="811" y="2002"/>
                    <a:pt x="812" y="2002"/>
                  </a:cubicBezTo>
                  <a:cubicBezTo>
                    <a:pt x="810" y="1997"/>
                    <a:pt x="808" y="1993"/>
                    <a:pt x="807" y="1988"/>
                  </a:cubicBezTo>
                  <a:cubicBezTo>
                    <a:pt x="808" y="1992"/>
                    <a:pt x="809" y="1995"/>
                    <a:pt x="810" y="1999"/>
                  </a:cubicBezTo>
                  <a:cubicBezTo>
                    <a:pt x="809" y="1998"/>
                    <a:pt x="809" y="1996"/>
                    <a:pt x="808" y="1995"/>
                  </a:cubicBezTo>
                  <a:cubicBezTo>
                    <a:pt x="810" y="2014"/>
                    <a:pt x="809" y="2034"/>
                    <a:pt x="812" y="2053"/>
                  </a:cubicBezTo>
                  <a:cubicBezTo>
                    <a:pt x="808" y="2024"/>
                    <a:pt x="802" y="1988"/>
                    <a:pt x="799" y="1964"/>
                  </a:cubicBezTo>
                  <a:cubicBezTo>
                    <a:pt x="799" y="1966"/>
                    <a:pt x="799" y="1966"/>
                    <a:pt x="799" y="1966"/>
                  </a:cubicBezTo>
                  <a:cubicBezTo>
                    <a:pt x="799" y="1969"/>
                    <a:pt x="798" y="1972"/>
                    <a:pt x="798" y="1975"/>
                  </a:cubicBezTo>
                  <a:cubicBezTo>
                    <a:pt x="797" y="1967"/>
                    <a:pt x="796" y="1962"/>
                    <a:pt x="796" y="1960"/>
                  </a:cubicBezTo>
                  <a:cubicBezTo>
                    <a:pt x="796" y="1960"/>
                    <a:pt x="796" y="1960"/>
                    <a:pt x="796" y="1960"/>
                  </a:cubicBezTo>
                  <a:cubicBezTo>
                    <a:pt x="796" y="1960"/>
                    <a:pt x="796" y="1960"/>
                    <a:pt x="796" y="1960"/>
                  </a:cubicBezTo>
                  <a:cubicBezTo>
                    <a:pt x="796" y="1959"/>
                    <a:pt x="796" y="1959"/>
                    <a:pt x="797" y="1959"/>
                  </a:cubicBezTo>
                  <a:cubicBezTo>
                    <a:pt x="797" y="1959"/>
                    <a:pt x="797" y="1959"/>
                    <a:pt x="797" y="1960"/>
                  </a:cubicBezTo>
                  <a:cubicBezTo>
                    <a:pt x="797" y="1960"/>
                    <a:pt x="797" y="1960"/>
                    <a:pt x="797" y="1960"/>
                  </a:cubicBezTo>
                  <a:cubicBezTo>
                    <a:pt x="799" y="1963"/>
                    <a:pt x="803" y="1975"/>
                    <a:pt x="805" y="1984"/>
                  </a:cubicBezTo>
                  <a:cubicBezTo>
                    <a:pt x="801" y="1965"/>
                    <a:pt x="798" y="1937"/>
                    <a:pt x="801" y="1928"/>
                  </a:cubicBezTo>
                  <a:cubicBezTo>
                    <a:pt x="797" y="1933"/>
                    <a:pt x="795" y="1938"/>
                    <a:pt x="794" y="1945"/>
                  </a:cubicBezTo>
                  <a:cubicBezTo>
                    <a:pt x="794" y="1945"/>
                    <a:pt x="794" y="1944"/>
                    <a:pt x="793" y="1944"/>
                  </a:cubicBezTo>
                  <a:cubicBezTo>
                    <a:pt x="793" y="1943"/>
                    <a:pt x="793" y="1942"/>
                    <a:pt x="793" y="1942"/>
                  </a:cubicBezTo>
                  <a:cubicBezTo>
                    <a:pt x="792" y="1941"/>
                    <a:pt x="792" y="1941"/>
                    <a:pt x="792" y="1940"/>
                  </a:cubicBezTo>
                  <a:cubicBezTo>
                    <a:pt x="792" y="1940"/>
                    <a:pt x="791" y="1939"/>
                    <a:pt x="791" y="1938"/>
                  </a:cubicBezTo>
                  <a:cubicBezTo>
                    <a:pt x="791" y="1938"/>
                    <a:pt x="791" y="1938"/>
                    <a:pt x="791" y="1938"/>
                  </a:cubicBezTo>
                  <a:cubicBezTo>
                    <a:pt x="791" y="1938"/>
                    <a:pt x="791" y="1938"/>
                    <a:pt x="791" y="1938"/>
                  </a:cubicBezTo>
                  <a:cubicBezTo>
                    <a:pt x="791" y="1938"/>
                    <a:pt x="791" y="1938"/>
                    <a:pt x="791" y="1938"/>
                  </a:cubicBezTo>
                  <a:cubicBezTo>
                    <a:pt x="791" y="1937"/>
                    <a:pt x="791" y="1936"/>
                    <a:pt x="791" y="1936"/>
                  </a:cubicBezTo>
                  <a:cubicBezTo>
                    <a:pt x="791" y="1936"/>
                    <a:pt x="791" y="1937"/>
                    <a:pt x="792" y="1939"/>
                  </a:cubicBezTo>
                  <a:cubicBezTo>
                    <a:pt x="789" y="1928"/>
                    <a:pt x="790" y="1917"/>
                    <a:pt x="798" y="1912"/>
                  </a:cubicBezTo>
                  <a:cubicBezTo>
                    <a:pt x="797" y="1913"/>
                    <a:pt x="795" y="1913"/>
                    <a:pt x="793" y="1914"/>
                  </a:cubicBezTo>
                  <a:cubicBezTo>
                    <a:pt x="796" y="1906"/>
                    <a:pt x="853" y="1896"/>
                    <a:pt x="863" y="1893"/>
                  </a:cubicBezTo>
                  <a:cubicBezTo>
                    <a:pt x="860" y="1894"/>
                    <a:pt x="858" y="1895"/>
                    <a:pt x="856" y="1896"/>
                  </a:cubicBezTo>
                  <a:cubicBezTo>
                    <a:pt x="860" y="1895"/>
                    <a:pt x="864" y="1894"/>
                    <a:pt x="868" y="1893"/>
                  </a:cubicBezTo>
                  <a:cubicBezTo>
                    <a:pt x="868" y="1893"/>
                    <a:pt x="868" y="1893"/>
                    <a:pt x="869" y="1893"/>
                  </a:cubicBezTo>
                  <a:cubicBezTo>
                    <a:pt x="869" y="1893"/>
                    <a:pt x="869" y="1893"/>
                    <a:pt x="869" y="1893"/>
                  </a:cubicBezTo>
                  <a:cubicBezTo>
                    <a:pt x="876" y="1892"/>
                    <a:pt x="883" y="1890"/>
                    <a:pt x="889" y="1889"/>
                  </a:cubicBezTo>
                  <a:cubicBezTo>
                    <a:pt x="893" y="1889"/>
                    <a:pt x="897" y="1888"/>
                    <a:pt x="900" y="1887"/>
                  </a:cubicBezTo>
                  <a:cubicBezTo>
                    <a:pt x="896" y="1888"/>
                    <a:pt x="893" y="1889"/>
                    <a:pt x="889" y="1890"/>
                  </a:cubicBezTo>
                  <a:cubicBezTo>
                    <a:pt x="882" y="1891"/>
                    <a:pt x="876" y="1893"/>
                    <a:pt x="869" y="1896"/>
                  </a:cubicBezTo>
                  <a:cubicBezTo>
                    <a:pt x="854" y="1900"/>
                    <a:pt x="838" y="1906"/>
                    <a:pt x="823" y="1912"/>
                  </a:cubicBezTo>
                  <a:cubicBezTo>
                    <a:pt x="838" y="1920"/>
                    <a:pt x="855" y="1916"/>
                    <a:pt x="873" y="1907"/>
                  </a:cubicBezTo>
                  <a:cubicBezTo>
                    <a:pt x="878" y="1905"/>
                    <a:pt x="883" y="1902"/>
                    <a:pt x="888" y="1899"/>
                  </a:cubicBezTo>
                  <a:cubicBezTo>
                    <a:pt x="908" y="1886"/>
                    <a:pt x="927" y="1871"/>
                    <a:pt x="941" y="1865"/>
                  </a:cubicBezTo>
                  <a:cubicBezTo>
                    <a:pt x="924" y="1871"/>
                    <a:pt x="907" y="1877"/>
                    <a:pt x="890" y="1883"/>
                  </a:cubicBezTo>
                  <a:cubicBezTo>
                    <a:pt x="883" y="1885"/>
                    <a:pt x="876" y="1887"/>
                    <a:pt x="869" y="1890"/>
                  </a:cubicBezTo>
                  <a:cubicBezTo>
                    <a:pt x="876" y="1887"/>
                    <a:pt x="883" y="1883"/>
                    <a:pt x="890" y="1880"/>
                  </a:cubicBezTo>
                  <a:cubicBezTo>
                    <a:pt x="967" y="1847"/>
                    <a:pt x="1044" y="1814"/>
                    <a:pt x="1118" y="1775"/>
                  </a:cubicBezTo>
                  <a:cubicBezTo>
                    <a:pt x="1118" y="1775"/>
                    <a:pt x="1118" y="1774"/>
                    <a:pt x="1119" y="1774"/>
                  </a:cubicBezTo>
                  <a:cubicBezTo>
                    <a:pt x="1119" y="1774"/>
                    <a:pt x="1119" y="1774"/>
                    <a:pt x="1119" y="1774"/>
                  </a:cubicBezTo>
                  <a:cubicBezTo>
                    <a:pt x="1126" y="1771"/>
                    <a:pt x="1132" y="1767"/>
                    <a:pt x="1139" y="1763"/>
                  </a:cubicBezTo>
                  <a:cubicBezTo>
                    <a:pt x="1178" y="1742"/>
                    <a:pt x="1216" y="1720"/>
                    <a:pt x="1252" y="1696"/>
                  </a:cubicBezTo>
                  <a:cubicBezTo>
                    <a:pt x="1247" y="1699"/>
                    <a:pt x="1242" y="1705"/>
                    <a:pt x="1236" y="1712"/>
                  </a:cubicBezTo>
                  <a:cubicBezTo>
                    <a:pt x="1266" y="1693"/>
                    <a:pt x="1295" y="1673"/>
                    <a:pt x="1324" y="1653"/>
                  </a:cubicBezTo>
                  <a:cubicBezTo>
                    <a:pt x="1334" y="1646"/>
                    <a:pt x="1355" y="1631"/>
                    <a:pt x="1376" y="1615"/>
                  </a:cubicBezTo>
                  <a:cubicBezTo>
                    <a:pt x="1374" y="1616"/>
                    <a:pt x="1373" y="1616"/>
                    <a:pt x="1371" y="1616"/>
                  </a:cubicBezTo>
                  <a:cubicBezTo>
                    <a:pt x="1372" y="1615"/>
                    <a:pt x="1372" y="1615"/>
                    <a:pt x="1373" y="1615"/>
                  </a:cubicBezTo>
                  <a:cubicBezTo>
                    <a:pt x="1372" y="1615"/>
                    <a:pt x="1372" y="1615"/>
                    <a:pt x="1371" y="1616"/>
                  </a:cubicBezTo>
                  <a:cubicBezTo>
                    <a:pt x="1370" y="1616"/>
                    <a:pt x="1370" y="1616"/>
                    <a:pt x="1369" y="1615"/>
                  </a:cubicBezTo>
                  <a:cubicBezTo>
                    <a:pt x="1358" y="1624"/>
                    <a:pt x="1346" y="1633"/>
                    <a:pt x="1333" y="1640"/>
                  </a:cubicBezTo>
                  <a:cubicBezTo>
                    <a:pt x="1336" y="1639"/>
                    <a:pt x="1340" y="1637"/>
                    <a:pt x="1343" y="1635"/>
                  </a:cubicBezTo>
                  <a:cubicBezTo>
                    <a:pt x="1302" y="1664"/>
                    <a:pt x="1235" y="1709"/>
                    <a:pt x="1232" y="1704"/>
                  </a:cubicBezTo>
                  <a:cubicBezTo>
                    <a:pt x="1226" y="1693"/>
                    <a:pt x="1340" y="1628"/>
                    <a:pt x="1352" y="1620"/>
                  </a:cubicBezTo>
                  <a:cubicBezTo>
                    <a:pt x="1371" y="1608"/>
                    <a:pt x="1391" y="1595"/>
                    <a:pt x="1409" y="1582"/>
                  </a:cubicBezTo>
                  <a:cubicBezTo>
                    <a:pt x="1405" y="1586"/>
                    <a:pt x="1400" y="1590"/>
                    <a:pt x="1395" y="1593"/>
                  </a:cubicBezTo>
                  <a:cubicBezTo>
                    <a:pt x="1405" y="1586"/>
                    <a:pt x="1415" y="1578"/>
                    <a:pt x="1424" y="1571"/>
                  </a:cubicBezTo>
                  <a:cubicBezTo>
                    <a:pt x="1440" y="1559"/>
                    <a:pt x="1455" y="1547"/>
                    <a:pt x="1471" y="1534"/>
                  </a:cubicBezTo>
                  <a:cubicBezTo>
                    <a:pt x="1493" y="1516"/>
                    <a:pt x="1514" y="1497"/>
                    <a:pt x="1535" y="1478"/>
                  </a:cubicBezTo>
                  <a:cubicBezTo>
                    <a:pt x="1544" y="1470"/>
                    <a:pt x="1631" y="1395"/>
                    <a:pt x="1576" y="1435"/>
                  </a:cubicBezTo>
                  <a:cubicBezTo>
                    <a:pt x="1586" y="1426"/>
                    <a:pt x="1595" y="1417"/>
                    <a:pt x="1603" y="1407"/>
                  </a:cubicBezTo>
                  <a:cubicBezTo>
                    <a:pt x="1577" y="1430"/>
                    <a:pt x="1550" y="1453"/>
                    <a:pt x="1523" y="1476"/>
                  </a:cubicBezTo>
                  <a:cubicBezTo>
                    <a:pt x="1567" y="1424"/>
                    <a:pt x="1623" y="1384"/>
                    <a:pt x="1669" y="1334"/>
                  </a:cubicBezTo>
                  <a:cubicBezTo>
                    <a:pt x="1661" y="1342"/>
                    <a:pt x="1652" y="1350"/>
                    <a:pt x="1644" y="1358"/>
                  </a:cubicBezTo>
                  <a:cubicBezTo>
                    <a:pt x="1675" y="1323"/>
                    <a:pt x="1709" y="1290"/>
                    <a:pt x="1739" y="1253"/>
                  </a:cubicBezTo>
                  <a:cubicBezTo>
                    <a:pt x="1769" y="1215"/>
                    <a:pt x="1789" y="1165"/>
                    <a:pt x="1828" y="1135"/>
                  </a:cubicBezTo>
                  <a:cubicBezTo>
                    <a:pt x="1835" y="1124"/>
                    <a:pt x="1842" y="1114"/>
                    <a:pt x="1849" y="1103"/>
                  </a:cubicBezTo>
                  <a:cubicBezTo>
                    <a:pt x="1856" y="1093"/>
                    <a:pt x="1909" y="1021"/>
                    <a:pt x="1861" y="1076"/>
                  </a:cubicBezTo>
                  <a:cubicBezTo>
                    <a:pt x="1869" y="1064"/>
                    <a:pt x="1877" y="1051"/>
                    <a:pt x="1884" y="1039"/>
                  </a:cubicBezTo>
                  <a:cubicBezTo>
                    <a:pt x="1873" y="1055"/>
                    <a:pt x="1863" y="1066"/>
                    <a:pt x="1856" y="1069"/>
                  </a:cubicBezTo>
                  <a:cubicBezTo>
                    <a:pt x="1853" y="1073"/>
                    <a:pt x="1849" y="1079"/>
                    <a:pt x="1843" y="1086"/>
                  </a:cubicBezTo>
                  <a:cubicBezTo>
                    <a:pt x="1843" y="1087"/>
                    <a:pt x="1842" y="1088"/>
                    <a:pt x="1841" y="1089"/>
                  </a:cubicBezTo>
                  <a:cubicBezTo>
                    <a:pt x="1811" y="1117"/>
                    <a:pt x="1789" y="1173"/>
                    <a:pt x="1765" y="1202"/>
                  </a:cubicBezTo>
                  <a:cubicBezTo>
                    <a:pt x="1722" y="1255"/>
                    <a:pt x="1676" y="1305"/>
                    <a:pt x="1628" y="1354"/>
                  </a:cubicBezTo>
                  <a:cubicBezTo>
                    <a:pt x="1587" y="1397"/>
                    <a:pt x="1547" y="1441"/>
                    <a:pt x="1505" y="1483"/>
                  </a:cubicBezTo>
                  <a:cubicBezTo>
                    <a:pt x="1475" y="1491"/>
                    <a:pt x="1441" y="1529"/>
                    <a:pt x="1411" y="1563"/>
                  </a:cubicBezTo>
                  <a:cubicBezTo>
                    <a:pt x="1403" y="1566"/>
                    <a:pt x="1395" y="1569"/>
                    <a:pt x="1397" y="1567"/>
                  </a:cubicBezTo>
                  <a:cubicBezTo>
                    <a:pt x="1313" y="1625"/>
                    <a:pt x="1234" y="1692"/>
                    <a:pt x="1145" y="1742"/>
                  </a:cubicBezTo>
                  <a:cubicBezTo>
                    <a:pt x="1194" y="1715"/>
                    <a:pt x="1164" y="1733"/>
                    <a:pt x="1140" y="1746"/>
                  </a:cubicBezTo>
                  <a:cubicBezTo>
                    <a:pt x="1131" y="1752"/>
                    <a:pt x="1123" y="1756"/>
                    <a:pt x="1121" y="1758"/>
                  </a:cubicBezTo>
                  <a:cubicBezTo>
                    <a:pt x="1119" y="1759"/>
                    <a:pt x="1117" y="1760"/>
                    <a:pt x="1115" y="1761"/>
                  </a:cubicBezTo>
                  <a:cubicBezTo>
                    <a:pt x="1092" y="1774"/>
                    <a:pt x="1068" y="1786"/>
                    <a:pt x="1044" y="1798"/>
                  </a:cubicBezTo>
                  <a:cubicBezTo>
                    <a:pt x="1016" y="1812"/>
                    <a:pt x="986" y="1825"/>
                    <a:pt x="956" y="1837"/>
                  </a:cubicBezTo>
                  <a:cubicBezTo>
                    <a:pt x="956" y="1837"/>
                    <a:pt x="956" y="1837"/>
                    <a:pt x="956" y="1837"/>
                  </a:cubicBezTo>
                  <a:cubicBezTo>
                    <a:pt x="955" y="1838"/>
                    <a:pt x="953" y="1838"/>
                    <a:pt x="952" y="1839"/>
                  </a:cubicBezTo>
                  <a:cubicBezTo>
                    <a:pt x="956" y="1838"/>
                    <a:pt x="960" y="1837"/>
                    <a:pt x="964" y="1835"/>
                  </a:cubicBezTo>
                  <a:cubicBezTo>
                    <a:pt x="958" y="1837"/>
                    <a:pt x="953" y="1840"/>
                    <a:pt x="947" y="1842"/>
                  </a:cubicBezTo>
                  <a:cubicBezTo>
                    <a:pt x="947" y="1842"/>
                    <a:pt x="947" y="1842"/>
                    <a:pt x="947" y="1843"/>
                  </a:cubicBezTo>
                  <a:cubicBezTo>
                    <a:pt x="946" y="1843"/>
                    <a:pt x="945" y="1843"/>
                    <a:pt x="945" y="1843"/>
                  </a:cubicBezTo>
                  <a:cubicBezTo>
                    <a:pt x="945" y="1843"/>
                    <a:pt x="944" y="1844"/>
                    <a:pt x="944" y="1844"/>
                  </a:cubicBezTo>
                  <a:cubicBezTo>
                    <a:pt x="944" y="1844"/>
                    <a:pt x="945" y="1843"/>
                    <a:pt x="945" y="1843"/>
                  </a:cubicBezTo>
                  <a:cubicBezTo>
                    <a:pt x="945" y="1843"/>
                    <a:pt x="945" y="1843"/>
                    <a:pt x="946" y="1842"/>
                  </a:cubicBezTo>
                  <a:cubicBezTo>
                    <a:pt x="945" y="1843"/>
                    <a:pt x="942" y="1844"/>
                    <a:pt x="944" y="1843"/>
                  </a:cubicBezTo>
                  <a:cubicBezTo>
                    <a:pt x="938" y="1845"/>
                    <a:pt x="932" y="1847"/>
                    <a:pt x="926" y="1849"/>
                  </a:cubicBezTo>
                  <a:cubicBezTo>
                    <a:pt x="934" y="1846"/>
                    <a:pt x="943" y="1842"/>
                    <a:pt x="952" y="1840"/>
                  </a:cubicBezTo>
                  <a:cubicBezTo>
                    <a:pt x="953" y="1839"/>
                    <a:pt x="955" y="1838"/>
                    <a:pt x="956" y="1837"/>
                  </a:cubicBezTo>
                  <a:cubicBezTo>
                    <a:pt x="936" y="1845"/>
                    <a:pt x="915" y="1853"/>
                    <a:pt x="894" y="1860"/>
                  </a:cubicBezTo>
                  <a:cubicBezTo>
                    <a:pt x="883" y="1864"/>
                    <a:pt x="872" y="1867"/>
                    <a:pt x="861" y="1871"/>
                  </a:cubicBezTo>
                  <a:cubicBezTo>
                    <a:pt x="860" y="1871"/>
                    <a:pt x="859" y="1872"/>
                    <a:pt x="858" y="1872"/>
                  </a:cubicBezTo>
                  <a:cubicBezTo>
                    <a:pt x="859" y="1872"/>
                    <a:pt x="860" y="1871"/>
                    <a:pt x="861" y="1871"/>
                  </a:cubicBezTo>
                  <a:cubicBezTo>
                    <a:pt x="868" y="1869"/>
                    <a:pt x="882" y="1866"/>
                    <a:pt x="883" y="1864"/>
                  </a:cubicBezTo>
                  <a:cubicBezTo>
                    <a:pt x="882" y="1866"/>
                    <a:pt x="881" y="1867"/>
                    <a:pt x="880" y="1869"/>
                  </a:cubicBezTo>
                  <a:cubicBezTo>
                    <a:pt x="885" y="1867"/>
                    <a:pt x="889" y="1866"/>
                    <a:pt x="893" y="1865"/>
                  </a:cubicBezTo>
                  <a:cubicBezTo>
                    <a:pt x="898" y="1864"/>
                    <a:pt x="903" y="1863"/>
                    <a:pt x="908" y="1861"/>
                  </a:cubicBezTo>
                  <a:cubicBezTo>
                    <a:pt x="912" y="1860"/>
                    <a:pt x="917" y="1858"/>
                    <a:pt x="921" y="1856"/>
                  </a:cubicBezTo>
                  <a:cubicBezTo>
                    <a:pt x="921" y="1856"/>
                    <a:pt x="921" y="1856"/>
                    <a:pt x="922" y="1856"/>
                  </a:cubicBezTo>
                  <a:cubicBezTo>
                    <a:pt x="922" y="1856"/>
                    <a:pt x="922" y="1856"/>
                    <a:pt x="922" y="1856"/>
                  </a:cubicBezTo>
                  <a:cubicBezTo>
                    <a:pt x="922" y="1856"/>
                    <a:pt x="922" y="1856"/>
                    <a:pt x="922" y="1855"/>
                  </a:cubicBezTo>
                  <a:cubicBezTo>
                    <a:pt x="922" y="1855"/>
                    <a:pt x="922" y="1855"/>
                    <a:pt x="923" y="1855"/>
                  </a:cubicBezTo>
                  <a:cubicBezTo>
                    <a:pt x="923" y="1855"/>
                    <a:pt x="923" y="1855"/>
                    <a:pt x="923" y="1855"/>
                  </a:cubicBezTo>
                  <a:cubicBezTo>
                    <a:pt x="924" y="1855"/>
                    <a:pt x="924" y="1855"/>
                    <a:pt x="925" y="1854"/>
                  </a:cubicBezTo>
                  <a:cubicBezTo>
                    <a:pt x="926" y="1854"/>
                    <a:pt x="926" y="1854"/>
                    <a:pt x="927" y="1853"/>
                  </a:cubicBezTo>
                  <a:cubicBezTo>
                    <a:pt x="927" y="1853"/>
                    <a:pt x="928" y="1853"/>
                    <a:pt x="928" y="1853"/>
                  </a:cubicBezTo>
                  <a:cubicBezTo>
                    <a:pt x="928" y="1853"/>
                    <a:pt x="928" y="1853"/>
                    <a:pt x="928" y="1853"/>
                  </a:cubicBezTo>
                  <a:cubicBezTo>
                    <a:pt x="928" y="1853"/>
                    <a:pt x="930" y="1852"/>
                    <a:pt x="934" y="1851"/>
                  </a:cubicBezTo>
                  <a:cubicBezTo>
                    <a:pt x="934" y="1851"/>
                    <a:pt x="934" y="1850"/>
                    <a:pt x="935" y="1850"/>
                  </a:cubicBezTo>
                  <a:cubicBezTo>
                    <a:pt x="935" y="1850"/>
                    <a:pt x="935" y="1850"/>
                    <a:pt x="935" y="1850"/>
                  </a:cubicBezTo>
                  <a:cubicBezTo>
                    <a:pt x="934" y="1851"/>
                    <a:pt x="933" y="1852"/>
                    <a:pt x="932" y="1852"/>
                  </a:cubicBezTo>
                  <a:cubicBezTo>
                    <a:pt x="934" y="1852"/>
                    <a:pt x="936" y="1851"/>
                    <a:pt x="938" y="1850"/>
                  </a:cubicBezTo>
                  <a:cubicBezTo>
                    <a:pt x="928" y="1855"/>
                    <a:pt x="918" y="1859"/>
                    <a:pt x="908" y="1861"/>
                  </a:cubicBezTo>
                  <a:cubicBezTo>
                    <a:pt x="903" y="1863"/>
                    <a:pt x="898" y="1865"/>
                    <a:pt x="893" y="1867"/>
                  </a:cubicBezTo>
                  <a:cubicBezTo>
                    <a:pt x="886" y="1870"/>
                    <a:pt x="879" y="1872"/>
                    <a:pt x="873" y="1875"/>
                  </a:cubicBezTo>
                  <a:cubicBezTo>
                    <a:pt x="870" y="1877"/>
                    <a:pt x="866" y="1878"/>
                    <a:pt x="862" y="1879"/>
                  </a:cubicBezTo>
                  <a:cubicBezTo>
                    <a:pt x="866" y="1877"/>
                    <a:pt x="869" y="1876"/>
                    <a:pt x="873" y="1875"/>
                  </a:cubicBezTo>
                  <a:cubicBezTo>
                    <a:pt x="876" y="1873"/>
                    <a:pt x="878" y="1871"/>
                    <a:pt x="880" y="1869"/>
                  </a:cubicBezTo>
                  <a:cubicBezTo>
                    <a:pt x="874" y="1871"/>
                    <a:pt x="868" y="1873"/>
                    <a:pt x="862" y="1877"/>
                  </a:cubicBezTo>
                  <a:cubicBezTo>
                    <a:pt x="860" y="1878"/>
                    <a:pt x="857" y="1879"/>
                    <a:pt x="855" y="1880"/>
                  </a:cubicBezTo>
                  <a:cubicBezTo>
                    <a:pt x="858" y="1880"/>
                    <a:pt x="860" y="1879"/>
                    <a:pt x="862" y="1879"/>
                  </a:cubicBezTo>
                  <a:cubicBezTo>
                    <a:pt x="859" y="1880"/>
                    <a:pt x="855" y="1881"/>
                    <a:pt x="852" y="1883"/>
                  </a:cubicBezTo>
                  <a:cubicBezTo>
                    <a:pt x="853" y="1882"/>
                    <a:pt x="854" y="1881"/>
                    <a:pt x="855" y="1880"/>
                  </a:cubicBezTo>
                  <a:cubicBezTo>
                    <a:pt x="822" y="1887"/>
                    <a:pt x="770" y="1882"/>
                    <a:pt x="774" y="1923"/>
                  </a:cubicBezTo>
                  <a:cubicBezTo>
                    <a:pt x="777" y="1944"/>
                    <a:pt x="779" y="1965"/>
                    <a:pt x="783" y="1986"/>
                  </a:cubicBezTo>
                  <a:cubicBezTo>
                    <a:pt x="787" y="2012"/>
                    <a:pt x="792" y="2038"/>
                    <a:pt x="797" y="2064"/>
                  </a:cubicBezTo>
                  <a:cubicBezTo>
                    <a:pt x="797" y="2066"/>
                    <a:pt x="798" y="2069"/>
                    <a:pt x="798" y="2071"/>
                  </a:cubicBezTo>
                  <a:cubicBezTo>
                    <a:pt x="799" y="2074"/>
                    <a:pt x="799" y="2076"/>
                    <a:pt x="800" y="2078"/>
                  </a:cubicBezTo>
                  <a:cubicBezTo>
                    <a:pt x="801" y="2084"/>
                    <a:pt x="801" y="2089"/>
                    <a:pt x="802" y="2094"/>
                  </a:cubicBezTo>
                  <a:cubicBezTo>
                    <a:pt x="803" y="2095"/>
                    <a:pt x="803" y="2096"/>
                    <a:pt x="803" y="2097"/>
                  </a:cubicBezTo>
                  <a:cubicBezTo>
                    <a:pt x="808" y="2126"/>
                    <a:pt x="813" y="2154"/>
                    <a:pt x="817" y="2183"/>
                  </a:cubicBezTo>
                  <a:cubicBezTo>
                    <a:pt x="816" y="2181"/>
                    <a:pt x="816" y="2180"/>
                    <a:pt x="816" y="2179"/>
                  </a:cubicBezTo>
                  <a:cubicBezTo>
                    <a:pt x="816" y="2182"/>
                    <a:pt x="817" y="2186"/>
                    <a:pt x="818" y="2190"/>
                  </a:cubicBezTo>
                  <a:cubicBezTo>
                    <a:pt x="817" y="2187"/>
                    <a:pt x="817" y="2185"/>
                    <a:pt x="817" y="2183"/>
                  </a:cubicBezTo>
                  <a:cubicBezTo>
                    <a:pt x="817" y="2184"/>
                    <a:pt x="818" y="2186"/>
                    <a:pt x="818" y="2187"/>
                  </a:cubicBezTo>
                  <a:cubicBezTo>
                    <a:pt x="818" y="2174"/>
                    <a:pt x="819" y="2160"/>
                    <a:pt x="819" y="2155"/>
                  </a:cubicBezTo>
                  <a:cubicBezTo>
                    <a:pt x="819" y="2147"/>
                    <a:pt x="819" y="2139"/>
                    <a:pt x="818" y="2131"/>
                  </a:cubicBezTo>
                  <a:cubicBezTo>
                    <a:pt x="824" y="2141"/>
                    <a:pt x="827" y="2146"/>
                    <a:pt x="828" y="2149"/>
                  </a:cubicBezTo>
                  <a:cubicBezTo>
                    <a:pt x="827" y="2146"/>
                    <a:pt x="823" y="2144"/>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4"/>
                  </a:cubicBezTo>
                  <a:cubicBezTo>
                    <a:pt x="824" y="2154"/>
                    <a:pt x="824" y="2154"/>
                    <a:pt x="824" y="2154"/>
                  </a:cubicBezTo>
                  <a:cubicBezTo>
                    <a:pt x="824" y="2154"/>
                    <a:pt x="824" y="2154"/>
                    <a:pt x="824" y="2154"/>
                  </a:cubicBezTo>
                  <a:cubicBezTo>
                    <a:pt x="824" y="2154"/>
                    <a:pt x="824" y="2154"/>
                    <a:pt x="824" y="2154"/>
                  </a:cubicBezTo>
                  <a:cubicBezTo>
                    <a:pt x="824" y="2154"/>
                    <a:pt x="824" y="2154"/>
                    <a:pt x="824" y="2154"/>
                  </a:cubicBezTo>
                  <a:cubicBezTo>
                    <a:pt x="824" y="2154"/>
                    <a:pt x="824" y="2154"/>
                    <a:pt x="824" y="2154"/>
                  </a:cubicBezTo>
                  <a:cubicBezTo>
                    <a:pt x="827" y="2178"/>
                    <a:pt x="829" y="2201"/>
                    <a:pt x="829" y="2225"/>
                  </a:cubicBezTo>
                  <a:cubicBezTo>
                    <a:pt x="828" y="2224"/>
                    <a:pt x="826" y="2223"/>
                    <a:pt x="825" y="2221"/>
                  </a:cubicBezTo>
                  <a:cubicBezTo>
                    <a:pt x="812" y="2220"/>
                    <a:pt x="801" y="2216"/>
                    <a:pt x="790" y="2210"/>
                  </a:cubicBezTo>
                  <a:cubicBezTo>
                    <a:pt x="801" y="2214"/>
                    <a:pt x="812" y="2217"/>
                    <a:pt x="824" y="2220"/>
                  </a:cubicBezTo>
                  <a:cubicBezTo>
                    <a:pt x="820" y="2214"/>
                    <a:pt x="819" y="2204"/>
                    <a:pt x="818" y="2194"/>
                  </a:cubicBezTo>
                  <a:cubicBezTo>
                    <a:pt x="818" y="2193"/>
                    <a:pt x="818" y="2191"/>
                    <a:pt x="818" y="2190"/>
                  </a:cubicBezTo>
                  <a:cubicBezTo>
                    <a:pt x="819" y="2198"/>
                    <a:pt x="819" y="2206"/>
                    <a:pt x="820" y="2214"/>
                  </a:cubicBezTo>
                  <a:cubicBezTo>
                    <a:pt x="814" y="2212"/>
                    <a:pt x="808" y="2210"/>
                    <a:pt x="802" y="2208"/>
                  </a:cubicBezTo>
                  <a:cubicBezTo>
                    <a:pt x="802" y="2208"/>
                    <a:pt x="802" y="2208"/>
                    <a:pt x="802" y="2208"/>
                  </a:cubicBezTo>
                  <a:cubicBezTo>
                    <a:pt x="796" y="2205"/>
                    <a:pt x="789" y="2203"/>
                    <a:pt x="783" y="2201"/>
                  </a:cubicBezTo>
                  <a:cubicBezTo>
                    <a:pt x="771" y="2197"/>
                    <a:pt x="758" y="2194"/>
                    <a:pt x="746" y="2190"/>
                  </a:cubicBezTo>
                  <a:cubicBezTo>
                    <a:pt x="753" y="2193"/>
                    <a:pt x="760" y="2196"/>
                    <a:pt x="767" y="2201"/>
                  </a:cubicBezTo>
                  <a:cubicBezTo>
                    <a:pt x="743" y="2194"/>
                    <a:pt x="719" y="2186"/>
                    <a:pt x="695" y="2180"/>
                  </a:cubicBezTo>
                  <a:cubicBezTo>
                    <a:pt x="688" y="2178"/>
                    <a:pt x="682" y="2176"/>
                    <a:pt x="676" y="2174"/>
                  </a:cubicBezTo>
                  <a:cubicBezTo>
                    <a:pt x="675" y="2174"/>
                    <a:pt x="674" y="2174"/>
                    <a:pt x="673" y="2173"/>
                  </a:cubicBezTo>
                  <a:cubicBezTo>
                    <a:pt x="656" y="2161"/>
                    <a:pt x="635" y="2157"/>
                    <a:pt x="615" y="2154"/>
                  </a:cubicBezTo>
                  <a:cubicBezTo>
                    <a:pt x="614" y="2154"/>
                    <a:pt x="602" y="2150"/>
                    <a:pt x="590" y="2147"/>
                  </a:cubicBezTo>
                  <a:cubicBezTo>
                    <a:pt x="579" y="2144"/>
                    <a:pt x="568" y="2142"/>
                    <a:pt x="570" y="2143"/>
                  </a:cubicBezTo>
                  <a:cubicBezTo>
                    <a:pt x="570" y="2143"/>
                    <a:pt x="570" y="2143"/>
                    <a:pt x="570" y="2143"/>
                  </a:cubicBezTo>
                  <a:cubicBezTo>
                    <a:pt x="570" y="2143"/>
                    <a:pt x="570" y="2143"/>
                    <a:pt x="570" y="2143"/>
                  </a:cubicBezTo>
                  <a:cubicBezTo>
                    <a:pt x="570" y="2144"/>
                    <a:pt x="570" y="2144"/>
                    <a:pt x="570" y="2144"/>
                  </a:cubicBezTo>
                  <a:cubicBezTo>
                    <a:pt x="570" y="2144"/>
                    <a:pt x="570" y="2144"/>
                    <a:pt x="570" y="2144"/>
                  </a:cubicBezTo>
                  <a:cubicBezTo>
                    <a:pt x="570" y="2144"/>
                    <a:pt x="570" y="2144"/>
                    <a:pt x="571" y="2144"/>
                  </a:cubicBezTo>
                  <a:cubicBezTo>
                    <a:pt x="571" y="2144"/>
                    <a:pt x="571" y="2144"/>
                    <a:pt x="571" y="2144"/>
                  </a:cubicBezTo>
                  <a:cubicBezTo>
                    <a:pt x="571" y="2144"/>
                    <a:pt x="571" y="2144"/>
                    <a:pt x="571" y="2144"/>
                  </a:cubicBezTo>
                  <a:cubicBezTo>
                    <a:pt x="571" y="2144"/>
                    <a:pt x="571" y="2144"/>
                    <a:pt x="571" y="2144"/>
                  </a:cubicBezTo>
                  <a:cubicBezTo>
                    <a:pt x="571" y="2144"/>
                    <a:pt x="571" y="2144"/>
                    <a:pt x="571" y="2144"/>
                  </a:cubicBezTo>
                  <a:cubicBezTo>
                    <a:pt x="569" y="2143"/>
                    <a:pt x="566" y="2143"/>
                    <a:pt x="563" y="2142"/>
                  </a:cubicBezTo>
                  <a:cubicBezTo>
                    <a:pt x="509" y="2125"/>
                    <a:pt x="454" y="2107"/>
                    <a:pt x="402" y="2085"/>
                  </a:cubicBezTo>
                  <a:cubicBezTo>
                    <a:pt x="367" y="2071"/>
                    <a:pt x="332" y="2056"/>
                    <a:pt x="297" y="2043"/>
                  </a:cubicBezTo>
                  <a:cubicBezTo>
                    <a:pt x="286" y="2039"/>
                    <a:pt x="229" y="2030"/>
                    <a:pt x="225" y="2033"/>
                  </a:cubicBezTo>
                  <a:cubicBezTo>
                    <a:pt x="177" y="2002"/>
                    <a:pt x="116" y="2006"/>
                    <a:pt x="65" y="1981"/>
                  </a:cubicBezTo>
                  <a:cubicBezTo>
                    <a:pt x="81" y="1971"/>
                    <a:pt x="98" y="1956"/>
                    <a:pt x="116" y="1951"/>
                  </a:cubicBezTo>
                  <a:cubicBezTo>
                    <a:pt x="125" y="1949"/>
                    <a:pt x="143" y="1931"/>
                    <a:pt x="135" y="1936"/>
                  </a:cubicBezTo>
                  <a:cubicBezTo>
                    <a:pt x="162" y="1916"/>
                    <a:pt x="193" y="1901"/>
                    <a:pt x="217" y="1877"/>
                  </a:cubicBezTo>
                  <a:cubicBezTo>
                    <a:pt x="199" y="1893"/>
                    <a:pt x="177" y="1904"/>
                    <a:pt x="156" y="1917"/>
                  </a:cubicBezTo>
                  <a:cubicBezTo>
                    <a:pt x="163" y="1875"/>
                    <a:pt x="230" y="1858"/>
                    <a:pt x="261" y="1839"/>
                  </a:cubicBezTo>
                  <a:cubicBezTo>
                    <a:pt x="295" y="1818"/>
                    <a:pt x="328" y="1795"/>
                    <a:pt x="361" y="1772"/>
                  </a:cubicBezTo>
                  <a:cubicBezTo>
                    <a:pt x="368" y="1767"/>
                    <a:pt x="375" y="1762"/>
                    <a:pt x="382" y="1757"/>
                  </a:cubicBezTo>
                  <a:cubicBezTo>
                    <a:pt x="382" y="1757"/>
                    <a:pt x="382" y="1757"/>
                    <a:pt x="382" y="1757"/>
                  </a:cubicBezTo>
                  <a:cubicBezTo>
                    <a:pt x="382" y="1757"/>
                    <a:pt x="382" y="1757"/>
                    <a:pt x="382" y="1757"/>
                  </a:cubicBezTo>
                  <a:cubicBezTo>
                    <a:pt x="384" y="1755"/>
                    <a:pt x="387" y="1753"/>
                    <a:pt x="389" y="1752"/>
                  </a:cubicBezTo>
                  <a:cubicBezTo>
                    <a:pt x="389" y="1752"/>
                    <a:pt x="389" y="1752"/>
                    <a:pt x="389" y="1752"/>
                  </a:cubicBezTo>
                  <a:cubicBezTo>
                    <a:pt x="389" y="1752"/>
                    <a:pt x="389" y="1752"/>
                    <a:pt x="389" y="1752"/>
                  </a:cubicBezTo>
                  <a:cubicBezTo>
                    <a:pt x="389" y="1752"/>
                    <a:pt x="389" y="1752"/>
                    <a:pt x="389" y="1752"/>
                  </a:cubicBezTo>
                  <a:cubicBezTo>
                    <a:pt x="396" y="1747"/>
                    <a:pt x="403" y="1742"/>
                    <a:pt x="410" y="1737"/>
                  </a:cubicBezTo>
                  <a:cubicBezTo>
                    <a:pt x="421" y="1729"/>
                    <a:pt x="503" y="1679"/>
                    <a:pt x="429" y="1716"/>
                  </a:cubicBezTo>
                  <a:cubicBezTo>
                    <a:pt x="434" y="1713"/>
                    <a:pt x="444" y="1705"/>
                    <a:pt x="459" y="1694"/>
                  </a:cubicBezTo>
                  <a:cubicBezTo>
                    <a:pt x="457" y="1695"/>
                    <a:pt x="456" y="1694"/>
                    <a:pt x="455" y="1694"/>
                  </a:cubicBezTo>
                  <a:cubicBezTo>
                    <a:pt x="476" y="1680"/>
                    <a:pt x="490" y="1652"/>
                    <a:pt x="518" y="1648"/>
                  </a:cubicBezTo>
                  <a:cubicBezTo>
                    <a:pt x="518" y="1648"/>
                    <a:pt x="518" y="1648"/>
                    <a:pt x="519" y="1648"/>
                  </a:cubicBezTo>
                  <a:cubicBezTo>
                    <a:pt x="519" y="1648"/>
                    <a:pt x="519" y="1648"/>
                    <a:pt x="519" y="1648"/>
                  </a:cubicBezTo>
                  <a:cubicBezTo>
                    <a:pt x="511" y="1654"/>
                    <a:pt x="502" y="1660"/>
                    <a:pt x="494" y="1666"/>
                  </a:cubicBezTo>
                  <a:cubicBezTo>
                    <a:pt x="496" y="1665"/>
                    <a:pt x="497" y="1665"/>
                    <a:pt x="498" y="1664"/>
                  </a:cubicBezTo>
                  <a:cubicBezTo>
                    <a:pt x="522" y="1647"/>
                    <a:pt x="549" y="1626"/>
                    <a:pt x="575" y="1608"/>
                  </a:cubicBezTo>
                  <a:cubicBezTo>
                    <a:pt x="578" y="1605"/>
                    <a:pt x="581" y="1603"/>
                    <a:pt x="584" y="1601"/>
                  </a:cubicBezTo>
                  <a:cubicBezTo>
                    <a:pt x="631" y="1567"/>
                    <a:pt x="670" y="1540"/>
                    <a:pt x="673" y="1542"/>
                  </a:cubicBezTo>
                  <a:cubicBezTo>
                    <a:pt x="676" y="1545"/>
                    <a:pt x="679" y="1549"/>
                    <a:pt x="682" y="1552"/>
                  </a:cubicBezTo>
                  <a:cubicBezTo>
                    <a:pt x="683" y="1553"/>
                    <a:pt x="683" y="1554"/>
                    <a:pt x="684" y="1556"/>
                  </a:cubicBezTo>
                  <a:cubicBezTo>
                    <a:pt x="685" y="1557"/>
                    <a:pt x="687" y="1559"/>
                    <a:pt x="688" y="1561"/>
                  </a:cubicBezTo>
                  <a:cubicBezTo>
                    <a:pt x="687" y="1560"/>
                    <a:pt x="685" y="1559"/>
                    <a:pt x="684" y="1557"/>
                  </a:cubicBezTo>
                  <a:cubicBezTo>
                    <a:pt x="683" y="1556"/>
                    <a:pt x="682" y="1555"/>
                    <a:pt x="681" y="1555"/>
                  </a:cubicBezTo>
                  <a:cubicBezTo>
                    <a:pt x="679" y="1552"/>
                    <a:pt x="676" y="1550"/>
                    <a:pt x="673" y="1548"/>
                  </a:cubicBezTo>
                  <a:cubicBezTo>
                    <a:pt x="675" y="1551"/>
                    <a:pt x="677" y="1557"/>
                    <a:pt x="679" y="1565"/>
                  </a:cubicBezTo>
                  <a:cubicBezTo>
                    <a:pt x="682" y="1574"/>
                    <a:pt x="684" y="1584"/>
                    <a:pt x="687" y="1597"/>
                  </a:cubicBezTo>
                  <a:cubicBezTo>
                    <a:pt x="707" y="1680"/>
                    <a:pt x="739" y="1837"/>
                    <a:pt x="779" y="1824"/>
                  </a:cubicBezTo>
                  <a:cubicBezTo>
                    <a:pt x="776" y="1825"/>
                    <a:pt x="772" y="1827"/>
                    <a:pt x="769" y="1829"/>
                  </a:cubicBezTo>
                  <a:cubicBezTo>
                    <a:pt x="788" y="1828"/>
                    <a:pt x="826" y="1813"/>
                    <a:pt x="865" y="1795"/>
                  </a:cubicBezTo>
                  <a:cubicBezTo>
                    <a:pt x="876" y="1790"/>
                    <a:pt x="888" y="1784"/>
                    <a:pt x="900" y="1778"/>
                  </a:cubicBezTo>
                  <a:cubicBezTo>
                    <a:pt x="947" y="1755"/>
                    <a:pt x="990" y="1731"/>
                    <a:pt x="1001" y="1725"/>
                  </a:cubicBezTo>
                  <a:cubicBezTo>
                    <a:pt x="1038" y="1706"/>
                    <a:pt x="1074" y="1687"/>
                    <a:pt x="1110" y="1666"/>
                  </a:cubicBezTo>
                  <a:cubicBezTo>
                    <a:pt x="1123" y="1659"/>
                    <a:pt x="1136" y="1652"/>
                    <a:pt x="1148" y="1645"/>
                  </a:cubicBezTo>
                  <a:cubicBezTo>
                    <a:pt x="1279" y="1569"/>
                    <a:pt x="1403" y="1484"/>
                    <a:pt x="1522" y="1388"/>
                  </a:cubicBezTo>
                  <a:cubicBezTo>
                    <a:pt x="1521" y="1388"/>
                    <a:pt x="1521" y="1388"/>
                    <a:pt x="1521" y="1387"/>
                  </a:cubicBezTo>
                  <a:cubicBezTo>
                    <a:pt x="1538" y="1352"/>
                    <a:pt x="1575" y="1329"/>
                    <a:pt x="1606" y="1304"/>
                  </a:cubicBezTo>
                  <a:cubicBezTo>
                    <a:pt x="1595" y="1319"/>
                    <a:pt x="1633" y="1284"/>
                    <a:pt x="1634" y="1281"/>
                  </a:cubicBezTo>
                  <a:cubicBezTo>
                    <a:pt x="1626" y="1289"/>
                    <a:pt x="1616" y="1297"/>
                    <a:pt x="1607" y="1304"/>
                  </a:cubicBezTo>
                  <a:cubicBezTo>
                    <a:pt x="1609" y="1301"/>
                    <a:pt x="1613" y="1296"/>
                    <a:pt x="1620" y="1288"/>
                  </a:cubicBezTo>
                  <a:cubicBezTo>
                    <a:pt x="1620" y="1288"/>
                    <a:pt x="1620" y="1288"/>
                    <a:pt x="1620" y="1288"/>
                  </a:cubicBezTo>
                  <a:cubicBezTo>
                    <a:pt x="1648" y="1259"/>
                    <a:pt x="1676" y="1232"/>
                    <a:pt x="1702" y="1203"/>
                  </a:cubicBezTo>
                  <a:cubicBezTo>
                    <a:pt x="1673" y="1230"/>
                    <a:pt x="1720" y="1180"/>
                    <a:pt x="1720" y="1179"/>
                  </a:cubicBezTo>
                  <a:cubicBezTo>
                    <a:pt x="1757" y="1133"/>
                    <a:pt x="1789" y="1082"/>
                    <a:pt x="1830" y="1038"/>
                  </a:cubicBezTo>
                  <a:cubicBezTo>
                    <a:pt x="1822" y="1052"/>
                    <a:pt x="1858" y="995"/>
                    <a:pt x="1866" y="984"/>
                  </a:cubicBezTo>
                  <a:cubicBezTo>
                    <a:pt x="1858" y="995"/>
                    <a:pt x="1849" y="1006"/>
                    <a:pt x="1841" y="1017"/>
                  </a:cubicBezTo>
                  <a:cubicBezTo>
                    <a:pt x="1856" y="995"/>
                    <a:pt x="1870" y="972"/>
                    <a:pt x="1884" y="949"/>
                  </a:cubicBezTo>
                  <a:cubicBezTo>
                    <a:pt x="1888" y="942"/>
                    <a:pt x="1893" y="935"/>
                    <a:pt x="1897" y="927"/>
                  </a:cubicBezTo>
                  <a:cubicBezTo>
                    <a:pt x="1905" y="914"/>
                    <a:pt x="1913" y="901"/>
                    <a:pt x="1920" y="888"/>
                  </a:cubicBezTo>
                  <a:cubicBezTo>
                    <a:pt x="1913" y="898"/>
                    <a:pt x="1906" y="908"/>
                    <a:pt x="1899" y="919"/>
                  </a:cubicBezTo>
                  <a:cubicBezTo>
                    <a:pt x="1899" y="919"/>
                    <a:pt x="1899" y="919"/>
                    <a:pt x="1899" y="919"/>
                  </a:cubicBezTo>
                  <a:cubicBezTo>
                    <a:pt x="1899" y="920"/>
                    <a:pt x="1899" y="920"/>
                    <a:pt x="1899" y="920"/>
                  </a:cubicBezTo>
                  <a:cubicBezTo>
                    <a:pt x="1899" y="919"/>
                    <a:pt x="1899" y="917"/>
                    <a:pt x="1899" y="916"/>
                  </a:cubicBezTo>
                  <a:cubicBezTo>
                    <a:pt x="1898" y="918"/>
                    <a:pt x="1897" y="920"/>
                    <a:pt x="1895" y="923"/>
                  </a:cubicBezTo>
                  <a:cubicBezTo>
                    <a:pt x="1892" y="929"/>
                    <a:pt x="1888" y="936"/>
                    <a:pt x="1883" y="943"/>
                  </a:cubicBezTo>
                  <a:cubicBezTo>
                    <a:pt x="1879" y="949"/>
                    <a:pt x="1875" y="955"/>
                    <a:pt x="1872" y="961"/>
                  </a:cubicBezTo>
                  <a:cubicBezTo>
                    <a:pt x="1876" y="952"/>
                    <a:pt x="1880" y="946"/>
                    <a:pt x="1883" y="941"/>
                  </a:cubicBezTo>
                  <a:cubicBezTo>
                    <a:pt x="1887" y="933"/>
                    <a:pt x="1890" y="928"/>
                    <a:pt x="1895" y="922"/>
                  </a:cubicBezTo>
                  <a:cubicBezTo>
                    <a:pt x="1896" y="920"/>
                    <a:pt x="1898" y="917"/>
                    <a:pt x="1899" y="915"/>
                  </a:cubicBezTo>
                  <a:cubicBezTo>
                    <a:pt x="1899" y="915"/>
                    <a:pt x="1899" y="915"/>
                    <a:pt x="1899" y="916"/>
                  </a:cubicBezTo>
                  <a:cubicBezTo>
                    <a:pt x="1900" y="915"/>
                    <a:pt x="1900" y="914"/>
                    <a:pt x="1900" y="914"/>
                  </a:cubicBezTo>
                  <a:cubicBezTo>
                    <a:pt x="1900" y="914"/>
                    <a:pt x="1900" y="914"/>
                    <a:pt x="1899" y="915"/>
                  </a:cubicBezTo>
                  <a:cubicBezTo>
                    <a:pt x="1900" y="911"/>
                    <a:pt x="1903" y="908"/>
                    <a:pt x="1906" y="907"/>
                  </a:cubicBezTo>
                  <a:cubicBezTo>
                    <a:pt x="1906" y="907"/>
                    <a:pt x="1906" y="907"/>
                    <a:pt x="1906" y="907"/>
                  </a:cubicBezTo>
                  <a:cubicBezTo>
                    <a:pt x="1906" y="907"/>
                    <a:pt x="1906" y="907"/>
                    <a:pt x="1906" y="907"/>
                  </a:cubicBezTo>
                  <a:cubicBezTo>
                    <a:pt x="1906" y="906"/>
                    <a:pt x="1906" y="906"/>
                    <a:pt x="1906" y="906"/>
                  </a:cubicBezTo>
                  <a:cubicBezTo>
                    <a:pt x="1906" y="906"/>
                    <a:pt x="1906" y="906"/>
                    <a:pt x="1906" y="906"/>
                  </a:cubicBezTo>
                  <a:cubicBezTo>
                    <a:pt x="1906" y="906"/>
                    <a:pt x="1906" y="906"/>
                    <a:pt x="1906" y="906"/>
                  </a:cubicBezTo>
                  <a:cubicBezTo>
                    <a:pt x="1906" y="906"/>
                    <a:pt x="1906" y="906"/>
                    <a:pt x="1906" y="906"/>
                  </a:cubicBezTo>
                  <a:cubicBezTo>
                    <a:pt x="1906" y="906"/>
                    <a:pt x="1906" y="906"/>
                    <a:pt x="1906" y="906"/>
                  </a:cubicBezTo>
                  <a:cubicBezTo>
                    <a:pt x="1906" y="906"/>
                    <a:pt x="1906" y="907"/>
                    <a:pt x="1906" y="907"/>
                  </a:cubicBezTo>
                  <a:cubicBezTo>
                    <a:pt x="1906" y="907"/>
                    <a:pt x="1906" y="907"/>
                    <a:pt x="1906" y="907"/>
                  </a:cubicBezTo>
                  <a:cubicBezTo>
                    <a:pt x="1906" y="907"/>
                    <a:pt x="1906" y="907"/>
                    <a:pt x="1906" y="907"/>
                  </a:cubicBezTo>
                  <a:cubicBezTo>
                    <a:pt x="1907" y="905"/>
                    <a:pt x="1907" y="905"/>
                    <a:pt x="1906" y="907"/>
                  </a:cubicBezTo>
                  <a:cubicBezTo>
                    <a:pt x="1914" y="895"/>
                    <a:pt x="1922" y="883"/>
                    <a:pt x="1930" y="871"/>
                  </a:cubicBezTo>
                  <a:cubicBezTo>
                    <a:pt x="1931" y="868"/>
                    <a:pt x="1932" y="866"/>
                    <a:pt x="1934" y="864"/>
                  </a:cubicBezTo>
                  <a:cubicBezTo>
                    <a:pt x="1937" y="858"/>
                    <a:pt x="1940" y="852"/>
                    <a:pt x="1944" y="846"/>
                  </a:cubicBezTo>
                  <a:cubicBezTo>
                    <a:pt x="1952" y="833"/>
                    <a:pt x="1959" y="819"/>
                    <a:pt x="1967" y="806"/>
                  </a:cubicBezTo>
                  <a:cubicBezTo>
                    <a:pt x="1965" y="805"/>
                    <a:pt x="1970" y="785"/>
                    <a:pt x="1971" y="784"/>
                  </a:cubicBezTo>
                  <a:cubicBezTo>
                    <a:pt x="1980" y="764"/>
                    <a:pt x="1991" y="745"/>
                    <a:pt x="2001" y="726"/>
                  </a:cubicBezTo>
                  <a:cubicBezTo>
                    <a:pt x="2031" y="670"/>
                    <a:pt x="2048" y="605"/>
                    <a:pt x="2071" y="545"/>
                  </a:cubicBezTo>
                  <a:cubicBezTo>
                    <a:pt x="2074" y="534"/>
                    <a:pt x="2077" y="522"/>
                    <a:pt x="2081" y="511"/>
                  </a:cubicBezTo>
                  <a:cubicBezTo>
                    <a:pt x="2104" y="486"/>
                    <a:pt x="2115" y="408"/>
                    <a:pt x="2116" y="378"/>
                  </a:cubicBezTo>
                  <a:cubicBezTo>
                    <a:pt x="2118" y="438"/>
                    <a:pt x="2125" y="371"/>
                    <a:pt x="2128" y="355"/>
                  </a:cubicBezTo>
                  <a:cubicBezTo>
                    <a:pt x="2129" y="347"/>
                    <a:pt x="2130" y="339"/>
                    <a:pt x="2131" y="332"/>
                  </a:cubicBezTo>
                  <a:cubicBezTo>
                    <a:pt x="2134" y="305"/>
                    <a:pt x="2135" y="279"/>
                    <a:pt x="2135" y="252"/>
                  </a:cubicBezTo>
                  <a:cubicBezTo>
                    <a:pt x="2135" y="232"/>
                    <a:pt x="2144" y="171"/>
                    <a:pt x="2144" y="172"/>
                  </a:cubicBezTo>
                  <a:cubicBezTo>
                    <a:pt x="2146" y="170"/>
                    <a:pt x="2147" y="168"/>
                    <a:pt x="2148" y="165"/>
                  </a:cubicBezTo>
                  <a:cubicBezTo>
                    <a:pt x="2148" y="165"/>
                    <a:pt x="2148" y="165"/>
                    <a:pt x="2148" y="165"/>
                  </a:cubicBezTo>
                  <a:cubicBezTo>
                    <a:pt x="2148" y="165"/>
                    <a:pt x="2148" y="165"/>
                    <a:pt x="2148" y="165"/>
                  </a:cubicBezTo>
                  <a:cubicBezTo>
                    <a:pt x="2149" y="165"/>
                    <a:pt x="2149" y="164"/>
                    <a:pt x="2149" y="163"/>
                  </a:cubicBezTo>
                  <a:cubicBezTo>
                    <a:pt x="2149" y="163"/>
                    <a:pt x="2149" y="163"/>
                    <a:pt x="2149" y="163"/>
                  </a:cubicBezTo>
                  <a:cubicBezTo>
                    <a:pt x="2150" y="159"/>
                    <a:pt x="2150" y="154"/>
                    <a:pt x="2150" y="150"/>
                  </a:cubicBezTo>
                  <a:lnTo>
                    <a:pt x="2150" y="149"/>
                  </a:lnTo>
                  <a:close/>
                  <a:moveTo>
                    <a:pt x="1839" y="1094"/>
                  </a:moveTo>
                  <a:cubicBezTo>
                    <a:pt x="1835" y="1100"/>
                    <a:pt x="1831" y="1106"/>
                    <a:pt x="1827" y="1112"/>
                  </a:cubicBezTo>
                  <a:cubicBezTo>
                    <a:pt x="1831" y="1106"/>
                    <a:pt x="1834" y="1099"/>
                    <a:pt x="1839" y="1094"/>
                  </a:cubicBezTo>
                  <a:close/>
                  <a:moveTo>
                    <a:pt x="1702" y="1291"/>
                  </a:moveTo>
                  <a:cubicBezTo>
                    <a:pt x="1702" y="1290"/>
                    <a:pt x="1702" y="1289"/>
                    <a:pt x="1703" y="1289"/>
                  </a:cubicBezTo>
                  <a:cubicBezTo>
                    <a:pt x="1703" y="1288"/>
                    <a:pt x="1703" y="1288"/>
                    <a:pt x="1704" y="1288"/>
                  </a:cubicBezTo>
                  <a:cubicBezTo>
                    <a:pt x="1709" y="1279"/>
                    <a:pt x="1716" y="1271"/>
                    <a:pt x="1723" y="1264"/>
                  </a:cubicBezTo>
                  <a:cubicBezTo>
                    <a:pt x="1717" y="1271"/>
                    <a:pt x="1711" y="1279"/>
                    <a:pt x="1705" y="1286"/>
                  </a:cubicBezTo>
                  <a:cubicBezTo>
                    <a:pt x="1706" y="1285"/>
                    <a:pt x="1707" y="1284"/>
                    <a:pt x="1707" y="1284"/>
                  </a:cubicBezTo>
                  <a:cubicBezTo>
                    <a:pt x="1706" y="1285"/>
                    <a:pt x="1699" y="1295"/>
                    <a:pt x="1702" y="1290"/>
                  </a:cubicBezTo>
                  <a:cubicBezTo>
                    <a:pt x="1702" y="1290"/>
                    <a:pt x="1702" y="1290"/>
                    <a:pt x="1702" y="1291"/>
                  </a:cubicBezTo>
                  <a:close/>
                  <a:moveTo>
                    <a:pt x="1505" y="1483"/>
                  </a:moveTo>
                  <a:cubicBezTo>
                    <a:pt x="1501" y="1488"/>
                    <a:pt x="1496" y="1492"/>
                    <a:pt x="1492" y="1497"/>
                  </a:cubicBezTo>
                  <a:cubicBezTo>
                    <a:pt x="1484" y="1505"/>
                    <a:pt x="1475" y="1513"/>
                    <a:pt x="1467" y="1521"/>
                  </a:cubicBezTo>
                  <a:cubicBezTo>
                    <a:pt x="1477" y="1507"/>
                    <a:pt x="1488" y="1489"/>
                    <a:pt x="1505" y="1483"/>
                  </a:cubicBezTo>
                  <a:close/>
                  <a:moveTo>
                    <a:pt x="834" y="2146"/>
                  </a:moveTo>
                  <a:cubicBezTo>
                    <a:pt x="837" y="2155"/>
                    <a:pt x="838" y="2163"/>
                    <a:pt x="839" y="2172"/>
                  </a:cubicBezTo>
                  <a:cubicBezTo>
                    <a:pt x="838" y="2163"/>
                    <a:pt x="836" y="2155"/>
                    <a:pt x="834" y="2146"/>
                  </a:cubicBezTo>
                  <a:close/>
                  <a:moveTo>
                    <a:pt x="829" y="2149"/>
                  </a:moveTo>
                  <a:cubicBezTo>
                    <a:pt x="829" y="2150"/>
                    <a:pt x="830" y="2151"/>
                    <a:pt x="830" y="2151"/>
                  </a:cubicBezTo>
                  <a:cubicBezTo>
                    <a:pt x="830" y="2151"/>
                    <a:pt x="829" y="2150"/>
                    <a:pt x="829" y="2149"/>
                  </a:cubicBezTo>
                  <a:close/>
                  <a:moveTo>
                    <a:pt x="671" y="2173"/>
                  </a:moveTo>
                  <a:cubicBezTo>
                    <a:pt x="648" y="2166"/>
                    <a:pt x="624" y="2159"/>
                    <a:pt x="600" y="2153"/>
                  </a:cubicBezTo>
                  <a:cubicBezTo>
                    <a:pt x="625" y="2158"/>
                    <a:pt x="654" y="2163"/>
                    <a:pt x="671" y="2173"/>
                  </a:cubicBezTo>
                  <a:close/>
                  <a:moveTo>
                    <a:pt x="389" y="1720"/>
                  </a:moveTo>
                  <a:cubicBezTo>
                    <a:pt x="389" y="1720"/>
                    <a:pt x="390" y="1718"/>
                    <a:pt x="392" y="1717"/>
                  </a:cubicBezTo>
                  <a:cubicBezTo>
                    <a:pt x="392" y="1716"/>
                    <a:pt x="392" y="1716"/>
                    <a:pt x="392" y="1716"/>
                  </a:cubicBezTo>
                  <a:cubicBezTo>
                    <a:pt x="392" y="1716"/>
                    <a:pt x="392" y="1716"/>
                    <a:pt x="392" y="1716"/>
                  </a:cubicBezTo>
                  <a:cubicBezTo>
                    <a:pt x="392" y="1716"/>
                    <a:pt x="393" y="1716"/>
                    <a:pt x="393" y="1715"/>
                  </a:cubicBezTo>
                  <a:cubicBezTo>
                    <a:pt x="393" y="1716"/>
                    <a:pt x="392" y="1716"/>
                    <a:pt x="392" y="1716"/>
                  </a:cubicBezTo>
                  <a:cubicBezTo>
                    <a:pt x="400" y="1709"/>
                    <a:pt x="409" y="1703"/>
                    <a:pt x="419" y="1698"/>
                  </a:cubicBezTo>
                  <a:cubicBezTo>
                    <a:pt x="409" y="1705"/>
                    <a:pt x="399" y="1713"/>
                    <a:pt x="389" y="1720"/>
                  </a:cubicBezTo>
                  <a:cubicBezTo>
                    <a:pt x="389" y="1720"/>
                    <a:pt x="389" y="1720"/>
                    <a:pt x="389" y="1720"/>
                  </a:cubicBezTo>
                  <a:cubicBezTo>
                    <a:pt x="389" y="1720"/>
                    <a:pt x="389" y="1720"/>
                    <a:pt x="388" y="1720"/>
                  </a:cubicBezTo>
                  <a:cubicBezTo>
                    <a:pt x="389" y="1720"/>
                    <a:pt x="389" y="1720"/>
                    <a:pt x="389" y="1720"/>
                  </a:cubicBezTo>
                  <a:close/>
                  <a:moveTo>
                    <a:pt x="325" y="1776"/>
                  </a:moveTo>
                  <a:cubicBezTo>
                    <a:pt x="325" y="1776"/>
                    <a:pt x="325" y="1776"/>
                    <a:pt x="325" y="1776"/>
                  </a:cubicBezTo>
                  <a:cubicBezTo>
                    <a:pt x="325" y="1776"/>
                    <a:pt x="325" y="1776"/>
                    <a:pt x="325" y="1776"/>
                  </a:cubicBezTo>
                  <a:cubicBezTo>
                    <a:pt x="325" y="1776"/>
                    <a:pt x="325" y="1776"/>
                    <a:pt x="325" y="1776"/>
                  </a:cubicBezTo>
                  <a:cubicBezTo>
                    <a:pt x="325" y="1776"/>
                    <a:pt x="325" y="1776"/>
                    <a:pt x="325" y="1776"/>
                  </a:cubicBezTo>
                  <a:cubicBezTo>
                    <a:pt x="325" y="1776"/>
                    <a:pt x="325" y="1776"/>
                    <a:pt x="325" y="1776"/>
                  </a:cubicBezTo>
                  <a:cubicBezTo>
                    <a:pt x="325" y="1776"/>
                    <a:pt x="325" y="1776"/>
                    <a:pt x="326" y="1776"/>
                  </a:cubicBezTo>
                  <a:cubicBezTo>
                    <a:pt x="326" y="1776"/>
                    <a:pt x="326" y="1776"/>
                    <a:pt x="326" y="1776"/>
                  </a:cubicBezTo>
                  <a:cubicBezTo>
                    <a:pt x="326" y="1776"/>
                    <a:pt x="326" y="1776"/>
                    <a:pt x="326" y="1776"/>
                  </a:cubicBezTo>
                  <a:cubicBezTo>
                    <a:pt x="326" y="1776"/>
                    <a:pt x="326" y="1776"/>
                    <a:pt x="326" y="1776"/>
                  </a:cubicBezTo>
                  <a:cubicBezTo>
                    <a:pt x="326" y="1776"/>
                    <a:pt x="326" y="1776"/>
                    <a:pt x="326" y="1776"/>
                  </a:cubicBezTo>
                  <a:cubicBezTo>
                    <a:pt x="326" y="1775"/>
                    <a:pt x="326" y="1775"/>
                    <a:pt x="326" y="1775"/>
                  </a:cubicBezTo>
                  <a:cubicBezTo>
                    <a:pt x="326" y="1776"/>
                    <a:pt x="323" y="1778"/>
                    <a:pt x="321" y="1779"/>
                  </a:cubicBezTo>
                  <a:cubicBezTo>
                    <a:pt x="321" y="1779"/>
                    <a:pt x="321" y="1779"/>
                    <a:pt x="321" y="1779"/>
                  </a:cubicBezTo>
                  <a:cubicBezTo>
                    <a:pt x="321" y="1779"/>
                    <a:pt x="321" y="1779"/>
                    <a:pt x="321" y="1779"/>
                  </a:cubicBezTo>
                  <a:cubicBezTo>
                    <a:pt x="321" y="1779"/>
                    <a:pt x="321" y="1779"/>
                    <a:pt x="321" y="1779"/>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19" y="1780"/>
                  </a:cubicBezTo>
                  <a:cubicBezTo>
                    <a:pt x="319" y="1780"/>
                    <a:pt x="319" y="1780"/>
                    <a:pt x="319" y="1781"/>
                  </a:cubicBezTo>
                  <a:cubicBezTo>
                    <a:pt x="319" y="1781"/>
                    <a:pt x="319" y="1781"/>
                    <a:pt x="319" y="1781"/>
                  </a:cubicBezTo>
                  <a:cubicBezTo>
                    <a:pt x="319" y="1781"/>
                    <a:pt x="319" y="1781"/>
                    <a:pt x="319" y="1781"/>
                  </a:cubicBezTo>
                  <a:cubicBezTo>
                    <a:pt x="319" y="1781"/>
                    <a:pt x="319" y="1781"/>
                    <a:pt x="319" y="1781"/>
                  </a:cubicBezTo>
                  <a:cubicBezTo>
                    <a:pt x="318" y="1781"/>
                    <a:pt x="318" y="1781"/>
                    <a:pt x="318" y="1781"/>
                  </a:cubicBezTo>
                  <a:cubicBezTo>
                    <a:pt x="304" y="1791"/>
                    <a:pt x="289" y="1801"/>
                    <a:pt x="273" y="1811"/>
                  </a:cubicBezTo>
                  <a:cubicBezTo>
                    <a:pt x="288" y="1799"/>
                    <a:pt x="305" y="1789"/>
                    <a:pt x="322" y="1778"/>
                  </a:cubicBezTo>
                  <a:cubicBezTo>
                    <a:pt x="322" y="1778"/>
                    <a:pt x="322" y="1778"/>
                    <a:pt x="322" y="1778"/>
                  </a:cubicBezTo>
                  <a:cubicBezTo>
                    <a:pt x="322" y="1778"/>
                    <a:pt x="322" y="1778"/>
                    <a:pt x="322" y="1778"/>
                  </a:cubicBezTo>
                  <a:cubicBezTo>
                    <a:pt x="322" y="1778"/>
                    <a:pt x="322" y="1778"/>
                    <a:pt x="323" y="1778"/>
                  </a:cubicBezTo>
                  <a:cubicBezTo>
                    <a:pt x="323" y="1778"/>
                    <a:pt x="323" y="1778"/>
                    <a:pt x="323" y="1778"/>
                  </a:cubicBezTo>
                  <a:cubicBezTo>
                    <a:pt x="323" y="1778"/>
                    <a:pt x="323" y="1778"/>
                    <a:pt x="323" y="1777"/>
                  </a:cubicBezTo>
                  <a:cubicBezTo>
                    <a:pt x="323" y="1777"/>
                    <a:pt x="323" y="1777"/>
                    <a:pt x="323" y="1777"/>
                  </a:cubicBezTo>
                  <a:cubicBezTo>
                    <a:pt x="323" y="1777"/>
                    <a:pt x="323" y="1777"/>
                    <a:pt x="323" y="1777"/>
                  </a:cubicBezTo>
                  <a:cubicBezTo>
                    <a:pt x="328" y="1774"/>
                    <a:pt x="338" y="1767"/>
                    <a:pt x="341" y="1765"/>
                  </a:cubicBezTo>
                  <a:cubicBezTo>
                    <a:pt x="336" y="1769"/>
                    <a:pt x="331" y="1772"/>
                    <a:pt x="325" y="1776"/>
                  </a:cubicBezTo>
                  <a:cubicBezTo>
                    <a:pt x="325" y="1776"/>
                    <a:pt x="325" y="1776"/>
                    <a:pt x="325" y="1776"/>
                  </a:cubicBezTo>
                  <a:cubicBezTo>
                    <a:pt x="325" y="1776"/>
                    <a:pt x="325" y="1776"/>
                    <a:pt x="325" y="1776"/>
                  </a:cubicBezTo>
                  <a:close/>
                  <a:moveTo>
                    <a:pt x="402" y="1738"/>
                  </a:moveTo>
                  <a:cubicBezTo>
                    <a:pt x="401" y="1738"/>
                    <a:pt x="401" y="1738"/>
                    <a:pt x="401" y="1738"/>
                  </a:cubicBezTo>
                  <a:cubicBezTo>
                    <a:pt x="400" y="1739"/>
                    <a:pt x="400" y="1739"/>
                    <a:pt x="400" y="1739"/>
                  </a:cubicBezTo>
                  <a:cubicBezTo>
                    <a:pt x="388" y="1748"/>
                    <a:pt x="376" y="1756"/>
                    <a:pt x="364" y="1765"/>
                  </a:cubicBezTo>
                  <a:cubicBezTo>
                    <a:pt x="376" y="1756"/>
                    <a:pt x="386" y="1738"/>
                    <a:pt x="402" y="1737"/>
                  </a:cubicBezTo>
                  <a:cubicBezTo>
                    <a:pt x="402" y="1737"/>
                    <a:pt x="403" y="1737"/>
                    <a:pt x="403" y="1737"/>
                  </a:cubicBezTo>
                  <a:cubicBezTo>
                    <a:pt x="402" y="1737"/>
                    <a:pt x="402" y="1737"/>
                    <a:pt x="402" y="1738"/>
                  </a:cubicBezTo>
                  <a:close/>
                  <a:moveTo>
                    <a:pt x="435" y="1695"/>
                  </a:moveTo>
                  <a:cubicBezTo>
                    <a:pt x="424" y="1698"/>
                    <a:pt x="362" y="1746"/>
                    <a:pt x="347" y="1755"/>
                  </a:cubicBezTo>
                  <a:cubicBezTo>
                    <a:pt x="379" y="1730"/>
                    <a:pt x="454" y="1675"/>
                    <a:pt x="435" y="1695"/>
                  </a:cubicBezTo>
                  <a:close/>
                  <a:moveTo>
                    <a:pt x="705" y="1563"/>
                  </a:moveTo>
                  <a:cubicBezTo>
                    <a:pt x="705" y="1563"/>
                    <a:pt x="705" y="1561"/>
                    <a:pt x="704" y="1559"/>
                  </a:cubicBezTo>
                  <a:cubicBezTo>
                    <a:pt x="704" y="1559"/>
                    <a:pt x="704" y="1559"/>
                    <a:pt x="704" y="1559"/>
                  </a:cubicBezTo>
                  <a:cubicBezTo>
                    <a:pt x="704" y="1558"/>
                    <a:pt x="704" y="1557"/>
                    <a:pt x="704" y="1557"/>
                  </a:cubicBezTo>
                  <a:cubicBezTo>
                    <a:pt x="703" y="1556"/>
                    <a:pt x="703" y="1556"/>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0" y="1543"/>
                    <a:pt x="697" y="1530"/>
                    <a:pt x="694" y="1518"/>
                  </a:cubicBezTo>
                  <a:cubicBezTo>
                    <a:pt x="699" y="1533"/>
                    <a:pt x="703" y="1548"/>
                    <a:pt x="705" y="1563"/>
                  </a:cubicBezTo>
                  <a:close/>
                  <a:moveTo>
                    <a:pt x="708" y="1581"/>
                  </a:moveTo>
                  <a:cubicBezTo>
                    <a:pt x="707" y="1574"/>
                    <a:pt x="705" y="1568"/>
                    <a:pt x="703" y="1561"/>
                  </a:cubicBezTo>
                  <a:cubicBezTo>
                    <a:pt x="705" y="1568"/>
                    <a:pt x="707" y="1574"/>
                    <a:pt x="708" y="1581"/>
                  </a:cubicBezTo>
                  <a:close/>
                  <a:moveTo>
                    <a:pt x="720" y="1686"/>
                  </a:moveTo>
                  <a:cubicBezTo>
                    <a:pt x="722" y="1695"/>
                    <a:pt x="723" y="1704"/>
                    <a:pt x="726" y="1712"/>
                  </a:cubicBezTo>
                  <a:cubicBezTo>
                    <a:pt x="723" y="1704"/>
                    <a:pt x="721" y="1695"/>
                    <a:pt x="720" y="1686"/>
                  </a:cubicBezTo>
                  <a:close/>
                  <a:moveTo>
                    <a:pt x="717" y="1664"/>
                  </a:moveTo>
                  <a:cubicBezTo>
                    <a:pt x="717" y="1663"/>
                    <a:pt x="717" y="1662"/>
                    <a:pt x="716" y="1661"/>
                  </a:cubicBezTo>
                  <a:cubicBezTo>
                    <a:pt x="711" y="1649"/>
                    <a:pt x="707" y="1637"/>
                    <a:pt x="707" y="1625"/>
                  </a:cubicBezTo>
                  <a:cubicBezTo>
                    <a:pt x="708" y="1621"/>
                    <a:pt x="708" y="1616"/>
                    <a:pt x="707" y="1613"/>
                  </a:cubicBezTo>
                  <a:cubicBezTo>
                    <a:pt x="707" y="1613"/>
                    <a:pt x="707" y="1613"/>
                    <a:pt x="707" y="1613"/>
                  </a:cubicBezTo>
                  <a:cubicBezTo>
                    <a:pt x="707" y="1612"/>
                    <a:pt x="707" y="1612"/>
                    <a:pt x="707" y="1611"/>
                  </a:cubicBezTo>
                  <a:cubicBezTo>
                    <a:pt x="707" y="1612"/>
                    <a:pt x="706" y="1613"/>
                    <a:pt x="706" y="1616"/>
                  </a:cubicBezTo>
                  <a:cubicBezTo>
                    <a:pt x="706" y="1616"/>
                    <a:pt x="706" y="1615"/>
                    <a:pt x="706" y="1615"/>
                  </a:cubicBezTo>
                  <a:cubicBezTo>
                    <a:pt x="704" y="1606"/>
                    <a:pt x="704" y="1604"/>
                    <a:pt x="706" y="1607"/>
                  </a:cubicBezTo>
                  <a:cubicBezTo>
                    <a:pt x="706" y="1607"/>
                    <a:pt x="706" y="1607"/>
                    <a:pt x="706" y="1607"/>
                  </a:cubicBezTo>
                  <a:cubicBezTo>
                    <a:pt x="706" y="1607"/>
                    <a:pt x="706" y="1606"/>
                    <a:pt x="706" y="1606"/>
                  </a:cubicBezTo>
                  <a:cubicBezTo>
                    <a:pt x="705" y="1603"/>
                    <a:pt x="704" y="1599"/>
                    <a:pt x="703" y="1596"/>
                  </a:cubicBezTo>
                  <a:cubicBezTo>
                    <a:pt x="703" y="1596"/>
                    <a:pt x="703" y="1596"/>
                    <a:pt x="703" y="1595"/>
                  </a:cubicBezTo>
                  <a:cubicBezTo>
                    <a:pt x="701" y="1589"/>
                    <a:pt x="700" y="1583"/>
                    <a:pt x="698" y="1576"/>
                  </a:cubicBezTo>
                  <a:cubicBezTo>
                    <a:pt x="698" y="1576"/>
                    <a:pt x="698" y="1575"/>
                    <a:pt x="698" y="1575"/>
                  </a:cubicBezTo>
                  <a:cubicBezTo>
                    <a:pt x="698" y="1576"/>
                    <a:pt x="698" y="1576"/>
                    <a:pt x="699" y="1577"/>
                  </a:cubicBezTo>
                  <a:cubicBezTo>
                    <a:pt x="705" y="1595"/>
                    <a:pt x="709" y="1613"/>
                    <a:pt x="714" y="1631"/>
                  </a:cubicBezTo>
                  <a:cubicBezTo>
                    <a:pt x="719" y="1652"/>
                    <a:pt x="723" y="1672"/>
                    <a:pt x="728" y="1692"/>
                  </a:cubicBezTo>
                  <a:cubicBezTo>
                    <a:pt x="725" y="1683"/>
                    <a:pt x="721" y="1674"/>
                    <a:pt x="717" y="1664"/>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1" y="1727"/>
                    <a:pt x="981" y="1727"/>
                  </a:cubicBezTo>
                  <a:cubicBezTo>
                    <a:pt x="981" y="1727"/>
                    <a:pt x="980" y="1728"/>
                    <a:pt x="980"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8" y="1728"/>
                    <a:pt x="978" y="1728"/>
                    <a:pt x="978" y="1728"/>
                  </a:cubicBezTo>
                  <a:cubicBezTo>
                    <a:pt x="978" y="1728"/>
                    <a:pt x="978" y="1728"/>
                    <a:pt x="978" y="1729"/>
                  </a:cubicBezTo>
                  <a:cubicBezTo>
                    <a:pt x="978" y="1729"/>
                    <a:pt x="978" y="1729"/>
                    <a:pt x="978" y="1729"/>
                  </a:cubicBezTo>
                  <a:cubicBezTo>
                    <a:pt x="978"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30"/>
                    <a:pt x="975" y="1730"/>
                    <a:pt x="975" y="1730"/>
                  </a:cubicBezTo>
                  <a:cubicBezTo>
                    <a:pt x="975" y="1730"/>
                    <a:pt x="975" y="1730"/>
                    <a:pt x="975" y="1730"/>
                  </a:cubicBezTo>
                  <a:cubicBezTo>
                    <a:pt x="975" y="1730"/>
                    <a:pt x="975" y="1730"/>
                    <a:pt x="975" y="1730"/>
                  </a:cubicBezTo>
                  <a:cubicBezTo>
                    <a:pt x="975" y="1730"/>
                    <a:pt x="975" y="1730"/>
                    <a:pt x="975" y="1730"/>
                  </a:cubicBezTo>
                  <a:cubicBezTo>
                    <a:pt x="975" y="1730"/>
                    <a:pt x="975" y="1730"/>
                    <a:pt x="975" y="1730"/>
                  </a:cubicBezTo>
                  <a:cubicBezTo>
                    <a:pt x="975" y="1730"/>
                    <a:pt x="975" y="1730"/>
                    <a:pt x="974" y="1730"/>
                  </a:cubicBezTo>
                  <a:cubicBezTo>
                    <a:pt x="974" y="1730"/>
                    <a:pt x="974" y="1730"/>
                    <a:pt x="974" y="1730"/>
                  </a:cubicBezTo>
                  <a:cubicBezTo>
                    <a:pt x="974" y="1730"/>
                    <a:pt x="974" y="1730"/>
                    <a:pt x="973" y="1730"/>
                  </a:cubicBezTo>
                  <a:cubicBezTo>
                    <a:pt x="973" y="1730"/>
                    <a:pt x="973" y="1730"/>
                    <a:pt x="973" y="1730"/>
                  </a:cubicBezTo>
                  <a:cubicBezTo>
                    <a:pt x="975" y="1729"/>
                    <a:pt x="1029" y="1703"/>
                    <a:pt x="1040" y="1699"/>
                  </a:cubicBezTo>
                  <a:cubicBezTo>
                    <a:pt x="1022" y="1711"/>
                    <a:pt x="1002" y="1719"/>
                    <a:pt x="982" y="1727"/>
                  </a:cubicBezTo>
                  <a:close/>
                  <a:moveTo>
                    <a:pt x="1053" y="1690"/>
                  </a:moveTo>
                  <a:cubicBezTo>
                    <a:pt x="1053" y="1690"/>
                    <a:pt x="1053" y="1690"/>
                    <a:pt x="1053" y="1690"/>
                  </a:cubicBezTo>
                  <a:cubicBezTo>
                    <a:pt x="1053" y="1690"/>
                    <a:pt x="1053" y="1690"/>
                    <a:pt x="1053" y="1690"/>
                  </a:cubicBezTo>
                  <a:cubicBezTo>
                    <a:pt x="1053" y="1690"/>
                    <a:pt x="1053" y="1690"/>
                    <a:pt x="1053" y="1690"/>
                  </a:cubicBezTo>
                  <a:cubicBezTo>
                    <a:pt x="1053" y="1690"/>
                    <a:pt x="1053" y="1690"/>
                    <a:pt x="1053" y="1690"/>
                  </a:cubicBezTo>
                  <a:close/>
                  <a:moveTo>
                    <a:pt x="1053" y="1689"/>
                  </a:moveTo>
                  <a:cubicBezTo>
                    <a:pt x="1053" y="1689"/>
                    <a:pt x="1053" y="1689"/>
                    <a:pt x="1053" y="1689"/>
                  </a:cubicBezTo>
                  <a:cubicBezTo>
                    <a:pt x="1053" y="1689"/>
                    <a:pt x="1053" y="1689"/>
                    <a:pt x="1053" y="1689"/>
                  </a:cubicBezTo>
                  <a:cubicBezTo>
                    <a:pt x="1053" y="1689"/>
                    <a:pt x="1053" y="1689"/>
                    <a:pt x="1053"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4" y="1689"/>
                    <a:pt x="1054" y="1689"/>
                    <a:pt x="1054" y="1689"/>
                  </a:cubicBezTo>
                  <a:cubicBezTo>
                    <a:pt x="1053" y="1689"/>
                    <a:pt x="1053" y="1689"/>
                    <a:pt x="1053" y="1689"/>
                  </a:cubicBezTo>
                  <a:close/>
                  <a:moveTo>
                    <a:pt x="1059" y="1686"/>
                  </a:moveTo>
                  <a:cubicBezTo>
                    <a:pt x="1059" y="1686"/>
                    <a:pt x="1059" y="1686"/>
                    <a:pt x="1059" y="1686"/>
                  </a:cubicBezTo>
                  <a:cubicBezTo>
                    <a:pt x="1059" y="1686"/>
                    <a:pt x="1059" y="1686"/>
                    <a:pt x="1059" y="1687"/>
                  </a:cubicBezTo>
                  <a:cubicBezTo>
                    <a:pt x="1059" y="1687"/>
                    <a:pt x="1059" y="1687"/>
                    <a:pt x="1059" y="1687"/>
                  </a:cubicBezTo>
                  <a:cubicBezTo>
                    <a:pt x="1059" y="1687"/>
                    <a:pt x="1059" y="1687"/>
                    <a:pt x="1059" y="1687"/>
                  </a:cubicBezTo>
                  <a:cubicBezTo>
                    <a:pt x="1059"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7" y="1687"/>
                    <a:pt x="1057" y="1688"/>
                    <a:pt x="1056" y="1688"/>
                  </a:cubicBezTo>
                  <a:cubicBezTo>
                    <a:pt x="1056" y="1688"/>
                    <a:pt x="1056" y="1688"/>
                    <a:pt x="1056" y="1688"/>
                  </a:cubicBezTo>
                  <a:cubicBezTo>
                    <a:pt x="1056" y="1688"/>
                    <a:pt x="1056" y="1688"/>
                    <a:pt x="1056" y="1688"/>
                  </a:cubicBezTo>
                  <a:cubicBezTo>
                    <a:pt x="1056" y="1688"/>
                    <a:pt x="1056" y="1688"/>
                    <a:pt x="1056" y="1688"/>
                  </a:cubicBezTo>
                  <a:cubicBezTo>
                    <a:pt x="1055" y="1688"/>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5" y="1689"/>
                    <a:pt x="1055" y="1688"/>
                    <a:pt x="1055" y="1688"/>
                  </a:cubicBezTo>
                  <a:cubicBezTo>
                    <a:pt x="1056" y="1688"/>
                    <a:pt x="1056" y="1688"/>
                    <a:pt x="1056" y="1688"/>
                  </a:cubicBezTo>
                  <a:cubicBezTo>
                    <a:pt x="1056" y="1688"/>
                    <a:pt x="1056" y="1688"/>
                    <a:pt x="1056" y="1688"/>
                  </a:cubicBezTo>
                  <a:cubicBezTo>
                    <a:pt x="1057" y="1688"/>
                    <a:pt x="1057" y="1687"/>
                    <a:pt x="1057" y="1687"/>
                  </a:cubicBezTo>
                  <a:cubicBezTo>
                    <a:pt x="1057" y="1687"/>
                    <a:pt x="1058" y="1687"/>
                    <a:pt x="1058" y="1687"/>
                  </a:cubicBezTo>
                  <a:cubicBezTo>
                    <a:pt x="1058" y="1687"/>
                    <a:pt x="1059" y="1686"/>
                    <a:pt x="1059" y="1686"/>
                  </a:cubicBezTo>
                  <a:cubicBezTo>
                    <a:pt x="1060" y="1686"/>
                    <a:pt x="1060" y="1686"/>
                    <a:pt x="1060" y="1686"/>
                  </a:cubicBezTo>
                  <a:cubicBezTo>
                    <a:pt x="1060" y="1686"/>
                    <a:pt x="1060" y="1686"/>
                    <a:pt x="1060" y="1686"/>
                  </a:cubicBezTo>
                  <a:cubicBezTo>
                    <a:pt x="1060" y="1686"/>
                    <a:pt x="1060" y="1686"/>
                    <a:pt x="1060" y="1686"/>
                  </a:cubicBezTo>
                  <a:cubicBezTo>
                    <a:pt x="1061" y="1685"/>
                    <a:pt x="1062" y="1685"/>
                    <a:pt x="1062" y="1684"/>
                  </a:cubicBezTo>
                  <a:cubicBezTo>
                    <a:pt x="1062" y="1685"/>
                    <a:pt x="1061" y="1685"/>
                    <a:pt x="1060" y="1686"/>
                  </a:cubicBezTo>
                  <a:cubicBezTo>
                    <a:pt x="1060" y="1686"/>
                    <a:pt x="1060" y="1686"/>
                    <a:pt x="1060" y="1686"/>
                  </a:cubicBezTo>
                  <a:cubicBezTo>
                    <a:pt x="1060" y="1686"/>
                    <a:pt x="1060" y="1686"/>
                    <a:pt x="1060" y="1686"/>
                  </a:cubicBezTo>
                  <a:cubicBezTo>
                    <a:pt x="1060" y="1686"/>
                    <a:pt x="1060" y="1686"/>
                    <a:pt x="1060" y="1686"/>
                  </a:cubicBezTo>
                  <a:cubicBezTo>
                    <a:pt x="1060" y="1686"/>
                    <a:pt x="1060" y="1686"/>
                    <a:pt x="1060" y="1686"/>
                  </a:cubicBezTo>
                  <a:cubicBezTo>
                    <a:pt x="1060" y="1686"/>
                    <a:pt x="1059" y="1686"/>
                    <a:pt x="1059" y="1686"/>
                  </a:cubicBezTo>
                  <a:close/>
                  <a:moveTo>
                    <a:pt x="1110" y="1661"/>
                  </a:moveTo>
                  <a:cubicBezTo>
                    <a:pt x="1106" y="1663"/>
                    <a:pt x="1095" y="1669"/>
                    <a:pt x="1085" y="1674"/>
                  </a:cubicBezTo>
                  <a:cubicBezTo>
                    <a:pt x="1083" y="1675"/>
                    <a:pt x="1081" y="1677"/>
                    <a:pt x="1079" y="1678"/>
                  </a:cubicBezTo>
                  <a:cubicBezTo>
                    <a:pt x="1080" y="1677"/>
                    <a:pt x="1082" y="1676"/>
                    <a:pt x="1083" y="1675"/>
                  </a:cubicBezTo>
                  <a:cubicBezTo>
                    <a:pt x="1078" y="1677"/>
                    <a:pt x="1073" y="1680"/>
                    <a:pt x="1069" y="1682"/>
                  </a:cubicBezTo>
                  <a:cubicBezTo>
                    <a:pt x="1068" y="1683"/>
                    <a:pt x="1067" y="1683"/>
                    <a:pt x="1066" y="1683"/>
                  </a:cubicBezTo>
                  <a:cubicBezTo>
                    <a:pt x="1066" y="1683"/>
                    <a:pt x="1066" y="1683"/>
                    <a:pt x="1066" y="1683"/>
                  </a:cubicBezTo>
                  <a:cubicBezTo>
                    <a:pt x="1062" y="1685"/>
                    <a:pt x="1060" y="1686"/>
                    <a:pt x="1060" y="1686"/>
                  </a:cubicBezTo>
                  <a:cubicBezTo>
                    <a:pt x="1060" y="1686"/>
                    <a:pt x="1062" y="1685"/>
                    <a:pt x="1065" y="1683"/>
                  </a:cubicBezTo>
                  <a:cubicBezTo>
                    <a:pt x="1065" y="1683"/>
                    <a:pt x="1065" y="1683"/>
                    <a:pt x="1065" y="1683"/>
                  </a:cubicBezTo>
                  <a:cubicBezTo>
                    <a:pt x="1065" y="1683"/>
                    <a:pt x="1065" y="1683"/>
                    <a:pt x="1065" y="1683"/>
                  </a:cubicBezTo>
                  <a:cubicBezTo>
                    <a:pt x="1064" y="1683"/>
                    <a:pt x="1064" y="1684"/>
                    <a:pt x="1063" y="1684"/>
                  </a:cubicBezTo>
                  <a:cubicBezTo>
                    <a:pt x="1064" y="1684"/>
                    <a:pt x="1064" y="1683"/>
                    <a:pt x="1065" y="1683"/>
                  </a:cubicBezTo>
                  <a:cubicBezTo>
                    <a:pt x="1063" y="1682"/>
                    <a:pt x="1060" y="1681"/>
                    <a:pt x="1042" y="1690"/>
                  </a:cubicBezTo>
                  <a:cubicBezTo>
                    <a:pt x="1060" y="1680"/>
                    <a:pt x="1080" y="1673"/>
                    <a:pt x="1098" y="1663"/>
                  </a:cubicBezTo>
                  <a:cubicBezTo>
                    <a:pt x="1093" y="1667"/>
                    <a:pt x="1088" y="1671"/>
                    <a:pt x="1083" y="1675"/>
                  </a:cubicBezTo>
                  <a:cubicBezTo>
                    <a:pt x="1084" y="1675"/>
                    <a:pt x="1084" y="1674"/>
                    <a:pt x="1085" y="1674"/>
                  </a:cubicBezTo>
                  <a:cubicBezTo>
                    <a:pt x="1093" y="1668"/>
                    <a:pt x="1101" y="1662"/>
                    <a:pt x="1110" y="1660"/>
                  </a:cubicBezTo>
                  <a:cubicBezTo>
                    <a:pt x="1111" y="1660"/>
                    <a:pt x="1112" y="1660"/>
                    <a:pt x="1113" y="1660"/>
                  </a:cubicBezTo>
                  <a:cubicBezTo>
                    <a:pt x="1113" y="1660"/>
                    <a:pt x="1112" y="1660"/>
                    <a:pt x="1110" y="1661"/>
                  </a:cubicBezTo>
                  <a:close/>
                  <a:moveTo>
                    <a:pt x="1478" y="1400"/>
                  </a:move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7" y="1400"/>
                  </a:cubicBezTo>
                  <a:cubicBezTo>
                    <a:pt x="1477" y="1400"/>
                    <a:pt x="1477" y="1400"/>
                    <a:pt x="1477" y="1400"/>
                  </a:cubicBezTo>
                  <a:cubicBezTo>
                    <a:pt x="1476" y="1401"/>
                    <a:pt x="1475" y="1402"/>
                    <a:pt x="1475" y="1402"/>
                  </a:cubicBezTo>
                  <a:cubicBezTo>
                    <a:pt x="1475" y="1402"/>
                    <a:pt x="1475" y="1402"/>
                    <a:pt x="1475" y="1402"/>
                  </a:cubicBezTo>
                  <a:cubicBezTo>
                    <a:pt x="1475" y="1402"/>
                    <a:pt x="1475" y="1402"/>
                    <a:pt x="1475" y="1402"/>
                  </a:cubicBezTo>
                  <a:cubicBezTo>
                    <a:pt x="1475" y="1402"/>
                    <a:pt x="1475" y="1402"/>
                    <a:pt x="1475" y="1402"/>
                  </a:cubicBezTo>
                  <a:cubicBezTo>
                    <a:pt x="1475" y="1402"/>
                    <a:pt x="1475" y="1402"/>
                    <a:pt x="1475" y="1402"/>
                  </a:cubicBezTo>
                  <a:cubicBezTo>
                    <a:pt x="1476" y="1401"/>
                    <a:pt x="1476" y="1401"/>
                    <a:pt x="1476" y="1401"/>
                  </a:cubicBezTo>
                  <a:cubicBezTo>
                    <a:pt x="1464" y="1410"/>
                    <a:pt x="1451" y="1420"/>
                    <a:pt x="1439" y="1429"/>
                  </a:cubicBezTo>
                  <a:cubicBezTo>
                    <a:pt x="1454" y="1410"/>
                    <a:pt x="1476" y="1399"/>
                    <a:pt x="1494" y="1384"/>
                  </a:cubicBezTo>
                  <a:cubicBezTo>
                    <a:pt x="1487" y="1390"/>
                    <a:pt x="1479" y="1398"/>
                    <a:pt x="1478" y="1400"/>
                  </a:cubicBezTo>
                  <a:close/>
                  <a:moveTo>
                    <a:pt x="1494" y="1383"/>
                  </a:moveTo>
                  <a:cubicBezTo>
                    <a:pt x="1498" y="1380"/>
                    <a:pt x="1502" y="1376"/>
                    <a:pt x="1503" y="1375"/>
                  </a:cubicBezTo>
                  <a:cubicBezTo>
                    <a:pt x="1501" y="1378"/>
                    <a:pt x="1498" y="1381"/>
                    <a:pt x="1494" y="1383"/>
                  </a:cubicBezTo>
                  <a:close/>
                  <a:moveTo>
                    <a:pt x="1609" y="1300"/>
                  </a:moveTo>
                  <a:cubicBezTo>
                    <a:pt x="1609" y="1299"/>
                    <a:pt x="1610" y="1299"/>
                    <a:pt x="1610" y="1299"/>
                  </a:cubicBezTo>
                  <a:cubicBezTo>
                    <a:pt x="1610" y="1299"/>
                    <a:pt x="1610" y="1299"/>
                    <a:pt x="1610" y="1299"/>
                  </a:cubicBezTo>
                  <a:cubicBezTo>
                    <a:pt x="1610" y="1299"/>
                    <a:pt x="1610" y="1299"/>
                    <a:pt x="1610" y="1299"/>
                  </a:cubicBezTo>
                  <a:cubicBezTo>
                    <a:pt x="1610" y="1299"/>
                    <a:pt x="1610" y="1299"/>
                    <a:pt x="1609" y="1300"/>
                  </a:cubicBezTo>
                  <a:close/>
                  <a:moveTo>
                    <a:pt x="1612" y="1296"/>
                  </a:moveTo>
                  <a:cubicBezTo>
                    <a:pt x="1612" y="1296"/>
                    <a:pt x="1613" y="1296"/>
                    <a:pt x="1613" y="1296"/>
                  </a:cubicBezTo>
                  <a:cubicBezTo>
                    <a:pt x="1613" y="1295"/>
                    <a:pt x="1613" y="1295"/>
                    <a:pt x="1614" y="1295"/>
                  </a:cubicBezTo>
                  <a:cubicBezTo>
                    <a:pt x="1613" y="1295"/>
                    <a:pt x="1613" y="1296"/>
                    <a:pt x="1612" y="1296"/>
                  </a:cubicBezTo>
                  <a:close/>
                  <a:moveTo>
                    <a:pt x="1614" y="1295"/>
                  </a:moveTo>
                  <a:cubicBezTo>
                    <a:pt x="1614" y="1295"/>
                    <a:pt x="1614" y="1295"/>
                    <a:pt x="1614" y="1295"/>
                  </a:cubicBezTo>
                  <a:cubicBezTo>
                    <a:pt x="1614" y="1294"/>
                    <a:pt x="1615" y="1294"/>
                    <a:pt x="1615" y="1293"/>
                  </a:cubicBezTo>
                  <a:cubicBezTo>
                    <a:pt x="1615" y="1294"/>
                    <a:pt x="1614" y="1294"/>
                    <a:pt x="1614" y="1295"/>
                  </a:cubicBezTo>
                  <a:close/>
                  <a:moveTo>
                    <a:pt x="1616" y="1292"/>
                  </a:moveTo>
                  <a:cubicBezTo>
                    <a:pt x="1616" y="1292"/>
                    <a:pt x="1616" y="1293"/>
                    <a:pt x="1615" y="1293"/>
                  </a:cubicBezTo>
                  <a:cubicBezTo>
                    <a:pt x="1616" y="1292"/>
                    <a:pt x="1616" y="1292"/>
                    <a:pt x="1617" y="1291"/>
                  </a:cubicBezTo>
                  <a:cubicBezTo>
                    <a:pt x="1617" y="1291"/>
                    <a:pt x="1617" y="1291"/>
                    <a:pt x="1617" y="1291"/>
                  </a:cubicBezTo>
                  <a:cubicBezTo>
                    <a:pt x="1617" y="1291"/>
                    <a:pt x="1617" y="1292"/>
                    <a:pt x="1616" y="1292"/>
                  </a:cubicBezTo>
                  <a:close/>
                  <a:moveTo>
                    <a:pt x="1617" y="1291"/>
                  </a:moveTo>
                  <a:cubicBezTo>
                    <a:pt x="1617" y="1291"/>
                    <a:pt x="1617" y="1291"/>
                    <a:pt x="1617" y="1291"/>
                  </a:cubicBezTo>
                  <a:cubicBezTo>
                    <a:pt x="1617" y="1291"/>
                    <a:pt x="1617" y="1291"/>
                    <a:pt x="1618" y="1291"/>
                  </a:cubicBezTo>
                  <a:cubicBezTo>
                    <a:pt x="1617" y="1291"/>
                    <a:pt x="1617" y="1291"/>
                    <a:pt x="1617" y="1291"/>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20" y="1289"/>
                    <a:pt x="1620" y="1289"/>
                    <a:pt x="1620" y="1289"/>
                  </a:cubicBezTo>
                  <a:cubicBezTo>
                    <a:pt x="1619" y="1289"/>
                    <a:pt x="1619" y="1289"/>
                    <a:pt x="1619" y="1289"/>
                  </a:cubicBezTo>
                  <a:close/>
                  <a:moveTo>
                    <a:pt x="1620" y="1288"/>
                  </a:moveTo>
                  <a:cubicBezTo>
                    <a:pt x="1620" y="1288"/>
                    <a:pt x="1620" y="1288"/>
                    <a:pt x="1620" y="1288"/>
                  </a:cubicBezTo>
                  <a:cubicBezTo>
                    <a:pt x="1620" y="1288"/>
                    <a:pt x="1620" y="1288"/>
                    <a:pt x="1620" y="1288"/>
                  </a:cubicBezTo>
                  <a:cubicBezTo>
                    <a:pt x="1620" y="1288"/>
                    <a:pt x="1620" y="1288"/>
                    <a:pt x="1620" y="1288"/>
                  </a:cubicBezTo>
                  <a:cubicBezTo>
                    <a:pt x="1620" y="1288"/>
                    <a:pt x="1621" y="1287"/>
                    <a:pt x="1621" y="1287"/>
                  </a:cubicBezTo>
                  <a:cubicBezTo>
                    <a:pt x="1621" y="1287"/>
                    <a:pt x="1621" y="1287"/>
                    <a:pt x="1621" y="1287"/>
                  </a:cubicBezTo>
                  <a:cubicBezTo>
                    <a:pt x="1621" y="1287"/>
                    <a:pt x="1621" y="1287"/>
                    <a:pt x="1620" y="1288"/>
                  </a:cubicBezTo>
                  <a:close/>
                  <a:moveTo>
                    <a:pt x="1625" y="1283"/>
                  </a:moveTo>
                  <a:cubicBezTo>
                    <a:pt x="1625" y="1283"/>
                    <a:pt x="1625" y="1283"/>
                    <a:pt x="1624" y="1283"/>
                  </a:cubicBezTo>
                  <a:cubicBezTo>
                    <a:pt x="1625" y="1283"/>
                    <a:pt x="1625" y="1283"/>
                    <a:pt x="1625" y="1283"/>
                  </a:cubicBezTo>
                  <a:cubicBezTo>
                    <a:pt x="1625" y="1283"/>
                    <a:pt x="1625" y="1283"/>
                    <a:pt x="1625" y="1283"/>
                  </a:cubicBezTo>
                  <a:cubicBezTo>
                    <a:pt x="1625" y="1283"/>
                    <a:pt x="1625" y="1283"/>
                    <a:pt x="1625" y="1283"/>
                  </a:cubicBezTo>
                  <a:cubicBezTo>
                    <a:pt x="1625" y="1283"/>
                    <a:pt x="1625" y="1283"/>
                    <a:pt x="1625" y="1283"/>
                  </a:cubicBezTo>
                  <a:cubicBezTo>
                    <a:pt x="1625" y="1283"/>
                    <a:pt x="1625" y="1283"/>
                    <a:pt x="1625" y="1283"/>
                  </a:cubicBezTo>
                  <a:close/>
                  <a:moveTo>
                    <a:pt x="1626" y="1282"/>
                  </a:moveTo>
                  <a:cubicBezTo>
                    <a:pt x="1626" y="1282"/>
                    <a:pt x="1626" y="1282"/>
                    <a:pt x="1626" y="1282"/>
                  </a:cubicBezTo>
                  <a:cubicBezTo>
                    <a:pt x="1626" y="1282"/>
                    <a:pt x="1626" y="1282"/>
                    <a:pt x="1626" y="1282"/>
                  </a:cubicBezTo>
                  <a:cubicBezTo>
                    <a:pt x="1626" y="1282"/>
                    <a:pt x="1626" y="1282"/>
                    <a:pt x="1626" y="1282"/>
                  </a:cubicBezTo>
                  <a:close/>
                  <a:moveTo>
                    <a:pt x="2015" y="648"/>
                  </a:moveTo>
                  <a:cubicBezTo>
                    <a:pt x="2015" y="648"/>
                    <a:pt x="2013" y="653"/>
                    <a:pt x="2014" y="651"/>
                  </a:cubicBezTo>
                  <a:cubicBezTo>
                    <a:pt x="2011" y="657"/>
                    <a:pt x="2009" y="664"/>
                    <a:pt x="2006" y="670"/>
                  </a:cubicBezTo>
                  <a:cubicBezTo>
                    <a:pt x="2009" y="661"/>
                    <a:pt x="2013" y="652"/>
                    <a:pt x="2016" y="643"/>
                  </a:cubicBezTo>
                  <a:cubicBezTo>
                    <a:pt x="2012" y="650"/>
                    <a:pt x="2008" y="656"/>
                    <a:pt x="2002" y="663"/>
                  </a:cubicBezTo>
                  <a:cubicBezTo>
                    <a:pt x="2009" y="647"/>
                    <a:pt x="2017" y="632"/>
                    <a:pt x="2022" y="616"/>
                  </a:cubicBezTo>
                  <a:cubicBezTo>
                    <a:pt x="2020" y="621"/>
                    <a:pt x="2021" y="619"/>
                    <a:pt x="2026" y="605"/>
                  </a:cubicBezTo>
                  <a:cubicBezTo>
                    <a:pt x="2025" y="609"/>
                    <a:pt x="2024" y="613"/>
                    <a:pt x="2022" y="616"/>
                  </a:cubicBezTo>
                  <a:cubicBezTo>
                    <a:pt x="2026" y="607"/>
                    <a:pt x="2041" y="571"/>
                    <a:pt x="2042" y="569"/>
                  </a:cubicBezTo>
                  <a:cubicBezTo>
                    <a:pt x="2037" y="595"/>
                    <a:pt x="2025" y="627"/>
                    <a:pt x="2015" y="648"/>
                  </a:cubicBezTo>
                  <a:cubicBezTo>
                    <a:pt x="2015" y="648"/>
                    <a:pt x="2015" y="648"/>
                    <a:pt x="2015" y="648"/>
                  </a:cubicBezTo>
                  <a:close/>
                  <a:moveTo>
                    <a:pt x="2083" y="507"/>
                  </a:moveTo>
                  <a:cubicBezTo>
                    <a:pt x="2086" y="496"/>
                    <a:pt x="2090" y="485"/>
                    <a:pt x="2094" y="475"/>
                  </a:cubicBezTo>
                  <a:cubicBezTo>
                    <a:pt x="2092" y="486"/>
                    <a:pt x="2088" y="496"/>
                    <a:pt x="2083" y="507"/>
                  </a:cubicBezTo>
                  <a:close/>
                  <a:moveTo>
                    <a:pt x="2111" y="362"/>
                  </a:moveTo>
                  <a:cubicBezTo>
                    <a:pt x="2111" y="362"/>
                    <a:pt x="2111" y="363"/>
                    <a:pt x="2111" y="363"/>
                  </a:cubicBezTo>
                  <a:cubicBezTo>
                    <a:pt x="2111" y="362"/>
                    <a:pt x="2111" y="362"/>
                    <a:pt x="2111" y="362"/>
                  </a:cubicBezTo>
                  <a:cubicBezTo>
                    <a:pt x="2111" y="363"/>
                    <a:pt x="2110" y="363"/>
                    <a:pt x="2110" y="364"/>
                  </a:cubicBezTo>
                  <a:cubicBezTo>
                    <a:pt x="2110" y="364"/>
                    <a:pt x="2110" y="364"/>
                    <a:pt x="2110" y="364"/>
                  </a:cubicBezTo>
                  <a:cubicBezTo>
                    <a:pt x="2110" y="365"/>
                    <a:pt x="2110" y="366"/>
                    <a:pt x="2109" y="366"/>
                  </a:cubicBezTo>
                  <a:cubicBezTo>
                    <a:pt x="2107" y="374"/>
                    <a:pt x="2104" y="382"/>
                    <a:pt x="2101" y="390"/>
                  </a:cubicBezTo>
                  <a:cubicBezTo>
                    <a:pt x="2103" y="380"/>
                    <a:pt x="2107" y="371"/>
                    <a:pt x="2109" y="365"/>
                  </a:cubicBezTo>
                  <a:cubicBezTo>
                    <a:pt x="2109" y="365"/>
                    <a:pt x="2109" y="365"/>
                    <a:pt x="2109" y="365"/>
                  </a:cubicBezTo>
                  <a:cubicBezTo>
                    <a:pt x="2109" y="365"/>
                    <a:pt x="2109" y="365"/>
                    <a:pt x="2109" y="365"/>
                  </a:cubicBezTo>
                  <a:cubicBezTo>
                    <a:pt x="2109" y="365"/>
                    <a:pt x="2109" y="365"/>
                    <a:pt x="2109" y="365"/>
                  </a:cubicBezTo>
                  <a:cubicBezTo>
                    <a:pt x="2110" y="354"/>
                    <a:pt x="2111" y="354"/>
                    <a:pt x="2111" y="356"/>
                  </a:cubicBezTo>
                  <a:cubicBezTo>
                    <a:pt x="2111" y="355"/>
                    <a:pt x="2112" y="354"/>
                    <a:pt x="2112" y="354"/>
                  </a:cubicBezTo>
                  <a:cubicBezTo>
                    <a:pt x="2112" y="357"/>
                    <a:pt x="2111" y="360"/>
                    <a:pt x="2111" y="361"/>
                  </a:cubicBezTo>
                  <a:cubicBezTo>
                    <a:pt x="2113" y="359"/>
                    <a:pt x="2113" y="358"/>
                    <a:pt x="2113" y="358"/>
                  </a:cubicBezTo>
                  <a:cubicBezTo>
                    <a:pt x="2113" y="358"/>
                    <a:pt x="2113" y="359"/>
                    <a:pt x="2111" y="362"/>
                  </a:cubicBezTo>
                  <a:close/>
                  <a:moveTo>
                    <a:pt x="2133" y="359"/>
                  </a:moveTo>
                  <a:cubicBezTo>
                    <a:pt x="2137" y="332"/>
                    <a:pt x="2141" y="305"/>
                    <a:pt x="2144" y="278"/>
                  </a:cubicBezTo>
                  <a:cubicBezTo>
                    <a:pt x="2142" y="296"/>
                    <a:pt x="2135" y="314"/>
                    <a:pt x="2132" y="332"/>
                  </a:cubicBezTo>
                  <a:cubicBezTo>
                    <a:pt x="2131" y="341"/>
                    <a:pt x="2131" y="350"/>
                    <a:pt x="2133" y="359"/>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0" y="362"/>
                  </a:move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ubicBezTo>
                    <a:pt x="2111" y="359"/>
                    <a:pt x="2111" y="360"/>
                    <a:pt x="2110" y="362"/>
                  </a:cubicBezTo>
                  <a:close/>
                  <a:moveTo>
                    <a:pt x="2081" y="520"/>
                  </a:moveTo>
                  <a:cubicBezTo>
                    <a:pt x="2078" y="528"/>
                    <a:pt x="2074" y="537"/>
                    <a:pt x="2071" y="545"/>
                  </a:cubicBezTo>
                  <a:cubicBezTo>
                    <a:pt x="2070" y="547"/>
                    <a:pt x="2070" y="549"/>
                    <a:pt x="2070" y="551"/>
                  </a:cubicBezTo>
                  <a:cubicBezTo>
                    <a:pt x="2079" y="550"/>
                    <a:pt x="2079" y="527"/>
                    <a:pt x="2081" y="520"/>
                  </a:cubicBezTo>
                  <a:close/>
                  <a:moveTo>
                    <a:pt x="1972" y="797"/>
                  </a:moveTo>
                  <a:cubicBezTo>
                    <a:pt x="1970" y="800"/>
                    <a:pt x="1969" y="803"/>
                    <a:pt x="1967" y="806"/>
                  </a:cubicBezTo>
                  <a:cubicBezTo>
                    <a:pt x="1968" y="806"/>
                    <a:pt x="1969" y="804"/>
                    <a:pt x="1972" y="797"/>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9" y="1382"/>
                  </a:moveTo>
                  <a:cubicBezTo>
                    <a:pt x="1527" y="1384"/>
                    <a:pt x="1524" y="1387"/>
                    <a:pt x="1522" y="1388"/>
                  </a:cubicBezTo>
                  <a:cubicBezTo>
                    <a:pt x="1523" y="1391"/>
                    <a:pt x="1526" y="1389"/>
                    <a:pt x="1529" y="1382"/>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399"/>
                  </a:moveTo>
                  <a:cubicBezTo>
                    <a:pt x="1478" y="1399"/>
                    <a:pt x="1478" y="1399"/>
                    <a:pt x="1478" y="1400"/>
                  </a:cubicBez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lose/>
                  <a:moveTo>
                    <a:pt x="1397" y="1567"/>
                  </a:moveTo>
                  <a:cubicBezTo>
                    <a:pt x="1398" y="1566"/>
                    <a:pt x="1400" y="1565"/>
                    <a:pt x="1401" y="1564"/>
                  </a:cubicBezTo>
                  <a:cubicBezTo>
                    <a:pt x="1399" y="1565"/>
                    <a:pt x="1398" y="1566"/>
                    <a:pt x="1397" y="1567"/>
                  </a:cubicBezTo>
                  <a:close/>
                  <a:moveTo>
                    <a:pt x="1350" y="1521"/>
                  </a:move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ubicBezTo>
                    <a:pt x="1361" y="1514"/>
                    <a:pt x="1370" y="1508"/>
                    <a:pt x="1378" y="1501"/>
                  </a:cubicBezTo>
                  <a:cubicBezTo>
                    <a:pt x="1369" y="1508"/>
                    <a:pt x="1360" y="1515"/>
                    <a:pt x="1350" y="1521"/>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074" y="1678"/>
                  </a:move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ubicBezTo>
                    <a:pt x="1074" y="1678"/>
                    <a:pt x="1074" y="1678"/>
                    <a:pt x="1074" y="167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29" y="1853"/>
                  </a:move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ubicBezTo>
                    <a:pt x="929"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5" y="2220"/>
                  </a:move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lose/>
                  <a:moveTo>
                    <a:pt x="816" y="2179"/>
                  </a:moveTo>
                  <a:cubicBezTo>
                    <a:pt x="815" y="2175"/>
                    <a:pt x="815" y="2171"/>
                    <a:pt x="814" y="2167"/>
                  </a:cubicBezTo>
                  <a:cubicBezTo>
                    <a:pt x="814" y="2171"/>
                    <a:pt x="815" y="2175"/>
                    <a:pt x="816" y="2179"/>
                  </a:cubicBezTo>
                  <a:close/>
                  <a:moveTo>
                    <a:pt x="806" y="1921"/>
                  </a:moveTo>
                  <a:cubicBezTo>
                    <a:pt x="806" y="1921"/>
                    <a:pt x="807" y="1921"/>
                    <a:pt x="807" y="1921"/>
                  </a:cubicBezTo>
                  <a:cubicBezTo>
                    <a:pt x="818" y="1911"/>
                    <a:pt x="835" y="1904"/>
                    <a:pt x="856" y="1896"/>
                  </a:cubicBezTo>
                  <a:cubicBezTo>
                    <a:pt x="833" y="1901"/>
                    <a:pt x="812" y="1909"/>
                    <a:pt x="802" y="1926"/>
                  </a:cubicBezTo>
                  <a:cubicBezTo>
                    <a:pt x="801" y="1926"/>
                    <a:pt x="801" y="1927"/>
                    <a:pt x="801" y="1928"/>
                  </a:cubicBezTo>
                  <a:cubicBezTo>
                    <a:pt x="802" y="1926"/>
                    <a:pt x="804" y="1924"/>
                    <a:pt x="806" y="1922"/>
                  </a:cubicBezTo>
                  <a:cubicBezTo>
                    <a:pt x="806" y="1922"/>
                    <a:pt x="806" y="1921"/>
                    <a:pt x="806" y="1921"/>
                  </a:cubicBezTo>
                  <a:close/>
                  <a:moveTo>
                    <a:pt x="755" y="1824"/>
                  </a:moveTo>
                  <a:cubicBezTo>
                    <a:pt x="755" y="1832"/>
                    <a:pt x="762" y="1831"/>
                    <a:pt x="769" y="1829"/>
                  </a:cubicBezTo>
                  <a:cubicBezTo>
                    <a:pt x="762" y="1829"/>
                    <a:pt x="757" y="1827"/>
                    <a:pt x="755" y="1824"/>
                  </a:cubicBezTo>
                  <a:close/>
                  <a:moveTo>
                    <a:pt x="746" y="2190"/>
                  </a:moveTo>
                  <a:cubicBezTo>
                    <a:pt x="740" y="2188"/>
                    <a:pt x="734" y="2186"/>
                    <a:pt x="728" y="2185"/>
                  </a:cubicBezTo>
                  <a:cubicBezTo>
                    <a:pt x="734" y="2187"/>
                    <a:pt x="740" y="2188"/>
                    <a:pt x="746" y="2190"/>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1"/>
                  </a:moveTo>
                  <a:cubicBezTo>
                    <a:pt x="705" y="1561"/>
                    <a:pt x="705" y="1560"/>
                    <a:pt x="705" y="1560"/>
                  </a:cubicBezTo>
                  <a:cubicBezTo>
                    <a:pt x="705" y="1560"/>
                    <a:pt x="705" y="1561"/>
                    <a:pt x="705" y="1561"/>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6"/>
                  </a:moveTo>
                  <a:cubicBezTo>
                    <a:pt x="703" y="1556"/>
                    <a:pt x="703" y="1556"/>
                    <a:pt x="703" y="1555"/>
                  </a:cubicBezTo>
                  <a:cubicBezTo>
                    <a:pt x="703" y="1556"/>
                    <a:pt x="703" y="1556"/>
                    <a:pt x="703" y="1556"/>
                  </a:cubicBezTo>
                  <a:cubicBezTo>
                    <a:pt x="703" y="1556"/>
                    <a:pt x="703" y="1556"/>
                    <a:pt x="703" y="1556"/>
                  </a:cubicBezTo>
                  <a:close/>
                  <a:moveTo>
                    <a:pt x="514" y="1656"/>
                  </a:moveTo>
                  <a:cubicBezTo>
                    <a:pt x="509" y="1659"/>
                    <a:pt x="504" y="1662"/>
                    <a:pt x="498" y="1664"/>
                  </a:cubicBezTo>
                  <a:cubicBezTo>
                    <a:pt x="484" y="1676"/>
                    <a:pt x="470" y="1686"/>
                    <a:pt x="459" y="1694"/>
                  </a:cubicBezTo>
                  <a:cubicBezTo>
                    <a:pt x="473" y="1692"/>
                    <a:pt x="515" y="1664"/>
                    <a:pt x="514" y="165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0" y="1779"/>
                    <a:pt x="320" y="1779"/>
                  </a:cubicBezTo>
                  <a:cubicBezTo>
                    <a:pt x="320" y="1779"/>
                    <a:pt x="320" y="1779"/>
                    <a:pt x="321" y="1779"/>
                  </a:cubicBezTo>
                  <a:close/>
                  <a:moveTo>
                    <a:pt x="1704" y="1288"/>
                  </a:moveTo>
                  <a:cubicBezTo>
                    <a:pt x="1704" y="1288"/>
                    <a:pt x="1704" y="1288"/>
                    <a:pt x="1704" y="1288"/>
                  </a:cubicBezTo>
                  <a:cubicBezTo>
                    <a:pt x="1704" y="1288"/>
                    <a:pt x="1704" y="1288"/>
                    <a:pt x="1704" y="1288"/>
                  </a:cubicBez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49"/>
                  </a:moveTo>
                  <a:cubicBezTo>
                    <a:pt x="824" y="2149"/>
                    <a:pt x="824" y="2149"/>
                    <a:pt x="824" y="2149"/>
                  </a:cubicBezTo>
                  <a:cubicBezTo>
                    <a:pt x="824" y="2149"/>
                    <a:pt x="824" y="2149"/>
                    <a:pt x="824" y="2149"/>
                  </a:cubicBezTo>
                  <a:close/>
                  <a:moveTo>
                    <a:pt x="392" y="1716"/>
                  </a:moveTo>
                  <a:cubicBezTo>
                    <a:pt x="392" y="1716"/>
                    <a:pt x="392" y="1716"/>
                    <a:pt x="392" y="1717"/>
                  </a:cubicBezTo>
                  <a:cubicBezTo>
                    <a:pt x="392" y="1716"/>
                    <a:pt x="392" y="1716"/>
                    <a:pt x="392" y="1716"/>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ubicBezTo>
                    <a:pt x="325" y="1776"/>
                    <a:pt x="325" y="1776"/>
                    <a:pt x="325" y="177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2065" y="506"/>
                  </a:moveTo>
                  <a:cubicBezTo>
                    <a:pt x="2069" y="499"/>
                    <a:pt x="2071" y="491"/>
                    <a:pt x="2072" y="483"/>
                  </a:cubicBezTo>
                  <a:cubicBezTo>
                    <a:pt x="2070" y="491"/>
                    <a:pt x="2067" y="498"/>
                    <a:pt x="2065" y="506"/>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071" y="545"/>
                  </a:moveTo>
                  <a:cubicBezTo>
                    <a:pt x="2070" y="547"/>
                    <a:pt x="2070" y="549"/>
                    <a:pt x="2070" y="551"/>
                  </a:cubicBezTo>
                  <a:cubicBezTo>
                    <a:pt x="2079" y="550"/>
                    <a:pt x="2079" y="527"/>
                    <a:pt x="2081" y="520"/>
                  </a:cubicBezTo>
                  <a:cubicBezTo>
                    <a:pt x="2078" y="528"/>
                    <a:pt x="2074" y="537"/>
                    <a:pt x="2071" y="545"/>
                  </a:cubicBezTo>
                  <a:close/>
                  <a:moveTo>
                    <a:pt x="1967" y="806"/>
                  </a:moveTo>
                  <a:cubicBezTo>
                    <a:pt x="1968" y="806"/>
                    <a:pt x="1969" y="804"/>
                    <a:pt x="1972" y="797"/>
                  </a:cubicBezTo>
                  <a:cubicBezTo>
                    <a:pt x="1970" y="800"/>
                    <a:pt x="1969" y="803"/>
                    <a:pt x="1967" y="806"/>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2" y="1388"/>
                  </a:moveTo>
                  <a:cubicBezTo>
                    <a:pt x="1523" y="1391"/>
                    <a:pt x="1526" y="1389"/>
                    <a:pt x="1529" y="1382"/>
                  </a:cubicBezTo>
                  <a:cubicBezTo>
                    <a:pt x="1527" y="1384"/>
                    <a:pt x="1524" y="1387"/>
                    <a:pt x="1522" y="1388"/>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397" y="1567"/>
                  </a:moveTo>
                  <a:cubicBezTo>
                    <a:pt x="1398" y="1566"/>
                    <a:pt x="1400" y="1565"/>
                    <a:pt x="1401" y="1564"/>
                  </a:cubicBezTo>
                  <a:cubicBezTo>
                    <a:pt x="1399" y="1565"/>
                    <a:pt x="1398" y="1566"/>
                    <a:pt x="1397" y="1567"/>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982" y="1727"/>
                  </a:move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14" y="2167"/>
                  </a:moveTo>
                  <a:cubicBezTo>
                    <a:pt x="814" y="2171"/>
                    <a:pt x="815" y="2175"/>
                    <a:pt x="816" y="2179"/>
                  </a:cubicBezTo>
                  <a:cubicBezTo>
                    <a:pt x="815" y="2175"/>
                    <a:pt x="815" y="2171"/>
                    <a:pt x="814" y="2167"/>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755" y="1824"/>
                  </a:moveTo>
                  <a:cubicBezTo>
                    <a:pt x="755" y="1832"/>
                    <a:pt x="762" y="1831"/>
                    <a:pt x="769" y="1829"/>
                  </a:cubicBezTo>
                  <a:cubicBezTo>
                    <a:pt x="762" y="1829"/>
                    <a:pt x="757" y="1827"/>
                    <a:pt x="755" y="1824"/>
                  </a:cubicBezTo>
                  <a:close/>
                  <a:moveTo>
                    <a:pt x="728" y="2185"/>
                  </a:moveTo>
                  <a:cubicBezTo>
                    <a:pt x="734" y="2187"/>
                    <a:pt x="740" y="2188"/>
                    <a:pt x="746" y="2190"/>
                  </a:cubicBezTo>
                  <a:cubicBezTo>
                    <a:pt x="740" y="2188"/>
                    <a:pt x="734" y="2186"/>
                    <a:pt x="728" y="2185"/>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6"/>
                    <a:pt x="703" y="1556"/>
                    <a:pt x="703" y="1556"/>
                  </a:cubicBezTo>
                  <a:cubicBezTo>
                    <a:pt x="703" y="1556"/>
                    <a:pt x="703" y="1556"/>
                    <a:pt x="703" y="1556"/>
                  </a:cubicBezTo>
                  <a:cubicBezTo>
                    <a:pt x="703" y="1556"/>
                    <a:pt x="703" y="1556"/>
                    <a:pt x="703" y="1555"/>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2" y="1716"/>
                  </a:moveTo>
                  <a:cubicBezTo>
                    <a:pt x="392" y="1716"/>
                    <a:pt x="392" y="1716"/>
                    <a:pt x="392" y="1717"/>
                  </a:cubicBezTo>
                  <a:cubicBezTo>
                    <a:pt x="392" y="1716"/>
                    <a:pt x="392" y="1716"/>
                    <a:pt x="392" y="171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0" y="1779"/>
                  </a:moveTo>
                  <a:cubicBezTo>
                    <a:pt x="320" y="1779"/>
                    <a:pt x="320" y="1779"/>
                    <a:pt x="321" y="1779"/>
                  </a:cubicBezTo>
                  <a:cubicBezTo>
                    <a:pt x="321" y="1779"/>
                    <a:pt x="321" y="1779"/>
                    <a:pt x="321" y="1779"/>
                  </a:cubicBezTo>
                  <a:cubicBezTo>
                    <a:pt x="321" y="1779"/>
                    <a:pt x="320" y="1779"/>
                    <a:pt x="320" y="1779"/>
                  </a:cubicBezTo>
                  <a:close/>
                  <a:moveTo>
                    <a:pt x="1704" y="1288"/>
                  </a:moveTo>
                  <a:cubicBezTo>
                    <a:pt x="1704" y="1288"/>
                    <a:pt x="1704" y="1288"/>
                    <a:pt x="1704" y="1288"/>
                  </a:cubicBezTo>
                  <a:cubicBezTo>
                    <a:pt x="1704" y="1288"/>
                    <a:pt x="1704" y="1288"/>
                    <a:pt x="1704" y="1288"/>
                  </a:cubicBez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49"/>
                  </a:moveTo>
                  <a:cubicBezTo>
                    <a:pt x="824" y="2149"/>
                    <a:pt x="824" y="2149"/>
                    <a:pt x="824" y="2149"/>
                  </a:cubicBezTo>
                  <a:cubicBezTo>
                    <a:pt x="824" y="2149"/>
                    <a:pt x="824" y="2149"/>
                    <a:pt x="824" y="2149"/>
                  </a:cubicBezTo>
                  <a:close/>
                  <a:moveTo>
                    <a:pt x="392" y="1716"/>
                  </a:moveTo>
                  <a:cubicBezTo>
                    <a:pt x="392" y="1716"/>
                    <a:pt x="392" y="1716"/>
                    <a:pt x="392" y="1717"/>
                  </a:cubicBezTo>
                  <a:cubicBezTo>
                    <a:pt x="392" y="1716"/>
                    <a:pt x="392" y="1716"/>
                    <a:pt x="392" y="1716"/>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ubicBezTo>
                    <a:pt x="325" y="1776"/>
                    <a:pt x="325" y="1776"/>
                    <a:pt x="325" y="177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975" y="1729"/>
                  </a:moveTo>
                  <a:cubicBezTo>
                    <a:pt x="975" y="1729"/>
                    <a:pt x="975" y="1729"/>
                    <a:pt x="975" y="1729"/>
                  </a:cubicBezTo>
                  <a:cubicBezTo>
                    <a:pt x="975" y="1729"/>
                    <a:pt x="975" y="1729"/>
                    <a:pt x="975" y="1729"/>
                  </a:cubicBezTo>
                  <a:cubicBezTo>
                    <a:pt x="975" y="1729"/>
                    <a:pt x="975" y="1729"/>
                    <a:pt x="975"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071" y="545"/>
                  </a:moveTo>
                  <a:cubicBezTo>
                    <a:pt x="2070" y="547"/>
                    <a:pt x="2070" y="549"/>
                    <a:pt x="2070" y="551"/>
                  </a:cubicBezTo>
                  <a:cubicBezTo>
                    <a:pt x="2079" y="550"/>
                    <a:pt x="2079" y="527"/>
                    <a:pt x="2081" y="520"/>
                  </a:cubicBezTo>
                  <a:cubicBezTo>
                    <a:pt x="2078" y="528"/>
                    <a:pt x="2074" y="537"/>
                    <a:pt x="2071" y="545"/>
                  </a:cubicBezTo>
                  <a:close/>
                  <a:moveTo>
                    <a:pt x="1967" y="806"/>
                  </a:moveTo>
                  <a:cubicBezTo>
                    <a:pt x="1968" y="806"/>
                    <a:pt x="1969" y="804"/>
                    <a:pt x="1972" y="797"/>
                  </a:cubicBezTo>
                  <a:cubicBezTo>
                    <a:pt x="1970" y="800"/>
                    <a:pt x="1969" y="803"/>
                    <a:pt x="1967" y="806"/>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2" y="1388"/>
                  </a:moveTo>
                  <a:cubicBezTo>
                    <a:pt x="1523" y="1391"/>
                    <a:pt x="1526" y="1389"/>
                    <a:pt x="1529" y="1382"/>
                  </a:cubicBezTo>
                  <a:cubicBezTo>
                    <a:pt x="1527" y="1384"/>
                    <a:pt x="1524" y="1387"/>
                    <a:pt x="1522" y="1388"/>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397" y="1567"/>
                  </a:moveTo>
                  <a:cubicBezTo>
                    <a:pt x="1398" y="1566"/>
                    <a:pt x="1400" y="1565"/>
                    <a:pt x="1401" y="1564"/>
                  </a:cubicBezTo>
                  <a:cubicBezTo>
                    <a:pt x="1399" y="1565"/>
                    <a:pt x="1398" y="1566"/>
                    <a:pt x="1397" y="1567"/>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14" y="2167"/>
                  </a:moveTo>
                  <a:cubicBezTo>
                    <a:pt x="814" y="2171"/>
                    <a:pt x="815" y="2175"/>
                    <a:pt x="816" y="2179"/>
                  </a:cubicBezTo>
                  <a:cubicBezTo>
                    <a:pt x="815" y="2175"/>
                    <a:pt x="815" y="2171"/>
                    <a:pt x="814" y="2167"/>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755" y="1824"/>
                  </a:moveTo>
                  <a:cubicBezTo>
                    <a:pt x="755" y="1832"/>
                    <a:pt x="762" y="1831"/>
                    <a:pt x="769" y="1829"/>
                  </a:cubicBezTo>
                  <a:cubicBezTo>
                    <a:pt x="762" y="1829"/>
                    <a:pt x="757" y="1827"/>
                    <a:pt x="755" y="1824"/>
                  </a:cubicBezTo>
                  <a:close/>
                  <a:moveTo>
                    <a:pt x="728" y="2185"/>
                  </a:moveTo>
                  <a:cubicBezTo>
                    <a:pt x="734" y="2187"/>
                    <a:pt x="740" y="2188"/>
                    <a:pt x="746" y="2190"/>
                  </a:cubicBezTo>
                  <a:cubicBezTo>
                    <a:pt x="740" y="2188"/>
                    <a:pt x="734" y="2186"/>
                    <a:pt x="728" y="2185"/>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2" y="1716"/>
                  </a:moveTo>
                  <a:cubicBezTo>
                    <a:pt x="392" y="1716"/>
                    <a:pt x="392" y="1716"/>
                    <a:pt x="392" y="1717"/>
                  </a:cubicBezTo>
                  <a:cubicBezTo>
                    <a:pt x="392" y="1716"/>
                    <a:pt x="392" y="1716"/>
                    <a:pt x="392" y="171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1676" y="1306"/>
                  </a:moveTo>
                  <a:cubicBezTo>
                    <a:pt x="1676" y="1305"/>
                    <a:pt x="1675" y="1306"/>
                    <a:pt x="1674" y="1307"/>
                  </a:cubicBezTo>
                  <a:cubicBezTo>
                    <a:pt x="1668" y="1314"/>
                    <a:pt x="1661" y="1322"/>
                    <a:pt x="1655" y="1330"/>
                  </a:cubicBezTo>
                  <a:cubicBezTo>
                    <a:pt x="1666" y="1318"/>
                    <a:pt x="1676" y="1306"/>
                    <a:pt x="1687" y="1294"/>
                  </a:cubicBezTo>
                  <a:cubicBezTo>
                    <a:pt x="1673" y="1308"/>
                    <a:pt x="1677" y="1304"/>
                    <a:pt x="1676" y="1306"/>
                  </a:cubicBezTo>
                  <a:close/>
                  <a:moveTo>
                    <a:pt x="392" y="1716"/>
                  </a:moveTo>
                  <a:cubicBezTo>
                    <a:pt x="392" y="1716"/>
                    <a:pt x="392" y="1716"/>
                    <a:pt x="392" y="1717"/>
                  </a:cubicBezTo>
                  <a:cubicBezTo>
                    <a:pt x="392" y="1716"/>
                    <a:pt x="392" y="1716"/>
                    <a:pt x="392" y="171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975" y="1729"/>
                  </a:moveTo>
                  <a:cubicBezTo>
                    <a:pt x="975" y="1729"/>
                    <a:pt x="975" y="1729"/>
                    <a:pt x="975" y="1729"/>
                  </a:cubicBezTo>
                  <a:cubicBezTo>
                    <a:pt x="975" y="1729"/>
                    <a:pt x="975" y="1729"/>
                    <a:pt x="975" y="1729"/>
                  </a:cubicBezTo>
                  <a:cubicBezTo>
                    <a:pt x="975" y="1729"/>
                    <a:pt x="975" y="1729"/>
                    <a:pt x="975"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9" y="2089"/>
                  </a:moveTo>
                  <a:cubicBezTo>
                    <a:pt x="398" y="2088"/>
                    <a:pt x="398" y="2088"/>
                    <a:pt x="398" y="2088"/>
                  </a:cubicBezTo>
                  <a:cubicBezTo>
                    <a:pt x="398" y="2088"/>
                    <a:pt x="398" y="2088"/>
                    <a:pt x="398" y="2088"/>
                  </a:cubicBezTo>
                  <a:cubicBezTo>
                    <a:pt x="398" y="2088"/>
                    <a:pt x="398" y="2088"/>
                    <a:pt x="398" y="2088"/>
                  </a:cubicBezTo>
                  <a:cubicBezTo>
                    <a:pt x="395" y="2087"/>
                    <a:pt x="392" y="2087"/>
                    <a:pt x="389" y="2086"/>
                  </a:cubicBezTo>
                  <a:cubicBezTo>
                    <a:pt x="401" y="2090"/>
                    <a:pt x="413" y="2094"/>
                    <a:pt x="425" y="2099"/>
                  </a:cubicBezTo>
                  <a:cubicBezTo>
                    <a:pt x="418" y="2096"/>
                    <a:pt x="401" y="2089"/>
                    <a:pt x="399" y="2089"/>
                  </a:cubicBezTo>
                  <a:close/>
                  <a:moveTo>
                    <a:pt x="676" y="2176"/>
                  </a:moveTo>
                  <a:cubicBezTo>
                    <a:pt x="676" y="2175"/>
                    <a:pt x="676" y="2175"/>
                    <a:pt x="676" y="2174"/>
                  </a:cubicBezTo>
                  <a:cubicBezTo>
                    <a:pt x="675" y="2174"/>
                    <a:pt x="674" y="2174"/>
                    <a:pt x="673" y="2173"/>
                  </a:cubicBezTo>
                  <a:cubicBezTo>
                    <a:pt x="656" y="2161"/>
                    <a:pt x="635" y="2157"/>
                    <a:pt x="615" y="2154"/>
                  </a:cubicBezTo>
                  <a:cubicBezTo>
                    <a:pt x="614" y="2154"/>
                    <a:pt x="602" y="2150"/>
                    <a:pt x="590" y="2147"/>
                  </a:cubicBezTo>
                  <a:cubicBezTo>
                    <a:pt x="579" y="2144"/>
                    <a:pt x="568" y="2142"/>
                    <a:pt x="570" y="2143"/>
                  </a:cubicBezTo>
                  <a:cubicBezTo>
                    <a:pt x="570" y="2143"/>
                    <a:pt x="570" y="2143"/>
                    <a:pt x="570" y="2143"/>
                  </a:cubicBezTo>
                  <a:cubicBezTo>
                    <a:pt x="570" y="2143"/>
                    <a:pt x="570" y="2143"/>
                    <a:pt x="570" y="2143"/>
                  </a:cubicBezTo>
                  <a:cubicBezTo>
                    <a:pt x="570" y="2144"/>
                    <a:pt x="570" y="2144"/>
                    <a:pt x="570" y="2144"/>
                  </a:cubicBezTo>
                  <a:cubicBezTo>
                    <a:pt x="570" y="2144"/>
                    <a:pt x="570" y="2144"/>
                    <a:pt x="570" y="2144"/>
                  </a:cubicBezTo>
                  <a:cubicBezTo>
                    <a:pt x="570" y="2144"/>
                    <a:pt x="570" y="2144"/>
                    <a:pt x="571" y="2144"/>
                  </a:cubicBezTo>
                  <a:cubicBezTo>
                    <a:pt x="571" y="2144"/>
                    <a:pt x="571" y="2144"/>
                    <a:pt x="571" y="2144"/>
                  </a:cubicBezTo>
                  <a:cubicBezTo>
                    <a:pt x="571" y="2144"/>
                    <a:pt x="571" y="2144"/>
                    <a:pt x="571" y="2144"/>
                  </a:cubicBezTo>
                  <a:cubicBezTo>
                    <a:pt x="571" y="2144"/>
                    <a:pt x="571" y="2144"/>
                    <a:pt x="571" y="2144"/>
                  </a:cubicBezTo>
                  <a:cubicBezTo>
                    <a:pt x="571" y="2144"/>
                    <a:pt x="571" y="2144"/>
                    <a:pt x="571" y="2144"/>
                  </a:cubicBezTo>
                  <a:cubicBezTo>
                    <a:pt x="573" y="2145"/>
                    <a:pt x="576" y="2146"/>
                    <a:pt x="580" y="2148"/>
                  </a:cubicBezTo>
                  <a:cubicBezTo>
                    <a:pt x="580" y="2148"/>
                    <a:pt x="580" y="2148"/>
                    <a:pt x="580" y="2148"/>
                  </a:cubicBezTo>
                  <a:cubicBezTo>
                    <a:pt x="583" y="2149"/>
                    <a:pt x="585" y="2150"/>
                    <a:pt x="586" y="2151"/>
                  </a:cubicBezTo>
                  <a:cubicBezTo>
                    <a:pt x="585" y="2150"/>
                    <a:pt x="585" y="2150"/>
                    <a:pt x="584" y="2150"/>
                  </a:cubicBezTo>
                  <a:cubicBezTo>
                    <a:pt x="586" y="2151"/>
                    <a:pt x="587" y="2151"/>
                    <a:pt x="587" y="2151"/>
                  </a:cubicBezTo>
                  <a:cubicBezTo>
                    <a:pt x="587" y="2151"/>
                    <a:pt x="587" y="2151"/>
                    <a:pt x="587" y="2151"/>
                  </a:cubicBezTo>
                  <a:cubicBezTo>
                    <a:pt x="587" y="2150"/>
                    <a:pt x="582" y="2148"/>
                    <a:pt x="576" y="2146"/>
                  </a:cubicBezTo>
                  <a:cubicBezTo>
                    <a:pt x="576" y="2146"/>
                    <a:pt x="576" y="2146"/>
                    <a:pt x="575" y="2146"/>
                  </a:cubicBezTo>
                  <a:cubicBezTo>
                    <a:pt x="582" y="2148"/>
                    <a:pt x="589" y="2150"/>
                    <a:pt x="597" y="2152"/>
                  </a:cubicBezTo>
                  <a:cubicBezTo>
                    <a:pt x="598" y="2152"/>
                    <a:pt x="599" y="2152"/>
                    <a:pt x="600" y="2153"/>
                  </a:cubicBezTo>
                  <a:cubicBezTo>
                    <a:pt x="625" y="2158"/>
                    <a:pt x="654" y="2163"/>
                    <a:pt x="671" y="2173"/>
                  </a:cubicBezTo>
                  <a:cubicBezTo>
                    <a:pt x="673" y="2174"/>
                    <a:pt x="675" y="2175"/>
                    <a:pt x="676" y="2176"/>
                  </a:cubicBezTo>
                  <a:cubicBezTo>
                    <a:pt x="676" y="2176"/>
                    <a:pt x="676" y="2176"/>
                    <a:pt x="677" y="2176"/>
                  </a:cubicBezTo>
                  <a:cubicBezTo>
                    <a:pt x="676" y="2176"/>
                    <a:pt x="676" y="2176"/>
                    <a:pt x="676" y="2176"/>
                  </a:cubicBezTo>
                  <a:close/>
                  <a:moveTo>
                    <a:pt x="698" y="1576"/>
                  </a:moveTo>
                  <a:cubicBezTo>
                    <a:pt x="695" y="1571"/>
                    <a:pt x="692" y="1566"/>
                    <a:pt x="688" y="1561"/>
                  </a:cubicBezTo>
                  <a:cubicBezTo>
                    <a:pt x="694" y="1572"/>
                    <a:pt x="699" y="1583"/>
                    <a:pt x="703" y="1595"/>
                  </a:cubicBezTo>
                  <a:cubicBezTo>
                    <a:pt x="701" y="1589"/>
                    <a:pt x="700" y="1583"/>
                    <a:pt x="698" y="1576"/>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815" y="2141"/>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lose/>
                  <a:moveTo>
                    <a:pt x="813" y="2124"/>
                  </a:moveTo>
                  <a:cubicBezTo>
                    <a:pt x="813" y="2124"/>
                    <a:pt x="813" y="2125"/>
                    <a:pt x="813" y="2125"/>
                  </a:cubicBezTo>
                  <a:cubicBezTo>
                    <a:pt x="813" y="2125"/>
                    <a:pt x="813" y="2125"/>
                    <a:pt x="813" y="2125"/>
                  </a:cubicBezTo>
                  <a:cubicBezTo>
                    <a:pt x="813" y="2125"/>
                    <a:pt x="813" y="2124"/>
                    <a:pt x="813" y="2124"/>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6"/>
                    <a:pt x="814" y="2134"/>
                    <a:pt x="814" y="2132"/>
                  </a:cubicBezTo>
                  <a:cubicBezTo>
                    <a:pt x="814" y="2132"/>
                    <a:pt x="814" y="2132"/>
                    <a:pt x="814" y="2132"/>
                  </a:cubicBezTo>
                  <a:cubicBezTo>
                    <a:pt x="814" y="2131"/>
                    <a:pt x="814" y="2131"/>
                    <a:pt x="814" y="2131"/>
                  </a:cubicBezTo>
                  <a:cubicBezTo>
                    <a:pt x="814" y="2131"/>
                    <a:pt x="814" y="2131"/>
                    <a:pt x="814" y="2131"/>
                  </a:cubicBezTo>
                  <a:cubicBezTo>
                    <a:pt x="814" y="2130"/>
                    <a:pt x="814" y="2130"/>
                    <a:pt x="814" y="2129"/>
                  </a:cubicBezTo>
                  <a:cubicBezTo>
                    <a:pt x="814" y="2129"/>
                    <a:pt x="814" y="2129"/>
                    <a:pt x="814" y="2129"/>
                  </a:cubicBezTo>
                  <a:cubicBezTo>
                    <a:pt x="814" y="2129"/>
                    <a:pt x="814" y="2128"/>
                    <a:pt x="814" y="2128"/>
                  </a:cubicBezTo>
                  <a:cubicBezTo>
                    <a:pt x="814" y="2128"/>
                    <a:pt x="814" y="2128"/>
                    <a:pt x="814" y="2128"/>
                  </a:cubicBezTo>
                  <a:cubicBezTo>
                    <a:pt x="814" y="2127"/>
                    <a:pt x="814" y="2127"/>
                    <a:pt x="814" y="2127"/>
                  </a:cubicBezTo>
                  <a:cubicBezTo>
                    <a:pt x="814" y="2127"/>
                    <a:pt x="813" y="2127"/>
                    <a:pt x="813" y="2126"/>
                  </a:cubicBezTo>
                  <a:cubicBezTo>
                    <a:pt x="813" y="2126"/>
                    <a:pt x="813" y="2126"/>
                    <a:pt x="813" y="2126"/>
                  </a:cubicBezTo>
                  <a:cubicBezTo>
                    <a:pt x="813" y="2126"/>
                    <a:pt x="813" y="2125"/>
                    <a:pt x="813" y="2125"/>
                  </a:cubicBezTo>
                  <a:cubicBezTo>
                    <a:pt x="813" y="2126"/>
                    <a:pt x="813" y="2126"/>
                    <a:pt x="813" y="2127"/>
                  </a:cubicBezTo>
                  <a:cubicBezTo>
                    <a:pt x="814" y="2127"/>
                    <a:pt x="814" y="2128"/>
                    <a:pt x="814" y="2128"/>
                  </a:cubicBezTo>
                  <a:cubicBezTo>
                    <a:pt x="814" y="2128"/>
                    <a:pt x="814" y="2129"/>
                    <a:pt x="814" y="2129"/>
                  </a:cubicBezTo>
                  <a:cubicBezTo>
                    <a:pt x="814" y="2129"/>
                    <a:pt x="814" y="2130"/>
                    <a:pt x="814" y="2130"/>
                  </a:cubicBezTo>
                  <a:cubicBezTo>
                    <a:pt x="814" y="2130"/>
                    <a:pt x="814" y="2130"/>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2"/>
                  </a:cubicBezTo>
                  <a:cubicBezTo>
                    <a:pt x="814" y="2132"/>
                    <a:pt x="814" y="2132"/>
                    <a:pt x="814" y="2132"/>
                  </a:cubicBezTo>
                  <a:cubicBezTo>
                    <a:pt x="811" y="2108"/>
                    <a:pt x="806" y="2082"/>
                    <a:pt x="805" y="2058"/>
                  </a:cubicBezTo>
                  <a:cubicBezTo>
                    <a:pt x="805" y="2069"/>
                    <a:pt x="806" y="2081"/>
                    <a:pt x="808" y="2093"/>
                  </a:cubicBezTo>
                  <a:cubicBezTo>
                    <a:pt x="809" y="2097"/>
                    <a:pt x="817" y="2159"/>
                    <a:pt x="815" y="2138"/>
                  </a:cubicBezTo>
                  <a:close/>
                  <a:moveTo>
                    <a:pt x="805" y="2094"/>
                  </a:moveTo>
                  <a:cubicBezTo>
                    <a:pt x="815" y="2157"/>
                    <a:pt x="815" y="2157"/>
                    <a:pt x="815" y="2157"/>
                  </a:cubicBezTo>
                  <a:cubicBezTo>
                    <a:pt x="816" y="2153"/>
                    <a:pt x="809" y="2115"/>
                    <a:pt x="805" y="2094"/>
                  </a:cubicBezTo>
                  <a:close/>
                  <a:moveTo>
                    <a:pt x="815" y="2141"/>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6"/>
                    <a:pt x="814" y="2134"/>
                    <a:pt x="814" y="2132"/>
                  </a:cubicBezTo>
                  <a:cubicBezTo>
                    <a:pt x="814" y="2132"/>
                    <a:pt x="814" y="2132"/>
                    <a:pt x="814" y="2132"/>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2"/>
                  </a:cubicBezTo>
                  <a:cubicBezTo>
                    <a:pt x="814" y="2132"/>
                    <a:pt x="814" y="2132"/>
                    <a:pt x="814" y="2132"/>
                  </a:cubicBezTo>
                  <a:cubicBezTo>
                    <a:pt x="811" y="2108"/>
                    <a:pt x="806" y="2082"/>
                    <a:pt x="805" y="2058"/>
                  </a:cubicBezTo>
                  <a:cubicBezTo>
                    <a:pt x="805" y="2069"/>
                    <a:pt x="806" y="2081"/>
                    <a:pt x="808" y="2093"/>
                  </a:cubicBezTo>
                  <a:cubicBezTo>
                    <a:pt x="809" y="2097"/>
                    <a:pt x="817" y="2159"/>
                    <a:pt x="815" y="2138"/>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14" y="2167"/>
                  </a:moveTo>
                  <a:cubicBezTo>
                    <a:pt x="814" y="2171"/>
                    <a:pt x="815" y="2175"/>
                    <a:pt x="816" y="2179"/>
                  </a:cubicBezTo>
                  <a:cubicBezTo>
                    <a:pt x="815" y="2175"/>
                    <a:pt x="815" y="2171"/>
                    <a:pt x="814" y="2167"/>
                  </a:cubicBezTo>
                  <a:close/>
                  <a:moveTo>
                    <a:pt x="817" y="2183"/>
                  </a:moveTo>
                  <a:cubicBezTo>
                    <a:pt x="817" y="2183"/>
                    <a:pt x="817" y="2183"/>
                    <a:pt x="817" y="2183"/>
                  </a:cubicBezTo>
                  <a:cubicBezTo>
                    <a:pt x="816" y="2181"/>
                    <a:pt x="816" y="2180"/>
                    <a:pt x="816" y="2179"/>
                  </a:cubicBezTo>
                  <a:cubicBezTo>
                    <a:pt x="816" y="2182"/>
                    <a:pt x="817" y="2186"/>
                    <a:pt x="818" y="2190"/>
                  </a:cubicBezTo>
                  <a:cubicBezTo>
                    <a:pt x="817" y="2187"/>
                    <a:pt x="817" y="2185"/>
                    <a:pt x="817" y="2183"/>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05" y="2094"/>
                  </a:moveTo>
                  <a:cubicBezTo>
                    <a:pt x="815" y="2157"/>
                    <a:pt x="815" y="2157"/>
                    <a:pt x="815" y="2157"/>
                  </a:cubicBezTo>
                  <a:cubicBezTo>
                    <a:pt x="816" y="2153"/>
                    <a:pt x="809" y="2115"/>
                    <a:pt x="805" y="2094"/>
                  </a:cubicBezTo>
                  <a:close/>
                  <a:moveTo>
                    <a:pt x="814" y="2131"/>
                  </a:moveTo>
                  <a:cubicBezTo>
                    <a:pt x="814" y="2131"/>
                    <a:pt x="814" y="2131"/>
                    <a:pt x="814" y="2131"/>
                  </a:cubicBezTo>
                  <a:cubicBezTo>
                    <a:pt x="814" y="2131"/>
                    <a:pt x="814" y="2131"/>
                    <a:pt x="814" y="2131"/>
                  </a:cubicBezTo>
                  <a:cubicBezTo>
                    <a:pt x="814" y="2131"/>
                    <a:pt x="814" y="2131"/>
                    <a:pt x="814" y="2131"/>
                  </a:cubicBezTo>
                  <a:close/>
                  <a:moveTo>
                    <a:pt x="814" y="2134"/>
                  </a:moveTo>
                  <a:cubicBezTo>
                    <a:pt x="814" y="2134"/>
                    <a:pt x="814" y="2134"/>
                    <a:pt x="814" y="2134"/>
                  </a:cubicBezTo>
                  <a:cubicBezTo>
                    <a:pt x="814" y="2133"/>
                    <a:pt x="814" y="2133"/>
                    <a:pt x="814" y="2133"/>
                  </a:cubicBezTo>
                  <a:cubicBezTo>
                    <a:pt x="814" y="2133"/>
                    <a:pt x="814" y="2133"/>
                    <a:pt x="814" y="2133"/>
                  </a:cubicBezTo>
                  <a:cubicBezTo>
                    <a:pt x="814" y="2133"/>
                    <a:pt x="814" y="2133"/>
                    <a:pt x="814" y="2133"/>
                  </a:cubicBezTo>
                  <a:cubicBezTo>
                    <a:pt x="814" y="2133"/>
                    <a:pt x="814" y="2133"/>
                    <a:pt x="814" y="2132"/>
                  </a:cubicBezTo>
                  <a:cubicBezTo>
                    <a:pt x="814" y="2132"/>
                    <a:pt x="814" y="2132"/>
                    <a:pt x="814" y="2132"/>
                  </a:cubicBezTo>
                  <a:cubicBezTo>
                    <a:pt x="814" y="2132"/>
                    <a:pt x="814" y="2132"/>
                    <a:pt x="814" y="2132"/>
                  </a:cubicBezTo>
                  <a:cubicBezTo>
                    <a:pt x="814" y="2132"/>
                    <a:pt x="814" y="2133"/>
                    <a:pt x="814" y="2133"/>
                  </a:cubicBezTo>
                  <a:cubicBezTo>
                    <a:pt x="814" y="2133"/>
                    <a:pt x="814" y="2133"/>
                    <a:pt x="814" y="2133"/>
                  </a:cubicBezTo>
                  <a:cubicBezTo>
                    <a:pt x="814" y="2133"/>
                    <a:pt x="814" y="2134"/>
                    <a:pt x="814" y="2134"/>
                  </a:cubicBezTo>
                  <a:cubicBezTo>
                    <a:pt x="814" y="2134"/>
                    <a:pt x="814" y="2134"/>
                    <a:pt x="814" y="2134"/>
                  </a:cubicBezTo>
                  <a:cubicBezTo>
                    <a:pt x="814" y="2134"/>
                    <a:pt x="814" y="2134"/>
                    <a:pt x="814" y="2134"/>
                  </a:cubicBezTo>
                  <a:cubicBezTo>
                    <a:pt x="814" y="2134"/>
                    <a:pt x="814" y="2134"/>
                    <a:pt x="814" y="2134"/>
                  </a:cubicBezTo>
                  <a:close/>
                  <a:moveTo>
                    <a:pt x="814" y="2135"/>
                  </a:moveTo>
                  <a:cubicBezTo>
                    <a:pt x="814" y="2135"/>
                    <a:pt x="814" y="2135"/>
                    <a:pt x="814" y="2135"/>
                  </a:cubicBezTo>
                  <a:cubicBezTo>
                    <a:pt x="814" y="2136"/>
                    <a:pt x="815" y="2136"/>
                    <a:pt x="815" y="2136"/>
                  </a:cubicBezTo>
                  <a:cubicBezTo>
                    <a:pt x="815" y="2136"/>
                    <a:pt x="815" y="2136"/>
                    <a:pt x="815" y="2136"/>
                  </a:cubicBezTo>
                  <a:cubicBezTo>
                    <a:pt x="814" y="2136"/>
                    <a:pt x="814" y="2136"/>
                    <a:pt x="814" y="2135"/>
                  </a:cubicBezTo>
                  <a:close/>
                  <a:moveTo>
                    <a:pt x="815" y="2136"/>
                  </a:moveTo>
                  <a:cubicBezTo>
                    <a:pt x="815" y="2136"/>
                    <a:pt x="815" y="2136"/>
                    <a:pt x="815" y="2136"/>
                  </a:cubicBezTo>
                  <a:cubicBezTo>
                    <a:pt x="815" y="2136"/>
                    <a:pt x="815" y="2136"/>
                    <a:pt x="815" y="2136"/>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8"/>
                    <a:pt x="815" y="2138"/>
                    <a:pt x="815" y="2138"/>
                  </a:cubicBezTo>
                  <a:cubicBezTo>
                    <a:pt x="815" y="2138"/>
                    <a:pt x="815" y="2138"/>
                    <a:pt x="815" y="2138"/>
                  </a:cubicBezTo>
                  <a:close/>
                  <a:moveTo>
                    <a:pt x="815" y="2140"/>
                  </a:moveTo>
                  <a:cubicBezTo>
                    <a:pt x="815" y="2140"/>
                    <a:pt x="815" y="2140"/>
                    <a:pt x="815" y="2140"/>
                  </a:cubicBezTo>
                  <a:cubicBezTo>
                    <a:pt x="815" y="2140"/>
                    <a:pt x="815" y="2140"/>
                    <a:pt x="815" y="2140"/>
                  </a:cubicBezTo>
                  <a:close/>
                  <a:moveTo>
                    <a:pt x="815" y="2140"/>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lose/>
                  <a:moveTo>
                    <a:pt x="862" y="1877"/>
                  </a:moveTo>
                  <a:cubicBezTo>
                    <a:pt x="860" y="1878"/>
                    <a:pt x="857" y="1879"/>
                    <a:pt x="855" y="1880"/>
                  </a:cubicBezTo>
                  <a:cubicBezTo>
                    <a:pt x="858" y="1880"/>
                    <a:pt x="860" y="1879"/>
                    <a:pt x="862" y="1879"/>
                  </a:cubicBezTo>
                  <a:cubicBezTo>
                    <a:pt x="862" y="1879"/>
                    <a:pt x="862" y="1879"/>
                    <a:pt x="862" y="1879"/>
                  </a:cubicBezTo>
                  <a:cubicBezTo>
                    <a:pt x="862" y="1879"/>
                    <a:pt x="862" y="1879"/>
                    <a:pt x="862" y="1879"/>
                  </a:cubicBezTo>
                  <a:cubicBezTo>
                    <a:pt x="866" y="1877"/>
                    <a:pt x="869" y="1876"/>
                    <a:pt x="873" y="1875"/>
                  </a:cubicBezTo>
                  <a:cubicBezTo>
                    <a:pt x="876" y="1873"/>
                    <a:pt x="878" y="1871"/>
                    <a:pt x="880" y="1869"/>
                  </a:cubicBezTo>
                  <a:cubicBezTo>
                    <a:pt x="874" y="1871"/>
                    <a:pt x="868" y="1873"/>
                    <a:pt x="862" y="1877"/>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704" y="1288"/>
                  </a:moveTo>
                  <a:cubicBezTo>
                    <a:pt x="1704" y="1288"/>
                    <a:pt x="1704" y="1288"/>
                    <a:pt x="1704" y="1288"/>
                  </a:cubicBezTo>
                  <a:cubicBezTo>
                    <a:pt x="1704" y="1288"/>
                    <a:pt x="1704" y="1288"/>
                    <a:pt x="1704" y="1288"/>
                  </a:cubicBezTo>
                  <a:close/>
                  <a:moveTo>
                    <a:pt x="1505" y="1483"/>
                  </a:moveTo>
                  <a:cubicBezTo>
                    <a:pt x="1475" y="1491"/>
                    <a:pt x="1441" y="1529"/>
                    <a:pt x="1411" y="1563"/>
                  </a:cubicBezTo>
                  <a:cubicBezTo>
                    <a:pt x="1408" y="1566"/>
                    <a:pt x="1405" y="1570"/>
                    <a:pt x="1401" y="1574"/>
                  </a:cubicBezTo>
                  <a:cubicBezTo>
                    <a:pt x="1395" y="1578"/>
                    <a:pt x="1388" y="1583"/>
                    <a:pt x="1383" y="1588"/>
                  </a:cubicBezTo>
                  <a:cubicBezTo>
                    <a:pt x="1386" y="1586"/>
                    <a:pt x="1389" y="1583"/>
                    <a:pt x="1392" y="1581"/>
                  </a:cubicBezTo>
                  <a:cubicBezTo>
                    <a:pt x="1391" y="1582"/>
                    <a:pt x="1388" y="1585"/>
                    <a:pt x="1384" y="1589"/>
                  </a:cubicBezTo>
                  <a:cubicBezTo>
                    <a:pt x="1384" y="1590"/>
                    <a:pt x="1384" y="1590"/>
                    <a:pt x="1384" y="1590"/>
                  </a:cubicBezTo>
                  <a:cubicBezTo>
                    <a:pt x="1377" y="1595"/>
                    <a:pt x="1369" y="1600"/>
                    <a:pt x="1362" y="1606"/>
                  </a:cubicBezTo>
                  <a:cubicBezTo>
                    <a:pt x="1367" y="1603"/>
                    <a:pt x="1371" y="1601"/>
                    <a:pt x="1375" y="1599"/>
                  </a:cubicBezTo>
                  <a:cubicBezTo>
                    <a:pt x="1375" y="1599"/>
                    <a:pt x="1375" y="1599"/>
                    <a:pt x="1375" y="1600"/>
                  </a:cubicBezTo>
                  <a:cubicBezTo>
                    <a:pt x="1375" y="1600"/>
                    <a:pt x="1375" y="1600"/>
                    <a:pt x="1375" y="1599"/>
                  </a:cubicBezTo>
                  <a:cubicBezTo>
                    <a:pt x="1375" y="1600"/>
                    <a:pt x="1375" y="1600"/>
                    <a:pt x="1375" y="1599"/>
                  </a:cubicBezTo>
                  <a:cubicBezTo>
                    <a:pt x="1373" y="1602"/>
                    <a:pt x="1371" y="1604"/>
                    <a:pt x="1368" y="1606"/>
                  </a:cubicBezTo>
                  <a:cubicBezTo>
                    <a:pt x="1375" y="1601"/>
                    <a:pt x="1383" y="1593"/>
                    <a:pt x="1392" y="1584"/>
                  </a:cubicBezTo>
                  <a:cubicBezTo>
                    <a:pt x="1390" y="1585"/>
                    <a:pt x="1388" y="1587"/>
                    <a:pt x="1386" y="1588"/>
                  </a:cubicBezTo>
                  <a:cubicBezTo>
                    <a:pt x="1387" y="1587"/>
                    <a:pt x="1388" y="1586"/>
                    <a:pt x="1389" y="1585"/>
                  </a:cubicBezTo>
                  <a:cubicBezTo>
                    <a:pt x="1392" y="1582"/>
                    <a:pt x="1393" y="1581"/>
                    <a:pt x="1392" y="1581"/>
                  </a:cubicBezTo>
                  <a:cubicBezTo>
                    <a:pt x="1395" y="1579"/>
                    <a:pt x="1398" y="1577"/>
                    <a:pt x="1400" y="1575"/>
                  </a:cubicBezTo>
                  <a:cubicBezTo>
                    <a:pt x="1397" y="1578"/>
                    <a:pt x="1395" y="1581"/>
                    <a:pt x="1392" y="1584"/>
                  </a:cubicBezTo>
                  <a:cubicBezTo>
                    <a:pt x="1400" y="1577"/>
                    <a:pt x="1409" y="1571"/>
                    <a:pt x="1417" y="1564"/>
                  </a:cubicBezTo>
                  <a:cubicBezTo>
                    <a:pt x="1432" y="1554"/>
                    <a:pt x="1448" y="1544"/>
                    <a:pt x="1460" y="1530"/>
                  </a:cubicBezTo>
                  <a:cubicBezTo>
                    <a:pt x="1463" y="1527"/>
                    <a:pt x="1465" y="1524"/>
                    <a:pt x="1467" y="1521"/>
                  </a:cubicBezTo>
                  <a:cubicBezTo>
                    <a:pt x="1477" y="1507"/>
                    <a:pt x="1488" y="1489"/>
                    <a:pt x="1505" y="1483"/>
                  </a:cubicBezTo>
                  <a:cubicBezTo>
                    <a:pt x="1506" y="1483"/>
                    <a:pt x="1506" y="1483"/>
                    <a:pt x="1507" y="1483"/>
                  </a:cubicBezTo>
                  <a:cubicBezTo>
                    <a:pt x="1506" y="1483"/>
                    <a:pt x="1506" y="1483"/>
                    <a:pt x="1505" y="148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2" y="1892"/>
                    <a:pt x="852" y="1892"/>
                    <a:pt x="852" y="1892"/>
                  </a:cubicBezTo>
                  <a:cubicBezTo>
                    <a:pt x="852" y="1892"/>
                    <a:pt x="852" y="1892"/>
                    <a:pt x="851" y="1892"/>
                  </a:cubicBezTo>
                  <a:close/>
                  <a:moveTo>
                    <a:pt x="850" y="1893"/>
                  </a:moveTo>
                  <a:cubicBezTo>
                    <a:pt x="850" y="1893"/>
                    <a:pt x="851" y="1893"/>
                    <a:pt x="851" y="1893"/>
                  </a:cubicBezTo>
                  <a:cubicBezTo>
                    <a:pt x="851" y="1893"/>
                    <a:pt x="851" y="1893"/>
                    <a:pt x="851" y="1893"/>
                  </a:cubicBezTo>
                  <a:cubicBezTo>
                    <a:pt x="851" y="1893"/>
                    <a:pt x="851" y="1893"/>
                    <a:pt x="851" y="1893"/>
                  </a:cubicBezTo>
                  <a:cubicBezTo>
                    <a:pt x="851" y="1893"/>
                    <a:pt x="850" y="1893"/>
                    <a:pt x="850" y="1893"/>
                  </a:cubicBezTo>
                  <a:close/>
                  <a:moveTo>
                    <a:pt x="849" y="1893"/>
                  </a:moveTo>
                  <a:cubicBezTo>
                    <a:pt x="850" y="1893"/>
                    <a:pt x="850" y="1893"/>
                    <a:pt x="850" y="1893"/>
                  </a:cubicBezTo>
                  <a:cubicBezTo>
                    <a:pt x="850" y="1893"/>
                    <a:pt x="850" y="1893"/>
                    <a:pt x="850" y="1893"/>
                  </a:cubicBezTo>
                  <a:cubicBezTo>
                    <a:pt x="850" y="1893"/>
                    <a:pt x="850" y="1893"/>
                    <a:pt x="849" y="1893"/>
                  </a:cubicBezTo>
                  <a:close/>
                  <a:moveTo>
                    <a:pt x="856" y="1891"/>
                  </a:moveTo>
                  <a:cubicBezTo>
                    <a:pt x="856" y="1891"/>
                    <a:pt x="856" y="1891"/>
                    <a:pt x="856" y="1891"/>
                  </a:cubicBezTo>
                  <a:cubicBezTo>
                    <a:pt x="841" y="1896"/>
                    <a:pt x="823" y="1893"/>
                    <a:pt x="810" y="1903"/>
                  </a:cubicBezTo>
                  <a:cubicBezTo>
                    <a:pt x="824" y="1898"/>
                    <a:pt x="839" y="1896"/>
                    <a:pt x="854" y="1892"/>
                  </a:cubicBezTo>
                  <a:cubicBezTo>
                    <a:pt x="854" y="1892"/>
                    <a:pt x="853" y="1892"/>
                    <a:pt x="853" y="1892"/>
                  </a:cubicBezTo>
                  <a:cubicBezTo>
                    <a:pt x="853" y="1892"/>
                    <a:pt x="853" y="1892"/>
                    <a:pt x="853" y="1892"/>
                  </a:cubicBezTo>
                  <a:cubicBezTo>
                    <a:pt x="853" y="1892"/>
                    <a:pt x="853" y="1892"/>
                    <a:pt x="854" y="1892"/>
                  </a:cubicBezTo>
                  <a:cubicBezTo>
                    <a:pt x="854" y="1892"/>
                    <a:pt x="854" y="1892"/>
                    <a:pt x="854" y="1892"/>
                  </a:cubicBezTo>
                  <a:cubicBezTo>
                    <a:pt x="854" y="1892"/>
                    <a:pt x="854" y="1892"/>
                    <a:pt x="854" y="1892"/>
                  </a:cubicBezTo>
                  <a:cubicBezTo>
                    <a:pt x="854" y="1892"/>
                    <a:pt x="854" y="1891"/>
                    <a:pt x="854" y="1891"/>
                  </a:cubicBezTo>
                  <a:cubicBezTo>
                    <a:pt x="854"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6" y="1891"/>
                    <a:pt x="856" y="1891"/>
                  </a:cubicBezTo>
                  <a:cubicBezTo>
                    <a:pt x="856" y="1891"/>
                    <a:pt x="856" y="1891"/>
                    <a:pt x="856" y="1891"/>
                  </a:cubicBezTo>
                  <a:cubicBezTo>
                    <a:pt x="856" y="1891"/>
                    <a:pt x="856" y="1891"/>
                    <a:pt x="856" y="1891"/>
                  </a:cubicBezTo>
                  <a:cubicBezTo>
                    <a:pt x="856" y="1891"/>
                    <a:pt x="856" y="1891"/>
                    <a:pt x="856" y="1891"/>
                  </a:cubicBezTo>
                  <a:cubicBezTo>
                    <a:pt x="856" y="1891"/>
                    <a:pt x="856" y="1891"/>
                    <a:pt x="856" y="1891"/>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02" y="1926"/>
                  </a:moveTo>
                  <a:cubicBezTo>
                    <a:pt x="801" y="1926"/>
                    <a:pt x="801" y="1927"/>
                    <a:pt x="801" y="1928"/>
                  </a:cubicBezTo>
                  <a:cubicBezTo>
                    <a:pt x="802" y="1926"/>
                    <a:pt x="804" y="1924"/>
                    <a:pt x="806" y="1922"/>
                  </a:cubicBezTo>
                  <a:cubicBezTo>
                    <a:pt x="806" y="1922"/>
                    <a:pt x="807" y="1921"/>
                    <a:pt x="807" y="1921"/>
                  </a:cubicBezTo>
                  <a:cubicBezTo>
                    <a:pt x="818" y="1911"/>
                    <a:pt x="835" y="1904"/>
                    <a:pt x="856" y="1896"/>
                  </a:cubicBezTo>
                  <a:cubicBezTo>
                    <a:pt x="833" y="1901"/>
                    <a:pt x="812" y="1909"/>
                    <a:pt x="802" y="1926"/>
                  </a:cubicBezTo>
                  <a:close/>
                  <a:moveTo>
                    <a:pt x="797" y="2003"/>
                  </a:moveTo>
                  <a:cubicBezTo>
                    <a:pt x="798" y="2002"/>
                    <a:pt x="798" y="2002"/>
                    <a:pt x="798" y="2002"/>
                  </a:cubicBezTo>
                  <a:cubicBezTo>
                    <a:pt x="797" y="2002"/>
                    <a:pt x="797" y="2003"/>
                    <a:pt x="797" y="2003"/>
                  </a:cubicBezTo>
                  <a:close/>
                  <a:moveTo>
                    <a:pt x="799" y="2001"/>
                  </a:moveTo>
                  <a:cubicBezTo>
                    <a:pt x="799" y="2002"/>
                    <a:pt x="799" y="2002"/>
                    <a:pt x="799" y="2002"/>
                  </a:cubicBezTo>
                  <a:cubicBezTo>
                    <a:pt x="799" y="2002"/>
                    <a:pt x="799" y="2002"/>
                    <a:pt x="799" y="2002"/>
                  </a:cubicBezTo>
                  <a:cubicBezTo>
                    <a:pt x="800" y="2002"/>
                    <a:pt x="800" y="2001"/>
                    <a:pt x="799" y="2001"/>
                  </a:cubicBezTo>
                  <a:close/>
                  <a:moveTo>
                    <a:pt x="805" y="1984"/>
                  </a:moveTo>
                  <a:cubicBezTo>
                    <a:pt x="806" y="1988"/>
                    <a:pt x="807" y="1992"/>
                    <a:pt x="808" y="1995"/>
                  </a:cubicBezTo>
                  <a:cubicBezTo>
                    <a:pt x="808" y="1993"/>
                    <a:pt x="807" y="1989"/>
                    <a:pt x="805" y="1984"/>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247" y="2053"/>
                  </a:moveTo>
                  <a:cubicBezTo>
                    <a:pt x="251" y="2055"/>
                    <a:pt x="256" y="2056"/>
                    <a:pt x="260" y="2058"/>
                  </a:cubicBezTo>
                  <a:cubicBezTo>
                    <a:pt x="261" y="2058"/>
                    <a:pt x="262" y="2058"/>
                    <a:pt x="263" y="2058"/>
                  </a:cubicBezTo>
                  <a:cubicBezTo>
                    <a:pt x="258" y="2057"/>
                    <a:pt x="252" y="2055"/>
                    <a:pt x="247" y="2053"/>
                  </a:cubicBezTo>
                  <a:close/>
                  <a:moveTo>
                    <a:pt x="332" y="2081"/>
                  </a:moveTo>
                  <a:cubicBezTo>
                    <a:pt x="308" y="2074"/>
                    <a:pt x="284" y="2066"/>
                    <a:pt x="260" y="2058"/>
                  </a:cubicBezTo>
                  <a:cubicBezTo>
                    <a:pt x="256" y="2057"/>
                    <a:pt x="252" y="2057"/>
                    <a:pt x="249" y="2057"/>
                  </a:cubicBezTo>
                  <a:cubicBezTo>
                    <a:pt x="246" y="2056"/>
                    <a:pt x="244" y="2056"/>
                    <a:pt x="242" y="2055"/>
                  </a:cubicBezTo>
                  <a:cubicBezTo>
                    <a:pt x="244" y="2056"/>
                    <a:pt x="245" y="2056"/>
                    <a:pt x="247" y="2057"/>
                  </a:cubicBezTo>
                  <a:cubicBezTo>
                    <a:pt x="244" y="2056"/>
                    <a:pt x="241" y="2056"/>
                    <a:pt x="238" y="2056"/>
                  </a:cubicBezTo>
                  <a:cubicBezTo>
                    <a:pt x="266" y="2068"/>
                    <a:pt x="297" y="2082"/>
                    <a:pt x="298" y="2075"/>
                  </a:cubicBezTo>
                  <a:cubicBezTo>
                    <a:pt x="299" y="2074"/>
                    <a:pt x="298" y="2074"/>
                    <a:pt x="298" y="2073"/>
                  </a:cubicBezTo>
                  <a:cubicBezTo>
                    <a:pt x="309" y="2076"/>
                    <a:pt x="321" y="2079"/>
                    <a:pt x="332" y="2081"/>
                  </a:cubicBezTo>
                  <a:close/>
                  <a:moveTo>
                    <a:pt x="263" y="2058"/>
                  </a:moveTo>
                  <a:cubicBezTo>
                    <a:pt x="272" y="2061"/>
                    <a:pt x="281" y="2064"/>
                    <a:pt x="290" y="2066"/>
                  </a:cubicBezTo>
                  <a:cubicBezTo>
                    <a:pt x="281" y="2062"/>
                    <a:pt x="272" y="2060"/>
                    <a:pt x="263" y="2058"/>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7"/>
                  </a:moveTo>
                  <a:cubicBezTo>
                    <a:pt x="276"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4" y="1808"/>
                    <a:pt x="274" y="1808"/>
                    <a:pt x="274" y="1808"/>
                  </a:cubicBezTo>
                  <a:cubicBezTo>
                    <a:pt x="274" y="1808"/>
                    <a:pt x="274" y="1808"/>
                    <a:pt x="273" y="1808"/>
                  </a:cubicBezTo>
                  <a:cubicBezTo>
                    <a:pt x="273" y="1808"/>
                    <a:pt x="273" y="1808"/>
                    <a:pt x="273" y="1808"/>
                  </a:cubicBezTo>
                  <a:cubicBezTo>
                    <a:pt x="273" y="1809"/>
                    <a:pt x="273" y="1809"/>
                    <a:pt x="273" y="1809"/>
                  </a:cubicBezTo>
                  <a:cubicBezTo>
                    <a:pt x="273" y="1809"/>
                    <a:pt x="273" y="1809"/>
                    <a:pt x="272" y="1809"/>
                  </a:cubicBezTo>
                  <a:cubicBezTo>
                    <a:pt x="272" y="1809"/>
                    <a:pt x="272" y="1809"/>
                    <a:pt x="272" y="1809"/>
                  </a:cubicBezTo>
                  <a:cubicBezTo>
                    <a:pt x="272" y="1810"/>
                    <a:pt x="271" y="1810"/>
                    <a:pt x="271" y="1810"/>
                  </a:cubicBezTo>
                  <a:cubicBezTo>
                    <a:pt x="271" y="1810"/>
                    <a:pt x="271" y="1810"/>
                    <a:pt x="270" y="1811"/>
                  </a:cubicBezTo>
                  <a:cubicBezTo>
                    <a:pt x="270" y="1811"/>
                    <a:pt x="270" y="1811"/>
                    <a:pt x="270" y="1811"/>
                  </a:cubicBezTo>
                  <a:cubicBezTo>
                    <a:pt x="270" y="1811"/>
                    <a:pt x="269" y="1811"/>
                    <a:pt x="269" y="1811"/>
                  </a:cubicBezTo>
                  <a:cubicBezTo>
                    <a:pt x="271" y="1811"/>
                    <a:pt x="282" y="1803"/>
                    <a:pt x="276" y="1807"/>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320" y="1779"/>
                  </a:moveTo>
                  <a:cubicBezTo>
                    <a:pt x="320" y="1779"/>
                    <a:pt x="320" y="1779"/>
                    <a:pt x="321" y="1779"/>
                  </a:cubicBezTo>
                  <a:cubicBezTo>
                    <a:pt x="321" y="1779"/>
                    <a:pt x="321" y="1779"/>
                    <a:pt x="321" y="1779"/>
                  </a:cubicBezTo>
                  <a:cubicBezTo>
                    <a:pt x="321" y="1779"/>
                    <a:pt x="320" y="1779"/>
                    <a:pt x="320" y="1779"/>
                  </a:cubicBezTo>
                  <a:close/>
                  <a:moveTo>
                    <a:pt x="1335" y="1507"/>
                  </a:moveTo>
                  <a:cubicBezTo>
                    <a:pt x="1333" y="1509"/>
                    <a:pt x="1331" y="1511"/>
                    <a:pt x="1329" y="1512"/>
                  </a:cubicBezTo>
                  <a:cubicBezTo>
                    <a:pt x="1328" y="1512"/>
                    <a:pt x="1327" y="1512"/>
                    <a:pt x="1325" y="1513"/>
                  </a:cubicBezTo>
                  <a:cubicBezTo>
                    <a:pt x="1327" y="1510"/>
                    <a:pt x="1328" y="1507"/>
                    <a:pt x="1319" y="1516"/>
                  </a:cubicBezTo>
                  <a:cubicBezTo>
                    <a:pt x="1320" y="1516"/>
                    <a:pt x="1320" y="1516"/>
                    <a:pt x="1321" y="1516"/>
                  </a:cubicBezTo>
                  <a:cubicBezTo>
                    <a:pt x="1322" y="1515"/>
                    <a:pt x="1323" y="1515"/>
                    <a:pt x="1324" y="1515"/>
                  </a:cubicBezTo>
                  <a:cubicBezTo>
                    <a:pt x="1324" y="1516"/>
                    <a:pt x="1325" y="1516"/>
                    <a:pt x="1327" y="1514"/>
                  </a:cubicBezTo>
                  <a:cubicBezTo>
                    <a:pt x="1331" y="1513"/>
                    <a:pt x="1331" y="1513"/>
                    <a:pt x="1331" y="1513"/>
                  </a:cubicBezTo>
                  <a:cubicBezTo>
                    <a:pt x="1331" y="1512"/>
                    <a:pt x="1331" y="1512"/>
                    <a:pt x="1331" y="1512"/>
                  </a:cubicBezTo>
                  <a:cubicBezTo>
                    <a:pt x="1345" y="1505"/>
                    <a:pt x="1357" y="1490"/>
                    <a:pt x="1370" y="1478"/>
                  </a:cubicBezTo>
                  <a:cubicBezTo>
                    <a:pt x="1358" y="1487"/>
                    <a:pt x="1346" y="1496"/>
                    <a:pt x="1335" y="1507"/>
                  </a:cubicBezTo>
                  <a:close/>
                  <a:moveTo>
                    <a:pt x="1370" y="1478"/>
                  </a:moveTo>
                  <a:cubicBezTo>
                    <a:pt x="1376" y="1473"/>
                    <a:pt x="1383" y="1468"/>
                    <a:pt x="1390" y="1463"/>
                  </a:cubicBezTo>
                  <a:cubicBezTo>
                    <a:pt x="1383" y="1466"/>
                    <a:pt x="1376" y="1472"/>
                    <a:pt x="1370" y="1478"/>
                  </a:cubicBezTo>
                  <a:close/>
                  <a:moveTo>
                    <a:pt x="1722" y="1141"/>
                  </a:moveTo>
                  <a:cubicBezTo>
                    <a:pt x="1734" y="1127"/>
                    <a:pt x="1746" y="1112"/>
                    <a:pt x="1758" y="1097"/>
                  </a:cubicBezTo>
                  <a:cubicBezTo>
                    <a:pt x="1758" y="1097"/>
                    <a:pt x="1758" y="1097"/>
                    <a:pt x="1759" y="1096"/>
                  </a:cubicBezTo>
                  <a:cubicBezTo>
                    <a:pt x="1759" y="1096"/>
                    <a:pt x="1759" y="1096"/>
                    <a:pt x="1759" y="1096"/>
                  </a:cubicBezTo>
                  <a:cubicBezTo>
                    <a:pt x="1759" y="1096"/>
                    <a:pt x="1759" y="1096"/>
                    <a:pt x="1759" y="1096"/>
                  </a:cubicBezTo>
                  <a:cubicBezTo>
                    <a:pt x="1759" y="1096"/>
                    <a:pt x="1759" y="1096"/>
                    <a:pt x="1759" y="1096"/>
                  </a:cubicBezTo>
                  <a:cubicBezTo>
                    <a:pt x="1759" y="1096"/>
                    <a:pt x="1759" y="1095"/>
                    <a:pt x="1760" y="1095"/>
                  </a:cubicBezTo>
                  <a:cubicBezTo>
                    <a:pt x="1760" y="1095"/>
                    <a:pt x="1760" y="1095"/>
                    <a:pt x="1760" y="1095"/>
                  </a:cubicBezTo>
                  <a:cubicBezTo>
                    <a:pt x="1760" y="1094"/>
                    <a:pt x="1760" y="1094"/>
                    <a:pt x="1760" y="1094"/>
                  </a:cubicBezTo>
                  <a:cubicBezTo>
                    <a:pt x="1761" y="1093"/>
                    <a:pt x="1761" y="1092"/>
                    <a:pt x="1762" y="1091"/>
                  </a:cubicBezTo>
                  <a:cubicBezTo>
                    <a:pt x="1763" y="1089"/>
                    <a:pt x="1764" y="1087"/>
                    <a:pt x="1766" y="1085"/>
                  </a:cubicBezTo>
                  <a:cubicBezTo>
                    <a:pt x="1750" y="1103"/>
                    <a:pt x="1731" y="1118"/>
                    <a:pt x="1722" y="1141"/>
                  </a:cubicBezTo>
                  <a:close/>
                  <a:moveTo>
                    <a:pt x="1968" y="741"/>
                  </a:moveTo>
                  <a:cubicBezTo>
                    <a:pt x="1973" y="738"/>
                    <a:pt x="1989" y="721"/>
                    <a:pt x="1983" y="727"/>
                  </a:cubicBezTo>
                  <a:cubicBezTo>
                    <a:pt x="1983" y="727"/>
                    <a:pt x="1983" y="726"/>
                    <a:pt x="1983" y="726"/>
                  </a:cubicBezTo>
                  <a:cubicBezTo>
                    <a:pt x="1983" y="726"/>
                    <a:pt x="1983" y="726"/>
                    <a:pt x="1983" y="726"/>
                  </a:cubicBezTo>
                  <a:cubicBezTo>
                    <a:pt x="1983" y="726"/>
                    <a:pt x="1984" y="726"/>
                    <a:pt x="1984" y="726"/>
                  </a:cubicBezTo>
                  <a:cubicBezTo>
                    <a:pt x="1984" y="725"/>
                    <a:pt x="1984" y="725"/>
                    <a:pt x="1984" y="725"/>
                  </a:cubicBezTo>
                  <a:cubicBezTo>
                    <a:pt x="1984" y="725"/>
                    <a:pt x="1984" y="725"/>
                    <a:pt x="1984" y="725"/>
                  </a:cubicBezTo>
                  <a:cubicBezTo>
                    <a:pt x="1984" y="725"/>
                    <a:pt x="1984" y="725"/>
                    <a:pt x="1984" y="725"/>
                  </a:cubicBezTo>
                  <a:cubicBezTo>
                    <a:pt x="1984" y="724"/>
                    <a:pt x="1984" y="724"/>
                    <a:pt x="1984" y="724"/>
                  </a:cubicBezTo>
                  <a:cubicBezTo>
                    <a:pt x="1984" y="724"/>
                    <a:pt x="1984" y="724"/>
                    <a:pt x="1984" y="724"/>
                  </a:cubicBezTo>
                  <a:cubicBezTo>
                    <a:pt x="1987" y="719"/>
                    <a:pt x="1989" y="714"/>
                    <a:pt x="1992" y="709"/>
                  </a:cubicBezTo>
                  <a:cubicBezTo>
                    <a:pt x="1988" y="714"/>
                    <a:pt x="1971" y="738"/>
                    <a:pt x="1968" y="741"/>
                  </a:cubicBezTo>
                  <a:close/>
                  <a:moveTo>
                    <a:pt x="1992" y="708"/>
                  </a:moveTo>
                  <a:cubicBezTo>
                    <a:pt x="1992" y="708"/>
                    <a:pt x="1992" y="709"/>
                    <a:pt x="1992" y="709"/>
                  </a:cubicBezTo>
                  <a:cubicBezTo>
                    <a:pt x="1992" y="708"/>
                    <a:pt x="1992" y="708"/>
                    <a:pt x="1992" y="708"/>
                  </a:cubicBezTo>
                  <a:cubicBezTo>
                    <a:pt x="1992" y="708"/>
                    <a:pt x="1992" y="708"/>
                    <a:pt x="1992" y="708"/>
                  </a:cubicBezTo>
                  <a:close/>
                  <a:moveTo>
                    <a:pt x="1945" y="787"/>
                  </a:moveTo>
                  <a:cubicBezTo>
                    <a:pt x="1952" y="775"/>
                    <a:pt x="1959" y="763"/>
                    <a:pt x="1966" y="751"/>
                  </a:cubicBezTo>
                  <a:cubicBezTo>
                    <a:pt x="1970" y="738"/>
                    <a:pt x="1950" y="778"/>
                    <a:pt x="1945" y="787"/>
                  </a:cubicBezTo>
                  <a:close/>
                  <a:moveTo>
                    <a:pt x="2091" y="390"/>
                  </a:moveTo>
                  <a:cubicBezTo>
                    <a:pt x="2091" y="391"/>
                    <a:pt x="2091" y="391"/>
                    <a:pt x="2091" y="391"/>
                  </a:cubicBezTo>
                  <a:cubicBezTo>
                    <a:pt x="2091" y="392"/>
                    <a:pt x="2091" y="392"/>
                    <a:pt x="2091" y="392"/>
                  </a:cubicBezTo>
                  <a:cubicBezTo>
                    <a:pt x="2089" y="400"/>
                    <a:pt x="2087" y="408"/>
                    <a:pt x="2085" y="417"/>
                  </a:cubicBezTo>
                  <a:cubicBezTo>
                    <a:pt x="2091" y="407"/>
                    <a:pt x="2091" y="391"/>
                    <a:pt x="2091" y="390"/>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65" y="506"/>
                  </a:moveTo>
                  <a:cubicBezTo>
                    <a:pt x="2069" y="499"/>
                    <a:pt x="2071" y="491"/>
                    <a:pt x="2072" y="483"/>
                  </a:cubicBezTo>
                  <a:cubicBezTo>
                    <a:pt x="2070" y="491"/>
                    <a:pt x="2067" y="498"/>
                    <a:pt x="2065" y="50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86" y="434"/>
                  </a:moveTo>
                  <a:cubicBezTo>
                    <a:pt x="2087" y="430"/>
                    <a:pt x="2089" y="425"/>
                    <a:pt x="2090" y="421"/>
                  </a:cubicBezTo>
                  <a:cubicBezTo>
                    <a:pt x="2087" y="425"/>
                    <a:pt x="2084" y="430"/>
                    <a:pt x="2081" y="435"/>
                  </a:cubicBezTo>
                  <a:cubicBezTo>
                    <a:pt x="2080" y="437"/>
                    <a:pt x="2079" y="439"/>
                    <a:pt x="2078" y="441"/>
                  </a:cubicBezTo>
                  <a:cubicBezTo>
                    <a:pt x="2078" y="441"/>
                    <a:pt x="2078" y="441"/>
                    <a:pt x="2078" y="441"/>
                  </a:cubicBezTo>
                  <a:cubicBezTo>
                    <a:pt x="2077" y="442"/>
                    <a:pt x="2077" y="442"/>
                    <a:pt x="2078" y="442"/>
                  </a:cubicBezTo>
                  <a:cubicBezTo>
                    <a:pt x="2078" y="442"/>
                    <a:pt x="2078" y="442"/>
                    <a:pt x="2078" y="442"/>
                  </a:cubicBezTo>
                  <a:cubicBezTo>
                    <a:pt x="2078" y="442"/>
                    <a:pt x="2078" y="442"/>
                    <a:pt x="2077" y="442"/>
                  </a:cubicBezTo>
                  <a:cubicBezTo>
                    <a:pt x="2078" y="442"/>
                    <a:pt x="2078" y="442"/>
                    <a:pt x="2078" y="442"/>
                  </a:cubicBezTo>
                  <a:cubicBezTo>
                    <a:pt x="2079" y="441"/>
                    <a:pt x="2080" y="441"/>
                    <a:pt x="2080" y="440"/>
                  </a:cubicBezTo>
                  <a:cubicBezTo>
                    <a:pt x="2075" y="450"/>
                    <a:pt x="2074" y="461"/>
                    <a:pt x="2073" y="472"/>
                  </a:cubicBezTo>
                  <a:cubicBezTo>
                    <a:pt x="2077" y="460"/>
                    <a:pt x="2081" y="448"/>
                    <a:pt x="2085" y="436"/>
                  </a:cubicBezTo>
                  <a:cubicBezTo>
                    <a:pt x="2085" y="436"/>
                    <a:pt x="2085" y="436"/>
                    <a:pt x="2085" y="436"/>
                  </a:cubicBezTo>
                  <a:cubicBezTo>
                    <a:pt x="2095" y="428"/>
                    <a:pt x="2091" y="431"/>
                    <a:pt x="2086" y="434"/>
                  </a:cubicBezTo>
                  <a:close/>
                  <a:moveTo>
                    <a:pt x="2072" y="479"/>
                  </a:moveTo>
                  <a:cubicBezTo>
                    <a:pt x="2072" y="480"/>
                    <a:pt x="2072" y="481"/>
                    <a:pt x="2072" y="483"/>
                  </a:cubicBezTo>
                  <a:cubicBezTo>
                    <a:pt x="2073" y="477"/>
                    <a:pt x="2075" y="471"/>
                    <a:pt x="2076" y="466"/>
                  </a:cubicBez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897" y="1757"/>
                  </a:moveTo>
                  <a:cubicBezTo>
                    <a:pt x="888" y="1760"/>
                    <a:pt x="877" y="1764"/>
                    <a:pt x="869" y="1768"/>
                  </a:cubicBezTo>
                  <a:cubicBezTo>
                    <a:pt x="863" y="1770"/>
                    <a:pt x="858" y="1772"/>
                    <a:pt x="857" y="1772"/>
                  </a:cubicBezTo>
                  <a:cubicBezTo>
                    <a:pt x="857" y="1772"/>
                    <a:pt x="857" y="1773"/>
                    <a:pt x="857" y="1773"/>
                  </a:cubicBezTo>
                  <a:cubicBezTo>
                    <a:pt x="856" y="1773"/>
                    <a:pt x="856" y="1773"/>
                    <a:pt x="856" y="1773"/>
                  </a:cubicBezTo>
                  <a:cubicBezTo>
                    <a:pt x="856" y="1773"/>
                    <a:pt x="856" y="1773"/>
                    <a:pt x="856" y="1773"/>
                  </a:cubicBezTo>
                  <a:cubicBezTo>
                    <a:pt x="856" y="1773"/>
                    <a:pt x="856" y="1773"/>
                    <a:pt x="856" y="1773"/>
                  </a:cubicBezTo>
                  <a:cubicBezTo>
                    <a:pt x="856" y="1773"/>
                    <a:pt x="856" y="1773"/>
                    <a:pt x="856"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4" y="1773"/>
                    <a:pt x="854" y="1773"/>
                    <a:pt x="854" y="1773"/>
                  </a:cubicBezTo>
                  <a:cubicBezTo>
                    <a:pt x="854" y="1773"/>
                    <a:pt x="854" y="1773"/>
                    <a:pt x="854" y="1773"/>
                  </a:cubicBezTo>
                  <a:cubicBezTo>
                    <a:pt x="854" y="1773"/>
                    <a:pt x="854" y="1774"/>
                    <a:pt x="854" y="1774"/>
                  </a:cubicBezTo>
                  <a:cubicBezTo>
                    <a:pt x="854" y="1774"/>
                    <a:pt x="854" y="1774"/>
                    <a:pt x="854" y="1774"/>
                  </a:cubicBezTo>
                  <a:cubicBezTo>
                    <a:pt x="854" y="1774"/>
                    <a:pt x="854" y="1774"/>
                    <a:pt x="854"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2" y="1774"/>
                  </a:cubicBezTo>
                  <a:cubicBezTo>
                    <a:pt x="852" y="1774"/>
                    <a:pt x="852" y="1774"/>
                    <a:pt x="852" y="1774"/>
                  </a:cubicBezTo>
                  <a:cubicBezTo>
                    <a:pt x="853" y="1774"/>
                    <a:pt x="855" y="1774"/>
                    <a:pt x="856" y="1773"/>
                  </a:cubicBezTo>
                  <a:cubicBezTo>
                    <a:pt x="856" y="1773"/>
                    <a:pt x="856" y="1773"/>
                    <a:pt x="857" y="1773"/>
                  </a:cubicBezTo>
                  <a:cubicBezTo>
                    <a:pt x="857" y="1773"/>
                    <a:pt x="857" y="1773"/>
                    <a:pt x="857" y="1773"/>
                  </a:cubicBezTo>
                  <a:cubicBezTo>
                    <a:pt x="858" y="1773"/>
                    <a:pt x="858" y="1773"/>
                    <a:pt x="858" y="1773"/>
                  </a:cubicBezTo>
                  <a:cubicBezTo>
                    <a:pt x="858" y="1773"/>
                    <a:pt x="859" y="1773"/>
                    <a:pt x="859" y="1772"/>
                  </a:cubicBezTo>
                  <a:cubicBezTo>
                    <a:pt x="859" y="1772"/>
                    <a:pt x="860" y="1772"/>
                    <a:pt x="860" y="1772"/>
                  </a:cubicBezTo>
                  <a:cubicBezTo>
                    <a:pt x="860" y="1772"/>
                    <a:pt x="860" y="1772"/>
                    <a:pt x="860" y="1772"/>
                  </a:cubicBezTo>
                  <a:cubicBezTo>
                    <a:pt x="861" y="1772"/>
                    <a:pt x="861" y="1772"/>
                    <a:pt x="861" y="1772"/>
                  </a:cubicBezTo>
                  <a:cubicBezTo>
                    <a:pt x="861" y="1772"/>
                    <a:pt x="861" y="1772"/>
                    <a:pt x="862" y="1772"/>
                  </a:cubicBezTo>
                  <a:cubicBezTo>
                    <a:pt x="862" y="1771"/>
                    <a:pt x="863" y="1771"/>
                    <a:pt x="864" y="1771"/>
                  </a:cubicBezTo>
                  <a:cubicBezTo>
                    <a:pt x="864" y="1771"/>
                    <a:pt x="864" y="1771"/>
                    <a:pt x="864" y="1771"/>
                  </a:cubicBezTo>
                  <a:cubicBezTo>
                    <a:pt x="866" y="1770"/>
                    <a:pt x="867" y="1770"/>
                    <a:pt x="868" y="1770"/>
                  </a:cubicBezTo>
                  <a:cubicBezTo>
                    <a:pt x="868" y="1770"/>
                    <a:pt x="868" y="1770"/>
                    <a:pt x="868" y="1770"/>
                  </a:cubicBezTo>
                  <a:cubicBezTo>
                    <a:pt x="868" y="1769"/>
                    <a:pt x="868" y="1769"/>
                    <a:pt x="868" y="1769"/>
                  </a:cubicBezTo>
                  <a:cubicBezTo>
                    <a:pt x="869" y="1769"/>
                    <a:pt x="869" y="1769"/>
                    <a:pt x="869" y="1769"/>
                  </a:cubicBezTo>
                  <a:cubicBezTo>
                    <a:pt x="879" y="1766"/>
                    <a:pt x="888" y="1762"/>
                    <a:pt x="897" y="1758"/>
                  </a:cubicBezTo>
                  <a:cubicBezTo>
                    <a:pt x="905" y="1755"/>
                    <a:pt x="912" y="1752"/>
                    <a:pt x="919" y="1748"/>
                  </a:cubicBezTo>
                  <a:cubicBezTo>
                    <a:pt x="916" y="1750"/>
                    <a:pt x="907" y="1753"/>
                    <a:pt x="897" y="1757"/>
                  </a:cubicBezTo>
                  <a:close/>
                  <a:moveTo>
                    <a:pt x="1257" y="1568"/>
                  </a:moveTo>
                  <a:cubicBezTo>
                    <a:pt x="1258" y="1567"/>
                    <a:pt x="1258" y="1567"/>
                    <a:pt x="1259" y="1566"/>
                  </a:cubicBezTo>
                  <a:cubicBezTo>
                    <a:pt x="1258" y="1567"/>
                    <a:pt x="1257" y="1567"/>
                    <a:pt x="1257" y="1568"/>
                  </a:cubicBezTo>
                  <a:close/>
                  <a:moveTo>
                    <a:pt x="1277" y="1560"/>
                  </a:moveTo>
                  <a:cubicBezTo>
                    <a:pt x="1273" y="1562"/>
                    <a:pt x="1269" y="1564"/>
                    <a:pt x="1265" y="1567"/>
                  </a:cubicBezTo>
                  <a:cubicBezTo>
                    <a:pt x="1279" y="1561"/>
                    <a:pt x="1280" y="1559"/>
                    <a:pt x="1277" y="1560"/>
                  </a:cubicBezTo>
                  <a:close/>
                  <a:moveTo>
                    <a:pt x="1285" y="1556"/>
                  </a:moveTo>
                  <a:cubicBezTo>
                    <a:pt x="1302" y="1551"/>
                    <a:pt x="1312" y="1533"/>
                    <a:pt x="1328" y="1524"/>
                  </a:cubicBezTo>
                  <a:cubicBezTo>
                    <a:pt x="1299" y="1524"/>
                    <a:pt x="1281" y="1551"/>
                    <a:pt x="1259" y="1566"/>
                  </a:cubicBezTo>
                  <a:cubicBezTo>
                    <a:pt x="1264" y="1564"/>
                    <a:pt x="1272" y="1561"/>
                    <a:pt x="1276" y="1560"/>
                  </a:cubicBezTo>
                  <a:cubicBezTo>
                    <a:pt x="1276" y="1560"/>
                    <a:pt x="1276" y="1560"/>
                    <a:pt x="1276" y="1560"/>
                  </a:cubicBezTo>
                  <a:cubicBezTo>
                    <a:pt x="1276" y="1560"/>
                    <a:pt x="1276" y="1560"/>
                    <a:pt x="1276" y="1560"/>
                  </a:cubicBezTo>
                  <a:cubicBezTo>
                    <a:pt x="1276" y="1560"/>
                    <a:pt x="1276" y="1560"/>
                    <a:pt x="1276" y="1560"/>
                  </a:cubicBezTo>
                  <a:cubicBezTo>
                    <a:pt x="1276" y="1560"/>
                    <a:pt x="1276" y="1560"/>
                    <a:pt x="1277" y="1560"/>
                  </a:cubicBezTo>
                  <a:cubicBezTo>
                    <a:pt x="1278" y="1559"/>
                    <a:pt x="1279" y="1558"/>
                    <a:pt x="1280" y="1557"/>
                  </a:cubicBezTo>
                  <a:cubicBezTo>
                    <a:pt x="1281" y="1557"/>
                    <a:pt x="1281" y="1557"/>
                    <a:pt x="1281" y="1557"/>
                  </a:cubicBezTo>
                  <a:cubicBezTo>
                    <a:pt x="1281" y="1557"/>
                    <a:pt x="1281" y="1557"/>
                    <a:pt x="1282" y="1557"/>
                  </a:cubicBezTo>
                  <a:cubicBezTo>
                    <a:pt x="1282" y="1557"/>
                    <a:pt x="1283" y="1557"/>
                    <a:pt x="1283" y="1557"/>
                  </a:cubicBezTo>
                  <a:cubicBezTo>
                    <a:pt x="1283" y="1557"/>
                    <a:pt x="1283" y="1557"/>
                    <a:pt x="1283" y="1557"/>
                  </a:cubicBezTo>
                  <a:cubicBezTo>
                    <a:pt x="1283" y="1557"/>
                    <a:pt x="1283" y="1557"/>
                    <a:pt x="1283" y="1557"/>
                  </a:cubicBezTo>
                  <a:cubicBezTo>
                    <a:pt x="1283" y="1557"/>
                    <a:pt x="1284" y="1557"/>
                    <a:pt x="1284" y="1557"/>
                  </a:cubicBezTo>
                  <a:cubicBezTo>
                    <a:pt x="1284" y="1557"/>
                    <a:pt x="1285" y="1557"/>
                    <a:pt x="1285" y="1557"/>
                  </a:cubicBezTo>
                  <a:cubicBezTo>
                    <a:pt x="1285" y="1557"/>
                    <a:pt x="1285" y="1557"/>
                    <a:pt x="1285" y="1557"/>
                  </a:cubicBezTo>
                  <a:cubicBezTo>
                    <a:pt x="1285" y="1557"/>
                    <a:pt x="1285" y="1557"/>
                    <a:pt x="1285" y="1557"/>
                  </a:cubicBezTo>
                  <a:cubicBezTo>
                    <a:pt x="1293" y="1556"/>
                    <a:pt x="1289" y="1556"/>
                    <a:pt x="1285" y="1556"/>
                  </a:cubicBezTo>
                  <a:close/>
                  <a:moveTo>
                    <a:pt x="1899" y="915"/>
                  </a:moveTo>
                  <a:cubicBezTo>
                    <a:pt x="1899" y="915"/>
                    <a:pt x="1899" y="915"/>
                    <a:pt x="1899" y="915"/>
                  </a:cubicBezTo>
                  <a:cubicBezTo>
                    <a:pt x="1899" y="915"/>
                    <a:pt x="1899" y="915"/>
                    <a:pt x="1899" y="916"/>
                  </a:cubicBezTo>
                  <a:cubicBezTo>
                    <a:pt x="1900" y="915"/>
                    <a:pt x="1900" y="914"/>
                    <a:pt x="1900" y="914"/>
                  </a:cubicBezTo>
                  <a:cubicBezTo>
                    <a:pt x="1900" y="914"/>
                    <a:pt x="1900" y="914"/>
                    <a:pt x="1899" y="915"/>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9" y="1687"/>
                  </a:moveTo>
                  <a:cubicBezTo>
                    <a:pt x="1059" y="1687"/>
                    <a:pt x="1059" y="1687"/>
                    <a:pt x="1059" y="1687"/>
                  </a:cubicBezTo>
                  <a:cubicBezTo>
                    <a:pt x="1059" y="1687"/>
                    <a:pt x="1059" y="1687"/>
                    <a:pt x="1059" y="1687"/>
                  </a:cubicBezTo>
                  <a:cubicBezTo>
                    <a:pt x="1059" y="1687"/>
                    <a:pt x="1059" y="1687"/>
                    <a:pt x="1059" y="1687"/>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899" y="915"/>
                  </a:moveTo>
                  <a:cubicBezTo>
                    <a:pt x="1899" y="915"/>
                    <a:pt x="1899" y="915"/>
                    <a:pt x="1899" y="915"/>
                  </a:cubicBezTo>
                  <a:cubicBezTo>
                    <a:pt x="1899" y="915"/>
                    <a:pt x="1899" y="915"/>
                    <a:pt x="1899" y="916"/>
                  </a:cubicBezTo>
                  <a:cubicBezTo>
                    <a:pt x="1900" y="915"/>
                    <a:pt x="1900" y="914"/>
                    <a:pt x="1900" y="914"/>
                  </a:cubicBezTo>
                  <a:cubicBezTo>
                    <a:pt x="1900" y="914"/>
                    <a:pt x="1900" y="914"/>
                    <a:pt x="1899" y="915"/>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64" name="Freeform 734">
              <a:extLst>
                <a:ext uri="{FF2B5EF4-FFF2-40B4-BE49-F238E27FC236}">
                  <a16:creationId xmlns:a16="http://schemas.microsoft.com/office/drawing/2014/main" id="{40DD89AA-AC38-BBB9-5E19-4ED2083CA81E}"/>
                </a:ext>
              </a:extLst>
            </p:cNvPr>
            <p:cNvSpPr>
              <a:spLocks/>
            </p:cNvSpPr>
            <p:nvPr userDrawn="1"/>
          </p:nvSpPr>
          <p:spPr bwMode="auto">
            <a:xfrm>
              <a:off x="4075" y="1199"/>
              <a:ext cx="19" cy="35"/>
            </a:xfrm>
            <a:custGeom>
              <a:avLst/>
              <a:gdLst>
                <a:gd name="T0" fmla="*/ 0 w 13"/>
                <a:gd name="T1" fmla="*/ 24 h 24"/>
                <a:gd name="T2" fmla="*/ 13 w 13"/>
                <a:gd name="T3" fmla="*/ 0 h 24"/>
                <a:gd name="T4" fmla="*/ 0 w 13"/>
                <a:gd name="T5" fmla="*/ 24 h 24"/>
              </a:gdLst>
              <a:ahLst/>
              <a:cxnLst>
                <a:cxn ang="0">
                  <a:pos x="T0" y="T1"/>
                </a:cxn>
                <a:cxn ang="0">
                  <a:pos x="T2" y="T3"/>
                </a:cxn>
                <a:cxn ang="0">
                  <a:pos x="T4" y="T5"/>
                </a:cxn>
              </a:cxnLst>
              <a:rect l="0" t="0" r="r" b="b"/>
              <a:pathLst>
                <a:path w="13" h="24">
                  <a:moveTo>
                    <a:pt x="0" y="24"/>
                  </a:moveTo>
                  <a:cubicBezTo>
                    <a:pt x="6" y="13"/>
                    <a:pt x="10" y="6"/>
                    <a:pt x="13" y="0"/>
                  </a:cubicBezTo>
                  <a:cubicBezTo>
                    <a:pt x="9" y="8"/>
                    <a:pt x="5" y="16"/>
                    <a:pt x="0" y="2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65" name="Freeform 735">
              <a:extLst>
                <a:ext uri="{FF2B5EF4-FFF2-40B4-BE49-F238E27FC236}">
                  <a16:creationId xmlns:a16="http://schemas.microsoft.com/office/drawing/2014/main" id="{BE26DAEB-FAFC-18B6-5C2E-114FC39F99DE}"/>
                </a:ext>
              </a:extLst>
            </p:cNvPr>
            <p:cNvSpPr>
              <a:spLocks/>
            </p:cNvSpPr>
            <p:nvPr userDrawn="1"/>
          </p:nvSpPr>
          <p:spPr bwMode="auto">
            <a:xfrm>
              <a:off x="1625" y="2647"/>
              <a:ext cx="13" cy="11"/>
            </a:xfrm>
            <a:custGeom>
              <a:avLst/>
              <a:gdLst>
                <a:gd name="T0" fmla="*/ 9 w 9"/>
                <a:gd name="T1" fmla="*/ 0 h 7"/>
                <a:gd name="T2" fmla="*/ 0 w 9"/>
                <a:gd name="T3" fmla="*/ 7 h 7"/>
                <a:gd name="T4" fmla="*/ 9 w 9"/>
                <a:gd name="T5" fmla="*/ 0 h 7"/>
              </a:gdLst>
              <a:ahLst/>
              <a:cxnLst>
                <a:cxn ang="0">
                  <a:pos x="T0" y="T1"/>
                </a:cxn>
                <a:cxn ang="0">
                  <a:pos x="T2" y="T3"/>
                </a:cxn>
                <a:cxn ang="0">
                  <a:pos x="T4" y="T5"/>
                </a:cxn>
              </a:cxnLst>
              <a:rect l="0" t="0" r="r" b="b"/>
              <a:pathLst>
                <a:path w="9" h="7">
                  <a:moveTo>
                    <a:pt x="9" y="0"/>
                  </a:moveTo>
                  <a:cubicBezTo>
                    <a:pt x="9" y="1"/>
                    <a:pt x="5" y="4"/>
                    <a:pt x="0" y="7"/>
                  </a:cubicBezTo>
                  <a:cubicBezTo>
                    <a:pt x="1" y="7"/>
                    <a:pt x="3" y="5"/>
                    <a:pt x="9"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66" name="Freeform 736">
              <a:extLst>
                <a:ext uri="{FF2B5EF4-FFF2-40B4-BE49-F238E27FC236}">
                  <a16:creationId xmlns:a16="http://schemas.microsoft.com/office/drawing/2014/main" id="{B77B6108-604E-D67B-1B5F-9E0B8DDEEE06}"/>
                </a:ext>
              </a:extLst>
            </p:cNvPr>
            <p:cNvSpPr>
              <a:spLocks/>
            </p:cNvSpPr>
            <p:nvPr userDrawn="1"/>
          </p:nvSpPr>
          <p:spPr bwMode="auto">
            <a:xfrm>
              <a:off x="4401" y="510"/>
              <a:ext cx="16" cy="84"/>
            </a:xfrm>
            <a:custGeom>
              <a:avLst/>
              <a:gdLst>
                <a:gd name="T0" fmla="*/ 5 w 11"/>
                <a:gd name="T1" fmla="*/ 21 h 58"/>
                <a:gd name="T2" fmla="*/ 0 w 11"/>
                <a:gd name="T3" fmla="*/ 58 h 58"/>
                <a:gd name="T4" fmla="*/ 5 w 11"/>
                <a:gd name="T5" fmla="*/ 21 h 58"/>
              </a:gdLst>
              <a:ahLst/>
              <a:cxnLst>
                <a:cxn ang="0">
                  <a:pos x="T0" y="T1"/>
                </a:cxn>
                <a:cxn ang="0">
                  <a:pos x="T2" y="T3"/>
                </a:cxn>
                <a:cxn ang="0">
                  <a:pos x="T4" y="T5"/>
                </a:cxn>
              </a:cxnLst>
              <a:rect l="0" t="0" r="r" b="b"/>
              <a:pathLst>
                <a:path w="11" h="58">
                  <a:moveTo>
                    <a:pt x="5" y="21"/>
                  </a:moveTo>
                  <a:cubicBezTo>
                    <a:pt x="11" y="0"/>
                    <a:pt x="3" y="41"/>
                    <a:pt x="0" y="58"/>
                  </a:cubicBezTo>
                  <a:cubicBezTo>
                    <a:pt x="2" y="41"/>
                    <a:pt x="1" y="34"/>
                    <a:pt x="5" y="2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67" name="Freeform 737">
              <a:extLst>
                <a:ext uri="{FF2B5EF4-FFF2-40B4-BE49-F238E27FC236}">
                  <a16:creationId xmlns:a16="http://schemas.microsoft.com/office/drawing/2014/main" id="{1D5F90A8-ACFE-9F7B-8DFC-6DAAD3EEE4ED}"/>
                </a:ext>
              </a:extLst>
            </p:cNvPr>
            <p:cNvSpPr>
              <a:spLocks/>
            </p:cNvSpPr>
            <p:nvPr userDrawn="1"/>
          </p:nvSpPr>
          <p:spPr bwMode="auto">
            <a:xfrm>
              <a:off x="4365" y="672"/>
              <a:ext cx="16" cy="59"/>
            </a:xfrm>
            <a:custGeom>
              <a:avLst/>
              <a:gdLst>
                <a:gd name="T0" fmla="*/ 0 w 11"/>
                <a:gd name="T1" fmla="*/ 41 h 41"/>
                <a:gd name="T2" fmla="*/ 11 w 11"/>
                <a:gd name="T3" fmla="*/ 0 h 41"/>
                <a:gd name="T4" fmla="*/ 0 w 11"/>
                <a:gd name="T5" fmla="*/ 41 h 41"/>
              </a:gdLst>
              <a:ahLst/>
              <a:cxnLst>
                <a:cxn ang="0">
                  <a:pos x="T0" y="T1"/>
                </a:cxn>
                <a:cxn ang="0">
                  <a:pos x="T2" y="T3"/>
                </a:cxn>
                <a:cxn ang="0">
                  <a:pos x="T4" y="T5"/>
                </a:cxn>
              </a:cxnLst>
              <a:rect l="0" t="0" r="r" b="b"/>
              <a:pathLst>
                <a:path w="11" h="41">
                  <a:moveTo>
                    <a:pt x="0" y="41"/>
                  </a:moveTo>
                  <a:cubicBezTo>
                    <a:pt x="4" y="31"/>
                    <a:pt x="7" y="17"/>
                    <a:pt x="11" y="0"/>
                  </a:cubicBezTo>
                  <a:cubicBezTo>
                    <a:pt x="9" y="11"/>
                    <a:pt x="6" y="23"/>
                    <a:pt x="0" y="4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68" name="Freeform 738">
              <a:extLst>
                <a:ext uri="{FF2B5EF4-FFF2-40B4-BE49-F238E27FC236}">
                  <a16:creationId xmlns:a16="http://schemas.microsoft.com/office/drawing/2014/main" id="{4C4A8305-2FD3-A918-1EDA-826451400E36}"/>
                </a:ext>
              </a:extLst>
            </p:cNvPr>
            <p:cNvSpPr>
              <a:spLocks/>
            </p:cNvSpPr>
            <p:nvPr userDrawn="1"/>
          </p:nvSpPr>
          <p:spPr bwMode="auto">
            <a:xfrm>
              <a:off x="4381" y="575"/>
              <a:ext cx="17" cy="97"/>
            </a:xfrm>
            <a:custGeom>
              <a:avLst/>
              <a:gdLst>
                <a:gd name="T0" fmla="*/ 12 w 12"/>
                <a:gd name="T1" fmla="*/ 0 h 67"/>
                <a:gd name="T2" fmla="*/ 0 w 12"/>
                <a:gd name="T3" fmla="*/ 67 h 67"/>
                <a:gd name="T4" fmla="*/ 12 w 12"/>
                <a:gd name="T5" fmla="*/ 0 h 67"/>
              </a:gdLst>
              <a:ahLst/>
              <a:cxnLst>
                <a:cxn ang="0">
                  <a:pos x="T0" y="T1"/>
                </a:cxn>
                <a:cxn ang="0">
                  <a:pos x="T2" y="T3"/>
                </a:cxn>
                <a:cxn ang="0">
                  <a:pos x="T4" y="T5"/>
                </a:cxn>
              </a:cxnLst>
              <a:rect l="0" t="0" r="r" b="b"/>
              <a:pathLst>
                <a:path w="12" h="67">
                  <a:moveTo>
                    <a:pt x="12" y="0"/>
                  </a:moveTo>
                  <a:cubicBezTo>
                    <a:pt x="8" y="26"/>
                    <a:pt x="4" y="49"/>
                    <a:pt x="0" y="67"/>
                  </a:cubicBezTo>
                  <a:cubicBezTo>
                    <a:pt x="3" y="50"/>
                    <a:pt x="5" y="35"/>
                    <a:pt x="12"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69" name="Freeform 739">
              <a:extLst>
                <a:ext uri="{FF2B5EF4-FFF2-40B4-BE49-F238E27FC236}">
                  <a16:creationId xmlns:a16="http://schemas.microsoft.com/office/drawing/2014/main" id="{5ACE599A-8B64-96FE-A2C1-A0F31E94DE64}"/>
                </a:ext>
              </a:extLst>
            </p:cNvPr>
            <p:cNvSpPr>
              <a:spLocks/>
            </p:cNvSpPr>
            <p:nvPr userDrawn="1"/>
          </p:nvSpPr>
          <p:spPr bwMode="auto">
            <a:xfrm>
              <a:off x="4190" y="1112"/>
              <a:ext cx="62" cy="118"/>
            </a:xfrm>
            <a:custGeom>
              <a:avLst/>
              <a:gdLst>
                <a:gd name="T0" fmla="*/ 3 w 43"/>
                <a:gd name="T1" fmla="*/ 78 h 82"/>
                <a:gd name="T2" fmla="*/ 29 w 43"/>
                <a:gd name="T3" fmla="*/ 22 h 82"/>
                <a:gd name="T4" fmla="*/ 16 w 43"/>
                <a:gd name="T5" fmla="*/ 54 h 82"/>
                <a:gd name="T6" fmla="*/ 43 w 43"/>
                <a:gd name="T7" fmla="*/ 0 h 82"/>
                <a:gd name="T8" fmla="*/ 3 w 43"/>
                <a:gd name="T9" fmla="*/ 78 h 82"/>
                <a:gd name="T10" fmla="*/ 10 w 43"/>
                <a:gd name="T11" fmla="*/ 66 h 82"/>
                <a:gd name="T12" fmla="*/ 7 w 43"/>
                <a:gd name="T13" fmla="*/ 71 h 82"/>
                <a:gd name="T14" fmla="*/ 6 w 43"/>
                <a:gd name="T15" fmla="*/ 73 h 82"/>
                <a:gd name="T16" fmla="*/ 3 w 43"/>
                <a:gd name="T17" fmla="*/ 78 h 82"/>
                <a:gd name="T18" fmla="*/ 3 w 43"/>
                <a:gd name="T19" fmla="*/ 78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82">
                  <a:moveTo>
                    <a:pt x="3" y="78"/>
                  </a:moveTo>
                  <a:cubicBezTo>
                    <a:pt x="6" y="73"/>
                    <a:pt x="26" y="21"/>
                    <a:pt x="29" y="22"/>
                  </a:cubicBezTo>
                  <a:cubicBezTo>
                    <a:pt x="24" y="32"/>
                    <a:pt x="20" y="43"/>
                    <a:pt x="16" y="54"/>
                  </a:cubicBezTo>
                  <a:cubicBezTo>
                    <a:pt x="21" y="34"/>
                    <a:pt x="33" y="17"/>
                    <a:pt x="43" y="0"/>
                  </a:cubicBezTo>
                  <a:cubicBezTo>
                    <a:pt x="32" y="27"/>
                    <a:pt x="16" y="52"/>
                    <a:pt x="3" y="78"/>
                  </a:cubicBezTo>
                  <a:cubicBezTo>
                    <a:pt x="6" y="74"/>
                    <a:pt x="8" y="70"/>
                    <a:pt x="10" y="66"/>
                  </a:cubicBezTo>
                  <a:cubicBezTo>
                    <a:pt x="1" y="80"/>
                    <a:pt x="0" y="82"/>
                    <a:pt x="7" y="71"/>
                  </a:cubicBezTo>
                  <a:cubicBezTo>
                    <a:pt x="2" y="80"/>
                    <a:pt x="1" y="80"/>
                    <a:pt x="6" y="73"/>
                  </a:cubicBezTo>
                  <a:cubicBezTo>
                    <a:pt x="8" y="68"/>
                    <a:pt x="7" y="70"/>
                    <a:pt x="3" y="78"/>
                  </a:cubicBezTo>
                  <a:cubicBezTo>
                    <a:pt x="6" y="73"/>
                    <a:pt x="11" y="64"/>
                    <a:pt x="3" y="7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70" name="Freeform 740">
              <a:extLst>
                <a:ext uri="{FF2B5EF4-FFF2-40B4-BE49-F238E27FC236}">
                  <a16:creationId xmlns:a16="http://schemas.microsoft.com/office/drawing/2014/main" id="{CD8A7CD0-A696-BDCA-A4B3-4A28A979114A}"/>
                </a:ext>
              </a:extLst>
            </p:cNvPr>
            <p:cNvSpPr>
              <a:spLocks/>
            </p:cNvSpPr>
            <p:nvPr userDrawn="1"/>
          </p:nvSpPr>
          <p:spPr bwMode="auto">
            <a:xfrm>
              <a:off x="4117" y="1343"/>
              <a:ext cx="15" cy="32"/>
            </a:xfrm>
            <a:custGeom>
              <a:avLst/>
              <a:gdLst>
                <a:gd name="T0" fmla="*/ 0 w 11"/>
                <a:gd name="T1" fmla="*/ 22 h 22"/>
                <a:gd name="T2" fmla="*/ 11 w 11"/>
                <a:gd name="T3" fmla="*/ 0 h 22"/>
                <a:gd name="T4" fmla="*/ 0 w 11"/>
                <a:gd name="T5" fmla="*/ 22 h 22"/>
              </a:gdLst>
              <a:ahLst/>
              <a:cxnLst>
                <a:cxn ang="0">
                  <a:pos x="T0" y="T1"/>
                </a:cxn>
                <a:cxn ang="0">
                  <a:pos x="T2" y="T3"/>
                </a:cxn>
                <a:cxn ang="0">
                  <a:pos x="T4" y="T5"/>
                </a:cxn>
              </a:cxnLst>
              <a:rect l="0" t="0" r="r" b="b"/>
              <a:pathLst>
                <a:path w="11" h="22">
                  <a:moveTo>
                    <a:pt x="0" y="22"/>
                  </a:moveTo>
                  <a:cubicBezTo>
                    <a:pt x="4" y="14"/>
                    <a:pt x="8" y="6"/>
                    <a:pt x="11" y="0"/>
                  </a:cubicBezTo>
                  <a:cubicBezTo>
                    <a:pt x="7" y="8"/>
                    <a:pt x="4" y="15"/>
                    <a:pt x="0" y="2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71" name="Freeform 741">
              <a:extLst>
                <a:ext uri="{FF2B5EF4-FFF2-40B4-BE49-F238E27FC236}">
                  <a16:creationId xmlns:a16="http://schemas.microsoft.com/office/drawing/2014/main" id="{225FBE3B-02C0-C370-F2CB-24E80F29D88E}"/>
                </a:ext>
              </a:extLst>
            </p:cNvPr>
            <p:cNvSpPr>
              <a:spLocks/>
            </p:cNvSpPr>
            <p:nvPr userDrawn="1"/>
          </p:nvSpPr>
          <p:spPr bwMode="auto">
            <a:xfrm>
              <a:off x="4085" y="1415"/>
              <a:ext cx="1" cy="7"/>
            </a:xfrm>
            <a:custGeom>
              <a:avLst/>
              <a:gdLst>
                <a:gd name="T0" fmla="*/ 0 w 1"/>
                <a:gd name="T1" fmla="*/ 4 h 5"/>
                <a:gd name="T2" fmla="*/ 0 w 1"/>
                <a:gd name="T3" fmla="*/ 5 h 5"/>
                <a:gd name="T4" fmla="*/ 0 w 1"/>
                <a:gd name="T5" fmla="*/ 4 h 5"/>
                <a:gd name="T6" fmla="*/ 0 w 1"/>
                <a:gd name="T7" fmla="*/ 4 h 5"/>
                <a:gd name="T8" fmla="*/ 0 w 1"/>
                <a:gd name="T9" fmla="*/ 4 h 5"/>
                <a:gd name="T10" fmla="*/ 0 w 1"/>
                <a:gd name="T11" fmla="*/ 4 h 5"/>
              </a:gdLst>
              <a:ahLst/>
              <a:cxnLst>
                <a:cxn ang="0">
                  <a:pos x="T0" y="T1"/>
                </a:cxn>
                <a:cxn ang="0">
                  <a:pos x="T2" y="T3"/>
                </a:cxn>
                <a:cxn ang="0">
                  <a:pos x="T4" y="T5"/>
                </a:cxn>
                <a:cxn ang="0">
                  <a:pos x="T6" y="T7"/>
                </a:cxn>
                <a:cxn ang="0">
                  <a:pos x="T8" y="T9"/>
                </a:cxn>
                <a:cxn ang="0">
                  <a:pos x="T10" y="T11"/>
                </a:cxn>
              </a:cxnLst>
              <a:rect l="0" t="0" r="r" b="b"/>
              <a:pathLst>
                <a:path w="1" h="5">
                  <a:moveTo>
                    <a:pt x="0" y="4"/>
                  </a:moveTo>
                  <a:cubicBezTo>
                    <a:pt x="0" y="4"/>
                    <a:pt x="0" y="5"/>
                    <a:pt x="0" y="5"/>
                  </a:cubicBezTo>
                  <a:cubicBezTo>
                    <a:pt x="0" y="5"/>
                    <a:pt x="0" y="5"/>
                    <a:pt x="0" y="4"/>
                  </a:cubicBezTo>
                  <a:cubicBezTo>
                    <a:pt x="0" y="4"/>
                    <a:pt x="0" y="4"/>
                    <a:pt x="0" y="4"/>
                  </a:cubicBezTo>
                  <a:cubicBezTo>
                    <a:pt x="0" y="2"/>
                    <a:pt x="1" y="0"/>
                    <a:pt x="0" y="4"/>
                  </a:cubicBezTo>
                  <a:cubicBezTo>
                    <a:pt x="0" y="4"/>
                    <a:pt x="0" y="4"/>
                    <a:pt x="0" y="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72" name="Freeform 742">
              <a:extLst>
                <a:ext uri="{FF2B5EF4-FFF2-40B4-BE49-F238E27FC236}">
                  <a16:creationId xmlns:a16="http://schemas.microsoft.com/office/drawing/2014/main" id="{2763F948-CFAA-C3ED-893D-C68E1C12330E}"/>
                </a:ext>
              </a:extLst>
            </p:cNvPr>
            <p:cNvSpPr>
              <a:spLocks/>
            </p:cNvSpPr>
            <p:nvPr userDrawn="1"/>
          </p:nvSpPr>
          <p:spPr bwMode="auto">
            <a:xfrm>
              <a:off x="4049" y="1375"/>
              <a:ext cx="66" cy="109"/>
            </a:xfrm>
            <a:custGeom>
              <a:avLst/>
              <a:gdLst>
                <a:gd name="T0" fmla="*/ 32 w 46"/>
                <a:gd name="T1" fmla="*/ 24 h 76"/>
                <a:gd name="T2" fmla="*/ 25 w 46"/>
                <a:gd name="T3" fmla="*/ 34 h 76"/>
                <a:gd name="T4" fmla="*/ 25 w 46"/>
                <a:gd name="T5" fmla="*/ 34 h 76"/>
                <a:gd name="T6" fmla="*/ 25 w 46"/>
                <a:gd name="T7" fmla="*/ 35 h 76"/>
                <a:gd name="T8" fmla="*/ 25 w 46"/>
                <a:gd name="T9" fmla="*/ 34 h 76"/>
                <a:gd name="T10" fmla="*/ 25 w 46"/>
                <a:gd name="T11" fmla="*/ 35 h 76"/>
                <a:gd name="T12" fmla="*/ 31 w 46"/>
                <a:gd name="T13" fmla="*/ 30 h 76"/>
                <a:gd name="T14" fmla="*/ 32 w 46"/>
                <a:gd name="T15" fmla="*/ 30 h 76"/>
                <a:gd name="T16" fmla="*/ 32 w 46"/>
                <a:gd name="T17" fmla="*/ 30 h 76"/>
                <a:gd name="T18" fmla="*/ 31 w 46"/>
                <a:gd name="T19" fmla="*/ 32 h 76"/>
                <a:gd name="T20" fmla="*/ 26 w 46"/>
                <a:gd name="T21" fmla="*/ 39 h 76"/>
                <a:gd name="T22" fmla="*/ 21 w 46"/>
                <a:gd name="T23" fmla="*/ 48 h 76"/>
                <a:gd name="T24" fmla="*/ 8 w 46"/>
                <a:gd name="T25" fmla="*/ 66 h 76"/>
                <a:gd name="T26" fmla="*/ 2 w 46"/>
                <a:gd name="T27" fmla="*/ 74 h 76"/>
                <a:gd name="T28" fmla="*/ 2 w 46"/>
                <a:gd name="T29" fmla="*/ 74 h 76"/>
                <a:gd name="T30" fmla="*/ 0 w 46"/>
                <a:gd name="T31" fmla="*/ 76 h 76"/>
                <a:gd name="T32" fmla="*/ 7 w 46"/>
                <a:gd name="T33" fmla="*/ 64 h 76"/>
                <a:gd name="T34" fmla="*/ 20 w 46"/>
                <a:gd name="T35" fmla="*/ 42 h 76"/>
                <a:gd name="T36" fmla="*/ 24 w 46"/>
                <a:gd name="T37" fmla="*/ 36 h 76"/>
                <a:gd name="T38" fmla="*/ 24 w 46"/>
                <a:gd name="T39" fmla="*/ 35 h 76"/>
                <a:gd name="T40" fmla="*/ 25 w 46"/>
                <a:gd name="T41" fmla="*/ 33 h 76"/>
                <a:gd name="T42" fmla="*/ 25 w 46"/>
                <a:gd name="T43" fmla="*/ 34 h 76"/>
                <a:gd name="T44" fmla="*/ 38 w 46"/>
                <a:gd name="T45" fmla="*/ 13 h 76"/>
                <a:gd name="T46" fmla="*/ 46 w 46"/>
                <a:gd name="T47" fmla="*/ 0 h 76"/>
                <a:gd name="T48" fmla="*/ 32 w 46"/>
                <a:gd name="T49" fmla="*/ 2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6" h="76">
                  <a:moveTo>
                    <a:pt x="32" y="24"/>
                  </a:moveTo>
                  <a:cubicBezTo>
                    <a:pt x="30" y="27"/>
                    <a:pt x="27" y="31"/>
                    <a:pt x="25" y="34"/>
                  </a:cubicBezTo>
                  <a:cubicBezTo>
                    <a:pt x="25" y="34"/>
                    <a:pt x="25" y="34"/>
                    <a:pt x="25" y="34"/>
                  </a:cubicBezTo>
                  <a:cubicBezTo>
                    <a:pt x="25" y="34"/>
                    <a:pt x="25" y="35"/>
                    <a:pt x="25" y="35"/>
                  </a:cubicBezTo>
                  <a:cubicBezTo>
                    <a:pt x="25" y="35"/>
                    <a:pt x="25" y="34"/>
                    <a:pt x="25" y="34"/>
                  </a:cubicBezTo>
                  <a:cubicBezTo>
                    <a:pt x="25" y="34"/>
                    <a:pt x="25" y="35"/>
                    <a:pt x="25" y="35"/>
                  </a:cubicBezTo>
                  <a:cubicBezTo>
                    <a:pt x="26" y="35"/>
                    <a:pt x="28" y="34"/>
                    <a:pt x="31" y="30"/>
                  </a:cubicBezTo>
                  <a:cubicBezTo>
                    <a:pt x="32" y="30"/>
                    <a:pt x="32" y="30"/>
                    <a:pt x="32" y="30"/>
                  </a:cubicBezTo>
                  <a:cubicBezTo>
                    <a:pt x="32" y="30"/>
                    <a:pt x="32" y="30"/>
                    <a:pt x="32" y="30"/>
                  </a:cubicBezTo>
                  <a:cubicBezTo>
                    <a:pt x="32" y="30"/>
                    <a:pt x="31" y="31"/>
                    <a:pt x="31" y="32"/>
                  </a:cubicBezTo>
                  <a:cubicBezTo>
                    <a:pt x="28" y="37"/>
                    <a:pt x="26" y="39"/>
                    <a:pt x="26" y="39"/>
                  </a:cubicBezTo>
                  <a:cubicBezTo>
                    <a:pt x="24" y="42"/>
                    <a:pt x="23" y="45"/>
                    <a:pt x="21" y="48"/>
                  </a:cubicBezTo>
                  <a:cubicBezTo>
                    <a:pt x="17" y="54"/>
                    <a:pt x="12" y="60"/>
                    <a:pt x="8" y="66"/>
                  </a:cubicBezTo>
                  <a:cubicBezTo>
                    <a:pt x="6" y="68"/>
                    <a:pt x="4" y="71"/>
                    <a:pt x="2" y="74"/>
                  </a:cubicBezTo>
                  <a:cubicBezTo>
                    <a:pt x="2" y="74"/>
                    <a:pt x="2" y="74"/>
                    <a:pt x="2" y="74"/>
                  </a:cubicBezTo>
                  <a:cubicBezTo>
                    <a:pt x="1" y="75"/>
                    <a:pt x="1" y="75"/>
                    <a:pt x="0" y="76"/>
                  </a:cubicBezTo>
                  <a:cubicBezTo>
                    <a:pt x="3" y="72"/>
                    <a:pt x="5" y="68"/>
                    <a:pt x="7" y="64"/>
                  </a:cubicBezTo>
                  <a:cubicBezTo>
                    <a:pt x="11" y="57"/>
                    <a:pt x="16" y="49"/>
                    <a:pt x="20" y="42"/>
                  </a:cubicBezTo>
                  <a:cubicBezTo>
                    <a:pt x="21" y="40"/>
                    <a:pt x="23" y="38"/>
                    <a:pt x="24" y="36"/>
                  </a:cubicBezTo>
                  <a:cubicBezTo>
                    <a:pt x="24" y="35"/>
                    <a:pt x="24" y="35"/>
                    <a:pt x="24" y="35"/>
                  </a:cubicBezTo>
                  <a:cubicBezTo>
                    <a:pt x="25" y="34"/>
                    <a:pt x="25" y="34"/>
                    <a:pt x="25" y="33"/>
                  </a:cubicBezTo>
                  <a:cubicBezTo>
                    <a:pt x="25" y="33"/>
                    <a:pt x="25" y="34"/>
                    <a:pt x="25" y="34"/>
                  </a:cubicBezTo>
                  <a:cubicBezTo>
                    <a:pt x="28" y="27"/>
                    <a:pt x="33" y="19"/>
                    <a:pt x="38" y="13"/>
                  </a:cubicBezTo>
                  <a:cubicBezTo>
                    <a:pt x="41" y="8"/>
                    <a:pt x="44" y="4"/>
                    <a:pt x="46" y="0"/>
                  </a:cubicBezTo>
                  <a:cubicBezTo>
                    <a:pt x="42" y="8"/>
                    <a:pt x="37" y="16"/>
                    <a:pt x="32" y="2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73" name="Freeform 743">
              <a:extLst>
                <a:ext uri="{FF2B5EF4-FFF2-40B4-BE49-F238E27FC236}">
                  <a16:creationId xmlns:a16="http://schemas.microsoft.com/office/drawing/2014/main" id="{F8A09988-FA10-27D2-D206-7DB627F98CAE}"/>
                </a:ext>
              </a:extLst>
            </p:cNvPr>
            <p:cNvSpPr>
              <a:spLocks/>
            </p:cNvSpPr>
            <p:nvPr userDrawn="1"/>
          </p:nvSpPr>
          <p:spPr bwMode="auto">
            <a:xfrm>
              <a:off x="3143" y="2403"/>
              <a:ext cx="69" cy="47"/>
            </a:xfrm>
            <a:custGeom>
              <a:avLst/>
              <a:gdLst>
                <a:gd name="T0" fmla="*/ 27 w 48"/>
                <a:gd name="T1" fmla="*/ 14 h 33"/>
                <a:gd name="T2" fmla="*/ 48 w 48"/>
                <a:gd name="T3" fmla="*/ 0 h 33"/>
                <a:gd name="T4" fmla="*/ 0 w 48"/>
                <a:gd name="T5" fmla="*/ 33 h 33"/>
                <a:gd name="T6" fmla="*/ 27 w 48"/>
                <a:gd name="T7" fmla="*/ 13 h 33"/>
                <a:gd name="T8" fmla="*/ 27 w 48"/>
                <a:gd name="T9" fmla="*/ 14 h 33"/>
                <a:gd name="T10" fmla="*/ 27 w 48"/>
                <a:gd name="T11" fmla="*/ 14 h 33"/>
              </a:gdLst>
              <a:ahLst/>
              <a:cxnLst>
                <a:cxn ang="0">
                  <a:pos x="T0" y="T1"/>
                </a:cxn>
                <a:cxn ang="0">
                  <a:pos x="T2" y="T3"/>
                </a:cxn>
                <a:cxn ang="0">
                  <a:pos x="T4" y="T5"/>
                </a:cxn>
                <a:cxn ang="0">
                  <a:pos x="T6" y="T7"/>
                </a:cxn>
                <a:cxn ang="0">
                  <a:pos x="T8" y="T9"/>
                </a:cxn>
                <a:cxn ang="0">
                  <a:pos x="T10" y="T11"/>
                </a:cxn>
              </a:cxnLst>
              <a:rect l="0" t="0" r="r" b="b"/>
              <a:pathLst>
                <a:path w="48" h="33">
                  <a:moveTo>
                    <a:pt x="27" y="14"/>
                  </a:moveTo>
                  <a:cubicBezTo>
                    <a:pt x="34" y="9"/>
                    <a:pt x="41" y="5"/>
                    <a:pt x="48" y="0"/>
                  </a:cubicBezTo>
                  <a:cubicBezTo>
                    <a:pt x="33" y="11"/>
                    <a:pt x="21" y="33"/>
                    <a:pt x="0" y="33"/>
                  </a:cubicBezTo>
                  <a:cubicBezTo>
                    <a:pt x="11" y="33"/>
                    <a:pt x="20" y="19"/>
                    <a:pt x="27" y="13"/>
                  </a:cubicBezTo>
                  <a:cubicBezTo>
                    <a:pt x="26" y="14"/>
                    <a:pt x="26" y="14"/>
                    <a:pt x="27" y="14"/>
                  </a:cubicBezTo>
                  <a:cubicBezTo>
                    <a:pt x="34" y="9"/>
                    <a:pt x="18" y="20"/>
                    <a:pt x="27" y="1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74" name="Freeform 744">
              <a:extLst>
                <a:ext uri="{FF2B5EF4-FFF2-40B4-BE49-F238E27FC236}">
                  <a16:creationId xmlns:a16="http://schemas.microsoft.com/office/drawing/2014/main" id="{561DA939-486C-9E22-5435-DB82C1A9AB36}"/>
                </a:ext>
              </a:extLst>
            </p:cNvPr>
            <p:cNvSpPr>
              <a:spLocks/>
            </p:cNvSpPr>
            <p:nvPr userDrawn="1"/>
          </p:nvSpPr>
          <p:spPr bwMode="auto">
            <a:xfrm>
              <a:off x="2959" y="2512"/>
              <a:ext cx="16" cy="9"/>
            </a:xfrm>
            <a:custGeom>
              <a:avLst/>
              <a:gdLst>
                <a:gd name="T0" fmla="*/ 0 w 11"/>
                <a:gd name="T1" fmla="*/ 6 h 6"/>
                <a:gd name="T2" fmla="*/ 11 w 11"/>
                <a:gd name="T3" fmla="*/ 0 h 6"/>
                <a:gd name="T4" fmla="*/ 0 w 11"/>
                <a:gd name="T5" fmla="*/ 6 h 6"/>
                <a:gd name="T6" fmla="*/ 0 w 11"/>
                <a:gd name="T7" fmla="*/ 6 h 6"/>
              </a:gdLst>
              <a:ahLst/>
              <a:cxnLst>
                <a:cxn ang="0">
                  <a:pos x="T0" y="T1"/>
                </a:cxn>
                <a:cxn ang="0">
                  <a:pos x="T2" y="T3"/>
                </a:cxn>
                <a:cxn ang="0">
                  <a:pos x="T4" y="T5"/>
                </a:cxn>
                <a:cxn ang="0">
                  <a:pos x="T6" y="T7"/>
                </a:cxn>
              </a:cxnLst>
              <a:rect l="0" t="0" r="r" b="b"/>
              <a:pathLst>
                <a:path w="11" h="6">
                  <a:moveTo>
                    <a:pt x="0" y="6"/>
                  </a:moveTo>
                  <a:cubicBezTo>
                    <a:pt x="4" y="4"/>
                    <a:pt x="7" y="2"/>
                    <a:pt x="11" y="0"/>
                  </a:cubicBezTo>
                  <a:cubicBezTo>
                    <a:pt x="7" y="3"/>
                    <a:pt x="1" y="6"/>
                    <a:pt x="0" y="6"/>
                  </a:cubicBezTo>
                  <a:cubicBezTo>
                    <a:pt x="4" y="4"/>
                    <a:pt x="0" y="6"/>
                    <a:pt x="0" y="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75" name="Freeform 745">
              <a:extLst>
                <a:ext uri="{FF2B5EF4-FFF2-40B4-BE49-F238E27FC236}">
                  <a16:creationId xmlns:a16="http://schemas.microsoft.com/office/drawing/2014/main" id="{F265B18B-27CF-912D-BDE3-3A8B237D1D01}"/>
                </a:ext>
              </a:extLst>
            </p:cNvPr>
            <p:cNvSpPr>
              <a:spLocks/>
            </p:cNvSpPr>
            <p:nvPr userDrawn="1"/>
          </p:nvSpPr>
          <p:spPr bwMode="auto">
            <a:xfrm>
              <a:off x="2477" y="2764"/>
              <a:ext cx="33" cy="53"/>
            </a:xfrm>
            <a:custGeom>
              <a:avLst/>
              <a:gdLst>
                <a:gd name="T0" fmla="*/ 7 w 23"/>
                <a:gd name="T1" fmla="*/ 4 h 37"/>
                <a:gd name="T2" fmla="*/ 23 w 23"/>
                <a:gd name="T3" fmla="*/ 0 h 37"/>
                <a:gd name="T4" fmla="*/ 8 w 23"/>
                <a:gd name="T5" fmla="*/ 37 h 37"/>
                <a:gd name="T6" fmla="*/ 7 w 23"/>
                <a:gd name="T7" fmla="*/ 4 h 37"/>
                <a:gd name="T8" fmla="*/ 7 w 23"/>
                <a:gd name="T9" fmla="*/ 4 h 37"/>
              </a:gdLst>
              <a:ahLst/>
              <a:cxnLst>
                <a:cxn ang="0">
                  <a:pos x="T0" y="T1"/>
                </a:cxn>
                <a:cxn ang="0">
                  <a:pos x="T2" y="T3"/>
                </a:cxn>
                <a:cxn ang="0">
                  <a:pos x="T4" y="T5"/>
                </a:cxn>
                <a:cxn ang="0">
                  <a:pos x="T6" y="T7"/>
                </a:cxn>
                <a:cxn ang="0">
                  <a:pos x="T8" y="T9"/>
                </a:cxn>
              </a:cxnLst>
              <a:rect l="0" t="0" r="r" b="b"/>
              <a:pathLst>
                <a:path w="23" h="37">
                  <a:moveTo>
                    <a:pt x="7" y="4"/>
                  </a:moveTo>
                  <a:cubicBezTo>
                    <a:pt x="12" y="3"/>
                    <a:pt x="18" y="1"/>
                    <a:pt x="23" y="0"/>
                  </a:cubicBezTo>
                  <a:cubicBezTo>
                    <a:pt x="0" y="0"/>
                    <a:pt x="5" y="23"/>
                    <a:pt x="8" y="37"/>
                  </a:cubicBezTo>
                  <a:cubicBezTo>
                    <a:pt x="6" y="29"/>
                    <a:pt x="7" y="5"/>
                    <a:pt x="7" y="4"/>
                  </a:cubicBezTo>
                  <a:cubicBezTo>
                    <a:pt x="12" y="3"/>
                    <a:pt x="7" y="4"/>
                    <a:pt x="7" y="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76" name="Freeform 746">
              <a:extLst>
                <a:ext uri="{FF2B5EF4-FFF2-40B4-BE49-F238E27FC236}">
                  <a16:creationId xmlns:a16="http://schemas.microsoft.com/office/drawing/2014/main" id="{38534EA7-7C78-6963-C356-921BB3F6DB4A}"/>
                </a:ext>
              </a:extLst>
            </p:cNvPr>
            <p:cNvSpPr>
              <a:spLocks/>
            </p:cNvSpPr>
            <p:nvPr userDrawn="1"/>
          </p:nvSpPr>
          <p:spPr bwMode="auto">
            <a:xfrm>
              <a:off x="2518" y="3013"/>
              <a:ext cx="13" cy="83"/>
            </a:xfrm>
            <a:custGeom>
              <a:avLst/>
              <a:gdLst>
                <a:gd name="T0" fmla="*/ 0 w 9"/>
                <a:gd name="T1" fmla="*/ 0 h 58"/>
                <a:gd name="T2" fmla="*/ 9 w 9"/>
                <a:gd name="T3" fmla="*/ 58 h 58"/>
                <a:gd name="T4" fmla="*/ 0 w 9"/>
                <a:gd name="T5" fmla="*/ 0 h 58"/>
                <a:gd name="T6" fmla="*/ 0 w 9"/>
                <a:gd name="T7" fmla="*/ 0 h 58"/>
                <a:gd name="T8" fmla="*/ 0 w 9"/>
                <a:gd name="T9" fmla="*/ 0 h 58"/>
              </a:gdLst>
              <a:ahLst/>
              <a:cxnLst>
                <a:cxn ang="0">
                  <a:pos x="T0" y="T1"/>
                </a:cxn>
                <a:cxn ang="0">
                  <a:pos x="T2" y="T3"/>
                </a:cxn>
                <a:cxn ang="0">
                  <a:pos x="T4" y="T5"/>
                </a:cxn>
                <a:cxn ang="0">
                  <a:pos x="T6" y="T7"/>
                </a:cxn>
                <a:cxn ang="0">
                  <a:pos x="T8" y="T9"/>
                </a:cxn>
              </a:cxnLst>
              <a:rect l="0" t="0" r="r" b="b"/>
              <a:pathLst>
                <a:path w="9" h="58">
                  <a:moveTo>
                    <a:pt x="0" y="0"/>
                  </a:moveTo>
                  <a:cubicBezTo>
                    <a:pt x="5" y="20"/>
                    <a:pt x="8" y="39"/>
                    <a:pt x="9" y="58"/>
                  </a:cubicBezTo>
                  <a:cubicBezTo>
                    <a:pt x="6" y="38"/>
                    <a:pt x="2" y="8"/>
                    <a:pt x="0" y="0"/>
                  </a:cubicBezTo>
                  <a:cubicBezTo>
                    <a:pt x="7" y="24"/>
                    <a:pt x="0" y="0"/>
                    <a:pt x="0" y="0"/>
                  </a:cubicBezTo>
                  <a:cubicBezTo>
                    <a:pt x="5" y="19"/>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77" name="Freeform 747">
              <a:extLst>
                <a:ext uri="{FF2B5EF4-FFF2-40B4-BE49-F238E27FC236}">
                  <a16:creationId xmlns:a16="http://schemas.microsoft.com/office/drawing/2014/main" id="{A3FD18DE-D4F6-0B2B-5B43-780F4688BCCA}"/>
                </a:ext>
              </a:extLst>
            </p:cNvPr>
            <p:cNvSpPr>
              <a:spLocks/>
            </p:cNvSpPr>
            <p:nvPr userDrawn="1"/>
          </p:nvSpPr>
          <p:spPr bwMode="auto">
            <a:xfrm>
              <a:off x="2381" y="2387"/>
              <a:ext cx="43" cy="148"/>
            </a:xfrm>
            <a:custGeom>
              <a:avLst/>
              <a:gdLst>
                <a:gd name="T0" fmla="*/ 30 w 30"/>
                <a:gd name="T1" fmla="*/ 94 h 103"/>
                <a:gd name="T2" fmla="*/ 0 w 30"/>
                <a:gd name="T3" fmla="*/ 0 h 103"/>
                <a:gd name="T4" fmla="*/ 30 w 30"/>
                <a:gd name="T5" fmla="*/ 94 h 103"/>
              </a:gdLst>
              <a:ahLst/>
              <a:cxnLst>
                <a:cxn ang="0">
                  <a:pos x="T0" y="T1"/>
                </a:cxn>
                <a:cxn ang="0">
                  <a:pos x="T2" y="T3"/>
                </a:cxn>
                <a:cxn ang="0">
                  <a:pos x="T4" y="T5"/>
                </a:cxn>
              </a:cxnLst>
              <a:rect l="0" t="0" r="r" b="b"/>
              <a:pathLst>
                <a:path w="30" h="103">
                  <a:moveTo>
                    <a:pt x="30" y="94"/>
                  </a:moveTo>
                  <a:cubicBezTo>
                    <a:pt x="29" y="103"/>
                    <a:pt x="8" y="23"/>
                    <a:pt x="0" y="0"/>
                  </a:cubicBezTo>
                  <a:cubicBezTo>
                    <a:pt x="9" y="15"/>
                    <a:pt x="17" y="64"/>
                    <a:pt x="30" y="9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78" name="Freeform 748">
              <a:extLst>
                <a:ext uri="{FF2B5EF4-FFF2-40B4-BE49-F238E27FC236}">
                  <a16:creationId xmlns:a16="http://schemas.microsoft.com/office/drawing/2014/main" id="{AAA35AA7-0410-DF0A-C31C-367913D44A58}"/>
                </a:ext>
              </a:extLst>
            </p:cNvPr>
            <p:cNvSpPr>
              <a:spLocks/>
            </p:cNvSpPr>
            <p:nvPr userDrawn="1"/>
          </p:nvSpPr>
          <p:spPr bwMode="auto">
            <a:xfrm>
              <a:off x="3963" y="1278"/>
              <a:ext cx="90" cy="141"/>
            </a:xfrm>
            <a:custGeom>
              <a:avLst/>
              <a:gdLst>
                <a:gd name="T0" fmla="*/ 43 w 63"/>
                <a:gd name="T1" fmla="*/ 32 h 98"/>
                <a:gd name="T2" fmla="*/ 0 w 63"/>
                <a:gd name="T3" fmla="*/ 98 h 98"/>
                <a:gd name="T4" fmla="*/ 32 w 63"/>
                <a:gd name="T5" fmla="*/ 50 h 98"/>
                <a:gd name="T6" fmla="*/ 32 w 63"/>
                <a:gd name="T7" fmla="*/ 50 h 98"/>
                <a:gd name="T8" fmla="*/ 43 w 63"/>
                <a:gd name="T9" fmla="*/ 32 h 98"/>
                <a:gd name="T10" fmla="*/ 33 w 63"/>
                <a:gd name="T11" fmla="*/ 48 h 98"/>
                <a:gd name="T12" fmla="*/ 43 w 63"/>
                <a:gd name="T13" fmla="*/ 32 h 98"/>
                <a:gd name="T14" fmla="*/ 43 w 63"/>
                <a:gd name="T15" fmla="*/ 32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98">
                  <a:moveTo>
                    <a:pt x="43" y="32"/>
                  </a:moveTo>
                  <a:cubicBezTo>
                    <a:pt x="29" y="54"/>
                    <a:pt x="15" y="76"/>
                    <a:pt x="0" y="98"/>
                  </a:cubicBezTo>
                  <a:cubicBezTo>
                    <a:pt x="6" y="89"/>
                    <a:pt x="63" y="0"/>
                    <a:pt x="32" y="50"/>
                  </a:cubicBezTo>
                  <a:cubicBezTo>
                    <a:pt x="47" y="26"/>
                    <a:pt x="47" y="26"/>
                    <a:pt x="32" y="50"/>
                  </a:cubicBezTo>
                  <a:cubicBezTo>
                    <a:pt x="36" y="44"/>
                    <a:pt x="39" y="38"/>
                    <a:pt x="43" y="32"/>
                  </a:cubicBezTo>
                  <a:cubicBezTo>
                    <a:pt x="40" y="38"/>
                    <a:pt x="36" y="43"/>
                    <a:pt x="33" y="48"/>
                  </a:cubicBezTo>
                  <a:cubicBezTo>
                    <a:pt x="36" y="43"/>
                    <a:pt x="40" y="37"/>
                    <a:pt x="43" y="32"/>
                  </a:cubicBezTo>
                  <a:cubicBezTo>
                    <a:pt x="29" y="54"/>
                    <a:pt x="27" y="58"/>
                    <a:pt x="43" y="3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79" name="Freeform 749">
              <a:extLst>
                <a:ext uri="{FF2B5EF4-FFF2-40B4-BE49-F238E27FC236}">
                  <a16:creationId xmlns:a16="http://schemas.microsoft.com/office/drawing/2014/main" id="{4DA55EFA-0352-5460-1849-D9032925F579}"/>
                </a:ext>
              </a:extLst>
            </p:cNvPr>
            <p:cNvSpPr>
              <a:spLocks/>
            </p:cNvSpPr>
            <p:nvPr userDrawn="1"/>
          </p:nvSpPr>
          <p:spPr bwMode="auto">
            <a:xfrm>
              <a:off x="1722" y="2604"/>
              <a:ext cx="5" cy="3"/>
            </a:xfrm>
            <a:custGeom>
              <a:avLst/>
              <a:gdLst>
                <a:gd name="T0" fmla="*/ 0 w 3"/>
                <a:gd name="T1" fmla="*/ 2 h 2"/>
                <a:gd name="T2" fmla="*/ 2 w 3"/>
                <a:gd name="T3" fmla="*/ 0 h 2"/>
                <a:gd name="T4" fmla="*/ 0 w 3"/>
                <a:gd name="T5" fmla="*/ 2 h 2"/>
              </a:gdLst>
              <a:ahLst/>
              <a:cxnLst>
                <a:cxn ang="0">
                  <a:pos x="T0" y="T1"/>
                </a:cxn>
                <a:cxn ang="0">
                  <a:pos x="T2" y="T3"/>
                </a:cxn>
                <a:cxn ang="0">
                  <a:pos x="T4" y="T5"/>
                </a:cxn>
              </a:cxnLst>
              <a:rect l="0" t="0" r="r" b="b"/>
              <a:pathLst>
                <a:path w="3" h="2">
                  <a:moveTo>
                    <a:pt x="0" y="2"/>
                  </a:moveTo>
                  <a:cubicBezTo>
                    <a:pt x="2" y="0"/>
                    <a:pt x="2" y="0"/>
                    <a:pt x="2" y="0"/>
                  </a:cubicBezTo>
                  <a:cubicBezTo>
                    <a:pt x="3" y="2"/>
                    <a:pt x="1" y="1"/>
                    <a:pt x="0" y="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80" name="Freeform 750">
              <a:extLst>
                <a:ext uri="{FF2B5EF4-FFF2-40B4-BE49-F238E27FC236}">
                  <a16:creationId xmlns:a16="http://schemas.microsoft.com/office/drawing/2014/main" id="{1FA76291-C035-1C49-20CB-CD74004DF0DF}"/>
                </a:ext>
              </a:extLst>
            </p:cNvPr>
            <p:cNvSpPr>
              <a:spLocks/>
            </p:cNvSpPr>
            <p:nvPr userDrawn="1"/>
          </p:nvSpPr>
          <p:spPr bwMode="auto">
            <a:xfrm>
              <a:off x="1735" y="2676"/>
              <a:ext cx="6" cy="3"/>
            </a:xfrm>
            <a:custGeom>
              <a:avLst/>
              <a:gdLst>
                <a:gd name="T0" fmla="*/ 0 w 4"/>
                <a:gd name="T1" fmla="*/ 2 h 2"/>
                <a:gd name="T2" fmla="*/ 3 w 4"/>
                <a:gd name="T3" fmla="*/ 0 h 2"/>
                <a:gd name="T4" fmla="*/ 0 w 4"/>
                <a:gd name="T5" fmla="*/ 2 h 2"/>
              </a:gdLst>
              <a:ahLst/>
              <a:cxnLst>
                <a:cxn ang="0">
                  <a:pos x="T0" y="T1"/>
                </a:cxn>
                <a:cxn ang="0">
                  <a:pos x="T2" y="T3"/>
                </a:cxn>
                <a:cxn ang="0">
                  <a:pos x="T4" y="T5"/>
                </a:cxn>
              </a:cxnLst>
              <a:rect l="0" t="0" r="r" b="b"/>
              <a:pathLst>
                <a:path w="4" h="2">
                  <a:moveTo>
                    <a:pt x="0" y="2"/>
                  </a:moveTo>
                  <a:cubicBezTo>
                    <a:pt x="1" y="1"/>
                    <a:pt x="2" y="0"/>
                    <a:pt x="3" y="0"/>
                  </a:cubicBezTo>
                  <a:cubicBezTo>
                    <a:pt x="4" y="1"/>
                    <a:pt x="2" y="1"/>
                    <a:pt x="0" y="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81" name="Freeform 751">
              <a:extLst>
                <a:ext uri="{FF2B5EF4-FFF2-40B4-BE49-F238E27FC236}">
                  <a16:creationId xmlns:a16="http://schemas.microsoft.com/office/drawing/2014/main" id="{ADA00329-C623-7653-A18F-79FEA0FB72CF}"/>
                </a:ext>
              </a:extLst>
            </p:cNvPr>
            <p:cNvSpPr>
              <a:spLocks/>
            </p:cNvSpPr>
            <p:nvPr userDrawn="1"/>
          </p:nvSpPr>
          <p:spPr bwMode="auto">
            <a:xfrm>
              <a:off x="1734" y="2679"/>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1" y="0"/>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82" name="Freeform 752">
              <a:extLst>
                <a:ext uri="{FF2B5EF4-FFF2-40B4-BE49-F238E27FC236}">
                  <a16:creationId xmlns:a16="http://schemas.microsoft.com/office/drawing/2014/main" id="{4C4FD834-64B5-8AEB-2799-0D46A2042420}"/>
                </a:ext>
              </a:extLst>
            </p:cNvPr>
            <p:cNvSpPr>
              <a:spLocks/>
            </p:cNvSpPr>
            <p:nvPr userDrawn="1"/>
          </p:nvSpPr>
          <p:spPr bwMode="auto">
            <a:xfrm>
              <a:off x="1734" y="2617"/>
              <a:ext cx="3" cy="0"/>
            </a:xfrm>
            <a:custGeom>
              <a:avLst/>
              <a:gdLst>
                <a:gd name="T0" fmla="*/ 2 w 2"/>
                <a:gd name="T1" fmla="*/ 0 w 2"/>
                <a:gd name="T2" fmla="*/ 2 w 2"/>
              </a:gdLst>
              <a:ahLst/>
              <a:cxnLst>
                <a:cxn ang="0">
                  <a:pos x="T0" y="0"/>
                </a:cxn>
                <a:cxn ang="0">
                  <a:pos x="T1" y="0"/>
                </a:cxn>
                <a:cxn ang="0">
                  <a:pos x="T2" y="0"/>
                </a:cxn>
              </a:cxnLst>
              <a:rect l="0" t="0" r="r" b="b"/>
              <a:pathLst>
                <a:path w="2">
                  <a:moveTo>
                    <a:pt x="2" y="0"/>
                  </a:moveTo>
                  <a:cubicBezTo>
                    <a:pt x="1" y="0"/>
                    <a:pt x="1" y="0"/>
                    <a:pt x="0" y="0"/>
                  </a:cubicBezTo>
                  <a:cubicBezTo>
                    <a:pt x="0" y="0"/>
                    <a:pt x="1" y="0"/>
                    <a:pt x="2"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83" name="Freeform 753">
              <a:extLst>
                <a:ext uri="{FF2B5EF4-FFF2-40B4-BE49-F238E27FC236}">
                  <a16:creationId xmlns:a16="http://schemas.microsoft.com/office/drawing/2014/main" id="{7633D61E-92D1-2E38-3AB9-B848764AF025}"/>
                </a:ext>
              </a:extLst>
            </p:cNvPr>
            <p:cNvSpPr>
              <a:spLocks/>
            </p:cNvSpPr>
            <p:nvPr userDrawn="1"/>
          </p:nvSpPr>
          <p:spPr bwMode="auto">
            <a:xfrm>
              <a:off x="1731" y="2971"/>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84" name="Freeform 754">
              <a:extLst>
                <a:ext uri="{FF2B5EF4-FFF2-40B4-BE49-F238E27FC236}">
                  <a16:creationId xmlns:a16="http://schemas.microsoft.com/office/drawing/2014/main" id="{C88C62B6-7885-887E-323E-737377E2C592}"/>
                </a:ext>
              </a:extLst>
            </p:cNvPr>
            <p:cNvSpPr>
              <a:spLocks noEditPoints="1"/>
            </p:cNvSpPr>
            <p:nvPr userDrawn="1"/>
          </p:nvSpPr>
          <p:spPr bwMode="auto">
            <a:xfrm>
              <a:off x="1671" y="2613"/>
              <a:ext cx="97" cy="403"/>
            </a:xfrm>
            <a:custGeom>
              <a:avLst/>
              <a:gdLst>
                <a:gd name="T0" fmla="*/ 15 w 68"/>
                <a:gd name="T1" fmla="*/ 198 h 280"/>
                <a:gd name="T2" fmla="*/ 58 w 68"/>
                <a:gd name="T3" fmla="*/ 244 h 280"/>
                <a:gd name="T4" fmla="*/ 51 w 68"/>
                <a:gd name="T5" fmla="*/ 139 h 280"/>
                <a:gd name="T6" fmla="*/ 41 w 68"/>
                <a:gd name="T7" fmla="*/ 121 h 280"/>
                <a:gd name="T8" fmla="*/ 46 w 68"/>
                <a:gd name="T9" fmla="*/ 134 h 280"/>
                <a:gd name="T10" fmla="*/ 39 w 68"/>
                <a:gd name="T11" fmla="*/ 109 h 280"/>
                <a:gd name="T12" fmla="*/ 46 w 68"/>
                <a:gd name="T13" fmla="*/ 54 h 280"/>
                <a:gd name="T14" fmla="*/ 47 w 68"/>
                <a:gd name="T15" fmla="*/ 45 h 280"/>
                <a:gd name="T16" fmla="*/ 35 w 68"/>
                <a:gd name="T17" fmla="*/ 12 h 280"/>
                <a:gd name="T18" fmla="*/ 40 w 68"/>
                <a:gd name="T19" fmla="*/ 18 h 280"/>
                <a:gd name="T20" fmla="*/ 45 w 68"/>
                <a:gd name="T21" fmla="*/ 0 h 280"/>
                <a:gd name="T22" fmla="*/ 15 w 68"/>
                <a:gd name="T23" fmla="*/ 198 h 280"/>
                <a:gd name="T24" fmla="*/ 15 w 68"/>
                <a:gd name="T25" fmla="*/ 198 h 280"/>
                <a:gd name="T26" fmla="*/ 35 w 68"/>
                <a:gd name="T27" fmla="*/ 117 h 280"/>
                <a:gd name="T28" fmla="*/ 45 w 68"/>
                <a:gd name="T29" fmla="*/ 114 h 280"/>
                <a:gd name="T30" fmla="*/ 35 w 68"/>
                <a:gd name="T31" fmla="*/ 117 h 280"/>
                <a:gd name="T32" fmla="*/ 35 w 68"/>
                <a:gd name="T33" fmla="*/ 117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8" h="280">
                  <a:moveTo>
                    <a:pt x="15" y="198"/>
                  </a:moveTo>
                  <a:cubicBezTo>
                    <a:pt x="27" y="211"/>
                    <a:pt x="24" y="280"/>
                    <a:pt x="58" y="244"/>
                  </a:cubicBezTo>
                  <a:cubicBezTo>
                    <a:pt x="16" y="253"/>
                    <a:pt x="52" y="142"/>
                    <a:pt x="51" y="139"/>
                  </a:cubicBezTo>
                  <a:cubicBezTo>
                    <a:pt x="48" y="132"/>
                    <a:pt x="45" y="136"/>
                    <a:pt x="41" y="121"/>
                  </a:cubicBezTo>
                  <a:cubicBezTo>
                    <a:pt x="38" y="123"/>
                    <a:pt x="48" y="134"/>
                    <a:pt x="46" y="134"/>
                  </a:cubicBezTo>
                  <a:cubicBezTo>
                    <a:pt x="10" y="130"/>
                    <a:pt x="68" y="128"/>
                    <a:pt x="39" y="109"/>
                  </a:cubicBezTo>
                  <a:cubicBezTo>
                    <a:pt x="58" y="106"/>
                    <a:pt x="44" y="66"/>
                    <a:pt x="46" y="54"/>
                  </a:cubicBezTo>
                  <a:cubicBezTo>
                    <a:pt x="35" y="73"/>
                    <a:pt x="48" y="44"/>
                    <a:pt x="47" y="45"/>
                  </a:cubicBezTo>
                  <a:cubicBezTo>
                    <a:pt x="23" y="63"/>
                    <a:pt x="62" y="11"/>
                    <a:pt x="35" y="12"/>
                  </a:cubicBezTo>
                  <a:cubicBezTo>
                    <a:pt x="36" y="14"/>
                    <a:pt x="38" y="16"/>
                    <a:pt x="40" y="18"/>
                  </a:cubicBezTo>
                  <a:cubicBezTo>
                    <a:pt x="40" y="11"/>
                    <a:pt x="41" y="6"/>
                    <a:pt x="45" y="0"/>
                  </a:cubicBezTo>
                  <a:cubicBezTo>
                    <a:pt x="21" y="22"/>
                    <a:pt x="0" y="172"/>
                    <a:pt x="15" y="198"/>
                  </a:cubicBezTo>
                  <a:cubicBezTo>
                    <a:pt x="24" y="208"/>
                    <a:pt x="15" y="199"/>
                    <a:pt x="15" y="198"/>
                  </a:cubicBezTo>
                  <a:close/>
                  <a:moveTo>
                    <a:pt x="35" y="117"/>
                  </a:moveTo>
                  <a:cubicBezTo>
                    <a:pt x="39" y="117"/>
                    <a:pt x="42" y="116"/>
                    <a:pt x="45" y="114"/>
                  </a:cubicBezTo>
                  <a:cubicBezTo>
                    <a:pt x="36" y="113"/>
                    <a:pt x="36" y="116"/>
                    <a:pt x="35" y="117"/>
                  </a:cubicBezTo>
                  <a:cubicBezTo>
                    <a:pt x="39" y="117"/>
                    <a:pt x="37" y="116"/>
                    <a:pt x="35" y="11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85" name="Freeform 755">
              <a:extLst>
                <a:ext uri="{FF2B5EF4-FFF2-40B4-BE49-F238E27FC236}">
                  <a16:creationId xmlns:a16="http://schemas.microsoft.com/office/drawing/2014/main" id="{B6939B0C-E458-A560-D83D-E83CD51203F7}"/>
                </a:ext>
              </a:extLst>
            </p:cNvPr>
            <p:cNvSpPr>
              <a:spLocks/>
            </p:cNvSpPr>
            <p:nvPr userDrawn="1"/>
          </p:nvSpPr>
          <p:spPr bwMode="auto">
            <a:xfrm>
              <a:off x="2433" y="2817"/>
              <a:ext cx="3" cy="3"/>
            </a:xfrm>
            <a:custGeom>
              <a:avLst/>
              <a:gdLst>
                <a:gd name="T0" fmla="*/ 0 w 2"/>
                <a:gd name="T1" fmla="*/ 2 h 2"/>
                <a:gd name="T2" fmla="*/ 1 w 2"/>
                <a:gd name="T3" fmla="*/ 0 h 2"/>
                <a:gd name="T4" fmla="*/ 0 w 2"/>
                <a:gd name="T5" fmla="*/ 2 h 2"/>
              </a:gdLst>
              <a:ahLst/>
              <a:cxnLst>
                <a:cxn ang="0">
                  <a:pos x="T0" y="T1"/>
                </a:cxn>
                <a:cxn ang="0">
                  <a:pos x="T2" y="T3"/>
                </a:cxn>
                <a:cxn ang="0">
                  <a:pos x="T4" y="T5"/>
                </a:cxn>
              </a:cxnLst>
              <a:rect l="0" t="0" r="r" b="b"/>
              <a:pathLst>
                <a:path w="2" h="2">
                  <a:moveTo>
                    <a:pt x="0" y="2"/>
                  </a:moveTo>
                  <a:cubicBezTo>
                    <a:pt x="1" y="0"/>
                    <a:pt x="1" y="0"/>
                    <a:pt x="1" y="0"/>
                  </a:cubicBezTo>
                  <a:cubicBezTo>
                    <a:pt x="2" y="1"/>
                    <a:pt x="0" y="1"/>
                    <a:pt x="0" y="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86" name="Freeform 756">
              <a:extLst>
                <a:ext uri="{FF2B5EF4-FFF2-40B4-BE49-F238E27FC236}">
                  <a16:creationId xmlns:a16="http://schemas.microsoft.com/office/drawing/2014/main" id="{0A73405C-415C-2A86-AD3E-208C3A4EE297}"/>
                </a:ext>
              </a:extLst>
            </p:cNvPr>
            <p:cNvSpPr>
              <a:spLocks/>
            </p:cNvSpPr>
            <p:nvPr userDrawn="1"/>
          </p:nvSpPr>
          <p:spPr bwMode="auto">
            <a:xfrm>
              <a:off x="2446" y="2889"/>
              <a:ext cx="5" cy="1"/>
            </a:xfrm>
            <a:custGeom>
              <a:avLst/>
              <a:gdLst>
                <a:gd name="T0" fmla="*/ 0 w 4"/>
                <a:gd name="T1" fmla="*/ 1 h 1"/>
                <a:gd name="T2" fmla="*/ 3 w 4"/>
                <a:gd name="T3" fmla="*/ 0 h 1"/>
                <a:gd name="T4" fmla="*/ 0 w 4"/>
                <a:gd name="T5" fmla="*/ 1 h 1"/>
              </a:gdLst>
              <a:ahLst/>
              <a:cxnLst>
                <a:cxn ang="0">
                  <a:pos x="T0" y="T1"/>
                </a:cxn>
                <a:cxn ang="0">
                  <a:pos x="T2" y="T3"/>
                </a:cxn>
                <a:cxn ang="0">
                  <a:pos x="T4" y="T5"/>
                </a:cxn>
              </a:cxnLst>
              <a:rect l="0" t="0" r="r" b="b"/>
              <a:pathLst>
                <a:path w="4" h="1">
                  <a:moveTo>
                    <a:pt x="0" y="1"/>
                  </a:moveTo>
                  <a:cubicBezTo>
                    <a:pt x="1" y="1"/>
                    <a:pt x="2" y="0"/>
                    <a:pt x="3" y="0"/>
                  </a:cubicBezTo>
                  <a:cubicBezTo>
                    <a:pt x="4" y="1"/>
                    <a:pt x="1" y="1"/>
                    <a:pt x="0" y="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87" name="Freeform 757">
              <a:extLst>
                <a:ext uri="{FF2B5EF4-FFF2-40B4-BE49-F238E27FC236}">
                  <a16:creationId xmlns:a16="http://schemas.microsoft.com/office/drawing/2014/main" id="{97C687A8-15F3-5F75-5D94-9E0AC1998935}"/>
                </a:ext>
              </a:extLst>
            </p:cNvPr>
            <p:cNvSpPr>
              <a:spLocks/>
            </p:cNvSpPr>
            <p:nvPr userDrawn="1"/>
          </p:nvSpPr>
          <p:spPr bwMode="auto">
            <a:xfrm>
              <a:off x="2444" y="2890"/>
              <a:ext cx="2" cy="2"/>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1"/>
                    <a:pt x="0" y="1"/>
                    <a:pt x="0" y="1"/>
                  </a:cubicBezTo>
                  <a:cubicBezTo>
                    <a:pt x="0" y="1"/>
                    <a:pt x="0" y="1"/>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88" name="Freeform 758">
              <a:extLst>
                <a:ext uri="{FF2B5EF4-FFF2-40B4-BE49-F238E27FC236}">
                  <a16:creationId xmlns:a16="http://schemas.microsoft.com/office/drawing/2014/main" id="{5AD3F655-B643-81FA-573E-0C4B22B60797}"/>
                </a:ext>
              </a:extLst>
            </p:cNvPr>
            <p:cNvSpPr>
              <a:spLocks/>
            </p:cNvSpPr>
            <p:nvPr userDrawn="1"/>
          </p:nvSpPr>
          <p:spPr bwMode="auto">
            <a:xfrm>
              <a:off x="2443" y="2829"/>
              <a:ext cx="3"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1" y="1"/>
                    <a:pt x="0" y="1"/>
                  </a:cubicBezTo>
                  <a:cubicBezTo>
                    <a:pt x="1" y="1"/>
                    <a:pt x="1" y="1"/>
                    <a:pt x="2"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89" name="Freeform 759">
              <a:extLst>
                <a:ext uri="{FF2B5EF4-FFF2-40B4-BE49-F238E27FC236}">
                  <a16:creationId xmlns:a16="http://schemas.microsoft.com/office/drawing/2014/main" id="{3BEA62FB-2737-E30C-F8B2-C41751428892}"/>
                </a:ext>
              </a:extLst>
            </p:cNvPr>
            <p:cNvSpPr>
              <a:spLocks/>
            </p:cNvSpPr>
            <p:nvPr userDrawn="1"/>
          </p:nvSpPr>
          <p:spPr bwMode="auto">
            <a:xfrm>
              <a:off x="2441" y="318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90" name="Freeform 760">
              <a:extLst>
                <a:ext uri="{FF2B5EF4-FFF2-40B4-BE49-F238E27FC236}">
                  <a16:creationId xmlns:a16="http://schemas.microsoft.com/office/drawing/2014/main" id="{2D1C77A2-32A2-ABE6-D5E0-E510F9CC41C6}"/>
                </a:ext>
              </a:extLst>
            </p:cNvPr>
            <p:cNvSpPr>
              <a:spLocks noEditPoints="1"/>
            </p:cNvSpPr>
            <p:nvPr userDrawn="1"/>
          </p:nvSpPr>
          <p:spPr bwMode="auto">
            <a:xfrm>
              <a:off x="2385" y="2826"/>
              <a:ext cx="78" cy="369"/>
            </a:xfrm>
            <a:custGeom>
              <a:avLst/>
              <a:gdLst>
                <a:gd name="T0" fmla="*/ 32 w 54"/>
                <a:gd name="T1" fmla="*/ 117 h 257"/>
                <a:gd name="T2" fmla="*/ 33 w 54"/>
                <a:gd name="T3" fmla="*/ 117 h 257"/>
                <a:gd name="T4" fmla="*/ 41 w 54"/>
                <a:gd name="T5" fmla="*/ 113 h 257"/>
                <a:gd name="T6" fmla="*/ 32 w 54"/>
                <a:gd name="T7" fmla="*/ 117 h 257"/>
                <a:gd name="T8" fmla="*/ 43 w 54"/>
                <a:gd name="T9" fmla="*/ 133 h 257"/>
                <a:gd name="T10" fmla="*/ 40 w 54"/>
                <a:gd name="T11" fmla="*/ 128 h 257"/>
                <a:gd name="T12" fmla="*/ 43 w 54"/>
                <a:gd name="T13" fmla="*/ 133 h 257"/>
                <a:gd name="T14" fmla="*/ 47 w 54"/>
                <a:gd name="T15" fmla="*/ 141 h 257"/>
                <a:gd name="T16" fmla="*/ 47 w 54"/>
                <a:gd name="T17" fmla="*/ 139 h 257"/>
                <a:gd name="T18" fmla="*/ 46 w 54"/>
                <a:gd name="T19" fmla="*/ 137 h 257"/>
                <a:gd name="T20" fmla="*/ 43 w 54"/>
                <a:gd name="T21" fmla="*/ 133 h 257"/>
                <a:gd name="T22" fmla="*/ 43 w 54"/>
                <a:gd name="T23" fmla="*/ 134 h 257"/>
                <a:gd name="T24" fmla="*/ 39 w 54"/>
                <a:gd name="T25" fmla="*/ 126 h 257"/>
                <a:gd name="T26" fmla="*/ 40 w 54"/>
                <a:gd name="T27" fmla="*/ 128 h 257"/>
                <a:gd name="T28" fmla="*/ 39 w 54"/>
                <a:gd name="T29" fmla="*/ 126 h 257"/>
                <a:gd name="T30" fmla="*/ 44 w 54"/>
                <a:gd name="T31" fmla="*/ 121 h 257"/>
                <a:gd name="T32" fmla="*/ 42 w 54"/>
                <a:gd name="T33" fmla="*/ 114 h 257"/>
                <a:gd name="T34" fmla="*/ 36 w 54"/>
                <a:gd name="T35" fmla="*/ 109 h 257"/>
                <a:gd name="T36" fmla="*/ 41 w 54"/>
                <a:gd name="T37" fmla="*/ 107 h 257"/>
                <a:gd name="T38" fmla="*/ 42 w 54"/>
                <a:gd name="T39" fmla="*/ 54 h 257"/>
                <a:gd name="T40" fmla="*/ 43 w 54"/>
                <a:gd name="T41" fmla="*/ 45 h 257"/>
                <a:gd name="T42" fmla="*/ 43 w 54"/>
                <a:gd name="T43" fmla="*/ 45 h 257"/>
                <a:gd name="T44" fmla="*/ 42 w 54"/>
                <a:gd name="T45" fmla="*/ 45 h 257"/>
                <a:gd name="T46" fmla="*/ 37 w 54"/>
                <a:gd name="T47" fmla="*/ 13 h 257"/>
                <a:gd name="T48" fmla="*/ 40 w 54"/>
                <a:gd name="T49" fmla="*/ 3 h 257"/>
                <a:gd name="T50" fmla="*/ 40 w 54"/>
                <a:gd name="T51" fmla="*/ 3 h 257"/>
                <a:gd name="T52" fmla="*/ 40 w 54"/>
                <a:gd name="T53" fmla="*/ 2 h 257"/>
                <a:gd name="T54" fmla="*/ 42 w 54"/>
                <a:gd name="T55" fmla="*/ 0 h 257"/>
                <a:gd name="T56" fmla="*/ 34 w 54"/>
                <a:gd name="T57" fmla="*/ 12 h 257"/>
                <a:gd name="T58" fmla="*/ 31 w 54"/>
                <a:gd name="T59" fmla="*/ 12 h 257"/>
                <a:gd name="T60" fmla="*/ 33 w 54"/>
                <a:gd name="T61" fmla="*/ 14 h 257"/>
                <a:gd name="T62" fmla="*/ 27 w 54"/>
                <a:gd name="T63" fmla="*/ 29 h 257"/>
                <a:gd name="T64" fmla="*/ 11 w 54"/>
                <a:gd name="T65" fmla="*/ 198 h 257"/>
                <a:gd name="T66" fmla="*/ 11 w 54"/>
                <a:gd name="T67" fmla="*/ 198 h 257"/>
                <a:gd name="T68" fmla="*/ 11 w 54"/>
                <a:gd name="T69" fmla="*/ 199 h 257"/>
                <a:gd name="T70" fmla="*/ 12 w 54"/>
                <a:gd name="T71" fmla="*/ 199 h 257"/>
                <a:gd name="T72" fmla="*/ 27 w 54"/>
                <a:gd name="T73" fmla="*/ 244 h 257"/>
                <a:gd name="T74" fmla="*/ 46 w 54"/>
                <a:gd name="T75" fmla="*/ 251 h 257"/>
                <a:gd name="T76" fmla="*/ 46 w 54"/>
                <a:gd name="T77" fmla="*/ 251 h 257"/>
                <a:gd name="T78" fmla="*/ 54 w 54"/>
                <a:gd name="T79" fmla="*/ 243 h 257"/>
                <a:gd name="T80" fmla="*/ 47 w 54"/>
                <a:gd name="T81" fmla="*/ 141 h 257"/>
                <a:gd name="T82" fmla="*/ 12 w 54"/>
                <a:gd name="T83" fmla="*/ 199 h 257"/>
                <a:gd name="T84" fmla="*/ 11 w 54"/>
                <a:gd name="T85" fmla="*/ 199 h 257"/>
                <a:gd name="T86" fmla="*/ 11 w 54"/>
                <a:gd name="T87" fmla="*/ 199 h 257"/>
                <a:gd name="T88" fmla="*/ 12 w 54"/>
                <a:gd name="T89" fmla="*/ 199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4" h="257">
                  <a:moveTo>
                    <a:pt x="32" y="117"/>
                  </a:moveTo>
                  <a:cubicBezTo>
                    <a:pt x="32" y="117"/>
                    <a:pt x="33" y="117"/>
                    <a:pt x="33" y="117"/>
                  </a:cubicBezTo>
                  <a:cubicBezTo>
                    <a:pt x="36" y="117"/>
                    <a:pt x="39" y="116"/>
                    <a:pt x="41" y="113"/>
                  </a:cubicBezTo>
                  <a:cubicBezTo>
                    <a:pt x="33" y="113"/>
                    <a:pt x="33" y="116"/>
                    <a:pt x="32" y="117"/>
                  </a:cubicBezTo>
                  <a:close/>
                  <a:moveTo>
                    <a:pt x="43" y="133"/>
                  </a:moveTo>
                  <a:cubicBezTo>
                    <a:pt x="42" y="132"/>
                    <a:pt x="41" y="130"/>
                    <a:pt x="40" y="128"/>
                  </a:cubicBezTo>
                  <a:cubicBezTo>
                    <a:pt x="41" y="131"/>
                    <a:pt x="42" y="132"/>
                    <a:pt x="43" y="133"/>
                  </a:cubicBezTo>
                  <a:close/>
                  <a:moveTo>
                    <a:pt x="47" y="141"/>
                  </a:moveTo>
                  <a:cubicBezTo>
                    <a:pt x="47" y="140"/>
                    <a:pt x="47" y="139"/>
                    <a:pt x="47" y="139"/>
                  </a:cubicBezTo>
                  <a:cubicBezTo>
                    <a:pt x="47" y="138"/>
                    <a:pt x="47" y="138"/>
                    <a:pt x="46" y="137"/>
                  </a:cubicBezTo>
                  <a:cubicBezTo>
                    <a:pt x="45" y="135"/>
                    <a:pt x="44" y="134"/>
                    <a:pt x="43" y="133"/>
                  </a:cubicBezTo>
                  <a:cubicBezTo>
                    <a:pt x="43" y="134"/>
                    <a:pt x="43" y="134"/>
                    <a:pt x="43" y="134"/>
                  </a:cubicBezTo>
                  <a:cubicBezTo>
                    <a:pt x="23" y="132"/>
                    <a:pt x="32" y="130"/>
                    <a:pt x="39" y="126"/>
                  </a:cubicBezTo>
                  <a:cubicBezTo>
                    <a:pt x="39" y="126"/>
                    <a:pt x="39" y="127"/>
                    <a:pt x="40" y="128"/>
                  </a:cubicBezTo>
                  <a:cubicBezTo>
                    <a:pt x="39" y="127"/>
                    <a:pt x="39" y="126"/>
                    <a:pt x="39" y="126"/>
                  </a:cubicBezTo>
                  <a:cubicBezTo>
                    <a:pt x="41" y="125"/>
                    <a:pt x="43" y="123"/>
                    <a:pt x="44" y="121"/>
                  </a:cubicBezTo>
                  <a:cubicBezTo>
                    <a:pt x="45" y="120"/>
                    <a:pt x="45" y="117"/>
                    <a:pt x="42" y="114"/>
                  </a:cubicBezTo>
                  <a:cubicBezTo>
                    <a:pt x="41" y="113"/>
                    <a:pt x="39" y="111"/>
                    <a:pt x="36" y="109"/>
                  </a:cubicBezTo>
                  <a:cubicBezTo>
                    <a:pt x="38" y="109"/>
                    <a:pt x="39" y="108"/>
                    <a:pt x="41" y="107"/>
                  </a:cubicBezTo>
                  <a:cubicBezTo>
                    <a:pt x="52" y="98"/>
                    <a:pt x="41" y="64"/>
                    <a:pt x="42" y="54"/>
                  </a:cubicBezTo>
                  <a:cubicBezTo>
                    <a:pt x="33" y="71"/>
                    <a:pt x="42" y="49"/>
                    <a:pt x="43" y="45"/>
                  </a:cubicBezTo>
                  <a:cubicBezTo>
                    <a:pt x="43" y="45"/>
                    <a:pt x="44" y="45"/>
                    <a:pt x="43" y="45"/>
                  </a:cubicBezTo>
                  <a:cubicBezTo>
                    <a:pt x="43" y="45"/>
                    <a:pt x="43" y="45"/>
                    <a:pt x="42" y="45"/>
                  </a:cubicBezTo>
                  <a:cubicBezTo>
                    <a:pt x="22" y="60"/>
                    <a:pt x="51" y="19"/>
                    <a:pt x="37" y="13"/>
                  </a:cubicBezTo>
                  <a:cubicBezTo>
                    <a:pt x="37" y="9"/>
                    <a:pt x="38" y="6"/>
                    <a:pt x="40" y="3"/>
                  </a:cubicBezTo>
                  <a:cubicBezTo>
                    <a:pt x="40" y="3"/>
                    <a:pt x="40" y="3"/>
                    <a:pt x="40" y="3"/>
                  </a:cubicBezTo>
                  <a:cubicBezTo>
                    <a:pt x="40" y="3"/>
                    <a:pt x="40" y="2"/>
                    <a:pt x="40" y="2"/>
                  </a:cubicBezTo>
                  <a:cubicBezTo>
                    <a:pt x="41" y="2"/>
                    <a:pt x="41" y="1"/>
                    <a:pt x="42" y="0"/>
                  </a:cubicBezTo>
                  <a:cubicBezTo>
                    <a:pt x="39" y="3"/>
                    <a:pt x="36" y="7"/>
                    <a:pt x="34" y="12"/>
                  </a:cubicBezTo>
                  <a:cubicBezTo>
                    <a:pt x="33" y="12"/>
                    <a:pt x="32" y="12"/>
                    <a:pt x="31" y="12"/>
                  </a:cubicBezTo>
                  <a:cubicBezTo>
                    <a:pt x="32" y="13"/>
                    <a:pt x="32" y="13"/>
                    <a:pt x="33" y="14"/>
                  </a:cubicBezTo>
                  <a:cubicBezTo>
                    <a:pt x="31" y="18"/>
                    <a:pt x="29" y="24"/>
                    <a:pt x="27" y="29"/>
                  </a:cubicBezTo>
                  <a:cubicBezTo>
                    <a:pt x="10" y="80"/>
                    <a:pt x="0" y="177"/>
                    <a:pt x="11" y="198"/>
                  </a:cubicBezTo>
                  <a:cubicBezTo>
                    <a:pt x="11" y="198"/>
                    <a:pt x="11" y="198"/>
                    <a:pt x="11" y="198"/>
                  </a:cubicBezTo>
                  <a:cubicBezTo>
                    <a:pt x="11" y="198"/>
                    <a:pt x="11" y="198"/>
                    <a:pt x="11" y="199"/>
                  </a:cubicBezTo>
                  <a:cubicBezTo>
                    <a:pt x="19" y="206"/>
                    <a:pt x="14" y="202"/>
                    <a:pt x="12" y="199"/>
                  </a:cubicBezTo>
                  <a:cubicBezTo>
                    <a:pt x="19" y="208"/>
                    <a:pt x="21" y="231"/>
                    <a:pt x="27" y="244"/>
                  </a:cubicBezTo>
                  <a:cubicBezTo>
                    <a:pt x="31" y="253"/>
                    <a:pt x="36" y="257"/>
                    <a:pt x="46" y="251"/>
                  </a:cubicBezTo>
                  <a:cubicBezTo>
                    <a:pt x="46" y="251"/>
                    <a:pt x="46" y="251"/>
                    <a:pt x="46" y="251"/>
                  </a:cubicBezTo>
                  <a:cubicBezTo>
                    <a:pt x="48" y="249"/>
                    <a:pt x="51" y="247"/>
                    <a:pt x="54" y="243"/>
                  </a:cubicBezTo>
                  <a:cubicBezTo>
                    <a:pt x="15" y="252"/>
                    <a:pt x="44" y="156"/>
                    <a:pt x="47" y="141"/>
                  </a:cubicBezTo>
                  <a:close/>
                  <a:moveTo>
                    <a:pt x="12" y="199"/>
                  </a:moveTo>
                  <a:cubicBezTo>
                    <a:pt x="12" y="199"/>
                    <a:pt x="12" y="199"/>
                    <a:pt x="11" y="199"/>
                  </a:cubicBezTo>
                  <a:cubicBezTo>
                    <a:pt x="11" y="199"/>
                    <a:pt x="11" y="199"/>
                    <a:pt x="11" y="199"/>
                  </a:cubicBezTo>
                  <a:cubicBezTo>
                    <a:pt x="11" y="199"/>
                    <a:pt x="12" y="199"/>
                    <a:pt x="12" y="19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91" name="Freeform 761">
              <a:extLst>
                <a:ext uri="{FF2B5EF4-FFF2-40B4-BE49-F238E27FC236}">
                  <a16:creationId xmlns:a16="http://schemas.microsoft.com/office/drawing/2014/main" id="{5997C39A-5141-70D1-87D7-165764ED7D90}"/>
                </a:ext>
              </a:extLst>
            </p:cNvPr>
            <p:cNvSpPr>
              <a:spLocks noEditPoints="1"/>
            </p:cNvSpPr>
            <p:nvPr userDrawn="1"/>
          </p:nvSpPr>
          <p:spPr bwMode="auto">
            <a:xfrm>
              <a:off x="2564" y="2514"/>
              <a:ext cx="63" cy="236"/>
            </a:xfrm>
            <a:custGeom>
              <a:avLst/>
              <a:gdLst>
                <a:gd name="T0" fmla="*/ 7 w 44"/>
                <a:gd name="T1" fmla="*/ 146 h 164"/>
                <a:gd name="T2" fmla="*/ 6 w 44"/>
                <a:gd name="T3" fmla="*/ 146 h 164"/>
                <a:gd name="T4" fmla="*/ 7 w 44"/>
                <a:gd name="T5" fmla="*/ 147 h 164"/>
                <a:gd name="T6" fmla="*/ 7 w 44"/>
                <a:gd name="T7" fmla="*/ 146 h 164"/>
                <a:gd name="T8" fmla="*/ 34 w 44"/>
                <a:gd name="T9" fmla="*/ 74 h 164"/>
                <a:gd name="T10" fmla="*/ 31 w 44"/>
                <a:gd name="T11" fmla="*/ 57 h 164"/>
                <a:gd name="T12" fmla="*/ 41 w 44"/>
                <a:gd name="T13" fmla="*/ 35 h 164"/>
                <a:gd name="T14" fmla="*/ 38 w 44"/>
                <a:gd name="T15" fmla="*/ 15 h 164"/>
                <a:gd name="T16" fmla="*/ 38 w 44"/>
                <a:gd name="T17" fmla="*/ 14 h 164"/>
                <a:gd name="T18" fmla="*/ 37 w 44"/>
                <a:gd name="T19" fmla="*/ 2 h 164"/>
                <a:gd name="T20" fmla="*/ 36 w 44"/>
                <a:gd name="T21" fmla="*/ 0 h 164"/>
                <a:gd name="T22" fmla="*/ 12 w 44"/>
                <a:gd name="T23" fmla="*/ 14 h 164"/>
                <a:gd name="T24" fmla="*/ 10 w 44"/>
                <a:gd name="T25" fmla="*/ 25 h 164"/>
                <a:gd name="T26" fmla="*/ 10 w 44"/>
                <a:gd name="T27" fmla="*/ 26 h 164"/>
                <a:gd name="T28" fmla="*/ 10 w 44"/>
                <a:gd name="T29" fmla="*/ 26 h 164"/>
                <a:gd name="T30" fmla="*/ 10 w 44"/>
                <a:gd name="T31" fmla="*/ 26 h 164"/>
                <a:gd name="T32" fmla="*/ 6 w 44"/>
                <a:gd name="T33" fmla="*/ 52 h 164"/>
                <a:gd name="T34" fmla="*/ 2 w 44"/>
                <a:gd name="T35" fmla="*/ 128 h 164"/>
                <a:gd name="T36" fmla="*/ 2 w 44"/>
                <a:gd name="T37" fmla="*/ 128 h 164"/>
                <a:gd name="T38" fmla="*/ 3 w 44"/>
                <a:gd name="T39" fmla="*/ 134 h 164"/>
                <a:gd name="T40" fmla="*/ 3 w 44"/>
                <a:gd name="T41" fmla="*/ 136 h 164"/>
                <a:gd name="T42" fmla="*/ 6 w 44"/>
                <a:gd name="T43" fmla="*/ 146 h 164"/>
                <a:gd name="T44" fmla="*/ 6 w 44"/>
                <a:gd name="T45" fmla="*/ 146 h 164"/>
                <a:gd name="T46" fmla="*/ 6 w 44"/>
                <a:gd name="T47" fmla="*/ 146 h 164"/>
                <a:gd name="T48" fmla="*/ 7 w 44"/>
                <a:gd name="T49" fmla="*/ 147 h 164"/>
                <a:gd name="T50" fmla="*/ 7 w 44"/>
                <a:gd name="T51" fmla="*/ 146 h 164"/>
                <a:gd name="T52" fmla="*/ 10 w 44"/>
                <a:gd name="T53" fmla="*/ 150 h 164"/>
                <a:gd name="T54" fmla="*/ 10 w 44"/>
                <a:gd name="T55" fmla="*/ 150 h 164"/>
                <a:gd name="T56" fmla="*/ 7 w 44"/>
                <a:gd name="T57" fmla="*/ 147 h 164"/>
                <a:gd name="T58" fmla="*/ 9 w 44"/>
                <a:gd name="T59" fmla="*/ 150 h 164"/>
                <a:gd name="T60" fmla="*/ 10 w 44"/>
                <a:gd name="T61" fmla="*/ 153 h 164"/>
                <a:gd name="T62" fmla="*/ 14 w 44"/>
                <a:gd name="T63" fmla="*/ 164 h 164"/>
                <a:gd name="T64" fmla="*/ 29 w 44"/>
                <a:gd name="T65" fmla="*/ 156 h 164"/>
                <a:gd name="T66" fmla="*/ 30 w 44"/>
                <a:gd name="T67" fmla="*/ 147 h 164"/>
                <a:gd name="T68" fmla="*/ 30 w 44"/>
                <a:gd name="T69" fmla="*/ 146 h 164"/>
                <a:gd name="T70" fmla="*/ 31 w 44"/>
                <a:gd name="T71" fmla="*/ 140 h 164"/>
                <a:gd name="T72" fmla="*/ 31 w 44"/>
                <a:gd name="T73" fmla="*/ 137 h 164"/>
                <a:gd name="T74" fmla="*/ 34 w 44"/>
                <a:gd name="T75" fmla="*/ 124 h 164"/>
                <a:gd name="T76" fmla="*/ 34 w 44"/>
                <a:gd name="T77" fmla="*/ 122 h 164"/>
                <a:gd name="T78" fmla="*/ 35 w 44"/>
                <a:gd name="T79" fmla="*/ 117 h 164"/>
                <a:gd name="T80" fmla="*/ 42 w 44"/>
                <a:gd name="T81" fmla="*/ 87 h 164"/>
                <a:gd name="T82" fmla="*/ 38 w 44"/>
                <a:gd name="T83" fmla="*/ 81 h 164"/>
                <a:gd name="T84" fmla="*/ 38 w 44"/>
                <a:gd name="T85" fmla="*/ 82 h 164"/>
                <a:gd name="T86" fmla="*/ 34 w 44"/>
                <a:gd name="T87" fmla="*/ 74 h 164"/>
                <a:gd name="T88" fmla="*/ 27 w 44"/>
                <a:gd name="T89" fmla="*/ 65 h 164"/>
                <a:gd name="T90" fmla="*/ 28 w 44"/>
                <a:gd name="T91" fmla="*/ 65 h 164"/>
                <a:gd name="T92" fmla="*/ 36 w 44"/>
                <a:gd name="T93" fmla="*/ 61 h 164"/>
                <a:gd name="T94" fmla="*/ 27 w 44"/>
                <a:gd name="T95" fmla="*/ 65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 h="164">
                  <a:moveTo>
                    <a:pt x="7" y="146"/>
                  </a:moveTo>
                  <a:cubicBezTo>
                    <a:pt x="6" y="146"/>
                    <a:pt x="6" y="146"/>
                    <a:pt x="6" y="146"/>
                  </a:cubicBezTo>
                  <a:cubicBezTo>
                    <a:pt x="7" y="146"/>
                    <a:pt x="7" y="147"/>
                    <a:pt x="7" y="147"/>
                  </a:cubicBezTo>
                  <a:cubicBezTo>
                    <a:pt x="7" y="147"/>
                    <a:pt x="7" y="146"/>
                    <a:pt x="7" y="146"/>
                  </a:cubicBezTo>
                  <a:close/>
                  <a:moveTo>
                    <a:pt x="34" y="74"/>
                  </a:moveTo>
                  <a:cubicBezTo>
                    <a:pt x="39" y="70"/>
                    <a:pt x="44" y="65"/>
                    <a:pt x="31" y="57"/>
                  </a:cubicBezTo>
                  <a:cubicBezTo>
                    <a:pt x="40" y="55"/>
                    <a:pt x="41" y="46"/>
                    <a:pt x="41" y="35"/>
                  </a:cubicBezTo>
                  <a:cubicBezTo>
                    <a:pt x="40" y="28"/>
                    <a:pt x="39" y="21"/>
                    <a:pt x="38" y="15"/>
                  </a:cubicBezTo>
                  <a:cubicBezTo>
                    <a:pt x="38" y="15"/>
                    <a:pt x="38" y="14"/>
                    <a:pt x="38" y="14"/>
                  </a:cubicBezTo>
                  <a:cubicBezTo>
                    <a:pt x="37" y="9"/>
                    <a:pt x="37" y="4"/>
                    <a:pt x="37" y="2"/>
                  </a:cubicBezTo>
                  <a:cubicBezTo>
                    <a:pt x="31" y="13"/>
                    <a:pt x="33" y="7"/>
                    <a:pt x="36" y="0"/>
                  </a:cubicBezTo>
                  <a:cubicBezTo>
                    <a:pt x="28" y="5"/>
                    <a:pt x="20" y="9"/>
                    <a:pt x="12" y="14"/>
                  </a:cubicBezTo>
                  <a:cubicBezTo>
                    <a:pt x="12" y="17"/>
                    <a:pt x="11" y="21"/>
                    <a:pt x="10" y="25"/>
                  </a:cubicBezTo>
                  <a:cubicBezTo>
                    <a:pt x="10" y="25"/>
                    <a:pt x="10" y="25"/>
                    <a:pt x="10" y="26"/>
                  </a:cubicBezTo>
                  <a:cubicBezTo>
                    <a:pt x="10" y="26"/>
                    <a:pt x="10" y="26"/>
                    <a:pt x="10" y="26"/>
                  </a:cubicBezTo>
                  <a:cubicBezTo>
                    <a:pt x="10" y="26"/>
                    <a:pt x="10" y="26"/>
                    <a:pt x="10" y="26"/>
                  </a:cubicBezTo>
                  <a:cubicBezTo>
                    <a:pt x="8" y="35"/>
                    <a:pt x="7" y="43"/>
                    <a:pt x="6" y="52"/>
                  </a:cubicBezTo>
                  <a:cubicBezTo>
                    <a:pt x="2" y="81"/>
                    <a:pt x="0" y="109"/>
                    <a:pt x="2" y="128"/>
                  </a:cubicBezTo>
                  <a:cubicBezTo>
                    <a:pt x="2" y="128"/>
                    <a:pt x="2" y="128"/>
                    <a:pt x="2" y="128"/>
                  </a:cubicBezTo>
                  <a:cubicBezTo>
                    <a:pt x="2" y="130"/>
                    <a:pt x="2" y="132"/>
                    <a:pt x="3" y="134"/>
                  </a:cubicBezTo>
                  <a:cubicBezTo>
                    <a:pt x="3" y="134"/>
                    <a:pt x="3" y="135"/>
                    <a:pt x="3" y="136"/>
                  </a:cubicBezTo>
                  <a:cubicBezTo>
                    <a:pt x="4" y="140"/>
                    <a:pt x="5" y="144"/>
                    <a:pt x="6" y="146"/>
                  </a:cubicBezTo>
                  <a:cubicBezTo>
                    <a:pt x="6" y="146"/>
                    <a:pt x="6" y="146"/>
                    <a:pt x="6" y="146"/>
                  </a:cubicBezTo>
                  <a:cubicBezTo>
                    <a:pt x="6" y="146"/>
                    <a:pt x="6" y="146"/>
                    <a:pt x="6" y="146"/>
                  </a:cubicBezTo>
                  <a:cubicBezTo>
                    <a:pt x="7" y="146"/>
                    <a:pt x="7" y="147"/>
                    <a:pt x="7" y="147"/>
                  </a:cubicBezTo>
                  <a:cubicBezTo>
                    <a:pt x="7" y="147"/>
                    <a:pt x="7" y="146"/>
                    <a:pt x="7" y="146"/>
                  </a:cubicBezTo>
                  <a:cubicBezTo>
                    <a:pt x="8" y="148"/>
                    <a:pt x="9" y="149"/>
                    <a:pt x="10" y="150"/>
                  </a:cubicBezTo>
                  <a:cubicBezTo>
                    <a:pt x="11" y="151"/>
                    <a:pt x="10" y="151"/>
                    <a:pt x="10" y="150"/>
                  </a:cubicBezTo>
                  <a:cubicBezTo>
                    <a:pt x="9" y="149"/>
                    <a:pt x="8" y="148"/>
                    <a:pt x="7" y="147"/>
                  </a:cubicBezTo>
                  <a:cubicBezTo>
                    <a:pt x="8" y="148"/>
                    <a:pt x="8" y="149"/>
                    <a:pt x="9" y="150"/>
                  </a:cubicBezTo>
                  <a:cubicBezTo>
                    <a:pt x="9" y="151"/>
                    <a:pt x="10" y="152"/>
                    <a:pt x="10" y="153"/>
                  </a:cubicBezTo>
                  <a:cubicBezTo>
                    <a:pt x="11" y="156"/>
                    <a:pt x="13" y="160"/>
                    <a:pt x="14" y="164"/>
                  </a:cubicBezTo>
                  <a:cubicBezTo>
                    <a:pt x="19" y="162"/>
                    <a:pt x="24" y="159"/>
                    <a:pt x="29" y="156"/>
                  </a:cubicBezTo>
                  <a:cubicBezTo>
                    <a:pt x="29" y="153"/>
                    <a:pt x="30" y="150"/>
                    <a:pt x="30" y="147"/>
                  </a:cubicBezTo>
                  <a:cubicBezTo>
                    <a:pt x="30" y="147"/>
                    <a:pt x="30" y="146"/>
                    <a:pt x="30" y="146"/>
                  </a:cubicBezTo>
                  <a:cubicBezTo>
                    <a:pt x="30" y="144"/>
                    <a:pt x="31" y="142"/>
                    <a:pt x="31" y="140"/>
                  </a:cubicBezTo>
                  <a:cubicBezTo>
                    <a:pt x="31" y="139"/>
                    <a:pt x="31" y="138"/>
                    <a:pt x="31" y="137"/>
                  </a:cubicBezTo>
                  <a:cubicBezTo>
                    <a:pt x="32" y="133"/>
                    <a:pt x="33" y="128"/>
                    <a:pt x="34" y="124"/>
                  </a:cubicBezTo>
                  <a:cubicBezTo>
                    <a:pt x="34" y="123"/>
                    <a:pt x="34" y="123"/>
                    <a:pt x="34" y="122"/>
                  </a:cubicBezTo>
                  <a:cubicBezTo>
                    <a:pt x="35" y="120"/>
                    <a:pt x="35" y="119"/>
                    <a:pt x="35" y="117"/>
                  </a:cubicBezTo>
                  <a:cubicBezTo>
                    <a:pt x="39" y="100"/>
                    <a:pt x="43" y="88"/>
                    <a:pt x="42" y="87"/>
                  </a:cubicBezTo>
                  <a:cubicBezTo>
                    <a:pt x="41" y="83"/>
                    <a:pt x="39" y="82"/>
                    <a:pt x="38" y="81"/>
                  </a:cubicBezTo>
                  <a:cubicBezTo>
                    <a:pt x="38" y="82"/>
                    <a:pt x="38" y="82"/>
                    <a:pt x="38" y="82"/>
                  </a:cubicBezTo>
                  <a:cubicBezTo>
                    <a:pt x="18" y="79"/>
                    <a:pt x="27" y="78"/>
                    <a:pt x="34" y="74"/>
                  </a:cubicBezTo>
                  <a:moveTo>
                    <a:pt x="27" y="65"/>
                  </a:moveTo>
                  <a:cubicBezTo>
                    <a:pt x="27" y="65"/>
                    <a:pt x="28" y="65"/>
                    <a:pt x="28" y="65"/>
                  </a:cubicBezTo>
                  <a:cubicBezTo>
                    <a:pt x="31" y="65"/>
                    <a:pt x="34" y="64"/>
                    <a:pt x="36" y="61"/>
                  </a:cubicBezTo>
                  <a:cubicBezTo>
                    <a:pt x="28" y="61"/>
                    <a:pt x="28" y="64"/>
                    <a:pt x="27" y="6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92" name="Freeform 762">
              <a:extLst>
                <a:ext uri="{FF2B5EF4-FFF2-40B4-BE49-F238E27FC236}">
                  <a16:creationId xmlns:a16="http://schemas.microsoft.com/office/drawing/2014/main" id="{FF6C3176-8C28-D5EA-6E0F-AABE6F886978}"/>
                </a:ext>
              </a:extLst>
            </p:cNvPr>
            <p:cNvSpPr>
              <a:spLocks noEditPoints="1"/>
            </p:cNvSpPr>
            <p:nvPr userDrawn="1"/>
          </p:nvSpPr>
          <p:spPr bwMode="auto">
            <a:xfrm>
              <a:off x="3050" y="2268"/>
              <a:ext cx="61" cy="201"/>
            </a:xfrm>
            <a:custGeom>
              <a:avLst/>
              <a:gdLst>
                <a:gd name="T0" fmla="*/ 6 w 43"/>
                <a:gd name="T1" fmla="*/ 125 h 140"/>
                <a:gd name="T2" fmla="*/ 6 w 43"/>
                <a:gd name="T3" fmla="*/ 125 h 140"/>
                <a:gd name="T4" fmla="*/ 6 w 43"/>
                <a:gd name="T5" fmla="*/ 125 h 140"/>
                <a:gd name="T6" fmla="*/ 6 w 43"/>
                <a:gd name="T7" fmla="*/ 125 h 140"/>
                <a:gd name="T8" fmla="*/ 33 w 43"/>
                <a:gd name="T9" fmla="*/ 63 h 140"/>
                <a:gd name="T10" fmla="*/ 30 w 43"/>
                <a:gd name="T11" fmla="*/ 48 h 140"/>
                <a:gd name="T12" fmla="*/ 40 w 43"/>
                <a:gd name="T13" fmla="*/ 30 h 140"/>
                <a:gd name="T14" fmla="*/ 38 w 43"/>
                <a:gd name="T15" fmla="*/ 13 h 140"/>
                <a:gd name="T16" fmla="*/ 38 w 43"/>
                <a:gd name="T17" fmla="*/ 12 h 140"/>
                <a:gd name="T18" fmla="*/ 36 w 43"/>
                <a:gd name="T19" fmla="*/ 1 h 140"/>
                <a:gd name="T20" fmla="*/ 35 w 43"/>
                <a:gd name="T21" fmla="*/ 0 h 140"/>
                <a:gd name="T22" fmla="*/ 12 w 43"/>
                <a:gd name="T23" fmla="*/ 12 h 140"/>
                <a:gd name="T24" fmla="*/ 10 w 43"/>
                <a:gd name="T25" fmla="*/ 21 h 140"/>
                <a:gd name="T26" fmla="*/ 9 w 43"/>
                <a:gd name="T27" fmla="*/ 22 h 140"/>
                <a:gd name="T28" fmla="*/ 9 w 43"/>
                <a:gd name="T29" fmla="*/ 22 h 140"/>
                <a:gd name="T30" fmla="*/ 9 w 43"/>
                <a:gd name="T31" fmla="*/ 22 h 140"/>
                <a:gd name="T32" fmla="*/ 5 w 43"/>
                <a:gd name="T33" fmla="*/ 44 h 140"/>
                <a:gd name="T34" fmla="*/ 1 w 43"/>
                <a:gd name="T35" fmla="*/ 109 h 140"/>
                <a:gd name="T36" fmla="*/ 1 w 43"/>
                <a:gd name="T37" fmla="*/ 109 h 140"/>
                <a:gd name="T38" fmla="*/ 2 w 43"/>
                <a:gd name="T39" fmla="*/ 114 h 140"/>
                <a:gd name="T40" fmla="*/ 2 w 43"/>
                <a:gd name="T41" fmla="*/ 116 h 140"/>
                <a:gd name="T42" fmla="*/ 6 w 43"/>
                <a:gd name="T43" fmla="*/ 125 h 140"/>
                <a:gd name="T44" fmla="*/ 6 w 43"/>
                <a:gd name="T45" fmla="*/ 125 h 140"/>
                <a:gd name="T46" fmla="*/ 6 w 43"/>
                <a:gd name="T47" fmla="*/ 125 h 140"/>
                <a:gd name="T48" fmla="*/ 6 w 43"/>
                <a:gd name="T49" fmla="*/ 125 h 140"/>
                <a:gd name="T50" fmla="*/ 6 w 43"/>
                <a:gd name="T51" fmla="*/ 125 h 140"/>
                <a:gd name="T52" fmla="*/ 9 w 43"/>
                <a:gd name="T53" fmla="*/ 128 h 140"/>
                <a:gd name="T54" fmla="*/ 9 w 43"/>
                <a:gd name="T55" fmla="*/ 128 h 140"/>
                <a:gd name="T56" fmla="*/ 7 w 43"/>
                <a:gd name="T57" fmla="*/ 126 h 140"/>
                <a:gd name="T58" fmla="*/ 8 w 43"/>
                <a:gd name="T59" fmla="*/ 128 h 140"/>
                <a:gd name="T60" fmla="*/ 9 w 43"/>
                <a:gd name="T61" fmla="*/ 130 h 140"/>
                <a:gd name="T62" fmla="*/ 13 w 43"/>
                <a:gd name="T63" fmla="*/ 140 h 140"/>
                <a:gd name="T64" fmla="*/ 29 w 43"/>
                <a:gd name="T65" fmla="*/ 133 h 140"/>
                <a:gd name="T66" fmla="*/ 30 w 43"/>
                <a:gd name="T67" fmla="*/ 125 h 140"/>
                <a:gd name="T68" fmla="*/ 30 w 43"/>
                <a:gd name="T69" fmla="*/ 125 h 140"/>
                <a:gd name="T70" fmla="*/ 31 w 43"/>
                <a:gd name="T71" fmla="*/ 119 h 140"/>
                <a:gd name="T72" fmla="*/ 31 w 43"/>
                <a:gd name="T73" fmla="*/ 117 h 140"/>
                <a:gd name="T74" fmla="*/ 33 w 43"/>
                <a:gd name="T75" fmla="*/ 106 h 140"/>
                <a:gd name="T76" fmla="*/ 34 w 43"/>
                <a:gd name="T77" fmla="*/ 104 h 140"/>
                <a:gd name="T78" fmla="*/ 35 w 43"/>
                <a:gd name="T79" fmla="*/ 100 h 140"/>
                <a:gd name="T80" fmla="*/ 42 w 43"/>
                <a:gd name="T81" fmla="*/ 74 h 140"/>
                <a:gd name="T82" fmla="*/ 37 w 43"/>
                <a:gd name="T83" fmla="*/ 69 h 140"/>
                <a:gd name="T84" fmla="*/ 37 w 43"/>
                <a:gd name="T85" fmla="*/ 70 h 140"/>
                <a:gd name="T86" fmla="*/ 33 w 43"/>
                <a:gd name="T87" fmla="*/ 63 h 140"/>
                <a:gd name="T88" fmla="*/ 26 w 43"/>
                <a:gd name="T89" fmla="*/ 55 h 140"/>
                <a:gd name="T90" fmla="*/ 28 w 43"/>
                <a:gd name="T91" fmla="*/ 55 h 140"/>
                <a:gd name="T92" fmla="*/ 36 w 43"/>
                <a:gd name="T93" fmla="*/ 52 h 140"/>
                <a:gd name="T94" fmla="*/ 26 w 43"/>
                <a:gd name="T95" fmla="*/ 5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140">
                  <a:moveTo>
                    <a:pt x="6" y="125"/>
                  </a:moveTo>
                  <a:cubicBezTo>
                    <a:pt x="6" y="125"/>
                    <a:pt x="6" y="125"/>
                    <a:pt x="6" y="125"/>
                  </a:cubicBezTo>
                  <a:cubicBezTo>
                    <a:pt x="6" y="125"/>
                    <a:pt x="6" y="125"/>
                    <a:pt x="6" y="125"/>
                  </a:cubicBezTo>
                  <a:cubicBezTo>
                    <a:pt x="6" y="125"/>
                    <a:pt x="6" y="125"/>
                    <a:pt x="6" y="125"/>
                  </a:cubicBezTo>
                  <a:close/>
                  <a:moveTo>
                    <a:pt x="33" y="63"/>
                  </a:moveTo>
                  <a:cubicBezTo>
                    <a:pt x="39" y="60"/>
                    <a:pt x="43" y="56"/>
                    <a:pt x="30" y="48"/>
                  </a:cubicBezTo>
                  <a:cubicBezTo>
                    <a:pt x="39" y="47"/>
                    <a:pt x="41" y="39"/>
                    <a:pt x="40" y="30"/>
                  </a:cubicBezTo>
                  <a:cubicBezTo>
                    <a:pt x="40" y="24"/>
                    <a:pt x="39" y="18"/>
                    <a:pt x="38" y="13"/>
                  </a:cubicBezTo>
                  <a:cubicBezTo>
                    <a:pt x="38" y="12"/>
                    <a:pt x="38" y="12"/>
                    <a:pt x="38" y="12"/>
                  </a:cubicBezTo>
                  <a:cubicBezTo>
                    <a:pt x="37" y="7"/>
                    <a:pt x="36" y="4"/>
                    <a:pt x="36" y="1"/>
                  </a:cubicBezTo>
                  <a:cubicBezTo>
                    <a:pt x="30" y="11"/>
                    <a:pt x="33" y="6"/>
                    <a:pt x="35" y="0"/>
                  </a:cubicBezTo>
                  <a:cubicBezTo>
                    <a:pt x="27" y="4"/>
                    <a:pt x="20" y="8"/>
                    <a:pt x="12" y="12"/>
                  </a:cubicBezTo>
                  <a:cubicBezTo>
                    <a:pt x="11" y="15"/>
                    <a:pt x="10" y="18"/>
                    <a:pt x="10" y="21"/>
                  </a:cubicBezTo>
                  <a:cubicBezTo>
                    <a:pt x="10" y="21"/>
                    <a:pt x="9" y="22"/>
                    <a:pt x="9" y="22"/>
                  </a:cubicBezTo>
                  <a:cubicBezTo>
                    <a:pt x="9" y="22"/>
                    <a:pt x="9" y="22"/>
                    <a:pt x="9" y="22"/>
                  </a:cubicBezTo>
                  <a:cubicBezTo>
                    <a:pt x="9" y="22"/>
                    <a:pt x="9" y="22"/>
                    <a:pt x="9" y="22"/>
                  </a:cubicBezTo>
                  <a:cubicBezTo>
                    <a:pt x="8" y="30"/>
                    <a:pt x="6" y="37"/>
                    <a:pt x="5" y="44"/>
                  </a:cubicBezTo>
                  <a:cubicBezTo>
                    <a:pt x="1" y="69"/>
                    <a:pt x="0" y="93"/>
                    <a:pt x="1" y="109"/>
                  </a:cubicBezTo>
                  <a:cubicBezTo>
                    <a:pt x="1" y="109"/>
                    <a:pt x="1" y="109"/>
                    <a:pt x="1" y="109"/>
                  </a:cubicBezTo>
                  <a:cubicBezTo>
                    <a:pt x="2" y="111"/>
                    <a:pt x="2" y="113"/>
                    <a:pt x="2" y="114"/>
                  </a:cubicBezTo>
                  <a:cubicBezTo>
                    <a:pt x="2" y="115"/>
                    <a:pt x="2" y="115"/>
                    <a:pt x="2" y="116"/>
                  </a:cubicBezTo>
                  <a:cubicBezTo>
                    <a:pt x="3" y="120"/>
                    <a:pt x="4" y="123"/>
                    <a:pt x="6" y="125"/>
                  </a:cubicBezTo>
                  <a:cubicBezTo>
                    <a:pt x="6" y="125"/>
                    <a:pt x="6" y="125"/>
                    <a:pt x="6" y="125"/>
                  </a:cubicBezTo>
                  <a:cubicBezTo>
                    <a:pt x="6" y="125"/>
                    <a:pt x="6" y="125"/>
                    <a:pt x="6" y="125"/>
                  </a:cubicBezTo>
                  <a:cubicBezTo>
                    <a:pt x="6" y="125"/>
                    <a:pt x="6" y="125"/>
                    <a:pt x="6" y="125"/>
                  </a:cubicBezTo>
                  <a:cubicBezTo>
                    <a:pt x="6" y="125"/>
                    <a:pt x="6" y="125"/>
                    <a:pt x="6" y="125"/>
                  </a:cubicBezTo>
                  <a:cubicBezTo>
                    <a:pt x="8" y="127"/>
                    <a:pt x="9" y="127"/>
                    <a:pt x="9" y="128"/>
                  </a:cubicBezTo>
                  <a:cubicBezTo>
                    <a:pt x="10" y="129"/>
                    <a:pt x="10" y="129"/>
                    <a:pt x="9" y="128"/>
                  </a:cubicBezTo>
                  <a:cubicBezTo>
                    <a:pt x="9" y="127"/>
                    <a:pt x="7" y="126"/>
                    <a:pt x="7" y="126"/>
                  </a:cubicBezTo>
                  <a:cubicBezTo>
                    <a:pt x="7" y="126"/>
                    <a:pt x="8" y="127"/>
                    <a:pt x="8" y="128"/>
                  </a:cubicBezTo>
                  <a:cubicBezTo>
                    <a:pt x="9" y="129"/>
                    <a:pt x="9" y="129"/>
                    <a:pt x="9" y="130"/>
                  </a:cubicBezTo>
                  <a:cubicBezTo>
                    <a:pt x="11" y="133"/>
                    <a:pt x="12" y="137"/>
                    <a:pt x="13" y="140"/>
                  </a:cubicBezTo>
                  <a:cubicBezTo>
                    <a:pt x="18" y="138"/>
                    <a:pt x="24" y="136"/>
                    <a:pt x="29" y="133"/>
                  </a:cubicBezTo>
                  <a:cubicBezTo>
                    <a:pt x="29" y="130"/>
                    <a:pt x="29" y="128"/>
                    <a:pt x="30" y="125"/>
                  </a:cubicBezTo>
                  <a:cubicBezTo>
                    <a:pt x="30" y="125"/>
                    <a:pt x="30" y="125"/>
                    <a:pt x="30" y="125"/>
                  </a:cubicBezTo>
                  <a:cubicBezTo>
                    <a:pt x="30" y="123"/>
                    <a:pt x="30" y="121"/>
                    <a:pt x="31" y="119"/>
                  </a:cubicBezTo>
                  <a:cubicBezTo>
                    <a:pt x="31" y="119"/>
                    <a:pt x="31" y="118"/>
                    <a:pt x="31" y="117"/>
                  </a:cubicBezTo>
                  <a:cubicBezTo>
                    <a:pt x="32" y="113"/>
                    <a:pt x="32" y="110"/>
                    <a:pt x="33" y="106"/>
                  </a:cubicBezTo>
                  <a:cubicBezTo>
                    <a:pt x="34" y="105"/>
                    <a:pt x="34" y="105"/>
                    <a:pt x="34" y="104"/>
                  </a:cubicBezTo>
                  <a:cubicBezTo>
                    <a:pt x="34" y="103"/>
                    <a:pt x="35" y="101"/>
                    <a:pt x="35" y="100"/>
                  </a:cubicBezTo>
                  <a:cubicBezTo>
                    <a:pt x="39" y="86"/>
                    <a:pt x="42" y="75"/>
                    <a:pt x="42" y="74"/>
                  </a:cubicBezTo>
                  <a:cubicBezTo>
                    <a:pt x="40" y="71"/>
                    <a:pt x="39" y="70"/>
                    <a:pt x="37" y="69"/>
                  </a:cubicBezTo>
                  <a:cubicBezTo>
                    <a:pt x="38" y="70"/>
                    <a:pt x="38" y="70"/>
                    <a:pt x="37" y="70"/>
                  </a:cubicBezTo>
                  <a:cubicBezTo>
                    <a:pt x="18" y="68"/>
                    <a:pt x="26" y="66"/>
                    <a:pt x="33" y="63"/>
                  </a:cubicBezTo>
                  <a:moveTo>
                    <a:pt x="26" y="55"/>
                  </a:moveTo>
                  <a:cubicBezTo>
                    <a:pt x="27" y="55"/>
                    <a:pt x="27" y="55"/>
                    <a:pt x="28" y="55"/>
                  </a:cubicBezTo>
                  <a:cubicBezTo>
                    <a:pt x="31" y="55"/>
                    <a:pt x="33" y="54"/>
                    <a:pt x="36" y="52"/>
                  </a:cubicBezTo>
                  <a:cubicBezTo>
                    <a:pt x="27" y="52"/>
                    <a:pt x="27" y="55"/>
                    <a:pt x="26" y="5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93" name="Freeform 763">
              <a:extLst>
                <a:ext uri="{FF2B5EF4-FFF2-40B4-BE49-F238E27FC236}">
                  <a16:creationId xmlns:a16="http://schemas.microsoft.com/office/drawing/2014/main" id="{3D46F66A-6F6D-7B54-A4E7-AAF3BDA5886E}"/>
                </a:ext>
              </a:extLst>
            </p:cNvPr>
            <p:cNvSpPr>
              <a:spLocks noEditPoints="1"/>
            </p:cNvSpPr>
            <p:nvPr userDrawn="1"/>
          </p:nvSpPr>
          <p:spPr bwMode="auto">
            <a:xfrm>
              <a:off x="3307" y="2087"/>
              <a:ext cx="62" cy="201"/>
            </a:xfrm>
            <a:custGeom>
              <a:avLst/>
              <a:gdLst>
                <a:gd name="T0" fmla="*/ 6 w 43"/>
                <a:gd name="T1" fmla="*/ 125 h 140"/>
                <a:gd name="T2" fmla="*/ 6 w 43"/>
                <a:gd name="T3" fmla="*/ 125 h 140"/>
                <a:gd name="T4" fmla="*/ 7 w 43"/>
                <a:gd name="T5" fmla="*/ 125 h 140"/>
                <a:gd name="T6" fmla="*/ 6 w 43"/>
                <a:gd name="T7" fmla="*/ 125 h 140"/>
                <a:gd name="T8" fmla="*/ 34 w 43"/>
                <a:gd name="T9" fmla="*/ 63 h 140"/>
                <a:gd name="T10" fmla="*/ 31 w 43"/>
                <a:gd name="T11" fmla="*/ 49 h 140"/>
                <a:gd name="T12" fmla="*/ 41 w 43"/>
                <a:gd name="T13" fmla="*/ 30 h 140"/>
                <a:gd name="T14" fmla="*/ 38 w 43"/>
                <a:gd name="T15" fmla="*/ 13 h 140"/>
                <a:gd name="T16" fmla="*/ 38 w 43"/>
                <a:gd name="T17" fmla="*/ 12 h 140"/>
                <a:gd name="T18" fmla="*/ 37 w 43"/>
                <a:gd name="T19" fmla="*/ 1 h 140"/>
                <a:gd name="T20" fmla="*/ 35 w 43"/>
                <a:gd name="T21" fmla="*/ 0 h 140"/>
                <a:gd name="T22" fmla="*/ 12 w 43"/>
                <a:gd name="T23" fmla="*/ 12 h 140"/>
                <a:gd name="T24" fmla="*/ 10 w 43"/>
                <a:gd name="T25" fmla="*/ 21 h 140"/>
                <a:gd name="T26" fmla="*/ 10 w 43"/>
                <a:gd name="T27" fmla="*/ 22 h 140"/>
                <a:gd name="T28" fmla="*/ 10 w 43"/>
                <a:gd name="T29" fmla="*/ 22 h 140"/>
                <a:gd name="T30" fmla="*/ 10 w 43"/>
                <a:gd name="T31" fmla="*/ 22 h 140"/>
                <a:gd name="T32" fmla="*/ 6 w 43"/>
                <a:gd name="T33" fmla="*/ 44 h 140"/>
                <a:gd name="T34" fmla="*/ 2 w 43"/>
                <a:gd name="T35" fmla="*/ 109 h 140"/>
                <a:gd name="T36" fmla="*/ 2 w 43"/>
                <a:gd name="T37" fmla="*/ 109 h 140"/>
                <a:gd name="T38" fmla="*/ 2 w 43"/>
                <a:gd name="T39" fmla="*/ 114 h 140"/>
                <a:gd name="T40" fmla="*/ 3 w 43"/>
                <a:gd name="T41" fmla="*/ 116 h 140"/>
                <a:gd name="T42" fmla="*/ 6 w 43"/>
                <a:gd name="T43" fmla="*/ 125 h 140"/>
                <a:gd name="T44" fmla="*/ 6 w 43"/>
                <a:gd name="T45" fmla="*/ 125 h 140"/>
                <a:gd name="T46" fmla="*/ 6 w 43"/>
                <a:gd name="T47" fmla="*/ 125 h 140"/>
                <a:gd name="T48" fmla="*/ 7 w 43"/>
                <a:gd name="T49" fmla="*/ 125 h 140"/>
                <a:gd name="T50" fmla="*/ 6 w 43"/>
                <a:gd name="T51" fmla="*/ 125 h 140"/>
                <a:gd name="T52" fmla="*/ 10 w 43"/>
                <a:gd name="T53" fmla="*/ 128 h 140"/>
                <a:gd name="T54" fmla="*/ 10 w 43"/>
                <a:gd name="T55" fmla="*/ 128 h 140"/>
                <a:gd name="T56" fmla="*/ 7 w 43"/>
                <a:gd name="T57" fmla="*/ 126 h 140"/>
                <a:gd name="T58" fmla="*/ 9 w 43"/>
                <a:gd name="T59" fmla="*/ 128 h 140"/>
                <a:gd name="T60" fmla="*/ 10 w 43"/>
                <a:gd name="T61" fmla="*/ 130 h 140"/>
                <a:gd name="T62" fmla="*/ 14 w 43"/>
                <a:gd name="T63" fmla="*/ 140 h 140"/>
                <a:gd name="T64" fmla="*/ 29 w 43"/>
                <a:gd name="T65" fmla="*/ 133 h 140"/>
                <a:gd name="T66" fmla="*/ 30 w 43"/>
                <a:gd name="T67" fmla="*/ 125 h 140"/>
                <a:gd name="T68" fmla="*/ 30 w 43"/>
                <a:gd name="T69" fmla="*/ 125 h 140"/>
                <a:gd name="T70" fmla="*/ 31 w 43"/>
                <a:gd name="T71" fmla="*/ 119 h 140"/>
                <a:gd name="T72" fmla="*/ 31 w 43"/>
                <a:gd name="T73" fmla="*/ 117 h 140"/>
                <a:gd name="T74" fmla="*/ 34 w 43"/>
                <a:gd name="T75" fmla="*/ 106 h 140"/>
                <a:gd name="T76" fmla="*/ 34 w 43"/>
                <a:gd name="T77" fmla="*/ 104 h 140"/>
                <a:gd name="T78" fmla="*/ 35 w 43"/>
                <a:gd name="T79" fmla="*/ 100 h 140"/>
                <a:gd name="T80" fmla="*/ 42 w 43"/>
                <a:gd name="T81" fmla="*/ 74 h 140"/>
                <a:gd name="T82" fmla="*/ 38 w 43"/>
                <a:gd name="T83" fmla="*/ 69 h 140"/>
                <a:gd name="T84" fmla="*/ 38 w 43"/>
                <a:gd name="T85" fmla="*/ 70 h 140"/>
                <a:gd name="T86" fmla="*/ 33 w 43"/>
                <a:gd name="T87" fmla="*/ 63 h 140"/>
                <a:gd name="T88" fmla="*/ 27 w 43"/>
                <a:gd name="T89" fmla="*/ 55 h 140"/>
                <a:gd name="T90" fmla="*/ 28 w 43"/>
                <a:gd name="T91" fmla="*/ 55 h 140"/>
                <a:gd name="T92" fmla="*/ 36 w 43"/>
                <a:gd name="T93" fmla="*/ 52 h 140"/>
                <a:gd name="T94" fmla="*/ 27 w 43"/>
                <a:gd name="T95" fmla="*/ 5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140">
                  <a:moveTo>
                    <a:pt x="6" y="125"/>
                  </a:moveTo>
                  <a:cubicBezTo>
                    <a:pt x="6" y="125"/>
                    <a:pt x="6" y="125"/>
                    <a:pt x="6" y="125"/>
                  </a:cubicBezTo>
                  <a:cubicBezTo>
                    <a:pt x="6" y="125"/>
                    <a:pt x="6" y="125"/>
                    <a:pt x="7" y="125"/>
                  </a:cubicBezTo>
                  <a:cubicBezTo>
                    <a:pt x="7" y="125"/>
                    <a:pt x="6" y="125"/>
                    <a:pt x="6" y="125"/>
                  </a:cubicBezTo>
                  <a:close/>
                  <a:moveTo>
                    <a:pt x="34" y="63"/>
                  </a:moveTo>
                  <a:cubicBezTo>
                    <a:pt x="39" y="60"/>
                    <a:pt x="43" y="56"/>
                    <a:pt x="31" y="49"/>
                  </a:cubicBezTo>
                  <a:cubicBezTo>
                    <a:pt x="39" y="47"/>
                    <a:pt x="41" y="39"/>
                    <a:pt x="41" y="30"/>
                  </a:cubicBezTo>
                  <a:cubicBezTo>
                    <a:pt x="40" y="24"/>
                    <a:pt x="39" y="18"/>
                    <a:pt x="38" y="13"/>
                  </a:cubicBezTo>
                  <a:cubicBezTo>
                    <a:pt x="38" y="12"/>
                    <a:pt x="38" y="12"/>
                    <a:pt x="38" y="12"/>
                  </a:cubicBezTo>
                  <a:cubicBezTo>
                    <a:pt x="37" y="7"/>
                    <a:pt x="37" y="4"/>
                    <a:pt x="37" y="1"/>
                  </a:cubicBezTo>
                  <a:cubicBezTo>
                    <a:pt x="31" y="11"/>
                    <a:pt x="33" y="6"/>
                    <a:pt x="35" y="0"/>
                  </a:cubicBezTo>
                  <a:cubicBezTo>
                    <a:pt x="28" y="4"/>
                    <a:pt x="20" y="8"/>
                    <a:pt x="12" y="12"/>
                  </a:cubicBezTo>
                  <a:cubicBezTo>
                    <a:pt x="11" y="15"/>
                    <a:pt x="11" y="18"/>
                    <a:pt x="10" y="21"/>
                  </a:cubicBezTo>
                  <a:cubicBezTo>
                    <a:pt x="10" y="21"/>
                    <a:pt x="10" y="22"/>
                    <a:pt x="10" y="22"/>
                  </a:cubicBezTo>
                  <a:cubicBezTo>
                    <a:pt x="10" y="22"/>
                    <a:pt x="10" y="22"/>
                    <a:pt x="10" y="22"/>
                  </a:cubicBezTo>
                  <a:cubicBezTo>
                    <a:pt x="10" y="22"/>
                    <a:pt x="10" y="22"/>
                    <a:pt x="10" y="22"/>
                  </a:cubicBezTo>
                  <a:cubicBezTo>
                    <a:pt x="8" y="30"/>
                    <a:pt x="7" y="37"/>
                    <a:pt x="6" y="44"/>
                  </a:cubicBezTo>
                  <a:cubicBezTo>
                    <a:pt x="2" y="69"/>
                    <a:pt x="0" y="93"/>
                    <a:pt x="2" y="109"/>
                  </a:cubicBezTo>
                  <a:cubicBezTo>
                    <a:pt x="2" y="109"/>
                    <a:pt x="2" y="109"/>
                    <a:pt x="2" y="109"/>
                  </a:cubicBezTo>
                  <a:cubicBezTo>
                    <a:pt x="2" y="111"/>
                    <a:pt x="2" y="113"/>
                    <a:pt x="2" y="114"/>
                  </a:cubicBezTo>
                  <a:cubicBezTo>
                    <a:pt x="3" y="115"/>
                    <a:pt x="3" y="115"/>
                    <a:pt x="3" y="116"/>
                  </a:cubicBezTo>
                  <a:cubicBezTo>
                    <a:pt x="4" y="120"/>
                    <a:pt x="5" y="123"/>
                    <a:pt x="6" y="125"/>
                  </a:cubicBezTo>
                  <a:cubicBezTo>
                    <a:pt x="6" y="125"/>
                    <a:pt x="6" y="125"/>
                    <a:pt x="6" y="125"/>
                  </a:cubicBezTo>
                  <a:cubicBezTo>
                    <a:pt x="6" y="125"/>
                    <a:pt x="6" y="125"/>
                    <a:pt x="6" y="125"/>
                  </a:cubicBezTo>
                  <a:cubicBezTo>
                    <a:pt x="6" y="125"/>
                    <a:pt x="6" y="125"/>
                    <a:pt x="7" y="125"/>
                  </a:cubicBezTo>
                  <a:cubicBezTo>
                    <a:pt x="7" y="125"/>
                    <a:pt x="6" y="125"/>
                    <a:pt x="6" y="125"/>
                  </a:cubicBezTo>
                  <a:cubicBezTo>
                    <a:pt x="8" y="127"/>
                    <a:pt x="9" y="127"/>
                    <a:pt x="10" y="128"/>
                  </a:cubicBezTo>
                  <a:cubicBezTo>
                    <a:pt x="11" y="129"/>
                    <a:pt x="10" y="129"/>
                    <a:pt x="10" y="128"/>
                  </a:cubicBezTo>
                  <a:cubicBezTo>
                    <a:pt x="9" y="127"/>
                    <a:pt x="8" y="126"/>
                    <a:pt x="7" y="126"/>
                  </a:cubicBezTo>
                  <a:cubicBezTo>
                    <a:pt x="8" y="126"/>
                    <a:pt x="8" y="127"/>
                    <a:pt x="9" y="128"/>
                  </a:cubicBezTo>
                  <a:cubicBezTo>
                    <a:pt x="9" y="129"/>
                    <a:pt x="10" y="130"/>
                    <a:pt x="10" y="130"/>
                  </a:cubicBezTo>
                  <a:cubicBezTo>
                    <a:pt x="11" y="133"/>
                    <a:pt x="12" y="137"/>
                    <a:pt x="14" y="140"/>
                  </a:cubicBezTo>
                  <a:cubicBezTo>
                    <a:pt x="19" y="138"/>
                    <a:pt x="24" y="136"/>
                    <a:pt x="29" y="133"/>
                  </a:cubicBezTo>
                  <a:cubicBezTo>
                    <a:pt x="29" y="130"/>
                    <a:pt x="30" y="128"/>
                    <a:pt x="30" y="125"/>
                  </a:cubicBezTo>
                  <a:cubicBezTo>
                    <a:pt x="30" y="125"/>
                    <a:pt x="30" y="125"/>
                    <a:pt x="30" y="125"/>
                  </a:cubicBezTo>
                  <a:cubicBezTo>
                    <a:pt x="30" y="123"/>
                    <a:pt x="31" y="121"/>
                    <a:pt x="31" y="119"/>
                  </a:cubicBezTo>
                  <a:cubicBezTo>
                    <a:pt x="31" y="119"/>
                    <a:pt x="31" y="118"/>
                    <a:pt x="31" y="117"/>
                  </a:cubicBezTo>
                  <a:cubicBezTo>
                    <a:pt x="32" y="114"/>
                    <a:pt x="33" y="110"/>
                    <a:pt x="34" y="106"/>
                  </a:cubicBezTo>
                  <a:cubicBezTo>
                    <a:pt x="34" y="105"/>
                    <a:pt x="34" y="105"/>
                    <a:pt x="34" y="104"/>
                  </a:cubicBezTo>
                  <a:cubicBezTo>
                    <a:pt x="35" y="103"/>
                    <a:pt x="35" y="101"/>
                    <a:pt x="35" y="100"/>
                  </a:cubicBezTo>
                  <a:cubicBezTo>
                    <a:pt x="39" y="86"/>
                    <a:pt x="43" y="75"/>
                    <a:pt x="42" y="74"/>
                  </a:cubicBezTo>
                  <a:cubicBezTo>
                    <a:pt x="41" y="71"/>
                    <a:pt x="39" y="70"/>
                    <a:pt x="38" y="69"/>
                  </a:cubicBezTo>
                  <a:cubicBezTo>
                    <a:pt x="38" y="70"/>
                    <a:pt x="38" y="70"/>
                    <a:pt x="38" y="70"/>
                  </a:cubicBezTo>
                  <a:cubicBezTo>
                    <a:pt x="18" y="68"/>
                    <a:pt x="27" y="66"/>
                    <a:pt x="33" y="63"/>
                  </a:cubicBezTo>
                  <a:moveTo>
                    <a:pt x="27" y="55"/>
                  </a:moveTo>
                  <a:cubicBezTo>
                    <a:pt x="27" y="55"/>
                    <a:pt x="28" y="55"/>
                    <a:pt x="28" y="55"/>
                  </a:cubicBezTo>
                  <a:cubicBezTo>
                    <a:pt x="31" y="55"/>
                    <a:pt x="34" y="54"/>
                    <a:pt x="36" y="52"/>
                  </a:cubicBezTo>
                  <a:cubicBezTo>
                    <a:pt x="28" y="52"/>
                    <a:pt x="28" y="55"/>
                    <a:pt x="27" y="5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94" name="Freeform 764">
              <a:extLst>
                <a:ext uri="{FF2B5EF4-FFF2-40B4-BE49-F238E27FC236}">
                  <a16:creationId xmlns:a16="http://schemas.microsoft.com/office/drawing/2014/main" id="{D6B662CF-508B-FEEC-2825-2A4E60A2FAE0}"/>
                </a:ext>
              </a:extLst>
            </p:cNvPr>
            <p:cNvSpPr>
              <a:spLocks noEditPoints="1"/>
            </p:cNvSpPr>
            <p:nvPr userDrawn="1"/>
          </p:nvSpPr>
          <p:spPr bwMode="auto">
            <a:xfrm>
              <a:off x="3612" y="1810"/>
              <a:ext cx="63" cy="193"/>
            </a:xfrm>
            <a:custGeom>
              <a:avLst/>
              <a:gdLst>
                <a:gd name="T0" fmla="*/ 7 w 44"/>
                <a:gd name="T1" fmla="*/ 119 h 134"/>
                <a:gd name="T2" fmla="*/ 7 w 44"/>
                <a:gd name="T3" fmla="*/ 119 h 134"/>
                <a:gd name="T4" fmla="*/ 7 w 44"/>
                <a:gd name="T5" fmla="*/ 119 h 134"/>
                <a:gd name="T6" fmla="*/ 7 w 44"/>
                <a:gd name="T7" fmla="*/ 119 h 134"/>
                <a:gd name="T8" fmla="*/ 34 w 44"/>
                <a:gd name="T9" fmla="*/ 60 h 134"/>
                <a:gd name="T10" fmla="*/ 31 w 44"/>
                <a:gd name="T11" fmla="*/ 46 h 134"/>
                <a:gd name="T12" fmla="*/ 41 w 44"/>
                <a:gd name="T13" fmla="*/ 28 h 134"/>
                <a:gd name="T14" fmla="*/ 39 w 44"/>
                <a:gd name="T15" fmla="*/ 12 h 134"/>
                <a:gd name="T16" fmla="*/ 38 w 44"/>
                <a:gd name="T17" fmla="*/ 11 h 134"/>
                <a:gd name="T18" fmla="*/ 37 w 44"/>
                <a:gd name="T19" fmla="*/ 1 h 134"/>
                <a:gd name="T20" fmla="*/ 36 w 44"/>
                <a:gd name="T21" fmla="*/ 0 h 134"/>
                <a:gd name="T22" fmla="*/ 13 w 44"/>
                <a:gd name="T23" fmla="*/ 10 h 134"/>
                <a:gd name="T24" fmla="*/ 10 w 44"/>
                <a:gd name="T25" fmla="*/ 19 h 134"/>
                <a:gd name="T26" fmla="*/ 10 w 44"/>
                <a:gd name="T27" fmla="*/ 20 h 134"/>
                <a:gd name="T28" fmla="*/ 10 w 44"/>
                <a:gd name="T29" fmla="*/ 21 h 134"/>
                <a:gd name="T30" fmla="*/ 10 w 44"/>
                <a:gd name="T31" fmla="*/ 21 h 134"/>
                <a:gd name="T32" fmla="*/ 6 w 44"/>
                <a:gd name="T33" fmla="*/ 42 h 134"/>
                <a:gd name="T34" fmla="*/ 2 w 44"/>
                <a:gd name="T35" fmla="*/ 104 h 134"/>
                <a:gd name="T36" fmla="*/ 2 w 44"/>
                <a:gd name="T37" fmla="*/ 104 h 134"/>
                <a:gd name="T38" fmla="*/ 3 w 44"/>
                <a:gd name="T39" fmla="*/ 109 h 134"/>
                <a:gd name="T40" fmla="*/ 3 w 44"/>
                <a:gd name="T41" fmla="*/ 111 h 134"/>
                <a:gd name="T42" fmla="*/ 6 w 44"/>
                <a:gd name="T43" fmla="*/ 119 h 134"/>
                <a:gd name="T44" fmla="*/ 7 w 44"/>
                <a:gd name="T45" fmla="*/ 119 h 134"/>
                <a:gd name="T46" fmla="*/ 7 w 44"/>
                <a:gd name="T47" fmla="*/ 119 h 134"/>
                <a:gd name="T48" fmla="*/ 7 w 44"/>
                <a:gd name="T49" fmla="*/ 119 h 134"/>
                <a:gd name="T50" fmla="*/ 7 w 44"/>
                <a:gd name="T51" fmla="*/ 119 h 134"/>
                <a:gd name="T52" fmla="*/ 10 w 44"/>
                <a:gd name="T53" fmla="*/ 122 h 134"/>
                <a:gd name="T54" fmla="*/ 10 w 44"/>
                <a:gd name="T55" fmla="*/ 122 h 134"/>
                <a:gd name="T56" fmla="*/ 7 w 44"/>
                <a:gd name="T57" fmla="*/ 120 h 134"/>
                <a:gd name="T58" fmla="*/ 9 w 44"/>
                <a:gd name="T59" fmla="*/ 122 h 134"/>
                <a:gd name="T60" fmla="*/ 10 w 44"/>
                <a:gd name="T61" fmla="*/ 124 h 134"/>
                <a:gd name="T62" fmla="*/ 14 w 44"/>
                <a:gd name="T63" fmla="*/ 134 h 134"/>
                <a:gd name="T64" fmla="*/ 30 w 44"/>
                <a:gd name="T65" fmla="*/ 127 h 134"/>
                <a:gd name="T66" fmla="*/ 30 w 44"/>
                <a:gd name="T67" fmla="*/ 119 h 134"/>
                <a:gd name="T68" fmla="*/ 30 w 44"/>
                <a:gd name="T69" fmla="*/ 119 h 134"/>
                <a:gd name="T70" fmla="*/ 31 w 44"/>
                <a:gd name="T71" fmla="*/ 114 h 134"/>
                <a:gd name="T72" fmla="*/ 32 w 44"/>
                <a:gd name="T73" fmla="*/ 112 h 134"/>
                <a:gd name="T74" fmla="*/ 34 w 44"/>
                <a:gd name="T75" fmla="*/ 101 h 134"/>
                <a:gd name="T76" fmla="*/ 35 w 44"/>
                <a:gd name="T77" fmla="*/ 99 h 134"/>
                <a:gd name="T78" fmla="*/ 36 w 44"/>
                <a:gd name="T79" fmla="*/ 95 h 134"/>
                <a:gd name="T80" fmla="*/ 42 w 44"/>
                <a:gd name="T81" fmla="*/ 70 h 134"/>
                <a:gd name="T82" fmla="*/ 38 w 44"/>
                <a:gd name="T83" fmla="*/ 66 h 134"/>
                <a:gd name="T84" fmla="*/ 38 w 44"/>
                <a:gd name="T85" fmla="*/ 66 h 134"/>
                <a:gd name="T86" fmla="*/ 34 w 44"/>
                <a:gd name="T87" fmla="*/ 60 h 134"/>
                <a:gd name="T88" fmla="*/ 27 w 44"/>
                <a:gd name="T89" fmla="*/ 52 h 134"/>
                <a:gd name="T90" fmla="*/ 28 w 44"/>
                <a:gd name="T91" fmla="*/ 52 h 134"/>
                <a:gd name="T92" fmla="*/ 36 w 44"/>
                <a:gd name="T93" fmla="*/ 50 h 134"/>
                <a:gd name="T94" fmla="*/ 27 w 44"/>
                <a:gd name="T95" fmla="*/ 52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 h="134">
                  <a:moveTo>
                    <a:pt x="7" y="119"/>
                  </a:moveTo>
                  <a:cubicBezTo>
                    <a:pt x="7" y="119"/>
                    <a:pt x="7" y="119"/>
                    <a:pt x="7" y="119"/>
                  </a:cubicBezTo>
                  <a:cubicBezTo>
                    <a:pt x="7" y="119"/>
                    <a:pt x="7" y="119"/>
                    <a:pt x="7" y="119"/>
                  </a:cubicBezTo>
                  <a:cubicBezTo>
                    <a:pt x="7" y="119"/>
                    <a:pt x="7" y="119"/>
                    <a:pt x="7" y="119"/>
                  </a:cubicBezTo>
                  <a:close/>
                  <a:moveTo>
                    <a:pt x="34" y="60"/>
                  </a:moveTo>
                  <a:cubicBezTo>
                    <a:pt x="40" y="57"/>
                    <a:pt x="44" y="53"/>
                    <a:pt x="31" y="46"/>
                  </a:cubicBezTo>
                  <a:cubicBezTo>
                    <a:pt x="40" y="45"/>
                    <a:pt x="42" y="37"/>
                    <a:pt x="41" y="28"/>
                  </a:cubicBezTo>
                  <a:cubicBezTo>
                    <a:pt x="41" y="23"/>
                    <a:pt x="39" y="17"/>
                    <a:pt x="39" y="12"/>
                  </a:cubicBezTo>
                  <a:cubicBezTo>
                    <a:pt x="38" y="11"/>
                    <a:pt x="38" y="11"/>
                    <a:pt x="38" y="11"/>
                  </a:cubicBezTo>
                  <a:cubicBezTo>
                    <a:pt x="38" y="6"/>
                    <a:pt x="37" y="3"/>
                    <a:pt x="37" y="1"/>
                  </a:cubicBezTo>
                  <a:cubicBezTo>
                    <a:pt x="31" y="10"/>
                    <a:pt x="33" y="5"/>
                    <a:pt x="36" y="0"/>
                  </a:cubicBezTo>
                  <a:cubicBezTo>
                    <a:pt x="28" y="3"/>
                    <a:pt x="20" y="7"/>
                    <a:pt x="13" y="10"/>
                  </a:cubicBezTo>
                  <a:cubicBezTo>
                    <a:pt x="12" y="13"/>
                    <a:pt x="11" y="16"/>
                    <a:pt x="10" y="19"/>
                  </a:cubicBezTo>
                  <a:cubicBezTo>
                    <a:pt x="10" y="20"/>
                    <a:pt x="10" y="20"/>
                    <a:pt x="10" y="20"/>
                  </a:cubicBezTo>
                  <a:cubicBezTo>
                    <a:pt x="10" y="21"/>
                    <a:pt x="10" y="21"/>
                    <a:pt x="10" y="21"/>
                  </a:cubicBezTo>
                  <a:cubicBezTo>
                    <a:pt x="10" y="21"/>
                    <a:pt x="10" y="21"/>
                    <a:pt x="10" y="21"/>
                  </a:cubicBezTo>
                  <a:cubicBezTo>
                    <a:pt x="9" y="28"/>
                    <a:pt x="7" y="35"/>
                    <a:pt x="6" y="42"/>
                  </a:cubicBezTo>
                  <a:cubicBezTo>
                    <a:pt x="2" y="65"/>
                    <a:pt x="0" y="89"/>
                    <a:pt x="2" y="104"/>
                  </a:cubicBezTo>
                  <a:cubicBezTo>
                    <a:pt x="2" y="104"/>
                    <a:pt x="2" y="104"/>
                    <a:pt x="2" y="104"/>
                  </a:cubicBezTo>
                  <a:cubicBezTo>
                    <a:pt x="2" y="106"/>
                    <a:pt x="3" y="107"/>
                    <a:pt x="3" y="109"/>
                  </a:cubicBezTo>
                  <a:cubicBezTo>
                    <a:pt x="3" y="109"/>
                    <a:pt x="3" y="110"/>
                    <a:pt x="3" y="111"/>
                  </a:cubicBezTo>
                  <a:cubicBezTo>
                    <a:pt x="4" y="114"/>
                    <a:pt x="5" y="117"/>
                    <a:pt x="6" y="119"/>
                  </a:cubicBezTo>
                  <a:cubicBezTo>
                    <a:pt x="6" y="119"/>
                    <a:pt x="7" y="119"/>
                    <a:pt x="7" y="119"/>
                  </a:cubicBezTo>
                  <a:cubicBezTo>
                    <a:pt x="7" y="119"/>
                    <a:pt x="7" y="119"/>
                    <a:pt x="7" y="119"/>
                  </a:cubicBezTo>
                  <a:cubicBezTo>
                    <a:pt x="7" y="119"/>
                    <a:pt x="7" y="119"/>
                    <a:pt x="7" y="119"/>
                  </a:cubicBezTo>
                  <a:cubicBezTo>
                    <a:pt x="7" y="119"/>
                    <a:pt x="7" y="119"/>
                    <a:pt x="7" y="119"/>
                  </a:cubicBezTo>
                  <a:cubicBezTo>
                    <a:pt x="9" y="121"/>
                    <a:pt x="10" y="122"/>
                    <a:pt x="10" y="122"/>
                  </a:cubicBezTo>
                  <a:cubicBezTo>
                    <a:pt x="11" y="123"/>
                    <a:pt x="11" y="123"/>
                    <a:pt x="10" y="122"/>
                  </a:cubicBezTo>
                  <a:cubicBezTo>
                    <a:pt x="9" y="122"/>
                    <a:pt x="8" y="121"/>
                    <a:pt x="7" y="120"/>
                  </a:cubicBezTo>
                  <a:cubicBezTo>
                    <a:pt x="8" y="120"/>
                    <a:pt x="9" y="121"/>
                    <a:pt x="9" y="122"/>
                  </a:cubicBezTo>
                  <a:cubicBezTo>
                    <a:pt x="10" y="123"/>
                    <a:pt x="10" y="123"/>
                    <a:pt x="10" y="124"/>
                  </a:cubicBezTo>
                  <a:cubicBezTo>
                    <a:pt x="12" y="127"/>
                    <a:pt x="13" y="130"/>
                    <a:pt x="14" y="134"/>
                  </a:cubicBezTo>
                  <a:cubicBezTo>
                    <a:pt x="19" y="132"/>
                    <a:pt x="24" y="129"/>
                    <a:pt x="30" y="127"/>
                  </a:cubicBezTo>
                  <a:cubicBezTo>
                    <a:pt x="30" y="124"/>
                    <a:pt x="30" y="122"/>
                    <a:pt x="30" y="119"/>
                  </a:cubicBezTo>
                  <a:cubicBezTo>
                    <a:pt x="30" y="119"/>
                    <a:pt x="30" y="119"/>
                    <a:pt x="30" y="119"/>
                  </a:cubicBezTo>
                  <a:cubicBezTo>
                    <a:pt x="31" y="117"/>
                    <a:pt x="31" y="116"/>
                    <a:pt x="31" y="114"/>
                  </a:cubicBezTo>
                  <a:cubicBezTo>
                    <a:pt x="31" y="113"/>
                    <a:pt x="32" y="112"/>
                    <a:pt x="32" y="112"/>
                  </a:cubicBezTo>
                  <a:cubicBezTo>
                    <a:pt x="32" y="108"/>
                    <a:pt x="33" y="104"/>
                    <a:pt x="34" y="101"/>
                  </a:cubicBezTo>
                  <a:cubicBezTo>
                    <a:pt x="34" y="100"/>
                    <a:pt x="34" y="100"/>
                    <a:pt x="35" y="99"/>
                  </a:cubicBezTo>
                  <a:cubicBezTo>
                    <a:pt x="35" y="98"/>
                    <a:pt x="35" y="96"/>
                    <a:pt x="36" y="95"/>
                  </a:cubicBezTo>
                  <a:cubicBezTo>
                    <a:pt x="39" y="82"/>
                    <a:pt x="43" y="71"/>
                    <a:pt x="42" y="70"/>
                  </a:cubicBezTo>
                  <a:cubicBezTo>
                    <a:pt x="41" y="67"/>
                    <a:pt x="40" y="67"/>
                    <a:pt x="38" y="66"/>
                  </a:cubicBezTo>
                  <a:cubicBezTo>
                    <a:pt x="39" y="66"/>
                    <a:pt x="39" y="66"/>
                    <a:pt x="38" y="66"/>
                  </a:cubicBezTo>
                  <a:cubicBezTo>
                    <a:pt x="18" y="64"/>
                    <a:pt x="27" y="63"/>
                    <a:pt x="34" y="60"/>
                  </a:cubicBezTo>
                  <a:moveTo>
                    <a:pt x="27" y="52"/>
                  </a:moveTo>
                  <a:cubicBezTo>
                    <a:pt x="28" y="52"/>
                    <a:pt x="28" y="52"/>
                    <a:pt x="28" y="52"/>
                  </a:cubicBezTo>
                  <a:cubicBezTo>
                    <a:pt x="32" y="52"/>
                    <a:pt x="34" y="51"/>
                    <a:pt x="36" y="50"/>
                  </a:cubicBezTo>
                  <a:cubicBezTo>
                    <a:pt x="28" y="49"/>
                    <a:pt x="28" y="52"/>
                    <a:pt x="27" y="5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95" name="Freeform 765">
              <a:extLst>
                <a:ext uri="{FF2B5EF4-FFF2-40B4-BE49-F238E27FC236}">
                  <a16:creationId xmlns:a16="http://schemas.microsoft.com/office/drawing/2014/main" id="{9CED15AC-3DBD-CEF0-9CEF-67E56DD8D7F9}"/>
                </a:ext>
              </a:extLst>
            </p:cNvPr>
            <p:cNvSpPr>
              <a:spLocks noEditPoints="1"/>
            </p:cNvSpPr>
            <p:nvPr userDrawn="1"/>
          </p:nvSpPr>
          <p:spPr bwMode="auto">
            <a:xfrm>
              <a:off x="2745" y="2435"/>
              <a:ext cx="37" cy="210"/>
            </a:xfrm>
            <a:custGeom>
              <a:avLst/>
              <a:gdLst>
                <a:gd name="T0" fmla="*/ 4 w 26"/>
                <a:gd name="T1" fmla="*/ 130 h 146"/>
                <a:gd name="T2" fmla="*/ 4 w 26"/>
                <a:gd name="T3" fmla="*/ 130 h 146"/>
                <a:gd name="T4" fmla="*/ 4 w 26"/>
                <a:gd name="T5" fmla="*/ 130 h 146"/>
                <a:gd name="T6" fmla="*/ 4 w 26"/>
                <a:gd name="T7" fmla="*/ 130 h 146"/>
                <a:gd name="T8" fmla="*/ 20 w 26"/>
                <a:gd name="T9" fmla="*/ 65 h 146"/>
                <a:gd name="T10" fmla="*/ 18 w 26"/>
                <a:gd name="T11" fmla="*/ 50 h 146"/>
                <a:gd name="T12" fmla="*/ 25 w 26"/>
                <a:gd name="T13" fmla="*/ 30 h 146"/>
                <a:gd name="T14" fmla="*/ 23 w 26"/>
                <a:gd name="T15" fmla="*/ 13 h 146"/>
                <a:gd name="T16" fmla="*/ 23 w 26"/>
                <a:gd name="T17" fmla="*/ 11 h 146"/>
                <a:gd name="T18" fmla="*/ 22 w 26"/>
                <a:gd name="T19" fmla="*/ 1 h 146"/>
                <a:gd name="T20" fmla="*/ 21 w 26"/>
                <a:gd name="T21" fmla="*/ 0 h 146"/>
                <a:gd name="T22" fmla="*/ 7 w 26"/>
                <a:gd name="T23" fmla="*/ 11 h 146"/>
                <a:gd name="T24" fmla="*/ 6 w 26"/>
                <a:gd name="T25" fmla="*/ 21 h 146"/>
                <a:gd name="T26" fmla="*/ 6 w 26"/>
                <a:gd name="T27" fmla="*/ 22 h 146"/>
                <a:gd name="T28" fmla="*/ 6 w 26"/>
                <a:gd name="T29" fmla="*/ 23 h 146"/>
                <a:gd name="T30" fmla="*/ 6 w 26"/>
                <a:gd name="T31" fmla="*/ 23 h 146"/>
                <a:gd name="T32" fmla="*/ 3 w 26"/>
                <a:gd name="T33" fmla="*/ 46 h 146"/>
                <a:gd name="T34" fmla="*/ 1 w 26"/>
                <a:gd name="T35" fmla="*/ 113 h 146"/>
                <a:gd name="T36" fmla="*/ 1 w 26"/>
                <a:gd name="T37" fmla="*/ 114 h 146"/>
                <a:gd name="T38" fmla="*/ 1 w 26"/>
                <a:gd name="T39" fmla="*/ 118 h 146"/>
                <a:gd name="T40" fmla="*/ 2 w 26"/>
                <a:gd name="T41" fmla="*/ 121 h 146"/>
                <a:gd name="T42" fmla="*/ 4 w 26"/>
                <a:gd name="T43" fmla="*/ 130 h 146"/>
                <a:gd name="T44" fmla="*/ 4 w 26"/>
                <a:gd name="T45" fmla="*/ 130 h 146"/>
                <a:gd name="T46" fmla="*/ 4 w 26"/>
                <a:gd name="T47" fmla="*/ 130 h 146"/>
                <a:gd name="T48" fmla="*/ 4 w 26"/>
                <a:gd name="T49" fmla="*/ 130 h 146"/>
                <a:gd name="T50" fmla="*/ 4 w 26"/>
                <a:gd name="T51" fmla="*/ 130 h 146"/>
                <a:gd name="T52" fmla="*/ 6 w 26"/>
                <a:gd name="T53" fmla="*/ 133 h 146"/>
                <a:gd name="T54" fmla="*/ 6 w 26"/>
                <a:gd name="T55" fmla="*/ 133 h 146"/>
                <a:gd name="T56" fmla="*/ 4 w 26"/>
                <a:gd name="T57" fmla="*/ 131 h 146"/>
                <a:gd name="T58" fmla="*/ 5 w 26"/>
                <a:gd name="T59" fmla="*/ 133 h 146"/>
                <a:gd name="T60" fmla="*/ 6 w 26"/>
                <a:gd name="T61" fmla="*/ 135 h 146"/>
                <a:gd name="T62" fmla="*/ 8 w 26"/>
                <a:gd name="T63" fmla="*/ 146 h 146"/>
                <a:gd name="T64" fmla="*/ 18 w 26"/>
                <a:gd name="T65" fmla="*/ 138 h 146"/>
                <a:gd name="T66" fmla="*/ 18 w 26"/>
                <a:gd name="T67" fmla="*/ 130 h 146"/>
                <a:gd name="T68" fmla="*/ 18 w 26"/>
                <a:gd name="T69" fmla="*/ 130 h 146"/>
                <a:gd name="T70" fmla="*/ 19 w 26"/>
                <a:gd name="T71" fmla="*/ 124 h 146"/>
                <a:gd name="T72" fmla="*/ 19 w 26"/>
                <a:gd name="T73" fmla="*/ 122 h 146"/>
                <a:gd name="T74" fmla="*/ 20 w 26"/>
                <a:gd name="T75" fmla="*/ 110 h 146"/>
                <a:gd name="T76" fmla="*/ 21 w 26"/>
                <a:gd name="T77" fmla="*/ 108 h 146"/>
                <a:gd name="T78" fmla="*/ 21 w 26"/>
                <a:gd name="T79" fmla="*/ 104 h 146"/>
                <a:gd name="T80" fmla="*/ 25 w 26"/>
                <a:gd name="T81" fmla="*/ 76 h 146"/>
                <a:gd name="T82" fmla="*/ 23 w 26"/>
                <a:gd name="T83" fmla="*/ 71 h 146"/>
                <a:gd name="T84" fmla="*/ 23 w 26"/>
                <a:gd name="T85" fmla="*/ 72 h 146"/>
                <a:gd name="T86" fmla="*/ 20 w 26"/>
                <a:gd name="T87" fmla="*/ 65 h 146"/>
                <a:gd name="T88" fmla="*/ 16 w 26"/>
                <a:gd name="T89" fmla="*/ 57 h 146"/>
                <a:gd name="T90" fmla="*/ 17 w 26"/>
                <a:gd name="T91" fmla="*/ 57 h 146"/>
                <a:gd name="T92" fmla="*/ 22 w 26"/>
                <a:gd name="T93" fmla="*/ 54 h 146"/>
                <a:gd name="T94" fmla="*/ 16 w 26"/>
                <a:gd name="T95" fmla="*/ 57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6" h="146">
                  <a:moveTo>
                    <a:pt x="4" y="130"/>
                  </a:moveTo>
                  <a:cubicBezTo>
                    <a:pt x="4" y="130"/>
                    <a:pt x="4" y="130"/>
                    <a:pt x="4" y="130"/>
                  </a:cubicBezTo>
                  <a:cubicBezTo>
                    <a:pt x="4" y="130"/>
                    <a:pt x="4" y="130"/>
                    <a:pt x="4" y="130"/>
                  </a:cubicBezTo>
                  <a:cubicBezTo>
                    <a:pt x="4" y="130"/>
                    <a:pt x="4" y="130"/>
                    <a:pt x="4" y="130"/>
                  </a:cubicBezTo>
                  <a:close/>
                  <a:moveTo>
                    <a:pt x="20" y="65"/>
                  </a:moveTo>
                  <a:cubicBezTo>
                    <a:pt x="24" y="62"/>
                    <a:pt x="26" y="57"/>
                    <a:pt x="18" y="50"/>
                  </a:cubicBezTo>
                  <a:cubicBezTo>
                    <a:pt x="24" y="49"/>
                    <a:pt x="25" y="40"/>
                    <a:pt x="25" y="30"/>
                  </a:cubicBezTo>
                  <a:cubicBezTo>
                    <a:pt x="24" y="25"/>
                    <a:pt x="24" y="18"/>
                    <a:pt x="23" y="13"/>
                  </a:cubicBezTo>
                  <a:cubicBezTo>
                    <a:pt x="23" y="12"/>
                    <a:pt x="23" y="12"/>
                    <a:pt x="23" y="11"/>
                  </a:cubicBezTo>
                  <a:cubicBezTo>
                    <a:pt x="22" y="7"/>
                    <a:pt x="22" y="3"/>
                    <a:pt x="22" y="1"/>
                  </a:cubicBezTo>
                  <a:cubicBezTo>
                    <a:pt x="18" y="11"/>
                    <a:pt x="20" y="5"/>
                    <a:pt x="21" y="0"/>
                  </a:cubicBezTo>
                  <a:cubicBezTo>
                    <a:pt x="17" y="3"/>
                    <a:pt x="12" y="7"/>
                    <a:pt x="7" y="11"/>
                  </a:cubicBezTo>
                  <a:cubicBezTo>
                    <a:pt x="7" y="15"/>
                    <a:pt x="6" y="18"/>
                    <a:pt x="6" y="21"/>
                  </a:cubicBezTo>
                  <a:cubicBezTo>
                    <a:pt x="6" y="21"/>
                    <a:pt x="6" y="22"/>
                    <a:pt x="6" y="22"/>
                  </a:cubicBezTo>
                  <a:cubicBezTo>
                    <a:pt x="6" y="22"/>
                    <a:pt x="6" y="22"/>
                    <a:pt x="6" y="23"/>
                  </a:cubicBezTo>
                  <a:cubicBezTo>
                    <a:pt x="6" y="23"/>
                    <a:pt x="6" y="23"/>
                    <a:pt x="6" y="23"/>
                  </a:cubicBezTo>
                  <a:cubicBezTo>
                    <a:pt x="5" y="30"/>
                    <a:pt x="4" y="38"/>
                    <a:pt x="3" y="46"/>
                  </a:cubicBezTo>
                  <a:cubicBezTo>
                    <a:pt x="1" y="71"/>
                    <a:pt x="0" y="97"/>
                    <a:pt x="1" y="113"/>
                  </a:cubicBezTo>
                  <a:cubicBezTo>
                    <a:pt x="1" y="113"/>
                    <a:pt x="1" y="114"/>
                    <a:pt x="1" y="114"/>
                  </a:cubicBezTo>
                  <a:cubicBezTo>
                    <a:pt x="1" y="115"/>
                    <a:pt x="1" y="117"/>
                    <a:pt x="1" y="118"/>
                  </a:cubicBezTo>
                  <a:cubicBezTo>
                    <a:pt x="1" y="119"/>
                    <a:pt x="2" y="120"/>
                    <a:pt x="2" y="121"/>
                  </a:cubicBezTo>
                  <a:cubicBezTo>
                    <a:pt x="2" y="124"/>
                    <a:pt x="3" y="127"/>
                    <a:pt x="4" y="130"/>
                  </a:cubicBezTo>
                  <a:cubicBezTo>
                    <a:pt x="4" y="130"/>
                    <a:pt x="4" y="130"/>
                    <a:pt x="4" y="130"/>
                  </a:cubicBezTo>
                  <a:cubicBezTo>
                    <a:pt x="4" y="130"/>
                    <a:pt x="4" y="130"/>
                    <a:pt x="4" y="130"/>
                  </a:cubicBezTo>
                  <a:cubicBezTo>
                    <a:pt x="4" y="130"/>
                    <a:pt x="4" y="130"/>
                    <a:pt x="4" y="130"/>
                  </a:cubicBezTo>
                  <a:cubicBezTo>
                    <a:pt x="4" y="130"/>
                    <a:pt x="4" y="130"/>
                    <a:pt x="4" y="130"/>
                  </a:cubicBezTo>
                  <a:cubicBezTo>
                    <a:pt x="5" y="132"/>
                    <a:pt x="5" y="132"/>
                    <a:pt x="6" y="133"/>
                  </a:cubicBezTo>
                  <a:cubicBezTo>
                    <a:pt x="6" y="134"/>
                    <a:pt x="6" y="134"/>
                    <a:pt x="6" y="133"/>
                  </a:cubicBezTo>
                  <a:cubicBezTo>
                    <a:pt x="5" y="132"/>
                    <a:pt x="5" y="131"/>
                    <a:pt x="4" y="131"/>
                  </a:cubicBezTo>
                  <a:cubicBezTo>
                    <a:pt x="5" y="131"/>
                    <a:pt x="5" y="132"/>
                    <a:pt x="5" y="133"/>
                  </a:cubicBezTo>
                  <a:cubicBezTo>
                    <a:pt x="5" y="134"/>
                    <a:pt x="6" y="135"/>
                    <a:pt x="6" y="135"/>
                  </a:cubicBezTo>
                  <a:cubicBezTo>
                    <a:pt x="7" y="138"/>
                    <a:pt x="7" y="142"/>
                    <a:pt x="8" y="146"/>
                  </a:cubicBezTo>
                  <a:cubicBezTo>
                    <a:pt x="11" y="144"/>
                    <a:pt x="14" y="141"/>
                    <a:pt x="18" y="138"/>
                  </a:cubicBezTo>
                  <a:cubicBezTo>
                    <a:pt x="18" y="136"/>
                    <a:pt x="18" y="133"/>
                    <a:pt x="18" y="130"/>
                  </a:cubicBezTo>
                  <a:cubicBezTo>
                    <a:pt x="18" y="130"/>
                    <a:pt x="18" y="130"/>
                    <a:pt x="18" y="130"/>
                  </a:cubicBezTo>
                  <a:cubicBezTo>
                    <a:pt x="18" y="128"/>
                    <a:pt x="18" y="126"/>
                    <a:pt x="19" y="124"/>
                  </a:cubicBezTo>
                  <a:cubicBezTo>
                    <a:pt x="19" y="123"/>
                    <a:pt x="19" y="123"/>
                    <a:pt x="19" y="122"/>
                  </a:cubicBezTo>
                  <a:cubicBezTo>
                    <a:pt x="19" y="118"/>
                    <a:pt x="20" y="114"/>
                    <a:pt x="20" y="110"/>
                  </a:cubicBezTo>
                  <a:cubicBezTo>
                    <a:pt x="20" y="109"/>
                    <a:pt x="21" y="109"/>
                    <a:pt x="21" y="108"/>
                  </a:cubicBezTo>
                  <a:cubicBezTo>
                    <a:pt x="21" y="107"/>
                    <a:pt x="21" y="105"/>
                    <a:pt x="21" y="104"/>
                  </a:cubicBezTo>
                  <a:cubicBezTo>
                    <a:pt x="23" y="89"/>
                    <a:pt x="26" y="77"/>
                    <a:pt x="25" y="76"/>
                  </a:cubicBezTo>
                  <a:cubicBezTo>
                    <a:pt x="24" y="73"/>
                    <a:pt x="24" y="73"/>
                    <a:pt x="23" y="71"/>
                  </a:cubicBezTo>
                  <a:cubicBezTo>
                    <a:pt x="23" y="72"/>
                    <a:pt x="23" y="72"/>
                    <a:pt x="23" y="72"/>
                  </a:cubicBezTo>
                  <a:cubicBezTo>
                    <a:pt x="11" y="70"/>
                    <a:pt x="16" y="69"/>
                    <a:pt x="20" y="65"/>
                  </a:cubicBezTo>
                  <a:moveTo>
                    <a:pt x="16" y="57"/>
                  </a:moveTo>
                  <a:cubicBezTo>
                    <a:pt x="16" y="57"/>
                    <a:pt x="17" y="57"/>
                    <a:pt x="17" y="57"/>
                  </a:cubicBezTo>
                  <a:cubicBezTo>
                    <a:pt x="19" y="57"/>
                    <a:pt x="20" y="56"/>
                    <a:pt x="22" y="54"/>
                  </a:cubicBezTo>
                  <a:cubicBezTo>
                    <a:pt x="17" y="53"/>
                    <a:pt x="17" y="57"/>
                    <a:pt x="16" y="5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96" name="Freeform 766">
              <a:extLst>
                <a:ext uri="{FF2B5EF4-FFF2-40B4-BE49-F238E27FC236}">
                  <a16:creationId xmlns:a16="http://schemas.microsoft.com/office/drawing/2014/main" id="{B01605CE-A6CB-B2D2-0EAE-366608702A75}"/>
                </a:ext>
              </a:extLst>
            </p:cNvPr>
            <p:cNvSpPr>
              <a:spLocks/>
            </p:cNvSpPr>
            <p:nvPr userDrawn="1"/>
          </p:nvSpPr>
          <p:spPr bwMode="auto">
            <a:xfrm>
              <a:off x="2306" y="2179"/>
              <a:ext cx="3" cy="7"/>
            </a:xfrm>
            <a:custGeom>
              <a:avLst/>
              <a:gdLst>
                <a:gd name="T0" fmla="*/ 0 w 2"/>
                <a:gd name="T1" fmla="*/ 5 h 5"/>
                <a:gd name="T2" fmla="*/ 1 w 2"/>
                <a:gd name="T3" fmla="*/ 0 h 5"/>
                <a:gd name="T4" fmla="*/ 0 w 2"/>
                <a:gd name="T5" fmla="*/ 5 h 5"/>
              </a:gdLst>
              <a:ahLst/>
              <a:cxnLst>
                <a:cxn ang="0">
                  <a:pos x="T0" y="T1"/>
                </a:cxn>
                <a:cxn ang="0">
                  <a:pos x="T2" y="T3"/>
                </a:cxn>
                <a:cxn ang="0">
                  <a:pos x="T4" y="T5"/>
                </a:cxn>
              </a:cxnLst>
              <a:rect l="0" t="0" r="r" b="b"/>
              <a:pathLst>
                <a:path w="2" h="5">
                  <a:moveTo>
                    <a:pt x="0" y="5"/>
                  </a:moveTo>
                  <a:cubicBezTo>
                    <a:pt x="1" y="0"/>
                    <a:pt x="1" y="0"/>
                    <a:pt x="1" y="0"/>
                  </a:cubicBezTo>
                  <a:cubicBezTo>
                    <a:pt x="2" y="3"/>
                    <a:pt x="0" y="2"/>
                    <a:pt x="0" y="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97" name="Freeform 767">
              <a:extLst>
                <a:ext uri="{FF2B5EF4-FFF2-40B4-BE49-F238E27FC236}">
                  <a16:creationId xmlns:a16="http://schemas.microsoft.com/office/drawing/2014/main" id="{5D638BFE-A270-C8E1-1AE2-23435F3CBE97}"/>
                </a:ext>
              </a:extLst>
            </p:cNvPr>
            <p:cNvSpPr>
              <a:spLocks/>
            </p:cNvSpPr>
            <p:nvPr userDrawn="1"/>
          </p:nvSpPr>
          <p:spPr bwMode="auto">
            <a:xfrm>
              <a:off x="2312" y="2184"/>
              <a:ext cx="3" cy="8"/>
            </a:xfrm>
            <a:custGeom>
              <a:avLst/>
              <a:gdLst>
                <a:gd name="T0" fmla="*/ 0 w 2"/>
                <a:gd name="T1" fmla="*/ 0 h 5"/>
                <a:gd name="T2" fmla="*/ 0 w 2"/>
                <a:gd name="T3" fmla="*/ 0 h 5"/>
              </a:gdLst>
              <a:ahLst/>
              <a:cxnLst>
                <a:cxn ang="0">
                  <a:pos x="T0" y="T1"/>
                </a:cxn>
                <a:cxn ang="0">
                  <a:pos x="T2" y="T3"/>
                </a:cxn>
              </a:cxnLst>
              <a:rect l="0" t="0" r="r" b="b"/>
              <a:pathLst>
                <a:path w="2" h="5">
                  <a:moveTo>
                    <a:pt x="0" y="0"/>
                  </a:moveTo>
                  <a:cubicBezTo>
                    <a:pt x="2" y="5"/>
                    <a:pt x="1" y="1"/>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98" name="Freeform 768">
              <a:extLst>
                <a:ext uri="{FF2B5EF4-FFF2-40B4-BE49-F238E27FC236}">
                  <a16:creationId xmlns:a16="http://schemas.microsoft.com/office/drawing/2014/main" id="{2F019665-6CC6-E7E3-15DE-24145EB08FCE}"/>
                </a:ext>
              </a:extLst>
            </p:cNvPr>
            <p:cNvSpPr>
              <a:spLocks/>
            </p:cNvSpPr>
            <p:nvPr userDrawn="1"/>
          </p:nvSpPr>
          <p:spPr bwMode="auto">
            <a:xfrm>
              <a:off x="2319" y="2364"/>
              <a:ext cx="6" cy="7"/>
            </a:xfrm>
            <a:custGeom>
              <a:avLst/>
              <a:gdLst>
                <a:gd name="T0" fmla="*/ 0 w 4"/>
                <a:gd name="T1" fmla="*/ 5 h 5"/>
                <a:gd name="T2" fmla="*/ 3 w 4"/>
                <a:gd name="T3" fmla="*/ 0 h 5"/>
                <a:gd name="T4" fmla="*/ 0 w 4"/>
                <a:gd name="T5" fmla="*/ 5 h 5"/>
              </a:gdLst>
              <a:ahLst/>
              <a:cxnLst>
                <a:cxn ang="0">
                  <a:pos x="T0" y="T1"/>
                </a:cxn>
                <a:cxn ang="0">
                  <a:pos x="T2" y="T3"/>
                </a:cxn>
                <a:cxn ang="0">
                  <a:pos x="T4" y="T5"/>
                </a:cxn>
              </a:cxnLst>
              <a:rect l="0" t="0" r="r" b="b"/>
              <a:pathLst>
                <a:path w="4" h="5">
                  <a:moveTo>
                    <a:pt x="0" y="5"/>
                  </a:moveTo>
                  <a:cubicBezTo>
                    <a:pt x="1" y="3"/>
                    <a:pt x="2" y="2"/>
                    <a:pt x="3" y="0"/>
                  </a:cubicBezTo>
                  <a:cubicBezTo>
                    <a:pt x="4" y="4"/>
                    <a:pt x="1" y="4"/>
                    <a:pt x="0" y="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99" name="Freeform 769">
              <a:extLst>
                <a:ext uri="{FF2B5EF4-FFF2-40B4-BE49-F238E27FC236}">
                  <a16:creationId xmlns:a16="http://schemas.microsoft.com/office/drawing/2014/main" id="{958B04C2-B382-4578-117A-9760403E6343}"/>
                </a:ext>
              </a:extLst>
            </p:cNvPr>
            <p:cNvSpPr>
              <a:spLocks/>
            </p:cNvSpPr>
            <p:nvPr userDrawn="1"/>
          </p:nvSpPr>
          <p:spPr bwMode="auto">
            <a:xfrm>
              <a:off x="2318" y="2371"/>
              <a:ext cx="1" cy="3"/>
            </a:xfrm>
            <a:custGeom>
              <a:avLst/>
              <a:gdLst>
                <a:gd name="T0" fmla="*/ 1 w 1"/>
                <a:gd name="T1" fmla="*/ 0 h 2"/>
                <a:gd name="T2" fmla="*/ 0 w 1"/>
                <a:gd name="T3" fmla="*/ 2 h 2"/>
                <a:gd name="T4" fmla="*/ 1 w 1"/>
                <a:gd name="T5" fmla="*/ 0 h 2"/>
              </a:gdLst>
              <a:ahLst/>
              <a:cxnLst>
                <a:cxn ang="0">
                  <a:pos x="T0" y="T1"/>
                </a:cxn>
                <a:cxn ang="0">
                  <a:pos x="T2" y="T3"/>
                </a:cxn>
                <a:cxn ang="0">
                  <a:pos x="T4" y="T5"/>
                </a:cxn>
              </a:cxnLst>
              <a:rect l="0" t="0" r="r" b="b"/>
              <a:pathLst>
                <a:path w="1" h="2">
                  <a:moveTo>
                    <a:pt x="1" y="0"/>
                  </a:moveTo>
                  <a:cubicBezTo>
                    <a:pt x="0" y="2"/>
                    <a:pt x="0" y="2"/>
                    <a:pt x="0" y="2"/>
                  </a:cubicBezTo>
                  <a:cubicBezTo>
                    <a:pt x="0" y="1"/>
                    <a:pt x="0" y="1"/>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00" name="Freeform 770">
              <a:extLst>
                <a:ext uri="{FF2B5EF4-FFF2-40B4-BE49-F238E27FC236}">
                  <a16:creationId xmlns:a16="http://schemas.microsoft.com/office/drawing/2014/main" id="{E3E76586-3E7D-9107-E8F1-E01128C3EE75}"/>
                </a:ext>
              </a:extLst>
            </p:cNvPr>
            <p:cNvSpPr>
              <a:spLocks/>
            </p:cNvSpPr>
            <p:nvPr userDrawn="1"/>
          </p:nvSpPr>
          <p:spPr bwMode="auto">
            <a:xfrm>
              <a:off x="2316" y="2210"/>
              <a:ext cx="3" cy="3"/>
            </a:xfrm>
            <a:custGeom>
              <a:avLst/>
              <a:gdLst>
                <a:gd name="T0" fmla="*/ 2 w 2"/>
                <a:gd name="T1" fmla="*/ 0 h 2"/>
                <a:gd name="T2" fmla="*/ 0 w 2"/>
                <a:gd name="T3" fmla="*/ 2 h 2"/>
                <a:gd name="T4" fmla="*/ 2 w 2"/>
                <a:gd name="T5" fmla="*/ 0 h 2"/>
              </a:gdLst>
              <a:ahLst/>
              <a:cxnLst>
                <a:cxn ang="0">
                  <a:pos x="T0" y="T1"/>
                </a:cxn>
                <a:cxn ang="0">
                  <a:pos x="T2" y="T3"/>
                </a:cxn>
                <a:cxn ang="0">
                  <a:pos x="T4" y="T5"/>
                </a:cxn>
              </a:cxnLst>
              <a:rect l="0" t="0" r="r" b="b"/>
              <a:pathLst>
                <a:path w="2" h="2">
                  <a:moveTo>
                    <a:pt x="2" y="0"/>
                  </a:moveTo>
                  <a:cubicBezTo>
                    <a:pt x="2" y="1"/>
                    <a:pt x="1" y="2"/>
                    <a:pt x="0" y="2"/>
                  </a:cubicBezTo>
                  <a:cubicBezTo>
                    <a:pt x="1" y="1"/>
                    <a:pt x="1" y="0"/>
                    <a:pt x="2"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01" name="Freeform 771">
              <a:extLst>
                <a:ext uri="{FF2B5EF4-FFF2-40B4-BE49-F238E27FC236}">
                  <a16:creationId xmlns:a16="http://schemas.microsoft.com/office/drawing/2014/main" id="{08CE0F99-2E96-2112-31D3-E236F6856B5D}"/>
                </a:ext>
              </a:extLst>
            </p:cNvPr>
            <p:cNvSpPr>
              <a:spLocks/>
            </p:cNvSpPr>
            <p:nvPr userDrawn="1"/>
          </p:nvSpPr>
          <p:spPr bwMode="auto">
            <a:xfrm>
              <a:off x="2315" y="3138"/>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02" name="Freeform 772">
              <a:extLst>
                <a:ext uri="{FF2B5EF4-FFF2-40B4-BE49-F238E27FC236}">
                  <a16:creationId xmlns:a16="http://schemas.microsoft.com/office/drawing/2014/main" id="{01BC4F37-6ADB-A03B-D480-D4483914BD90}"/>
                </a:ext>
              </a:extLst>
            </p:cNvPr>
            <p:cNvSpPr>
              <a:spLocks noEditPoints="1"/>
            </p:cNvSpPr>
            <p:nvPr userDrawn="1"/>
          </p:nvSpPr>
          <p:spPr bwMode="auto">
            <a:xfrm>
              <a:off x="2256" y="2202"/>
              <a:ext cx="82" cy="965"/>
            </a:xfrm>
            <a:custGeom>
              <a:avLst/>
              <a:gdLst>
                <a:gd name="T0" fmla="*/ 34 w 57"/>
                <a:gd name="T1" fmla="*/ 305 h 671"/>
                <a:gd name="T2" fmla="*/ 34 w 57"/>
                <a:gd name="T3" fmla="*/ 305 h 671"/>
                <a:gd name="T4" fmla="*/ 35 w 57"/>
                <a:gd name="T5" fmla="*/ 305 h 671"/>
                <a:gd name="T6" fmla="*/ 35 w 57"/>
                <a:gd name="T7" fmla="*/ 306 h 671"/>
                <a:gd name="T8" fmla="*/ 35 w 57"/>
                <a:gd name="T9" fmla="*/ 306 h 671"/>
                <a:gd name="T10" fmla="*/ 43 w 57"/>
                <a:gd name="T11" fmla="*/ 296 h 671"/>
                <a:gd name="T12" fmla="*/ 34 w 57"/>
                <a:gd name="T13" fmla="*/ 305 h 671"/>
                <a:gd name="T14" fmla="*/ 45 w 57"/>
                <a:gd name="T15" fmla="*/ 348 h 671"/>
                <a:gd name="T16" fmla="*/ 42 w 57"/>
                <a:gd name="T17" fmla="*/ 334 h 671"/>
                <a:gd name="T18" fmla="*/ 45 w 57"/>
                <a:gd name="T19" fmla="*/ 348 h 671"/>
                <a:gd name="T20" fmla="*/ 49 w 57"/>
                <a:gd name="T21" fmla="*/ 363 h 671"/>
                <a:gd name="T22" fmla="*/ 45 w 57"/>
                <a:gd name="T23" fmla="*/ 348 h 671"/>
                <a:gd name="T24" fmla="*/ 45 w 57"/>
                <a:gd name="T25" fmla="*/ 350 h 671"/>
                <a:gd name="T26" fmla="*/ 41 w 57"/>
                <a:gd name="T27" fmla="*/ 329 h 671"/>
                <a:gd name="T28" fmla="*/ 42 w 57"/>
                <a:gd name="T29" fmla="*/ 334 h 671"/>
                <a:gd name="T30" fmla="*/ 41 w 57"/>
                <a:gd name="T31" fmla="*/ 329 h 671"/>
                <a:gd name="T32" fmla="*/ 38 w 57"/>
                <a:gd name="T33" fmla="*/ 285 h 671"/>
                <a:gd name="T34" fmla="*/ 44 w 57"/>
                <a:gd name="T35" fmla="*/ 140 h 671"/>
                <a:gd name="T36" fmla="*/ 45 w 57"/>
                <a:gd name="T37" fmla="*/ 117 h 671"/>
                <a:gd name="T38" fmla="*/ 46 w 57"/>
                <a:gd name="T39" fmla="*/ 116 h 671"/>
                <a:gd name="T40" fmla="*/ 45 w 57"/>
                <a:gd name="T41" fmla="*/ 118 h 671"/>
                <a:gd name="T42" fmla="*/ 42 w 57"/>
                <a:gd name="T43" fmla="*/ 71 h 671"/>
                <a:gd name="T44" fmla="*/ 39 w 57"/>
                <a:gd name="T45" fmla="*/ 32 h 671"/>
                <a:gd name="T46" fmla="*/ 39 w 57"/>
                <a:gd name="T47" fmla="*/ 31 h 671"/>
                <a:gd name="T48" fmla="*/ 39 w 57"/>
                <a:gd name="T49" fmla="*/ 30 h 671"/>
                <a:gd name="T50" fmla="*/ 44 w 57"/>
                <a:gd name="T51" fmla="*/ 0 h 671"/>
                <a:gd name="T52" fmla="*/ 37 w 57"/>
                <a:gd name="T53" fmla="*/ 26 h 671"/>
                <a:gd name="T54" fmla="*/ 36 w 57"/>
                <a:gd name="T55" fmla="*/ 29 h 671"/>
                <a:gd name="T56" fmla="*/ 36 w 57"/>
                <a:gd name="T57" fmla="*/ 30 h 671"/>
                <a:gd name="T58" fmla="*/ 33 w 57"/>
                <a:gd name="T59" fmla="*/ 30 h 671"/>
                <a:gd name="T60" fmla="*/ 35 w 57"/>
                <a:gd name="T61" fmla="*/ 36 h 671"/>
                <a:gd name="T62" fmla="*/ 34 w 57"/>
                <a:gd name="T63" fmla="*/ 39 h 671"/>
                <a:gd name="T64" fmla="*/ 13 w 57"/>
                <a:gd name="T65" fmla="*/ 518 h 671"/>
                <a:gd name="T66" fmla="*/ 14 w 57"/>
                <a:gd name="T67" fmla="*/ 522 h 671"/>
                <a:gd name="T68" fmla="*/ 14 w 57"/>
                <a:gd name="T69" fmla="*/ 520 h 671"/>
                <a:gd name="T70" fmla="*/ 17 w 57"/>
                <a:gd name="T71" fmla="*/ 530 h 671"/>
                <a:gd name="T72" fmla="*/ 14 w 57"/>
                <a:gd name="T73" fmla="*/ 522 h 671"/>
                <a:gd name="T74" fmla="*/ 31 w 57"/>
                <a:gd name="T75" fmla="*/ 648 h 671"/>
                <a:gd name="T76" fmla="*/ 31 w 57"/>
                <a:gd name="T77" fmla="*/ 650 h 671"/>
                <a:gd name="T78" fmla="*/ 31 w 57"/>
                <a:gd name="T79" fmla="*/ 650 h 671"/>
                <a:gd name="T80" fmla="*/ 50 w 57"/>
                <a:gd name="T81" fmla="*/ 654 h 671"/>
                <a:gd name="T82" fmla="*/ 56 w 57"/>
                <a:gd name="T83" fmla="*/ 637 h 671"/>
                <a:gd name="T84" fmla="*/ 49 w 57"/>
                <a:gd name="T85" fmla="*/ 363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7" h="671">
                  <a:moveTo>
                    <a:pt x="34" y="305"/>
                  </a:moveTo>
                  <a:cubicBezTo>
                    <a:pt x="34" y="305"/>
                    <a:pt x="34" y="305"/>
                    <a:pt x="34" y="305"/>
                  </a:cubicBezTo>
                  <a:cubicBezTo>
                    <a:pt x="34" y="305"/>
                    <a:pt x="34" y="305"/>
                    <a:pt x="35" y="305"/>
                  </a:cubicBezTo>
                  <a:cubicBezTo>
                    <a:pt x="35" y="306"/>
                    <a:pt x="35" y="306"/>
                    <a:pt x="35" y="306"/>
                  </a:cubicBezTo>
                  <a:cubicBezTo>
                    <a:pt x="35" y="306"/>
                    <a:pt x="35" y="306"/>
                    <a:pt x="35" y="306"/>
                  </a:cubicBezTo>
                  <a:cubicBezTo>
                    <a:pt x="38" y="306"/>
                    <a:pt x="41" y="303"/>
                    <a:pt x="43" y="296"/>
                  </a:cubicBezTo>
                  <a:cubicBezTo>
                    <a:pt x="35" y="295"/>
                    <a:pt x="35" y="304"/>
                    <a:pt x="34" y="305"/>
                  </a:cubicBezTo>
                  <a:close/>
                  <a:moveTo>
                    <a:pt x="45" y="348"/>
                  </a:moveTo>
                  <a:cubicBezTo>
                    <a:pt x="45" y="345"/>
                    <a:pt x="43" y="339"/>
                    <a:pt x="42" y="334"/>
                  </a:cubicBezTo>
                  <a:cubicBezTo>
                    <a:pt x="43" y="342"/>
                    <a:pt x="44" y="345"/>
                    <a:pt x="45" y="348"/>
                  </a:cubicBezTo>
                  <a:close/>
                  <a:moveTo>
                    <a:pt x="49" y="363"/>
                  </a:moveTo>
                  <a:cubicBezTo>
                    <a:pt x="48" y="354"/>
                    <a:pt x="47" y="352"/>
                    <a:pt x="45" y="348"/>
                  </a:cubicBezTo>
                  <a:cubicBezTo>
                    <a:pt x="45" y="349"/>
                    <a:pt x="45" y="350"/>
                    <a:pt x="45" y="350"/>
                  </a:cubicBezTo>
                  <a:cubicBezTo>
                    <a:pt x="25" y="344"/>
                    <a:pt x="34" y="340"/>
                    <a:pt x="41" y="329"/>
                  </a:cubicBezTo>
                  <a:cubicBezTo>
                    <a:pt x="41" y="330"/>
                    <a:pt x="41" y="332"/>
                    <a:pt x="42" y="334"/>
                  </a:cubicBezTo>
                  <a:cubicBezTo>
                    <a:pt x="42" y="332"/>
                    <a:pt x="41" y="330"/>
                    <a:pt x="41" y="329"/>
                  </a:cubicBezTo>
                  <a:cubicBezTo>
                    <a:pt x="47" y="320"/>
                    <a:pt x="51" y="307"/>
                    <a:pt x="38" y="285"/>
                  </a:cubicBezTo>
                  <a:cubicBezTo>
                    <a:pt x="57" y="277"/>
                    <a:pt x="43" y="172"/>
                    <a:pt x="44" y="140"/>
                  </a:cubicBezTo>
                  <a:cubicBezTo>
                    <a:pt x="35" y="186"/>
                    <a:pt x="44" y="128"/>
                    <a:pt x="45" y="117"/>
                  </a:cubicBezTo>
                  <a:cubicBezTo>
                    <a:pt x="46" y="117"/>
                    <a:pt x="46" y="116"/>
                    <a:pt x="46" y="116"/>
                  </a:cubicBezTo>
                  <a:cubicBezTo>
                    <a:pt x="45" y="117"/>
                    <a:pt x="45" y="117"/>
                    <a:pt x="45" y="118"/>
                  </a:cubicBezTo>
                  <a:cubicBezTo>
                    <a:pt x="31" y="143"/>
                    <a:pt x="39" y="105"/>
                    <a:pt x="42" y="71"/>
                  </a:cubicBezTo>
                  <a:cubicBezTo>
                    <a:pt x="44" y="54"/>
                    <a:pt x="44" y="38"/>
                    <a:pt x="39" y="32"/>
                  </a:cubicBezTo>
                  <a:cubicBezTo>
                    <a:pt x="39" y="32"/>
                    <a:pt x="39" y="32"/>
                    <a:pt x="39" y="31"/>
                  </a:cubicBezTo>
                  <a:cubicBezTo>
                    <a:pt x="39" y="31"/>
                    <a:pt x="39" y="30"/>
                    <a:pt x="39" y="30"/>
                  </a:cubicBezTo>
                  <a:cubicBezTo>
                    <a:pt x="40" y="19"/>
                    <a:pt x="41" y="9"/>
                    <a:pt x="44" y="0"/>
                  </a:cubicBezTo>
                  <a:cubicBezTo>
                    <a:pt x="41" y="6"/>
                    <a:pt x="39" y="15"/>
                    <a:pt x="37" y="26"/>
                  </a:cubicBezTo>
                  <a:cubicBezTo>
                    <a:pt x="36" y="27"/>
                    <a:pt x="36" y="28"/>
                    <a:pt x="36" y="29"/>
                  </a:cubicBezTo>
                  <a:cubicBezTo>
                    <a:pt x="36" y="29"/>
                    <a:pt x="36" y="30"/>
                    <a:pt x="36" y="30"/>
                  </a:cubicBezTo>
                  <a:cubicBezTo>
                    <a:pt x="35" y="30"/>
                    <a:pt x="34" y="30"/>
                    <a:pt x="33" y="30"/>
                  </a:cubicBezTo>
                  <a:cubicBezTo>
                    <a:pt x="34" y="32"/>
                    <a:pt x="34" y="34"/>
                    <a:pt x="35" y="36"/>
                  </a:cubicBezTo>
                  <a:cubicBezTo>
                    <a:pt x="35" y="37"/>
                    <a:pt x="34" y="38"/>
                    <a:pt x="34" y="39"/>
                  </a:cubicBezTo>
                  <a:cubicBezTo>
                    <a:pt x="14" y="156"/>
                    <a:pt x="0" y="458"/>
                    <a:pt x="13" y="518"/>
                  </a:cubicBezTo>
                  <a:cubicBezTo>
                    <a:pt x="13" y="519"/>
                    <a:pt x="14" y="520"/>
                    <a:pt x="14" y="522"/>
                  </a:cubicBezTo>
                  <a:cubicBezTo>
                    <a:pt x="14" y="521"/>
                    <a:pt x="14" y="520"/>
                    <a:pt x="14" y="520"/>
                  </a:cubicBezTo>
                  <a:cubicBezTo>
                    <a:pt x="16" y="526"/>
                    <a:pt x="17" y="529"/>
                    <a:pt x="17" y="530"/>
                  </a:cubicBezTo>
                  <a:cubicBezTo>
                    <a:pt x="17" y="529"/>
                    <a:pt x="16" y="525"/>
                    <a:pt x="14" y="522"/>
                  </a:cubicBezTo>
                  <a:cubicBezTo>
                    <a:pt x="21" y="547"/>
                    <a:pt x="23" y="616"/>
                    <a:pt x="31" y="648"/>
                  </a:cubicBezTo>
                  <a:cubicBezTo>
                    <a:pt x="31" y="649"/>
                    <a:pt x="31" y="649"/>
                    <a:pt x="31" y="650"/>
                  </a:cubicBezTo>
                  <a:cubicBezTo>
                    <a:pt x="31" y="650"/>
                    <a:pt x="31" y="650"/>
                    <a:pt x="31" y="650"/>
                  </a:cubicBezTo>
                  <a:cubicBezTo>
                    <a:pt x="35" y="666"/>
                    <a:pt x="41" y="671"/>
                    <a:pt x="50" y="654"/>
                  </a:cubicBezTo>
                  <a:cubicBezTo>
                    <a:pt x="52" y="649"/>
                    <a:pt x="54" y="644"/>
                    <a:pt x="56" y="637"/>
                  </a:cubicBezTo>
                  <a:cubicBezTo>
                    <a:pt x="14" y="661"/>
                    <a:pt x="51" y="371"/>
                    <a:pt x="49" y="3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03" name="Freeform 773">
              <a:extLst>
                <a:ext uri="{FF2B5EF4-FFF2-40B4-BE49-F238E27FC236}">
                  <a16:creationId xmlns:a16="http://schemas.microsoft.com/office/drawing/2014/main" id="{FF4EEAD0-24A8-6BBB-C2D2-B39F3B7FB677}"/>
                </a:ext>
              </a:extLst>
            </p:cNvPr>
            <p:cNvSpPr>
              <a:spLocks noEditPoints="1"/>
            </p:cNvSpPr>
            <p:nvPr userDrawn="1"/>
          </p:nvSpPr>
          <p:spPr bwMode="auto">
            <a:xfrm>
              <a:off x="2925" y="2322"/>
              <a:ext cx="58" cy="238"/>
            </a:xfrm>
            <a:custGeom>
              <a:avLst/>
              <a:gdLst>
                <a:gd name="T0" fmla="*/ 8 w 41"/>
                <a:gd name="T1" fmla="*/ 165 h 165"/>
                <a:gd name="T2" fmla="*/ 9 w 41"/>
                <a:gd name="T3" fmla="*/ 164 h 165"/>
                <a:gd name="T4" fmla="*/ 6 w 41"/>
                <a:gd name="T5" fmla="*/ 158 h 165"/>
                <a:gd name="T6" fmla="*/ 8 w 41"/>
                <a:gd name="T7" fmla="*/ 165 h 165"/>
                <a:gd name="T8" fmla="*/ 1 w 41"/>
                <a:gd name="T9" fmla="*/ 23 h 165"/>
                <a:gd name="T10" fmla="*/ 0 w 41"/>
                <a:gd name="T11" fmla="*/ 50 h 165"/>
                <a:gd name="T12" fmla="*/ 0 w 41"/>
                <a:gd name="T13" fmla="*/ 51 h 165"/>
                <a:gd name="T14" fmla="*/ 0 w 41"/>
                <a:gd name="T15" fmla="*/ 56 h 165"/>
                <a:gd name="T16" fmla="*/ 5 w 41"/>
                <a:gd name="T17" fmla="*/ 151 h 165"/>
                <a:gd name="T18" fmla="*/ 5 w 41"/>
                <a:gd name="T19" fmla="*/ 154 h 165"/>
                <a:gd name="T20" fmla="*/ 6 w 41"/>
                <a:gd name="T21" fmla="*/ 158 h 165"/>
                <a:gd name="T22" fmla="*/ 6 w 41"/>
                <a:gd name="T23" fmla="*/ 156 h 165"/>
                <a:gd name="T24" fmla="*/ 9 w 41"/>
                <a:gd name="T25" fmla="*/ 164 h 165"/>
                <a:gd name="T26" fmla="*/ 29 w 41"/>
                <a:gd name="T27" fmla="*/ 153 h 165"/>
                <a:gd name="T28" fmla="*/ 30 w 41"/>
                <a:gd name="T29" fmla="*/ 136 h 165"/>
                <a:gd name="T30" fmla="*/ 30 w 41"/>
                <a:gd name="T31" fmla="*/ 135 h 165"/>
                <a:gd name="T32" fmla="*/ 30 w 41"/>
                <a:gd name="T33" fmla="*/ 135 h 165"/>
                <a:gd name="T34" fmla="*/ 38 w 41"/>
                <a:gd name="T35" fmla="*/ 35 h 165"/>
                <a:gd name="T36" fmla="*/ 41 w 41"/>
                <a:gd name="T37" fmla="*/ 0 h 165"/>
                <a:gd name="T38" fmla="*/ 1 w 41"/>
                <a:gd name="T39" fmla="*/ 23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65">
                  <a:moveTo>
                    <a:pt x="8" y="165"/>
                  </a:moveTo>
                  <a:cubicBezTo>
                    <a:pt x="8" y="165"/>
                    <a:pt x="8" y="164"/>
                    <a:pt x="9" y="164"/>
                  </a:cubicBezTo>
                  <a:cubicBezTo>
                    <a:pt x="8" y="163"/>
                    <a:pt x="7" y="160"/>
                    <a:pt x="6" y="158"/>
                  </a:cubicBezTo>
                  <a:cubicBezTo>
                    <a:pt x="7" y="160"/>
                    <a:pt x="7" y="162"/>
                    <a:pt x="8" y="165"/>
                  </a:cubicBezTo>
                  <a:close/>
                  <a:moveTo>
                    <a:pt x="1" y="23"/>
                  </a:moveTo>
                  <a:cubicBezTo>
                    <a:pt x="0" y="32"/>
                    <a:pt x="0" y="41"/>
                    <a:pt x="0" y="50"/>
                  </a:cubicBezTo>
                  <a:cubicBezTo>
                    <a:pt x="0" y="51"/>
                    <a:pt x="0" y="51"/>
                    <a:pt x="0" y="51"/>
                  </a:cubicBezTo>
                  <a:cubicBezTo>
                    <a:pt x="0" y="53"/>
                    <a:pt x="0" y="55"/>
                    <a:pt x="0" y="56"/>
                  </a:cubicBezTo>
                  <a:cubicBezTo>
                    <a:pt x="0" y="99"/>
                    <a:pt x="1" y="133"/>
                    <a:pt x="5" y="151"/>
                  </a:cubicBezTo>
                  <a:cubicBezTo>
                    <a:pt x="5" y="152"/>
                    <a:pt x="5" y="153"/>
                    <a:pt x="5" y="154"/>
                  </a:cubicBezTo>
                  <a:cubicBezTo>
                    <a:pt x="5" y="155"/>
                    <a:pt x="6" y="156"/>
                    <a:pt x="6" y="158"/>
                  </a:cubicBezTo>
                  <a:cubicBezTo>
                    <a:pt x="6" y="157"/>
                    <a:pt x="6" y="156"/>
                    <a:pt x="6" y="156"/>
                  </a:cubicBezTo>
                  <a:cubicBezTo>
                    <a:pt x="7" y="160"/>
                    <a:pt x="8" y="163"/>
                    <a:pt x="9" y="164"/>
                  </a:cubicBezTo>
                  <a:cubicBezTo>
                    <a:pt x="16" y="161"/>
                    <a:pt x="22" y="157"/>
                    <a:pt x="29" y="153"/>
                  </a:cubicBezTo>
                  <a:cubicBezTo>
                    <a:pt x="30" y="148"/>
                    <a:pt x="30" y="142"/>
                    <a:pt x="30" y="136"/>
                  </a:cubicBezTo>
                  <a:cubicBezTo>
                    <a:pt x="30" y="136"/>
                    <a:pt x="30" y="135"/>
                    <a:pt x="30" y="135"/>
                  </a:cubicBezTo>
                  <a:cubicBezTo>
                    <a:pt x="30" y="135"/>
                    <a:pt x="30" y="135"/>
                    <a:pt x="30" y="135"/>
                  </a:cubicBezTo>
                  <a:cubicBezTo>
                    <a:pt x="33" y="98"/>
                    <a:pt x="36" y="61"/>
                    <a:pt x="38" y="35"/>
                  </a:cubicBezTo>
                  <a:cubicBezTo>
                    <a:pt x="40" y="17"/>
                    <a:pt x="41" y="5"/>
                    <a:pt x="41" y="0"/>
                  </a:cubicBezTo>
                  <a:cubicBezTo>
                    <a:pt x="28" y="8"/>
                    <a:pt x="14" y="15"/>
                    <a:pt x="1" y="2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04" name="Freeform 774">
              <a:extLst>
                <a:ext uri="{FF2B5EF4-FFF2-40B4-BE49-F238E27FC236}">
                  <a16:creationId xmlns:a16="http://schemas.microsoft.com/office/drawing/2014/main" id="{2C4E1639-C736-405E-924B-D78C3C3E9582}"/>
                </a:ext>
              </a:extLst>
            </p:cNvPr>
            <p:cNvSpPr>
              <a:spLocks noEditPoints="1"/>
            </p:cNvSpPr>
            <p:nvPr userDrawn="1"/>
          </p:nvSpPr>
          <p:spPr bwMode="auto">
            <a:xfrm>
              <a:off x="3182" y="2184"/>
              <a:ext cx="59" cy="193"/>
            </a:xfrm>
            <a:custGeom>
              <a:avLst/>
              <a:gdLst>
                <a:gd name="T0" fmla="*/ 8 w 41"/>
                <a:gd name="T1" fmla="*/ 134 h 134"/>
                <a:gd name="T2" fmla="*/ 9 w 41"/>
                <a:gd name="T3" fmla="*/ 134 h 134"/>
                <a:gd name="T4" fmla="*/ 6 w 41"/>
                <a:gd name="T5" fmla="*/ 129 h 134"/>
                <a:gd name="T6" fmla="*/ 8 w 41"/>
                <a:gd name="T7" fmla="*/ 134 h 134"/>
                <a:gd name="T8" fmla="*/ 1 w 41"/>
                <a:gd name="T9" fmla="*/ 18 h 134"/>
                <a:gd name="T10" fmla="*/ 0 w 41"/>
                <a:gd name="T11" fmla="*/ 40 h 134"/>
                <a:gd name="T12" fmla="*/ 0 w 41"/>
                <a:gd name="T13" fmla="*/ 41 h 134"/>
                <a:gd name="T14" fmla="*/ 0 w 41"/>
                <a:gd name="T15" fmla="*/ 46 h 134"/>
                <a:gd name="T16" fmla="*/ 5 w 41"/>
                <a:gd name="T17" fmla="*/ 123 h 134"/>
                <a:gd name="T18" fmla="*/ 5 w 41"/>
                <a:gd name="T19" fmla="*/ 126 h 134"/>
                <a:gd name="T20" fmla="*/ 6 w 41"/>
                <a:gd name="T21" fmla="*/ 128 h 134"/>
                <a:gd name="T22" fmla="*/ 6 w 41"/>
                <a:gd name="T23" fmla="*/ 127 h 134"/>
                <a:gd name="T24" fmla="*/ 9 w 41"/>
                <a:gd name="T25" fmla="*/ 134 h 134"/>
                <a:gd name="T26" fmla="*/ 29 w 41"/>
                <a:gd name="T27" fmla="*/ 125 h 134"/>
                <a:gd name="T28" fmla="*/ 30 w 41"/>
                <a:gd name="T29" fmla="*/ 111 h 134"/>
                <a:gd name="T30" fmla="*/ 30 w 41"/>
                <a:gd name="T31" fmla="*/ 110 h 134"/>
                <a:gd name="T32" fmla="*/ 30 w 41"/>
                <a:gd name="T33" fmla="*/ 110 h 134"/>
                <a:gd name="T34" fmla="*/ 38 w 41"/>
                <a:gd name="T35" fmla="*/ 28 h 134"/>
                <a:gd name="T36" fmla="*/ 41 w 41"/>
                <a:gd name="T37" fmla="*/ 0 h 134"/>
                <a:gd name="T38" fmla="*/ 1 w 41"/>
                <a:gd name="T39" fmla="*/ 18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34">
                  <a:moveTo>
                    <a:pt x="8" y="134"/>
                  </a:moveTo>
                  <a:cubicBezTo>
                    <a:pt x="8" y="134"/>
                    <a:pt x="8" y="134"/>
                    <a:pt x="9" y="134"/>
                  </a:cubicBezTo>
                  <a:cubicBezTo>
                    <a:pt x="8" y="132"/>
                    <a:pt x="7" y="130"/>
                    <a:pt x="6" y="129"/>
                  </a:cubicBezTo>
                  <a:cubicBezTo>
                    <a:pt x="7" y="130"/>
                    <a:pt x="7" y="132"/>
                    <a:pt x="8" y="134"/>
                  </a:cubicBezTo>
                  <a:close/>
                  <a:moveTo>
                    <a:pt x="1" y="18"/>
                  </a:moveTo>
                  <a:cubicBezTo>
                    <a:pt x="0" y="26"/>
                    <a:pt x="0" y="33"/>
                    <a:pt x="0" y="40"/>
                  </a:cubicBezTo>
                  <a:cubicBezTo>
                    <a:pt x="0" y="41"/>
                    <a:pt x="0" y="41"/>
                    <a:pt x="0" y="41"/>
                  </a:cubicBezTo>
                  <a:cubicBezTo>
                    <a:pt x="0" y="43"/>
                    <a:pt x="0" y="44"/>
                    <a:pt x="0" y="46"/>
                  </a:cubicBezTo>
                  <a:cubicBezTo>
                    <a:pt x="0" y="80"/>
                    <a:pt x="1" y="108"/>
                    <a:pt x="5" y="123"/>
                  </a:cubicBezTo>
                  <a:cubicBezTo>
                    <a:pt x="5" y="124"/>
                    <a:pt x="5" y="125"/>
                    <a:pt x="5" y="126"/>
                  </a:cubicBezTo>
                  <a:cubicBezTo>
                    <a:pt x="5" y="126"/>
                    <a:pt x="6" y="127"/>
                    <a:pt x="6" y="128"/>
                  </a:cubicBezTo>
                  <a:cubicBezTo>
                    <a:pt x="6" y="128"/>
                    <a:pt x="6" y="127"/>
                    <a:pt x="6" y="127"/>
                  </a:cubicBezTo>
                  <a:cubicBezTo>
                    <a:pt x="7" y="130"/>
                    <a:pt x="8" y="132"/>
                    <a:pt x="9" y="134"/>
                  </a:cubicBezTo>
                  <a:cubicBezTo>
                    <a:pt x="16" y="131"/>
                    <a:pt x="22" y="128"/>
                    <a:pt x="29" y="125"/>
                  </a:cubicBezTo>
                  <a:cubicBezTo>
                    <a:pt x="30" y="120"/>
                    <a:pt x="30" y="115"/>
                    <a:pt x="30" y="111"/>
                  </a:cubicBezTo>
                  <a:cubicBezTo>
                    <a:pt x="30" y="110"/>
                    <a:pt x="30" y="110"/>
                    <a:pt x="30" y="110"/>
                  </a:cubicBezTo>
                  <a:cubicBezTo>
                    <a:pt x="30" y="110"/>
                    <a:pt x="30" y="110"/>
                    <a:pt x="30" y="110"/>
                  </a:cubicBezTo>
                  <a:cubicBezTo>
                    <a:pt x="33" y="79"/>
                    <a:pt x="36" y="49"/>
                    <a:pt x="38" y="28"/>
                  </a:cubicBezTo>
                  <a:cubicBezTo>
                    <a:pt x="40" y="14"/>
                    <a:pt x="41" y="3"/>
                    <a:pt x="41" y="0"/>
                  </a:cubicBezTo>
                  <a:cubicBezTo>
                    <a:pt x="28" y="6"/>
                    <a:pt x="14" y="12"/>
                    <a:pt x="1" y="1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05" name="Freeform 775">
              <a:extLst>
                <a:ext uri="{FF2B5EF4-FFF2-40B4-BE49-F238E27FC236}">
                  <a16:creationId xmlns:a16="http://schemas.microsoft.com/office/drawing/2014/main" id="{6A75D264-B546-2DD8-84C8-5D04B343820E}"/>
                </a:ext>
              </a:extLst>
            </p:cNvPr>
            <p:cNvSpPr>
              <a:spLocks noEditPoints="1"/>
            </p:cNvSpPr>
            <p:nvPr userDrawn="1"/>
          </p:nvSpPr>
          <p:spPr bwMode="auto">
            <a:xfrm>
              <a:off x="3467" y="1972"/>
              <a:ext cx="59" cy="192"/>
            </a:xfrm>
            <a:custGeom>
              <a:avLst/>
              <a:gdLst>
                <a:gd name="T0" fmla="*/ 7 w 41"/>
                <a:gd name="T1" fmla="*/ 134 h 134"/>
                <a:gd name="T2" fmla="*/ 8 w 41"/>
                <a:gd name="T3" fmla="*/ 134 h 134"/>
                <a:gd name="T4" fmla="*/ 6 w 41"/>
                <a:gd name="T5" fmla="*/ 129 h 134"/>
                <a:gd name="T6" fmla="*/ 7 w 41"/>
                <a:gd name="T7" fmla="*/ 134 h 134"/>
                <a:gd name="T8" fmla="*/ 0 w 41"/>
                <a:gd name="T9" fmla="*/ 19 h 134"/>
                <a:gd name="T10" fmla="*/ 0 w 41"/>
                <a:gd name="T11" fmla="*/ 41 h 134"/>
                <a:gd name="T12" fmla="*/ 0 w 41"/>
                <a:gd name="T13" fmla="*/ 42 h 134"/>
                <a:gd name="T14" fmla="*/ 0 w 41"/>
                <a:gd name="T15" fmla="*/ 46 h 134"/>
                <a:gd name="T16" fmla="*/ 4 w 41"/>
                <a:gd name="T17" fmla="*/ 124 h 134"/>
                <a:gd name="T18" fmla="*/ 5 w 41"/>
                <a:gd name="T19" fmla="*/ 126 h 134"/>
                <a:gd name="T20" fmla="*/ 6 w 41"/>
                <a:gd name="T21" fmla="*/ 129 h 134"/>
                <a:gd name="T22" fmla="*/ 5 w 41"/>
                <a:gd name="T23" fmla="*/ 127 h 134"/>
                <a:gd name="T24" fmla="*/ 8 w 41"/>
                <a:gd name="T25" fmla="*/ 134 h 134"/>
                <a:gd name="T26" fmla="*/ 29 w 41"/>
                <a:gd name="T27" fmla="*/ 125 h 134"/>
                <a:gd name="T28" fmla="*/ 30 w 41"/>
                <a:gd name="T29" fmla="*/ 111 h 134"/>
                <a:gd name="T30" fmla="*/ 30 w 41"/>
                <a:gd name="T31" fmla="*/ 110 h 134"/>
                <a:gd name="T32" fmla="*/ 30 w 41"/>
                <a:gd name="T33" fmla="*/ 110 h 134"/>
                <a:gd name="T34" fmla="*/ 38 w 41"/>
                <a:gd name="T35" fmla="*/ 28 h 134"/>
                <a:gd name="T36" fmla="*/ 41 w 41"/>
                <a:gd name="T37" fmla="*/ 0 h 134"/>
                <a:gd name="T38" fmla="*/ 0 w 41"/>
                <a:gd name="T39" fmla="*/ 19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34">
                  <a:moveTo>
                    <a:pt x="7" y="134"/>
                  </a:moveTo>
                  <a:cubicBezTo>
                    <a:pt x="8" y="134"/>
                    <a:pt x="8" y="134"/>
                    <a:pt x="8" y="134"/>
                  </a:cubicBezTo>
                  <a:cubicBezTo>
                    <a:pt x="8" y="133"/>
                    <a:pt x="7" y="131"/>
                    <a:pt x="6" y="129"/>
                  </a:cubicBezTo>
                  <a:cubicBezTo>
                    <a:pt x="6" y="131"/>
                    <a:pt x="7" y="132"/>
                    <a:pt x="7" y="134"/>
                  </a:cubicBezTo>
                  <a:close/>
                  <a:moveTo>
                    <a:pt x="0" y="19"/>
                  </a:moveTo>
                  <a:cubicBezTo>
                    <a:pt x="0" y="26"/>
                    <a:pt x="0" y="34"/>
                    <a:pt x="0" y="41"/>
                  </a:cubicBezTo>
                  <a:cubicBezTo>
                    <a:pt x="0" y="42"/>
                    <a:pt x="0" y="42"/>
                    <a:pt x="0" y="42"/>
                  </a:cubicBezTo>
                  <a:cubicBezTo>
                    <a:pt x="0" y="43"/>
                    <a:pt x="0" y="45"/>
                    <a:pt x="0" y="46"/>
                  </a:cubicBezTo>
                  <a:cubicBezTo>
                    <a:pt x="0" y="81"/>
                    <a:pt x="1" y="109"/>
                    <a:pt x="4" y="124"/>
                  </a:cubicBezTo>
                  <a:cubicBezTo>
                    <a:pt x="4" y="124"/>
                    <a:pt x="4" y="125"/>
                    <a:pt x="5" y="126"/>
                  </a:cubicBezTo>
                  <a:cubicBezTo>
                    <a:pt x="5" y="127"/>
                    <a:pt x="5" y="128"/>
                    <a:pt x="6" y="129"/>
                  </a:cubicBezTo>
                  <a:cubicBezTo>
                    <a:pt x="6" y="128"/>
                    <a:pt x="5" y="128"/>
                    <a:pt x="5" y="127"/>
                  </a:cubicBezTo>
                  <a:cubicBezTo>
                    <a:pt x="7" y="131"/>
                    <a:pt x="8" y="133"/>
                    <a:pt x="8" y="134"/>
                  </a:cubicBezTo>
                  <a:cubicBezTo>
                    <a:pt x="15" y="131"/>
                    <a:pt x="22" y="128"/>
                    <a:pt x="29" y="125"/>
                  </a:cubicBezTo>
                  <a:cubicBezTo>
                    <a:pt x="29" y="121"/>
                    <a:pt x="29" y="116"/>
                    <a:pt x="30" y="111"/>
                  </a:cubicBezTo>
                  <a:cubicBezTo>
                    <a:pt x="30" y="111"/>
                    <a:pt x="30" y="111"/>
                    <a:pt x="30" y="110"/>
                  </a:cubicBezTo>
                  <a:cubicBezTo>
                    <a:pt x="30" y="110"/>
                    <a:pt x="30" y="110"/>
                    <a:pt x="30" y="110"/>
                  </a:cubicBezTo>
                  <a:cubicBezTo>
                    <a:pt x="32" y="80"/>
                    <a:pt x="35" y="50"/>
                    <a:pt x="38" y="28"/>
                  </a:cubicBezTo>
                  <a:cubicBezTo>
                    <a:pt x="39" y="14"/>
                    <a:pt x="41" y="4"/>
                    <a:pt x="41" y="0"/>
                  </a:cubicBezTo>
                  <a:cubicBezTo>
                    <a:pt x="27" y="6"/>
                    <a:pt x="14" y="13"/>
                    <a:pt x="0" y="1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06" name="Freeform 776">
              <a:extLst>
                <a:ext uri="{FF2B5EF4-FFF2-40B4-BE49-F238E27FC236}">
                  <a16:creationId xmlns:a16="http://schemas.microsoft.com/office/drawing/2014/main" id="{3EEFD84C-B326-A721-66A2-B9E46B2B1286}"/>
                </a:ext>
              </a:extLst>
            </p:cNvPr>
            <p:cNvSpPr>
              <a:spLocks noEditPoints="1"/>
            </p:cNvSpPr>
            <p:nvPr userDrawn="1"/>
          </p:nvSpPr>
          <p:spPr bwMode="auto">
            <a:xfrm>
              <a:off x="3851" y="1578"/>
              <a:ext cx="33" cy="156"/>
            </a:xfrm>
            <a:custGeom>
              <a:avLst/>
              <a:gdLst>
                <a:gd name="T0" fmla="*/ 9 w 23"/>
                <a:gd name="T1" fmla="*/ 98 h 109"/>
                <a:gd name="T2" fmla="*/ 9 w 23"/>
                <a:gd name="T3" fmla="*/ 98 h 109"/>
                <a:gd name="T4" fmla="*/ 9 w 23"/>
                <a:gd name="T5" fmla="*/ 98 h 109"/>
                <a:gd name="T6" fmla="*/ 9 w 23"/>
                <a:gd name="T7" fmla="*/ 98 h 109"/>
                <a:gd name="T8" fmla="*/ 17 w 23"/>
                <a:gd name="T9" fmla="*/ 48 h 109"/>
                <a:gd name="T10" fmla="*/ 14 w 23"/>
                <a:gd name="T11" fmla="*/ 37 h 109"/>
                <a:gd name="T12" fmla="*/ 17 w 23"/>
                <a:gd name="T13" fmla="*/ 22 h 109"/>
                <a:gd name="T14" fmla="*/ 14 w 23"/>
                <a:gd name="T15" fmla="*/ 9 h 109"/>
                <a:gd name="T16" fmla="*/ 14 w 23"/>
                <a:gd name="T17" fmla="*/ 9 h 109"/>
                <a:gd name="T18" fmla="*/ 12 w 23"/>
                <a:gd name="T19" fmla="*/ 1 h 109"/>
                <a:gd name="T20" fmla="*/ 11 w 23"/>
                <a:gd name="T21" fmla="*/ 0 h 109"/>
                <a:gd name="T22" fmla="*/ 0 w 23"/>
                <a:gd name="T23" fmla="*/ 10 h 109"/>
                <a:gd name="T24" fmla="*/ 0 w 23"/>
                <a:gd name="T25" fmla="*/ 18 h 109"/>
                <a:gd name="T26" fmla="*/ 0 w 23"/>
                <a:gd name="T27" fmla="*/ 19 h 109"/>
                <a:gd name="T28" fmla="*/ 0 w 23"/>
                <a:gd name="T29" fmla="*/ 19 h 109"/>
                <a:gd name="T30" fmla="*/ 0 w 23"/>
                <a:gd name="T31" fmla="*/ 19 h 109"/>
                <a:gd name="T32" fmla="*/ 0 w 23"/>
                <a:gd name="T33" fmla="*/ 36 h 109"/>
                <a:gd name="T34" fmla="*/ 5 w 23"/>
                <a:gd name="T35" fmla="*/ 86 h 109"/>
                <a:gd name="T36" fmla="*/ 5 w 23"/>
                <a:gd name="T37" fmla="*/ 86 h 109"/>
                <a:gd name="T38" fmla="*/ 6 w 23"/>
                <a:gd name="T39" fmla="*/ 90 h 109"/>
                <a:gd name="T40" fmla="*/ 6 w 23"/>
                <a:gd name="T41" fmla="*/ 91 h 109"/>
                <a:gd name="T42" fmla="*/ 9 w 23"/>
                <a:gd name="T43" fmla="*/ 97 h 109"/>
                <a:gd name="T44" fmla="*/ 9 w 23"/>
                <a:gd name="T45" fmla="*/ 98 h 109"/>
                <a:gd name="T46" fmla="*/ 9 w 23"/>
                <a:gd name="T47" fmla="*/ 98 h 109"/>
                <a:gd name="T48" fmla="*/ 9 w 23"/>
                <a:gd name="T49" fmla="*/ 98 h 109"/>
                <a:gd name="T50" fmla="*/ 9 w 23"/>
                <a:gd name="T51" fmla="*/ 98 h 109"/>
                <a:gd name="T52" fmla="*/ 11 w 23"/>
                <a:gd name="T53" fmla="*/ 100 h 109"/>
                <a:gd name="T54" fmla="*/ 11 w 23"/>
                <a:gd name="T55" fmla="*/ 100 h 109"/>
                <a:gd name="T56" fmla="*/ 10 w 23"/>
                <a:gd name="T57" fmla="*/ 98 h 109"/>
                <a:gd name="T58" fmla="*/ 11 w 23"/>
                <a:gd name="T59" fmla="*/ 100 h 109"/>
                <a:gd name="T60" fmla="*/ 12 w 23"/>
                <a:gd name="T61" fmla="*/ 101 h 109"/>
                <a:gd name="T62" fmla="*/ 15 w 23"/>
                <a:gd name="T63" fmla="*/ 109 h 109"/>
                <a:gd name="T64" fmla="*/ 22 w 23"/>
                <a:gd name="T65" fmla="*/ 102 h 109"/>
                <a:gd name="T66" fmla="*/ 22 w 23"/>
                <a:gd name="T67" fmla="*/ 96 h 109"/>
                <a:gd name="T68" fmla="*/ 22 w 23"/>
                <a:gd name="T69" fmla="*/ 96 h 109"/>
                <a:gd name="T70" fmla="*/ 22 w 23"/>
                <a:gd name="T71" fmla="*/ 92 h 109"/>
                <a:gd name="T72" fmla="*/ 22 w 23"/>
                <a:gd name="T73" fmla="*/ 90 h 109"/>
                <a:gd name="T74" fmla="*/ 22 w 23"/>
                <a:gd name="T75" fmla="*/ 81 h 109"/>
                <a:gd name="T76" fmla="*/ 22 w 23"/>
                <a:gd name="T77" fmla="*/ 80 h 109"/>
                <a:gd name="T78" fmla="*/ 22 w 23"/>
                <a:gd name="T79" fmla="*/ 76 h 109"/>
                <a:gd name="T80" fmla="*/ 23 w 23"/>
                <a:gd name="T81" fmla="*/ 56 h 109"/>
                <a:gd name="T82" fmla="*/ 20 w 23"/>
                <a:gd name="T83" fmla="*/ 52 h 109"/>
                <a:gd name="T84" fmla="*/ 20 w 23"/>
                <a:gd name="T85" fmla="*/ 53 h 109"/>
                <a:gd name="T86" fmla="*/ 17 w 23"/>
                <a:gd name="T87" fmla="*/ 48 h 109"/>
                <a:gd name="T88" fmla="*/ 13 w 23"/>
                <a:gd name="T89" fmla="*/ 43 h 109"/>
                <a:gd name="T90" fmla="*/ 13 w 23"/>
                <a:gd name="T91" fmla="*/ 43 h 109"/>
                <a:gd name="T92" fmla="*/ 17 w 23"/>
                <a:gd name="T93" fmla="*/ 40 h 109"/>
                <a:gd name="T94" fmla="*/ 13 w 23"/>
                <a:gd name="T95" fmla="*/ 43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 h="109">
                  <a:moveTo>
                    <a:pt x="9" y="98"/>
                  </a:moveTo>
                  <a:cubicBezTo>
                    <a:pt x="9" y="98"/>
                    <a:pt x="9" y="98"/>
                    <a:pt x="9" y="98"/>
                  </a:cubicBezTo>
                  <a:cubicBezTo>
                    <a:pt x="9" y="98"/>
                    <a:pt x="9" y="98"/>
                    <a:pt x="9" y="98"/>
                  </a:cubicBezTo>
                  <a:cubicBezTo>
                    <a:pt x="9" y="98"/>
                    <a:pt x="9" y="98"/>
                    <a:pt x="9" y="98"/>
                  </a:cubicBezTo>
                  <a:close/>
                  <a:moveTo>
                    <a:pt x="17" y="48"/>
                  </a:moveTo>
                  <a:cubicBezTo>
                    <a:pt x="20" y="45"/>
                    <a:pt x="22" y="42"/>
                    <a:pt x="14" y="37"/>
                  </a:cubicBezTo>
                  <a:cubicBezTo>
                    <a:pt x="19" y="36"/>
                    <a:pt x="19" y="29"/>
                    <a:pt x="17" y="22"/>
                  </a:cubicBezTo>
                  <a:cubicBezTo>
                    <a:pt x="17" y="18"/>
                    <a:pt x="15" y="13"/>
                    <a:pt x="14" y="9"/>
                  </a:cubicBezTo>
                  <a:cubicBezTo>
                    <a:pt x="14" y="9"/>
                    <a:pt x="14" y="9"/>
                    <a:pt x="14" y="9"/>
                  </a:cubicBezTo>
                  <a:cubicBezTo>
                    <a:pt x="13" y="5"/>
                    <a:pt x="12" y="3"/>
                    <a:pt x="12" y="1"/>
                  </a:cubicBezTo>
                  <a:cubicBezTo>
                    <a:pt x="10" y="9"/>
                    <a:pt x="11" y="5"/>
                    <a:pt x="11" y="0"/>
                  </a:cubicBezTo>
                  <a:cubicBezTo>
                    <a:pt x="8" y="3"/>
                    <a:pt x="4" y="7"/>
                    <a:pt x="0" y="10"/>
                  </a:cubicBezTo>
                  <a:cubicBezTo>
                    <a:pt x="0" y="13"/>
                    <a:pt x="0" y="15"/>
                    <a:pt x="0" y="18"/>
                  </a:cubicBezTo>
                  <a:cubicBezTo>
                    <a:pt x="0" y="18"/>
                    <a:pt x="0" y="18"/>
                    <a:pt x="0" y="19"/>
                  </a:cubicBezTo>
                  <a:cubicBezTo>
                    <a:pt x="0" y="19"/>
                    <a:pt x="0" y="19"/>
                    <a:pt x="0" y="19"/>
                  </a:cubicBezTo>
                  <a:cubicBezTo>
                    <a:pt x="0" y="19"/>
                    <a:pt x="0" y="19"/>
                    <a:pt x="0" y="19"/>
                  </a:cubicBezTo>
                  <a:cubicBezTo>
                    <a:pt x="0" y="24"/>
                    <a:pt x="0" y="30"/>
                    <a:pt x="0" y="36"/>
                  </a:cubicBezTo>
                  <a:cubicBezTo>
                    <a:pt x="1" y="55"/>
                    <a:pt x="2" y="74"/>
                    <a:pt x="5" y="86"/>
                  </a:cubicBezTo>
                  <a:cubicBezTo>
                    <a:pt x="5" y="86"/>
                    <a:pt x="5" y="86"/>
                    <a:pt x="5" y="86"/>
                  </a:cubicBezTo>
                  <a:cubicBezTo>
                    <a:pt x="5" y="87"/>
                    <a:pt x="6" y="89"/>
                    <a:pt x="6" y="90"/>
                  </a:cubicBezTo>
                  <a:cubicBezTo>
                    <a:pt x="6" y="90"/>
                    <a:pt x="6" y="91"/>
                    <a:pt x="6" y="91"/>
                  </a:cubicBezTo>
                  <a:cubicBezTo>
                    <a:pt x="7" y="94"/>
                    <a:pt x="8" y="96"/>
                    <a:pt x="9" y="97"/>
                  </a:cubicBezTo>
                  <a:cubicBezTo>
                    <a:pt x="9" y="98"/>
                    <a:pt x="9" y="98"/>
                    <a:pt x="9" y="98"/>
                  </a:cubicBezTo>
                  <a:cubicBezTo>
                    <a:pt x="9" y="98"/>
                    <a:pt x="9" y="98"/>
                    <a:pt x="9" y="98"/>
                  </a:cubicBezTo>
                  <a:cubicBezTo>
                    <a:pt x="9" y="98"/>
                    <a:pt x="9" y="98"/>
                    <a:pt x="9" y="98"/>
                  </a:cubicBezTo>
                  <a:cubicBezTo>
                    <a:pt x="9" y="98"/>
                    <a:pt x="9" y="98"/>
                    <a:pt x="9" y="98"/>
                  </a:cubicBezTo>
                  <a:cubicBezTo>
                    <a:pt x="10" y="99"/>
                    <a:pt x="11" y="99"/>
                    <a:pt x="11" y="100"/>
                  </a:cubicBezTo>
                  <a:cubicBezTo>
                    <a:pt x="12" y="100"/>
                    <a:pt x="12" y="100"/>
                    <a:pt x="11" y="100"/>
                  </a:cubicBezTo>
                  <a:cubicBezTo>
                    <a:pt x="11" y="99"/>
                    <a:pt x="10" y="99"/>
                    <a:pt x="10" y="98"/>
                  </a:cubicBezTo>
                  <a:cubicBezTo>
                    <a:pt x="10" y="99"/>
                    <a:pt x="10" y="99"/>
                    <a:pt x="11" y="100"/>
                  </a:cubicBezTo>
                  <a:cubicBezTo>
                    <a:pt x="11" y="100"/>
                    <a:pt x="11" y="101"/>
                    <a:pt x="12" y="101"/>
                  </a:cubicBezTo>
                  <a:cubicBezTo>
                    <a:pt x="13" y="104"/>
                    <a:pt x="14" y="106"/>
                    <a:pt x="15" y="109"/>
                  </a:cubicBezTo>
                  <a:cubicBezTo>
                    <a:pt x="17" y="107"/>
                    <a:pt x="20" y="105"/>
                    <a:pt x="22" y="102"/>
                  </a:cubicBezTo>
                  <a:cubicBezTo>
                    <a:pt x="22" y="100"/>
                    <a:pt x="22" y="98"/>
                    <a:pt x="22" y="96"/>
                  </a:cubicBezTo>
                  <a:cubicBezTo>
                    <a:pt x="22" y="96"/>
                    <a:pt x="22" y="96"/>
                    <a:pt x="22" y="96"/>
                  </a:cubicBezTo>
                  <a:cubicBezTo>
                    <a:pt x="22" y="94"/>
                    <a:pt x="22" y="93"/>
                    <a:pt x="22" y="92"/>
                  </a:cubicBezTo>
                  <a:cubicBezTo>
                    <a:pt x="22" y="91"/>
                    <a:pt x="22" y="90"/>
                    <a:pt x="22" y="90"/>
                  </a:cubicBezTo>
                  <a:cubicBezTo>
                    <a:pt x="22" y="87"/>
                    <a:pt x="22" y="84"/>
                    <a:pt x="22" y="81"/>
                  </a:cubicBezTo>
                  <a:cubicBezTo>
                    <a:pt x="22" y="81"/>
                    <a:pt x="22" y="80"/>
                    <a:pt x="22" y="80"/>
                  </a:cubicBezTo>
                  <a:cubicBezTo>
                    <a:pt x="22" y="78"/>
                    <a:pt x="22" y="77"/>
                    <a:pt x="22" y="76"/>
                  </a:cubicBezTo>
                  <a:cubicBezTo>
                    <a:pt x="22" y="65"/>
                    <a:pt x="23" y="57"/>
                    <a:pt x="23" y="56"/>
                  </a:cubicBezTo>
                  <a:cubicBezTo>
                    <a:pt x="22" y="54"/>
                    <a:pt x="21" y="53"/>
                    <a:pt x="20" y="52"/>
                  </a:cubicBezTo>
                  <a:cubicBezTo>
                    <a:pt x="20" y="53"/>
                    <a:pt x="20" y="53"/>
                    <a:pt x="20" y="53"/>
                  </a:cubicBezTo>
                  <a:cubicBezTo>
                    <a:pt x="9" y="53"/>
                    <a:pt x="14" y="51"/>
                    <a:pt x="17" y="48"/>
                  </a:cubicBezTo>
                  <a:moveTo>
                    <a:pt x="13" y="43"/>
                  </a:moveTo>
                  <a:cubicBezTo>
                    <a:pt x="13" y="43"/>
                    <a:pt x="13" y="43"/>
                    <a:pt x="13" y="43"/>
                  </a:cubicBezTo>
                  <a:cubicBezTo>
                    <a:pt x="15" y="42"/>
                    <a:pt x="16" y="42"/>
                    <a:pt x="17" y="40"/>
                  </a:cubicBezTo>
                  <a:cubicBezTo>
                    <a:pt x="13" y="40"/>
                    <a:pt x="13" y="42"/>
                    <a:pt x="13" y="4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07" name="Freeform 777">
              <a:extLst>
                <a:ext uri="{FF2B5EF4-FFF2-40B4-BE49-F238E27FC236}">
                  <a16:creationId xmlns:a16="http://schemas.microsoft.com/office/drawing/2014/main" id="{CBE1686A-5B7D-BA25-D069-9B3B8FF2D18B}"/>
                </a:ext>
              </a:extLst>
            </p:cNvPr>
            <p:cNvSpPr>
              <a:spLocks noEditPoints="1"/>
            </p:cNvSpPr>
            <p:nvPr userDrawn="1"/>
          </p:nvSpPr>
          <p:spPr bwMode="auto">
            <a:xfrm>
              <a:off x="3746" y="1713"/>
              <a:ext cx="46" cy="154"/>
            </a:xfrm>
            <a:custGeom>
              <a:avLst/>
              <a:gdLst>
                <a:gd name="T0" fmla="*/ 7 w 32"/>
                <a:gd name="T1" fmla="*/ 107 h 107"/>
                <a:gd name="T2" fmla="*/ 8 w 32"/>
                <a:gd name="T3" fmla="*/ 107 h 107"/>
                <a:gd name="T4" fmla="*/ 6 w 32"/>
                <a:gd name="T5" fmla="*/ 103 h 107"/>
                <a:gd name="T6" fmla="*/ 7 w 32"/>
                <a:gd name="T7" fmla="*/ 107 h 107"/>
                <a:gd name="T8" fmla="*/ 0 w 32"/>
                <a:gd name="T9" fmla="*/ 15 h 107"/>
                <a:gd name="T10" fmla="*/ 0 w 32"/>
                <a:gd name="T11" fmla="*/ 33 h 107"/>
                <a:gd name="T12" fmla="*/ 0 w 32"/>
                <a:gd name="T13" fmla="*/ 33 h 107"/>
                <a:gd name="T14" fmla="*/ 0 w 32"/>
                <a:gd name="T15" fmla="*/ 37 h 107"/>
                <a:gd name="T16" fmla="*/ 4 w 32"/>
                <a:gd name="T17" fmla="*/ 98 h 107"/>
                <a:gd name="T18" fmla="*/ 5 w 32"/>
                <a:gd name="T19" fmla="*/ 100 h 107"/>
                <a:gd name="T20" fmla="*/ 6 w 32"/>
                <a:gd name="T21" fmla="*/ 103 h 107"/>
                <a:gd name="T22" fmla="*/ 5 w 32"/>
                <a:gd name="T23" fmla="*/ 101 h 107"/>
                <a:gd name="T24" fmla="*/ 8 w 32"/>
                <a:gd name="T25" fmla="*/ 107 h 107"/>
                <a:gd name="T26" fmla="*/ 24 w 32"/>
                <a:gd name="T27" fmla="*/ 100 h 107"/>
                <a:gd name="T28" fmla="*/ 24 w 32"/>
                <a:gd name="T29" fmla="*/ 89 h 107"/>
                <a:gd name="T30" fmla="*/ 24 w 32"/>
                <a:gd name="T31" fmla="*/ 88 h 107"/>
                <a:gd name="T32" fmla="*/ 24 w 32"/>
                <a:gd name="T33" fmla="*/ 88 h 107"/>
                <a:gd name="T34" fmla="*/ 30 w 32"/>
                <a:gd name="T35" fmla="*/ 22 h 107"/>
                <a:gd name="T36" fmla="*/ 32 w 32"/>
                <a:gd name="T37" fmla="*/ 0 h 107"/>
                <a:gd name="T38" fmla="*/ 0 w 32"/>
                <a:gd name="T39" fmla="*/ 15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107">
                  <a:moveTo>
                    <a:pt x="7" y="107"/>
                  </a:moveTo>
                  <a:cubicBezTo>
                    <a:pt x="7" y="107"/>
                    <a:pt x="7" y="107"/>
                    <a:pt x="8" y="107"/>
                  </a:cubicBezTo>
                  <a:cubicBezTo>
                    <a:pt x="7" y="106"/>
                    <a:pt x="6" y="104"/>
                    <a:pt x="6" y="103"/>
                  </a:cubicBezTo>
                  <a:cubicBezTo>
                    <a:pt x="6" y="104"/>
                    <a:pt x="6" y="106"/>
                    <a:pt x="7" y="107"/>
                  </a:cubicBezTo>
                  <a:close/>
                  <a:moveTo>
                    <a:pt x="0" y="15"/>
                  </a:moveTo>
                  <a:cubicBezTo>
                    <a:pt x="0" y="21"/>
                    <a:pt x="0" y="27"/>
                    <a:pt x="0" y="33"/>
                  </a:cubicBezTo>
                  <a:cubicBezTo>
                    <a:pt x="0" y="33"/>
                    <a:pt x="0" y="33"/>
                    <a:pt x="0" y="33"/>
                  </a:cubicBezTo>
                  <a:cubicBezTo>
                    <a:pt x="0" y="35"/>
                    <a:pt x="0" y="36"/>
                    <a:pt x="0" y="37"/>
                  </a:cubicBezTo>
                  <a:cubicBezTo>
                    <a:pt x="0" y="65"/>
                    <a:pt x="1" y="87"/>
                    <a:pt x="4" y="98"/>
                  </a:cubicBezTo>
                  <a:cubicBezTo>
                    <a:pt x="4" y="99"/>
                    <a:pt x="4" y="100"/>
                    <a:pt x="5" y="100"/>
                  </a:cubicBezTo>
                  <a:cubicBezTo>
                    <a:pt x="5" y="101"/>
                    <a:pt x="5" y="102"/>
                    <a:pt x="6" y="103"/>
                  </a:cubicBezTo>
                  <a:cubicBezTo>
                    <a:pt x="5" y="102"/>
                    <a:pt x="5" y="102"/>
                    <a:pt x="5" y="101"/>
                  </a:cubicBezTo>
                  <a:cubicBezTo>
                    <a:pt x="6" y="104"/>
                    <a:pt x="7" y="106"/>
                    <a:pt x="8" y="107"/>
                  </a:cubicBezTo>
                  <a:cubicBezTo>
                    <a:pt x="13" y="104"/>
                    <a:pt x="18" y="102"/>
                    <a:pt x="24" y="100"/>
                  </a:cubicBezTo>
                  <a:cubicBezTo>
                    <a:pt x="24" y="96"/>
                    <a:pt x="24" y="92"/>
                    <a:pt x="24" y="89"/>
                  </a:cubicBezTo>
                  <a:cubicBezTo>
                    <a:pt x="24" y="88"/>
                    <a:pt x="24" y="88"/>
                    <a:pt x="24" y="88"/>
                  </a:cubicBezTo>
                  <a:cubicBezTo>
                    <a:pt x="24" y="88"/>
                    <a:pt x="24" y="88"/>
                    <a:pt x="24" y="88"/>
                  </a:cubicBezTo>
                  <a:cubicBezTo>
                    <a:pt x="26" y="63"/>
                    <a:pt x="28" y="39"/>
                    <a:pt x="30" y="22"/>
                  </a:cubicBezTo>
                  <a:cubicBezTo>
                    <a:pt x="31" y="11"/>
                    <a:pt x="32" y="3"/>
                    <a:pt x="32" y="0"/>
                  </a:cubicBezTo>
                  <a:cubicBezTo>
                    <a:pt x="21" y="5"/>
                    <a:pt x="11" y="10"/>
                    <a:pt x="0" y="1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08" name="Freeform 778">
              <a:extLst>
                <a:ext uri="{FF2B5EF4-FFF2-40B4-BE49-F238E27FC236}">
                  <a16:creationId xmlns:a16="http://schemas.microsoft.com/office/drawing/2014/main" id="{5B7FFF79-4EBF-B795-59B2-D9217FCD5434}"/>
                </a:ext>
              </a:extLst>
            </p:cNvPr>
            <p:cNvSpPr>
              <a:spLocks noEditPoints="1"/>
            </p:cNvSpPr>
            <p:nvPr userDrawn="1"/>
          </p:nvSpPr>
          <p:spPr bwMode="auto">
            <a:xfrm>
              <a:off x="3957" y="1434"/>
              <a:ext cx="22" cy="175"/>
            </a:xfrm>
            <a:custGeom>
              <a:avLst/>
              <a:gdLst>
                <a:gd name="T0" fmla="*/ 3 w 15"/>
                <a:gd name="T1" fmla="*/ 122 h 122"/>
                <a:gd name="T2" fmla="*/ 3 w 15"/>
                <a:gd name="T3" fmla="*/ 121 h 122"/>
                <a:gd name="T4" fmla="*/ 2 w 15"/>
                <a:gd name="T5" fmla="*/ 117 h 122"/>
                <a:gd name="T6" fmla="*/ 3 w 15"/>
                <a:gd name="T7" fmla="*/ 122 h 122"/>
                <a:gd name="T8" fmla="*/ 0 w 15"/>
                <a:gd name="T9" fmla="*/ 16 h 122"/>
                <a:gd name="T10" fmla="*/ 0 w 15"/>
                <a:gd name="T11" fmla="*/ 37 h 122"/>
                <a:gd name="T12" fmla="*/ 0 w 15"/>
                <a:gd name="T13" fmla="*/ 37 h 122"/>
                <a:gd name="T14" fmla="*/ 0 w 15"/>
                <a:gd name="T15" fmla="*/ 41 h 122"/>
                <a:gd name="T16" fmla="*/ 1 w 15"/>
                <a:gd name="T17" fmla="*/ 112 h 122"/>
                <a:gd name="T18" fmla="*/ 2 w 15"/>
                <a:gd name="T19" fmla="*/ 114 h 122"/>
                <a:gd name="T20" fmla="*/ 2 w 15"/>
                <a:gd name="T21" fmla="*/ 117 h 122"/>
                <a:gd name="T22" fmla="*/ 2 w 15"/>
                <a:gd name="T23" fmla="*/ 115 h 122"/>
                <a:gd name="T24" fmla="*/ 3 w 15"/>
                <a:gd name="T25" fmla="*/ 121 h 122"/>
                <a:gd name="T26" fmla="*/ 11 w 15"/>
                <a:gd name="T27" fmla="*/ 113 h 122"/>
                <a:gd name="T28" fmla="*/ 11 w 15"/>
                <a:gd name="T29" fmla="*/ 101 h 122"/>
                <a:gd name="T30" fmla="*/ 11 w 15"/>
                <a:gd name="T31" fmla="*/ 99 h 122"/>
                <a:gd name="T32" fmla="*/ 11 w 15"/>
                <a:gd name="T33" fmla="*/ 99 h 122"/>
                <a:gd name="T34" fmla="*/ 14 w 15"/>
                <a:gd name="T35" fmla="*/ 25 h 122"/>
                <a:gd name="T36" fmla="*/ 15 w 15"/>
                <a:gd name="T37" fmla="*/ 0 h 122"/>
                <a:gd name="T38" fmla="*/ 0 w 15"/>
                <a:gd name="T39" fmla="*/ 1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122">
                  <a:moveTo>
                    <a:pt x="3" y="122"/>
                  </a:moveTo>
                  <a:cubicBezTo>
                    <a:pt x="3" y="121"/>
                    <a:pt x="3" y="121"/>
                    <a:pt x="3" y="121"/>
                  </a:cubicBezTo>
                  <a:cubicBezTo>
                    <a:pt x="3" y="120"/>
                    <a:pt x="2" y="118"/>
                    <a:pt x="2" y="117"/>
                  </a:cubicBezTo>
                  <a:cubicBezTo>
                    <a:pt x="2" y="118"/>
                    <a:pt x="2" y="120"/>
                    <a:pt x="3" y="122"/>
                  </a:cubicBezTo>
                  <a:close/>
                  <a:moveTo>
                    <a:pt x="0" y="16"/>
                  </a:moveTo>
                  <a:cubicBezTo>
                    <a:pt x="0" y="23"/>
                    <a:pt x="0" y="30"/>
                    <a:pt x="0" y="37"/>
                  </a:cubicBezTo>
                  <a:cubicBezTo>
                    <a:pt x="0" y="37"/>
                    <a:pt x="0" y="37"/>
                    <a:pt x="0" y="37"/>
                  </a:cubicBezTo>
                  <a:cubicBezTo>
                    <a:pt x="0" y="39"/>
                    <a:pt x="0" y="40"/>
                    <a:pt x="0" y="41"/>
                  </a:cubicBezTo>
                  <a:cubicBezTo>
                    <a:pt x="0" y="73"/>
                    <a:pt x="0" y="98"/>
                    <a:pt x="1" y="112"/>
                  </a:cubicBezTo>
                  <a:cubicBezTo>
                    <a:pt x="1" y="112"/>
                    <a:pt x="2" y="113"/>
                    <a:pt x="2" y="114"/>
                  </a:cubicBezTo>
                  <a:cubicBezTo>
                    <a:pt x="2" y="114"/>
                    <a:pt x="2" y="115"/>
                    <a:pt x="2" y="117"/>
                  </a:cubicBezTo>
                  <a:cubicBezTo>
                    <a:pt x="2" y="116"/>
                    <a:pt x="2" y="115"/>
                    <a:pt x="2" y="115"/>
                  </a:cubicBezTo>
                  <a:cubicBezTo>
                    <a:pt x="2" y="118"/>
                    <a:pt x="3" y="120"/>
                    <a:pt x="3" y="121"/>
                  </a:cubicBezTo>
                  <a:cubicBezTo>
                    <a:pt x="6" y="119"/>
                    <a:pt x="8" y="116"/>
                    <a:pt x="11" y="113"/>
                  </a:cubicBezTo>
                  <a:cubicBezTo>
                    <a:pt x="11" y="109"/>
                    <a:pt x="11" y="105"/>
                    <a:pt x="11" y="101"/>
                  </a:cubicBezTo>
                  <a:cubicBezTo>
                    <a:pt x="11" y="100"/>
                    <a:pt x="11" y="100"/>
                    <a:pt x="11" y="99"/>
                  </a:cubicBezTo>
                  <a:cubicBezTo>
                    <a:pt x="11" y="99"/>
                    <a:pt x="11" y="99"/>
                    <a:pt x="11" y="99"/>
                  </a:cubicBezTo>
                  <a:cubicBezTo>
                    <a:pt x="12" y="72"/>
                    <a:pt x="13" y="44"/>
                    <a:pt x="14" y="25"/>
                  </a:cubicBezTo>
                  <a:cubicBezTo>
                    <a:pt x="15" y="12"/>
                    <a:pt x="15" y="3"/>
                    <a:pt x="15" y="0"/>
                  </a:cubicBezTo>
                  <a:cubicBezTo>
                    <a:pt x="10" y="5"/>
                    <a:pt x="5" y="11"/>
                    <a:pt x="0" y="1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09" name="Freeform 779">
              <a:extLst>
                <a:ext uri="{FF2B5EF4-FFF2-40B4-BE49-F238E27FC236}">
                  <a16:creationId xmlns:a16="http://schemas.microsoft.com/office/drawing/2014/main" id="{8B1EBD53-8090-7A52-F04D-B95501765CE6}"/>
                </a:ext>
              </a:extLst>
            </p:cNvPr>
            <p:cNvSpPr>
              <a:spLocks noEditPoints="1"/>
            </p:cNvSpPr>
            <p:nvPr userDrawn="1"/>
          </p:nvSpPr>
          <p:spPr bwMode="auto">
            <a:xfrm>
              <a:off x="4033" y="1317"/>
              <a:ext cx="46" cy="158"/>
            </a:xfrm>
            <a:custGeom>
              <a:avLst/>
              <a:gdLst>
                <a:gd name="T0" fmla="*/ 17 w 32"/>
                <a:gd name="T1" fmla="*/ 48 h 110"/>
                <a:gd name="T2" fmla="*/ 18 w 32"/>
                <a:gd name="T3" fmla="*/ 48 h 110"/>
                <a:gd name="T4" fmla="*/ 21 w 32"/>
                <a:gd name="T5" fmla="*/ 44 h 110"/>
                <a:gd name="T6" fmla="*/ 17 w 32"/>
                <a:gd name="T7" fmla="*/ 48 h 110"/>
                <a:gd name="T8" fmla="*/ 31 w 32"/>
                <a:gd name="T9" fmla="*/ 84 h 110"/>
                <a:gd name="T10" fmla="*/ 31 w 32"/>
                <a:gd name="T11" fmla="*/ 84 h 110"/>
                <a:gd name="T12" fmla="*/ 31 w 32"/>
                <a:gd name="T13" fmla="*/ 82 h 110"/>
                <a:gd name="T14" fmla="*/ 31 w 32"/>
                <a:gd name="T15" fmla="*/ 81 h 110"/>
                <a:gd name="T16" fmla="*/ 29 w 32"/>
                <a:gd name="T17" fmla="*/ 61 h 110"/>
                <a:gd name="T18" fmla="*/ 26 w 32"/>
                <a:gd name="T19" fmla="*/ 58 h 110"/>
                <a:gd name="T20" fmla="*/ 26 w 32"/>
                <a:gd name="T21" fmla="*/ 59 h 110"/>
                <a:gd name="T22" fmla="*/ 22 w 32"/>
                <a:gd name="T23" fmla="*/ 53 h 110"/>
                <a:gd name="T24" fmla="*/ 22 w 32"/>
                <a:gd name="T25" fmla="*/ 53 h 110"/>
                <a:gd name="T26" fmla="*/ 18 w 32"/>
                <a:gd name="T27" fmla="*/ 41 h 110"/>
                <a:gd name="T28" fmla="*/ 19 w 32"/>
                <a:gd name="T29" fmla="*/ 24 h 110"/>
                <a:gd name="T30" fmla="*/ 16 w 32"/>
                <a:gd name="T31" fmla="*/ 16 h 110"/>
                <a:gd name="T32" fmla="*/ 14 w 32"/>
                <a:gd name="T33" fmla="*/ 12 h 110"/>
                <a:gd name="T34" fmla="*/ 14 w 32"/>
                <a:gd name="T35" fmla="*/ 11 h 110"/>
                <a:gd name="T36" fmla="*/ 14 w 32"/>
                <a:gd name="T37" fmla="*/ 10 h 110"/>
                <a:gd name="T38" fmla="*/ 13 w 32"/>
                <a:gd name="T39" fmla="*/ 9 h 110"/>
                <a:gd name="T40" fmla="*/ 10 w 32"/>
                <a:gd name="T41" fmla="*/ 1 h 110"/>
                <a:gd name="T42" fmla="*/ 9 w 32"/>
                <a:gd name="T43" fmla="*/ 0 h 110"/>
                <a:gd name="T44" fmla="*/ 0 w 32"/>
                <a:gd name="T45" fmla="*/ 13 h 110"/>
                <a:gd name="T46" fmla="*/ 1 w 32"/>
                <a:gd name="T47" fmla="*/ 21 h 110"/>
                <a:gd name="T48" fmla="*/ 1 w 32"/>
                <a:gd name="T49" fmla="*/ 22 h 110"/>
                <a:gd name="T50" fmla="*/ 1 w 32"/>
                <a:gd name="T51" fmla="*/ 22 h 110"/>
                <a:gd name="T52" fmla="*/ 1 w 32"/>
                <a:gd name="T53" fmla="*/ 22 h 110"/>
                <a:gd name="T54" fmla="*/ 2 w 32"/>
                <a:gd name="T55" fmla="*/ 30 h 110"/>
                <a:gd name="T56" fmla="*/ 2 w 32"/>
                <a:gd name="T57" fmla="*/ 32 h 110"/>
                <a:gd name="T58" fmla="*/ 3 w 32"/>
                <a:gd name="T59" fmla="*/ 38 h 110"/>
                <a:gd name="T60" fmla="*/ 3 w 32"/>
                <a:gd name="T61" fmla="*/ 41 h 110"/>
                <a:gd name="T62" fmla="*/ 16 w 32"/>
                <a:gd name="T63" fmla="*/ 97 h 110"/>
                <a:gd name="T64" fmla="*/ 16 w 32"/>
                <a:gd name="T65" fmla="*/ 97 h 110"/>
                <a:gd name="T66" fmla="*/ 17 w 32"/>
                <a:gd name="T67" fmla="*/ 101 h 110"/>
                <a:gd name="T68" fmla="*/ 18 w 32"/>
                <a:gd name="T69" fmla="*/ 103 h 110"/>
                <a:gd name="T70" fmla="*/ 18 w 32"/>
                <a:gd name="T71" fmla="*/ 103 h 110"/>
                <a:gd name="T72" fmla="*/ 18 w 32"/>
                <a:gd name="T73" fmla="*/ 104 h 110"/>
                <a:gd name="T74" fmla="*/ 19 w 32"/>
                <a:gd name="T75" fmla="*/ 105 h 110"/>
                <a:gd name="T76" fmla="*/ 19 w 32"/>
                <a:gd name="T77" fmla="*/ 106 h 110"/>
                <a:gd name="T78" fmla="*/ 32 w 32"/>
                <a:gd name="T79" fmla="*/ 88 h 110"/>
                <a:gd name="T80" fmla="*/ 31 w 32"/>
                <a:gd name="T81" fmla="*/ 84 h 110"/>
                <a:gd name="T82" fmla="*/ 22 w 32"/>
                <a:gd name="T83" fmla="*/ 110 h 110"/>
                <a:gd name="T84" fmla="*/ 22 w 32"/>
                <a:gd name="T85" fmla="*/ 110 h 110"/>
                <a:gd name="T86" fmla="*/ 22 w 32"/>
                <a:gd name="T87" fmla="*/ 110 h 110"/>
                <a:gd name="T88" fmla="*/ 22 w 32"/>
                <a:gd name="T89" fmla="*/ 110 h 110"/>
                <a:gd name="T90" fmla="*/ 22 w 32"/>
                <a:gd name="T91" fmla="*/ 110 h 110"/>
                <a:gd name="T92" fmla="*/ 22 w 32"/>
                <a:gd name="T93" fmla="*/ 110 h 110"/>
                <a:gd name="T94" fmla="*/ 22 w 32"/>
                <a:gd name="T95"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 h="110">
                  <a:moveTo>
                    <a:pt x="17" y="48"/>
                  </a:moveTo>
                  <a:cubicBezTo>
                    <a:pt x="17" y="48"/>
                    <a:pt x="18" y="48"/>
                    <a:pt x="18" y="48"/>
                  </a:cubicBezTo>
                  <a:cubicBezTo>
                    <a:pt x="19" y="47"/>
                    <a:pt x="20" y="46"/>
                    <a:pt x="21" y="44"/>
                  </a:cubicBezTo>
                  <a:cubicBezTo>
                    <a:pt x="17" y="45"/>
                    <a:pt x="17" y="47"/>
                    <a:pt x="17" y="48"/>
                  </a:cubicBezTo>
                  <a:close/>
                  <a:moveTo>
                    <a:pt x="31" y="84"/>
                  </a:moveTo>
                  <a:cubicBezTo>
                    <a:pt x="31" y="84"/>
                    <a:pt x="31" y="84"/>
                    <a:pt x="31" y="84"/>
                  </a:cubicBezTo>
                  <a:cubicBezTo>
                    <a:pt x="31" y="83"/>
                    <a:pt x="31" y="83"/>
                    <a:pt x="31" y="82"/>
                  </a:cubicBezTo>
                  <a:cubicBezTo>
                    <a:pt x="31" y="82"/>
                    <a:pt x="31" y="82"/>
                    <a:pt x="31" y="81"/>
                  </a:cubicBezTo>
                  <a:cubicBezTo>
                    <a:pt x="30" y="70"/>
                    <a:pt x="30" y="62"/>
                    <a:pt x="29" y="61"/>
                  </a:cubicBezTo>
                  <a:cubicBezTo>
                    <a:pt x="28" y="59"/>
                    <a:pt x="27" y="59"/>
                    <a:pt x="26" y="58"/>
                  </a:cubicBezTo>
                  <a:cubicBezTo>
                    <a:pt x="26" y="58"/>
                    <a:pt x="26" y="59"/>
                    <a:pt x="26" y="59"/>
                  </a:cubicBezTo>
                  <a:cubicBezTo>
                    <a:pt x="15" y="60"/>
                    <a:pt x="19" y="57"/>
                    <a:pt x="22" y="53"/>
                  </a:cubicBezTo>
                  <a:cubicBezTo>
                    <a:pt x="22" y="53"/>
                    <a:pt x="22" y="53"/>
                    <a:pt x="22" y="53"/>
                  </a:cubicBezTo>
                  <a:cubicBezTo>
                    <a:pt x="25" y="50"/>
                    <a:pt x="26" y="46"/>
                    <a:pt x="18" y="41"/>
                  </a:cubicBezTo>
                  <a:cubicBezTo>
                    <a:pt x="22" y="39"/>
                    <a:pt x="21" y="32"/>
                    <a:pt x="19" y="24"/>
                  </a:cubicBezTo>
                  <a:cubicBezTo>
                    <a:pt x="18" y="22"/>
                    <a:pt x="17" y="19"/>
                    <a:pt x="16" y="16"/>
                  </a:cubicBezTo>
                  <a:cubicBezTo>
                    <a:pt x="15" y="15"/>
                    <a:pt x="15" y="13"/>
                    <a:pt x="14" y="12"/>
                  </a:cubicBezTo>
                  <a:cubicBezTo>
                    <a:pt x="14" y="11"/>
                    <a:pt x="14" y="11"/>
                    <a:pt x="14" y="11"/>
                  </a:cubicBezTo>
                  <a:cubicBezTo>
                    <a:pt x="14" y="10"/>
                    <a:pt x="14" y="10"/>
                    <a:pt x="14" y="10"/>
                  </a:cubicBezTo>
                  <a:cubicBezTo>
                    <a:pt x="13" y="10"/>
                    <a:pt x="13" y="9"/>
                    <a:pt x="13" y="9"/>
                  </a:cubicBezTo>
                  <a:cubicBezTo>
                    <a:pt x="12" y="6"/>
                    <a:pt x="11" y="3"/>
                    <a:pt x="10" y="1"/>
                  </a:cubicBezTo>
                  <a:cubicBezTo>
                    <a:pt x="9" y="10"/>
                    <a:pt x="9" y="5"/>
                    <a:pt x="9" y="0"/>
                  </a:cubicBezTo>
                  <a:cubicBezTo>
                    <a:pt x="6" y="4"/>
                    <a:pt x="3" y="8"/>
                    <a:pt x="0" y="13"/>
                  </a:cubicBezTo>
                  <a:cubicBezTo>
                    <a:pt x="0" y="15"/>
                    <a:pt x="0" y="18"/>
                    <a:pt x="1" y="21"/>
                  </a:cubicBezTo>
                  <a:cubicBezTo>
                    <a:pt x="1" y="21"/>
                    <a:pt x="1" y="21"/>
                    <a:pt x="1" y="22"/>
                  </a:cubicBezTo>
                  <a:cubicBezTo>
                    <a:pt x="1" y="22"/>
                    <a:pt x="1" y="22"/>
                    <a:pt x="1" y="22"/>
                  </a:cubicBezTo>
                  <a:cubicBezTo>
                    <a:pt x="1" y="22"/>
                    <a:pt x="1" y="22"/>
                    <a:pt x="1" y="22"/>
                  </a:cubicBezTo>
                  <a:cubicBezTo>
                    <a:pt x="1" y="25"/>
                    <a:pt x="1" y="27"/>
                    <a:pt x="2" y="30"/>
                  </a:cubicBezTo>
                  <a:cubicBezTo>
                    <a:pt x="2" y="31"/>
                    <a:pt x="2" y="32"/>
                    <a:pt x="2" y="32"/>
                  </a:cubicBezTo>
                  <a:cubicBezTo>
                    <a:pt x="2" y="34"/>
                    <a:pt x="3" y="36"/>
                    <a:pt x="3" y="38"/>
                  </a:cubicBezTo>
                  <a:cubicBezTo>
                    <a:pt x="3" y="39"/>
                    <a:pt x="3" y="40"/>
                    <a:pt x="3" y="41"/>
                  </a:cubicBezTo>
                  <a:cubicBezTo>
                    <a:pt x="7" y="63"/>
                    <a:pt x="11" y="84"/>
                    <a:pt x="16" y="97"/>
                  </a:cubicBezTo>
                  <a:cubicBezTo>
                    <a:pt x="16" y="97"/>
                    <a:pt x="16" y="97"/>
                    <a:pt x="16" y="97"/>
                  </a:cubicBezTo>
                  <a:cubicBezTo>
                    <a:pt x="16" y="99"/>
                    <a:pt x="17" y="100"/>
                    <a:pt x="17" y="101"/>
                  </a:cubicBezTo>
                  <a:cubicBezTo>
                    <a:pt x="17" y="102"/>
                    <a:pt x="18" y="102"/>
                    <a:pt x="18" y="103"/>
                  </a:cubicBezTo>
                  <a:cubicBezTo>
                    <a:pt x="18" y="103"/>
                    <a:pt x="18" y="103"/>
                    <a:pt x="18" y="103"/>
                  </a:cubicBezTo>
                  <a:cubicBezTo>
                    <a:pt x="18" y="104"/>
                    <a:pt x="18" y="104"/>
                    <a:pt x="18" y="104"/>
                  </a:cubicBezTo>
                  <a:cubicBezTo>
                    <a:pt x="18" y="104"/>
                    <a:pt x="19" y="104"/>
                    <a:pt x="19" y="105"/>
                  </a:cubicBezTo>
                  <a:cubicBezTo>
                    <a:pt x="19" y="105"/>
                    <a:pt x="19" y="105"/>
                    <a:pt x="19" y="106"/>
                  </a:cubicBezTo>
                  <a:cubicBezTo>
                    <a:pt x="23" y="100"/>
                    <a:pt x="28" y="94"/>
                    <a:pt x="32" y="88"/>
                  </a:cubicBezTo>
                  <a:cubicBezTo>
                    <a:pt x="31" y="87"/>
                    <a:pt x="31" y="85"/>
                    <a:pt x="31" y="84"/>
                  </a:cubicBezTo>
                  <a:close/>
                  <a:moveTo>
                    <a:pt x="22" y="110"/>
                  </a:moveTo>
                  <a:cubicBezTo>
                    <a:pt x="22" y="110"/>
                    <a:pt x="22" y="110"/>
                    <a:pt x="22" y="110"/>
                  </a:cubicBezTo>
                  <a:cubicBezTo>
                    <a:pt x="22" y="110"/>
                    <a:pt x="22" y="110"/>
                    <a:pt x="22" y="110"/>
                  </a:cubicBezTo>
                  <a:close/>
                  <a:moveTo>
                    <a:pt x="22" y="110"/>
                  </a:moveTo>
                  <a:cubicBezTo>
                    <a:pt x="22" y="110"/>
                    <a:pt x="22" y="110"/>
                    <a:pt x="22" y="110"/>
                  </a:cubicBezTo>
                  <a:cubicBezTo>
                    <a:pt x="22" y="110"/>
                    <a:pt x="22" y="110"/>
                    <a:pt x="22" y="110"/>
                  </a:cubicBezTo>
                  <a:cubicBezTo>
                    <a:pt x="22" y="110"/>
                    <a:pt x="22" y="110"/>
                    <a:pt x="22" y="11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10" name="Freeform 780">
              <a:extLst>
                <a:ext uri="{FF2B5EF4-FFF2-40B4-BE49-F238E27FC236}">
                  <a16:creationId xmlns:a16="http://schemas.microsoft.com/office/drawing/2014/main" id="{0161FFC8-231F-8A88-A824-B43D288E33BA}"/>
                </a:ext>
              </a:extLst>
            </p:cNvPr>
            <p:cNvSpPr>
              <a:spLocks noEditPoints="1"/>
            </p:cNvSpPr>
            <p:nvPr userDrawn="1"/>
          </p:nvSpPr>
          <p:spPr bwMode="auto">
            <a:xfrm>
              <a:off x="4220" y="945"/>
              <a:ext cx="46" cy="142"/>
            </a:xfrm>
            <a:custGeom>
              <a:avLst/>
              <a:gdLst>
                <a:gd name="T0" fmla="*/ 17 w 32"/>
                <a:gd name="T1" fmla="*/ 43 h 99"/>
                <a:gd name="T2" fmla="*/ 18 w 32"/>
                <a:gd name="T3" fmla="*/ 43 h 99"/>
                <a:gd name="T4" fmla="*/ 22 w 32"/>
                <a:gd name="T5" fmla="*/ 40 h 99"/>
                <a:gd name="T6" fmla="*/ 17 w 32"/>
                <a:gd name="T7" fmla="*/ 43 h 99"/>
                <a:gd name="T8" fmla="*/ 32 w 32"/>
                <a:gd name="T9" fmla="*/ 76 h 99"/>
                <a:gd name="T10" fmla="*/ 32 w 32"/>
                <a:gd name="T11" fmla="*/ 76 h 99"/>
                <a:gd name="T12" fmla="*/ 31 w 32"/>
                <a:gd name="T13" fmla="*/ 74 h 99"/>
                <a:gd name="T14" fmla="*/ 31 w 32"/>
                <a:gd name="T15" fmla="*/ 73 h 99"/>
                <a:gd name="T16" fmla="*/ 30 w 32"/>
                <a:gd name="T17" fmla="*/ 56 h 99"/>
                <a:gd name="T18" fmla="*/ 26 w 32"/>
                <a:gd name="T19" fmla="*/ 52 h 99"/>
                <a:gd name="T20" fmla="*/ 26 w 32"/>
                <a:gd name="T21" fmla="*/ 53 h 99"/>
                <a:gd name="T22" fmla="*/ 23 w 32"/>
                <a:gd name="T23" fmla="*/ 48 h 99"/>
                <a:gd name="T24" fmla="*/ 23 w 32"/>
                <a:gd name="T25" fmla="*/ 48 h 99"/>
                <a:gd name="T26" fmla="*/ 18 w 32"/>
                <a:gd name="T27" fmla="*/ 38 h 99"/>
                <a:gd name="T28" fmla="*/ 19 w 32"/>
                <a:gd name="T29" fmla="*/ 22 h 99"/>
                <a:gd name="T30" fmla="*/ 16 w 32"/>
                <a:gd name="T31" fmla="*/ 15 h 99"/>
                <a:gd name="T32" fmla="*/ 15 w 32"/>
                <a:gd name="T33" fmla="*/ 11 h 99"/>
                <a:gd name="T34" fmla="*/ 14 w 32"/>
                <a:gd name="T35" fmla="*/ 10 h 99"/>
                <a:gd name="T36" fmla="*/ 14 w 32"/>
                <a:gd name="T37" fmla="*/ 9 h 99"/>
                <a:gd name="T38" fmla="*/ 14 w 32"/>
                <a:gd name="T39" fmla="*/ 8 h 99"/>
                <a:gd name="T40" fmla="*/ 11 w 32"/>
                <a:gd name="T41" fmla="*/ 1 h 99"/>
                <a:gd name="T42" fmla="*/ 10 w 32"/>
                <a:gd name="T43" fmla="*/ 0 h 99"/>
                <a:gd name="T44" fmla="*/ 0 w 32"/>
                <a:gd name="T45" fmla="*/ 11 h 99"/>
                <a:gd name="T46" fmla="*/ 1 w 32"/>
                <a:gd name="T47" fmla="*/ 19 h 99"/>
                <a:gd name="T48" fmla="*/ 1 w 32"/>
                <a:gd name="T49" fmla="*/ 20 h 99"/>
                <a:gd name="T50" fmla="*/ 1 w 32"/>
                <a:gd name="T51" fmla="*/ 20 h 99"/>
                <a:gd name="T52" fmla="*/ 1 w 32"/>
                <a:gd name="T53" fmla="*/ 20 h 99"/>
                <a:gd name="T54" fmla="*/ 2 w 32"/>
                <a:gd name="T55" fmla="*/ 27 h 99"/>
                <a:gd name="T56" fmla="*/ 2 w 32"/>
                <a:gd name="T57" fmla="*/ 29 h 99"/>
                <a:gd name="T58" fmla="*/ 3 w 32"/>
                <a:gd name="T59" fmla="*/ 35 h 99"/>
                <a:gd name="T60" fmla="*/ 4 w 32"/>
                <a:gd name="T61" fmla="*/ 37 h 99"/>
                <a:gd name="T62" fmla="*/ 16 w 32"/>
                <a:gd name="T63" fmla="*/ 88 h 99"/>
                <a:gd name="T64" fmla="*/ 16 w 32"/>
                <a:gd name="T65" fmla="*/ 88 h 99"/>
                <a:gd name="T66" fmla="*/ 17 w 32"/>
                <a:gd name="T67" fmla="*/ 91 h 99"/>
                <a:gd name="T68" fmla="*/ 18 w 32"/>
                <a:gd name="T69" fmla="*/ 93 h 99"/>
                <a:gd name="T70" fmla="*/ 18 w 32"/>
                <a:gd name="T71" fmla="*/ 93 h 99"/>
                <a:gd name="T72" fmla="*/ 19 w 32"/>
                <a:gd name="T73" fmla="*/ 94 h 99"/>
                <a:gd name="T74" fmla="*/ 19 w 32"/>
                <a:gd name="T75" fmla="*/ 95 h 99"/>
                <a:gd name="T76" fmla="*/ 19 w 32"/>
                <a:gd name="T77" fmla="*/ 95 h 99"/>
                <a:gd name="T78" fmla="*/ 32 w 32"/>
                <a:gd name="T79" fmla="*/ 79 h 99"/>
                <a:gd name="T80" fmla="*/ 32 w 32"/>
                <a:gd name="T81" fmla="*/ 76 h 99"/>
                <a:gd name="T82" fmla="*/ 22 w 32"/>
                <a:gd name="T83" fmla="*/ 99 h 99"/>
                <a:gd name="T84" fmla="*/ 22 w 32"/>
                <a:gd name="T85" fmla="*/ 99 h 99"/>
                <a:gd name="T86" fmla="*/ 22 w 32"/>
                <a:gd name="T87" fmla="*/ 99 h 99"/>
                <a:gd name="T88" fmla="*/ 22 w 32"/>
                <a:gd name="T89" fmla="*/ 99 h 99"/>
                <a:gd name="T90" fmla="*/ 22 w 32"/>
                <a:gd name="T91" fmla="*/ 99 h 99"/>
                <a:gd name="T92" fmla="*/ 22 w 32"/>
                <a:gd name="T93" fmla="*/ 99 h 99"/>
                <a:gd name="T94" fmla="*/ 22 w 32"/>
                <a:gd name="T95" fmla="*/ 9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 h="99">
                  <a:moveTo>
                    <a:pt x="17" y="43"/>
                  </a:moveTo>
                  <a:cubicBezTo>
                    <a:pt x="18" y="43"/>
                    <a:pt x="18" y="43"/>
                    <a:pt x="18" y="43"/>
                  </a:cubicBezTo>
                  <a:cubicBezTo>
                    <a:pt x="20" y="43"/>
                    <a:pt x="21" y="42"/>
                    <a:pt x="22" y="40"/>
                  </a:cubicBezTo>
                  <a:cubicBezTo>
                    <a:pt x="17" y="40"/>
                    <a:pt x="18" y="43"/>
                    <a:pt x="17" y="43"/>
                  </a:cubicBezTo>
                  <a:close/>
                  <a:moveTo>
                    <a:pt x="32" y="76"/>
                  </a:moveTo>
                  <a:cubicBezTo>
                    <a:pt x="32" y="76"/>
                    <a:pt x="32" y="76"/>
                    <a:pt x="32" y="76"/>
                  </a:cubicBezTo>
                  <a:cubicBezTo>
                    <a:pt x="32" y="75"/>
                    <a:pt x="31" y="75"/>
                    <a:pt x="31" y="74"/>
                  </a:cubicBezTo>
                  <a:cubicBezTo>
                    <a:pt x="31" y="74"/>
                    <a:pt x="31" y="74"/>
                    <a:pt x="31" y="73"/>
                  </a:cubicBezTo>
                  <a:cubicBezTo>
                    <a:pt x="30" y="64"/>
                    <a:pt x="30" y="56"/>
                    <a:pt x="30" y="56"/>
                  </a:cubicBezTo>
                  <a:cubicBezTo>
                    <a:pt x="28" y="54"/>
                    <a:pt x="27" y="53"/>
                    <a:pt x="26" y="52"/>
                  </a:cubicBezTo>
                  <a:cubicBezTo>
                    <a:pt x="26" y="53"/>
                    <a:pt x="27" y="53"/>
                    <a:pt x="26" y="53"/>
                  </a:cubicBezTo>
                  <a:cubicBezTo>
                    <a:pt x="15" y="54"/>
                    <a:pt x="20" y="52"/>
                    <a:pt x="23" y="48"/>
                  </a:cubicBezTo>
                  <a:cubicBezTo>
                    <a:pt x="23" y="48"/>
                    <a:pt x="23" y="48"/>
                    <a:pt x="23" y="48"/>
                  </a:cubicBezTo>
                  <a:cubicBezTo>
                    <a:pt x="25" y="45"/>
                    <a:pt x="26" y="41"/>
                    <a:pt x="18" y="38"/>
                  </a:cubicBezTo>
                  <a:cubicBezTo>
                    <a:pt x="22" y="35"/>
                    <a:pt x="21" y="29"/>
                    <a:pt x="19" y="22"/>
                  </a:cubicBezTo>
                  <a:cubicBezTo>
                    <a:pt x="18" y="20"/>
                    <a:pt x="17" y="17"/>
                    <a:pt x="16" y="15"/>
                  </a:cubicBezTo>
                  <a:cubicBezTo>
                    <a:pt x="16" y="14"/>
                    <a:pt x="15" y="12"/>
                    <a:pt x="15" y="11"/>
                  </a:cubicBezTo>
                  <a:cubicBezTo>
                    <a:pt x="14" y="10"/>
                    <a:pt x="14" y="10"/>
                    <a:pt x="14" y="10"/>
                  </a:cubicBezTo>
                  <a:cubicBezTo>
                    <a:pt x="14" y="10"/>
                    <a:pt x="14" y="9"/>
                    <a:pt x="14" y="9"/>
                  </a:cubicBezTo>
                  <a:cubicBezTo>
                    <a:pt x="14" y="9"/>
                    <a:pt x="14" y="9"/>
                    <a:pt x="14" y="8"/>
                  </a:cubicBezTo>
                  <a:cubicBezTo>
                    <a:pt x="12" y="5"/>
                    <a:pt x="11" y="2"/>
                    <a:pt x="11" y="1"/>
                  </a:cubicBezTo>
                  <a:cubicBezTo>
                    <a:pt x="10" y="9"/>
                    <a:pt x="10" y="5"/>
                    <a:pt x="10" y="0"/>
                  </a:cubicBezTo>
                  <a:cubicBezTo>
                    <a:pt x="7" y="4"/>
                    <a:pt x="3" y="8"/>
                    <a:pt x="0" y="11"/>
                  </a:cubicBezTo>
                  <a:cubicBezTo>
                    <a:pt x="0" y="14"/>
                    <a:pt x="1" y="16"/>
                    <a:pt x="1" y="19"/>
                  </a:cubicBezTo>
                  <a:cubicBezTo>
                    <a:pt x="1" y="19"/>
                    <a:pt x="1" y="19"/>
                    <a:pt x="1" y="20"/>
                  </a:cubicBezTo>
                  <a:cubicBezTo>
                    <a:pt x="1" y="20"/>
                    <a:pt x="1" y="20"/>
                    <a:pt x="1" y="20"/>
                  </a:cubicBezTo>
                  <a:cubicBezTo>
                    <a:pt x="1" y="20"/>
                    <a:pt x="1" y="20"/>
                    <a:pt x="1" y="20"/>
                  </a:cubicBezTo>
                  <a:cubicBezTo>
                    <a:pt x="1" y="22"/>
                    <a:pt x="2" y="25"/>
                    <a:pt x="2" y="27"/>
                  </a:cubicBezTo>
                  <a:cubicBezTo>
                    <a:pt x="2" y="28"/>
                    <a:pt x="2" y="29"/>
                    <a:pt x="2" y="29"/>
                  </a:cubicBezTo>
                  <a:cubicBezTo>
                    <a:pt x="3" y="31"/>
                    <a:pt x="3" y="33"/>
                    <a:pt x="3" y="35"/>
                  </a:cubicBezTo>
                  <a:cubicBezTo>
                    <a:pt x="4" y="36"/>
                    <a:pt x="4" y="36"/>
                    <a:pt x="4" y="37"/>
                  </a:cubicBezTo>
                  <a:cubicBezTo>
                    <a:pt x="7" y="57"/>
                    <a:pt x="12" y="76"/>
                    <a:pt x="16" y="88"/>
                  </a:cubicBezTo>
                  <a:cubicBezTo>
                    <a:pt x="16" y="88"/>
                    <a:pt x="16" y="88"/>
                    <a:pt x="16" y="88"/>
                  </a:cubicBezTo>
                  <a:cubicBezTo>
                    <a:pt x="17" y="89"/>
                    <a:pt x="17" y="90"/>
                    <a:pt x="17" y="91"/>
                  </a:cubicBezTo>
                  <a:cubicBezTo>
                    <a:pt x="18" y="92"/>
                    <a:pt x="18" y="92"/>
                    <a:pt x="18" y="93"/>
                  </a:cubicBezTo>
                  <a:cubicBezTo>
                    <a:pt x="18" y="93"/>
                    <a:pt x="18" y="93"/>
                    <a:pt x="18" y="93"/>
                  </a:cubicBezTo>
                  <a:cubicBezTo>
                    <a:pt x="18" y="93"/>
                    <a:pt x="19" y="94"/>
                    <a:pt x="19" y="94"/>
                  </a:cubicBezTo>
                  <a:cubicBezTo>
                    <a:pt x="19" y="94"/>
                    <a:pt x="19" y="94"/>
                    <a:pt x="19" y="95"/>
                  </a:cubicBezTo>
                  <a:cubicBezTo>
                    <a:pt x="19" y="95"/>
                    <a:pt x="19" y="95"/>
                    <a:pt x="19" y="95"/>
                  </a:cubicBezTo>
                  <a:cubicBezTo>
                    <a:pt x="24" y="90"/>
                    <a:pt x="28" y="85"/>
                    <a:pt x="32" y="79"/>
                  </a:cubicBezTo>
                  <a:cubicBezTo>
                    <a:pt x="32" y="78"/>
                    <a:pt x="32" y="77"/>
                    <a:pt x="32" y="76"/>
                  </a:cubicBezTo>
                  <a:close/>
                  <a:moveTo>
                    <a:pt x="22" y="99"/>
                  </a:moveTo>
                  <a:cubicBezTo>
                    <a:pt x="22" y="99"/>
                    <a:pt x="22" y="99"/>
                    <a:pt x="22" y="99"/>
                  </a:cubicBezTo>
                  <a:cubicBezTo>
                    <a:pt x="22" y="99"/>
                    <a:pt x="22" y="99"/>
                    <a:pt x="22" y="99"/>
                  </a:cubicBezTo>
                  <a:close/>
                  <a:moveTo>
                    <a:pt x="22" y="99"/>
                  </a:moveTo>
                  <a:cubicBezTo>
                    <a:pt x="22" y="99"/>
                    <a:pt x="22" y="99"/>
                    <a:pt x="22" y="99"/>
                  </a:cubicBezTo>
                  <a:cubicBezTo>
                    <a:pt x="22" y="99"/>
                    <a:pt x="22" y="99"/>
                    <a:pt x="22" y="99"/>
                  </a:cubicBezTo>
                  <a:cubicBezTo>
                    <a:pt x="22" y="99"/>
                    <a:pt x="22" y="99"/>
                    <a:pt x="22" y="9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11" name="Freeform 781">
              <a:extLst>
                <a:ext uri="{FF2B5EF4-FFF2-40B4-BE49-F238E27FC236}">
                  <a16:creationId xmlns:a16="http://schemas.microsoft.com/office/drawing/2014/main" id="{042C7717-9A3D-F0DE-9898-FCEF43A03BD3}"/>
                </a:ext>
              </a:extLst>
            </p:cNvPr>
            <p:cNvSpPr>
              <a:spLocks noEditPoints="1"/>
            </p:cNvSpPr>
            <p:nvPr userDrawn="1"/>
          </p:nvSpPr>
          <p:spPr bwMode="auto">
            <a:xfrm>
              <a:off x="4269" y="798"/>
              <a:ext cx="42" cy="114"/>
            </a:xfrm>
            <a:custGeom>
              <a:avLst/>
              <a:gdLst>
                <a:gd name="T0" fmla="*/ 15 w 29"/>
                <a:gd name="T1" fmla="*/ 35 h 79"/>
                <a:gd name="T2" fmla="*/ 15 w 29"/>
                <a:gd name="T3" fmla="*/ 34 h 79"/>
                <a:gd name="T4" fmla="*/ 16 w 29"/>
                <a:gd name="T5" fmla="*/ 30 h 79"/>
                <a:gd name="T6" fmla="*/ 15 w 29"/>
                <a:gd name="T7" fmla="*/ 35 h 79"/>
                <a:gd name="T8" fmla="*/ 29 w 29"/>
                <a:gd name="T9" fmla="*/ 58 h 79"/>
                <a:gd name="T10" fmla="*/ 29 w 29"/>
                <a:gd name="T11" fmla="*/ 58 h 79"/>
                <a:gd name="T12" fmla="*/ 28 w 29"/>
                <a:gd name="T13" fmla="*/ 57 h 79"/>
                <a:gd name="T14" fmla="*/ 28 w 29"/>
                <a:gd name="T15" fmla="*/ 56 h 79"/>
                <a:gd name="T16" fmla="*/ 24 w 29"/>
                <a:gd name="T17" fmla="*/ 41 h 79"/>
                <a:gd name="T18" fmla="*/ 21 w 29"/>
                <a:gd name="T19" fmla="*/ 40 h 79"/>
                <a:gd name="T20" fmla="*/ 21 w 29"/>
                <a:gd name="T21" fmla="*/ 40 h 79"/>
                <a:gd name="T22" fmla="*/ 19 w 29"/>
                <a:gd name="T23" fmla="*/ 37 h 79"/>
                <a:gd name="T24" fmla="*/ 19 w 29"/>
                <a:gd name="T25" fmla="*/ 37 h 79"/>
                <a:gd name="T26" fmla="*/ 14 w 29"/>
                <a:gd name="T27" fmla="*/ 30 h 79"/>
                <a:gd name="T28" fmla="*/ 12 w 29"/>
                <a:gd name="T29" fmla="*/ 16 h 79"/>
                <a:gd name="T30" fmla="*/ 9 w 29"/>
                <a:gd name="T31" fmla="*/ 11 h 79"/>
                <a:gd name="T32" fmla="*/ 7 w 29"/>
                <a:gd name="T33" fmla="*/ 8 h 79"/>
                <a:gd name="T34" fmla="*/ 7 w 29"/>
                <a:gd name="T35" fmla="*/ 7 h 79"/>
                <a:gd name="T36" fmla="*/ 7 w 29"/>
                <a:gd name="T37" fmla="*/ 7 h 79"/>
                <a:gd name="T38" fmla="*/ 6 w 29"/>
                <a:gd name="T39" fmla="*/ 6 h 79"/>
                <a:gd name="T40" fmla="*/ 3 w 29"/>
                <a:gd name="T41" fmla="*/ 0 h 79"/>
                <a:gd name="T42" fmla="*/ 3 w 29"/>
                <a:gd name="T43" fmla="*/ 0 h 79"/>
                <a:gd name="T44" fmla="*/ 0 w 29"/>
                <a:gd name="T45" fmla="*/ 13 h 79"/>
                <a:gd name="T46" fmla="*/ 2 w 29"/>
                <a:gd name="T47" fmla="*/ 19 h 79"/>
                <a:gd name="T48" fmla="*/ 2 w 29"/>
                <a:gd name="T49" fmla="*/ 20 h 79"/>
                <a:gd name="T50" fmla="*/ 2 w 29"/>
                <a:gd name="T51" fmla="*/ 20 h 79"/>
                <a:gd name="T52" fmla="*/ 2 w 29"/>
                <a:gd name="T53" fmla="*/ 20 h 79"/>
                <a:gd name="T54" fmla="*/ 4 w 29"/>
                <a:gd name="T55" fmla="*/ 26 h 79"/>
                <a:gd name="T56" fmla="*/ 5 w 29"/>
                <a:gd name="T57" fmla="*/ 28 h 79"/>
                <a:gd name="T58" fmla="*/ 6 w 29"/>
                <a:gd name="T59" fmla="*/ 32 h 79"/>
                <a:gd name="T60" fmla="*/ 7 w 29"/>
                <a:gd name="T61" fmla="*/ 34 h 79"/>
                <a:gd name="T62" fmla="*/ 23 w 29"/>
                <a:gd name="T63" fmla="*/ 73 h 79"/>
                <a:gd name="T64" fmla="*/ 23 w 29"/>
                <a:gd name="T65" fmla="*/ 73 h 79"/>
                <a:gd name="T66" fmla="*/ 25 w 29"/>
                <a:gd name="T67" fmla="*/ 76 h 79"/>
                <a:gd name="T68" fmla="*/ 25 w 29"/>
                <a:gd name="T69" fmla="*/ 77 h 79"/>
                <a:gd name="T70" fmla="*/ 25 w 29"/>
                <a:gd name="T71" fmla="*/ 77 h 79"/>
                <a:gd name="T72" fmla="*/ 26 w 29"/>
                <a:gd name="T73" fmla="*/ 78 h 79"/>
                <a:gd name="T74" fmla="*/ 26 w 29"/>
                <a:gd name="T75" fmla="*/ 78 h 79"/>
                <a:gd name="T76" fmla="*/ 26 w 29"/>
                <a:gd name="T77" fmla="*/ 79 h 79"/>
                <a:gd name="T78" fmla="*/ 29 w 29"/>
                <a:gd name="T79" fmla="*/ 61 h 79"/>
                <a:gd name="T80" fmla="*/ 29 w 29"/>
                <a:gd name="T81" fmla="*/ 58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9" h="79">
                  <a:moveTo>
                    <a:pt x="15" y="35"/>
                  </a:moveTo>
                  <a:cubicBezTo>
                    <a:pt x="15" y="35"/>
                    <a:pt x="15" y="34"/>
                    <a:pt x="15" y="34"/>
                  </a:cubicBezTo>
                  <a:cubicBezTo>
                    <a:pt x="16" y="34"/>
                    <a:pt x="16" y="32"/>
                    <a:pt x="16" y="30"/>
                  </a:cubicBezTo>
                  <a:cubicBezTo>
                    <a:pt x="14" y="32"/>
                    <a:pt x="15" y="34"/>
                    <a:pt x="15" y="35"/>
                  </a:cubicBezTo>
                  <a:close/>
                  <a:moveTo>
                    <a:pt x="29" y="58"/>
                  </a:moveTo>
                  <a:cubicBezTo>
                    <a:pt x="29" y="58"/>
                    <a:pt x="29" y="58"/>
                    <a:pt x="29" y="58"/>
                  </a:cubicBezTo>
                  <a:cubicBezTo>
                    <a:pt x="28" y="57"/>
                    <a:pt x="28" y="57"/>
                    <a:pt x="28" y="57"/>
                  </a:cubicBezTo>
                  <a:cubicBezTo>
                    <a:pt x="28" y="56"/>
                    <a:pt x="28" y="56"/>
                    <a:pt x="28" y="56"/>
                  </a:cubicBezTo>
                  <a:cubicBezTo>
                    <a:pt x="26" y="48"/>
                    <a:pt x="24" y="42"/>
                    <a:pt x="24" y="41"/>
                  </a:cubicBezTo>
                  <a:cubicBezTo>
                    <a:pt x="22" y="40"/>
                    <a:pt x="22" y="40"/>
                    <a:pt x="21" y="40"/>
                  </a:cubicBezTo>
                  <a:cubicBezTo>
                    <a:pt x="22" y="40"/>
                    <a:pt x="22" y="40"/>
                    <a:pt x="21" y="40"/>
                  </a:cubicBezTo>
                  <a:cubicBezTo>
                    <a:pt x="16" y="44"/>
                    <a:pt x="18" y="41"/>
                    <a:pt x="19" y="37"/>
                  </a:cubicBezTo>
                  <a:cubicBezTo>
                    <a:pt x="19" y="37"/>
                    <a:pt x="19" y="37"/>
                    <a:pt x="19" y="37"/>
                  </a:cubicBezTo>
                  <a:cubicBezTo>
                    <a:pt x="19" y="34"/>
                    <a:pt x="19" y="30"/>
                    <a:pt x="14" y="30"/>
                  </a:cubicBezTo>
                  <a:cubicBezTo>
                    <a:pt x="16" y="26"/>
                    <a:pt x="14" y="21"/>
                    <a:pt x="12" y="16"/>
                  </a:cubicBezTo>
                  <a:cubicBezTo>
                    <a:pt x="11" y="14"/>
                    <a:pt x="10" y="13"/>
                    <a:pt x="9" y="11"/>
                  </a:cubicBezTo>
                  <a:cubicBezTo>
                    <a:pt x="8" y="10"/>
                    <a:pt x="8" y="9"/>
                    <a:pt x="7" y="8"/>
                  </a:cubicBezTo>
                  <a:cubicBezTo>
                    <a:pt x="7" y="8"/>
                    <a:pt x="7" y="7"/>
                    <a:pt x="7" y="7"/>
                  </a:cubicBezTo>
                  <a:cubicBezTo>
                    <a:pt x="7" y="7"/>
                    <a:pt x="7" y="7"/>
                    <a:pt x="7" y="7"/>
                  </a:cubicBezTo>
                  <a:cubicBezTo>
                    <a:pt x="7" y="7"/>
                    <a:pt x="6" y="6"/>
                    <a:pt x="6" y="6"/>
                  </a:cubicBezTo>
                  <a:cubicBezTo>
                    <a:pt x="5" y="4"/>
                    <a:pt x="4" y="2"/>
                    <a:pt x="3" y="0"/>
                  </a:cubicBezTo>
                  <a:cubicBezTo>
                    <a:pt x="5" y="8"/>
                    <a:pt x="4" y="4"/>
                    <a:pt x="3" y="0"/>
                  </a:cubicBezTo>
                  <a:cubicBezTo>
                    <a:pt x="2" y="4"/>
                    <a:pt x="1" y="9"/>
                    <a:pt x="0" y="13"/>
                  </a:cubicBezTo>
                  <a:cubicBezTo>
                    <a:pt x="1" y="15"/>
                    <a:pt x="1" y="17"/>
                    <a:pt x="2" y="19"/>
                  </a:cubicBezTo>
                  <a:cubicBezTo>
                    <a:pt x="2" y="20"/>
                    <a:pt x="2" y="20"/>
                    <a:pt x="2" y="20"/>
                  </a:cubicBezTo>
                  <a:cubicBezTo>
                    <a:pt x="2" y="20"/>
                    <a:pt x="2" y="20"/>
                    <a:pt x="2" y="20"/>
                  </a:cubicBezTo>
                  <a:cubicBezTo>
                    <a:pt x="2" y="20"/>
                    <a:pt x="2" y="20"/>
                    <a:pt x="2" y="20"/>
                  </a:cubicBezTo>
                  <a:cubicBezTo>
                    <a:pt x="3" y="22"/>
                    <a:pt x="4" y="24"/>
                    <a:pt x="4" y="26"/>
                  </a:cubicBezTo>
                  <a:cubicBezTo>
                    <a:pt x="4" y="27"/>
                    <a:pt x="5" y="27"/>
                    <a:pt x="5" y="28"/>
                  </a:cubicBezTo>
                  <a:cubicBezTo>
                    <a:pt x="5" y="29"/>
                    <a:pt x="6" y="31"/>
                    <a:pt x="6" y="32"/>
                  </a:cubicBezTo>
                  <a:cubicBezTo>
                    <a:pt x="7" y="33"/>
                    <a:pt x="7" y="34"/>
                    <a:pt x="7" y="34"/>
                  </a:cubicBezTo>
                  <a:cubicBezTo>
                    <a:pt x="13" y="50"/>
                    <a:pt x="19" y="64"/>
                    <a:pt x="23" y="73"/>
                  </a:cubicBezTo>
                  <a:cubicBezTo>
                    <a:pt x="23" y="73"/>
                    <a:pt x="23" y="73"/>
                    <a:pt x="23" y="73"/>
                  </a:cubicBezTo>
                  <a:cubicBezTo>
                    <a:pt x="24" y="74"/>
                    <a:pt x="24" y="75"/>
                    <a:pt x="25" y="76"/>
                  </a:cubicBezTo>
                  <a:cubicBezTo>
                    <a:pt x="25" y="76"/>
                    <a:pt x="25" y="77"/>
                    <a:pt x="25" y="77"/>
                  </a:cubicBezTo>
                  <a:cubicBezTo>
                    <a:pt x="25" y="77"/>
                    <a:pt x="25" y="77"/>
                    <a:pt x="25" y="77"/>
                  </a:cubicBezTo>
                  <a:cubicBezTo>
                    <a:pt x="26" y="77"/>
                    <a:pt x="26" y="78"/>
                    <a:pt x="26" y="78"/>
                  </a:cubicBezTo>
                  <a:cubicBezTo>
                    <a:pt x="26" y="78"/>
                    <a:pt x="26" y="78"/>
                    <a:pt x="26" y="78"/>
                  </a:cubicBezTo>
                  <a:cubicBezTo>
                    <a:pt x="26" y="78"/>
                    <a:pt x="26" y="79"/>
                    <a:pt x="26" y="79"/>
                  </a:cubicBezTo>
                  <a:cubicBezTo>
                    <a:pt x="28" y="73"/>
                    <a:pt x="29" y="67"/>
                    <a:pt x="29" y="61"/>
                  </a:cubicBezTo>
                  <a:cubicBezTo>
                    <a:pt x="29" y="60"/>
                    <a:pt x="29" y="59"/>
                    <a:pt x="29" y="5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12" name="Freeform 782">
              <a:extLst>
                <a:ext uri="{FF2B5EF4-FFF2-40B4-BE49-F238E27FC236}">
                  <a16:creationId xmlns:a16="http://schemas.microsoft.com/office/drawing/2014/main" id="{06F1DBA3-2891-DD8B-3CD8-53BAC93ECEC5}"/>
                </a:ext>
              </a:extLst>
            </p:cNvPr>
            <p:cNvSpPr>
              <a:spLocks/>
            </p:cNvSpPr>
            <p:nvPr userDrawn="1"/>
          </p:nvSpPr>
          <p:spPr bwMode="auto">
            <a:xfrm>
              <a:off x="4105" y="1208"/>
              <a:ext cx="42" cy="124"/>
            </a:xfrm>
            <a:custGeom>
              <a:avLst/>
              <a:gdLst>
                <a:gd name="T0" fmla="*/ 29 w 29"/>
                <a:gd name="T1" fmla="*/ 71 h 86"/>
                <a:gd name="T2" fmla="*/ 28 w 29"/>
                <a:gd name="T3" fmla="*/ 69 h 86"/>
                <a:gd name="T4" fmla="*/ 27 w 29"/>
                <a:gd name="T5" fmla="*/ 65 h 86"/>
                <a:gd name="T6" fmla="*/ 16 w 29"/>
                <a:gd name="T7" fmla="*/ 25 h 86"/>
                <a:gd name="T8" fmla="*/ 13 w 29"/>
                <a:gd name="T9" fmla="*/ 11 h 86"/>
                <a:gd name="T10" fmla="*/ 10 w 29"/>
                <a:gd name="T11" fmla="*/ 0 h 86"/>
                <a:gd name="T12" fmla="*/ 0 w 29"/>
                <a:gd name="T13" fmla="*/ 21 h 86"/>
                <a:gd name="T14" fmla="*/ 3 w 29"/>
                <a:gd name="T15" fmla="*/ 29 h 86"/>
                <a:gd name="T16" fmla="*/ 3 w 29"/>
                <a:gd name="T17" fmla="*/ 30 h 86"/>
                <a:gd name="T18" fmla="*/ 3 w 29"/>
                <a:gd name="T19" fmla="*/ 30 h 86"/>
                <a:gd name="T20" fmla="*/ 6 w 29"/>
                <a:gd name="T21" fmla="*/ 40 h 86"/>
                <a:gd name="T22" fmla="*/ 6 w 29"/>
                <a:gd name="T23" fmla="*/ 41 h 86"/>
                <a:gd name="T24" fmla="*/ 7 w 29"/>
                <a:gd name="T25" fmla="*/ 44 h 86"/>
                <a:gd name="T26" fmla="*/ 19 w 29"/>
                <a:gd name="T27" fmla="*/ 82 h 86"/>
                <a:gd name="T28" fmla="*/ 20 w 29"/>
                <a:gd name="T29" fmla="*/ 84 h 86"/>
                <a:gd name="T30" fmla="*/ 21 w 29"/>
                <a:gd name="T31" fmla="*/ 86 h 86"/>
                <a:gd name="T32" fmla="*/ 21 w 29"/>
                <a:gd name="T33" fmla="*/ 86 h 86"/>
                <a:gd name="T34" fmla="*/ 25 w 29"/>
                <a:gd name="T35" fmla="*/ 79 h 86"/>
                <a:gd name="T36" fmla="*/ 29 w 29"/>
                <a:gd name="T37" fmla="*/ 71 h 86"/>
                <a:gd name="T38" fmla="*/ 29 w 29"/>
                <a:gd name="T39" fmla="*/ 71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86">
                  <a:moveTo>
                    <a:pt x="29" y="71"/>
                  </a:moveTo>
                  <a:cubicBezTo>
                    <a:pt x="28" y="70"/>
                    <a:pt x="28" y="69"/>
                    <a:pt x="28" y="69"/>
                  </a:cubicBezTo>
                  <a:cubicBezTo>
                    <a:pt x="28" y="68"/>
                    <a:pt x="27" y="67"/>
                    <a:pt x="27" y="65"/>
                  </a:cubicBezTo>
                  <a:cubicBezTo>
                    <a:pt x="23" y="50"/>
                    <a:pt x="19" y="36"/>
                    <a:pt x="16" y="25"/>
                  </a:cubicBezTo>
                  <a:cubicBezTo>
                    <a:pt x="15" y="20"/>
                    <a:pt x="14" y="15"/>
                    <a:pt x="13" y="11"/>
                  </a:cubicBezTo>
                  <a:cubicBezTo>
                    <a:pt x="11" y="6"/>
                    <a:pt x="10" y="2"/>
                    <a:pt x="10" y="0"/>
                  </a:cubicBezTo>
                  <a:cubicBezTo>
                    <a:pt x="7" y="7"/>
                    <a:pt x="3" y="14"/>
                    <a:pt x="0" y="21"/>
                  </a:cubicBezTo>
                  <a:cubicBezTo>
                    <a:pt x="1" y="24"/>
                    <a:pt x="2" y="26"/>
                    <a:pt x="3" y="29"/>
                  </a:cubicBezTo>
                  <a:cubicBezTo>
                    <a:pt x="3" y="29"/>
                    <a:pt x="3" y="29"/>
                    <a:pt x="3" y="30"/>
                  </a:cubicBezTo>
                  <a:cubicBezTo>
                    <a:pt x="3" y="30"/>
                    <a:pt x="3" y="30"/>
                    <a:pt x="3" y="30"/>
                  </a:cubicBezTo>
                  <a:cubicBezTo>
                    <a:pt x="4" y="33"/>
                    <a:pt x="5" y="37"/>
                    <a:pt x="6" y="40"/>
                  </a:cubicBezTo>
                  <a:cubicBezTo>
                    <a:pt x="6" y="41"/>
                    <a:pt x="6" y="41"/>
                    <a:pt x="6" y="41"/>
                  </a:cubicBezTo>
                  <a:cubicBezTo>
                    <a:pt x="7" y="42"/>
                    <a:pt x="7" y="43"/>
                    <a:pt x="7" y="44"/>
                  </a:cubicBezTo>
                  <a:cubicBezTo>
                    <a:pt x="12" y="58"/>
                    <a:pt x="16" y="71"/>
                    <a:pt x="19" y="82"/>
                  </a:cubicBezTo>
                  <a:cubicBezTo>
                    <a:pt x="20" y="83"/>
                    <a:pt x="20" y="83"/>
                    <a:pt x="20" y="84"/>
                  </a:cubicBezTo>
                  <a:cubicBezTo>
                    <a:pt x="20" y="85"/>
                    <a:pt x="20" y="85"/>
                    <a:pt x="21" y="86"/>
                  </a:cubicBezTo>
                  <a:cubicBezTo>
                    <a:pt x="21" y="86"/>
                    <a:pt x="21" y="86"/>
                    <a:pt x="21" y="86"/>
                  </a:cubicBezTo>
                  <a:cubicBezTo>
                    <a:pt x="22" y="84"/>
                    <a:pt x="23" y="81"/>
                    <a:pt x="25" y="79"/>
                  </a:cubicBezTo>
                  <a:cubicBezTo>
                    <a:pt x="26" y="76"/>
                    <a:pt x="27" y="74"/>
                    <a:pt x="29" y="71"/>
                  </a:cubicBezTo>
                  <a:cubicBezTo>
                    <a:pt x="29" y="71"/>
                    <a:pt x="29" y="71"/>
                    <a:pt x="29" y="7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13" name="Freeform 783">
              <a:extLst>
                <a:ext uri="{FF2B5EF4-FFF2-40B4-BE49-F238E27FC236}">
                  <a16:creationId xmlns:a16="http://schemas.microsoft.com/office/drawing/2014/main" id="{C86DEF49-1BCC-78C2-79E2-E4D206245D97}"/>
                </a:ext>
              </a:extLst>
            </p:cNvPr>
            <p:cNvSpPr>
              <a:spLocks/>
            </p:cNvSpPr>
            <p:nvPr userDrawn="1"/>
          </p:nvSpPr>
          <p:spPr bwMode="auto">
            <a:xfrm>
              <a:off x="4165" y="1087"/>
              <a:ext cx="42" cy="125"/>
            </a:xfrm>
            <a:custGeom>
              <a:avLst/>
              <a:gdLst>
                <a:gd name="T0" fmla="*/ 28 w 29"/>
                <a:gd name="T1" fmla="*/ 71 h 87"/>
                <a:gd name="T2" fmla="*/ 28 w 29"/>
                <a:gd name="T3" fmla="*/ 69 h 87"/>
                <a:gd name="T4" fmla="*/ 27 w 29"/>
                <a:gd name="T5" fmla="*/ 66 h 87"/>
                <a:gd name="T6" fmla="*/ 16 w 29"/>
                <a:gd name="T7" fmla="*/ 25 h 87"/>
                <a:gd name="T8" fmla="*/ 13 w 29"/>
                <a:gd name="T9" fmla="*/ 11 h 87"/>
                <a:gd name="T10" fmla="*/ 10 w 29"/>
                <a:gd name="T11" fmla="*/ 0 h 87"/>
                <a:gd name="T12" fmla="*/ 0 w 29"/>
                <a:gd name="T13" fmla="*/ 21 h 87"/>
                <a:gd name="T14" fmla="*/ 3 w 29"/>
                <a:gd name="T15" fmla="*/ 29 h 87"/>
                <a:gd name="T16" fmla="*/ 3 w 29"/>
                <a:gd name="T17" fmla="*/ 30 h 87"/>
                <a:gd name="T18" fmla="*/ 3 w 29"/>
                <a:gd name="T19" fmla="*/ 30 h 87"/>
                <a:gd name="T20" fmla="*/ 6 w 29"/>
                <a:gd name="T21" fmla="*/ 40 h 87"/>
                <a:gd name="T22" fmla="*/ 6 w 29"/>
                <a:gd name="T23" fmla="*/ 41 h 87"/>
                <a:gd name="T24" fmla="*/ 7 w 29"/>
                <a:gd name="T25" fmla="*/ 45 h 87"/>
                <a:gd name="T26" fmla="*/ 19 w 29"/>
                <a:gd name="T27" fmla="*/ 82 h 87"/>
                <a:gd name="T28" fmla="*/ 20 w 29"/>
                <a:gd name="T29" fmla="*/ 84 h 87"/>
                <a:gd name="T30" fmla="*/ 21 w 29"/>
                <a:gd name="T31" fmla="*/ 86 h 87"/>
                <a:gd name="T32" fmla="*/ 21 w 29"/>
                <a:gd name="T33" fmla="*/ 87 h 87"/>
                <a:gd name="T34" fmla="*/ 25 w 29"/>
                <a:gd name="T35" fmla="*/ 79 h 87"/>
                <a:gd name="T36" fmla="*/ 29 w 29"/>
                <a:gd name="T37" fmla="*/ 71 h 87"/>
                <a:gd name="T38" fmla="*/ 28 w 29"/>
                <a:gd name="T39" fmla="*/ 7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87">
                  <a:moveTo>
                    <a:pt x="28" y="71"/>
                  </a:moveTo>
                  <a:cubicBezTo>
                    <a:pt x="28" y="70"/>
                    <a:pt x="28" y="70"/>
                    <a:pt x="28" y="69"/>
                  </a:cubicBezTo>
                  <a:cubicBezTo>
                    <a:pt x="28" y="68"/>
                    <a:pt x="27" y="67"/>
                    <a:pt x="27" y="66"/>
                  </a:cubicBezTo>
                  <a:cubicBezTo>
                    <a:pt x="23" y="50"/>
                    <a:pt x="19" y="36"/>
                    <a:pt x="16" y="25"/>
                  </a:cubicBezTo>
                  <a:cubicBezTo>
                    <a:pt x="15" y="20"/>
                    <a:pt x="14" y="15"/>
                    <a:pt x="13" y="11"/>
                  </a:cubicBezTo>
                  <a:cubicBezTo>
                    <a:pt x="11" y="6"/>
                    <a:pt x="10" y="2"/>
                    <a:pt x="10" y="0"/>
                  </a:cubicBezTo>
                  <a:cubicBezTo>
                    <a:pt x="7" y="7"/>
                    <a:pt x="3" y="14"/>
                    <a:pt x="0" y="21"/>
                  </a:cubicBezTo>
                  <a:cubicBezTo>
                    <a:pt x="1" y="24"/>
                    <a:pt x="2" y="27"/>
                    <a:pt x="3" y="29"/>
                  </a:cubicBezTo>
                  <a:cubicBezTo>
                    <a:pt x="3" y="29"/>
                    <a:pt x="3" y="30"/>
                    <a:pt x="3" y="30"/>
                  </a:cubicBezTo>
                  <a:cubicBezTo>
                    <a:pt x="3" y="30"/>
                    <a:pt x="3" y="30"/>
                    <a:pt x="3" y="30"/>
                  </a:cubicBezTo>
                  <a:cubicBezTo>
                    <a:pt x="4" y="34"/>
                    <a:pt x="5" y="37"/>
                    <a:pt x="6" y="40"/>
                  </a:cubicBezTo>
                  <a:cubicBezTo>
                    <a:pt x="6" y="41"/>
                    <a:pt x="6" y="41"/>
                    <a:pt x="6" y="41"/>
                  </a:cubicBezTo>
                  <a:cubicBezTo>
                    <a:pt x="6" y="42"/>
                    <a:pt x="7" y="43"/>
                    <a:pt x="7" y="45"/>
                  </a:cubicBezTo>
                  <a:cubicBezTo>
                    <a:pt x="12" y="59"/>
                    <a:pt x="16" y="71"/>
                    <a:pt x="19" y="82"/>
                  </a:cubicBezTo>
                  <a:cubicBezTo>
                    <a:pt x="19" y="83"/>
                    <a:pt x="20" y="83"/>
                    <a:pt x="20" y="84"/>
                  </a:cubicBezTo>
                  <a:cubicBezTo>
                    <a:pt x="20" y="85"/>
                    <a:pt x="20" y="86"/>
                    <a:pt x="21" y="86"/>
                  </a:cubicBezTo>
                  <a:cubicBezTo>
                    <a:pt x="21" y="86"/>
                    <a:pt x="21" y="87"/>
                    <a:pt x="21" y="87"/>
                  </a:cubicBezTo>
                  <a:cubicBezTo>
                    <a:pt x="22" y="84"/>
                    <a:pt x="23" y="82"/>
                    <a:pt x="25" y="79"/>
                  </a:cubicBezTo>
                  <a:cubicBezTo>
                    <a:pt x="26" y="77"/>
                    <a:pt x="27" y="74"/>
                    <a:pt x="29" y="71"/>
                  </a:cubicBezTo>
                  <a:cubicBezTo>
                    <a:pt x="29" y="71"/>
                    <a:pt x="28" y="71"/>
                    <a:pt x="28" y="7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14" name="Freeform 784">
              <a:extLst>
                <a:ext uri="{FF2B5EF4-FFF2-40B4-BE49-F238E27FC236}">
                  <a16:creationId xmlns:a16="http://schemas.microsoft.com/office/drawing/2014/main" id="{D26C4EDD-AC88-2CDF-8B27-288ED4E72C2A}"/>
                </a:ext>
              </a:extLst>
            </p:cNvPr>
            <p:cNvSpPr>
              <a:spLocks/>
            </p:cNvSpPr>
            <p:nvPr userDrawn="1"/>
          </p:nvSpPr>
          <p:spPr bwMode="auto">
            <a:xfrm>
              <a:off x="1889" y="2498"/>
              <a:ext cx="2" cy="1"/>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1"/>
                    <a:pt x="1" y="0"/>
                    <a:pt x="1" y="0"/>
                  </a:cubicBezTo>
                  <a:cubicBezTo>
                    <a:pt x="1" y="1"/>
                    <a:pt x="1" y="1"/>
                    <a:pt x="0" y="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15" name="Freeform 785">
              <a:extLst>
                <a:ext uri="{FF2B5EF4-FFF2-40B4-BE49-F238E27FC236}">
                  <a16:creationId xmlns:a16="http://schemas.microsoft.com/office/drawing/2014/main" id="{A5FF620E-DA76-53D6-81EA-03D6840023E1}"/>
                </a:ext>
              </a:extLst>
            </p:cNvPr>
            <p:cNvSpPr>
              <a:spLocks/>
            </p:cNvSpPr>
            <p:nvPr userDrawn="1"/>
          </p:nvSpPr>
          <p:spPr bwMode="auto">
            <a:xfrm>
              <a:off x="1886" y="2486"/>
              <a:ext cx="7" cy="12"/>
            </a:xfrm>
            <a:custGeom>
              <a:avLst/>
              <a:gdLst>
                <a:gd name="T0" fmla="*/ 5 w 5"/>
                <a:gd name="T1" fmla="*/ 0 h 8"/>
                <a:gd name="T2" fmla="*/ 3 w 5"/>
                <a:gd name="T3" fmla="*/ 8 h 8"/>
                <a:gd name="T4" fmla="*/ 5 w 5"/>
                <a:gd name="T5" fmla="*/ 0 h 8"/>
              </a:gdLst>
              <a:ahLst/>
              <a:cxnLst>
                <a:cxn ang="0">
                  <a:pos x="T0" y="T1"/>
                </a:cxn>
                <a:cxn ang="0">
                  <a:pos x="T2" y="T3"/>
                </a:cxn>
                <a:cxn ang="0">
                  <a:pos x="T4" y="T5"/>
                </a:cxn>
              </a:cxnLst>
              <a:rect l="0" t="0" r="r" b="b"/>
              <a:pathLst>
                <a:path w="5" h="8">
                  <a:moveTo>
                    <a:pt x="5" y="0"/>
                  </a:moveTo>
                  <a:cubicBezTo>
                    <a:pt x="5" y="2"/>
                    <a:pt x="4" y="6"/>
                    <a:pt x="3" y="8"/>
                  </a:cubicBezTo>
                  <a:cubicBezTo>
                    <a:pt x="2" y="6"/>
                    <a:pt x="0" y="0"/>
                    <a:pt x="5"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16" name="Freeform 786">
              <a:extLst>
                <a:ext uri="{FF2B5EF4-FFF2-40B4-BE49-F238E27FC236}">
                  <a16:creationId xmlns:a16="http://schemas.microsoft.com/office/drawing/2014/main" id="{9E25446C-8E9C-34EE-CD4C-681A09B22A6B}"/>
                </a:ext>
              </a:extLst>
            </p:cNvPr>
            <p:cNvSpPr>
              <a:spLocks/>
            </p:cNvSpPr>
            <p:nvPr userDrawn="1"/>
          </p:nvSpPr>
          <p:spPr bwMode="auto">
            <a:xfrm>
              <a:off x="1879" y="2495"/>
              <a:ext cx="4" cy="4"/>
            </a:xfrm>
            <a:custGeom>
              <a:avLst/>
              <a:gdLst>
                <a:gd name="T0" fmla="*/ 0 w 3"/>
                <a:gd name="T1" fmla="*/ 3 h 3"/>
                <a:gd name="T2" fmla="*/ 2 w 3"/>
                <a:gd name="T3" fmla="*/ 0 h 3"/>
                <a:gd name="T4" fmla="*/ 0 w 3"/>
                <a:gd name="T5" fmla="*/ 3 h 3"/>
              </a:gdLst>
              <a:ahLst/>
              <a:cxnLst>
                <a:cxn ang="0">
                  <a:pos x="T0" y="T1"/>
                </a:cxn>
                <a:cxn ang="0">
                  <a:pos x="T2" y="T3"/>
                </a:cxn>
                <a:cxn ang="0">
                  <a:pos x="T4" y="T5"/>
                </a:cxn>
              </a:cxnLst>
              <a:rect l="0" t="0" r="r" b="b"/>
              <a:pathLst>
                <a:path w="3" h="3">
                  <a:moveTo>
                    <a:pt x="0" y="3"/>
                  </a:moveTo>
                  <a:cubicBezTo>
                    <a:pt x="2" y="0"/>
                    <a:pt x="2" y="0"/>
                    <a:pt x="2" y="0"/>
                  </a:cubicBezTo>
                  <a:cubicBezTo>
                    <a:pt x="3" y="2"/>
                    <a:pt x="1" y="1"/>
                    <a:pt x="0" y="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17" name="Freeform 787">
              <a:extLst>
                <a:ext uri="{FF2B5EF4-FFF2-40B4-BE49-F238E27FC236}">
                  <a16:creationId xmlns:a16="http://schemas.microsoft.com/office/drawing/2014/main" id="{A33B361D-0335-926C-024D-51EDFDAE5D22}"/>
                </a:ext>
              </a:extLst>
            </p:cNvPr>
            <p:cNvSpPr>
              <a:spLocks/>
            </p:cNvSpPr>
            <p:nvPr userDrawn="1"/>
          </p:nvSpPr>
          <p:spPr bwMode="auto">
            <a:xfrm>
              <a:off x="1885" y="2498"/>
              <a:ext cx="3" cy="3"/>
            </a:xfrm>
            <a:custGeom>
              <a:avLst/>
              <a:gdLst>
                <a:gd name="T0" fmla="*/ 0 w 2"/>
                <a:gd name="T1" fmla="*/ 0 h 2"/>
                <a:gd name="T2" fmla="*/ 0 w 2"/>
                <a:gd name="T3" fmla="*/ 0 h 2"/>
              </a:gdLst>
              <a:ahLst/>
              <a:cxnLst>
                <a:cxn ang="0">
                  <a:pos x="T0" y="T1"/>
                </a:cxn>
                <a:cxn ang="0">
                  <a:pos x="T2" y="T3"/>
                </a:cxn>
              </a:cxnLst>
              <a:rect l="0" t="0" r="r" b="b"/>
              <a:pathLst>
                <a:path w="2" h="2">
                  <a:moveTo>
                    <a:pt x="0" y="0"/>
                  </a:moveTo>
                  <a:cubicBezTo>
                    <a:pt x="1" y="1"/>
                    <a:pt x="2" y="2"/>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18" name="Freeform 788">
              <a:extLst>
                <a:ext uri="{FF2B5EF4-FFF2-40B4-BE49-F238E27FC236}">
                  <a16:creationId xmlns:a16="http://schemas.microsoft.com/office/drawing/2014/main" id="{1FF4905A-0D25-390D-50F7-20807F372230}"/>
                </a:ext>
              </a:extLst>
            </p:cNvPr>
            <p:cNvSpPr>
              <a:spLocks/>
            </p:cNvSpPr>
            <p:nvPr userDrawn="1"/>
          </p:nvSpPr>
          <p:spPr bwMode="auto">
            <a:xfrm>
              <a:off x="1888" y="2708"/>
              <a:ext cx="1" cy="1"/>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1" y="1"/>
                    <a:pt x="1" y="1"/>
                    <a:pt x="1" y="1"/>
                  </a:cubicBezTo>
                  <a:cubicBezTo>
                    <a:pt x="0" y="1"/>
                    <a:pt x="0" y="1"/>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19" name="Freeform 789">
              <a:extLst>
                <a:ext uri="{FF2B5EF4-FFF2-40B4-BE49-F238E27FC236}">
                  <a16:creationId xmlns:a16="http://schemas.microsoft.com/office/drawing/2014/main" id="{7EE1A957-D9CC-F9B1-DDB9-48885EFCB126}"/>
                </a:ext>
              </a:extLst>
            </p:cNvPr>
            <p:cNvSpPr>
              <a:spLocks/>
            </p:cNvSpPr>
            <p:nvPr userDrawn="1"/>
          </p:nvSpPr>
          <p:spPr bwMode="auto">
            <a:xfrm>
              <a:off x="1892" y="2594"/>
              <a:ext cx="6" cy="5"/>
            </a:xfrm>
            <a:custGeom>
              <a:avLst/>
              <a:gdLst>
                <a:gd name="T0" fmla="*/ 0 w 4"/>
                <a:gd name="T1" fmla="*/ 3 h 3"/>
                <a:gd name="T2" fmla="*/ 3 w 4"/>
                <a:gd name="T3" fmla="*/ 0 h 3"/>
                <a:gd name="T4" fmla="*/ 0 w 4"/>
                <a:gd name="T5" fmla="*/ 3 h 3"/>
              </a:gdLst>
              <a:ahLst/>
              <a:cxnLst>
                <a:cxn ang="0">
                  <a:pos x="T0" y="T1"/>
                </a:cxn>
                <a:cxn ang="0">
                  <a:pos x="T2" y="T3"/>
                </a:cxn>
                <a:cxn ang="0">
                  <a:pos x="T4" y="T5"/>
                </a:cxn>
              </a:cxnLst>
              <a:rect l="0" t="0" r="r" b="b"/>
              <a:pathLst>
                <a:path w="4" h="3">
                  <a:moveTo>
                    <a:pt x="0" y="3"/>
                  </a:moveTo>
                  <a:cubicBezTo>
                    <a:pt x="1" y="1"/>
                    <a:pt x="2" y="0"/>
                    <a:pt x="3" y="0"/>
                  </a:cubicBezTo>
                  <a:cubicBezTo>
                    <a:pt x="4" y="2"/>
                    <a:pt x="1" y="2"/>
                    <a:pt x="0" y="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20" name="Freeform 790">
              <a:extLst>
                <a:ext uri="{FF2B5EF4-FFF2-40B4-BE49-F238E27FC236}">
                  <a16:creationId xmlns:a16="http://schemas.microsoft.com/office/drawing/2014/main" id="{D1C40CBA-9406-3F05-9C9D-491D051F386A}"/>
                </a:ext>
              </a:extLst>
            </p:cNvPr>
            <p:cNvSpPr>
              <a:spLocks/>
            </p:cNvSpPr>
            <p:nvPr userDrawn="1"/>
          </p:nvSpPr>
          <p:spPr bwMode="auto">
            <a:xfrm>
              <a:off x="1891" y="2599"/>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21" name="Freeform 791">
              <a:extLst>
                <a:ext uri="{FF2B5EF4-FFF2-40B4-BE49-F238E27FC236}">
                  <a16:creationId xmlns:a16="http://schemas.microsoft.com/office/drawing/2014/main" id="{9B8B0EF1-7065-FAD1-F5DC-3702AF79556F}"/>
                </a:ext>
              </a:extLst>
            </p:cNvPr>
            <p:cNvSpPr>
              <a:spLocks/>
            </p:cNvSpPr>
            <p:nvPr userDrawn="1"/>
          </p:nvSpPr>
          <p:spPr bwMode="auto">
            <a:xfrm>
              <a:off x="1891" y="2511"/>
              <a:ext cx="2"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1" y="1"/>
                    <a:pt x="0" y="1"/>
                  </a:cubicBezTo>
                  <a:cubicBezTo>
                    <a:pt x="0" y="1"/>
                    <a:pt x="1" y="0"/>
                    <a:pt x="2"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22" name="Freeform 792">
              <a:extLst>
                <a:ext uri="{FF2B5EF4-FFF2-40B4-BE49-F238E27FC236}">
                  <a16:creationId xmlns:a16="http://schemas.microsoft.com/office/drawing/2014/main" id="{FC48D917-7CDC-2469-B30C-15C5CE1E26A4}"/>
                </a:ext>
              </a:extLst>
            </p:cNvPr>
            <p:cNvSpPr>
              <a:spLocks/>
            </p:cNvSpPr>
            <p:nvPr userDrawn="1"/>
          </p:nvSpPr>
          <p:spPr bwMode="auto">
            <a:xfrm>
              <a:off x="1806" y="2505"/>
              <a:ext cx="109" cy="557"/>
            </a:xfrm>
            <a:custGeom>
              <a:avLst/>
              <a:gdLst>
                <a:gd name="T0" fmla="*/ 10 w 76"/>
                <a:gd name="T1" fmla="*/ 276 h 387"/>
                <a:gd name="T2" fmla="*/ 46 w 76"/>
                <a:gd name="T3" fmla="*/ 343 h 387"/>
                <a:gd name="T4" fmla="*/ 43 w 76"/>
                <a:gd name="T5" fmla="*/ 256 h 387"/>
                <a:gd name="T6" fmla="*/ 46 w 76"/>
                <a:gd name="T7" fmla="*/ 212 h 387"/>
                <a:gd name="T8" fmla="*/ 43 w 76"/>
                <a:gd name="T9" fmla="*/ 194 h 387"/>
                <a:gd name="T10" fmla="*/ 46 w 76"/>
                <a:gd name="T11" fmla="*/ 170 h 387"/>
                <a:gd name="T12" fmla="*/ 38 w 76"/>
                <a:gd name="T13" fmla="*/ 180 h 387"/>
                <a:gd name="T14" fmla="*/ 58 w 76"/>
                <a:gd name="T15" fmla="*/ 129 h 387"/>
                <a:gd name="T16" fmla="*/ 60 w 76"/>
                <a:gd name="T17" fmla="*/ 76 h 387"/>
                <a:gd name="T18" fmla="*/ 62 w 76"/>
                <a:gd name="T19" fmla="*/ 81 h 387"/>
                <a:gd name="T20" fmla="*/ 63 w 76"/>
                <a:gd name="T21" fmla="*/ 63 h 387"/>
                <a:gd name="T22" fmla="*/ 48 w 76"/>
                <a:gd name="T23" fmla="*/ 19 h 387"/>
                <a:gd name="T24" fmla="*/ 56 w 76"/>
                <a:gd name="T25" fmla="*/ 25 h 387"/>
                <a:gd name="T26" fmla="*/ 60 w 76"/>
                <a:gd name="T27" fmla="*/ 1 h 387"/>
                <a:gd name="T28" fmla="*/ 55 w 76"/>
                <a:gd name="T29" fmla="*/ 0 h 387"/>
                <a:gd name="T30" fmla="*/ 19 w 76"/>
                <a:gd name="T31" fmla="*/ 189 h 387"/>
                <a:gd name="T32" fmla="*/ 10 w 76"/>
                <a:gd name="T33" fmla="*/ 276 h 387"/>
                <a:gd name="T34" fmla="*/ 10 w 76"/>
                <a:gd name="T35" fmla="*/ 276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6" h="387">
                  <a:moveTo>
                    <a:pt x="10" y="276"/>
                  </a:moveTo>
                  <a:cubicBezTo>
                    <a:pt x="11" y="278"/>
                    <a:pt x="13" y="387"/>
                    <a:pt x="46" y="343"/>
                  </a:cubicBezTo>
                  <a:cubicBezTo>
                    <a:pt x="24" y="347"/>
                    <a:pt x="31" y="249"/>
                    <a:pt x="43" y="256"/>
                  </a:cubicBezTo>
                  <a:cubicBezTo>
                    <a:pt x="31" y="246"/>
                    <a:pt x="42" y="222"/>
                    <a:pt x="46" y="212"/>
                  </a:cubicBezTo>
                  <a:cubicBezTo>
                    <a:pt x="56" y="183"/>
                    <a:pt x="54" y="200"/>
                    <a:pt x="43" y="194"/>
                  </a:cubicBezTo>
                  <a:cubicBezTo>
                    <a:pt x="59" y="178"/>
                    <a:pt x="60" y="170"/>
                    <a:pt x="46" y="170"/>
                  </a:cubicBezTo>
                  <a:cubicBezTo>
                    <a:pt x="37" y="177"/>
                    <a:pt x="63" y="188"/>
                    <a:pt x="38" y="180"/>
                  </a:cubicBezTo>
                  <a:cubicBezTo>
                    <a:pt x="52" y="176"/>
                    <a:pt x="59" y="144"/>
                    <a:pt x="58" y="129"/>
                  </a:cubicBezTo>
                  <a:cubicBezTo>
                    <a:pt x="57" y="108"/>
                    <a:pt x="56" y="102"/>
                    <a:pt x="60" y="76"/>
                  </a:cubicBezTo>
                  <a:cubicBezTo>
                    <a:pt x="55" y="82"/>
                    <a:pt x="56" y="84"/>
                    <a:pt x="62" y="81"/>
                  </a:cubicBezTo>
                  <a:cubicBezTo>
                    <a:pt x="58" y="94"/>
                    <a:pt x="55" y="68"/>
                    <a:pt x="63" y="63"/>
                  </a:cubicBezTo>
                  <a:cubicBezTo>
                    <a:pt x="40" y="80"/>
                    <a:pt x="76" y="11"/>
                    <a:pt x="48" y="19"/>
                  </a:cubicBezTo>
                  <a:cubicBezTo>
                    <a:pt x="50" y="21"/>
                    <a:pt x="53" y="24"/>
                    <a:pt x="56" y="25"/>
                  </a:cubicBezTo>
                  <a:cubicBezTo>
                    <a:pt x="55" y="25"/>
                    <a:pt x="58" y="6"/>
                    <a:pt x="60" y="1"/>
                  </a:cubicBezTo>
                  <a:cubicBezTo>
                    <a:pt x="57" y="7"/>
                    <a:pt x="56" y="6"/>
                    <a:pt x="55" y="0"/>
                  </a:cubicBezTo>
                  <a:cubicBezTo>
                    <a:pt x="43" y="53"/>
                    <a:pt x="13" y="136"/>
                    <a:pt x="19" y="189"/>
                  </a:cubicBezTo>
                  <a:cubicBezTo>
                    <a:pt x="21" y="215"/>
                    <a:pt x="0" y="247"/>
                    <a:pt x="10" y="276"/>
                  </a:cubicBezTo>
                  <a:cubicBezTo>
                    <a:pt x="17" y="288"/>
                    <a:pt x="11" y="278"/>
                    <a:pt x="10" y="27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23" name="Freeform 793">
              <a:extLst>
                <a:ext uri="{FF2B5EF4-FFF2-40B4-BE49-F238E27FC236}">
                  <a16:creationId xmlns:a16="http://schemas.microsoft.com/office/drawing/2014/main" id="{B228801A-C91C-E761-6AB8-0B91A2FC0903}"/>
                </a:ext>
              </a:extLst>
            </p:cNvPr>
            <p:cNvSpPr>
              <a:spLocks/>
            </p:cNvSpPr>
            <p:nvPr userDrawn="1"/>
          </p:nvSpPr>
          <p:spPr bwMode="auto">
            <a:xfrm>
              <a:off x="1895" y="2512"/>
              <a:ext cx="7" cy="3"/>
            </a:xfrm>
            <a:custGeom>
              <a:avLst/>
              <a:gdLst>
                <a:gd name="T0" fmla="*/ 2 w 5"/>
                <a:gd name="T1" fmla="*/ 1 h 2"/>
                <a:gd name="T2" fmla="*/ 2 w 5"/>
                <a:gd name="T3" fmla="*/ 2 h 2"/>
                <a:gd name="T4" fmla="*/ 2 w 5"/>
                <a:gd name="T5" fmla="*/ 1 h 2"/>
              </a:gdLst>
              <a:ahLst/>
              <a:cxnLst>
                <a:cxn ang="0">
                  <a:pos x="T0" y="T1"/>
                </a:cxn>
                <a:cxn ang="0">
                  <a:pos x="T2" y="T3"/>
                </a:cxn>
                <a:cxn ang="0">
                  <a:pos x="T4" y="T5"/>
                </a:cxn>
              </a:cxnLst>
              <a:rect l="0" t="0" r="r" b="b"/>
              <a:pathLst>
                <a:path w="5" h="2">
                  <a:moveTo>
                    <a:pt x="2" y="1"/>
                  </a:moveTo>
                  <a:cubicBezTo>
                    <a:pt x="5" y="0"/>
                    <a:pt x="2" y="2"/>
                    <a:pt x="2" y="2"/>
                  </a:cubicBezTo>
                  <a:cubicBezTo>
                    <a:pt x="2" y="2"/>
                    <a:pt x="0" y="1"/>
                    <a:pt x="2" y="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24" name="Freeform 794">
              <a:extLst>
                <a:ext uri="{FF2B5EF4-FFF2-40B4-BE49-F238E27FC236}">
                  <a16:creationId xmlns:a16="http://schemas.microsoft.com/office/drawing/2014/main" id="{117FAA51-1E09-AD6C-CDF7-1D1CC70894FA}"/>
                </a:ext>
              </a:extLst>
            </p:cNvPr>
            <p:cNvSpPr>
              <a:spLocks/>
            </p:cNvSpPr>
            <p:nvPr userDrawn="1"/>
          </p:nvSpPr>
          <p:spPr bwMode="auto">
            <a:xfrm>
              <a:off x="1889" y="2519"/>
              <a:ext cx="3" cy="3"/>
            </a:xfrm>
            <a:custGeom>
              <a:avLst/>
              <a:gdLst>
                <a:gd name="T0" fmla="*/ 0 w 2"/>
                <a:gd name="T1" fmla="*/ 2 h 2"/>
                <a:gd name="T2" fmla="*/ 2 w 2"/>
                <a:gd name="T3" fmla="*/ 0 h 2"/>
                <a:gd name="T4" fmla="*/ 0 w 2"/>
                <a:gd name="T5" fmla="*/ 2 h 2"/>
              </a:gdLst>
              <a:ahLst/>
              <a:cxnLst>
                <a:cxn ang="0">
                  <a:pos x="T0" y="T1"/>
                </a:cxn>
                <a:cxn ang="0">
                  <a:pos x="T2" y="T3"/>
                </a:cxn>
                <a:cxn ang="0">
                  <a:pos x="T4" y="T5"/>
                </a:cxn>
              </a:cxnLst>
              <a:rect l="0" t="0" r="r" b="b"/>
              <a:pathLst>
                <a:path w="2" h="2">
                  <a:moveTo>
                    <a:pt x="0" y="2"/>
                  </a:moveTo>
                  <a:cubicBezTo>
                    <a:pt x="1" y="2"/>
                    <a:pt x="2" y="1"/>
                    <a:pt x="2" y="0"/>
                  </a:cubicBezTo>
                  <a:cubicBezTo>
                    <a:pt x="2" y="1"/>
                    <a:pt x="2" y="1"/>
                    <a:pt x="0" y="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25" name="Freeform 795">
              <a:extLst>
                <a:ext uri="{FF2B5EF4-FFF2-40B4-BE49-F238E27FC236}">
                  <a16:creationId xmlns:a16="http://schemas.microsoft.com/office/drawing/2014/main" id="{18903F82-10FC-7D32-F56F-41ACE66D46E5}"/>
                </a:ext>
              </a:extLst>
            </p:cNvPr>
            <p:cNvSpPr>
              <a:spLocks/>
            </p:cNvSpPr>
            <p:nvPr userDrawn="1"/>
          </p:nvSpPr>
          <p:spPr bwMode="auto">
            <a:xfrm>
              <a:off x="1891" y="2515"/>
              <a:ext cx="2" cy="4"/>
            </a:xfrm>
            <a:custGeom>
              <a:avLst/>
              <a:gdLst>
                <a:gd name="T0" fmla="*/ 1 w 2"/>
                <a:gd name="T1" fmla="*/ 0 h 3"/>
                <a:gd name="T2" fmla="*/ 1 w 2"/>
                <a:gd name="T3" fmla="*/ 3 h 3"/>
                <a:gd name="T4" fmla="*/ 1 w 2"/>
                <a:gd name="T5" fmla="*/ 0 h 3"/>
              </a:gdLst>
              <a:ahLst/>
              <a:cxnLst>
                <a:cxn ang="0">
                  <a:pos x="T0" y="T1"/>
                </a:cxn>
                <a:cxn ang="0">
                  <a:pos x="T2" y="T3"/>
                </a:cxn>
                <a:cxn ang="0">
                  <a:pos x="T4" y="T5"/>
                </a:cxn>
              </a:cxnLst>
              <a:rect l="0" t="0" r="r" b="b"/>
              <a:pathLst>
                <a:path w="2" h="3">
                  <a:moveTo>
                    <a:pt x="1" y="0"/>
                  </a:moveTo>
                  <a:cubicBezTo>
                    <a:pt x="1" y="1"/>
                    <a:pt x="2" y="2"/>
                    <a:pt x="1" y="3"/>
                  </a:cubicBezTo>
                  <a:cubicBezTo>
                    <a:pt x="1" y="2"/>
                    <a:pt x="0" y="1"/>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26" name="Freeform 796">
              <a:extLst>
                <a:ext uri="{FF2B5EF4-FFF2-40B4-BE49-F238E27FC236}">
                  <a16:creationId xmlns:a16="http://schemas.microsoft.com/office/drawing/2014/main" id="{D6515482-1C8A-BD3D-1272-B01A8FDCFDF2}"/>
                </a:ext>
              </a:extLst>
            </p:cNvPr>
            <p:cNvSpPr>
              <a:spLocks/>
            </p:cNvSpPr>
            <p:nvPr userDrawn="1"/>
          </p:nvSpPr>
          <p:spPr bwMode="auto">
            <a:xfrm>
              <a:off x="1891" y="2683"/>
              <a:ext cx="0" cy="10"/>
            </a:xfrm>
            <a:custGeom>
              <a:avLst/>
              <a:gdLst>
                <a:gd name="T0" fmla="*/ 0 h 7"/>
                <a:gd name="T1" fmla="*/ 0 h 7"/>
              </a:gdLst>
              <a:ahLst/>
              <a:cxnLst>
                <a:cxn ang="0">
                  <a:pos x="0" y="T0"/>
                </a:cxn>
                <a:cxn ang="0">
                  <a:pos x="0" y="T1"/>
                </a:cxn>
              </a:cxnLst>
              <a:rect l="0" t="0" r="r" b="b"/>
              <a:pathLst>
                <a:path h="7">
                  <a:moveTo>
                    <a:pt x="0" y="0"/>
                  </a:moveTo>
                  <a:cubicBezTo>
                    <a:pt x="0" y="0"/>
                    <a:pt x="0" y="7"/>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27" name="Freeform 797">
              <a:extLst>
                <a:ext uri="{FF2B5EF4-FFF2-40B4-BE49-F238E27FC236}">
                  <a16:creationId xmlns:a16="http://schemas.microsoft.com/office/drawing/2014/main" id="{31C97EB2-F4F9-56F1-25C6-9963973C9884}"/>
                </a:ext>
              </a:extLst>
            </p:cNvPr>
            <p:cNvSpPr>
              <a:spLocks/>
            </p:cNvSpPr>
            <p:nvPr userDrawn="1"/>
          </p:nvSpPr>
          <p:spPr bwMode="auto">
            <a:xfrm>
              <a:off x="1593" y="2807"/>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28" name="Freeform 798">
              <a:extLst>
                <a:ext uri="{FF2B5EF4-FFF2-40B4-BE49-F238E27FC236}">
                  <a16:creationId xmlns:a16="http://schemas.microsoft.com/office/drawing/2014/main" id="{2292831C-C819-DA22-47F5-70E8BA2A29E6}"/>
                </a:ext>
              </a:extLst>
            </p:cNvPr>
            <p:cNvSpPr>
              <a:spLocks/>
            </p:cNvSpPr>
            <p:nvPr userDrawn="1"/>
          </p:nvSpPr>
          <p:spPr bwMode="auto">
            <a:xfrm>
              <a:off x="1603" y="2798"/>
              <a:ext cx="1" cy="2"/>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1"/>
                    <a:pt x="1" y="1"/>
                    <a:pt x="1" y="1"/>
                  </a:cubicBezTo>
                  <a:cubicBezTo>
                    <a:pt x="0" y="1"/>
                    <a:pt x="0" y="1"/>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29" name="Freeform 799">
              <a:extLst>
                <a:ext uri="{FF2B5EF4-FFF2-40B4-BE49-F238E27FC236}">
                  <a16:creationId xmlns:a16="http://schemas.microsoft.com/office/drawing/2014/main" id="{56046895-055E-AEF8-615D-47816A864717}"/>
                </a:ext>
              </a:extLst>
            </p:cNvPr>
            <p:cNvSpPr>
              <a:spLocks/>
            </p:cNvSpPr>
            <p:nvPr userDrawn="1"/>
          </p:nvSpPr>
          <p:spPr bwMode="auto">
            <a:xfrm>
              <a:off x="1593" y="280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30" name="Freeform 800">
              <a:extLst>
                <a:ext uri="{FF2B5EF4-FFF2-40B4-BE49-F238E27FC236}">
                  <a16:creationId xmlns:a16="http://schemas.microsoft.com/office/drawing/2014/main" id="{2ABB9505-3CAA-6D14-8590-1F7B78929358}"/>
                </a:ext>
              </a:extLst>
            </p:cNvPr>
            <p:cNvSpPr>
              <a:spLocks/>
            </p:cNvSpPr>
            <p:nvPr userDrawn="1"/>
          </p:nvSpPr>
          <p:spPr bwMode="auto">
            <a:xfrm>
              <a:off x="1593" y="293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31" name="Freeform 801">
              <a:extLst>
                <a:ext uri="{FF2B5EF4-FFF2-40B4-BE49-F238E27FC236}">
                  <a16:creationId xmlns:a16="http://schemas.microsoft.com/office/drawing/2014/main" id="{21E42C47-BB83-FF70-7871-1E8B990DAD14}"/>
                </a:ext>
              </a:extLst>
            </p:cNvPr>
            <p:cNvSpPr>
              <a:spLocks noEditPoints="1"/>
            </p:cNvSpPr>
            <p:nvPr userDrawn="1"/>
          </p:nvSpPr>
          <p:spPr bwMode="auto">
            <a:xfrm>
              <a:off x="1543" y="2711"/>
              <a:ext cx="89" cy="226"/>
            </a:xfrm>
            <a:custGeom>
              <a:avLst/>
              <a:gdLst>
                <a:gd name="T0" fmla="*/ 9 w 62"/>
                <a:gd name="T1" fmla="*/ 121 h 157"/>
                <a:gd name="T2" fmla="*/ 16 w 62"/>
                <a:gd name="T3" fmla="*/ 145 h 157"/>
                <a:gd name="T4" fmla="*/ 13 w 62"/>
                <a:gd name="T5" fmla="*/ 145 h 157"/>
                <a:gd name="T6" fmla="*/ 51 w 62"/>
                <a:gd name="T7" fmla="*/ 150 h 157"/>
                <a:gd name="T8" fmla="*/ 29 w 62"/>
                <a:gd name="T9" fmla="*/ 113 h 157"/>
                <a:gd name="T10" fmla="*/ 34 w 62"/>
                <a:gd name="T11" fmla="*/ 86 h 157"/>
                <a:gd name="T12" fmla="*/ 27 w 62"/>
                <a:gd name="T13" fmla="*/ 79 h 157"/>
                <a:gd name="T14" fmla="*/ 33 w 62"/>
                <a:gd name="T15" fmla="*/ 67 h 157"/>
                <a:gd name="T16" fmla="*/ 34 w 62"/>
                <a:gd name="T17" fmla="*/ 45 h 157"/>
                <a:gd name="T18" fmla="*/ 35 w 62"/>
                <a:gd name="T19" fmla="*/ 37 h 157"/>
                <a:gd name="T20" fmla="*/ 26 w 62"/>
                <a:gd name="T21" fmla="*/ 10 h 157"/>
                <a:gd name="T22" fmla="*/ 36 w 62"/>
                <a:gd name="T23" fmla="*/ 0 h 157"/>
                <a:gd name="T24" fmla="*/ 9 w 62"/>
                <a:gd name="T25" fmla="*/ 121 h 157"/>
                <a:gd name="T26" fmla="*/ 9 w 62"/>
                <a:gd name="T27" fmla="*/ 121 h 157"/>
                <a:gd name="T28" fmla="*/ 34 w 62"/>
                <a:gd name="T29" fmla="*/ 86 h 157"/>
                <a:gd name="T30" fmla="*/ 34 w 62"/>
                <a:gd name="T31" fmla="*/ 86 h 157"/>
                <a:gd name="T32" fmla="*/ 29 w 62"/>
                <a:gd name="T33" fmla="*/ 71 h 157"/>
                <a:gd name="T34" fmla="*/ 38 w 62"/>
                <a:gd name="T35" fmla="*/ 70 h 157"/>
                <a:gd name="T36" fmla="*/ 29 w 62"/>
                <a:gd name="T37" fmla="*/ 71 h 157"/>
                <a:gd name="T38" fmla="*/ 29 w 62"/>
                <a:gd name="T39" fmla="*/ 71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2" h="157">
                  <a:moveTo>
                    <a:pt x="9" y="121"/>
                  </a:moveTo>
                  <a:cubicBezTo>
                    <a:pt x="9" y="129"/>
                    <a:pt x="12" y="137"/>
                    <a:pt x="16" y="145"/>
                  </a:cubicBezTo>
                  <a:cubicBezTo>
                    <a:pt x="22" y="142"/>
                    <a:pt x="21" y="142"/>
                    <a:pt x="13" y="145"/>
                  </a:cubicBezTo>
                  <a:cubicBezTo>
                    <a:pt x="16" y="157"/>
                    <a:pt x="43" y="152"/>
                    <a:pt x="51" y="150"/>
                  </a:cubicBezTo>
                  <a:cubicBezTo>
                    <a:pt x="19" y="153"/>
                    <a:pt x="48" y="116"/>
                    <a:pt x="29" y="113"/>
                  </a:cubicBezTo>
                  <a:cubicBezTo>
                    <a:pt x="35" y="110"/>
                    <a:pt x="44" y="83"/>
                    <a:pt x="34" y="86"/>
                  </a:cubicBezTo>
                  <a:cubicBezTo>
                    <a:pt x="62" y="78"/>
                    <a:pt x="32" y="80"/>
                    <a:pt x="27" y="79"/>
                  </a:cubicBezTo>
                  <a:cubicBezTo>
                    <a:pt x="49" y="75"/>
                    <a:pt x="51" y="71"/>
                    <a:pt x="33" y="67"/>
                  </a:cubicBezTo>
                  <a:cubicBezTo>
                    <a:pt x="55" y="67"/>
                    <a:pt x="34" y="45"/>
                    <a:pt x="34" y="45"/>
                  </a:cubicBezTo>
                  <a:cubicBezTo>
                    <a:pt x="34" y="37"/>
                    <a:pt x="35" y="33"/>
                    <a:pt x="35" y="37"/>
                  </a:cubicBezTo>
                  <a:cubicBezTo>
                    <a:pt x="36" y="19"/>
                    <a:pt x="41" y="17"/>
                    <a:pt x="26" y="10"/>
                  </a:cubicBezTo>
                  <a:cubicBezTo>
                    <a:pt x="54" y="8"/>
                    <a:pt x="19" y="8"/>
                    <a:pt x="36" y="0"/>
                  </a:cubicBezTo>
                  <a:cubicBezTo>
                    <a:pt x="18" y="0"/>
                    <a:pt x="0" y="112"/>
                    <a:pt x="9" y="121"/>
                  </a:cubicBezTo>
                  <a:cubicBezTo>
                    <a:pt x="11" y="122"/>
                    <a:pt x="9" y="122"/>
                    <a:pt x="9" y="121"/>
                  </a:cubicBezTo>
                  <a:close/>
                  <a:moveTo>
                    <a:pt x="34" y="86"/>
                  </a:moveTo>
                  <a:cubicBezTo>
                    <a:pt x="38" y="87"/>
                    <a:pt x="35" y="86"/>
                    <a:pt x="34" y="86"/>
                  </a:cubicBezTo>
                  <a:close/>
                  <a:moveTo>
                    <a:pt x="29" y="71"/>
                  </a:moveTo>
                  <a:cubicBezTo>
                    <a:pt x="32" y="72"/>
                    <a:pt x="35" y="71"/>
                    <a:pt x="38" y="70"/>
                  </a:cubicBezTo>
                  <a:cubicBezTo>
                    <a:pt x="34" y="68"/>
                    <a:pt x="31" y="69"/>
                    <a:pt x="29" y="71"/>
                  </a:cubicBezTo>
                  <a:cubicBezTo>
                    <a:pt x="32" y="72"/>
                    <a:pt x="31" y="71"/>
                    <a:pt x="29" y="7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32" name="Freeform 802">
              <a:extLst>
                <a:ext uri="{FF2B5EF4-FFF2-40B4-BE49-F238E27FC236}">
                  <a16:creationId xmlns:a16="http://schemas.microsoft.com/office/drawing/2014/main" id="{9A10A7D6-99C0-ADC2-E506-28076C525C87}"/>
                </a:ext>
              </a:extLst>
            </p:cNvPr>
            <p:cNvSpPr>
              <a:spLocks/>
            </p:cNvSpPr>
            <p:nvPr userDrawn="1"/>
          </p:nvSpPr>
          <p:spPr bwMode="auto">
            <a:xfrm>
              <a:off x="1589" y="2850"/>
              <a:ext cx="8" cy="3"/>
            </a:xfrm>
            <a:custGeom>
              <a:avLst/>
              <a:gdLst>
                <a:gd name="T0" fmla="*/ 5 w 6"/>
                <a:gd name="T1" fmla="*/ 2 h 2"/>
                <a:gd name="T2" fmla="*/ 2 w 6"/>
                <a:gd name="T3" fmla="*/ 0 h 2"/>
                <a:gd name="T4" fmla="*/ 5 w 6"/>
                <a:gd name="T5" fmla="*/ 2 h 2"/>
              </a:gdLst>
              <a:ahLst/>
              <a:cxnLst>
                <a:cxn ang="0">
                  <a:pos x="T0" y="T1"/>
                </a:cxn>
                <a:cxn ang="0">
                  <a:pos x="T2" y="T3"/>
                </a:cxn>
                <a:cxn ang="0">
                  <a:pos x="T4" y="T5"/>
                </a:cxn>
              </a:cxnLst>
              <a:rect l="0" t="0" r="r" b="b"/>
              <a:pathLst>
                <a:path w="6" h="2">
                  <a:moveTo>
                    <a:pt x="5" y="2"/>
                  </a:moveTo>
                  <a:cubicBezTo>
                    <a:pt x="1" y="2"/>
                    <a:pt x="3" y="1"/>
                    <a:pt x="2" y="0"/>
                  </a:cubicBezTo>
                  <a:cubicBezTo>
                    <a:pt x="6" y="1"/>
                    <a:pt x="0" y="1"/>
                    <a:pt x="5" y="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33" name="Freeform 803">
              <a:extLst>
                <a:ext uri="{FF2B5EF4-FFF2-40B4-BE49-F238E27FC236}">
                  <a16:creationId xmlns:a16="http://schemas.microsoft.com/office/drawing/2014/main" id="{B13B535E-984E-B1CF-1552-7B377C1CF7C6}"/>
                </a:ext>
              </a:extLst>
            </p:cNvPr>
            <p:cNvSpPr>
              <a:spLocks/>
            </p:cNvSpPr>
            <p:nvPr userDrawn="1"/>
          </p:nvSpPr>
          <p:spPr bwMode="auto">
            <a:xfrm>
              <a:off x="2168" y="2637"/>
              <a:ext cx="0" cy="5"/>
            </a:xfrm>
            <a:custGeom>
              <a:avLst/>
              <a:gdLst>
                <a:gd name="T0" fmla="*/ 0 h 3"/>
                <a:gd name="T1" fmla="*/ 3 h 3"/>
                <a:gd name="T2" fmla="*/ 0 h 3"/>
              </a:gdLst>
              <a:ahLst/>
              <a:cxnLst>
                <a:cxn ang="0">
                  <a:pos x="0" y="T0"/>
                </a:cxn>
                <a:cxn ang="0">
                  <a:pos x="0" y="T1"/>
                </a:cxn>
                <a:cxn ang="0">
                  <a:pos x="0" y="T2"/>
                </a:cxn>
              </a:cxnLst>
              <a:rect l="0" t="0" r="r" b="b"/>
              <a:pathLst>
                <a:path h="3">
                  <a:moveTo>
                    <a:pt x="0" y="0"/>
                  </a:moveTo>
                  <a:cubicBezTo>
                    <a:pt x="0" y="1"/>
                    <a:pt x="0" y="2"/>
                    <a:pt x="0" y="3"/>
                  </a:cubicBezTo>
                  <a:cubicBezTo>
                    <a:pt x="0" y="2"/>
                    <a:pt x="0" y="1"/>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34" name="Freeform 804">
              <a:extLst>
                <a:ext uri="{FF2B5EF4-FFF2-40B4-BE49-F238E27FC236}">
                  <a16:creationId xmlns:a16="http://schemas.microsoft.com/office/drawing/2014/main" id="{9D218D2A-BE83-C0CC-A303-1E7875676B2B}"/>
                </a:ext>
              </a:extLst>
            </p:cNvPr>
            <p:cNvSpPr>
              <a:spLocks/>
            </p:cNvSpPr>
            <p:nvPr userDrawn="1"/>
          </p:nvSpPr>
          <p:spPr bwMode="auto">
            <a:xfrm>
              <a:off x="2178" y="2609"/>
              <a:ext cx="0" cy="3"/>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2"/>
                    <a:pt x="0" y="2"/>
                    <a:pt x="0" y="2"/>
                  </a:cubicBezTo>
                  <a:cubicBezTo>
                    <a:pt x="0" y="1"/>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35" name="Freeform 805">
              <a:extLst>
                <a:ext uri="{FF2B5EF4-FFF2-40B4-BE49-F238E27FC236}">
                  <a16:creationId xmlns:a16="http://schemas.microsoft.com/office/drawing/2014/main" id="{19E6311B-1469-23A0-767D-4CFE9975A418}"/>
                </a:ext>
              </a:extLst>
            </p:cNvPr>
            <p:cNvSpPr>
              <a:spLocks/>
            </p:cNvSpPr>
            <p:nvPr userDrawn="1"/>
          </p:nvSpPr>
          <p:spPr bwMode="auto">
            <a:xfrm>
              <a:off x="2168" y="264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36" name="Freeform 806">
              <a:extLst>
                <a:ext uri="{FF2B5EF4-FFF2-40B4-BE49-F238E27FC236}">
                  <a16:creationId xmlns:a16="http://schemas.microsoft.com/office/drawing/2014/main" id="{467DCFFC-A7D9-0162-F8D8-8B6A09CC3691}"/>
                </a:ext>
              </a:extLst>
            </p:cNvPr>
            <p:cNvSpPr>
              <a:spLocks/>
            </p:cNvSpPr>
            <p:nvPr userDrawn="1"/>
          </p:nvSpPr>
          <p:spPr bwMode="auto">
            <a:xfrm>
              <a:off x="2168" y="3113"/>
              <a:ext cx="0" cy="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37" name="Freeform 807">
              <a:extLst>
                <a:ext uri="{FF2B5EF4-FFF2-40B4-BE49-F238E27FC236}">
                  <a16:creationId xmlns:a16="http://schemas.microsoft.com/office/drawing/2014/main" id="{8D273ED6-24E1-5B8D-82C7-8431A71A8F03}"/>
                </a:ext>
              </a:extLst>
            </p:cNvPr>
            <p:cNvSpPr>
              <a:spLocks noEditPoints="1"/>
            </p:cNvSpPr>
            <p:nvPr userDrawn="1"/>
          </p:nvSpPr>
          <p:spPr bwMode="auto">
            <a:xfrm>
              <a:off x="2119" y="2268"/>
              <a:ext cx="88" cy="848"/>
            </a:xfrm>
            <a:custGeom>
              <a:avLst/>
              <a:gdLst>
                <a:gd name="T0" fmla="*/ 28 w 61"/>
                <a:gd name="T1" fmla="*/ 275 h 590"/>
                <a:gd name="T2" fmla="*/ 28 w 61"/>
                <a:gd name="T3" fmla="*/ 275 h 590"/>
                <a:gd name="T4" fmla="*/ 28 w 61"/>
                <a:gd name="T5" fmla="*/ 276 h 590"/>
                <a:gd name="T6" fmla="*/ 28 w 61"/>
                <a:gd name="T7" fmla="*/ 276 h 590"/>
                <a:gd name="T8" fmla="*/ 28 w 61"/>
                <a:gd name="T9" fmla="*/ 276 h 590"/>
                <a:gd name="T10" fmla="*/ 37 w 61"/>
                <a:gd name="T11" fmla="*/ 268 h 590"/>
                <a:gd name="T12" fmla="*/ 28 w 61"/>
                <a:gd name="T13" fmla="*/ 275 h 590"/>
                <a:gd name="T14" fmla="*/ 34 w 61"/>
                <a:gd name="T15" fmla="*/ 29 h 590"/>
                <a:gd name="T16" fmla="*/ 30 w 61"/>
                <a:gd name="T17" fmla="*/ 9 h 590"/>
                <a:gd name="T18" fmla="*/ 34 w 61"/>
                <a:gd name="T19" fmla="*/ 1 h 590"/>
                <a:gd name="T20" fmla="*/ 30 w 61"/>
                <a:gd name="T21" fmla="*/ 10 h 590"/>
                <a:gd name="T22" fmla="*/ 25 w 61"/>
                <a:gd name="T23" fmla="*/ 36 h 590"/>
                <a:gd name="T24" fmla="*/ 25 w 61"/>
                <a:gd name="T25" fmla="*/ 37 h 590"/>
                <a:gd name="T26" fmla="*/ 34 w 61"/>
                <a:gd name="T27" fmla="*/ 29 h 590"/>
                <a:gd name="T28" fmla="*/ 40 w 61"/>
                <a:gd name="T29" fmla="*/ 575 h 590"/>
                <a:gd name="T30" fmla="*/ 27 w 61"/>
                <a:gd name="T31" fmla="*/ 437 h 590"/>
                <a:gd name="T32" fmla="*/ 33 w 61"/>
                <a:gd name="T33" fmla="*/ 331 h 590"/>
                <a:gd name="T34" fmla="*/ 33 w 61"/>
                <a:gd name="T35" fmla="*/ 331 h 590"/>
                <a:gd name="T36" fmla="*/ 33 w 61"/>
                <a:gd name="T37" fmla="*/ 331 h 590"/>
                <a:gd name="T38" fmla="*/ 25 w 61"/>
                <a:gd name="T39" fmla="*/ 303 h 590"/>
                <a:gd name="T40" fmla="*/ 34 w 61"/>
                <a:gd name="T41" fmla="*/ 260 h 590"/>
                <a:gd name="T42" fmla="*/ 31 w 61"/>
                <a:gd name="T43" fmla="*/ 257 h 590"/>
                <a:gd name="T44" fmla="*/ 33 w 61"/>
                <a:gd name="T45" fmla="*/ 174 h 590"/>
                <a:gd name="T46" fmla="*/ 34 w 61"/>
                <a:gd name="T47" fmla="*/ 141 h 590"/>
                <a:gd name="T48" fmla="*/ 25 w 61"/>
                <a:gd name="T49" fmla="*/ 37 h 590"/>
                <a:gd name="T50" fmla="*/ 7 w 61"/>
                <a:gd name="T51" fmla="*/ 466 h 590"/>
                <a:gd name="T52" fmla="*/ 7 w 61"/>
                <a:gd name="T53" fmla="*/ 466 h 590"/>
                <a:gd name="T54" fmla="*/ 14 w 61"/>
                <a:gd name="T55" fmla="*/ 555 h 590"/>
                <a:gd name="T56" fmla="*/ 12 w 61"/>
                <a:gd name="T57" fmla="*/ 558 h 590"/>
                <a:gd name="T58" fmla="*/ 12 w 61"/>
                <a:gd name="T59" fmla="*/ 564 h 590"/>
                <a:gd name="T60" fmla="*/ 12 w 61"/>
                <a:gd name="T61" fmla="*/ 564 h 590"/>
                <a:gd name="T62" fmla="*/ 13 w 61"/>
                <a:gd name="T63" fmla="*/ 570 h 590"/>
                <a:gd name="T64" fmla="*/ 34 w 61"/>
                <a:gd name="T65" fmla="*/ 588 h 590"/>
                <a:gd name="T66" fmla="*/ 34 w 61"/>
                <a:gd name="T67" fmla="*/ 588 h 590"/>
                <a:gd name="T68" fmla="*/ 47 w 61"/>
                <a:gd name="T69" fmla="*/ 580 h 590"/>
                <a:gd name="T70" fmla="*/ 47 w 61"/>
                <a:gd name="T71" fmla="*/ 580 h 590"/>
                <a:gd name="T72" fmla="*/ 49 w 61"/>
                <a:gd name="T73" fmla="*/ 578 h 590"/>
                <a:gd name="T74" fmla="*/ 40 w 61"/>
                <a:gd name="T75" fmla="*/ 575 h 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1" h="590">
                  <a:moveTo>
                    <a:pt x="28" y="275"/>
                  </a:moveTo>
                  <a:cubicBezTo>
                    <a:pt x="28" y="275"/>
                    <a:pt x="28" y="275"/>
                    <a:pt x="28" y="275"/>
                  </a:cubicBezTo>
                  <a:cubicBezTo>
                    <a:pt x="28" y="275"/>
                    <a:pt x="28" y="276"/>
                    <a:pt x="28" y="276"/>
                  </a:cubicBezTo>
                  <a:cubicBezTo>
                    <a:pt x="28" y="276"/>
                    <a:pt x="28" y="276"/>
                    <a:pt x="28" y="276"/>
                  </a:cubicBezTo>
                  <a:cubicBezTo>
                    <a:pt x="28" y="276"/>
                    <a:pt x="28" y="276"/>
                    <a:pt x="28" y="276"/>
                  </a:cubicBezTo>
                  <a:cubicBezTo>
                    <a:pt x="31" y="277"/>
                    <a:pt x="34" y="274"/>
                    <a:pt x="37" y="268"/>
                  </a:cubicBezTo>
                  <a:cubicBezTo>
                    <a:pt x="33" y="263"/>
                    <a:pt x="30" y="265"/>
                    <a:pt x="28" y="275"/>
                  </a:cubicBezTo>
                  <a:close/>
                  <a:moveTo>
                    <a:pt x="34" y="29"/>
                  </a:moveTo>
                  <a:cubicBezTo>
                    <a:pt x="32" y="25"/>
                    <a:pt x="28" y="20"/>
                    <a:pt x="30" y="9"/>
                  </a:cubicBezTo>
                  <a:cubicBezTo>
                    <a:pt x="31" y="7"/>
                    <a:pt x="32" y="4"/>
                    <a:pt x="34" y="1"/>
                  </a:cubicBezTo>
                  <a:cubicBezTo>
                    <a:pt x="33" y="0"/>
                    <a:pt x="31" y="4"/>
                    <a:pt x="30" y="10"/>
                  </a:cubicBezTo>
                  <a:cubicBezTo>
                    <a:pt x="28" y="16"/>
                    <a:pt x="26" y="25"/>
                    <a:pt x="25" y="36"/>
                  </a:cubicBezTo>
                  <a:cubicBezTo>
                    <a:pt x="25" y="36"/>
                    <a:pt x="25" y="36"/>
                    <a:pt x="25" y="37"/>
                  </a:cubicBezTo>
                  <a:cubicBezTo>
                    <a:pt x="38" y="34"/>
                    <a:pt x="37" y="33"/>
                    <a:pt x="34" y="29"/>
                  </a:cubicBezTo>
                  <a:close/>
                  <a:moveTo>
                    <a:pt x="40" y="575"/>
                  </a:moveTo>
                  <a:cubicBezTo>
                    <a:pt x="25" y="555"/>
                    <a:pt x="44" y="447"/>
                    <a:pt x="27" y="437"/>
                  </a:cubicBezTo>
                  <a:cubicBezTo>
                    <a:pt x="33" y="425"/>
                    <a:pt x="42" y="325"/>
                    <a:pt x="33" y="331"/>
                  </a:cubicBezTo>
                  <a:cubicBezTo>
                    <a:pt x="33" y="331"/>
                    <a:pt x="33" y="331"/>
                    <a:pt x="33" y="331"/>
                  </a:cubicBezTo>
                  <a:cubicBezTo>
                    <a:pt x="33" y="331"/>
                    <a:pt x="33" y="331"/>
                    <a:pt x="33" y="331"/>
                  </a:cubicBezTo>
                  <a:cubicBezTo>
                    <a:pt x="61" y="302"/>
                    <a:pt x="31" y="310"/>
                    <a:pt x="25" y="303"/>
                  </a:cubicBezTo>
                  <a:cubicBezTo>
                    <a:pt x="46" y="289"/>
                    <a:pt x="49" y="275"/>
                    <a:pt x="34" y="260"/>
                  </a:cubicBezTo>
                  <a:cubicBezTo>
                    <a:pt x="33" y="259"/>
                    <a:pt x="32" y="258"/>
                    <a:pt x="31" y="257"/>
                  </a:cubicBezTo>
                  <a:cubicBezTo>
                    <a:pt x="53" y="256"/>
                    <a:pt x="34" y="174"/>
                    <a:pt x="33" y="174"/>
                  </a:cubicBezTo>
                  <a:cubicBezTo>
                    <a:pt x="33" y="144"/>
                    <a:pt x="34" y="126"/>
                    <a:pt x="34" y="141"/>
                  </a:cubicBezTo>
                  <a:cubicBezTo>
                    <a:pt x="34" y="73"/>
                    <a:pt x="40" y="67"/>
                    <a:pt x="25" y="37"/>
                  </a:cubicBezTo>
                  <a:cubicBezTo>
                    <a:pt x="11" y="141"/>
                    <a:pt x="0" y="436"/>
                    <a:pt x="7" y="466"/>
                  </a:cubicBezTo>
                  <a:cubicBezTo>
                    <a:pt x="9" y="471"/>
                    <a:pt x="8" y="469"/>
                    <a:pt x="7" y="466"/>
                  </a:cubicBezTo>
                  <a:cubicBezTo>
                    <a:pt x="8" y="497"/>
                    <a:pt x="10" y="527"/>
                    <a:pt x="14" y="555"/>
                  </a:cubicBezTo>
                  <a:cubicBezTo>
                    <a:pt x="14" y="556"/>
                    <a:pt x="13" y="557"/>
                    <a:pt x="12" y="558"/>
                  </a:cubicBezTo>
                  <a:cubicBezTo>
                    <a:pt x="12" y="560"/>
                    <a:pt x="12" y="562"/>
                    <a:pt x="12" y="564"/>
                  </a:cubicBezTo>
                  <a:cubicBezTo>
                    <a:pt x="12" y="564"/>
                    <a:pt x="12" y="564"/>
                    <a:pt x="12" y="564"/>
                  </a:cubicBezTo>
                  <a:cubicBezTo>
                    <a:pt x="13" y="566"/>
                    <a:pt x="13" y="568"/>
                    <a:pt x="13" y="570"/>
                  </a:cubicBezTo>
                  <a:cubicBezTo>
                    <a:pt x="17" y="587"/>
                    <a:pt x="26" y="590"/>
                    <a:pt x="34" y="588"/>
                  </a:cubicBezTo>
                  <a:cubicBezTo>
                    <a:pt x="34" y="588"/>
                    <a:pt x="34" y="588"/>
                    <a:pt x="34" y="588"/>
                  </a:cubicBezTo>
                  <a:cubicBezTo>
                    <a:pt x="39" y="587"/>
                    <a:pt x="44" y="583"/>
                    <a:pt x="47" y="580"/>
                  </a:cubicBezTo>
                  <a:cubicBezTo>
                    <a:pt x="47" y="580"/>
                    <a:pt x="47" y="580"/>
                    <a:pt x="47" y="580"/>
                  </a:cubicBezTo>
                  <a:cubicBezTo>
                    <a:pt x="48" y="579"/>
                    <a:pt x="49" y="578"/>
                    <a:pt x="49" y="578"/>
                  </a:cubicBezTo>
                  <a:cubicBezTo>
                    <a:pt x="45" y="579"/>
                    <a:pt x="42" y="578"/>
                    <a:pt x="40" y="57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38" name="Freeform 808">
              <a:extLst>
                <a:ext uri="{FF2B5EF4-FFF2-40B4-BE49-F238E27FC236}">
                  <a16:creationId xmlns:a16="http://schemas.microsoft.com/office/drawing/2014/main" id="{72BB5F6B-3D24-1A34-2AA1-C3F0518EC512}"/>
                </a:ext>
              </a:extLst>
            </p:cNvPr>
            <p:cNvSpPr>
              <a:spLocks/>
            </p:cNvSpPr>
            <p:nvPr userDrawn="1"/>
          </p:nvSpPr>
          <p:spPr bwMode="auto">
            <a:xfrm>
              <a:off x="2164" y="2806"/>
              <a:ext cx="8" cy="13"/>
            </a:xfrm>
            <a:custGeom>
              <a:avLst/>
              <a:gdLst>
                <a:gd name="T0" fmla="*/ 4 w 6"/>
                <a:gd name="T1" fmla="*/ 9 h 9"/>
                <a:gd name="T2" fmla="*/ 1 w 6"/>
                <a:gd name="T3" fmla="*/ 0 h 9"/>
                <a:gd name="T4" fmla="*/ 4 w 6"/>
                <a:gd name="T5" fmla="*/ 9 h 9"/>
              </a:gdLst>
              <a:ahLst/>
              <a:cxnLst>
                <a:cxn ang="0">
                  <a:pos x="T0" y="T1"/>
                </a:cxn>
                <a:cxn ang="0">
                  <a:pos x="T2" y="T3"/>
                </a:cxn>
                <a:cxn ang="0">
                  <a:pos x="T4" y="T5"/>
                </a:cxn>
              </a:cxnLst>
              <a:rect l="0" t="0" r="r" b="b"/>
              <a:pathLst>
                <a:path w="6" h="9">
                  <a:moveTo>
                    <a:pt x="4" y="9"/>
                  </a:moveTo>
                  <a:cubicBezTo>
                    <a:pt x="1" y="9"/>
                    <a:pt x="2" y="2"/>
                    <a:pt x="1" y="0"/>
                  </a:cubicBezTo>
                  <a:cubicBezTo>
                    <a:pt x="6" y="2"/>
                    <a:pt x="0" y="5"/>
                    <a:pt x="4" y="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39" name="Freeform 809">
              <a:extLst>
                <a:ext uri="{FF2B5EF4-FFF2-40B4-BE49-F238E27FC236}">
                  <a16:creationId xmlns:a16="http://schemas.microsoft.com/office/drawing/2014/main" id="{22728388-E8FF-0DDD-6F62-005E563D526E}"/>
                </a:ext>
              </a:extLst>
            </p:cNvPr>
            <p:cNvSpPr>
              <a:spLocks/>
            </p:cNvSpPr>
            <p:nvPr userDrawn="1"/>
          </p:nvSpPr>
          <p:spPr bwMode="auto">
            <a:xfrm>
              <a:off x="2016" y="2692"/>
              <a:ext cx="1" cy="1"/>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0"/>
                    <a:pt x="1" y="1"/>
                    <a:pt x="1" y="1"/>
                  </a:cubicBezTo>
                  <a:cubicBezTo>
                    <a:pt x="0" y="1"/>
                    <a:pt x="1" y="0"/>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40" name="Freeform 810">
              <a:extLst>
                <a:ext uri="{FF2B5EF4-FFF2-40B4-BE49-F238E27FC236}">
                  <a16:creationId xmlns:a16="http://schemas.microsoft.com/office/drawing/2014/main" id="{7B543431-A632-5D40-4F08-3BB582429283}"/>
                </a:ext>
              </a:extLst>
            </p:cNvPr>
            <p:cNvSpPr>
              <a:spLocks/>
            </p:cNvSpPr>
            <p:nvPr userDrawn="1"/>
          </p:nvSpPr>
          <p:spPr bwMode="auto">
            <a:xfrm>
              <a:off x="2027" y="2668"/>
              <a:ext cx="0" cy="2"/>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2"/>
                    <a:pt x="0" y="2"/>
                    <a:pt x="0" y="2"/>
                  </a:cubicBezTo>
                  <a:cubicBezTo>
                    <a:pt x="0" y="1"/>
                    <a:pt x="0" y="1"/>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41" name="Freeform 811">
              <a:extLst>
                <a:ext uri="{FF2B5EF4-FFF2-40B4-BE49-F238E27FC236}">
                  <a16:creationId xmlns:a16="http://schemas.microsoft.com/office/drawing/2014/main" id="{C51860F4-2CD2-CF46-D622-77711E21F6F2}"/>
                </a:ext>
              </a:extLst>
            </p:cNvPr>
            <p:cNvSpPr>
              <a:spLocks/>
            </p:cNvSpPr>
            <p:nvPr userDrawn="1"/>
          </p:nvSpPr>
          <p:spPr bwMode="auto">
            <a:xfrm>
              <a:off x="2016" y="2693"/>
              <a:ext cx="1" cy="2"/>
            </a:xfrm>
            <a:custGeom>
              <a:avLst/>
              <a:gdLst>
                <a:gd name="T0" fmla="*/ 1 w 1"/>
                <a:gd name="T1" fmla="*/ 1 h 1"/>
                <a:gd name="T2" fmla="*/ 1 w 1"/>
                <a:gd name="T3" fmla="*/ 1 h 1"/>
                <a:gd name="T4" fmla="*/ 1 w 1"/>
                <a:gd name="T5" fmla="*/ 1 h 1"/>
              </a:gdLst>
              <a:ahLst/>
              <a:cxnLst>
                <a:cxn ang="0">
                  <a:pos x="T0" y="T1"/>
                </a:cxn>
                <a:cxn ang="0">
                  <a:pos x="T2" y="T3"/>
                </a:cxn>
                <a:cxn ang="0">
                  <a:pos x="T4" y="T5"/>
                </a:cxn>
              </a:cxnLst>
              <a:rect l="0" t="0" r="r" b="b"/>
              <a:pathLst>
                <a:path w="1" h="1">
                  <a:moveTo>
                    <a:pt x="1" y="1"/>
                  </a:moveTo>
                  <a:cubicBezTo>
                    <a:pt x="1" y="1"/>
                    <a:pt x="0" y="0"/>
                    <a:pt x="1" y="1"/>
                  </a:cubicBezTo>
                  <a:cubicBezTo>
                    <a:pt x="1" y="1"/>
                    <a:pt x="1" y="1"/>
                    <a:pt x="1" y="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42" name="Freeform 812">
              <a:extLst>
                <a:ext uri="{FF2B5EF4-FFF2-40B4-BE49-F238E27FC236}">
                  <a16:creationId xmlns:a16="http://schemas.microsoft.com/office/drawing/2014/main" id="{5EAA8829-3206-77CD-D8C0-6E2736EA349D}"/>
                </a:ext>
              </a:extLst>
            </p:cNvPr>
            <p:cNvSpPr>
              <a:spLocks/>
            </p:cNvSpPr>
            <p:nvPr userDrawn="1"/>
          </p:nvSpPr>
          <p:spPr bwMode="auto">
            <a:xfrm>
              <a:off x="2016" y="306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43" name="Freeform 813">
              <a:extLst>
                <a:ext uri="{FF2B5EF4-FFF2-40B4-BE49-F238E27FC236}">
                  <a16:creationId xmlns:a16="http://schemas.microsoft.com/office/drawing/2014/main" id="{F1CDDB5E-97A2-1547-FDED-EDDDCA91CC6E}"/>
                </a:ext>
              </a:extLst>
            </p:cNvPr>
            <p:cNvSpPr>
              <a:spLocks noEditPoints="1"/>
            </p:cNvSpPr>
            <p:nvPr userDrawn="1"/>
          </p:nvSpPr>
          <p:spPr bwMode="auto">
            <a:xfrm>
              <a:off x="1965" y="2399"/>
              <a:ext cx="91" cy="686"/>
            </a:xfrm>
            <a:custGeom>
              <a:avLst/>
              <a:gdLst>
                <a:gd name="T0" fmla="*/ 9 w 63"/>
                <a:gd name="T1" fmla="*/ 368 h 477"/>
                <a:gd name="T2" fmla="*/ 16 w 63"/>
                <a:gd name="T3" fmla="*/ 440 h 477"/>
                <a:gd name="T4" fmla="*/ 14 w 63"/>
                <a:gd name="T5" fmla="*/ 441 h 477"/>
                <a:gd name="T6" fmla="*/ 51 w 63"/>
                <a:gd name="T7" fmla="*/ 456 h 477"/>
                <a:gd name="T8" fmla="*/ 29 w 63"/>
                <a:gd name="T9" fmla="*/ 346 h 477"/>
                <a:gd name="T10" fmla="*/ 35 w 63"/>
                <a:gd name="T11" fmla="*/ 262 h 477"/>
                <a:gd name="T12" fmla="*/ 27 w 63"/>
                <a:gd name="T13" fmla="*/ 240 h 477"/>
                <a:gd name="T14" fmla="*/ 33 w 63"/>
                <a:gd name="T15" fmla="*/ 204 h 477"/>
                <a:gd name="T16" fmla="*/ 35 w 63"/>
                <a:gd name="T17" fmla="*/ 138 h 477"/>
                <a:gd name="T18" fmla="*/ 36 w 63"/>
                <a:gd name="T19" fmla="*/ 112 h 477"/>
                <a:gd name="T20" fmla="*/ 27 w 63"/>
                <a:gd name="T21" fmla="*/ 30 h 477"/>
                <a:gd name="T22" fmla="*/ 36 w 63"/>
                <a:gd name="T23" fmla="*/ 1 h 477"/>
                <a:gd name="T24" fmla="*/ 9 w 63"/>
                <a:gd name="T25" fmla="*/ 368 h 477"/>
                <a:gd name="T26" fmla="*/ 9 w 63"/>
                <a:gd name="T27" fmla="*/ 368 h 477"/>
                <a:gd name="T28" fmla="*/ 34 w 63"/>
                <a:gd name="T29" fmla="*/ 261 h 477"/>
                <a:gd name="T30" fmla="*/ 34 w 63"/>
                <a:gd name="T31" fmla="*/ 261 h 477"/>
                <a:gd name="T32" fmla="*/ 29 w 63"/>
                <a:gd name="T33" fmla="*/ 218 h 477"/>
                <a:gd name="T34" fmla="*/ 38 w 63"/>
                <a:gd name="T35" fmla="*/ 212 h 477"/>
                <a:gd name="T36" fmla="*/ 29 w 63"/>
                <a:gd name="T37" fmla="*/ 218 h 477"/>
                <a:gd name="T38" fmla="*/ 29 w 63"/>
                <a:gd name="T39" fmla="*/ 218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3" h="477">
                  <a:moveTo>
                    <a:pt x="9" y="368"/>
                  </a:moveTo>
                  <a:cubicBezTo>
                    <a:pt x="10" y="394"/>
                    <a:pt x="12" y="418"/>
                    <a:pt x="16" y="440"/>
                  </a:cubicBezTo>
                  <a:cubicBezTo>
                    <a:pt x="22" y="432"/>
                    <a:pt x="21" y="433"/>
                    <a:pt x="14" y="441"/>
                  </a:cubicBezTo>
                  <a:cubicBezTo>
                    <a:pt x="16" y="477"/>
                    <a:pt x="44" y="464"/>
                    <a:pt x="51" y="456"/>
                  </a:cubicBezTo>
                  <a:cubicBezTo>
                    <a:pt x="20" y="465"/>
                    <a:pt x="49" y="354"/>
                    <a:pt x="29" y="346"/>
                  </a:cubicBezTo>
                  <a:cubicBezTo>
                    <a:pt x="35" y="336"/>
                    <a:pt x="44" y="254"/>
                    <a:pt x="35" y="262"/>
                  </a:cubicBezTo>
                  <a:cubicBezTo>
                    <a:pt x="63" y="239"/>
                    <a:pt x="32" y="245"/>
                    <a:pt x="27" y="240"/>
                  </a:cubicBezTo>
                  <a:cubicBezTo>
                    <a:pt x="49" y="228"/>
                    <a:pt x="51" y="216"/>
                    <a:pt x="33" y="204"/>
                  </a:cubicBezTo>
                  <a:cubicBezTo>
                    <a:pt x="55" y="203"/>
                    <a:pt x="35" y="136"/>
                    <a:pt x="35" y="138"/>
                  </a:cubicBezTo>
                  <a:cubicBezTo>
                    <a:pt x="35" y="114"/>
                    <a:pt x="36" y="99"/>
                    <a:pt x="36" y="112"/>
                  </a:cubicBezTo>
                  <a:cubicBezTo>
                    <a:pt x="36" y="58"/>
                    <a:pt x="41" y="53"/>
                    <a:pt x="27" y="30"/>
                  </a:cubicBezTo>
                  <a:cubicBezTo>
                    <a:pt x="54" y="25"/>
                    <a:pt x="19" y="25"/>
                    <a:pt x="36" y="1"/>
                  </a:cubicBezTo>
                  <a:cubicBezTo>
                    <a:pt x="18" y="0"/>
                    <a:pt x="0" y="340"/>
                    <a:pt x="9" y="368"/>
                  </a:cubicBezTo>
                  <a:cubicBezTo>
                    <a:pt x="11" y="372"/>
                    <a:pt x="10" y="370"/>
                    <a:pt x="9" y="368"/>
                  </a:cubicBezTo>
                  <a:close/>
                  <a:moveTo>
                    <a:pt x="34" y="261"/>
                  </a:moveTo>
                  <a:cubicBezTo>
                    <a:pt x="39" y="266"/>
                    <a:pt x="35" y="262"/>
                    <a:pt x="34" y="261"/>
                  </a:cubicBezTo>
                  <a:close/>
                  <a:moveTo>
                    <a:pt x="29" y="218"/>
                  </a:moveTo>
                  <a:cubicBezTo>
                    <a:pt x="33" y="219"/>
                    <a:pt x="36" y="217"/>
                    <a:pt x="38" y="212"/>
                  </a:cubicBezTo>
                  <a:cubicBezTo>
                    <a:pt x="34" y="208"/>
                    <a:pt x="31" y="210"/>
                    <a:pt x="29" y="218"/>
                  </a:cubicBezTo>
                  <a:cubicBezTo>
                    <a:pt x="33" y="219"/>
                    <a:pt x="31" y="216"/>
                    <a:pt x="29" y="21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44" name="Freeform 814">
              <a:extLst>
                <a:ext uri="{FF2B5EF4-FFF2-40B4-BE49-F238E27FC236}">
                  <a16:creationId xmlns:a16="http://schemas.microsoft.com/office/drawing/2014/main" id="{C095AA5B-D093-084C-A91E-D2F489297C70}"/>
                </a:ext>
              </a:extLst>
            </p:cNvPr>
            <p:cNvSpPr>
              <a:spLocks/>
            </p:cNvSpPr>
            <p:nvPr userDrawn="1"/>
          </p:nvSpPr>
          <p:spPr bwMode="auto">
            <a:xfrm>
              <a:off x="2011" y="2823"/>
              <a:ext cx="10" cy="10"/>
            </a:xfrm>
            <a:custGeom>
              <a:avLst/>
              <a:gdLst>
                <a:gd name="T0" fmla="*/ 5 w 7"/>
                <a:gd name="T1" fmla="*/ 7 h 7"/>
                <a:gd name="T2" fmla="*/ 2 w 7"/>
                <a:gd name="T3" fmla="*/ 0 h 7"/>
                <a:gd name="T4" fmla="*/ 5 w 7"/>
                <a:gd name="T5" fmla="*/ 7 h 7"/>
              </a:gdLst>
              <a:ahLst/>
              <a:cxnLst>
                <a:cxn ang="0">
                  <a:pos x="T0" y="T1"/>
                </a:cxn>
                <a:cxn ang="0">
                  <a:pos x="T2" y="T3"/>
                </a:cxn>
                <a:cxn ang="0">
                  <a:pos x="T4" y="T5"/>
                </a:cxn>
              </a:cxnLst>
              <a:rect l="0" t="0" r="r" b="b"/>
              <a:pathLst>
                <a:path w="7" h="7">
                  <a:moveTo>
                    <a:pt x="5" y="7"/>
                  </a:moveTo>
                  <a:cubicBezTo>
                    <a:pt x="1" y="7"/>
                    <a:pt x="3" y="2"/>
                    <a:pt x="2" y="0"/>
                  </a:cubicBezTo>
                  <a:cubicBezTo>
                    <a:pt x="7" y="2"/>
                    <a:pt x="0" y="5"/>
                    <a:pt x="5" y="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grpSp>
      <p:sp>
        <p:nvSpPr>
          <p:cNvPr id="245" name="Red text">
            <a:extLst>
              <a:ext uri="{FF2B5EF4-FFF2-40B4-BE49-F238E27FC236}">
                <a16:creationId xmlns:a16="http://schemas.microsoft.com/office/drawing/2014/main" id="{FC850F41-FD14-F907-503A-6593F36FD745}"/>
              </a:ext>
            </a:extLst>
          </p:cNvPr>
          <p:cNvSpPr txBox="1"/>
          <p:nvPr/>
        </p:nvSpPr>
        <p:spPr>
          <a:xfrm>
            <a:off x="6137728" y="5579359"/>
            <a:ext cx="3664868" cy="400110"/>
          </a:xfrm>
          <a:prstGeom prst="rect">
            <a:avLst/>
          </a:prstGeom>
          <a:noFill/>
        </p:spPr>
        <p:txBody>
          <a:bodyPr wrap="square" rtlCol="0">
            <a:spAutoFit/>
          </a:bodyPr>
          <a:lstStyle/>
          <a:p>
            <a:r>
              <a:rPr lang="en-US" sz="2000" dirty="0">
                <a:solidFill>
                  <a:srgbClr val="FD7D00"/>
                </a:solidFill>
                <a:latin typeface="Segoe Print" panose="02000600000000000000" pitchFamily="2" charset="0"/>
              </a:rPr>
              <a:t>One-way, not reversible</a:t>
            </a:r>
          </a:p>
        </p:txBody>
      </p:sp>
      <p:sp>
        <p:nvSpPr>
          <p:cNvPr id="246" name="!!boxHash">
            <a:extLst>
              <a:ext uri="{FF2B5EF4-FFF2-40B4-BE49-F238E27FC236}">
                <a16:creationId xmlns:a16="http://schemas.microsoft.com/office/drawing/2014/main" id="{A0AF6A30-52D5-A430-CB59-971EF471A7E1}"/>
              </a:ext>
            </a:extLst>
          </p:cNvPr>
          <p:cNvSpPr/>
          <p:nvPr/>
        </p:nvSpPr>
        <p:spPr>
          <a:xfrm>
            <a:off x="675758" y="4000724"/>
            <a:ext cx="3242173" cy="9926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247" name="!!txtHash">
            <a:extLst>
              <a:ext uri="{FF2B5EF4-FFF2-40B4-BE49-F238E27FC236}">
                <a16:creationId xmlns:a16="http://schemas.microsoft.com/office/drawing/2014/main" id="{D6E0795E-DCD4-1348-1C9A-F0DB6EEF93ED}"/>
              </a:ext>
            </a:extLst>
          </p:cNvPr>
          <p:cNvSpPr txBox="1"/>
          <p:nvPr/>
        </p:nvSpPr>
        <p:spPr>
          <a:xfrm>
            <a:off x="755756" y="4086183"/>
            <a:ext cx="2816797"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HASH(</a:t>
            </a:r>
            <a:r>
              <a:rPr lang="en-US" sz="1700" dirty="0" err="1">
                <a:latin typeface="Courier New" panose="02070309020205020404" pitchFamily="49" charset="0"/>
                <a:cs typeface="Courier New" panose="02070309020205020404" pitchFamily="49" charset="0"/>
              </a:rPr>
              <a:t>ThisTalkRocks</a:t>
            </a:r>
            <a:r>
              <a:rPr lang="en-US" sz="2000" b="1" dirty="0">
                <a:latin typeface="Courier New" panose="02070309020205020404" pitchFamily="49" charset="0"/>
                <a:cs typeface="Courier New" panose="02070309020205020404" pitchFamily="49" charset="0"/>
              </a:rPr>
              <a:t>)</a:t>
            </a:r>
          </a:p>
        </p:txBody>
      </p:sp>
      <p:sp>
        <p:nvSpPr>
          <p:cNvPr id="248" name="!!txtHashed">
            <a:extLst>
              <a:ext uri="{FF2B5EF4-FFF2-40B4-BE49-F238E27FC236}">
                <a16:creationId xmlns:a16="http://schemas.microsoft.com/office/drawing/2014/main" id="{234F021B-1DD7-E734-657B-7C988EC698C4}"/>
              </a:ext>
            </a:extLst>
          </p:cNvPr>
          <p:cNvSpPr txBox="1"/>
          <p:nvPr/>
        </p:nvSpPr>
        <p:spPr>
          <a:xfrm>
            <a:off x="755755" y="4460407"/>
            <a:ext cx="168988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a:t>
            </a:r>
            <a:r>
              <a:rPr lang="en-US" sz="2000" dirty="0">
                <a:solidFill>
                  <a:srgbClr val="C00000"/>
                </a:solidFill>
                <a:latin typeface="Courier New" panose="02070309020205020404" pitchFamily="49" charset="0"/>
                <a:cs typeface="Courier New" panose="02070309020205020404" pitchFamily="49" charset="0"/>
                <a:sym typeface="Wingdings" panose="05000000000000000000" pitchFamily="2" charset="2"/>
              </a:rPr>
              <a:t>{Hashed}</a:t>
            </a:r>
            <a:endParaRPr lang="en-US" sz="2000" dirty="0">
              <a:solidFill>
                <a:srgbClr val="C00000"/>
              </a:solidFill>
              <a:latin typeface="Courier New" panose="02070309020205020404" pitchFamily="49" charset="0"/>
              <a:cs typeface="Courier New" panose="02070309020205020404" pitchFamily="49" charset="0"/>
            </a:endParaRPr>
          </a:p>
        </p:txBody>
      </p:sp>
      <p:sp>
        <p:nvSpPr>
          <p:cNvPr id="249" name="Red text">
            <a:extLst>
              <a:ext uri="{FF2B5EF4-FFF2-40B4-BE49-F238E27FC236}">
                <a16:creationId xmlns:a16="http://schemas.microsoft.com/office/drawing/2014/main" id="{2FBE5C9B-C03A-00E8-99CA-C4C486DF779D}"/>
              </a:ext>
            </a:extLst>
          </p:cNvPr>
          <p:cNvSpPr txBox="1"/>
          <p:nvPr/>
        </p:nvSpPr>
        <p:spPr>
          <a:xfrm>
            <a:off x="6144353" y="5979469"/>
            <a:ext cx="4194514" cy="400110"/>
          </a:xfrm>
          <a:prstGeom prst="rect">
            <a:avLst/>
          </a:prstGeom>
          <a:noFill/>
        </p:spPr>
        <p:txBody>
          <a:bodyPr wrap="square" rtlCol="0">
            <a:spAutoFit/>
          </a:bodyPr>
          <a:lstStyle/>
          <a:p>
            <a:r>
              <a:rPr lang="en-US" sz="2000" dirty="0">
                <a:solidFill>
                  <a:srgbClr val="C00000"/>
                </a:solidFill>
                <a:latin typeface="Segoe Print" panose="02000600000000000000" pitchFamily="2" charset="0"/>
              </a:rPr>
              <a:t>Unique input -&gt; unique output</a:t>
            </a:r>
          </a:p>
        </p:txBody>
      </p:sp>
      <p:pic>
        <p:nvPicPr>
          <p:cNvPr id="7" name="Picture 6">
            <a:extLst>
              <a:ext uri="{FF2B5EF4-FFF2-40B4-BE49-F238E27FC236}">
                <a16:creationId xmlns:a16="http://schemas.microsoft.com/office/drawing/2014/main" id="{E4752EFA-C4BB-6E9E-68DD-823B8846431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178509" y="4257889"/>
            <a:ext cx="2009608" cy="2642940"/>
          </a:xfrm>
          <a:prstGeom prst="rect">
            <a:avLst/>
          </a:prstGeom>
        </p:spPr>
      </p:pic>
      <p:sp>
        <p:nvSpPr>
          <p:cNvPr id="9" name="Rectangle: Rounded Corners 8">
            <a:extLst>
              <a:ext uri="{FF2B5EF4-FFF2-40B4-BE49-F238E27FC236}">
                <a16:creationId xmlns:a16="http://schemas.microsoft.com/office/drawing/2014/main" id="{FF47289A-1ED2-B0D3-AD6D-FE5158C3FF44}"/>
              </a:ext>
            </a:extLst>
          </p:cNvPr>
          <p:cNvSpPr/>
          <p:nvPr/>
        </p:nvSpPr>
        <p:spPr>
          <a:xfrm>
            <a:off x="6096000" y="5979469"/>
            <a:ext cx="4209915" cy="336201"/>
          </a:xfrm>
          <a:prstGeom prst="round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peech Bubble: Rectangle with Corners Rounded 9">
            <a:extLst>
              <a:ext uri="{FF2B5EF4-FFF2-40B4-BE49-F238E27FC236}">
                <a16:creationId xmlns:a16="http://schemas.microsoft.com/office/drawing/2014/main" id="{1ABC96DB-EAF7-4DC2-09BE-8F77629A5E14}"/>
              </a:ext>
            </a:extLst>
          </p:cNvPr>
          <p:cNvSpPr/>
          <p:nvPr/>
        </p:nvSpPr>
        <p:spPr>
          <a:xfrm>
            <a:off x="8585102" y="3644107"/>
            <a:ext cx="1720813" cy="612648"/>
          </a:xfrm>
          <a:prstGeom prst="wedgeRoundRectCallout">
            <a:avLst>
              <a:gd name="adj1" fmla="val 71665"/>
              <a:gd name="adj2" fmla="val 190240"/>
              <a:gd name="adj3" fmla="val 16667"/>
            </a:avLst>
          </a:prstGeom>
          <a:solidFill>
            <a:schemeClr val="bg1"/>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Well, actually…</a:t>
            </a:r>
          </a:p>
        </p:txBody>
      </p:sp>
    </p:spTree>
    <p:extLst>
      <p:ext uri="{BB962C8B-B14F-4D97-AF65-F5344CB8AC3E}">
        <p14:creationId xmlns:p14="http://schemas.microsoft.com/office/powerpoint/2010/main" val="2262373976"/>
      </p:ext>
    </p:extLst>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a:extLst>
            <a:ext uri="{FF2B5EF4-FFF2-40B4-BE49-F238E27FC236}">
              <a16:creationId xmlns:a16="http://schemas.microsoft.com/office/drawing/2014/main" id="{2017CEF0-BD65-8FCC-299B-C956C974B06A}"/>
            </a:ext>
          </a:extLst>
        </p:cNvPr>
        <p:cNvGrpSpPr/>
        <p:nvPr/>
      </p:nvGrpSpPr>
      <p:grpSpPr>
        <a:xfrm>
          <a:off x="0" y="0"/>
          <a:ext cx="0" cy="0"/>
          <a:chOff x="0" y="0"/>
          <a:chExt cx="0" cy="0"/>
        </a:xfrm>
      </p:grpSpPr>
      <p:sp>
        <p:nvSpPr>
          <p:cNvPr id="2" name="!!boxEncrypt">
            <a:extLst>
              <a:ext uri="{FF2B5EF4-FFF2-40B4-BE49-F238E27FC236}">
                <a16:creationId xmlns:a16="http://schemas.microsoft.com/office/drawing/2014/main" id="{88B8FF2C-241B-D6B1-A2CC-068608ACE1EA}"/>
              </a:ext>
            </a:extLst>
          </p:cNvPr>
          <p:cNvSpPr/>
          <p:nvPr/>
        </p:nvSpPr>
        <p:spPr>
          <a:xfrm>
            <a:off x="675758" y="2931705"/>
            <a:ext cx="3904543" cy="9926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 name="!!txtEncrypt">
            <a:extLst>
              <a:ext uri="{FF2B5EF4-FFF2-40B4-BE49-F238E27FC236}">
                <a16:creationId xmlns:a16="http://schemas.microsoft.com/office/drawing/2014/main" id="{DC10869A-0E55-C9CE-ADE5-E42B4A491D07}"/>
              </a:ext>
            </a:extLst>
          </p:cNvPr>
          <p:cNvSpPr txBox="1"/>
          <p:nvPr/>
        </p:nvSpPr>
        <p:spPr>
          <a:xfrm>
            <a:off x="755756" y="3017164"/>
            <a:ext cx="3935693"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ENCRYPT(</a:t>
            </a:r>
            <a:r>
              <a:rPr lang="en-US" sz="1700" dirty="0" err="1">
                <a:latin typeface="Courier New" panose="02070309020205020404" pitchFamily="49" charset="0"/>
                <a:cs typeface="Courier New" panose="02070309020205020404" pitchFamily="49" charset="0"/>
              </a:rPr>
              <a:t>ThisTalkRocks</a:t>
            </a:r>
            <a:r>
              <a:rPr lang="en-US" sz="1700" dirty="0">
                <a:latin typeface="Courier New" panose="02070309020205020404" pitchFamily="49" charset="0"/>
                <a:cs typeface="Courier New" panose="02070309020205020404" pitchFamily="49" charset="0"/>
              </a:rPr>
              <a:t>, key</a:t>
            </a:r>
            <a:r>
              <a:rPr lang="en-US" sz="2000" b="1" dirty="0">
                <a:latin typeface="Courier New" panose="02070309020205020404" pitchFamily="49" charset="0"/>
                <a:cs typeface="Courier New" panose="02070309020205020404" pitchFamily="49" charset="0"/>
              </a:rPr>
              <a:t>)</a:t>
            </a:r>
          </a:p>
        </p:txBody>
      </p:sp>
      <p:sp>
        <p:nvSpPr>
          <p:cNvPr id="4" name="!!txtEncrypted">
            <a:extLst>
              <a:ext uri="{FF2B5EF4-FFF2-40B4-BE49-F238E27FC236}">
                <a16:creationId xmlns:a16="http://schemas.microsoft.com/office/drawing/2014/main" id="{A2CE396B-C422-359F-141B-77A2AA347A73}"/>
              </a:ext>
            </a:extLst>
          </p:cNvPr>
          <p:cNvSpPr txBox="1"/>
          <p:nvPr/>
        </p:nvSpPr>
        <p:spPr>
          <a:xfrm>
            <a:off x="755755" y="3391388"/>
            <a:ext cx="2151551"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a:t>
            </a:r>
            <a:r>
              <a:rPr lang="en-US" sz="2000" dirty="0">
                <a:solidFill>
                  <a:srgbClr val="C00000"/>
                </a:solidFill>
                <a:latin typeface="Courier New" panose="02070309020205020404" pitchFamily="49" charset="0"/>
                <a:cs typeface="Courier New" panose="02070309020205020404" pitchFamily="49" charset="0"/>
                <a:sym typeface="Wingdings" panose="05000000000000000000" pitchFamily="2" charset="2"/>
              </a:rPr>
              <a:t>{Encrypted}</a:t>
            </a:r>
            <a:endParaRPr lang="en-US" sz="2000" dirty="0">
              <a:solidFill>
                <a:srgbClr val="C00000"/>
              </a:solidFill>
              <a:latin typeface="Courier New" panose="02070309020205020404" pitchFamily="49" charset="0"/>
              <a:cs typeface="Courier New" panose="02070309020205020404" pitchFamily="49" charset="0"/>
            </a:endParaRPr>
          </a:p>
        </p:txBody>
      </p:sp>
      <p:sp>
        <p:nvSpPr>
          <p:cNvPr id="6" name="TextBox 5">
            <a:extLst>
              <a:ext uri="{FF2B5EF4-FFF2-40B4-BE49-F238E27FC236}">
                <a16:creationId xmlns:a16="http://schemas.microsoft.com/office/drawing/2014/main" id="{CCC06E4E-87D3-857B-E0FD-DEB8B1061051}"/>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8" name="TextBox 7">
            <a:extLst>
              <a:ext uri="{FF2B5EF4-FFF2-40B4-BE49-F238E27FC236}">
                <a16:creationId xmlns:a16="http://schemas.microsoft.com/office/drawing/2014/main" id="{B8A5C289-E5FE-0A98-078B-6C2FAFB730A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61" name="!!Title">
            <a:extLst>
              <a:ext uri="{FF2B5EF4-FFF2-40B4-BE49-F238E27FC236}">
                <a16:creationId xmlns:a16="http://schemas.microsoft.com/office/drawing/2014/main" id="{2BCD6008-5DFD-E0AC-CF63-84AFC47FC136}"/>
              </a:ext>
            </a:extLst>
          </p:cNvPr>
          <p:cNvSpPr>
            <a:spLocks noGrp="1"/>
          </p:cNvSpPr>
          <p:nvPr>
            <p:ph idx="1"/>
          </p:nvPr>
        </p:nvSpPr>
        <p:spPr>
          <a:xfrm>
            <a:off x="838200" y="339725"/>
            <a:ext cx="10515600" cy="923810"/>
          </a:xfrm>
        </p:spPr>
        <p:txBody>
          <a:bodyPr>
            <a:normAutofit/>
          </a:bodyPr>
          <a:lstStyle/>
          <a:p>
            <a:pPr marL="0" indent="0">
              <a:buNone/>
            </a:pPr>
            <a:r>
              <a:rPr lang="en-US" sz="4000" dirty="0">
                <a:solidFill>
                  <a:srgbClr val="FD7D00"/>
                </a:solidFill>
              </a:rPr>
              <a:t>Authentication</a:t>
            </a:r>
            <a:endParaRPr lang="en-US" dirty="0"/>
          </a:p>
          <a:p>
            <a:endParaRPr lang="en-US" dirty="0"/>
          </a:p>
        </p:txBody>
      </p:sp>
      <p:sp>
        <p:nvSpPr>
          <p:cNvPr id="21" name="TextBox 20">
            <a:extLst>
              <a:ext uri="{FF2B5EF4-FFF2-40B4-BE49-F238E27FC236}">
                <a16:creationId xmlns:a16="http://schemas.microsoft.com/office/drawing/2014/main" id="{AD09494A-AF81-6497-355F-845C2B070204}"/>
              </a:ext>
            </a:extLst>
          </p:cNvPr>
          <p:cNvSpPr txBox="1"/>
          <p:nvPr/>
        </p:nvSpPr>
        <p:spPr>
          <a:xfrm>
            <a:off x="4660298" y="3302452"/>
            <a:ext cx="6096000" cy="400110"/>
          </a:xfrm>
          <a:prstGeom prst="rect">
            <a:avLst/>
          </a:prstGeom>
          <a:noFill/>
        </p:spPr>
        <p:txBody>
          <a:bodyPr wrap="square">
            <a:spAutoFit/>
          </a:bodyPr>
          <a:lstStyle/>
          <a:p>
            <a:r>
              <a:rPr lang="en-US" sz="2000" dirty="0" err="1">
                <a:solidFill>
                  <a:srgbClr val="FFFFFF"/>
                </a:solidFill>
              </a:rPr>
              <a:t>OKd</a:t>
            </a:r>
            <a:r>
              <a:rPr lang="en-US" sz="2000" dirty="0">
                <a:solidFill>
                  <a:srgbClr val="FFFFFF"/>
                </a:solidFill>
              </a:rPr>
              <a:t>/h8mO+fz/ilMd3TeZaw==</a:t>
            </a:r>
          </a:p>
        </p:txBody>
      </p:sp>
      <p:sp>
        <p:nvSpPr>
          <p:cNvPr id="27" name="TextBox 26">
            <a:extLst>
              <a:ext uri="{FF2B5EF4-FFF2-40B4-BE49-F238E27FC236}">
                <a16:creationId xmlns:a16="http://schemas.microsoft.com/office/drawing/2014/main" id="{F00287ED-206C-8DE4-88C9-82298A5E5947}"/>
              </a:ext>
            </a:extLst>
          </p:cNvPr>
          <p:cNvSpPr txBox="1"/>
          <p:nvPr/>
        </p:nvSpPr>
        <p:spPr>
          <a:xfrm>
            <a:off x="4678254" y="3000276"/>
            <a:ext cx="1242851" cy="400110"/>
          </a:xfrm>
          <a:prstGeom prst="rect">
            <a:avLst/>
          </a:prstGeom>
          <a:noFill/>
        </p:spPr>
        <p:txBody>
          <a:bodyPr wrap="square">
            <a:spAutoFit/>
          </a:bodyPr>
          <a:lstStyle/>
          <a:p>
            <a:r>
              <a:rPr lang="en-US" sz="2000" dirty="0">
                <a:solidFill>
                  <a:srgbClr val="FF823A"/>
                </a:solidFill>
              </a:rPr>
              <a:t>AES-128</a:t>
            </a:r>
          </a:p>
        </p:txBody>
      </p:sp>
      <p:grpSp>
        <p:nvGrpSpPr>
          <p:cNvPr id="28" name="Arrow">
            <a:extLst>
              <a:ext uri="{FF2B5EF4-FFF2-40B4-BE49-F238E27FC236}">
                <a16:creationId xmlns:a16="http://schemas.microsoft.com/office/drawing/2014/main" id="{671AE650-D18B-8260-41CA-85A44BCC2CE0}"/>
              </a:ext>
            </a:extLst>
          </p:cNvPr>
          <p:cNvGrpSpPr>
            <a:grpSpLocks noChangeAspect="1"/>
          </p:cNvGrpSpPr>
          <p:nvPr/>
        </p:nvGrpSpPr>
        <p:grpSpPr bwMode="auto">
          <a:xfrm rot="16487907" flipV="1">
            <a:off x="5221017" y="1966780"/>
            <a:ext cx="904172" cy="943180"/>
            <a:chOff x="1328" y="0"/>
            <a:chExt cx="3106" cy="3240"/>
          </a:xfrm>
          <a:solidFill>
            <a:srgbClr val="FF823A"/>
          </a:solidFill>
        </p:grpSpPr>
        <p:sp>
          <p:nvSpPr>
            <p:cNvPr id="29" name="Freeform 716">
              <a:extLst>
                <a:ext uri="{FF2B5EF4-FFF2-40B4-BE49-F238E27FC236}">
                  <a16:creationId xmlns:a16="http://schemas.microsoft.com/office/drawing/2014/main" id="{B8D6AFB5-51E7-321D-6F26-72C421494C65}"/>
                </a:ext>
              </a:extLst>
            </p:cNvPr>
            <p:cNvSpPr>
              <a:spLocks/>
            </p:cNvSpPr>
            <p:nvPr userDrawn="1"/>
          </p:nvSpPr>
          <p:spPr bwMode="auto">
            <a:xfrm>
              <a:off x="4426" y="250"/>
              <a:ext cx="1" cy="29"/>
            </a:xfrm>
            <a:custGeom>
              <a:avLst/>
              <a:gdLst>
                <a:gd name="T0" fmla="*/ 0 w 1"/>
                <a:gd name="T1" fmla="*/ 14 h 20"/>
                <a:gd name="T2" fmla="*/ 1 w 1"/>
                <a:gd name="T3" fmla="*/ 0 h 20"/>
                <a:gd name="T4" fmla="*/ 0 w 1"/>
                <a:gd name="T5" fmla="*/ 14 h 20"/>
              </a:gdLst>
              <a:ahLst/>
              <a:cxnLst>
                <a:cxn ang="0">
                  <a:pos x="T0" y="T1"/>
                </a:cxn>
                <a:cxn ang="0">
                  <a:pos x="T2" y="T3"/>
                </a:cxn>
                <a:cxn ang="0">
                  <a:pos x="T4" y="T5"/>
                </a:cxn>
              </a:cxnLst>
              <a:rect l="0" t="0" r="r" b="b"/>
              <a:pathLst>
                <a:path w="1" h="20">
                  <a:moveTo>
                    <a:pt x="0" y="14"/>
                  </a:moveTo>
                  <a:cubicBezTo>
                    <a:pt x="0" y="11"/>
                    <a:pt x="1" y="5"/>
                    <a:pt x="1" y="0"/>
                  </a:cubicBezTo>
                  <a:cubicBezTo>
                    <a:pt x="1" y="13"/>
                    <a:pt x="0" y="20"/>
                    <a:pt x="0" y="1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30" name="Freeform 717">
              <a:extLst>
                <a:ext uri="{FF2B5EF4-FFF2-40B4-BE49-F238E27FC236}">
                  <a16:creationId xmlns:a16="http://schemas.microsoft.com/office/drawing/2014/main" id="{AD101F48-EE47-EBBE-7FDE-002D360CE4D1}"/>
                </a:ext>
              </a:extLst>
            </p:cNvPr>
            <p:cNvSpPr>
              <a:spLocks/>
            </p:cNvSpPr>
            <p:nvPr userDrawn="1"/>
          </p:nvSpPr>
          <p:spPr bwMode="auto">
            <a:xfrm>
              <a:off x="4414" y="0"/>
              <a:ext cx="20" cy="250"/>
            </a:xfrm>
            <a:custGeom>
              <a:avLst/>
              <a:gdLst>
                <a:gd name="T0" fmla="*/ 11 w 14"/>
                <a:gd name="T1" fmla="*/ 6 h 174"/>
                <a:gd name="T2" fmla="*/ 9 w 14"/>
                <a:gd name="T3" fmla="*/ 174 h 174"/>
                <a:gd name="T4" fmla="*/ 14 w 14"/>
                <a:gd name="T5" fmla="*/ 8 h 174"/>
                <a:gd name="T6" fmla="*/ 9 w 14"/>
                <a:gd name="T7" fmla="*/ 17 h 174"/>
                <a:gd name="T8" fmla="*/ 11 w 14"/>
                <a:gd name="T9" fmla="*/ 0 h 174"/>
                <a:gd name="T10" fmla="*/ 11 w 14"/>
                <a:gd name="T11" fmla="*/ 6 h 174"/>
                <a:gd name="T12" fmla="*/ 11 w 14"/>
                <a:gd name="T13" fmla="*/ 32 h 174"/>
                <a:gd name="T14" fmla="*/ 11 w 14"/>
                <a:gd name="T15" fmla="*/ 6 h 174"/>
                <a:gd name="T16" fmla="*/ 11 w 14"/>
                <a:gd name="T17" fmla="*/ 6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174">
                  <a:moveTo>
                    <a:pt x="11" y="6"/>
                  </a:moveTo>
                  <a:cubicBezTo>
                    <a:pt x="13" y="62"/>
                    <a:pt x="13" y="118"/>
                    <a:pt x="9" y="174"/>
                  </a:cubicBezTo>
                  <a:cubicBezTo>
                    <a:pt x="11" y="119"/>
                    <a:pt x="3" y="63"/>
                    <a:pt x="14" y="8"/>
                  </a:cubicBezTo>
                  <a:cubicBezTo>
                    <a:pt x="14" y="12"/>
                    <a:pt x="12" y="16"/>
                    <a:pt x="9" y="17"/>
                  </a:cubicBezTo>
                  <a:cubicBezTo>
                    <a:pt x="11" y="12"/>
                    <a:pt x="11" y="6"/>
                    <a:pt x="11" y="0"/>
                  </a:cubicBezTo>
                  <a:cubicBezTo>
                    <a:pt x="12" y="24"/>
                    <a:pt x="0" y="48"/>
                    <a:pt x="11" y="6"/>
                  </a:cubicBezTo>
                  <a:cubicBezTo>
                    <a:pt x="11" y="15"/>
                    <a:pt x="12" y="24"/>
                    <a:pt x="11" y="32"/>
                  </a:cubicBezTo>
                  <a:cubicBezTo>
                    <a:pt x="13" y="24"/>
                    <a:pt x="9" y="14"/>
                    <a:pt x="11" y="6"/>
                  </a:cubicBezTo>
                  <a:cubicBezTo>
                    <a:pt x="13" y="62"/>
                    <a:pt x="9" y="13"/>
                    <a:pt x="11" y="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31" name="Freeform 718">
              <a:extLst>
                <a:ext uri="{FF2B5EF4-FFF2-40B4-BE49-F238E27FC236}">
                  <a16:creationId xmlns:a16="http://schemas.microsoft.com/office/drawing/2014/main" id="{B8092985-1970-F5FF-8EAD-20FD3262B339}"/>
                </a:ext>
              </a:extLst>
            </p:cNvPr>
            <p:cNvSpPr>
              <a:spLocks/>
            </p:cNvSpPr>
            <p:nvPr userDrawn="1"/>
          </p:nvSpPr>
          <p:spPr bwMode="auto">
            <a:xfrm>
              <a:off x="4416" y="198"/>
              <a:ext cx="4" cy="84"/>
            </a:xfrm>
            <a:custGeom>
              <a:avLst/>
              <a:gdLst>
                <a:gd name="T0" fmla="*/ 0 w 3"/>
                <a:gd name="T1" fmla="*/ 58 h 58"/>
                <a:gd name="T2" fmla="*/ 3 w 3"/>
                <a:gd name="T3" fmla="*/ 0 h 58"/>
                <a:gd name="T4" fmla="*/ 0 w 3"/>
                <a:gd name="T5" fmla="*/ 58 h 58"/>
              </a:gdLst>
              <a:ahLst/>
              <a:cxnLst>
                <a:cxn ang="0">
                  <a:pos x="T0" y="T1"/>
                </a:cxn>
                <a:cxn ang="0">
                  <a:pos x="T2" y="T3"/>
                </a:cxn>
                <a:cxn ang="0">
                  <a:pos x="T4" y="T5"/>
                </a:cxn>
              </a:cxnLst>
              <a:rect l="0" t="0" r="r" b="b"/>
              <a:pathLst>
                <a:path w="3" h="58">
                  <a:moveTo>
                    <a:pt x="0" y="58"/>
                  </a:moveTo>
                  <a:cubicBezTo>
                    <a:pt x="1" y="39"/>
                    <a:pt x="2" y="19"/>
                    <a:pt x="3" y="0"/>
                  </a:cubicBezTo>
                  <a:cubicBezTo>
                    <a:pt x="3" y="34"/>
                    <a:pt x="1" y="28"/>
                    <a:pt x="0" y="5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32" name="Freeform 719">
              <a:extLst>
                <a:ext uri="{FF2B5EF4-FFF2-40B4-BE49-F238E27FC236}">
                  <a16:creationId xmlns:a16="http://schemas.microsoft.com/office/drawing/2014/main" id="{5997CFF3-EA23-836D-8578-C21FFD168E81}"/>
                </a:ext>
              </a:extLst>
            </p:cNvPr>
            <p:cNvSpPr>
              <a:spLocks/>
            </p:cNvSpPr>
            <p:nvPr userDrawn="1"/>
          </p:nvSpPr>
          <p:spPr bwMode="auto">
            <a:xfrm>
              <a:off x="4420" y="224"/>
              <a:ext cx="4" cy="77"/>
            </a:xfrm>
            <a:custGeom>
              <a:avLst/>
              <a:gdLst>
                <a:gd name="T0" fmla="*/ 2 w 3"/>
                <a:gd name="T1" fmla="*/ 19 h 53"/>
                <a:gd name="T2" fmla="*/ 0 w 3"/>
                <a:gd name="T3" fmla="*/ 53 h 53"/>
                <a:gd name="T4" fmla="*/ 2 w 3"/>
                <a:gd name="T5" fmla="*/ 19 h 53"/>
                <a:gd name="T6" fmla="*/ 2 w 3"/>
                <a:gd name="T7" fmla="*/ 27 h 53"/>
                <a:gd name="T8" fmla="*/ 2 w 3"/>
                <a:gd name="T9" fmla="*/ 19 h 53"/>
                <a:gd name="T10" fmla="*/ 2 w 3"/>
                <a:gd name="T11" fmla="*/ 19 h 53"/>
              </a:gdLst>
              <a:ahLst/>
              <a:cxnLst>
                <a:cxn ang="0">
                  <a:pos x="T0" y="T1"/>
                </a:cxn>
                <a:cxn ang="0">
                  <a:pos x="T2" y="T3"/>
                </a:cxn>
                <a:cxn ang="0">
                  <a:pos x="T4" y="T5"/>
                </a:cxn>
                <a:cxn ang="0">
                  <a:pos x="T6" y="T7"/>
                </a:cxn>
                <a:cxn ang="0">
                  <a:pos x="T8" y="T9"/>
                </a:cxn>
                <a:cxn ang="0">
                  <a:pos x="T10" y="T11"/>
                </a:cxn>
              </a:cxnLst>
              <a:rect l="0" t="0" r="r" b="b"/>
              <a:pathLst>
                <a:path w="3" h="53">
                  <a:moveTo>
                    <a:pt x="2" y="19"/>
                  </a:moveTo>
                  <a:cubicBezTo>
                    <a:pt x="3" y="30"/>
                    <a:pt x="2" y="42"/>
                    <a:pt x="0" y="53"/>
                  </a:cubicBezTo>
                  <a:cubicBezTo>
                    <a:pt x="1" y="42"/>
                    <a:pt x="1" y="30"/>
                    <a:pt x="2" y="19"/>
                  </a:cubicBezTo>
                  <a:cubicBezTo>
                    <a:pt x="3" y="22"/>
                    <a:pt x="3" y="25"/>
                    <a:pt x="2" y="27"/>
                  </a:cubicBezTo>
                  <a:cubicBezTo>
                    <a:pt x="1" y="0"/>
                    <a:pt x="1" y="46"/>
                    <a:pt x="2" y="19"/>
                  </a:cubicBezTo>
                  <a:cubicBezTo>
                    <a:pt x="3" y="30"/>
                    <a:pt x="1" y="30"/>
                    <a:pt x="2" y="1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33" name="Freeform 720">
              <a:extLst>
                <a:ext uri="{FF2B5EF4-FFF2-40B4-BE49-F238E27FC236}">
                  <a16:creationId xmlns:a16="http://schemas.microsoft.com/office/drawing/2014/main" id="{48FB332C-D953-DCE6-6B42-5CDCE5C6114C}"/>
                </a:ext>
              </a:extLst>
            </p:cNvPr>
            <p:cNvSpPr>
              <a:spLocks/>
            </p:cNvSpPr>
            <p:nvPr userDrawn="1"/>
          </p:nvSpPr>
          <p:spPr bwMode="auto">
            <a:xfrm>
              <a:off x="2098" y="3108"/>
              <a:ext cx="13" cy="7"/>
            </a:xfrm>
            <a:custGeom>
              <a:avLst/>
              <a:gdLst>
                <a:gd name="T0" fmla="*/ 0 w 9"/>
                <a:gd name="T1" fmla="*/ 0 h 5"/>
                <a:gd name="T2" fmla="*/ 6 w 9"/>
                <a:gd name="T3" fmla="*/ 5 h 5"/>
                <a:gd name="T4" fmla="*/ 0 w 9"/>
                <a:gd name="T5" fmla="*/ 0 h 5"/>
              </a:gdLst>
              <a:ahLst/>
              <a:cxnLst>
                <a:cxn ang="0">
                  <a:pos x="T0" y="T1"/>
                </a:cxn>
                <a:cxn ang="0">
                  <a:pos x="T2" y="T3"/>
                </a:cxn>
                <a:cxn ang="0">
                  <a:pos x="T4" y="T5"/>
                </a:cxn>
              </a:cxnLst>
              <a:rect l="0" t="0" r="r" b="b"/>
              <a:pathLst>
                <a:path w="9" h="5">
                  <a:moveTo>
                    <a:pt x="0" y="0"/>
                  </a:moveTo>
                  <a:cubicBezTo>
                    <a:pt x="6" y="3"/>
                    <a:pt x="9" y="5"/>
                    <a:pt x="6" y="5"/>
                  </a:cubicBezTo>
                  <a:lnTo>
                    <a:pt x="0"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34" name="Freeform 721">
              <a:extLst>
                <a:ext uri="{FF2B5EF4-FFF2-40B4-BE49-F238E27FC236}">
                  <a16:creationId xmlns:a16="http://schemas.microsoft.com/office/drawing/2014/main" id="{913EA194-1E5D-E093-E08E-37EE89052722}"/>
                </a:ext>
              </a:extLst>
            </p:cNvPr>
            <p:cNvSpPr>
              <a:spLocks/>
            </p:cNvSpPr>
            <p:nvPr userDrawn="1"/>
          </p:nvSpPr>
          <p:spPr bwMode="auto">
            <a:xfrm>
              <a:off x="1876" y="3029"/>
              <a:ext cx="39" cy="12"/>
            </a:xfrm>
            <a:custGeom>
              <a:avLst/>
              <a:gdLst>
                <a:gd name="T0" fmla="*/ 27 w 27"/>
                <a:gd name="T1" fmla="*/ 9 h 9"/>
                <a:gd name="T2" fmla="*/ 0 w 27"/>
                <a:gd name="T3" fmla="*/ 0 h 9"/>
                <a:gd name="T4" fmla="*/ 27 w 27"/>
                <a:gd name="T5" fmla="*/ 9 h 9"/>
              </a:gdLst>
              <a:ahLst/>
              <a:cxnLst>
                <a:cxn ang="0">
                  <a:pos x="T0" y="T1"/>
                </a:cxn>
                <a:cxn ang="0">
                  <a:pos x="T2" y="T3"/>
                </a:cxn>
                <a:cxn ang="0">
                  <a:pos x="T4" y="T5"/>
                </a:cxn>
              </a:cxnLst>
              <a:rect l="0" t="0" r="r" b="b"/>
              <a:pathLst>
                <a:path w="27" h="9">
                  <a:moveTo>
                    <a:pt x="27" y="9"/>
                  </a:moveTo>
                  <a:cubicBezTo>
                    <a:pt x="0" y="0"/>
                    <a:pt x="0" y="0"/>
                    <a:pt x="0" y="0"/>
                  </a:cubicBezTo>
                  <a:cubicBezTo>
                    <a:pt x="8" y="3"/>
                    <a:pt x="15" y="5"/>
                    <a:pt x="27" y="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35" name="Freeform 722">
              <a:extLst>
                <a:ext uri="{FF2B5EF4-FFF2-40B4-BE49-F238E27FC236}">
                  <a16:creationId xmlns:a16="http://schemas.microsoft.com/office/drawing/2014/main" id="{2396B33D-AE9C-1337-30B1-5496039683CB}"/>
                </a:ext>
              </a:extLst>
            </p:cNvPr>
            <p:cNvSpPr>
              <a:spLocks/>
            </p:cNvSpPr>
            <p:nvPr userDrawn="1"/>
          </p:nvSpPr>
          <p:spPr bwMode="auto">
            <a:xfrm>
              <a:off x="2234" y="3149"/>
              <a:ext cx="33" cy="10"/>
            </a:xfrm>
            <a:custGeom>
              <a:avLst/>
              <a:gdLst>
                <a:gd name="T0" fmla="*/ 23 w 23"/>
                <a:gd name="T1" fmla="*/ 7 h 7"/>
                <a:gd name="T2" fmla="*/ 0 w 23"/>
                <a:gd name="T3" fmla="*/ 0 h 7"/>
                <a:gd name="T4" fmla="*/ 23 w 23"/>
                <a:gd name="T5" fmla="*/ 7 h 7"/>
              </a:gdLst>
              <a:ahLst/>
              <a:cxnLst>
                <a:cxn ang="0">
                  <a:pos x="T0" y="T1"/>
                </a:cxn>
                <a:cxn ang="0">
                  <a:pos x="T2" y="T3"/>
                </a:cxn>
                <a:cxn ang="0">
                  <a:pos x="T4" y="T5"/>
                </a:cxn>
              </a:cxnLst>
              <a:rect l="0" t="0" r="r" b="b"/>
              <a:pathLst>
                <a:path w="23" h="7">
                  <a:moveTo>
                    <a:pt x="23" y="7"/>
                  </a:moveTo>
                  <a:cubicBezTo>
                    <a:pt x="0" y="0"/>
                    <a:pt x="0" y="0"/>
                    <a:pt x="0" y="0"/>
                  </a:cubicBezTo>
                  <a:cubicBezTo>
                    <a:pt x="8" y="2"/>
                    <a:pt x="16" y="4"/>
                    <a:pt x="23" y="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36" name="Freeform 723">
              <a:extLst>
                <a:ext uri="{FF2B5EF4-FFF2-40B4-BE49-F238E27FC236}">
                  <a16:creationId xmlns:a16="http://schemas.microsoft.com/office/drawing/2014/main" id="{D4C0AA8B-A8F2-6724-DE81-B6DDBDE0B8A9}"/>
                </a:ext>
              </a:extLst>
            </p:cNvPr>
            <p:cNvSpPr>
              <a:spLocks/>
            </p:cNvSpPr>
            <p:nvPr userDrawn="1"/>
          </p:nvSpPr>
          <p:spPr bwMode="auto">
            <a:xfrm>
              <a:off x="3654" y="1951"/>
              <a:ext cx="61" cy="61"/>
            </a:xfrm>
            <a:custGeom>
              <a:avLst/>
              <a:gdLst>
                <a:gd name="T0" fmla="*/ 0 w 43"/>
                <a:gd name="T1" fmla="*/ 42 h 42"/>
                <a:gd name="T2" fmla="*/ 43 w 43"/>
                <a:gd name="T3" fmla="*/ 0 h 42"/>
                <a:gd name="T4" fmla="*/ 0 w 43"/>
                <a:gd name="T5" fmla="*/ 42 h 42"/>
              </a:gdLst>
              <a:ahLst/>
              <a:cxnLst>
                <a:cxn ang="0">
                  <a:pos x="T0" y="T1"/>
                </a:cxn>
                <a:cxn ang="0">
                  <a:pos x="T2" y="T3"/>
                </a:cxn>
                <a:cxn ang="0">
                  <a:pos x="T4" y="T5"/>
                </a:cxn>
              </a:cxnLst>
              <a:rect l="0" t="0" r="r" b="b"/>
              <a:pathLst>
                <a:path w="43" h="42">
                  <a:moveTo>
                    <a:pt x="0" y="42"/>
                  </a:moveTo>
                  <a:cubicBezTo>
                    <a:pt x="17" y="26"/>
                    <a:pt x="32" y="12"/>
                    <a:pt x="43" y="0"/>
                  </a:cubicBezTo>
                  <a:cubicBezTo>
                    <a:pt x="14" y="33"/>
                    <a:pt x="10" y="34"/>
                    <a:pt x="0" y="4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37" name="Freeform 724">
              <a:extLst>
                <a:ext uri="{FF2B5EF4-FFF2-40B4-BE49-F238E27FC236}">
                  <a16:creationId xmlns:a16="http://schemas.microsoft.com/office/drawing/2014/main" id="{73375E59-1518-0262-0B21-D4EDDDECB8BC}"/>
                </a:ext>
              </a:extLst>
            </p:cNvPr>
            <p:cNvSpPr>
              <a:spLocks/>
            </p:cNvSpPr>
            <p:nvPr userDrawn="1"/>
          </p:nvSpPr>
          <p:spPr bwMode="auto">
            <a:xfrm>
              <a:off x="1865" y="2995"/>
              <a:ext cx="14" cy="6"/>
            </a:xfrm>
            <a:custGeom>
              <a:avLst/>
              <a:gdLst>
                <a:gd name="T0" fmla="*/ 10 w 10"/>
                <a:gd name="T1" fmla="*/ 2 h 4"/>
                <a:gd name="T2" fmla="*/ 0 w 10"/>
                <a:gd name="T3" fmla="*/ 0 h 4"/>
                <a:gd name="T4" fmla="*/ 10 w 10"/>
                <a:gd name="T5" fmla="*/ 2 h 4"/>
                <a:gd name="T6" fmla="*/ 10 w 10"/>
                <a:gd name="T7" fmla="*/ 2 h 4"/>
              </a:gdLst>
              <a:ahLst/>
              <a:cxnLst>
                <a:cxn ang="0">
                  <a:pos x="T0" y="T1"/>
                </a:cxn>
                <a:cxn ang="0">
                  <a:pos x="T2" y="T3"/>
                </a:cxn>
                <a:cxn ang="0">
                  <a:pos x="T4" y="T5"/>
                </a:cxn>
                <a:cxn ang="0">
                  <a:pos x="T6" y="T7"/>
                </a:cxn>
              </a:cxnLst>
              <a:rect l="0" t="0" r="r" b="b"/>
              <a:pathLst>
                <a:path w="10" h="4">
                  <a:moveTo>
                    <a:pt x="10" y="2"/>
                  </a:moveTo>
                  <a:cubicBezTo>
                    <a:pt x="10" y="4"/>
                    <a:pt x="0" y="1"/>
                    <a:pt x="0" y="0"/>
                  </a:cubicBezTo>
                  <a:cubicBezTo>
                    <a:pt x="3" y="1"/>
                    <a:pt x="6" y="2"/>
                    <a:pt x="10" y="2"/>
                  </a:cubicBezTo>
                  <a:cubicBezTo>
                    <a:pt x="10" y="4"/>
                    <a:pt x="10" y="2"/>
                    <a:pt x="10" y="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38" name="Freeform 725">
              <a:extLst>
                <a:ext uri="{FF2B5EF4-FFF2-40B4-BE49-F238E27FC236}">
                  <a16:creationId xmlns:a16="http://schemas.microsoft.com/office/drawing/2014/main" id="{5D6DC4EC-BB4C-3013-DD58-332113C6CF57}"/>
                </a:ext>
              </a:extLst>
            </p:cNvPr>
            <p:cNvSpPr>
              <a:spLocks/>
            </p:cNvSpPr>
            <p:nvPr userDrawn="1"/>
          </p:nvSpPr>
          <p:spPr bwMode="auto">
            <a:xfrm>
              <a:off x="2369" y="3191"/>
              <a:ext cx="59" cy="14"/>
            </a:xfrm>
            <a:custGeom>
              <a:avLst/>
              <a:gdLst>
                <a:gd name="T0" fmla="*/ 21 w 41"/>
                <a:gd name="T1" fmla="*/ 3 h 10"/>
                <a:gd name="T2" fmla="*/ 41 w 41"/>
                <a:gd name="T3" fmla="*/ 10 h 10"/>
                <a:gd name="T4" fmla="*/ 0 w 41"/>
                <a:gd name="T5" fmla="*/ 0 h 10"/>
                <a:gd name="T6" fmla="*/ 25 w 41"/>
                <a:gd name="T7" fmla="*/ 5 h 10"/>
                <a:gd name="T8" fmla="*/ 21 w 41"/>
                <a:gd name="T9" fmla="*/ 3 h 10"/>
                <a:gd name="T10" fmla="*/ 21 w 41"/>
                <a:gd name="T11" fmla="*/ 3 h 10"/>
              </a:gdLst>
              <a:ahLst/>
              <a:cxnLst>
                <a:cxn ang="0">
                  <a:pos x="T0" y="T1"/>
                </a:cxn>
                <a:cxn ang="0">
                  <a:pos x="T2" y="T3"/>
                </a:cxn>
                <a:cxn ang="0">
                  <a:pos x="T4" y="T5"/>
                </a:cxn>
                <a:cxn ang="0">
                  <a:pos x="T6" y="T7"/>
                </a:cxn>
                <a:cxn ang="0">
                  <a:pos x="T8" y="T9"/>
                </a:cxn>
                <a:cxn ang="0">
                  <a:pos x="T10" y="T11"/>
                </a:cxn>
              </a:cxnLst>
              <a:rect l="0" t="0" r="r" b="b"/>
              <a:pathLst>
                <a:path w="41" h="10">
                  <a:moveTo>
                    <a:pt x="21" y="3"/>
                  </a:moveTo>
                  <a:cubicBezTo>
                    <a:pt x="28" y="6"/>
                    <a:pt x="35" y="8"/>
                    <a:pt x="41" y="10"/>
                  </a:cubicBezTo>
                  <a:cubicBezTo>
                    <a:pt x="28" y="6"/>
                    <a:pt x="14" y="3"/>
                    <a:pt x="0" y="0"/>
                  </a:cubicBezTo>
                  <a:cubicBezTo>
                    <a:pt x="9" y="0"/>
                    <a:pt x="17" y="2"/>
                    <a:pt x="25" y="5"/>
                  </a:cubicBezTo>
                  <a:cubicBezTo>
                    <a:pt x="13" y="1"/>
                    <a:pt x="33" y="9"/>
                    <a:pt x="21" y="3"/>
                  </a:cubicBezTo>
                  <a:cubicBezTo>
                    <a:pt x="28" y="6"/>
                    <a:pt x="25" y="5"/>
                    <a:pt x="21" y="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40" name="Freeform 726">
              <a:extLst>
                <a:ext uri="{FF2B5EF4-FFF2-40B4-BE49-F238E27FC236}">
                  <a16:creationId xmlns:a16="http://schemas.microsoft.com/office/drawing/2014/main" id="{B49A11CE-2D3B-BBF7-329E-FD9A5EDB7CEB}"/>
                </a:ext>
              </a:extLst>
            </p:cNvPr>
            <p:cNvSpPr>
              <a:spLocks/>
            </p:cNvSpPr>
            <p:nvPr userDrawn="1"/>
          </p:nvSpPr>
          <p:spPr bwMode="auto">
            <a:xfrm>
              <a:off x="1859" y="2524"/>
              <a:ext cx="33" cy="20"/>
            </a:xfrm>
            <a:custGeom>
              <a:avLst/>
              <a:gdLst>
                <a:gd name="T0" fmla="*/ 2 w 23"/>
                <a:gd name="T1" fmla="*/ 12 h 14"/>
                <a:gd name="T2" fmla="*/ 23 w 23"/>
                <a:gd name="T3" fmla="*/ 0 h 14"/>
                <a:gd name="T4" fmla="*/ 2 w 23"/>
                <a:gd name="T5" fmla="*/ 12 h 14"/>
              </a:gdLst>
              <a:ahLst/>
              <a:cxnLst>
                <a:cxn ang="0">
                  <a:pos x="T0" y="T1"/>
                </a:cxn>
                <a:cxn ang="0">
                  <a:pos x="T2" y="T3"/>
                </a:cxn>
                <a:cxn ang="0">
                  <a:pos x="T4" y="T5"/>
                </a:cxn>
              </a:cxnLst>
              <a:rect l="0" t="0" r="r" b="b"/>
              <a:pathLst>
                <a:path w="23" h="14">
                  <a:moveTo>
                    <a:pt x="2" y="12"/>
                  </a:moveTo>
                  <a:cubicBezTo>
                    <a:pt x="10" y="7"/>
                    <a:pt x="17" y="3"/>
                    <a:pt x="23" y="0"/>
                  </a:cubicBezTo>
                  <a:cubicBezTo>
                    <a:pt x="8" y="10"/>
                    <a:pt x="0" y="14"/>
                    <a:pt x="2" y="1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43" name="Freeform 727">
              <a:extLst>
                <a:ext uri="{FF2B5EF4-FFF2-40B4-BE49-F238E27FC236}">
                  <a16:creationId xmlns:a16="http://schemas.microsoft.com/office/drawing/2014/main" id="{4EE418D5-DFF1-9795-D449-8FD4E9DF3D93}"/>
                </a:ext>
              </a:extLst>
            </p:cNvPr>
            <p:cNvSpPr>
              <a:spLocks/>
            </p:cNvSpPr>
            <p:nvPr userDrawn="1"/>
          </p:nvSpPr>
          <p:spPr bwMode="auto">
            <a:xfrm>
              <a:off x="1868" y="3026"/>
              <a:ext cx="18" cy="5"/>
            </a:xfrm>
            <a:custGeom>
              <a:avLst/>
              <a:gdLst>
                <a:gd name="T0" fmla="*/ 3 w 13"/>
                <a:gd name="T1" fmla="*/ 1 h 4"/>
                <a:gd name="T2" fmla="*/ 3 w 13"/>
                <a:gd name="T3" fmla="*/ 1 h 4"/>
                <a:gd name="T4" fmla="*/ 3 w 13"/>
                <a:gd name="T5" fmla="*/ 1 h 4"/>
              </a:gdLst>
              <a:ahLst/>
              <a:cxnLst>
                <a:cxn ang="0">
                  <a:pos x="T0" y="T1"/>
                </a:cxn>
                <a:cxn ang="0">
                  <a:pos x="T2" y="T3"/>
                </a:cxn>
                <a:cxn ang="0">
                  <a:pos x="T4" y="T5"/>
                </a:cxn>
              </a:cxnLst>
              <a:rect l="0" t="0" r="r" b="b"/>
              <a:pathLst>
                <a:path w="13" h="4">
                  <a:moveTo>
                    <a:pt x="3" y="1"/>
                  </a:moveTo>
                  <a:cubicBezTo>
                    <a:pt x="0" y="0"/>
                    <a:pt x="13" y="4"/>
                    <a:pt x="3" y="1"/>
                  </a:cubicBezTo>
                  <a:cubicBezTo>
                    <a:pt x="3" y="1"/>
                    <a:pt x="3" y="1"/>
                    <a:pt x="3" y="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44" name="Freeform 728">
              <a:extLst>
                <a:ext uri="{FF2B5EF4-FFF2-40B4-BE49-F238E27FC236}">
                  <a16:creationId xmlns:a16="http://schemas.microsoft.com/office/drawing/2014/main" id="{6D752220-4303-C661-E33F-6FAA962171B7}"/>
                </a:ext>
              </a:extLst>
            </p:cNvPr>
            <p:cNvSpPr>
              <a:spLocks/>
            </p:cNvSpPr>
            <p:nvPr userDrawn="1"/>
          </p:nvSpPr>
          <p:spPr bwMode="auto">
            <a:xfrm>
              <a:off x="2105" y="3069"/>
              <a:ext cx="43" cy="14"/>
            </a:xfrm>
            <a:custGeom>
              <a:avLst/>
              <a:gdLst>
                <a:gd name="T0" fmla="*/ 30 w 30"/>
                <a:gd name="T1" fmla="*/ 10 h 10"/>
                <a:gd name="T2" fmla="*/ 0 w 30"/>
                <a:gd name="T3" fmla="*/ 0 h 10"/>
                <a:gd name="T4" fmla="*/ 30 w 30"/>
                <a:gd name="T5" fmla="*/ 10 h 10"/>
              </a:gdLst>
              <a:ahLst/>
              <a:cxnLst>
                <a:cxn ang="0">
                  <a:pos x="T0" y="T1"/>
                </a:cxn>
                <a:cxn ang="0">
                  <a:pos x="T2" y="T3"/>
                </a:cxn>
                <a:cxn ang="0">
                  <a:pos x="T4" y="T5"/>
                </a:cxn>
              </a:cxnLst>
              <a:rect l="0" t="0" r="r" b="b"/>
              <a:pathLst>
                <a:path w="30" h="10">
                  <a:moveTo>
                    <a:pt x="30" y="10"/>
                  </a:moveTo>
                  <a:cubicBezTo>
                    <a:pt x="0" y="0"/>
                    <a:pt x="0" y="0"/>
                    <a:pt x="0" y="0"/>
                  </a:cubicBezTo>
                  <a:cubicBezTo>
                    <a:pt x="13" y="4"/>
                    <a:pt x="23" y="7"/>
                    <a:pt x="30" y="1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45" name="Freeform 729">
              <a:extLst>
                <a:ext uri="{FF2B5EF4-FFF2-40B4-BE49-F238E27FC236}">
                  <a16:creationId xmlns:a16="http://schemas.microsoft.com/office/drawing/2014/main" id="{4C92FD2E-AAD7-C858-D5FB-380B033609ED}"/>
                </a:ext>
              </a:extLst>
            </p:cNvPr>
            <p:cNvSpPr>
              <a:spLocks/>
            </p:cNvSpPr>
            <p:nvPr userDrawn="1"/>
          </p:nvSpPr>
          <p:spPr bwMode="auto">
            <a:xfrm>
              <a:off x="3633" y="2012"/>
              <a:ext cx="21" cy="19"/>
            </a:xfrm>
            <a:custGeom>
              <a:avLst/>
              <a:gdLst>
                <a:gd name="T0" fmla="*/ 14 w 14"/>
                <a:gd name="T1" fmla="*/ 0 h 13"/>
                <a:gd name="T2" fmla="*/ 0 w 14"/>
                <a:gd name="T3" fmla="*/ 13 h 13"/>
                <a:gd name="T4" fmla="*/ 14 w 14"/>
                <a:gd name="T5" fmla="*/ 0 h 13"/>
              </a:gdLst>
              <a:ahLst/>
              <a:cxnLst>
                <a:cxn ang="0">
                  <a:pos x="T0" y="T1"/>
                </a:cxn>
                <a:cxn ang="0">
                  <a:pos x="T2" y="T3"/>
                </a:cxn>
                <a:cxn ang="0">
                  <a:pos x="T4" y="T5"/>
                </a:cxn>
              </a:cxnLst>
              <a:rect l="0" t="0" r="r" b="b"/>
              <a:pathLst>
                <a:path w="14" h="13">
                  <a:moveTo>
                    <a:pt x="14" y="0"/>
                  </a:moveTo>
                  <a:cubicBezTo>
                    <a:pt x="0" y="13"/>
                    <a:pt x="0" y="13"/>
                    <a:pt x="0" y="13"/>
                  </a:cubicBezTo>
                  <a:cubicBezTo>
                    <a:pt x="6" y="6"/>
                    <a:pt x="10" y="3"/>
                    <a:pt x="14"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48" name="Freeform 730">
              <a:extLst>
                <a:ext uri="{FF2B5EF4-FFF2-40B4-BE49-F238E27FC236}">
                  <a16:creationId xmlns:a16="http://schemas.microsoft.com/office/drawing/2014/main" id="{698BAE79-1645-6B80-318A-9890E06CF4F0}"/>
                </a:ext>
              </a:extLst>
            </p:cNvPr>
            <p:cNvSpPr>
              <a:spLocks/>
            </p:cNvSpPr>
            <p:nvPr userDrawn="1"/>
          </p:nvSpPr>
          <p:spPr bwMode="auto">
            <a:xfrm>
              <a:off x="4403" y="496"/>
              <a:ext cx="7" cy="39"/>
            </a:xfrm>
            <a:custGeom>
              <a:avLst/>
              <a:gdLst>
                <a:gd name="T0" fmla="*/ 5 w 5"/>
                <a:gd name="T1" fmla="*/ 0 h 27"/>
                <a:gd name="T2" fmla="*/ 0 w 5"/>
                <a:gd name="T3" fmla="*/ 27 h 27"/>
                <a:gd name="T4" fmla="*/ 5 w 5"/>
                <a:gd name="T5" fmla="*/ 0 h 27"/>
              </a:gdLst>
              <a:ahLst/>
              <a:cxnLst>
                <a:cxn ang="0">
                  <a:pos x="T0" y="T1"/>
                </a:cxn>
                <a:cxn ang="0">
                  <a:pos x="T2" y="T3"/>
                </a:cxn>
                <a:cxn ang="0">
                  <a:pos x="T4" y="T5"/>
                </a:cxn>
              </a:cxnLst>
              <a:rect l="0" t="0" r="r" b="b"/>
              <a:pathLst>
                <a:path w="5" h="27">
                  <a:moveTo>
                    <a:pt x="5" y="0"/>
                  </a:moveTo>
                  <a:cubicBezTo>
                    <a:pt x="3" y="19"/>
                    <a:pt x="1" y="24"/>
                    <a:pt x="0" y="27"/>
                  </a:cubicBezTo>
                  <a:cubicBezTo>
                    <a:pt x="2" y="17"/>
                    <a:pt x="3" y="8"/>
                    <a:pt x="5"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49" name="Freeform 731">
              <a:extLst>
                <a:ext uri="{FF2B5EF4-FFF2-40B4-BE49-F238E27FC236}">
                  <a16:creationId xmlns:a16="http://schemas.microsoft.com/office/drawing/2014/main" id="{895357A7-6AAF-6510-89DA-FDF5C425B2C2}"/>
                </a:ext>
              </a:extLst>
            </p:cNvPr>
            <p:cNvSpPr>
              <a:spLocks/>
            </p:cNvSpPr>
            <p:nvPr userDrawn="1"/>
          </p:nvSpPr>
          <p:spPr bwMode="auto">
            <a:xfrm>
              <a:off x="4413" y="63"/>
              <a:ext cx="0" cy="12"/>
            </a:xfrm>
            <a:custGeom>
              <a:avLst/>
              <a:gdLst>
                <a:gd name="T0" fmla="*/ 8 h 8"/>
                <a:gd name="T1" fmla="*/ 0 h 8"/>
                <a:gd name="T2" fmla="*/ 8 h 8"/>
              </a:gdLst>
              <a:ahLst/>
              <a:cxnLst>
                <a:cxn ang="0">
                  <a:pos x="0" y="T0"/>
                </a:cxn>
                <a:cxn ang="0">
                  <a:pos x="0" y="T1"/>
                </a:cxn>
                <a:cxn ang="0">
                  <a:pos x="0" y="T2"/>
                </a:cxn>
              </a:cxnLst>
              <a:rect l="0" t="0" r="r" b="b"/>
              <a:pathLst>
                <a:path h="8">
                  <a:moveTo>
                    <a:pt x="0" y="8"/>
                  </a:moveTo>
                  <a:cubicBezTo>
                    <a:pt x="0" y="0"/>
                    <a:pt x="0" y="0"/>
                    <a:pt x="0" y="0"/>
                  </a:cubicBezTo>
                  <a:cubicBezTo>
                    <a:pt x="0" y="3"/>
                    <a:pt x="0" y="6"/>
                    <a:pt x="0" y="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57" name="Freeform 732">
              <a:extLst>
                <a:ext uri="{FF2B5EF4-FFF2-40B4-BE49-F238E27FC236}">
                  <a16:creationId xmlns:a16="http://schemas.microsoft.com/office/drawing/2014/main" id="{1A010435-5435-076C-19FF-E009EEB35933}"/>
                </a:ext>
              </a:extLst>
            </p:cNvPr>
            <p:cNvSpPr>
              <a:spLocks/>
            </p:cNvSpPr>
            <p:nvPr userDrawn="1"/>
          </p:nvSpPr>
          <p:spPr bwMode="auto">
            <a:xfrm>
              <a:off x="4147" y="1073"/>
              <a:ext cx="7" cy="11"/>
            </a:xfrm>
            <a:custGeom>
              <a:avLst/>
              <a:gdLst>
                <a:gd name="T0" fmla="*/ 5 w 5"/>
                <a:gd name="T1" fmla="*/ 0 h 8"/>
                <a:gd name="T2" fmla="*/ 0 w 5"/>
                <a:gd name="T3" fmla="*/ 8 h 8"/>
                <a:gd name="T4" fmla="*/ 5 w 5"/>
                <a:gd name="T5" fmla="*/ 0 h 8"/>
              </a:gdLst>
              <a:ahLst/>
              <a:cxnLst>
                <a:cxn ang="0">
                  <a:pos x="T0" y="T1"/>
                </a:cxn>
                <a:cxn ang="0">
                  <a:pos x="T2" y="T3"/>
                </a:cxn>
                <a:cxn ang="0">
                  <a:pos x="T4" y="T5"/>
                </a:cxn>
              </a:cxnLst>
              <a:rect l="0" t="0" r="r" b="b"/>
              <a:pathLst>
                <a:path w="5" h="8">
                  <a:moveTo>
                    <a:pt x="5" y="0"/>
                  </a:moveTo>
                  <a:cubicBezTo>
                    <a:pt x="3" y="3"/>
                    <a:pt x="2" y="6"/>
                    <a:pt x="0" y="8"/>
                  </a:cubicBezTo>
                  <a:cubicBezTo>
                    <a:pt x="2" y="3"/>
                    <a:pt x="4" y="0"/>
                    <a:pt x="5"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58" name="Freeform 733">
              <a:extLst>
                <a:ext uri="{FF2B5EF4-FFF2-40B4-BE49-F238E27FC236}">
                  <a16:creationId xmlns:a16="http://schemas.microsoft.com/office/drawing/2014/main" id="{CEB50828-EEEC-2DCC-EF9C-A93982B54886}"/>
                </a:ext>
              </a:extLst>
            </p:cNvPr>
            <p:cNvSpPr>
              <a:spLocks noEditPoints="1"/>
            </p:cNvSpPr>
            <p:nvPr userDrawn="1"/>
          </p:nvSpPr>
          <p:spPr bwMode="auto">
            <a:xfrm>
              <a:off x="1328" y="7"/>
              <a:ext cx="3095" cy="3233"/>
            </a:xfrm>
            <a:custGeom>
              <a:avLst/>
              <a:gdLst>
                <a:gd name="T0" fmla="*/ 135 w 2152"/>
                <a:gd name="T1" fmla="*/ 2033 h 2248"/>
                <a:gd name="T2" fmla="*/ 459 w 2152"/>
                <a:gd name="T3" fmla="*/ 1694 h 2248"/>
                <a:gd name="T4" fmla="*/ 823 w 2152"/>
                <a:gd name="T5" fmla="*/ 2146 h 2248"/>
                <a:gd name="T6" fmla="*/ 1239 w 2152"/>
                <a:gd name="T7" fmla="*/ 1566 h 2248"/>
                <a:gd name="T8" fmla="*/ 1395 w 2152"/>
                <a:gd name="T9" fmla="*/ 1593 h 2248"/>
                <a:gd name="T10" fmla="*/ 1895 w 2152"/>
                <a:gd name="T11" fmla="*/ 923 h 2248"/>
                <a:gd name="T12" fmla="*/ 1964 w 2152"/>
                <a:gd name="T13" fmla="*/ 893 h 2248"/>
                <a:gd name="T14" fmla="*/ 2067 w 2152"/>
                <a:gd name="T15" fmla="*/ 658 h 2248"/>
                <a:gd name="T16" fmla="*/ 1967 w 2152"/>
                <a:gd name="T17" fmla="*/ 888 h 2248"/>
                <a:gd name="T18" fmla="*/ 2065 w 2152"/>
                <a:gd name="T19" fmla="*/ 506 h 2248"/>
                <a:gd name="T20" fmla="*/ 2136 w 2152"/>
                <a:gd name="T21" fmla="*/ 5 h 2248"/>
                <a:gd name="T22" fmla="*/ 1478 w 2152"/>
                <a:gd name="T23" fmla="*/ 1400 h 2248"/>
                <a:gd name="T24" fmla="*/ 705 w 2152"/>
                <a:gd name="T25" fmla="*/ 1560 h 2248"/>
                <a:gd name="T26" fmla="*/ 276 w 2152"/>
                <a:gd name="T27" fmla="*/ 1806 h 2248"/>
                <a:gd name="T28" fmla="*/ 705 w 2152"/>
                <a:gd name="T29" fmla="*/ 1561 h 2248"/>
                <a:gd name="T30" fmla="*/ 982 w 2152"/>
                <a:gd name="T31" fmla="*/ 1727 h 2248"/>
                <a:gd name="T32" fmla="*/ 2071 w 2152"/>
                <a:gd name="T33" fmla="*/ 545 h 2248"/>
                <a:gd name="T34" fmla="*/ 1053 w 2152"/>
                <a:gd name="T35" fmla="*/ 1689 h 2248"/>
                <a:gd name="T36" fmla="*/ 703 w 2152"/>
                <a:gd name="T37" fmla="*/ 1555 h 2248"/>
                <a:gd name="T38" fmla="*/ 325 w 2152"/>
                <a:gd name="T39" fmla="*/ 1777 h 2248"/>
                <a:gd name="T40" fmla="*/ 823 w 2152"/>
                <a:gd name="T41" fmla="*/ 2146 h 2248"/>
                <a:gd name="T42" fmla="*/ 1912 w 2152"/>
                <a:gd name="T43" fmla="*/ 992 h 2248"/>
                <a:gd name="T44" fmla="*/ 1478 w 2152"/>
                <a:gd name="T45" fmla="*/ 1399 h 2248"/>
                <a:gd name="T46" fmla="*/ 703 w 2152"/>
                <a:gd name="T47" fmla="*/ 1555 h 2248"/>
                <a:gd name="T48" fmla="*/ 2149 w 2152"/>
                <a:gd name="T49" fmla="*/ 144 h 2248"/>
                <a:gd name="T50" fmla="*/ 1111 w 2152"/>
                <a:gd name="T51" fmla="*/ 1633 h 2248"/>
                <a:gd name="T52" fmla="*/ 791 w 2152"/>
                <a:gd name="T53" fmla="*/ 1938 h 2248"/>
                <a:gd name="T54" fmla="*/ 964 w 2152"/>
                <a:gd name="T55" fmla="*/ 1835 h 2248"/>
                <a:gd name="T56" fmla="*/ 824 w 2152"/>
                <a:gd name="T57" fmla="*/ 2154 h 2248"/>
                <a:gd name="T58" fmla="*/ 687 w 2152"/>
                <a:gd name="T59" fmla="*/ 1597 h 2248"/>
                <a:gd name="T60" fmla="*/ 1839 w 2152"/>
                <a:gd name="T61" fmla="*/ 1094 h 2248"/>
                <a:gd name="T62" fmla="*/ 323 w 2152"/>
                <a:gd name="T63" fmla="*/ 1778 h 2248"/>
                <a:gd name="T64" fmla="*/ 981 w 2152"/>
                <a:gd name="T65" fmla="*/ 1727 h 2248"/>
                <a:gd name="T66" fmla="*/ 1059 w 2152"/>
                <a:gd name="T67" fmla="*/ 1687 h 2248"/>
                <a:gd name="T68" fmla="*/ 1476 w 2152"/>
                <a:gd name="T69" fmla="*/ 1401 h 2248"/>
                <a:gd name="T70" fmla="*/ 2022 w 2152"/>
                <a:gd name="T71" fmla="*/ 616 h 2248"/>
                <a:gd name="T72" fmla="*/ 1478 w 2152"/>
                <a:gd name="T73" fmla="*/ 1400 h 2248"/>
                <a:gd name="T74" fmla="*/ 806 w 2152"/>
                <a:gd name="T75" fmla="*/ 1921 h 2248"/>
                <a:gd name="T76" fmla="*/ 824 w 2152"/>
                <a:gd name="T77" fmla="*/ 2153 h 2248"/>
                <a:gd name="T78" fmla="*/ 707 w 2152"/>
                <a:gd name="T79" fmla="*/ 1611 h 2248"/>
                <a:gd name="T80" fmla="*/ 2111 w 2152"/>
                <a:gd name="T81" fmla="*/ 362 h 2248"/>
                <a:gd name="T82" fmla="*/ 1345 w 2152"/>
                <a:gd name="T83" fmla="*/ 1524 h 2248"/>
                <a:gd name="T84" fmla="*/ 807 w 2152"/>
                <a:gd name="T85" fmla="*/ 1921 h 2248"/>
                <a:gd name="T86" fmla="*/ 824 w 2152"/>
                <a:gd name="T87" fmla="*/ 2153 h 2248"/>
                <a:gd name="T88" fmla="*/ 707 w 2152"/>
                <a:gd name="T89" fmla="*/ 1613 h 2248"/>
                <a:gd name="T90" fmla="*/ 1478 w 2152"/>
                <a:gd name="T91" fmla="*/ 1400 h 2248"/>
                <a:gd name="T92" fmla="*/ 1849 w 2152"/>
                <a:gd name="T93" fmla="*/ 1070 h 2248"/>
                <a:gd name="T94" fmla="*/ 1054 w 2152"/>
                <a:gd name="T95" fmla="*/ 1689 h 2248"/>
                <a:gd name="T96" fmla="*/ 728 w 2152"/>
                <a:gd name="T97" fmla="*/ 2185 h 2248"/>
                <a:gd name="T98" fmla="*/ 703 w 2152"/>
                <a:gd name="T99" fmla="*/ 1555 h 2248"/>
                <a:gd name="T100" fmla="*/ 580 w 2152"/>
                <a:gd name="T101" fmla="*/ 2148 h 2248"/>
                <a:gd name="T102" fmla="*/ 814 w 2152"/>
                <a:gd name="T103" fmla="*/ 2131 h 2248"/>
                <a:gd name="T104" fmla="*/ 824 w 2152"/>
                <a:gd name="T105" fmla="*/ 2154 h 2248"/>
                <a:gd name="T106" fmla="*/ 815 w 2152"/>
                <a:gd name="T107" fmla="*/ 2140 h 2248"/>
                <a:gd name="T108" fmla="*/ 1507 w 2152"/>
                <a:gd name="T109" fmla="*/ 1483 h 2248"/>
                <a:gd name="T110" fmla="*/ 855 w 2152"/>
                <a:gd name="T111" fmla="*/ 1891 h 2248"/>
                <a:gd name="T112" fmla="*/ 192 w 2152"/>
                <a:gd name="T113" fmla="*/ 2040 h 2248"/>
                <a:gd name="T114" fmla="*/ 1324 w 2152"/>
                <a:gd name="T115" fmla="*/ 1515 h 2248"/>
                <a:gd name="T116" fmla="*/ 2072 w 2152"/>
                <a:gd name="T117" fmla="*/ 479 h 2248"/>
                <a:gd name="T118" fmla="*/ 2111 w 2152"/>
                <a:gd name="T119" fmla="*/ 361 h 2248"/>
                <a:gd name="T120" fmla="*/ 859 w 2152"/>
                <a:gd name="T121" fmla="*/ 1772 h 2248"/>
                <a:gd name="T122" fmla="*/ 1059 w 2152"/>
                <a:gd name="T123" fmla="*/ 1687 h 2248"/>
                <a:gd name="T124" fmla="*/ 1346 w 2152"/>
                <a:gd name="T125" fmla="*/ 1524 h 2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152" h="2248">
                  <a:moveTo>
                    <a:pt x="21" y="1998"/>
                  </a:moveTo>
                  <a:cubicBezTo>
                    <a:pt x="21" y="1998"/>
                    <a:pt x="20" y="1998"/>
                    <a:pt x="20" y="1998"/>
                  </a:cubicBezTo>
                  <a:cubicBezTo>
                    <a:pt x="25" y="2002"/>
                    <a:pt x="32" y="2004"/>
                    <a:pt x="40" y="2007"/>
                  </a:cubicBezTo>
                  <a:cubicBezTo>
                    <a:pt x="33" y="2004"/>
                    <a:pt x="26" y="2002"/>
                    <a:pt x="21" y="1998"/>
                  </a:cubicBezTo>
                  <a:close/>
                  <a:moveTo>
                    <a:pt x="42" y="2007"/>
                  </a:moveTo>
                  <a:cubicBezTo>
                    <a:pt x="46" y="2008"/>
                    <a:pt x="49" y="2009"/>
                    <a:pt x="53" y="2010"/>
                  </a:cubicBezTo>
                  <a:cubicBezTo>
                    <a:pt x="49" y="2009"/>
                    <a:pt x="46" y="2008"/>
                    <a:pt x="42" y="2007"/>
                  </a:cubicBezTo>
                  <a:close/>
                  <a:moveTo>
                    <a:pt x="64" y="2011"/>
                  </a:moveTo>
                  <a:cubicBezTo>
                    <a:pt x="61" y="2011"/>
                    <a:pt x="57" y="2011"/>
                    <a:pt x="54" y="2010"/>
                  </a:cubicBezTo>
                  <a:cubicBezTo>
                    <a:pt x="61" y="2011"/>
                    <a:pt x="68" y="2013"/>
                    <a:pt x="73" y="2014"/>
                  </a:cubicBezTo>
                  <a:cubicBezTo>
                    <a:pt x="70" y="2013"/>
                    <a:pt x="67" y="2012"/>
                    <a:pt x="64" y="2011"/>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89" y="2050"/>
                  </a:moveTo>
                  <a:cubicBezTo>
                    <a:pt x="191" y="2050"/>
                    <a:pt x="194" y="2049"/>
                    <a:pt x="196" y="2049"/>
                  </a:cubicBezTo>
                  <a:cubicBezTo>
                    <a:pt x="175" y="2044"/>
                    <a:pt x="155" y="2038"/>
                    <a:pt x="135" y="2033"/>
                  </a:cubicBezTo>
                  <a:cubicBezTo>
                    <a:pt x="160" y="2040"/>
                    <a:pt x="184" y="2051"/>
                    <a:pt x="210" y="2059"/>
                  </a:cubicBezTo>
                  <a:cubicBezTo>
                    <a:pt x="205" y="2057"/>
                    <a:pt x="194" y="2049"/>
                    <a:pt x="189" y="2050"/>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196" y="2049"/>
                  </a:moveTo>
                  <a:cubicBezTo>
                    <a:pt x="196" y="2049"/>
                    <a:pt x="196" y="2049"/>
                    <a:pt x="196" y="2049"/>
                  </a:cubicBezTo>
                  <a:cubicBezTo>
                    <a:pt x="197" y="2050"/>
                    <a:pt x="199" y="2050"/>
                    <a:pt x="200" y="2051"/>
                  </a:cubicBezTo>
                  <a:cubicBezTo>
                    <a:pt x="199" y="2050"/>
                    <a:pt x="198" y="2050"/>
                    <a:pt x="196" y="2049"/>
                  </a:cubicBezTo>
                  <a:close/>
                  <a:moveTo>
                    <a:pt x="233" y="2061"/>
                  </a:moveTo>
                  <a:cubicBezTo>
                    <a:pt x="231" y="2061"/>
                    <a:pt x="236" y="2064"/>
                    <a:pt x="251" y="2070"/>
                  </a:cubicBezTo>
                  <a:cubicBezTo>
                    <a:pt x="246" y="2068"/>
                    <a:pt x="239" y="2064"/>
                    <a:pt x="233" y="2061"/>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3" y="1735"/>
                  </a:moveTo>
                  <a:cubicBezTo>
                    <a:pt x="754" y="1737"/>
                    <a:pt x="754" y="1739"/>
                    <a:pt x="755" y="1741"/>
                  </a:cubicBezTo>
                  <a:cubicBezTo>
                    <a:pt x="756" y="1745"/>
                    <a:pt x="756" y="1744"/>
                    <a:pt x="753" y="173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06" y="1980"/>
                  </a:moveTo>
                  <a:cubicBezTo>
                    <a:pt x="806" y="1982"/>
                    <a:pt x="806" y="1985"/>
                    <a:pt x="807" y="1987"/>
                  </a:cubicBezTo>
                  <a:cubicBezTo>
                    <a:pt x="807" y="1985"/>
                    <a:pt x="806" y="1982"/>
                    <a:pt x="806" y="1980"/>
                  </a:cubicBezTo>
                  <a:close/>
                  <a:moveTo>
                    <a:pt x="805" y="1984"/>
                  </a:moveTo>
                  <a:cubicBezTo>
                    <a:pt x="806" y="1988"/>
                    <a:pt x="807" y="1992"/>
                    <a:pt x="808" y="1995"/>
                  </a:cubicBezTo>
                  <a:cubicBezTo>
                    <a:pt x="808" y="1993"/>
                    <a:pt x="807" y="1989"/>
                    <a:pt x="805" y="1984"/>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200" y="1734"/>
                  </a:moveTo>
                  <a:cubicBezTo>
                    <a:pt x="1214" y="1737"/>
                    <a:pt x="1226" y="1724"/>
                    <a:pt x="1236" y="1712"/>
                  </a:cubicBezTo>
                  <a:cubicBezTo>
                    <a:pt x="1224" y="1719"/>
                    <a:pt x="1212" y="1727"/>
                    <a:pt x="1200" y="1734"/>
                  </a:cubicBezTo>
                  <a:close/>
                  <a:moveTo>
                    <a:pt x="1239" y="1566"/>
                  </a:moveTo>
                  <a:cubicBezTo>
                    <a:pt x="1240" y="1566"/>
                    <a:pt x="1241" y="1565"/>
                    <a:pt x="1242" y="1565"/>
                  </a:cubicBezTo>
                  <a:cubicBezTo>
                    <a:pt x="1246" y="1562"/>
                    <a:pt x="1250" y="1559"/>
                    <a:pt x="1254" y="1556"/>
                  </a:cubicBezTo>
                  <a:cubicBezTo>
                    <a:pt x="1256" y="1554"/>
                    <a:pt x="1256" y="1552"/>
                    <a:pt x="1257" y="1550"/>
                  </a:cubicBezTo>
                  <a:cubicBezTo>
                    <a:pt x="1256" y="1552"/>
                    <a:pt x="1248" y="1559"/>
                    <a:pt x="1239" y="1566"/>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76" y="1615"/>
                  </a:moveTo>
                  <a:cubicBezTo>
                    <a:pt x="1384" y="1612"/>
                    <a:pt x="1395" y="1601"/>
                    <a:pt x="1403" y="1592"/>
                  </a:cubicBezTo>
                  <a:cubicBezTo>
                    <a:pt x="1395" y="1600"/>
                    <a:pt x="1385" y="1608"/>
                    <a:pt x="1376"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97" y="1567"/>
                  </a:moveTo>
                  <a:cubicBezTo>
                    <a:pt x="1398" y="1566"/>
                    <a:pt x="1400" y="1565"/>
                    <a:pt x="1401" y="1564"/>
                  </a:cubicBezTo>
                  <a:cubicBezTo>
                    <a:pt x="1399" y="1565"/>
                    <a:pt x="1398" y="1566"/>
                    <a:pt x="1397" y="1567"/>
                  </a:cubicBezTo>
                  <a:close/>
                  <a:moveTo>
                    <a:pt x="1403" y="1592"/>
                  </a:moveTo>
                  <a:cubicBezTo>
                    <a:pt x="1408" y="1588"/>
                    <a:pt x="1412" y="1584"/>
                    <a:pt x="1416" y="1580"/>
                  </a:cubicBezTo>
                  <a:cubicBezTo>
                    <a:pt x="1414" y="1582"/>
                    <a:pt x="1409" y="1586"/>
                    <a:pt x="1403" y="1592"/>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584" y="1282"/>
                  </a:moveTo>
                  <a:cubicBezTo>
                    <a:pt x="1586" y="1280"/>
                    <a:pt x="1588" y="1278"/>
                    <a:pt x="1591" y="1275"/>
                  </a:cubicBezTo>
                  <a:cubicBezTo>
                    <a:pt x="1591" y="1274"/>
                    <a:pt x="1589" y="1276"/>
                    <a:pt x="1584" y="1282"/>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19" y="1289"/>
                    <a:pt x="1619" y="1289"/>
                    <a:pt x="1619" y="1289"/>
                  </a:cubicBezTo>
                  <a:close/>
                  <a:moveTo>
                    <a:pt x="1648" y="1214"/>
                  </a:moveTo>
                  <a:cubicBezTo>
                    <a:pt x="1652" y="1212"/>
                    <a:pt x="1657" y="1210"/>
                    <a:pt x="1661" y="1207"/>
                  </a:cubicBezTo>
                  <a:cubicBezTo>
                    <a:pt x="1669" y="1198"/>
                    <a:pt x="1665" y="1201"/>
                    <a:pt x="1648" y="1214"/>
                  </a:cubicBezTo>
                  <a:close/>
                  <a:moveTo>
                    <a:pt x="1704" y="1288"/>
                  </a:moveTo>
                  <a:cubicBezTo>
                    <a:pt x="1704" y="1288"/>
                    <a:pt x="1704" y="1288"/>
                    <a:pt x="1704" y="1288"/>
                  </a:cubicBezTo>
                  <a:cubicBezTo>
                    <a:pt x="1704" y="1288"/>
                    <a:pt x="1704" y="1288"/>
                    <a:pt x="1704" y="1288"/>
                  </a:cubicBezTo>
                  <a:close/>
                  <a:moveTo>
                    <a:pt x="1798" y="1174"/>
                  </a:moveTo>
                  <a:cubicBezTo>
                    <a:pt x="1808" y="1161"/>
                    <a:pt x="1818" y="1148"/>
                    <a:pt x="1827" y="1135"/>
                  </a:cubicBezTo>
                  <a:cubicBezTo>
                    <a:pt x="1815" y="1145"/>
                    <a:pt x="1805" y="1159"/>
                    <a:pt x="1798" y="1174"/>
                  </a:cubicBezTo>
                  <a:close/>
                  <a:moveTo>
                    <a:pt x="1828" y="1135"/>
                  </a:moveTo>
                  <a:cubicBezTo>
                    <a:pt x="1828" y="1135"/>
                    <a:pt x="1827" y="1135"/>
                    <a:pt x="1827" y="1135"/>
                  </a:cubicBezTo>
                  <a:cubicBezTo>
                    <a:pt x="1829" y="1134"/>
                    <a:pt x="1830" y="1133"/>
                    <a:pt x="1831" y="1132"/>
                  </a:cubicBezTo>
                  <a:cubicBezTo>
                    <a:pt x="1830" y="1133"/>
                    <a:pt x="1829" y="1134"/>
                    <a:pt x="1828" y="1135"/>
                  </a:cubicBezTo>
                  <a:close/>
                  <a:moveTo>
                    <a:pt x="1849" y="1070"/>
                  </a:moveTo>
                  <a:cubicBezTo>
                    <a:pt x="1851" y="1071"/>
                    <a:pt x="1853" y="1070"/>
                    <a:pt x="1856" y="1069"/>
                  </a:cubicBezTo>
                  <a:cubicBezTo>
                    <a:pt x="1863" y="1058"/>
                    <a:pt x="1861" y="1058"/>
                    <a:pt x="1849" y="1070"/>
                  </a:cubicBezTo>
                  <a:close/>
                  <a:moveTo>
                    <a:pt x="1895" y="923"/>
                  </a:moveTo>
                  <a:cubicBezTo>
                    <a:pt x="1892" y="929"/>
                    <a:pt x="1888" y="936"/>
                    <a:pt x="1883" y="943"/>
                  </a:cubicBezTo>
                  <a:cubicBezTo>
                    <a:pt x="1883" y="945"/>
                    <a:pt x="1884" y="947"/>
                    <a:pt x="1884" y="949"/>
                  </a:cubicBezTo>
                  <a:cubicBezTo>
                    <a:pt x="1888" y="942"/>
                    <a:pt x="1893" y="935"/>
                    <a:pt x="1897" y="927"/>
                  </a:cubicBezTo>
                  <a:cubicBezTo>
                    <a:pt x="1896" y="926"/>
                    <a:pt x="1896" y="924"/>
                    <a:pt x="1895" y="923"/>
                  </a:cubicBezTo>
                  <a:close/>
                  <a:moveTo>
                    <a:pt x="1895" y="921"/>
                  </a:moveTo>
                  <a:cubicBezTo>
                    <a:pt x="1894" y="921"/>
                    <a:pt x="1894" y="920"/>
                    <a:pt x="1894" y="920"/>
                  </a:cubicBezTo>
                  <a:cubicBezTo>
                    <a:pt x="1893" y="917"/>
                    <a:pt x="1892" y="914"/>
                    <a:pt x="1891" y="912"/>
                  </a:cubicBezTo>
                  <a:cubicBezTo>
                    <a:pt x="1890" y="921"/>
                    <a:pt x="1890" y="916"/>
                    <a:pt x="1890" y="911"/>
                  </a:cubicBezTo>
                  <a:cubicBezTo>
                    <a:pt x="1887" y="915"/>
                    <a:pt x="1884" y="919"/>
                    <a:pt x="1881" y="924"/>
                  </a:cubicBezTo>
                  <a:cubicBezTo>
                    <a:pt x="1881" y="926"/>
                    <a:pt x="1881" y="929"/>
                    <a:pt x="1882" y="932"/>
                  </a:cubicBezTo>
                  <a:cubicBezTo>
                    <a:pt x="1882" y="932"/>
                    <a:pt x="1882" y="932"/>
                    <a:pt x="1882" y="933"/>
                  </a:cubicBezTo>
                  <a:cubicBezTo>
                    <a:pt x="1882" y="933"/>
                    <a:pt x="1882" y="933"/>
                    <a:pt x="1882" y="933"/>
                  </a:cubicBezTo>
                  <a:cubicBezTo>
                    <a:pt x="1882" y="933"/>
                    <a:pt x="1882" y="933"/>
                    <a:pt x="1882" y="933"/>
                  </a:cubicBezTo>
                  <a:cubicBezTo>
                    <a:pt x="1882" y="936"/>
                    <a:pt x="1882" y="938"/>
                    <a:pt x="1883" y="941"/>
                  </a:cubicBezTo>
                  <a:cubicBezTo>
                    <a:pt x="1887" y="933"/>
                    <a:pt x="1890" y="928"/>
                    <a:pt x="1895" y="922"/>
                  </a:cubicBezTo>
                  <a:cubicBezTo>
                    <a:pt x="1895" y="921"/>
                    <a:pt x="1895" y="921"/>
                    <a:pt x="1895" y="921"/>
                  </a:cubicBezTo>
                  <a:close/>
                  <a:moveTo>
                    <a:pt x="1952" y="921"/>
                  </a:moveTo>
                  <a:cubicBezTo>
                    <a:pt x="1941" y="942"/>
                    <a:pt x="1929" y="962"/>
                    <a:pt x="1917" y="983"/>
                  </a:cubicBezTo>
                  <a:cubicBezTo>
                    <a:pt x="1917" y="983"/>
                    <a:pt x="1917" y="983"/>
                    <a:pt x="1917" y="983"/>
                  </a:cubicBezTo>
                  <a:cubicBezTo>
                    <a:pt x="1917" y="983"/>
                    <a:pt x="1917" y="983"/>
                    <a:pt x="1917" y="983"/>
                  </a:cubicBezTo>
                  <a:cubicBezTo>
                    <a:pt x="1917" y="983"/>
                    <a:pt x="1917" y="983"/>
                    <a:pt x="1917" y="983"/>
                  </a:cubicBezTo>
                  <a:cubicBezTo>
                    <a:pt x="1917" y="983"/>
                    <a:pt x="1917" y="983"/>
                    <a:pt x="1917" y="983"/>
                  </a:cubicBezTo>
                  <a:cubicBezTo>
                    <a:pt x="1915" y="986"/>
                    <a:pt x="1914" y="989"/>
                    <a:pt x="1912" y="992"/>
                  </a:cubicBezTo>
                  <a:cubicBezTo>
                    <a:pt x="1908" y="1000"/>
                    <a:pt x="1903" y="1007"/>
                    <a:pt x="1899" y="1014"/>
                  </a:cubicBezTo>
                  <a:cubicBezTo>
                    <a:pt x="1894" y="1023"/>
                    <a:pt x="1889" y="1031"/>
                    <a:pt x="1884" y="1039"/>
                  </a:cubicBezTo>
                  <a:cubicBezTo>
                    <a:pt x="1887" y="1035"/>
                    <a:pt x="1890" y="1030"/>
                    <a:pt x="1894" y="1025"/>
                  </a:cubicBezTo>
                  <a:cubicBezTo>
                    <a:pt x="1894" y="1025"/>
                    <a:pt x="1894" y="1025"/>
                    <a:pt x="1894" y="1025"/>
                  </a:cubicBezTo>
                  <a:cubicBezTo>
                    <a:pt x="1896" y="1022"/>
                    <a:pt x="1898" y="1019"/>
                    <a:pt x="1900" y="1016"/>
                  </a:cubicBezTo>
                  <a:cubicBezTo>
                    <a:pt x="1904" y="1009"/>
                    <a:pt x="1908" y="1002"/>
                    <a:pt x="1912" y="995"/>
                  </a:cubicBezTo>
                  <a:cubicBezTo>
                    <a:pt x="1913" y="993"/>
                    <a:pt x="1914" y="991"/>
                    <a:pt x="1915" y="989"/>
                  </a:cubicBezTo>
                  <a:cubicBezTo>
                    <a:pt x="1916" y="988"/>
                    <a:pt x="1917" y="987"/>
                    <a:pt x="1917" y="986"/>
                  </a:cubicBezTo>
                  <a:cubicBezTo>
                    <a:pt x="1920" y="982"/>
                    <a:pt x="1922" y="978"/>
                    <a:pt x="1924" y="975"/>
                  </a:cubicBezTo>
                  <a:cubicBezTo>
                    <a:pt x="1926" y="971"/>
                    <a:pt x="1928" y="967"/>
                    <a:pt x="1930" y="964"/>
                  </a:cubicBezTo>
                  <a:cubicBezTo>
                    <a:pt x="1937" y="950"/>
                    <a:pt x="1944" y="936"/>
                    <a:pt x="1952" y="921"/>
                  </a:cubicBezTo>
                  <a:cubicBezTo>
                    <a:pt x="1953" y="919"/>
                    <a:pt x="1954" y="916"/>
                    <a:pt x="1956" y="914"/>
                  </a:cubicBezTo>
                  <a:cubicBezTo>
                    <a:pt x="1954" y="916"/>
                    <a:pt x="1953" y="919"/>
                    <a:pt x="1952" y="921"/>
                  </a:cubicBezTo>
                  <a:close/>
                  <a:moveTo>
                    <a:pt x="1950" y="917"/>
                  </a:moveTo>
                  <a:cubicBezTo>
                    <a:pt x="1949" y="919"/>
                    <a:pt x="1949" y="922"/>
                    <a:pt x="1948" y="925"/>
                  </a:cubicBezTo>
                  <a:cubicBezTo>
                    <a:pt x="1949" y="923"/>
                    <a:pt x="1950" y="921"/>
                    <a:pt x="1951" y="919"/>
                  </a:cubicBezTo>
                  <a:cubicBezTo>
                    <a:pt x="1951" y="918"/>
                    <a:pt x="1951" y="918"/>
                    <a:pt x="1950" y="917"/>
                  </a:cubicBezTo>
                  <a:close/>
                  <a:moveTo>
                    <a:pt x="1895" y="923"/>
                  </a:moveTo>
                  <a:cubicBezTo>
                    <a:pt x="1892" y="929"/>
                    <a:pt x="1888" y="936"/>
                    <a:pt x="1883" y="943"/>
                  </a:cubicBezTo>
                  <a:cubicBezTo>
                    <a:pt x="1883" y="945"/>
                    <a:pt x="1884" y="947"/>
                    <a:pt x="1884" y="949"/>
                  </a:cubicBezTo>
                  <a:cubicBezTo>
                    <a:pt x="1888" y="942"/>
                    <a:pt x="1893" y="935"/>
                    <a:pt x="1897" y="927"/>
                  </a:cubicBezTo>
                  <a:cubicBezTo>
                    <a:pt x="1896" y="926"/>
                    <a:pt x="1896" y="924"/>
                    <a:pt x="1895" y="923"/>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67" y="806"/>
                  </a:moveTo>
                  <a:cubicBezTo>
                    <a:pt x="1968" y="806"/>
                    <a:pt x="1969" y="804"/>
                    <a:pt x="1972" y="797"/>
                  </a:cubicBezTo>
                  <a:cubicBezTo>
                    <a:pt x="1970" y="800"/>
                    <a:pt x="1969" y="803"/>
                    <a:pt x="1967" y="806"/>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2067" y="658"/>
                  </a:moveTo>
                  <a:cubicBezTo>
                    <a:pt x="2057" y="686"/>
                    <a:pt x="2047" y="715"/>
                    <a:pt x="2035" y="743"/>
                  </a:cubicBezTo>
                  <a:cubicBezTo>
                    <a:pt x="2033" y="751"/>
                    <a:pt x="2030" y="759"/>
                    <a:pt x="2026" y="763"/>
                  </a:cubicBezTo>
                  <a:cubicBezTo>
                    <a:pt x="2023" y="769"/>
                    <a:pt x="2020" y="775"/>
                    <a:pt x="2017" y="780"/>
                  </a:cubicBezTo>
                  <a:cubicBezTo>
                    <a:pt x="2020" y="775"/>
                    <a:pt x="2022" y="770"/>
                    <a:pt x="2024" y="765"/>
                  </a:cubicBezTo>
                  <a:cubicBezTo>
                    <a:pt x="2025" y="764"/>
                    <a:pt x="2025" y="764"/>
                    <a:pt x="2026" y="763"/>
                  </a:cubicBezTo>
                  <a:cubicBezTo>
                    <a:pt x="2029" y="756"/>
                    <a:pt x="2032" y="749"/>
                    <a:pt x="2035" y="743"/>
                  </a:cubicBezTo>
                  <a:cubicBezTo>
                    <a:pt x="2036" y="739"/>
                    <a:pt x="2037" y="735"/>
                    <a:pt x="2038" y="732"/>
                  </a:cubicBezTo>
                  <a:cubicBezTo>
                    <a:pt x="2035" y="740"/>
                    <a:pt x="2031" y="749"/>
                    <a:pt x="2027" y="757"/>
                  </a:cubicBezTo>
                  <a:cubicBezTo>
                    <a:pt x="2032" y="746"/>
                    <a:pt x="2036" y="736"/>
                    <a:pt x="2040" y="726"/>
                  </a:cubicBezTo>
                  <a:cubicBezTo>
                    <a:pt x="2039" y="728"/>
                    <a:pt x="2039" y="730"/>
                    <a:pt x="2038" y="732"/>
                  </a:cubicBezTo>
                  <a:cubicBezTo>
                    <a:pt x="2039" y="729"/>
                    <a:pt x="2040" y="726"/>
                    <a:pt x="2041" y="723"/>
                  </a:cubicBezTo>
                  <a:cubicBezTo>
                    <a:pt x="2040" y="724"/>
                    <a:pt x="2040" y="725"/>
                    <a:pt x="2040" y="726"/>
                  </a:cubicBezTo>
                  <a:cubicBezTo>
                    <a:pt x="2040" y="723"/>
                    <a:pt x="2041" y="720"/>
                    <a:pt x="2042" y="719"/>
                  </a:cubicBezTo>
                  <a:cubicBezTo>
                    <a:pt x="2041" y="720"/>
                    <a:pt x="2041" y="722"/>
                    <a:pt x="2041" y="723"/>
                  </a:cubicBezTo>
                  <a:cubicBezTo>
                    <a:pt x="2054" y="689"/>
                    <a:pt x="2063" y="661"/>
                    <a:pt x="2065" y="647"/>
                  </a:cubicBezTo>
                  <a:cubicBezTo>
                    <a:pt x="2075" y="627"/>
                    <a:pt x="2080" y="605"/>
                    <a:pt x="2084" y="582"/>
                  </a:cubicBezTo>
                  <a:cubicBezTo>
                    <a:pt x="2077" y="600"/>
                    <a:pt x="2070" y="620"/>
                    <a:pt x="2065" y="637"/>
                  </a:cubicBezTo>
                  <a:cubicBezTo>
                    <a:pt x="2063" y="640"/>
                    <a:pt x="2062" y="643"/>
                    <a:pt x="2062" y="645"/>
                  </a:cubicBezTo>
                  <a:cubicBezTo>
                    <a:pt x="2058" y="657"/>
                    <a:pt x="2055" y="668"/>
                    <a:pt x="2054" y="675"/>
                  </a:cubicBezTo>
                  <a:cubicBezTo>
                    <a:pt x="2052" y="667"/>
                    <a:pt x="2039" y="717"/>
                    <a:pt x="2038" y="720"/>
                  </a:cubicBezTo>
                  <a:cubicBezTo>
                    <a:pt x="2031" y="735"/>
                    <a:pt x="2025" y="750"/>
                    <a:pt x="2019" y="766"/>
                  </a:cubicBezTo>
                  <a:cubicBezTo>
                    <a:pt x="2021" y="766"/>
                    <a:pt x="2022" y="766"/>
                    <a:pt x="2023" y="765"/>
                  </a:cubicBezTo>
                  <a:cubicBezTo>
                    <a:pt x="2017" y="777"/>
                    <a:pt x="2011" y="789"/>
                    <a:pt x="2006" y="801"/>
                  </a:cubicBezTo>
                  <a:cubicBezTo>
                    <a:pt x="2010" y="794"/>
                    <a:pt x="2014" y="788"/>
                    <a:pt x="2017" y="781"/>
                  </a:cubicBezTo>
                  <a:cubicBezTo>
                    <a:pt x="2000" y="821"/>
                    <a:pt x="1980" y="865"/>
                    <a:pt x="1960" y="906"/>
                  </a:cubicBezTo>
                  <a:cubicBezTo>
                    <a:pt x="1958" y="909"/>
                    <a:pt x="1957" y="911"/>
                    <a:pt x="1956" y="914"/>
                  </a:cubicBezTo>
                  <a:cubicBezTo>
                    <a:pt x="1957" y="911"/>
                    <a:pt x="1958" y="909"/>
                    <a:pt x="1960" y="906"/>
                  </a:cubicBezTo>
                  <a:cubicBezTo>
                    <a:pt x="2002" y="826"/>
                    <a:pt x="2039" y="743"/>
                    <a:pt x="2070" y="658"/>
                  </a:cubicBezTo>
                  <a:cubicBezTo>
                    <a:pt x="2067" y="665"/>
                    <a:pt x="2066" y="665"/>
                    <a:pt x="2067" y="658"/>
                  </a:cubicBezTo>
                  <a:close/>
                  <a:moveTo>
                    <a:pt x="1963" y="896"/>
                  </a:move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ubicBezTo>
                    <a:pt x="1955" y="906"/>
                    <a:pt x="1952" y="911"/>
                    <a:pt x="1950" y="917"/>
                  </a:cubicBezTo>
                  <a:cubicBezTo>
                    <a:pt x="1951" y="918"/>
                    <a:pt x="1951" y="918"/>
                    <a:pt x="1951" y="919"/>
                  </a:cubicBezTo>
                  <a:cubicBezTo>
                    <a:pt x="1954" y="914"/>
                    <a:pt x="1956" y="909"/>
                    <a:pt x="1959" y="904"/>
                  </a:cubicBezTo>
                  <a:cubicBezTo>
                    <a:pt x="1960" y="901"/>
                    <a:pt x="1962" y="899"/>
                    <a:pt x="1963" y="896"/>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64" y="893"/>
                  </a:moveTo>
                  <a:cubicBezTo>
                    <a:pt x="1964" y="893"/>
                    <a:pt x="1964" y="893"/>
                    <a:pt x="1964" y="893"/>
                  </a:cubicBezTo>
                  <a:cubicBezTo>
                    <a:pt x="1964" y="893"/>
                    <a:pt x="1964" y="893"/>
                    <a:pt x="1964" y="893"/>
                  </a:cubicBezTo>
                  <a:close/>
                  <a:moveTo>
                    <a:pt x="1964" y="894"/>
                  </a:moveTo>
                  <a:cubicBezTo>
                    <a:pt x="1964" y="894"/>
                    <a:pt x="1964" y="894"/>
                    <a:pt x="1964" y="894"/>
                  </a:cubicBezTo>
                  <a:cubicBezTo>
                    <a:pt x="1964" y="894"/>
                    <a:pt x="1964" y="894"/>
                    <a:pt x="1964" y="894"/>
                  </a:cubicBezTo>
                  <a:cubicBezTo>
                    <a:pt x="1964" y="894"/>
                    <a:pt x="1964" y="894"/>
                    <a:pt x="1964" y="894"/>
                  </a:cubicBezTo>
                  <a:close/>
                  <a:moveTo>
                    <a:pt x="1930" y="871"/>
                  </a:move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ubicBezTo>
                    <a:pt x="1933" y="867"/>
                    <a:pt x="1931" y="869"/>
                    <a:pt x="1930" y="871"/>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02" y="536"/>
                  </a:moveTo>
                  <a:cubicBezTo>
                    <a:pt x="2102" y="539"/>
                    <a:pt x="2102" y="541"/>
                    <a:pt x="2102" y="543"/>
                  </a:cubicBezTo>
                  <a:cubicBezTo>
                    <a:pt x="2105" y="538"/>
                    <a:pt x="2106" y="533"/>
                    <a:pt x="2107" y="527"/>
                  </a:cubicBezTo>
                  <a:cubicBezTo>
                    <a:pt x="2106" y="528"/>
                    <a:pt x="2104" y="532"/>
                    <a:pt x="2102" y="536"/>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065" y="506"/>
                  </a:moveTo>
                  <a:cubicBezTo>
                    <a:pt x="2069" y="499"/>
                    <a:pt x="2071" y="491"/>
                    <a:pt x="2072" y="483"/>
                  </a:cubicBezTo>
                  <a:cubicBezTo>
                    <a:pt x="2070" y="491"/>
                    <a:pt x="2067" y="498"/>
                    <a:pt x="2065" y="506"/>
                  </a:cubicBezTo>
                  <a:close/>
                  <a:moveTo>
                    <a:pt x="2111" y="361"/>
                  </a:moveTo>
                  <a:cubicBezTo>
                    <a:pt x="2111" y="361"/>
                    <a:pt x="2111" y="361"/>
                    <a:pt x="2111" y="362"/>
                  </a:cubicBezTo>
                  <a:cubicBezTo>
                    <a:pt x="2111" y="362"/>
                    <a:pt x="2111" y="362"/>
                    <a:pt x="2111" y="362"/>
                  </a:cubicBezTo>
                  <a:cubicBezTo>
                    <a:pt x="2111" y="362"/>
                    <a:pt x="2111" y="362"/>
                    <a:pt x="2111" y="362"/>
                  </a:cubicBezTo>
                  <a:cubicBezTo>
                    <a:pt x="2111" y="362"/>
                    <a:pt x="2111" y="362"/>
                    <a:pt x="2111" y="361"/>
                  </a:cubicBezTo>
                  <a:close/>
                  <a:moveTo>
                    <a:pt x="2146" y="276"/>
                  </a:moveTo>
                  <a:cubicBezTo>
                    <a:pt x="2146" y="307"/>
                    <a:pt x="2145" y="338"/>
                    <a:pt x="2135" y="368"/>
                  </a:cubicBezTo>
                  <a:cubicBezTo>
                    <a:pt x="2134" y="365"/>
                    <a:pt x="2133" y="362"/>
                    <a:pt x="2133" y="359"/>
                  </a:cubicBezTo>
                  <a:cubicBezTo>
                    <a:pt x="2130" y="372"/>
                    <a:pt x="2128" y="385"/>
                    <a:pt x="2125" y="399"/>
                  </a:cubicBezTo>
                  <a:cubicBezTo>
                    <a:pt x="2123" y="409"/>
                    <a:pt x="2106" y="481"/>
                    <a:pt x="2107" y="486"/>
                  </a:cubicBezTo>
                  <a:cubicBezTo>
                    <a:pt x="2093" y="514"/>
                    <a:pt x="2090" y="548"/>
                    <a:pt x="2084" y="582"/>
                  </a:cubicBezTo>
                  <a:cubicBezTo>
                    <a:pt x="2091" y="563"/>
                    <a:pt x="2098" y="546"/>
                    <a:pt x="2102" y="536"/>
                  </a:cubicBezTo>
                  <a:cubicBezTo>
                    <a:pt x="2102" y="520"/>
                    <a:pt x="2105" y="502"/>
                    <a:pt x="2109" y="483"/>
                  </a:cubicBezTo>
                  <a:cubicBezTo>
                    <a:pt x="2109" y="483"/>
                    <a:pt x="2109" y="483"/>
                    <a:pt x="2109" y="483"/>
                  </a:cubicBezTo>
                  <a:cubicBezTo>
                    <a:pt x="2109" y="483"/>
                    <a:pt x="2109" y="483"/>
                    <a:pt x="2109" y="483"/>
                  </a:cubicBezTo>
                  <a:cubicBezTo>
                    <a:pt x="2109" y="482"/>
                    <a:pt x="2110" y="481"/>
                    <a:pt x="2110" y="480"/>
                  </a:cubicBezTo>
                  <a:cubicBezTo>
                    <a:pt x="2110" y="480"/>
                    <a:pt x="2110" y="481"/>
                    <a:pt x="2109" y="482"/>
                  </a:cubicBezTo>
                  <a:cubicBezTo>
                    <a:pt x="2114" y="459"/>
                    <a:pt x="2121" y="436"/>
                    <a:pt x="2127" y="419"/>
                  </a:cubicBezTo>
                  <a:cubicBezTo>
                    <a:pt x="2124" y="439"/>
                    <a:pt x="2120" y="459"/>
                    <a:pt x="2115" y="480"/>
                  </a:cubicBezTo>
                  <a:cubicBezTo>
                    <a:pt x="2124" y="444"/>
                    <a:pt x="2129" y="408"/>
                    <a:pt x="2135" y="372"/>
                  </a:cubicBezTo>
                  <a:cubicBezTo>
                    <a:pt x="2132" y="389"/>
                    <a:pt x="2134" y="384"/>
                    <a:pt x="2140" y="355"/>
                  </a:cubicBezTo>
                  <a:cubicBezTo>
                    <a:pt x="2146" y="329"/>
                    <a:pt x="2152" y="302"/>
                    <a:pt x="2146" y="276"/>
                  </a:cubicBezTo>
                  <a:close/>
                  <a:moveTo>
                    <a:pt x="2072" y="483"/>
                  </a:moveTo>
                  <a:cubicBezTo>
                    <a:pt x="2070" y="491"/>
                    <a:pt x="2067" y="498"/>
                    <a:pt x="2065" y="506"/>
                  </a:cubicBezTo>
                  <a:cubicBezTo>
                    <a:pt x="2069" y="499"/>
                    <a:pt x="2071" y="491"/>
                    <a:pt x="2072" y="483"/>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5" y="188"/>
                  </a:moveTo>
                  <a:cubicBezTo>
                    <a:pt x="2115" y="188"/>
                    <a:pt x="2115" y="187"/>
                    <a:pt x="2116" y="187"/>
                  </a:cubicBezTo>
                  <a:cubicBezTo>
                    <a:pt x="2116" y="186"/>
                    <a:pt x="2116" y="186"/>
                    <a:pt x="2116" y="185"/>
                  </a:cubicBezTo>
                  <a:cubicBezTo>
                    <a:pt x="2116" y="186"/>
                    <a:pt x="2115" y="187"/>
                    <a:pt x="2115" y="188"/>
                  </a:cubicBezTo>
                  <a:close/>
                  <a:moveTo>
                    <a:pt x="2116" y="185"/>
                  </a:moveTo>
                  <a:cubicBezTo>
                    <a:pt x="2119" y="177"/>
                    <a:pt x="2121" y="170"/>
                    <a:pt x="2122" y="162"/>
                  </a:cubicBezTo>
                  <a:cubicBezTo>
                    <a:pt x="2119" y="169"/>
                    <a:pt x="2117" y="177"/>
                    <a:pt x="2116" y="185"/>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36" y="30"/>
                  </a:moveTo>
                  <a:cubicBezTo>
                    <a:pt x="2132" y="44"/>
                    <a:pt x="2129" y="58"/>
                    <a:pt x="2135" y="70"/>
                  </a:cubicBezTo>
                  <a:cubicBezTo>
                    <a:pt x="2135" y="69"/>
                    <a:pt x="2135" y="69"/>
                    <a:pt x="2135" y="69"/>
                  </a:cubicBezTo>
                  <a:cubicBezTo>
                    <a:pt x="2132" y="61"/>
                    <a:pt x="2133" y="52"/>
                    <a:pt x="2136" y="42"/>
                  </a:cubicBezTo>
                  <a:cubicBezTo>
                    <a:pt x="2136" y="38"/>
                    <a:pt x="2136" y="33"/>
                    <a:pt x="2136" y="30"/>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3"/>
                    <a:pt x="2136" y="2"/>
                    <a:pt x="2136" y="0"/>
                  </a:cubicBezTo>
                  <a:cubicBezTo>
                    <a:pt x="2136" y="1"/>
                    <a:pt x="2136" y="3"/>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19" y="1289"/>
                    <a:pt x="1619" y="1289"/>
                    <a:pt x="1619" y="1289"/>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79" y="1728"/>
                  </a:moveTo>
                  <a:cubicBezTo>
                    <a:pt x="979" y="1728"/>
                    <a:pt x="979" y="1728"/>
                    <a:pt x="979" y="1728"/>
                  </a:cubicBezTo>
                  <a:cubicBezTo>
                    <a:pt x="979" y="1728"/>
                    <a:pt x="979" y="1728"/>
                    <a:pt x="979" y="1728"/>
                  </a:cubicBezTo>
                  <a:close/>
                  <a:moveTo>
                    <a:pt x="977" y="1729"/>
                  </a:moveTo>
                  <a:cubicBezTo>
                    <a:pt x="977" y="1729"/>
                    <a:pt x="977" y="1729"/>
                    <a:pt x="977" y="1729"/>
                  </a:cubicBezTo>
                  <a:cubicBezTo>
                    <a:pt x="977" y="1729"/>
                    <a:pt x="977" y="1729"/>
                    <a:pt x="977" y="1729"/>
                  </a:cubicBezTo>
                  <a:cubicBezTo>
                    <a:pt x="977" y="1729"/>
                    <a:pt x="977" y="1729"/>
                    <a:pt x="977" y="1729"/>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693" y="1520"/>
                  </a:moveTo>
                  <a:cubicBezTo>
                    <a:pt x="694" y="1533"/>
                    <a:pt x="699" y="1546"/>
                    <a:pt x="703" y="1558"/>
                  </a:cubicBezTo>
                  <a:cubicBezTo>
                    <a:pt x="700" y="1546"/>
                    <a:pt x="696" y="1533"/>
                    <a:pt x="693" y="1520"/>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7"/>
                  </a:moveTo>
                  <a:cubicBezTo>
                    <a:pt x="276"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4" y="1808"/>
                    <a:pt x="274" y="1808"/>
                    <a:pt x="274" y="1808"/>
                  </a:cubicBezTo>
                  <a:cubicBezTo>
                    <a:pt x="274" y="1808"/>
                    <a:pt x="274" y="1808"/>
                    <a:pt x="273" y="1808"/>
                  </a:cubicBezTo>
                  <a:cubicBezTo>
                    <a:pt x="273" y="1808"/>
                    <a:pt x="273" y="1808"/>
                    <a:pt x="273" y="1808"/>
                  </a:cubicBezTo>
                  <a:cubicBezTo>
                    <a:pt x="273" y="1809"/>
                    <a:pt x="273" y="1809"/>
                    <a:pt x="273" y="1809"/>
                  </a:cubicBezTo>
                  <a:cubicBezTo>
                    <a:pt x="273" y="1809"/>
                    <a:pt x="273" y="1809"/>
                    <a:pt x="272" y="1809"/>
                  </a:cubicBezTo>
                  <a:cubicBezTo>
                    <a:pt x="272" y="1809"/>
                    <a:pt x="272" y="1809"/>
                    <a:pt x="272" y="1809"/>
                  </a:cubicBezTo>
                  <a:cubicBezTo>
                    <a:pt x="272" y="1810"/>
                    <a:pt x="271" y="1810"/>
                    <a:pt x="271" y="1810"/>
                  </a:cubicBezTo>
                  <a:cubicBezTo>
                    <a:pt x="271" y="1810"/>
                    <a:pt x="271" y="1810"/>
                    <a:pt x="270" y="1811"/>
                  </a:cubicBezTo>
                  <a:cubicBezTo>
                    <a:pt x="270" y="1811"/>
                    <a:pt x="270" y="1811"/>
                    <a:pt x="270" y="1811"/>
                  </a:cubicBezTo>
                  <a:cubicBezTo>
                    <a:pt x="270" y="1811"/>
                    <a:pt x="269" y="1811"/>
                    <a:pt x="269" y="1811"/>
                  </a:cubicBezTo>
                  <a:cubicBezTo>
                    <a:pt x="271" y="1811"/>
                    <a:pt x="282" y="1803"/>
                    <a:pt x="276" y="1807"/>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392" y="1716"/>
                  </a:moveTo>
                  <a:cubicBezTo>
                    <a:pt x="392" y="1716"/>
                    <a:pt x="392" y="1716"/>
                    <a:pt x="392" y="1717"/>
                  </a:cubicBezTo>
                  <a:cubicBezTo>
                    <a:pt x="392" y="1716"/>
                    <a:pt x="392" y="1716"/>
                    <a:pt x="392" y="1716"/>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92" y="1716"/>
                  </a:moveTo>
                  <a:cubicBezTo>
                    <a:pt x="392" y="1716"/>
                    <a:pt x="392" y="1716"/>
                    <a:pt x="392" y="1717"/>
                  </a:cubicBezTo>
                  <a:cubicBezTo>
                    <a:pt x="392" y="1716"/>
                    <a:pt x="392" y="1716"/>
                    <a:pt x="392" y="171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397" y="1567"/>
                  </a:moveTo>
                  <a:cubicBezTo>
                    <a:pt x="1398" y="1566"/>
                    <a:pt x="1400" y="1565"/>
                    <a:pt x="1401" y="1564"/>
                  </a:cubicBezTo>
                  <a:cubicBezTo>
                    <a:pt x="1399" y="1565"/>
                    <a:pt x="1398" y="1566"/>
                    <a:pt x="1397" y="1567"/>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704" y="1288"/>
                  </a:moveTo>
                  <a:cubicBezTo>
                    <a:pt x="1704" y="1288"/>
                    <a:pt x="1704" y="1288"/>
                    <a:pt x="1704" y="1288"/>
                  </a:cubicBezTo>
                  <a:cubicBezTo>
                    <a:pt x="1704" y="1288"/>
                    <a:pt x="1704" y="1288"/>
                    <a:pt x="1704" y="1288"/>
                  </a:cubicBezTo>
                  <a:close/>
                  <a:moveTo>
                    <a:pt x="1849" y="1070"/>
                  </a:moveTo>
                  <a:cubicBezTo>
                    <a:pt x="1851" y="1071"/>
                    <a:pt x="1853" y="1070"/>
                    <a:pt x="1856" y="1069"/>
                  </a:cubicBezTo>
                  <a:cubicBezTo>
                    <a:pt x="1863" y="1058"/>
                    <a:pt x="1861" y="1058"/>
                    <a:pt x="1849" y="1070"/>
                  </a:cubicBezTo>
                  <a:close/>
                  <a:moveTo>
                    <a:pt x="1967" y="806"/>
                  </a:moveTo>
                  <a:cubicBezTo>
                    <a:pt x="1968" y="806"/>
                    <a:pt x="1969" y="804"/>
                    <a:pt x="1972" y="797"/>
                  </a:cubicBezTo>
                  <a:cubicBezTo>
                    <a:pt x="1970" y="800"/>
                    <a:pt x="1969" y="803"/>
                    <a:pt x="1967" y="806"/>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79" y="1728"/>
                  </a:moveTo>
                  <a:cubicBezTo>
                    <a:pt x="979" y="1728"/>
                    <a:pt x="979" y="1728"/>
                    <a:pt x="979" y="1728"/>
                  </a:cubicBezTo>
                  <a:cubicBezTo>
                    <a:pt x="979" y="1728"/>
                    <a:pt x="979" y="1728"/>
                    <a:pt x="979" y="1728"/>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5" y="1729"/>
                  </a:moveTo>
                  <a:cubicBezTo>
                    <a:pt x="975" y="1729"/>
                    <a:pt x="975" y="1729"/>
                    <a:pt x="975" y="1729"/>
                  </a:cubicBezTo>
                  <a:cubicBezTo>
                    <a:pt x="975" y="1729"/>
                    <a:pt x="975" y="1729"/>
                    <a:pt x="975" y="1729"/>
                  </a:cubicBezTo>
                  <a:cubicBezTo>
                    <a:pt x="975" y="1729"/>
                    <a:pt x="975" y="1729"/>
                    <a:pt x="975" y="1729"/>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693" y="1520"/>
                  </a:moveTo>
                  <a:cubicBezTo>
                    <a:pt x="694" y="1533"/>
                    <a:pt x="699" y="1546"/>
                    <a:pt x="703" y="1558"/>
                  </a:cubicBezTo>
                  <a:cubicBezTo>
                    <a:pt x="700" y="1546"/>
                    <a:pt x="696" y="1533"/>
                    <a:pt x="693" y="1520"/>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392" y="1716"/>
                  </a:moveTo>
                  <a:cubicBezTo>
                    <a:pt x="392" y="1716"/>
                    <a:pt x="392" y="1716"/>
                    <a:pt x="392" y="1717"/>
                  </a:cubicBezTo>
                  <a:cubicBezTo>
                    <a:pt x="392" y="1716"/>
                    <a:pt x="392" y="1716"/>
                    <a:pt x="392" y="1716"/>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81" y="1727"/>
                  </a:moveTo>
                  <a:cubicBezTo>
                    <a:pt x="981" y="1727"/>
                    <a:pt x="981" y="1727"/>
                    <a:pt x="981" y="1727"/>
                  </a:cubicBezTo>
                  <a:cubicBezTo>
                    <a:pt x="981" y="1727"/>
                    <a:pt x="981" y="1727"/>
                    <a:pt x="981" y="1727"/>
                  </a:cubicBezTo>
                  <a:cubicBezTo>
                    <a:pt x="981" y="1727"/>
                    <a:pt x="981" y="1727"/>
                    <a:pt x="981" y="1727"/>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397" y="1567"/>
                  </a:moveTo>
                  <a:cubicBezTo>
                    <a:pt x="1398" y="1566"/>
                    <a:pt x="1400" y="1565"/>
                    <a:pt x="1401" y="1564"/>
                  </a:cubicBezTo>
                  <a:cubicBezTo>
                    <a:pt x="1399" y="1565"/>
                    <a:pt x="1398" y="1566"/>
                    <a:pt x="1397" y="1567"/>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704" y="1288"/>
                  </a:moveTo>
                  <a:cubicBezTo>
                    <a:pt x="1704" y="1288"/>
                    <a:pt x="1704" y="1288"/>
                    <a:pt x="1704" y="1288"/>
                  </a:cubicBezTo>
                  <a:cubicBezTo>
                    <a:pt x="1704" y="1288"/>
                    <a:pt x="1704" y="1288"/>
                    <a:pt x="1704" y="1288"/>
                  </a:cubicBezTo>
                  <a:close/>
                  <a:moveTo>
                    <a:pt x="1849" y="1070"/>
                  </a:moveTo>
                  <a:cubicBezTo>
                    <a:pt x="1851" y="1071"/>
                    <a:pt x="1853" y="1070"/>
                    <a:pt x="1856" y="1069"/>
                  </a:cubicBezTo>
                  <a:cubicBezTo>
                    <a:pt x="1863" y="1058"/>
                    <a:pt x="1861" y="1058"/>
                    <a:pt x="1849" y="1070"/>
                  </a:cubicBezTo>
                  <a:close/>
                  <a:moveTo>
                    <a:pt x="1917" y="983"/>
                  </a:moveTo>
                  <a:cubicBezTo>
                    <a:pt x="1917" y="983"/>
                    <a:pt x="1917" y="983"/>
                    <a:pt x="1917" y="983"/>
                  </a:cubicBezTo>
                  <a:cubicBezTo>
                    <a:pt x="1915" y="986"/>
                    <a:pt x="1914" y="989"/>
                    <a:pt x="1912" y="992"/>
                  </a:cubicBezTo>
                  <a:cubicBezTo>
                    <a:pt x="1912" y="993"/>
                    <a:pt x="1912" y="993"/>
                    <a:pt x="1912" y="993"/>
                  </a:cubicBezTo>
                  <a:cubicBezTo>
                    <a:pt x="1912" y="994"/>
                    <a:pt x="1912" y="994"/>
                    <a:pt x="1912" y="995"/>
                  </a:cubicBezTo>
                  <a:cubicBezTo>
                    <a:pt x="1913" y="993"/>
                    <a:pt x="1914" y="991"/>
                    <a:pt x="1915" y="989"/>
                  </a:cubicBezTo>
                  <a:cubicBezTo>
                    <a:pt x="1915" y="989"/>
                    <a:pt x="1915" y="989"/>
                    <a:pt x="1916" y="989"/>
                  </a:cubicBezTo>
                  <a:cubicBezTo>
                    <a:pt x="1916" y="988"/>
                    <a:pt x="1916" y="987"/>
                    <a:pt x="1916" y="987"/>
                  </a:cubicBezTo>
                  <a:cubicBezTo>
                    <a:pt x="1916" y="986"/>
                    <a:pt x="1916" y="986"/>
                    <a:pt x="1916" y="986"/>
                  </a:cubicBezTo>
                  <a:cubicBezTo>
                    <a:pt x="1916" y="986"/>
                    <a:pt x="1917" y="986"/>
                    <a:pt x="1917" y="986"/>
                  </a:cubicBezTo>
                  <a:cubicBezTo>
                    <a:pt x="1917" y="986"/>
                    <a:pt x="1917" y="985"/>
                    <a:pt x="1917" y="985"/>
                  </a:cubicBezTo>
                  <a:cubicBezTo>
                    <a:pt x="1917" y="985"/>
                    <a:pt x="1917" y="985"/>
                    <a:pt x="1917" y="985"/>
                  </a:cubicBezTo>
                  <a:cubicBezTo>
                    <a:pt x="1917" y="985"/>
                    <a:pt x="1917" y="984"/>
                    <a:pt x="1917" y="984"/>
                  </a:cubicBezTo>
                  <a:cubicBezTo>
                    <a:pt x="1917" y="984"/>
                    <a:pt x="1917" y="983"/>
                    <a:pt x="1917" y="983"/>
                  </a:cubicBezTo>
                  <a:cubicBezTo>
                    <a:pt x="1917" y="983"/>
                    <a:pt x="1917" y="983"/>
                    <a:pt x="1917" y="983"/>
                  </a:cubicBezTo>
                  <a:close/>
                  <a:moveTo>
                    <a:pt x="1967" y="806"/>
                  </a:moveTo>
                  <a:cubicBezTo>
                    <a:pt x="1968" y="806"/>
                    <a:pt x="1969" y="804"/>
                    <a:pt x="1972" y="797"/>
                  </a:cubicBezTo>
                  <a:cubicBezTo>
                    <a:pt x="1970" y="800"/>
                    <a:pt x="1969" y="803"/>
                    <a:pt x="1967" y="806"/>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0" y="362"/>
                  </a:move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ubicBezTo>
                    <a:pt x="2111" y="359"/>
                    <a:pt x="2111" y="360"/>
                    <a:pt x="2110" y="362"/>
                  </a:cubicBezTo>
                  <a:close/>
                  <a:moveTo>
                    <a:pt x="2065" y="506"/>
                  </a:moveTo>
                  <a:cubicBezTo>
                    <a:pt x="2069" y="499"/>
                    <a:pt x="2071" y="491"/>
                    <a:pt x="2072" y="483"/>
                  </a:cubicBezTo>
                  <a:cubicBezTo>
                    <a:pt x="2070" y="491"/>
                    <a:pt x="2067" y="498"/>
                    <a:pt x="2065" y="506"/>
                  </a:cubicBezTo>
                  <a:close/>
                  <a:moveTo>
                    <a:pt x="1609" y="1300"/>
                  </a:moveTo>
                  <a:cubicBezTo>
                    <a:pt x="1609" y="1300"/>
                    <a:pt x="1608" y="1300"/>
                    <a:pt x="1608" y="1300"/>
                  </a:cubicBezTo>
                  <a:cubicBezTo>
                    <a:pt x="1608" y="1300"/>
                    <a:pt x="1609" y="1300"/>
                    <a:pt x="1609" y="1300"/>
                  </a:cubicBezTo>
                  <a:cubicBezTo>
                    <a:pt x="1609" y="1300"/>
                    <a:pt x="1609" y="1300"/>
                    <a:pt x="1609" y="13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lose/>
                  <a:moveTo>
                    <a:pt x="1053" y="1689"/>
                  </a:move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3" y="1689"/>
                    <a:pt x="1053" y="1689"/>
                    <a:pt x="1053"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708" y="1615"/>
                  </a:moveTo>
                  <a:cubicBezTo>
                    <a:pt x="708" y="1614"/>
                    <a:pt x="708" y="1614"/>
                    <a:pt x="707" y="1613"/>
                  </a:cubicBezTo>
                  <a:cubicBezTo>
                    <a:pt x="707" y="1613"/>
                    <a:pt x="707" y="1613"/>
                    <a:pt x="707" y="1613"/>
                  </a:cubicBezTo>
                  <a:cubicBezTo>
                    <a:pt x="708" y="1614"/>
                    <a:pt x="708" y="1614"/>
                    <a:pt x="708" y="1615"/>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0"/>
                  </a:moveTo>
                  <a:cubicBezTo>
                    <a:pt x="707" y="1610"/>
                    <a:pt x="707" y="1611"/>
                    <a:pt x="707" y="1611"/>
                  </a:cubicBezTo>
                  <a:cubicBezTo>
                    <a:pt x="707" y="1611"/>
                    <a:pt x="707" y="1611"/>
                    <a:pt x="707" y="1611"/>
                  </a:cubicBezTo>
                  <a:cubicBezTo>
                    <a:pt x="707" y="1611"/>
                    <a:pt x="707" y="1610"/>
                    <a:pt x="707" y="1609"/>
                  </a:cubicBezTo>
                  <a:lnTo>
                    <a:pt x="707" y="1610"/>
                  </a:ln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6"/>
                  </a:moveTo>
                  <a:cubicBezTo>
                    <a:pt x="703" y="1556"/>
                    <a:pt x="703" y="1556"/>
                    <a:pt x="703" y="1556"/>
                  </a:cubicBezTo>
                  <a:cubicBezTo>
                    <a:pt x="703" y="1556"/>
                    <a:pt x="703" y="1556"/>
                    <a:pt x="703" y="1555"/>
                  </a:cubicBezTo>
                  <a:cubicBezTo>
                    <a:pt x="703" y="1556"/>
                    <a:pt x="703" y="1556"/>
                    <a:pt x="703" y="1556"/>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lose/>
                  <a:moveTo>
                    <a:pt x="703" y="1558"/>
                  </a:moveTo>
                  <a:cubicBezTo>
                    <a:pt x="700" y="1546"/>
                    <a:pt x="696" y="1533"/>
                    <a:pt x="693" y="1520"/>
                  </a:cubicBezTo>
                  <a:cubicBezTo>
                    <a:pt x="694" y="1533"/>
                    <a:pt x="699" y="1546"/>
                    <a:pt x="703" y="1558"/>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1" y="1779"/>
                  </a:moveTo>
                  <a:cubicBezTo>
                    <a:pt x="321" y="1779"/>
                    <a:pt x="321" y="1779"/>
                    <a:pt x="321" y="1779"/>
                  </a:cubicBezTo>
                  <a:cubicBezTo>
                    <a:pt x="321" y="1779"/>
                    <a:pt x="320" y="1779"/>
                    <a:pt x="320" y="1779"/>
                  </a:cubicBezTo>
                  <a:cubicBezTo>
                    <a:pt x="320" y="1779"/>
                    <a:pt x="320" y="1779"/>
                    <a:pt x="321" y="1779"/>
                  </a:cubicBezTo>
                  <a:close/>
                  <a:moveTo>
                    <a:pt x="392" y="1717"/>
                  </a:moveTo>
                  <a:cubicBezTo>
                    <a:pt x="392" y="1716"/>
                    <a:pt x="392" y="1716"/>
                    <a:pt x="392" y="1716"/>
                  </a:cubicBezTo>
                  <a:cubicBezTo>
                    <a:pt x="392" y="1716"/>
                    <a:pt x="392" y="1716"/>
                    <a:pt x="392" y="1716"/>
                  </a:cubicBezTo>
                  <a:cubicBezTo>
                    <a:pt x="392" y="1716"/>
                    <a:pt x="392" y="1716"/>
                    <a:pt x="392" y="1717"/>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2150" y="149"/>
                  </a:moveTo>
                  <a:cubicBezTo>
                    <a:pt x="2150" y="149"/>
                    <a:pt x="2150" y="149"/>
                    <a:pt x="2150" y="149"/>
                  </a:cubicBezTo>
                  <a:cubicBezTo>
                    <a:pt x="2150" y="149"/>
                    <a:pt x="2150" y="149"/>
                    <a:pt x="2150" y="149"/>
                  </a:cubicBezTo>
                  <a:cubicBezTo>
                    <a:pt x="2150" y="149"/>
                    <a:pt x="2150" y="149"/>
                    <a:pt x="2150" y="149"/>
                  </a:cubicBezTo>
                  <a:cubicBezTo>
                    <a:pt x="2150" y="148"/>
                    <a:pt x="2150" y="146"/>
                    <a:pt x="2149" y="145"/>
                  </a:cubicBezTo>
                  <a:cubicBezTo>
                    <a:pt x="2149" y="144"/>
                    <a:pt x="2149" y="144"/>
                    <a:pt x="2149" y="144"/>
                  </a:cubicBezTo>
                  <a:cubicBezTo>
                    <a:pt x="2149" y="144"/>
                    <a:pt x="2149" y="144"/>
                    <a:pt x="2149" y="144"/>
                  </a:cubicBezTo>
                  <a:cubicBezTo>
                    <a:pt x="2149" y="144"/>
                    <a:pt x="2149" y="144"/>
                    <a:pt x="2149" y="144"/>
                  </a:cubicBezTo>
                  <a:cubicBezTo>
                    <a:pt x="2149" y="138"/>
                    <a:pt x="2148" y="132"/>
                    <a:pt x="2149" y="126"/>
                  </a:cubicBezTo>
                  <a:cubicBezTo>
                    <a:pt x="2145" y="148"/>
                    <a:pt x="2142" y="170"/>
                    <a:pt x="2138" y="192"/>
                  </a:cubicBezTo>
                  <a:cubicBezTo>
                    <a:pt x="2141" y="153"/>
                    <a:pt x="2149" y="114"/>
                    <a:pt x="2152" y="76"/>
                  </a:cubicBezTo>
                  <a:cubicBezTo>
                    <a:pt x="2133" y="141"/>
                    <a:pt x="2142" y="73"/>
                    <a:pt x="2146" y="57"/>
                  </a:cubicBezTo>
                  <a:cubicBezTo>
                    <a:pt x="2144" y="62"/>
                    <a:pt x="2140" y="71"/>
                    <a:pt x="2141" y="75"/>
                  </a:cubicBezTo>
                  <a:cubicBezTo>
                    <a:pt x="2135" y="53"/>
                    <a:pt x="2144" y="29"/>
                    <a:pt x="2146" y="7"/>
                  </a:cubicBezTo>
                  <a:cubicBezTo>
                    <a:pt x="2144" y="17"/>
                    <a:pt x="2139" y="30"/>
                    <a:pt x="2136" y="42"/>
                  </a:cubicBezTo>
                  <a:cubicBezTo>
                    <a:pt x="2136" y="50"/>
                    <a:pt x="2136" y="60"/>
                    <a:pt x="2135" y="69"/>
                  </a:cubicBezTo>
                  <a:cubicBezTo>
                    <a:pt x="2136" y="71"/>
                    <a:pt x="2137" y="72"/>
                    <a:pt x="2138" y="73"/>
                  </a:cubicBezTo>
                  <a:cubicBezTo>
                    <a:pt x="2137" y="72"/>
                    <a:pt x="2136" y="71"/>
                    <a:pt x="2135" y="70"/>
                  </a:cubicBezTo>
                  <a:cubicBezTo>
                    <a:pt x="2134" y="118"/>
                    <a:pt x="2131" y="175"/>
                    <a:pt x="2116" y="187"/>
                  </a:cubicBezTo>
                  <a:cubicBezTo>
                    <a:pt x="2112" y="208"/>
                    <a:pt x="2112" y="230"/>
                    <a:pt x="2110" y="251"/>
                  </a:cubicBezTo>
                  <a:cubicBezTo>
                    <a:pt x="2111" y="245"/>
                    <a:pt x="2112" y="207"/>
                    <a:pt x="2119" y="207"/>
                  </a:cubicBezTo>
                  <a:cubicBezTo>
                    <a:pt x="2118" y="230"/>
                    <a:pt x="2129" y="304"/>
                    <a:pt x="2101" y="316"/>
                  </a:cubicBezTo>
                  <a:cubicBezTo>
                    <a:pt x="2111" y="296"/>
                    <a:pt x="2088" y="337"/>
                    <a:pt x="2087" y="341"/>
                  </a:cubicBezTo>
                  <a:cubicBezTo>
                    <a:pt x="2079" y="375"/>
                    <a:pt x="2083" y="414"/>
                    <a:pt x="2070" y="447"/>
                  </a:cubicBezTo>
                  <a:cubicBezTo>
                    <a:pt x="2073" y="441"/>
                    <a:pt x="2079" y="430"/>
                    <a:pt x="2080" y="424"/>
                  </a:cubicBezTo>
                  <a:cubicBezTo>
                    <a:pt x="2079" y="429"/>
                    <a:pt x="2079" y="435"/>
                    <a:pt x="2078" y="441"/>
                  </a:cubicBezTo>
                  <a:cubicBezTo>
                    <a:pt x="2078" y="441"/>
                    <a:pt x="2078" y="441"/>
                    <a:pt x="2078" y="441"/>
                  </a:cubicBezTo>
                  <a:cubicBezTo>
                    <a:pt x="2077" y="442"/>
                    <a:pt x="2077" y="442"/>
                    <a:pt x="2078" y="442"/>
                  </a:cubicBezTo>
                  <a:cubicBezTo>
                    <a:pt x="2078" y="442"/>
                    <a:pt x="2078" y="442"/>
                    <a:pt x="2078" y="442"/>
                  </a:cubicBezTo>
                  <a:cubicBezTo>
                    <a:pt x="2078" y="442"/>
                    <a:pt x="2078" y="442"/>
                    <a:pt x="2077" y="442"/>
                  </a:cubicBezTo>
                  <a:cubicBezTo>
                    <a:pt x="2078" y="442"/>
                    <a:pt x="2078" y="442"/>
                    <a:pt x="2078" y="442"/>
                  </a:cubicBezTo>
                  <a:cubicBezTo>
                    <a:pt x="2072" y="474"/>
                    <a:pt x="2057" y="504"/>
                    <a:pt x="2046" y="534"/>
                  </a:cubicBezTo>
                  <a:cubicBezTo>
                    <a:pt x="2036" y="551"/>
                    <a:pt x="2023" y="614"/>
                    <a:pt x="2009" y="644"/>
                  </a:cubicBezTo>
                  <a:cubicBezTo>
                    <a:pt x="1993" y="676"/>
                    <a:pt x="1979" y="709"/>
                    <a:pt x="1964" y="742"/>
                  </a:cubicBezTo>
                  <a:cubicBezTo>
                    <a:pt x="1964" y="742"/>
                    <a:pt x="1964" y="742"/>
                    <a:pt x="1964" y="742"/>
                  </a:cubicBezTo>
                  <a:cubicBezTo>
                    <a:pt x="1964" y="743"/>
                    <a:pt x="1963" y="744"/>
                    <a:pt x="1963" y="745"/>
                  </a:cubicBezTo>
                  <a:cubicBezTo>
                    <a:pt x="1962" y="745"/>
                    <a:pt x="1962" y="746"/>
                    <a:pt x="1962" y="746"/>
                  </a:cubicBezTo>
                  <a:cubicBezTo>
                    <a:pt x="1950" y="774"/>
                    <a:pt x="1937" y="802"/>
                    <a:pt x="1923" y="829"/>
                  </a:cubicBezTo>
                  <a:cubicBezTo>
                    <a:pt x="1932" y="816"/>
                    <a:pt x="1940" y="804"/>
                    <a:pt x="1949" y="791"/>
                  </a:cubicBezTo>
                  <a:cubicBezTo>
                    <a:pt x="1940" y="810"/>
                    <a:pt x="1928" y="826"/>
                    <a:pt x="1916" y="842"/>
                  </a:cubicBezTo>
                  <a:cubicBezTo>
                    <a:pt x="1916" y="842"/>
                    <a:pt x="1916" y="842"/>
                    <a:pt x="1916" y="842"/>
                  </a:cubicBezTo>
                  <a:cubicBezTo>
                    <a:pt x="1915" y="843"/>
                    <a:pt x="1915" y="843"/>
                    <a:pt x="1915" y="844"/>
                  </a:cubicBezTo>
                  <a:cubicBezTo>
                    <a:pt x="1915" y="844"/>
                    <a:pt x="1915" y="844"/>
                    <a:pt x="1915" y="844"/>
                  </a:cubicBezTo>
                  <a:cubicBezTo>
                    <a:pt x="1904" y="858"/>
                    <a:pt x="1895" y="873"/>
                    <a:pt x="1890" y="891"/>
                  </a:cubicBezTo>
                  <a:cubicBezTo>
                    <a:pt x="1896" y="877"/>
                    <a:pt x="1904" y="865"/>
                    <a:pt x="1914" y="855"/>
                  </a:cubicBezTo>
                  <a:cubicBezTo>
                    <a:pt x="1878" y="915"/>
                    <a:pt x="1851" y="983"/>
                    <a:pt x="1802" y="1035"/>
                  </a:cubicBezTo>
                  <a:cubicBezTo>
                    <a:pt x="1808" y="1025"/>
                    <a:pt x="1814" y="1015"/>
                    <a:pt x="1819" y="1006"/>
                  </a:cubicBezTo>
                  <a:cubicBezTo>
                    <a:pt x="1816" y="1011"/>
                    <a:pt x="1788" y="1052"/>
                    <a:pt x="1794" y="1040"/>
                  </a:cubicBezTo>
                  <a:cubicBezTo>
                    <a:pt x="1786" y="1053"/>
                    <a:pt x="1777" y="1069"/>
                    <a:pt x="1766" y="1085"/>
                  </a:cubicBezTo>
                  <a:cubicBezTo>
                    <a:pt x="1770" y="1081"/>
                    <a:pt x="1774" y="1076"/>
                    <a:pt x="1777" y="1071"/>
                  </a:cubicBezTo>
                  <a:cubicBezTo>
                    <a:pt x="1773" y="1078"/>
                    <a:pt x="1769" y="1084"/>
                    <a:pt x="1763" y="1091"/>
                  </a:cubicBezTo>
                  <a:cubicBezTo>
                    <a:pt x="1763" y="1091"/>
                    <a:pt x="1763" y="1092"/>
                    <a:pt x="1762" y="1092"/>
                  </a:cubicBezTo>
                  <a:cubicBezTo>
                    <a:pt x="1762" y="1092"/>
                    <a:pt x="1762" y="1092"/>
                    <a:pt x="1762" y="1093"/>
                  </a:cubicBezTo>
                  <a:cubicBezTo>
                    <a:pt x="1761" y="1093"/>
                    <a:pt x="1761" y="1093"/>
                    <a:pt x="1761" y="1094"/>
                  </a:cubicBezTo>
                  <a:cubicBezTo>
                    <a:pt x="1760" y="1095"/>
                    <a:pt x="1759" y="1096"/>
                    <a:pt x="1759" y="1096"/>
                  </a:cubicBezTo>
                  <a:cubicBezTo>
                    <a:pt x="1759" y="1096"/>
                    <a:pt x="1759" y="1096"/>
                    <a:pt x="1759" y="1096"/>
                  </a:cubicBezTo>
                  <a:cubicBezTo>
                    <a:pt x="1759" y="1097"/>
                    <a:pt x="1758" y="1097"/>
                    <a:pt x="1758" y="1097"/>
                  </a:cubicBezTo>
                  <a:cubicBezTo>
                    <a:pt x="1730" y="1140"/>
                    <a:pt x="1695" y="1186"/>
                    <a:pt x="1661" y="1207"/>
                  </a:cubicBezTo>
                  <a:cubicBezTo>
                    <a:pt x="1658" y="1211"/>
                    <a:pt x="1653" y="1216"/>
                    <a:pt x="1646" y="1223"/>
                  </a:cubicBezTo>
                  <a:cubicBezTo>
                    <a:pt x="1628" y="1241"/>
                    <a:pt x="1608" y="1257"/>
                    <a:pt x="1591" y="1275"/>
                  </a:cubicBezTo>
                  <a:cubicBezTo>
                    <a:pt x="1589" y="1278"/>
                    <a:pt x="1557" y="1320"/>
                    <a:pt x="1552" y="1326"/>
                  </a:cubicBezTo>
                  <a:cubicBezTo>
                    <a:pt x="1523" y="1353"/>
                    <a:pt x="1491" y="1377"/>
                    <a:pt x="1460" y="1403"/>
                  </a:cubicBezTo>
                  <a:cubicBezTo>
                    <a:pt x="1402" y="1450"/>
                    <a:pt x="1323" y="1480"/>
                    <a:pt x="1277" y="1540"/>
                  </a:cubicBezTo>
                  <a:cubicBezTo>
                    <a:pt x="1286" y="1531"/>
                    <a:pt x="1297" y="1526"/>
                    <a:pt x="1309" y="1523"/>
                  </a:cubicBezTo>
                  <a:cubicBezTo>
                    <a:pt x="1289" y="1531"/>
                    <a:pt x="1272" y="1543"/>
                    <a:pt x="1254" y="1556"/>
                  </a:cubicBezTo>
                  <a:cubicBezTo>
                    <a:pt x="1252" y="1560"/>
                    <a:pt x="1247" y="1563"/>
                    <a:pt x="1242" y="1565"/>
                  </a:cubicBezTo>
                  <a:cubicBezTo>
                    <a:pt x="1235" y="1570"/>
                    <a:pt x="1229" y="1574"/>
                    <a:pt x="1222" y="1579"/>
                  </a:cubicBezTo>
                  <a:cubicBezTo>
                    <a:pt x="1225" y="1577"/>
                    <a:pt x="1232" y="1572"/>
                    <a:pt x="1239" y="1566"/>
                  </a:cubicBezTo>
                  <a:cubicBezTo>
                    <a:pt x="1229" y="1570"/>
                    <a:pt x="1216" y="1572"/>
                    <a:pt x="1210" y="1578"/>
                  </a:cubicBezTo>
                  <a:cubicBezTo>
                    <a:pt x="1222" y="1567"/>
                    <a:pt x="1235" y="1559"/>
                    <a:pt x="1250" y="1554"/>
                  </a:cubicBezTo>
                  <a:cubicBezTo>
                    <a:pt x="1227" y="1557"/>
                    <a:pt x="1198" y="1579"/>
                    <a:pt x="1171" y="1598"/>
                  </a:cubicBezTo>
                  <a:cubicBezTo>
                    <a:pt x="1171" y="1598"/>
                    <a:pt x="1171" y="1598"/>
                    <a:pt x="1171" y="1598"/>
                  </a:cubicBezTo>
                  <a:cubicBezTo>
                    <a:pt x="1165" y="1602"/>
                    <a:pt x="1158" y="1606"/>
                    <a:pt x="1151" y="1610"/>
                  </a:cubicBezTo>
                  <a:cubicBezTo>
                    <a:pt x="1138" y="1618"/>
                    <a:pt x="1124" y="1625"/>
                    <a:pt x="1111" y="1633"/>
                  </a:cubicBezTo>
                  <a:cubicBezTo>
                    <a:pt x="1045" y="1669"/>
                    <a:pt x="978" y="1701"/>
                    <a:pt x="911" y="1735"/>
                  </a:cubicBezTo>
                  <a:cubicBezTo>
                    <a:pt x="905" y="1737"/>
                    <a:pt x="900" y="1740"/>
                    <a:pt x="895" y="1743"/>
                  </a:cubicBezTo>
                  <a:cubicBezTo>
                    <a:pt x="887" y="1748"/>
                    <a:pt x="879" y="1752"/>
                    <a:pt x="871" y="1757"/>
                  </a:cubicBezTo>
                  <a:cubicBezTo>
                    <a:pt x="844" y="1772"/>
                    <a:pt x="816" y="1787"/>
                    <a:pt x="788" y="1790"/>
                  </a:cubicBezTo>
                  <a:cubicBezTo>
                    <a:pt x="761" y="1793"/>
                    <a:pt x="758" y="1762"/>
                    <a:pt x="755" y="1741"/>
                  </a:cubicBezTo>
                  <a:cubicBezTo>
                    <a:pt x="751" y="1731"/>
                    <a:pt x="736" y="1684"/>
                    <a:pt x="734" y="1672"/>
                  </a:cubicBezTo>
                  <a:cubicBezTo>
                    <a:pt x="725" y="1616"/>
                    <a:pt x="708" y="1561"/>
                    <a:pt x="692" y="1508"/>
                  </a:cubicBezTo>
                  <a:cubicBezTo>
                    <a:pt x="692" y="1512"/>
                    <a:pt x="692" y="1516"/>
                    <a:pt x="693" y="1520"/>
                  </a:cubicBezTo>
                  <a:cubicBezTo>
                    <a:pt x="691" y="1515"/>
                    <a:pt x="690" y="1509"/>
                    <a:pt x="688" y="1504"/>
                  </a:cubicBezTo>
                  <a:cubicBezTo>
                    <a:pt x="652" y="1529"/>
                    <a:pt x="616" y="1555"/>
                    <a:pt x="580" y="1581"/>
                  </a:cubicBezTo>
                  <a:cubicBezTo>
                    <a:pt x="580" y="1582"/>
                    <a:pt x="580" y="1582"/>
                    <a:pt x="580" y="1582"/>
                  </a:cubicBezTo>
                  <a:cubicBezTo>
                    <a:pt x="546" y="1606"/>
                    <a:pt x="513" y="1630"/>
                    <a:pt x="479" y="1653"/>
                  </a:cubicBezTo>
                  <a:cubicBezTo>
                    <a:pt x="482" y="1651"/>
                    <a:pt x="483" y="1650"/>
                    <a:pt x="483" y="1649"/>
                  </a:cubicBezTo>
                  <a:cubicBezTo>
                    <a:pt x="508" y="1638"/>
                    <a:pt x="524" y="1612"/>
                    <a:pt x="547" y="1596"/>
                  </a:cubicBezTo>
                  <a:cubicBezTo>
                    <a:pt x="438" y="1650"/>
                    <a:pt x="349" y="1734"/>
                    <a:pt x="253" y="1806"/>
                  </a:cubicBezTo>
                  <a:cubicBezTo>
                    <a:pt x="291" y="1782"/>
                    <a:pt x="322" y="1745"/>
                    <a:pt x="366" y="1730"/>
                  </a:cubicBezTo>
                  <a:cubicBezTo>
                    <a:pt x="344" y="1738"/>
                    <a:pt x="327" y="1760"/>
                    <a:pt x="311" y="1775"/>
                  </a:cubicBezTo>
                  <a:cubicBezTo>
                    <a:pt x="283" y="1801"/>
                    <a:pt x="248" y="1817"/>
                    <a:pt x="215" y="1836"/>
                  </a:cubicBezTo>
                  <a:cubicBezTo>
                    <a:pt x="215" y="1836"/>
                    <a:pt x="215" y="1836"/>
                    <a:pt x="215" y="1836"/>
                  </a:cubicBezTo>
                  <a:cubicBezTo>
                    <a:pt x="215" y="1836"/>
                    <a:pt x="215" y="1836"/>
                    <a:pt x="215" y="1836"/>
                  </a:cubicBezTo>
                  <a:cubicBezTo>
                    <a:pt x="215" y="1836"/>
                    <a:pt x="215" y="1836"/>
                    <a:pt x="214" y="1836"/>
                  </a:cubicBezTo>
                  <a:cubicBezTo>
                    <a:pt x="210" y="1839"/>
                    <a:pt x="206" y="1841"/>
                    <a:pt x="202" y="1844"/>
                  </a:cubicBezTo>
                  <a:cubicBezTo>
                    <a:pt x="131" y="1888"/>
                    <a:pt x="67" y="1942"/>
                    <a:pt x="0" y="1992"/>
                  </a:cubicBezTo>
                  <a:cubicBezTo>
                    <a:pt x="6" y="1994"/>
                    <a:pt x="13" y="1996"/>
                    <a:pt x="20" y="1998"/>
                  </a:cubicBezTo>
                  <a:cubicBezTo>
                    <a:pt x="16" y="1995"/>
                    <a:pt x="13" y="1991"/>
                    <a:pt x="11" y="1987"/>
                  </a:cubicBezTo>
                  <a:cubicBezTo>
                    <a:pt x="13" y="1991"/>
                    <a:pt x="17" y="1995"/>
                    <a:pt x="21" y="1998"/>
                  </a:cubicBezTo>
                  <a:cubicBezTo>
                    <a:pt x="35" y="2002"/>
                    <a:pt x="50" y="2007"/>
                    <a:pt x="64" y="2011"/>
                  </a:cubicBezTo>
                  <a:cubicBezTo>
                    <a:pt x="74" y="2013"/>
                    <a:pt x="83" y="2012"/>
                    <a:pt x="89" y="2011"/>
                  </a:cubicBezTo>
                  <a:cubicBezTo>
                    <a:pt x="65" y="2003"/>
                    <a:pt x="41" y="1993"/>
                    <a:pt x="16" y="1989"/>
                  </a:cubicBezTo>
                  <a:cubicBezTo>
                    <a:pt x="56" y="1942"/>
                    <a:pt x="114" y="1919"/>
                    <a:pt x="164" y="1884"/>
                  </a:cubicBezTo>
                  <a:cubicBezTo>
                    <a:pt x="120" y="1922"/>
                    <a:pt x="71" y="1953"/>
                    <a:pt x="24" y="1987"/>
                  </a:cubicBezTo>
                  <a:cubicBezTo>
                    <a:pt x="83" y="2005"/>
                    <a:pt x="138" y="2031"/>
                    <a:pt x="196" y="2049"/>
                  </a:cubicBezTo>
                  <a:cubicBezTo>
                    <a:pt x="198" y="2049"/>
                    <a:pt x="199" y="2049"/>
                    <a:pt x="201" y="2049"/>
                  </a:cubicBezTo>
                  <a:cubicBezTo>
                    <a:pt x="205" y="2051"/>
                    <a:pt x="210" y="2053"/>
                    <a:pt x="215" y="2053"/>
                  </a:cubicBezTo>
                  <a:cubicBezTo>
                    <a:pt x="215" y="2053"/>
                    <a:pt x="216" y="2053"/>
                    <a:pt x="217" y="2054"/>
                  </a:cubicBezTo>
                  <a:cubicBezTo>
                    <a:pt x="222" y="2056"/>
                    <a:pt x="227" y="2058"/>
                    <a:pt x="233" y="2061"/>
                  </a:cubicBezTo>
                  <a:cubicBezTo>
                    <a:pt x="237" y="2060"/>
                    <a:pt x="293" y="2079"/>
                    <a:pt x="317" y="2087"/>
                  </a:cubicBezTo>
                  <a:cubicBezTo>
                    <a:pt x="277" y="2073"/>
                    <a:pt x="347" y="2088"/>
                    <a:pt x="358" y="2092"/>
                  </a:cubicBezTo>
                  <a:cubicBezTo>
                    <a:pt x="391" y="2103"/>
                    <a:pt x="422" y="2115"/>
                    <a:pt x="454" y="2128"/>
                  </a:cubicBezTo>
                  <a:cubicBezTo>
                    <a:pt x="583" y="2177"/>
                    <a:pt x="719" y="2205"/>
                    <a:pt x="850" y="2248"/>
                  </a:cubicBezTo>
                  <a:cubicBezTo>
                    <a:pt x="847" y="2225"/>
                    <a:pt x="844" y="2202"/>
                    <a:pt x="840" y="2179"/>
                  </a:cubicBezTo>
                  <a:cubicBezTo>
                    <a:pt x="841" y="2127"/>
                    <a:pt x="821" y="2061"/>
                    <a:pt x="815" y="2009"/>
                  </a:cubicBezTo>
                  <a:cubicBezTo>
                    <a:pt x="815" y="2015"/>
                    <a:pt x="816" y="2022"/>
                    <a:pt x="817" y="2028"/>
                  </a:cubicBezTo>
                  <a:cubicBezTo>
                    <a:pt x="815" y="2019"/>
                    <a:pt x="812" y="2009"/>
                    <a:pt x="810" y="1999"/>
                  </a:cubicBezTo>
                  <a:cubicBezTo>
                    <a:pt x="811" y="2001"/>
                    <a:pt x="811" y="2002"/>
                    <a:pt x="812" y="2002"/>
                  </a:cubicBezTo>
                  <a:cubicBezTo>
                    <a:pt x="810" y="1997"/>
                    <a:pt x="808" y="1993"/>
                    <a:pt x="807" y="1988"/>
                  </a:cubicBezTo>
                  <a:cubicBezTo>
                    <a:pt x="808" y="1992"/>
                    <a:pt x="809" y="1995"/>
                    <a:pt x="810" y="1999"/>
                  </a:cubicBezTo>
                  <a:cubicBezTo>
                    <a:pt x="809" y="1998"/>
                    <a:pt x="809" y="1996"/>
                    <a:pt x="808" y="1995"/>
                  </a:cubicBezTo>
                  <a:cubicBezTo>
                    <a:pt x="810" y="2014"/>
                    <a:pt x="809" y="2034"/>
                    <a:pt x="812" y="2053"/>
                  </a:cubicBezTo>
                  <a:cubicBezTo>
                    <a:pt x="808" y="2024"/>
                    <a:pt x="802" y="1988"/>
                    <a:pt x="799" y="1964"/>
                  </a:cubicBezTo>
                  <a:cubicBezTo>
                    <a:pt x="799" y="1966"/>
                    <a:pt x="799" y="1966"/>
                    <a:pt x="799" y="1966"/>
                  </a:cubicBezTo>
                  <a:cubicBezTo>
                    <a:pt x="799" y="1969"/>
                    <a:pt x="798" y="1972"/>
                    <a:pt x="798" y="1975"/>
                  </a:cubicBezTo>
                  <a:cubicBezTo>
                    <a:pt x="797" y="1967"/>
                    <a:pt x="796" y="1962"/>
                    <a:pt x="796" y="1960"/>
                  </a:cubicBezTo>
                  <a:cubicBezTo>
                    <a:pt x="796" y="1960"/>
                    <a:pt x="796" y="1960"/>
                    <a:pt x="796" y="1960"/>
                  </a:cubicBezTo>
                  <a:cubicBezTo>
                    <a:pt x="796" y="1960"/>
                    <a:pt x="796" y="1960"/>
                    <a:pt x="796" y="1960"/>
                  </a:cubicBezTo>
                  <a:cubicBezTo>
                    <a:pt x="796" y="1959"/>
                    <a:pt x="796" y="1959"/>
                    <a:pt x="797" y="1959"/>
                  </a:cubicBezTo>
                  <a:cubicBezTo>
                    <a:pt x="797" y="1959"/>
                    <a:pt x="797" y="1959"/>
                    <a:pt x="797" y="1960"/>
                  </a:cubicBezTo>
                  <a:cubicBezTo>
                    <a:pt x="797" y="1960"/>
                    <a:pt x="797" y="1960"/>
                    <a:pt x="797" y="1960"/>
                  </a:cubicBezTo>
                  <a:cubicBezTo>
                    <a:pt x="799" y="1963"/>
                    <a:pt x="803" y="1975"/>
                    <a:pt x="805" y="1984"/>
                  </a:cubicBezTo>
                  <a:cubicBezTo>
                    <a:pt x="801" y="1965"/>
                    <a:pt x="798" y="1937"/>
                    <a:pt x="801" y="1928"/>
                  </a:cubicBezTo>
                  <a:cubicBezTo>
                    <a:pt x="797" y="1933"/>
                    <a:pt x="795" y="1938"/>
                    <a:pt x="794" y="1945"/>
                  </a:cubicBezTo>
                  <a:cubicBezTo>
                    <a:pt x="794" y="1945"/>
                    <a:pt x="794" y="1944"/>
                    <a:pt x="793" y="1944"/>
                  </a:cubicBezTo>
                  <a:cubicBezTo>
                    <a:pt x="793" y="1943"/>
                    <a:pt x="793" y="1942"/>
                    <a:pt x="793" y="1942"/>
                  </a:cubicBezTo>
                  <a:cubicBezTo>
                    <a:pt x="792" y="1941"/>
                    <a:pt x="792" y="1941"/>
                    <a:pt x="792" y="1940"/>
                  </a:cubicBezTo>
                  <a:cubicBezTo>
                    <a:pt x="792" y="1940"/>
                    <a:pt x="791" y="1939"/>
                    <a:pt x="791" y="1938"/>
                  </a:cubicBezTo>
                  <a:cubicBezTo>
                    <a:pt x="791" y="1938"/>
                    <a:pt x="791" y="1938"/>
                    <a:pt x="791" y="1938"/>
                  </a:cubicBezTo>
                  <a:cubicBezTo>
                    <a:pt x="791" y="1938"/>
                    <a:pt x="791" y="1938"/>
                    <a:pt x="791" y="1938"/>
                  </a:cubicBezTo>
                  <a:cubicBezTo>
                    <a:pt x="791" y="1938"/>
                    <a:pt x="791" y="1938"/>
                    <a:pt x="791" y="1938"/>
                  </a:cubicBezTo>
                  <a:cubicBezTo>
                    <a:pt x="791" y="1937"/>
                    <a:pt x="791" y="1936"/>
                    <a:pt x="791" y="1936"/>
                  </a:cubicBezTo>
                  <a:cubicBezTo>
                    <a:pt x="791" y="1936"/>
                    <a:pt x="791" y="1937"/>
                    <a:pt x="792" y="1939"/>
                  </a:cubicBezTo>
                  <a:cubicBezTo>
                    <a:pt x="789" y="1928"/>
                    <a:pt x="790" y="1917"/>
                    <a:pt x="798" y="1912"/>
                  </a:cubicBezTo>
                  <a:cubicBezTo>
                    <a:pt x="797" y="1913"/>
                    <a:pt x="795" y="1913"/>
                    <a:pt x="793" y="1914"/>
                  </a:cubicBezTo>
                  <a:cubicBezTo>
                    <a:pt x="796" y="1906"/>
                    <a:pt x="853" y="1896"/>
                    <a:pt x="863" y="1893"/>
                  </a:cubicBezTo>
                  <a:cubicBezTo>
                    <a:pt x="860" y="1894"/>
                    <a:pt x="858" y="1895"/>
                    <a:pt x="856" y="1896"/>
                  </a:cubicBezTo>
                  <a:cubicBezTo>
                    <a:pt x="860" y="1895"/>
                    <a:pt x="864" y="1894"/>
                    <a:pt x="868" y="1893"/>
                  </a:cubicBezTo>
                  <a:cubicBezTo>
                    <a:pt x="868" y="1893"/>
                    <a:pt x="868" y="1893"/>
                    <a:pt x="869" y="1893"/>
                  </a:cubicBezTo>
                  <a:cubicBezTo>
                    <a:pt x="869" y="1893"/>
                    <a:pt x="869" y="1893"/>
                    <a:pt x="869" y="1893"/>
                  </a:cubicBezTo>
                  <a:cubicBezTo>
                    <a:pt x="876" y="1892"/>
                    <a:pt x="883" y="1890"/>
                    <a:pt x="889" y="1889"/>
                  </a:cubicBezTo>
                  <a:cubicBezTo>
                    <a:pt x="893" y="1889"/>
                    <a:pt x="897" y="1888"/>
                    <a:pt x="900" y="1887"/>
                  </a:cubicBezTo>
                  <a:cubicBezTo>
                    <a:pt x="896" y="1888"/>
                    <a:pt x="893" y="1889"/>
                    <a:pt x="889" y="1890"/>
                  </a:cubicBezTo>
                  <a:cubicBezTo>
                    <a:pt x="882" y="1891"/>
                    <a:pt x="876" y="1893"/>
                    <a:pt x="869" y="1896"/>
                  </a:cubicBezTo>
                  <a:cubicBezTo>
                    <a:pt x="854" y="1900"/>
                    <a:pt x="838" y="1906"/>
                    <a:pt x="823" y="1912"/>
                  </a:cubicBezTo>
                  <a:cubicBezTo>
                    <a:pt x="838" y="1920"/>
                    <a:pt x="855" y="1916"/>
                    <a:pt x="873" y="1907"/>
                  </a:cubicBezTo>
                  <a:cubicBezTo>
                    <a:pt x="878" y="1905"/>
                    <a:pt x="883" y="1902"/>
                    <a:pt x="888" y="1899"/>
                  </a:cubicBezTo>
                  <a:cubicBezTo>
                    <a:pt x="908" y="1886"/>
                    <a:pt x="927" y="1871"/>
                    <a:pt x="941" y="1865"/>
                  </a:cubicBezTo>
                  <a:cubicBezTo>
                    <a:pt x="924" y="1871"/>
                    <a:pt x="907" y="1877"/>
                    <a:pt x="890" y="1883"/>
                  </a:cubicBezTo>
                  <a:cubicBezTo>
                    <a:pt x="883" y="1885"/>
                    <a:pt x="876" y="1887"/>
                    <a:pt x="869" y="1890"/>
                  </a:cubicBezTo>
                  <a:cubicBezTo>
                    <a:pt x="876" y="1887"/>
                    <a:pt x="883" y="1883"/>
                    <a:pt x="890" y="1880"/>
                  </a:cubicBezTo>
                  <a:cubicBezTo>
                    <a:pt x="967" y="1847"/>
                    <a:pt x="1044" y="1814"/>
                    <a:pt x="1118" y="1775"/>
                  </a:cubicBezTo>
                  <a:cubicBezTo>
                    <a:pt x="1118" y="1775"/>
                    <a:pt x="1118" y="1774"/>
                    <a:pt x="1119" y="1774"/>
                  </a:cubicBezTo>
                  <a:cubicBezTo>
                    <a:pt x="1119" y="1774"/>
                    <a:pt x="1119" y="1774"/>
                    <a:pt x="1119" y="1774"/>
                  </a:cubicBezTo>
                  <a:cubicBezTo>
                    <a:pt x="1126" y="1771"/>
                    <a:pt x="1132" y="1767"/>
                    <a:pt x="1139" y="1763"/>
                  </a:cubicBezTo>
                  <a:cubicBezTo>
                    <a:pt x="1178" y="1742"/>
                    <a:pt x="1216" y="1720"/>
                    <a:pt x="1252" y="1696"/>
                  </a:cubicBezTo>
                  <a:cubicBezTo>
                    <a:pt x="1247" y="1699"/>
                    <a:pt x="1242" y="1705"/>
                    <a:pt x="1236" y="1712"/>
                  </a:cubicBezTo>
                  <a:cubicBezTo>
                    <a:pt x="1266" y="1693"/>
                    <a:pt x="1295" y="1673"/>
                    <a:pt x="1324" y="1653"/>
                  </a:cubicBezTo>
                  <a:cubicBezTo>
                    <a:pt x="1334" y="1646"/>
                    <a:pt x="1355" y="1631"/>
                    <a:pt x="1376" y="1615"/>
                  </a:cubicBezTo>
                  <a:cubicBezTo>
                    <a:pt x="1374" y="1616"/>
                    <a:pt x="1373" y="1616"/>
                    <a:pt x="1371" y="1616"/>
                  </a:cubicBezTo>
                  <a:cubicBezTo>
                    <a:pt x="1372" y="1615"/>
                    <a:pt x="1372" y="1615"/>
                    <a:pt x="1373" y="1615"/>
                  </a:cubicBezTo>
                  <a:cubicBezTo>
                    <a:pt x="1372" y="1615"/>
                    <a:pt x="1372" y="1615"/>
                    <a:pt x="1371" y="1616"/>
                  </a:cubicBezTo>
                  <a:cubicBezTo>
                    <a:pt x="1370" y="1616"/>
                    <a:pt x="1370" y="1616"/>
                    <a:pt x="1369" y="1615"/>
                  </a:cubicBezTo>
                  <a:cubicBezTo>
                    <a:pt x="1358" y="1624"/>
                    <a:pt x="1346" y="1633"/>
                    <a:pt x="1333" y="1640"/>
                  </a:cubicBezTo>
                  <a:cubicBezTo>
                    <a:pt x="1336" y="1639"/>
                    <a:pt x="1340" y="1637"/>
                    <a:pt x="1343" y="1635"/>
                  </a:cubicBezTo>
                  <a:cubicBezTo>
                    <a:pt x="1302" y="1664"/>
                    <a:pt x="1235" y="1709"/>
                    <a:pt x="1232" y="1704"/>
                  </a:cubicBezTo>
                  <a:cubicBezTo>
                    <a:pt x="1226" y="1693"/>
                    <a:pt x="1340" y="1628"/>
                    <a:pt x="1352" y="1620"/>
                  </a:cubicBezTo>
                  <a:cubicBezTo>
                    <a:pt x="1371" y="1608"/>
                    <a:pt x="1391" y="1595"/>
                    <a:pt x="1409" y="1582"/>
                  </a:cubicBezTo>
                  <a:cubicBezTo>
                    <a:pt x="1405" y="1586"/>
                    <a:pt x="1400" y="1590"/>
                    <a:pt x="1395" y="1593"/>
                  </a:cubicBezTo>
                  <a:cubicBezTo>
                    <a:pt x="1405" y="1586"/>
                    <a:pt x="1415" y="1578"/>
                    <a:pt x="1424" y="1571"/>
                  </a:cubicBezTo>
                  <a:cubicBezTo>
                    <a:pt x="1440" y="1559"/>
                    <a:pt x="1455" y="1547"/>
                    <a:pt x="1471" y="1534"/>
                  </a:cubicBezTo>
                  <a:cubicBezTo>
                    <a:pt x="1493" y="1516"/>
                    <a:pt x="1514" y="1497"/>
                    <a:pt x="1535" y="1478"/>
                  </a:cubicBezTo>
                  <a:cubicBezTo>
                    <a:pt x="1544" y="1470"/>
                    <a:pt x="1631" y="1395"/>
                    <a:pt x="1576" y="1435"/>
                  </a:cubicBezTo>
                  <a:cubicBezTo>
                    <a:pt x="1586" y="1426"/>
                    <a:pt x="1595" y="1417"/>
                    <a:pt x="1603" y="1407"/>
                  </a:cubicBezTo>
                  <a:cubicBezTo>
                    <a:pt x="1577" y="1430"/>
                    <a:pt x="1550" y="1453"/>
                    <a:pt x="1523" y="1476"/>
                  </a:cubicBezTo>
                  <a:cubicBezTo>
                    <a:pt x="1567" y="1424"/>
                    <a:pt x="1623" y="1384"/>
                    <a:pt x="1669" y="1334"/>
                  </a:cubicBezTo>
                  <a:cubicBezTo>
                    <a:pt x="1661" y="1342"/>
                    <a:pt x="1652" y="1350"/>
                    <a:pt x="1644" y="1358"/>
                  </a:cubicBezTo>
                  <a:cubicBezTo>
                    <a:pt x="1675" y="1323"/>
                    <a:pt x="1709" y="1290"/>
                    <a:pt x="1739" y="1253"/>
                  </a:cubicBezTo>
                  <a:cubicBezTo>
                    <a:pt x="1769" y="1215"/>
                    <a:pt x="1789" y="1165"/>
                    <a:pt x="1828" y="1135"/>
                  </a:cubicBezTo>
                  <a:cubicBezTo>
                    <a:pt x="1835" y="1124"/>
                    <a:pt x="1842" y="1114"/>
                    <a:pt x="1849" y="1103"/>
                  </a:cubicBezTo>
                  <a:cubicBezTo>
                    <a:pt x="1856" y="1093"/>
                    <a:pt x="1909" y="1021"/>
                    <a:pt x="1861" y="1076"/>
                  </a:cubicBezTo>
                  <a:cubicBezTo>
                    <a:pt x="1869" y="1064"/>
                    <a:pt x="1877" y="1051"/>
                    <a:pt x="1884" y="1039"/>
                  </a:cubicBezTo>
                  <a:cubicBezTo>
                    <a:pt x="1873" y="1055"/>
                    <a:pt x="1863" y="1066"/>
                    <a:pt x="1856" y="1069"/>
                  </a:cubicBezTo>
                  <a:cubicBezTo>
                    <a:pt x="1853" y="1073"/>
                    <a:pt x="1849" y="1079"/>
                    <a:pt x="1843" y="1086"/>
                  </a:cubicBezTo>
                  <a:cubicBezTo>
                    <a:pt x="1843" y="1087"/>
                    <a:pt x="1842" y="1088"/>
                    <a:pt x="1841" y="1089"/>
                  </a:cubicBezTo>
                  <a:cubicBezTo>
                    <a:pt x="1811" y="1117"/>
                    <a:pt x="1789" y="1173"/>
                    <a:pt x="1765" y="1202"/>
                  </a:cubicBezTo>
                  <a:cubicBezTo>
                    <a:pt x="1722" y="1255"/>
                    <a:pt x="1676" y="1305"/>
                    <a:pt x="1628" y="1354"/>
                  </a:cubicBezTo>
                  <a:cubicBezTo>
                    <a:pt x="1587" y="1397"/>
                    <a:pt x="1547" y="1441"/>
                    <a:pt x="1505" y="1483"/>
                  </a:cubicBezTo>
                  <a:cubicBezTo>
                    <a:pt x="1475" y="1491"/>
                    <a:pt x="1441" y="1529"/>
                    <a:pt x="1411" y="1563"/>
                  </a:cubicBezTo>
                  <a:cubicBezTo>
                    <a:pt x="1403" y="1566"/>
                    <a:pt x="1395" y="1569"/>
                    <a:pt x="1397" y="1567"/>
                  </a:cubicBezTo>
                  <a:cubicBezTo>
                    <a:pt x="1313" y="1625"/>
                    <a:pt x="1234" y="1692"/>
                    <a:pt x="1145" y="1742"/>
                  </a:cubicBezTo>
                  <a:cubicBezTo>
                    <a:pt x="1194" y="1715"/>
                    <a:pt x="1164" y="1733"/>
                    <a:pt x="1140" y="1746"/>
                  </a:cubicBezTo>
                  <a:cubicBezTo>
                    <a:pt x="1131" y="1752"/>
                    <a:pt x="1123" y="1756"/>
                    <a:pt x="1121" y="1758"/>
                  </a:cubicBezTo>
                  <a:cubicBezTo>
                    <a:pt x="1119" y="1759"/>
                    <a:pt x="1117" y="1760"/>
                    <a:pt x="1115" y="1761"/>
                  </a:cubicBezTo>
                  <a:cubicBezTo>
                    <a:pt x="1092" y="1774"/>
                    <a:pt x="1068" y="1786"/>
                    <a:pt x="1044" y="1798"/>
                  </a:cubicBezTo>
                  <a:cubicBezTo>
                    <a:pt x="1016" y="1812"/>
                    <a:pt x="986" y="1825"/>
                    <a:pt x="956" y="1837"/>
                  </a:cubicBezTo>
                  <a:cubicBezTo>
                    <a:pt x="956" y="1837"/>
                    <a:pt x="956" y="1837"/>
                    <a:pt x="956" y="1837"/>
                  </a:cubicBezTo>
                  <a:cubicBezTo>
                    <a:pt x="955" y="1838"/>
                    <a:pt x="953" y="1838"/>
                    <a:pt x="952" y="1839"/>
                  </a:cubicBezTo>
                  <a:cubicBezTo>
                    <a:pt x="956" y="1838"/>
                    <a:pt x="960" y="1837"/>
                    <a:pt x="964" y="1835"/>
                  </a:cubicBezTo>
                  <a:cubicBezTo>
                    <a:pt x="958" y="1837"/>
                    <a:pt x="953" y="1840"/>
                    <a:pt x="947" y="1842"/>
                  </a:cubicBezTo>
                  <a:cubicBezTo>
                    <a:pt x="947" y="1842"/>
                    <a:pt x="947" y="1842"/>
                    <a:pt x="947" y="1843"/>
                  </a:cubicBezTo>
                  <a:cubicBezTo>
                    <a:pt x="946" y="1843"/>
                    <a:pt x="945" y="1843"/>
                    <a:pt x="945" y="1843"/>
                  </a:cubicBezTo>
                  <a:cubicBezTo>
                    <a:pt x="945" y="1843"/>
                    <a:pt x="944" y="1844"/>
                    <a:pt x="944" y="1844"/>
                  </a:cubicBezTo>
                  <a:cubicBezTo>
                    <a:pt x="944" y="1844"/>
                    <a:pt x="945" y="1843"/>
                    <a:pt x="945" y="1843"/>
                  </a:cubicBezTo>
                  <a:cubicBezTo>
                    <a:pt x="945" y="1843"/>
                    <a:pt x="945" y="1843"/>
                    <a:pt x="946" y="1842"/>
                  </a:cubicBezTo>
                  <a:cubicBezTo>
                    <a:pt x="945" y="1843"/>
                    <a:pt x="942" y="1844"/>
                    <a:pt x="944" y="1843"/>
                  </a:cubicBezTo>
                  <a:cubicBezTo>
                    <a:pt x="938" y="1845"/>
                    <a:pt x="932" y="1847"/>
                    <a:pt x="926" y="1849"/>
                  </a:cubicBezTo>
                  <a:cubicBezTo>
                    <a:pt x="934" y="1846"/>
                    <a:pt x="943" y="1842"/>
                    <a:pt x="952" y="1840"/>
                  </a:cubicBezTo>
                  <a:cubicBezTo>
                    <a:pt x="953" y="1839"/>
                    <a:pt x="955" y="1838"/>
                    <a:pt x="956" y="1837"/>
                  </a:cubicBezTo>
                  <a:cubicBezTo>
                    <a:pt x="936" y="1845"/>
                    <a:pt x="915" y="1853"/>
                    <a:pt x="894" y="1860"/>
                  </a:cubicBezTo>
                  <a:cubicBezTo>
                    <a:pt x="883" y="1864"/>
                    <a:pt x="872" y="1867"/>
                    <a:pt x="861" y="1871"/>
                  </a:cubicBezTo>
                  <a:cubicBezTo>
                    <a:pt x="860" y="1871"/>
                    <a:pt x="859" y="1872"/>
                    <a:pt x="858" y="1872"/>
                  </a:cubicBezTo>
                  <a:cubicBezTo>
                    <a:pt x="859" y="1872"/>
                    <a:pt x="860" y="1871"/>
                    <a:pt x="861" y="1871"/>
                  </a:cubicBezTo>
                  <a:cubicBezTo>
                    <a:pt x="868" y="1869"/>
                    <a:pt x="882" y="1866"/>
                    <a:pt x="883" y="1864"/>
                  </a:cubicBezTo>
                  <a:cubicBezTo>
                    <a:pt x="882" y="1866"/>
                    <a:pt x="881" y="1867"/>
                    <a:pt x="880" y="1869"/>
                  </a:cubicBezTo>
                  <a:cubicBezTo>
                    <a:pt x="885" y="1867"/>
                    <a:pt x="889" y="1866"/>
                    <a:pt x="893" y="1865"/>
                  </a:cubicBezTo>
                  <a:cubicBezTo>
                    <a:pt x="898" y="1864"/>
                    <a:pt x="903" y="1863"/>
                    <a:pt x="908" y="1861"/>
                  </a:cubicBezTo>
                  <a:cubicBezTo>
                    <a:pt x="912" y="1860"/>
                    <a:pt x="917" y="1858"/>
                    <a:pt x="921" y="1856"/>
                  </a:cubicBezTo>
                  <a:cubicBezTo>
                    <a:pt x="921" y="1856"/>
                    <a:pt x="921" y="1856"/>
                    <a:pt x="922" y="1856"/>
                  </a:cubicBezTo>
                  <a:cubicBezTo>
                    <a:pt x="922" y="1856"/>
                    <a:pt x="922" y="1856"/>
                    <a:pt x="922" y="1856"/>
                  </a:cubicBezTo>
                  <a:cubicBezTo>
                    <a:pt x="922" y="1856"/>
                    <a:pt x="922" y="1856"/>
                    <a:pt x="922" y="1855"/>
                  </a:cubicBezTo>
                  <a:cubicBezTo>
                    <a:pt x="922" y="1855"/>
                    <a:pt x="922" y="1855"/>
                    <a:pt x="923" y="1855"/>
                  </a:cubicBezTo>
                  <a:cubicBezTo>
                    <a:pt x="923" y="1855"/>
                    <a:pt x="923" y="1855"/>
                    <a:pt x="923" y="1855"/>
                  </a:cubicBezTo>
                  <a:cubicBezTo>
                    <a:pt x="924" y="1855"/>
                    <a:pt x="924" y="1855"/>
                    <a:pt x="925" y="1854"/>
                  </a:cubicBezTo>
                  <a:cubicBezTo>
                    <a:pt x="926" y="1854"/>
                    <a:pt x="926" y="1854"/>
                    <a:pt x="927" y="1853"/>
                  </a:cubicBezTo>
                  <a:cubicBezTo>
                    <a:pt x="927" y="1853"/>
                    <a:pt x="928" y="1853"/>
                    <a:pt x="928" y="1853"/>
                  </a:cubicBezTo>
                  <a:cubicBezTo>
                    <a:pt x="928" y="1853"/>
                    <a:pt x="928" y="1853"/>
                    <a:pt x="928" y="1853"/>
                  </a:cubicBezTo>
                  <a:cubicBezTo>
                    <a:pt x="928" y="1853"/>
                    <a:pt x="930" y="1852"/>
                    <a:pt x="934" y="1851"/>
                  </a:cubicBezTo>
                  <a:cubicBezTo>
                    <a:pt x="934" y="1851"/>
                    <a:pt x="934" y="1850"/>
                    <a:pt x="935" y="1850"/>
                  </a:cubicBezTo>
                  <a:cubicBezTo>
                    <a:pt x="935" y="1850"/>
                    <a:pt x="935" y="1850"/>
                    <a:pt x="935" y="1850"/>
                  </a:cubicBezTo>
                  <a:cubicBezTo>
                    <a:pt x="934" y="1851"/>
                    <a:pt x="933" y="1852"/>
                    <a:pt x="932" y="1852"/>
                  </a:cubicBezTo>
                  <a:cubicBezTo>
                    <a:pt x="934" y="1852"/>
                    <a:pt x="936" y="1851"/>
                    <a:pt x="938" y="1850"/>
                  </a:cubicBezTo>
                  <a:cubicBezTo>
                    <a:pt x="928" y="1855"/>
                    <a:pt x="918" y="1859"/>
                    <a:pt x="908" y="1861"/>
                  </a:cubicBezTo>
                  <a:cubicBezTo>
                    <a:pt x="903" y="1863"/>
                    <a:pt x="898" y="1865"/>
                    <a:pt x="893" y="1867"/>
                  </a:cubicBezTo>
                  <a:cubicBezTo>
                    <a:pt x="886" y="1870"/>
                    <a:pt x="879" y="1872"/>
                    <a:pt x="873" y="1875"/>
                  </a:cubicBezTo>
                  <a:cubicBezTo>
                    <a:pt x="870" y="1877"/>
                    <a:pt x="866" y="1878"/>
                    <a:pt x="862" y="1879"/>
                  </a:cubicBezTo>
                  <a:cubicBezTo>
                    <a:pt x="866" y="1877"/>
                    <a:pt x="869" y="1876"/>
                    <a:pt x="873" y="1875"/>
                  </a:cubicBezTo>
                  <a:cubicBezTo>
                    <a:pt x="876" y="1873"/>
                    <a:pt x="878" y="1871"/>
                    <a:pt x="880" y="1869"/>
                  </a:cubicBezTo>
                  <a:cubicBezTo>
                    <a:pt x="874" y="1871"/>
                    <a:pt x="868" y="1873"/>
                    <a:pt x="862" y="1877"/>
                  </a:cubicBezTo>
                  <a:cubicBezTo>
                    <a:pt x="860" y="1878"/>
                    <a:pt x="857" y="1879"/>
                    <a:pt x="855" y="1880"/>
                  </a:cubicBezTo>
                  <a:cubicBezTo>
                    <a:pt x="858" y="1880"/>
                    <a:pt x="860" y="1879"/>
                    <a:pt x="862" y="1879"/>
                  </a:cubicBezTo>
                  <a:cubicBezTo>
                    <a:pt x="859" y="1880"/>
                    <a:pt x="855" y="1881"/>
                    <a:pt x="852" y="1883"/>
                  </a:cubicBezTo>
                  <a:cubicBezTo>
                    <a:pt x="853" y="1882"/>
                    <a:pt x="854" y="1881"/>
                    <a:pt x="855" y="1880"/>
                  </a:cubicBezTo>
                  <a:cubicBezTo>
                    <a:pt x="822" y="1887"/>
                    <a:pt x="770" y="1882"/>
                    <a:pt x="774" y="1923"/>
                  </a:cubicBezTo>
                  <a:cubicBezTo>
                    <a:pt x="777" y="1944"/>
                    <a:pt x="779" y="1965"/>
                    <a:pt x="783" y="1986"/>
                  </a:cubicBezTo>
                  <a:cubicBezTo>
                    <a:pt x="787" y="2012"/>
                    <a:pt x="792" y="2038"/>
                    <a:pt x="797" y="2064"/>
                  </a:cubicBezTo>
                  <a:cubicBezTo>
                    <a:pt x="797" y="2066"/>
                    <a:pt x="798" y="2069"/>
                    <a:pt x="798" y="2071"/>
                  </a:cubicBezTo>
                  <a:cubicBezTo>
                    <a:pt x="799" y="2074"/>
                    <a:pt x="799" y="2076"/>
                    <a:pt x="800" y="2078"/>
                  </a:cubicBezTo>
                  <a:cubicBezTo>
                    <a:pt x="801" y="2084"/>
                    <a:pt x="801" y="2089"/>
                    <a:pt x="802" y="2094"/>
                  </a:cubicBezTo>
                  <a:cubicBezTo>
                    <a:pt x="803" y="2095"/>
                    <a:pt x="803" y="2096"/>
                    <a:pt x="803" y="2097"/>
                  </a:cubicBezTo>
                  <a:cubicBezTo>
                    <a:pt x="808" y="2126"/>
                    <a:pt x="813" y="2154"/>
                    <a:pt x="817" y="2183"/>
                  </a:cubicBezTo>
                  <a:cubicBezTo>
                    <a:pt x="816" y="2181"/>
                    <a:pt x="816" y="2180"/>
                    <a:pt x="816" y="2179"/>
                  </a:cubicBezTo>
                  <a:cubicBezTo>
                    <a:pt x="816" y="2182"/>
                    <a:pt x="817" y="2186"/>
                    <a:pt x="818" y="2190"/>
                  </a:cubicBezTo>
                  <a:cubicBezTo>
                    <a:pt x="817" y="2187"/>
                    <a:pt x="817" y="2185"/>
                    <a:pt x="817" y="2183"/>
                  </a:cubicBezTo>
                  <a:cubicBezTo>
                    <a:pt x="817" y="2184"/>
                    <a:pt x="818" y="2186"/>
                    <a:pt x="818" y="2187"/>
                  </a:cubicBezTo>
                  <a:cubicBezTo>
                    <a:pt x="818" y="2174"/>
                    <a:pt x="819" y="2160"/>
                    <a:pt x="819" y="2155"/>
                  </a:cubicBezTo>
                  <a:cubicBezTo>
                    <a:pt x="819" y="2147"/>
                    <a:pt x="819" y="2139"/>
                    <a:pt x="818" y="2131"/>
                  </a:cubicBezTo>
                  <a:cubicBezTo>
                    <a:pt x="824" y="2141"/>
                    <a:pt x="827" y="2146"/>
                    <a:pt x="828" y="2149"/>
                  </a:cubicBezTo>
                  <a:cubicBezTo>
                    <a:pt x="827" y="2146"/>
                    <a:pt x="823" y="2144"/>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4"/>
                  </a:cubicBezTo>
                  <a:cubicBezTo>
                    <a:pt x="824" y="2154"/>
                    <a:pt x="824" y="2154"/>
                    <a:pt x="824" y="2154"/>
                  </a:cubicBezTo>
                  <a:cubicBezTo>
                    <a:pt x="824" y="2154"/>
                    <a:pt x="824" y="2154"/>
                    <a:pt x="824" y="2154"/>
                  </a:cubicBezTo>
                  <a:cubicBezTo>
                    <a:pt x="824" y="2154"/>
                    <a:pt x="824" y="2154"/>
                    <a:pt x="824" y="2154"/>
                  </a:cubicBezTo>
                  <a:cubicBezTo>
                    <a:pt x="824" y="2154"/>
                    <a:pt x="824" y="2154"/>
                    <a:pt x="824" y="2154"/>
                  </a:cubicBezTo>
                  <a:cubicBezTo>
                    <a:pt x="824" y="2154"/>
                    <a:pt x="824" y="2154"/>
                    <a:pt x="824" y="2154"/>
                  </a:cubicBezTo>
                  <a:cubicBezTo>
                    <a:pt x="827" y="2178"/>
                    <a:pt x="829" y="2201"/>
                    <a:pt x="829" y="2225"/>
                  </a:cubicBezTo>
                  <a:cubicBezTo>
                    <a:pt x="828" y="2224"/>
                    <a:pt x="826" y="2223"/>
                    <a:pt x="825" y="2221"/>
                  </a:cubicBezTo>
                  <a:cubicBezTo>
                    <a:pt x="812" y="2220"/>
                    <a:pt x="801" y="2216"/>
                    <a:pt x="790" y="2210"/>
                  </a:cubicBezTo>
                  <a:cubicBezTo>
                    <a:pt x="801" y="2214"/>
                    <a:pt x="812" y="2217"/>
                    <a:pt x="824" y="2220"/>
                  </a:cubicBezTo>
                  <a:cubicBezTo>
                    <a:pt x="820" y="2214"/>
                    <a:pt x="819" y="2204"/>
                    <a:pt x="818" y="2194"/>
                  </a:cubicBezTo>
                  <a:cubicBezTo>
                    <a:pt x="818" y="2193"/>
                    <a:pt x="818" y="2191"/>
                    <a:pt x="818" y="2190"/>
                  </a:cubicBezTo>
                  <a:cubicBezTo>
                    <a:pt x="819" y="2198"/>
                    <a:pt x="819" y="2206"/>
                    <a:pt x="820" y="2214"/>
                  </a:cubicBezTo>
                  <a:cubicBezTo>
                    <a:pt x="814" y="2212"/>
                    <a:pt x="808" y="2210"/>
                    <a:pt x="802" y="2208"/>
                  </a:cubicBezTo>
                  <a:cubicBezTo>
                    <a:pt x="802" y="2208"/>
                    <a:pt x="802" y="2208"/>
                    <a:pt x="802" y="2208"/>
                  </a:cubicBezTo>
                  <a:cubicBezTo>
                    <a:pt x="796" y="2205"/>
                    <a:pt x="789" y="2203"/>
                    <a:pt x="783" y="2201"/>
                  </a:cubicBezTo>
                  <a:cubicBezTo>
                    <a:pt x="771" y="2197"/>
                    <a:pt x="758" y="2194"/>
                    <a:pt x="746" y="2190"/>
                  </a:cubicBezTo>
                  <a:cubicBezTo>
                    <a:pt x="753" y="2193"/>
                    <a:pt x="760" y="2196"/>
                    <a:pt x="767" y="2201"/>
                  </a:cubicBezTo>
                  <a:cubicBezTo>
                    <a:pt x="743" y="2194"/>
                    <a:pt x="719" y="2186"/>
                    <a:pt x="695" y="2180"/>
                  </a:cubicBezTo>
                  <a:cubicBezTo>
                    <a:pt x="688" y="2178"/>
                    <a:pt x="682" y="2176"/>
                    <a:pt x="676" y="2174"/>
                  </a:cubicBezTo>
                  <a:cubicBezTo>
                    <a:pt x="675" y="2174"/>
                    <a:pt x="674" y="2174"/>
                    <a:pt x="673" y="2173"/>
                  </a:cubicBezTo>
                  <a:cubicBezTo>
                    <a:pt x="656" y="2161"/>
                    <a:pt x="635" y="2157"/>
                    <a:pt x="615" y="2154"/>
                  </a:cubicBezTo>
                  <a:cubicBezTo>
                    <a:pt x="614" y="2154"/>
                    <a:pt x="602" y="2150"/>
                    <a:pt x="590" y="2147"/>
                  </a:cubicBezTo>
                  <a:cubicBezTo>
                    <a:pt x="579" y="2144"/>
                    <a:pt x="568" y="2142"/>
                    <a:pt x="570" y="2143"/>
                  </a:cubicBezTo>
                  <a:cubicBezTo>
                    <a:pt x="570" y="2143"/>
                    <a:pt x="570" y="2143"/>
                    <a:pt x="570" y="2143"/>
                  </a:cubicBezTo>
                  <a:cubicBezTo>
                    <a:pt x="570" y="2143"/>
                    <a:pt x="570" y="2143"/>
                    <a:pt x="570" y="2143"/>
                  </a:cubicBezTo>
                  <a:cubicBezTo>
                    <a:pt x="570" y="2144"/>
                    <a:pt x="570" y="2144"/>
                    <a:pt x="570" y="2144"/>
                  </a:cubicBezTo>
                  <a:cubicBezTo>
                    <a:pt x="570" y="2144"/>
                    <a:pt x="570" y="2144"/>
                    <a:pt x="570" y="2144"/>
                  </a:cubicBezTo>
                  <a:cubicBezTo>
                    <a:pt x="570" y="2144"/>
                    <a:pt x="570" y="2144"/>
                    <a:pt x="571" y="2144"/>
                  </a:cubicBezTo>
                  <a:cubicBezTo>
                    <a:pt x="571" y="2144"/>
                    <a:pt x="571" y="2144"/>
                    <a:pt x="571" y="2144"/>
                  </a:cubicBezTo>
                  <a:cubicBezTo>
                    <a:pt x="571" y="2144"/>
                    <a:pt x="571" y="2144"/>
                    <a:pt x="571" y="2144"/>
                  </a:cubicBezTo>
                  <a:cubicBezTo>
                    <a:pt x="571" y="2144"/>
                    <a:pt x="571" y="2144"/>
                    <a:pt x="571" y="2144"/>
                  </a:cubicBezTo>
                  <a:cubicBezTo>
                    <a:pt x="571" y="2144"/>
                    <a:pt x="571" y="2144"/>
                    <a:pt x="571" y="2144"/>
                  </a:cubicBezTo>
                  <a:cubicBezTo>
                    <a:pt x="569" y="2143"/>
                    <a:pt x="566" y="2143"/>
                    <a:pt x="563" y="2142"/>
                  </a:cubicBezTo>
                  <a:cubicBezTo>
                    <a:pt x="509" y="2125"/>
                    <a:pt x="454" y="2107"/>
                    <a:pt x="402" y="2085"/>
                  </a:cubicBezTo>
                  <a:cubicBezTo>
                    <a:pt x="367" y="2071"/>
                    <a:pt x="332" y="2056"/>
                    <a:pt x="297" y="2043"/>
                  </a:cubicBezTo>
                  <a:cubicBezTo>
                    <a:pt x="286" y="2039"/>
                    <a:pt x="229" y="2030"/>
                    <a:pt x="225" y="2033"/>
                  </a:cubicBezTo>
                  <a:cubicBezTo>
                    <a:pt x="177" y="2002"/>
                    <a:pt x="116" y="2006"/>
                    <a:pt x="65" y="1981"/>
                  </a:cubicBezTo>
                  <a:cubicBezTo>
                    <a:pt x="81" y="1971"/>
                    <a:pt x="98" y="1956"/>
                    <a:pt x="116" y="1951"/>
                  </a:cubicBezTo>
                  <a:cubicBezTo>
                    <a:pt x="125" y="1949"/>
                    <a:pt x="143" y="1931"/>
                    <a:pt x="135" y="1936"/>
                  </a:cubicBezTo>
                  <a:cubicBezTo>
                    <a:pt x="162" y="1916"/>
                    <a:pt x="193" y="1901"/>
                    <a:pt x="217" y="1877"/>
                  </a:cubicBezTo>
                  <a:cubicBezTo>
                    <a:pt x="199" y="1893"/>
                    <a:pt x="177" y="1904"/>
                    <a:pt x="156" y="1917"/>
                  </a:cubicBezTo>
                  <a:cubicBezTo>
                    <a:pt x="163" y="1875"/>
                    <a:pt x="230" y="1858"/>
                    <a:pt x="261" y="1839"/>
                  </a:cubicBezTo>
                  <a:cubicBezTo>
                    <a:pt x="295" y="1818"/>
                    <a:pt x="328" y="1795"/>
                    <a:pt x="361" y="1772"/>
                  </a:cubicBezTo>
                  <a:cubicBezTo>
                    <a:pt x="368" y="1767"/>
                    <a:pt x="375" y="1762"/>
                    <a:pt x="382" y="1757"/>
                  </a:cubicBezTo>
                  <a:cubicBezTo>
                    <a:pt x="382" y="1757"/>
                    <a:pt x="382" y="1757"/>
                    <a:pt x="382" y="1757"/>
                  </a:cubicBezTo>
                  <a:cubicBezTo>
                    <a:pt x="382" y="1757"/>
                    <a:pt x="382" y="1757"/>
                    <a:pt x="382" y="1757"/>
                  </a:cubicBezTo>
                  <a:cubicBezTo>
                    <a:pt x="384" y="1755"/>
                    <a:pt x="387" y="1753"/>
                    <a:pt x="389" y="1752"/>
                  </a:cubicBezTo>
                  <a:cubicBezTo>
                    <a:pt x="389" y="1752"/>
                    <a:pt x="389" y="1752"/>
                    <a:pt x="389" y="1752"/>
                  </a:cubicBezTo>
                  <a:cubicBezTo>
                    <a:pt x="389" y="1752"/>
                    <a:pt x="389" y="1752"/>
                    <a:pt x="389" y="1752"/>
                  </a:cubicBezTo>
                  <a:cubicBezTo>
                    <a:pt x="389" y="1752"/>
                    <a:pt x="389" y="1752"/>
                    <a:pt x="389" y="1752"/>
                  </a:cubicBezTo>
                  <a:cubicBezTo>
                    <a:pt x="396" y="1747"/>
                    <a:pt x="403" y="1742"/>
                    <a:pt x="410" y="1737"/>
                  </a:cubicBezTo>
                  <a:cubicBezTo>
                    <a:pt x="421" y="1729"/>
                    <a:pt x="503" y="1679"/>
                    <a:pt x="429" y="1716"/>
                  </a:cubicBezTo>
                  <a:cubicBezTo>
                    <a:pt x="434" y="1713"/>
                    <a:pt x="444" y="1705"/>
                    <a:pt x="459" y="1694"/>
                  </a:cubicBezTo>
                  <a:cubicBezTo>
                    <a:pt x="457" y="1695"/>
                    <a:pt x="456" y="1694"/>
                    <a:pt x="455" y="1694"/>
                  </a:cubicBezTo>
                  <a:cubicBezTo>
                    <a:pt x="476" y="1680"/>
                    <a:pt x="490" y="1652"/>
                    <a:pt x="518" y="1648"/>
                  </a:cubicBezTo>
                  <a:cubicBezTo>
                    <a:pt x="518" y="1648"/>
                    <a:pt x="518" y="1648"/>
                    <a:pt x="519" y="1648"/>
                  </a:cubicBezTo>
                  <a:cubicBezTo>
                    <a:pt x="519" y="1648"/>
                    <a:pt x="519" y="1648"/>
                    <a:pt x="519" y="1648"/>
                  </a:cubicBezTo>
                  <a:cubicBezTo>
                    <a:pt x="511" y="1654"/>
                    <a:pt x="502" y="1660"/>
                    <a:pt x="494" y="1666"/>
                  </a:cubicBezTo>
                  <a:cubicBezTo>
                    <a:pt x="496" y="1665"/>
                    <a:pt x="497" y="1665"/>
                    <a:pt x="498" y="1664"/>
                  </a:cubicBezTo>
                  <a:cubicBezTo>
                    <a:pt x="522" y="1647"/>
                    <a:pt x="549" y="1626"/>
                    <a:pt x="575" y="1608"/>
                  </a:cubicBezTo>
                  <a:cubicBezTo>
                    <a:pt x="578" y="1605"/>
                    <a:pt x="581" y="1603"/>
                    <a:pt x="584" y="1601"/>
                  </a:cubicBezTo>
                  <a:cubicBezTo>
                    <a:pt x="631" y="1567"/>
                    <a:pt x="670" y="1540"/>
                    <a:pt x="673" y="1542"/>
                  </a:cubicBezTo>
                  <a:cubicBezTo>
                    <a:pt x="676" y="1545"/>
                    <a:pt x="679" y="1549"/>
                    <a:pt x="682" y="1552"/>
                  </a:cubicBezTo>
                  <a:cubicBezTo>
                    <a:pt x="683" y="1553"/>
                    <a:pt x="683" y="1554"/>
                    <a:pt x="684" y="1556"/>
                  </a:cubicBezTo>
                  <a:cubicBezTo>
                    <a:pt x="685" y="1557"/>
                    <a:pt x="687" y="1559"/>
                    <a:pt x="688" y="1561"/>
                  </a:cubicBezTo>
                  <a:cubicBezTo>
                    <a:pt x="687" y="1560"/>
                    <a:pt x="685" y="1559"/>
                    <a:pt x="684" y="1557"/>
                  </a:cubicBezTo>
                  <a:cubicBezTo>
                    <a:pt x="683" y="1556"/>
                    <a:pt x="682" y="1555"/>
                    <a:pt x="681" y="1555"/>
                  </a:cubicBezTo>
                  <a:cubicBezTo>
                    <a:pt x="679" y="1552"/>
                    <a:pt x="676" y="1550"/>
                    <a:pt x="673" y="1548"/>
                  </a:cubicBezTo>
                  <a:cubicBezTo>
                    <a:pt x="675" y="1551"/>
                    <a:pt x="677" y="1557"/>
                    <a:pt x="679" y="1565"/>
                  </a:cubicBezTo>
                  <a:cubicBezTo>
                    <a:pt x="682" y="1574"/>
                    <a:pt x="684" y="1584"/>
                    <a:pt x="687" y="1597"/>
                  </a:cubicBezTo>
                  <a:cubicBezTo>
                    <a:pt x="707" y="1680"/>
                    <a:pt x="739" y="1837"/>
                    <a:pt x="779" y="1824"/>
                  </a:cubicBezTo>
                  <a:cubicBezTo>
                    <a:pt x="776" y="1825"/>
                    <a:pt x="772" y="1827"/>
                    <a:pt x="769" y="1829"/>
                  </a:cubicBezTo>
                  <a:cubicBezTo>
                    <a:pt x="788" y="1828"/>
                    <a:pt x="826" y="1813"/>
                    <a:pt x="865" y="1795"/>
                  </a:cubicBezTo>
                  <a:cubicBezTo>
                    <a:pt x="876" y="1790"/>
                    <a:pt x="888" y="1784"/>
                    <a:pt x="900" y="1778"/>
                  </a:cubicBezTo>
                  <a:cubicBezTo>
                    <a:pt x="947" y="1755"/>
                    <a:pt x="990" y="1731"/>
                    <a:pt x="1001" y="1725"/>
                  </a:cubicBezTo>
                  <a:cubicBezTo>
                    <a:pt x="1038" y="1706"/>
                    <a:pt x="1074" y="1687"/>
                    <a:pt x="1110" y="1666"/>
                  </a:cubicBezTo>
                  <a:cubicBezTo>
                    <a:pt x="1123" y="1659"/>
                    <a:pt x="1136" y="1652"/>
                    <a:pt x="1148" y="1645"/>
                  </a:cubicBezTo>
                  <a:cubicBezTo>
                    <a:pt x="1279" y="1569"/>
                    <a:pt x="1403" y="1484"/>
                    <a:pt x="1522" y="1388"/>
                  </a:cubicBezTo>
                  <a:cubicBezTo>
                    <a:pt x="1521" y="1388"/>
                    <a:pt x="1521" y="1388"/>
                    <a:pt x="1521" y="1387"/>
                  </a:cubicBezTo>
                  <a:cubicBezTo>
                    <a:pt x="1538" y="1352"/>
                    <a:pt x="1575" y="1329"/>
                    <a:pt x="1606" y="1304"/>
                  </a:cubicBezTo>
                  <a:cubicBezTo>
                    <a:pt x="1595" y="1319"/>
                    <a:pt x="1633" y="1284"/>
                    <a:pt x="1634" y="1281"/>
                  </a:cubicBezTo>
                  <a:cubicBezTo>
                    <a:pt x="1626" y="1289"/>
                    <a:pt x="1616" y="1297"/>
                    <a:pt x="1607" y="1304"/>
                  </a:cubicBezTo>
                  <a:cubicBezTo>
                    <a:pt x="1609" y="1301"/>
                    <a:pt x="1613" y="1296"/>
                    <a:pt x="1620" y="1288"/>
                  </a:cubicBezTo>
                  <a:cubicBezTo>
                    <a:pt x="1620" y="1288"/>
                    <a:pt x="1620" y="1288"/>
                    <a:pt x="1620" y="1288"/>
                  </a:cubicBezTo>
                  <a:cubicBezTo>
                    <a:pt x="1648" y="1259"/>
                    <a:pt x="1676" y="1232"/>
                    <a:pt x="1702" y="1203"/>
                  </a:cubicBezTo>
                  <a:cubicBezTo>
                    <a:pt x="1673" y="1230"/>
                    <a:pt x="1720" y="1180"/>
                    <a:pt x="1720" y="1179"/>
                  </a:cubicBezTo>
                  <a:cubicBezTo>
                    <a:pt x="1757" y="1133"/>
                    <a:pt x="1789" y="1082"/>
                    <a:pt x="1830" y="1038"/>
                  </a:cubicBezTo>
                  <a:cubicBezTo>
                    <a:pt x="1822" y="1052"/>
                    <a:pt x="1858" y="995"/>
                    <a:pt x="1866" y="984"/>
                  </a:cubicBezTo>
                  <a:cubicBezTo>
                    <a:pt x="1858" y="995"/>
                    <a:pt x="1849" y="1006"/>
                    <a:pt x="1841" y="1017"/>
                  </a:cubicBezTo>
                  <a:cubicBezTo>
                    <a:pt x="1856" y="995"/>
                    <a:pt x="1870" y="972"/>
                    <a:pt x="1884" y="949"/>
                  </a:cubicBezTo>
                  <a:cubicBezTo>
                    <a:pt x="1888" y="942"/>
                    <a:pt x="1893" y="935"/>
                    <a:pt x="1897" y="927"/>
                  </a:cubicBezTo>
                  <a:cubicBezTo>
                    <a:pt x="1905" y="914"/>
                    <a:pt x="1913" y="901"/>
                    <a:pt x="1920" y="888"/>
                  </a:cubicBezTo>
                  <a:cubicBezTo>
                    <a:pt x="1913" y="898"/>
                    <a:pt x="1906" y="908"/>
                    <a:pt x="1899" y="919"/>
                  </a:cubicBezTo>
                  <a:cubicBezTo>
                    <a:pt x="1899" y="919"/>
                    <a:pt x="1899" y="919"/>
                    <a:pt x="1899" y="919"/>
                  </a:cubicBezTo>
                  <a:cubicBezTo>
                    <a:pt x="1899" y="920"/>
                    <a:pt x="1899" y="920"/>
                    <a:pt x="1899" y="920"/>
                  </a:cubicBezTo>
                  <a:cubicBezTo>
                    <a:pt x="1899" y="919"/>
                    <a:pt x="1899" y="917"/>
                    <a:pt x="1899" y="916"/>
                  </a:cubicBezTo>
                  <a:cubicBezTo>
                    <a:pt x="1898" y="918"/>
                    <a:pt x="1897" y="920"/>
                    <a:pt x="1895" y="923"/>
                  </a:cubicBezTo>
                  <a:cubicBezTo>
                    <a:pt x="1892" y="929"/>
                    <a:pt x="1888" y="936"/>
                    <a:pt x="1883" y="943"/>
                  </a:cubicBezTo>
                  <a:cubicBezTo>
                    <a:pt x="1879" y="949"/>
                    <a:pt x="1875" y="955"/>
                    <a:pt x="1872" y="961"/>
                  </a:cubicBezTo>
                  <a:cubicBezTo>
                    <a:pt x="1876" y="952"/>
                    <a:pt x="1880" y="946"/>
                    <a:pt x="1883" y="941"/>
                  </a:cubicBezTo>
                  <a:cubicBezTo>
                    <a:pt x="1887" y="933"/>
                    <a:pt x="1890" y="928"/>
                    <a:pt x="1895" y="922"/>
                  </a:cubicBezTo>
                  <a:cubicBezTo>
                    <a:pt x="1896" y="920"/>
                    <a:pt x="1898" y="917"/>
                    <a:pt x="1899" y="915"/>
                  </a:cubicBezTo>
                  <a:cubicBezTo>
                    <a:pt x="1899" y="915"/>
                    <a:pt x="1899" y="915"/>
                    <a:pt x="1899" y="916"/>
                  </a:cubicBezTo>
                  <a:cubicBezTo>
                    <a:pt x="1900" y="915"/>
                    <a:pt x="1900" y="914"/>
                    <a:pt x="1900" y="914"/>
                  </a:cubicBezTo>
                  <a:cubicBezTo>
                    <a:pt x="1900" y="914"/>
                    <a:pt x="1900" y="914"/>
                    <a:pt x="1899" y="915"/>
                  </a:cubicBezTo>
                  <a:cubicBezTo>
                    <a:pt x="1900" y="911"/>
                    <a:pt x="1903" y="908"/>
                    <a:pt x="1906" y="907"/>
                  </a:cubicBezTo>
                  <a:cubicBezTo>
                    <a:pt x="1906" y="907"/>
                    <a:pt x="1906" y="907"/>
                    <a:pt x="1906" y="907"/>
                  </a:cubicBezTo>
                  <a:cubicBezTo>
                    <a:pt x="1906" y="907"/>
                    <a:pt x="1906" y="907"/>
                    <a:pt x="1906" y="907"/>
                  </a:cubicBezTo>
                  <a:cubicBezTo>
                    <a:pt x="1906" y="906"/>
                    <a:pt x="1906" y="906"/>
                    <a:pt x="1906" y="906"/>
                  </a:cubicBezTo>
                  <a:cubicBezTo>
                    <a:pt x="1906" y="906"/>
                    <a:pt x="1906" y="906"/>
                    <a:pt x="1906" y="906"/>
                  </a:cubicBezTo>
                  <a:cubicBezTo>
                    <a:pt x="1906" y="906"/>
                    <a:pt x="1906" y="906"/>
                    <a:pt x="1906" y="906"/>
                  </a:cubicBezTo>
                  <a:cubicBezTo>
                    <a:pt x="1906" y="906"/>
                    <a:pt x="1906" y="906"/>
                    <a:pt x="1906" y="906"/>
                  </a:cubicBezTo>
                  <a:cubicBezTo>
                    <a:pt x="1906" y="906"/>
                    <a:pt x="1906" y="906"/>
                    <a:pt x="1906" y="906"/>
                  </a:cubicBezTo>
                  <a:cubicBezTo>
                    <a:pt x="1906" y="906"/>
                    <a:pt x="1906" y="907"/>
                    <a:pt x="1906" y="907"/>
                  </a:cubicBezTo>
                  <a:cubicBezTo>
                    <a:pt x="1906" y="907"/>
                    <a:pt x="1906" y="907"/>
                    <a:pt x="1906" y="907"/>
                  </a:cubicBezTo>
                  <a:cubicBezTo>
                    <a:pt x="1906" y="907"/>
                    <a:pt x="1906" y="907"/>
                    <a:pt x="1906" y="907"/>
                  </a:cubicBezTo>
                  <a:cubicBezTo>
                    <a:pt x="1907" y="905"/>
                    <a:pt x="1907" y="905"/>
                    <a:pt x="1906" y="907"/>
                  </a:cubicBezTo>
                  <a:cubicBezTo>
                    <a:pt x="1914" y="895"/>
                    <a:pt x="1922" y="883"/>
                    <a:pt x="1930" y="871"/>
                  </a:cubicBezTo>
                  <a:cubicBezTo>
                    <a:pt x="1931" y="868"/>
                    <a:pt x="1932" y="866"/>
                    <a:pt x="1934" y="864"/>
                  </a:cubicBezTo>
                  <a:cubicBezTo>
                    <a:pt x="1937" y="858"/>
                    <a:pt x="1940" y="852"/>
                    <a:pt x="1944" y="846"/>
                  </a:cubicBezTo>
                  <a:cubicBezTo>
                    <a:pt x="1952" y="833"/>
                    <a:pt x="1959" y="819"/>
                    <a:pt x="1967" y="806"/>
                  </a:cubicBezTo>
                  <a:cubicBezTo>
                    <a:pt x="1965" y="805"/>
                    <a:pt x="1970" y="785"/>
                    <a:pt x="1971" y="784"/>
                  </a:cubicBezTo>
                  <a:cubicBezTo>
                    <a:pt x="1980" y="764"/>
                    <a:pt x="1991" y="745"/>
                    <a:pt x="2001" y="726"/>
                  </a:cubicBezTo>
                  <a:cubicBezTo>
                    <a:pt x="2031" y="670"/>
                    <a:pt x="2048" y="605"/>
                    <a:pt x="2071" y="545"/>
                  </a:cubicBezTo>
                  <a:cubicBezTo>
                    <a:pt x="2074" y="534"/>
                    <a:pt x="2077" y="522"/>
                    <a:pt x="2081" y="511"/>
                  </a:cubicBezTo>
                  <a:cubicBezTo>
                    <a:pt x="2104" y="486"/>
                    <a:pt x="2115" y="408"/>
                    <a:pt x="2116" y="378"/>
                  </a:cubicBezTo>
                  <a:cubicBezTo>
                    <a:pt x="2118" y="438"/>
                    <a:pt x="2125" y="371"/>
                    <a:pt x="2128" y="355"/>
                  </a:cubicBezTo>
                  <a:cubicBezTo>
                    <a:pt x="2129" y="347"/>
                    <a:pt x="2130" y="339"/>
                    <a:pt x="2131" y="332"/>
                  </a:cubicBezTo>
                  <a:cubicBezTo>
                    <a:pt x="2134" y="305"/>
                    <a:pt x="2135" y="279"/>
                    <a:pt x="2135" y="252"/>
                  </a:cubicBezTo>
                  <a:cubicBezTo>
                    <a:pt x="2135" y="232"/>
                    <a:pt x="2144" y="171"/>
                    <a:pt x="2144" y="172"/>
                  </a:cubicBezTo>
                  <a:cubicBezTo>
                    <a:pt x="2146" y="170"/>
                    <a:pt x="2147" y="168"/>
                    <a:pt x="2148" y="165"/>
                  </a:cubicBezTo>
                  <a:cubicBezTo>
                    <a:pt x="2148" y="165"/>
                    <a:pt x="2148" y="165"/>
                    <a:pt x="2148" y="165"/>
                  </a:cubicBezTo>
                  <a:cubicBezTo>
                    <a:pt x="2148" y="165"/>
                    <a:pt x="2148" y="165"/>
                    <a:pt x="2148" y="165"/>
                  </a:cubicBezTo>
                  <a:cubicBezTo>
                    <a:pt x="2149" y="165"/>
                    <a:pt x="2149" y="164"/>
                    <a:pt x="2149" y="163"/>
                  </a:cubicBezTo>
                  <a:cubicBezTo>
                    <a:pt x="2149" y="163"/>
                    <a:pt x="2149" y="163"/>
                    <a:pt x="2149" y="163"/>
                  </a:cubicBezTo>
                  <a:cubicBezTo>
                    <a:pt x="2150" y="159"/>
                    <a:pt x="2150" y="154"/>
                    <a:pt x="2150" y="150"/>
                  </a:cubicBezTo>
                  <a:lnTo>
                    <a:pt x="2150" y="149"/>
                  </a:lnTo>
                  <a:close/>
                  <a:moveTo>
                    <a:pt x="1839" y="1094"/>
                  </a:moveTo>
                  <a:cubicBezTo>
                    <a:pt x="1835" y="1100"/>
                    <a:pt x="1831" y="1106"/>
                    <a:pt x="1827" y="1112"/>
                  </a:cubicBezTo>
                  <a:cubicBezTo>
                    <a:pt x="1831" y="1106"/>
                    <a:pt x="1834" y="1099"/>
                    <a:pt x="1839" y="1094"/>
                  </a:cubicBezTo>
                  <a:close/>
                  <a:moveTo>
                    <a:pt x="1702" y="1291"/>
                  </a:moveTo>
                  <a:cubicBezTo>
                    <a:pt x="1702" y="1290"/>
                    <a:pt x="1702" y="1289"/>
                    <a:pt x="1703" y="1289"/>
                  </a:cubicBezTo>
                  <a:cubicBezTo>
                    <a:pt x="1703" y="1288"/>
                    <a:pt x="1703" y="1288"/>
                    <a:pt x="1704" y="1288"/>
                  </a:cubicBezTo>
                  <a:cubicBezTo>
                    <a:pt x="1709" y="1279"/>
                    <a:pt x="1716" y="1271"/>
                    <a:pt x="1723" y="1264"/>
                  </a:cubicBezTo>
                  <a:cubicBezTo>
                    <a:pt x="1717" y="1271"/>
                    <a:pt x="1711" y="1279"/>
                    <a:pt x="1705" y="1286"/>
                  </a:cubicBezTo>
                  <a:cubicBezTo>
                    <a:pt x="1706" y="1285"/>
                    <a:pt x="1707" y="1284"/>
                    <a:pt x="1707" y="1284"/>
                  </a:cubicBezTo>
                  <a:cubicBezTo>
                    <a:pt x="1706" y="1285"/>
                    <a:pt x="1699" y="1295"/>
                    <a:pt x="1702" y="1290"/>
                  </a:cubicBezTo>
                  <a:cubicBezTo>
                    <a:pt x="1702" y="1290"/>
                    <a:pt x="1702" y="1290"/>
                    <a:pt x="1702" y="1291"/>
                  </a:cubicBezTo>
                  <a:close/>
                  <a:moveTo>
                    <a:pt x="1505" y="1483"/>
                  </a:moveTo>
                  <a:cubicBezTo>
                    <a:pt x="1501" y="1488"/>
                    <a:pt x="1496" y="1492"/>
                    <a:pt x="1492" y="1497"/>
                  </a:cubicBezTo>
                  <a:cubicBezTo>
                    <a:pt x="1484" y="1505"/>
                    <a:pt x="1475" y="1513"/>
                    <a:pt x="1467" y="1521"/>
                  </a:cubicBezTo>
                  <a:cubicBezTo>
                    <a:pt x="1477" y="1507"/>
                    <a:pt x="1488" y="1489"/>
                    <a:pt x="1505" y="1483"/>
                  </a:cubicBezTo>
                  <a:close/>
                  <a:moveTo>
                    <a:pt x="834" y="2146"/>
                  </a:moveTo>
                  <a:cubicBezTo>
                    <a:pt x="837" y="2155"/>
                    <a:pt x="838" y="2163"/>
                    <a:pt x="839" y="2172"/>
                  </a:cubicBezTo>
                  <a:cubicBezTo>
                    <a:pt x="838" y="2163"/>
                    <a:pt x="836" y="2155"/>
                    <a:pt x="834" y="2146"/>
                  </a:cubicBezTo>
                  <a:close/>
                  <a:moveTo>
                    <a:pt x="829" y="2149"/>
                  </a:moveTo>
                  <a:cubicBezTo>
                    <a:pt x="829" y="2150"/>
                    <a:pt x="830" y="2151"/>
                    <a:pt x="830" y="2151"/>
                  </a:cubicBezTo>
                  <a:cubicBezTo>
                    <a:pt x="830" y="2151"/>
                    <a:pt x="829" y="2150"/>
                    <a:pt x="829" y="2149"/>
                  </a:cubicBezTo>
                  <a:close/>
                  <a:moveTo>
                    <a:pt x="671" y="2173"/>
                  </a:moveTo>
                  <a:cubicBezTo>
                    <a:pt x="648" y="2166"/>
                    <a:pt x="624" y="2159"/>
                    <a:pt x="600" y="2153"/>
                  </a:cubicBezTo>
                  <a:cubicBezTo>
                    <a:pt x="625" y="2158"/>
                    <a:pt x="654" y="2163"/>
                    <a:pt x="671" y="2173"/>
                  </a:cubicBezTo>
                  <a:close/>
                  <a:moveTo>
                    <a:pt x="389" y="1720"/>
                  </a:moveTo>
                  <a:cubicBezTo>
                    <a:pt x="389" y="1720"/>
                    <a:pt x="390" y="1718"/>
                    <a:pt x="392" y="1717"/>
                  </a:cubicBezTo>
                  <a:cubicBezTo>
                    <a:pt x="392" y="1716"/>
                    <a:pt x="392" y="1716"/>
                    <a:pt x="392" y="1716"/>
                  </a:cubicBezTo>
                  <a:cubicBezTo>
                    <a:pt x="392" y="1716"/>
                    <a:pt x="392" y="1716"/>
                    <a:pt x="392" y="1716"/>
                  </a:cubicBezTo>
                  <a:cubicBezTo>
                    <a:pt x="392" y="1716"/>
                    <a:pt x="393" y="1716"/>
                    <a:pt x="393" y="1715"/>
                  </a:cubicBezTo>
                  <a:cubicBezTo>
                    <a:pt x="393" y="1716"/>
                    <a:pt x="392" y="1716"/>
                    <a:pt x="392" y="1716"/>
                  </a:cubicBezTo>
                  <a:cubicBezTo>
                    <a:pt x="400" y="1709"/>
                    <a:pt x="409" y="1703"/>
                    <a:pt x="419" y="1698"/>
                  </a:cubicBezTo>
                  <a:cubicBezTo>
                    <a:pt x="409" y="1705"/>
                    <a:pt x="399" y="1713"/>
                    <a:pt x="389" y="1720"/>
                  </a:cubicBezTo>
                  <a:cubicBezTo>
                    <a:pt x="389" y="1720"/>
                    <a:pt x="389" y="1720"/>
                    <a:pt x="389" y="1720"/>
                  </a:cubicBezTo>
                  <a:cubicBezTo>
                    <a:pt x="389" y="1720"/>
                    <a:pt x="389" y="1720"/>
                    <a:pt x="388" y="1720"/>
                  </a:cubicBezTo>
                  <a:cubicBezTo>
                    <a:pt x="389" y="1720"/>
                    <a:pt x="389" y="1720"/>
                    <a:pt x="389" y="1720"/>
                  </a:cubicBezTo>
                  <a:close/>
                  <a:moveTo>
                    <a:pt x="325" y="1776"/>
                  </a:moveTo>
                  <a:cubicBezTo>
                    <a:pt x="325" y="1776"/>
                    <a:pt x="325" y="1776"/>
                    <a:pt x="325" y="1776"/>
                  </a:cubicBezTo>
                  <a:cubicBezTo>
                    <a:pt x="325" y="1776"/>
                    <a:pt x="325" y="1776"/>
                    <a:pt x="325" y="1776"/>
                  </a:cubicBezTo>
                  <a:cubicBezTo>
                    <a:pt x="325" y="1776"/>
                    <a:pt x="325" y="1776"/>
                    <a:pt x="325" y="1776"/>
                  </a:cubicBezTo>
                  <a:cubicBezTo>
                    <a:pt x="325" y="1776"/>
                    <a:pt x="325" y="1776"/>
                    <a:pt x="325" y="1776"/>
                  </a:cubicBezTo>
                  <a:cubicBezTo>
                    <a:pt x="325" y="1776"/>
                    <a:pt x="325" y="1776"/>
                    <a:pt x="325" y="1776"/>
                  </a:cubicBezTo>
                  <a:cubicBezTo>
                    <a:pt x="325" y="1776"/>
                    <a:pt x="325" y="1776"/>
                    <a:pt x="326" y="1776"/>
                  </a:cubicBezTo>
                  <a:cubicBezTo>
                    <a:pt x="326" y="1776"/>
                    <a:pt x="326" y="1776"/>
                    <a:pt x="326" y="1776"/>
                  </a:cubicBezTo>
                  <a:cubicBezTo>
                    <a:pt x="326" y="1776"/>
                    <a:pt x="326" y="1776"/>
                    <a:pt x="326" y="1776"/>
                  </a:cubicBezTo>
                  <a:cubicBezTo>
                    <a:pt x="326" y="1776"/>
                    <a:pt x="326" y="1776"/>
                    <a:pt x="326" y="1776"/>
                  </a:cubicBezTo>
                  <a:cubicBezTo>
                    <a:pt x="326" y="1776"/>
                    <a:pt x="326" y="1776"/>
                    <a:pt x="326" y="1776"/>
                  </a:cubicBezTo>
                  <a:cubicBezTo>
                    <a:pt x="326" y="1775"/>
                    <a:pt x="326" y="1775"/>
                    <a:pt x="326" y="1775"/>
                  </a:cubicBezTo>
                  <a:cubicBezTo>
                    <a:pt x="326" y="1776"/>
                    <a:pt x="323" y="1778"/>
                    <a:pt x="321" y="1779"/>
                  </a:cubicBezTo>
                  <a:cubicBezTo>
                    <a:pt x="321" y="1779"/>
                    <a:pt x="321" y="1779"/>
                    <a:pt x="321" y="1779"/>
                  </a:cubicBezTo>
                  <a:cubicBezTo>
                    <a:pt x="321" y="1779"/>
                    <a:pt x="321" y="1779"/>
                    <a:pt x="321" y="1779"/>
                  </a:cubicBezTo>
                  <a:cubicBezTo>
                    <a:pt x="321" y="1779"/>
                    <a:pt x="321" y="1779"/>
                    <a:pt x="321" y="1779"/>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19" y="1780"/>
                  </a:cubicBezTo>
                  <a:cubicBezTo>
                    <a:pt x="319" y="1780"/>
                    <a:pt x="319" y="1780"/>
                    <a:pt x="319" y="1781"/>
                  </a:cubicBezTo>
                  <a:cubicBezTo>
                    <a:pt x="319" y="1781"/>
                    <a:pt x="319" y="1781"/>
                    <a:pt x="319" y="1781"/>
                  </a:cubicBezTo>
                  <a:cubicBezTo>
                    <a:pt x="319" y="1781"/>
                    <a:pt x="319" y="1781"/>
                    <a:pt x="319" y="1781"/>
                  </a:cubicBezTo>
                  <a:cubicBezTo>
                    <a:pt x="319" y="1781"/>
                    <a:pt x="319" y="1781"/>
                    <a:pt x="319" y="1781"/>
                  </a:cubicBezTo>
                  <a:cubicBezTo>
                    <a:pt x="318" y="1781"/>
                    <a:pt x="318" y="1781"/>
                    <a:pt x="318" y="1781"/>
                  </a:cubicBezTo>
                  <a:cubicBezTo>
                    <a:pt x="304" y="1791"/>
                    <a:pt x="289" y="1801"/>
                    <a:pt x="273" y="1811"/>
                  </a:cubicBezTo>
                  <a:cubicBezTo>
                    <a:pt x="288" y="1799"/>
                    <a:pt x="305" y="1789"/>
                    <a:pt x="322" y="1778"/>
                  </a:cubicBezTo>
                  <a:cubicBezTo>
                    <a:pt x="322" y="1778"/>
                    <a:pt x="322" y="1778"/>
                    <a:pt x="322" y="1778"/>
                  </a:cubicBezTo>
                  <a:cubicBezTo>
                    <a:pt x="322" y="1778"/>
                    <a:pt x="322" y="1778"/>
                    <a:pt x="322" y="1778"/>
                  </a:cubicBezTo>
                  <a:cubicBezTo>
                    <a:pt x="322" y="1778"/>
                    <a:pt x="322" y="1778"/>
                    <a:pt x="323" y="1778"/>
                  </a:cubicBezTo>
                  <a:cubicBezTo>
                    <a:pt x="323" y="1778"/>
                    <a:pt x="323" y="1778"/>
                    <a:pt x="323" y="1778"/>
                  </a:cubicBezTo>
                  <a:cubicBezTo>
                    <a:pt x="323" y="1778"/>
                    <a:pt x="323" y="1778"/>
                    <a:pt x="323" y="1777"/>
                  </a:cubicBezTo>
                  <a:cubicBezTo>
                    <a:pt x="323" y="1777"/>
                    <a:pt x="323" y="1777"/>
                    <a:pt x="323" y="1777"/>
                  </a:cubicBezTo>
                  <a:cubicBezTo>
                    <a:pt x="323" y="1777"/>
                    <a:pt x="323" y="1777"/>
                    <a:pt x="323" y="1777"/>
                  </a:cubicBezTo>
                  <a:cubicBezTo>
                    <a:pt x="328" y="1774"/>
                    <a:pt x="338" y="1767"/>
                    <a:pt x="341" y="1765"/>
                  </a:cubicBezTo>
                  <a:cubicBezTo>
                    <a:pt x="336" y="1769"/>
                    <a:pt x="331" y="1772"/>
                    <a:pt x="325" y="1776"/>
                  </a:cubicBezTo>
                  <a:cubicBezTo>
                    <a:pt x="325" y="1776"/>
                    <a:pt x="325" y="1776"/>
                    <a:pt x="325" y="1776"/>
                  </a:cubicBezTo>
                  <a:cubicBezTo>
                    <a:pt x="325" y="1776"/>
                    <a:pt x="325" y="1776"/>
                    <a:pt x="325" y="1776"/>
                  </a:cubicBezTo>
                  <a:close/>
                  <a:moveTo>
                    <a:pt x="402" y="1738"/>
                  </a:moveTo>
                  <a:cubicBezTo>
                    <a:pt x="401" y="1738"/>
                    <a:pt x="401" y="1738"/>
                    <a:pt x="401" y="1738"/>
                  </a:cubicBezTo>
                  <a:cubicBezTo>
                    <a:pt x="400" y="1739"/>
                    <a:pt x="400" y="1739"/>
                    <a:pt x="400" y="1739"/>
                  </a:cubicBezTo>
                  <a:cubicBezTo>
                    <a:pt x="388" y="1748"/>
                    <a:pt x="376" y="1756"/>
                    <a:pt x="364" y="1765"/>
                  </a:cubicBezTo>
                  <a:cubicBezTo>
                    <a:pt x="376" y="1756"/>
                    <a:pt x="386" y="1738"/>
                    <a:pt x="402" y="1737"/>
                  </a:cubicBezTo>
                  <a:cubicBezTo>
                    <a:pt x="402" y="1737"/>
                    <a:pt x="403" y="1737"/>
                    <a:pt x="403" y="1737"/>
                  </a:cubicBezTo>
                  <a:cubicBezTo>
                    <a:pt x="402" y="1737"/>
                    <a:pt x="402" y="1737"/>
                    <a:pt x="402" y="1738"/>
                  </a:cubicBezTo>
                  <a:close/>
                  <a:moveTo>
                    <a:pt x="435" y="1695"/>
                  </a:moveTo>
                  <a:cubicBezTo>
                    <a:pt x="424" y="1698"/>
                    <a:pt x="362" y="1746"/>
                    <a:pt x="347" y="1755"/>
                  </a:cubicBezTo>
                  <a:cubicBezTo>
                    <a:pt x="379" y="1730"/>
                    <a:pt x="454" y="1675"/>
                    <a:pt x="435" y="1695"/>
                  </a:cubicBezTo>
                  <a:close/>
                  <a:moveTo>
                    <a:pt x="705" y="1563"/>
                  </a:moveTo>
                  <a:cubicBezTo>
                    <a:pt x="705" y="1563"/>
                    <a:pt x="705" y="1561"/>
                    <a:pt x="704" y="1559"/>
                  </a:cubicBezTo>
                  <a:cubicBezTo>
                    <a:pt x="704" y="1559"/>
                    <a:pt x="704" y="1559"/>
                    <a:pt x="704" y="1559"/>
                  </a:cubicBezTo>
                  <a:cubicBezTo>
                    <a:pt x="704" y="1558"/>
                    <a:pt x="704" y="1557"/>
                    <a:pt x="704" y="1557"/>
                  </a:cubicBezTo>
                  <a:cubicBezTo>
                    <a:pt x="703" y="1556"/>
                    <a:pt x="703" y="1556"/>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0" y="1543"/>
                    <a:pt x="697" y="1530"/>
                    <a:pt x="694" y="1518"/>
                  </a:cubicBezTo>
                  <a:cubicBezTo>
                    <a:pt x="699" y="1533"/>
                    <a:pt x="703" y="1548"/>
                    <a:pt x="705" y="1563"/>
                  </a:cubicBezTo>
                  <a:close/>
                  <a:moveTo>
                    <a:pt x="708" y="1581"/>
                  </a:moveTo>
                  <a:cubicBezTo>
                    <a:pt x="707" y="1574"/>
                    <a:pt x="705" y="1568"/>
                    <a:pt x="703" y="1561"/>
                  </a:cubicBezTo>
                  <a:cubicBezTo>
                    <a:pt x="705" y="1568"/>
                    <a:pt x="707" y="1574"/>
                    <a:pt x="708" y="1581"/>
                  </a:cubicBezTo>
                  <a:close/>
                  <a:moveTo>
                    <a:pt x="720" y="1686"/>
                  </a:moveTo>
                  <a:cubicBezTo>
                    <a:pt x="722" y="1695"/>
                    <a:pt x="723" y="1704"/>
                    <a:pt x="726" y="1712"/>
                  </a:cubicBezTo>
                  <a:cubicBezTo>
                    <a:pt x="723" y="1704"/>
                    <a:pt x="721" y="1695"/>
                    <a:pt x="720" y="1686"/>
                  </a:cubicBezTo>
                  <a:close/>
                  <a:moveTo>
                    <a:pt x="717" y="1664"/>
                  </a:moveTo>
                  <a:cubicBezTo>
                    <a:pt x="717" y="1663"/>
                    <a:pt x="717" y="1662"/>
                    <a:pt x="716" y="1661"/>
                  </a:cubicBezTo>
                  <a:cubicBezTo>
                    <a:pt x="711" y="1649"/>
                    <a:pt x="707" y="1637"/>
                    <a:pt x="707" y="1625"/>
                  </a:cubicBezTo>
                  <a:cubicBezTo>
                    <a:pt x="708" y="1621"/>
                    <a:pt x="708" y="1616"/>
                    <a:pt x="707" y="1613"/>
                  </a:cubicBezTo>
                  <a:cubicBezTo>
                    <a:pt x="707" y="1613"/>
                    <a:pt x="707" y="1613"/>
                    <a:pt x="707" y="1613"/>
                  </a:cubicBezTo>
                  <a:cubicBezTo>
                    <a:pt x="707" y="1612"/>
                    <a:pt x="707" y="1612"/>
                    <a:pt x="707" y="1611"/>
                  </a:cubicBezTo>
                  <a:cubicBezTo>
                    <a:pt x="707" y="1612"/>
                    <a:pt x="706" y="1613"/>
                    <a:pt x="706" y="1616"/>
                  </a:cubicBezTo>
                  <a:cubicBezTo>
                    <a:pt x="706" y="1616"/>
                    <a:pt x="706" y="1615"/>
                    <a:pt x="706" y="1615"/>
                  </a:cubicBezTo>
                  <a:cubicBezTo>
                    <a:pt x="704" y="1606"/>
                    <a:pt x="704" y="1604"/>
                    <a:pt x="706" y="1607"/>
                  </a:cubicBezTo>
                  <a:cubicBezTo>
                    <a:pt x="706" y="1607"/>
                    <a:pt x="706" y="1607"/>
                    <a:pt x="706" y="1607"/>
                  </a:cubicBezTo>
                  <a:cubicBezTo>
                    <a:pt x="706" y="1607"/>
                    <a:pt x="706" y="1606"/>
                    <a:pt x="706" y="1606"/>
                  </a:cubicBezTo>
                  <a:cubicBezTo>
                    <a:pt x="705" y="1603"/>
                    <a:pt x="704" y="1599"/>
                    <a:pt x="703" y="1596"/>
                  </a:cubicBezTo>
                  <a:cubicBezTo>
                    <a:pt x="703" y="1596"/>
                    <a:pt x="703" y="1596"/>
                    <a:pt x="703" y="1595"/>
                  </a:cubicBezTo>
                  <a:cubicBezTo>
                    <a:pt x="701" y="1589"/>
                    <a:pt x="700" y="1583"/>
                    <a:pt x="698" y="1576"/>
                  </a:cubicBezTo>
                  <a:cubicBezTo>
                    <a:pt x="698" y="1576"/>
                    <a:pt x="698" y="1575"/>
                    <a:pt x="698" y="1575"/>
                  </a:cubicBezTo>
                  <a:cubicBezTo>
                    <a:pt x="698" y="1576"/>
                    <a:pt x="698" y="1576"/>
                    <a:pt x="699" y="1577"/>
                  </a:cubicBezTo>
                  <a:cubicBezTo>
                    <a:pt x="705" y="1595"/>
                    <a:pt x="709" y="1613"/>
                    <a:pt x="714" y="1631"/>
                  </a:cubicBezTo>
                  <a:cubicBezTo>
                    <a:pt x="719" y="1652"/>
                    <a:pt x="723" y="1672"/>
                    <a:pt x="728" y="1692"/>
                  </a:cubicBezTo>
                  <a:cubicBezTo>
                    <a:pt x="725" y="1683"/>
                    <a:pt x="721" y="1674"/>
                    <a:pt x="717" y="1664"/>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1" y="1727"/>
                    <a:pt x="981" y="1727"/>
                  </a:cubicBezTo>
                  <a:cubicBezTo>
                    <a:pt x="981" y="1727"/>
                    <a:pt x="980" y="1728"/>
                    <a:pt x="980"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8" y="1728"/>
                    <a:pt x="978" y="1728"/>
                    <a:pt x="978" y="1728"/>
                  </a:cubicBezTo>
                  <a:cubicBezTo>
                    <a:pt x="978" y="1728"/>
                    <a:pt x="978" y="1728"/>
                    <a:pt x="978" y="1729"/>
                  </a:cubicBezTo>
                  <a:cubicBezTo>
                    <a:pt x="978" y="1729"/>
                    <a:pt x="978" y="1729"/>
                    <a:pt x="978" y="1729"/>
                  </a:cubicBezTo>
                  <a:cubicBezTo>
                    <a:pt x="978"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30"/>
                    <a:pt x="975" y="1730"/>
                    <a:pt x="975" y="1730"/>
                  </a:cubicBezTo>
                  <a:cubicBezTo>
                    <a:pt x="975" y="1730"/>
                    <a:pt x="975" y="1730"/>
                    <a:pt x="975" y="1730"/>
                  </a:cubicBezTo>
                  <a:cubicBezTo>
                    <a:pt x="975" y="1730"/>
                    <a:pt x="975" y="1730"/>
                    <a:pt x="975" y="1730"/>
                  </a:cubicBezTo>
                  <a:cubicBezTo>
                    <a:pt x="975" y="1730"/>
                    <a:pt x="975" y="1730"/>
                    <a:pt x="975" y="1730"/>
                  </a:cubicBezTo>
                  <a:cubicBezTo>
                    <a:pt x="975" y="1730"/>
                    <a:pt x="975" y="1730"/>
                    <a:pt x="975" y="1730"/>
                  </a:cubicBezTo>
                  <a:cubicBezTo>
                    <a:pt x="975" y="1730"/>
                    <a:pt x="975" y="1730"/>
                    <a:pt x="974" y="1730"/>
                  </a:cubicBezTo>
                  <a:cubicBezTo>
                    <a:pt x="974" y="1730"/>
                    <a:pt x="974" y="1730"/>
                    <a:pt x="974" y="1730"/>
                  </a:cubicBezTo>
                  <a:cubicBezTo>
                    <a:pt x="974" y="1730"/>
                    <a:pt x="974" y="1730"/>
                    <a:pt x="973" y="1730"/>
                  </a:cubicBezTo>
                  <a:cubicBezTo>
                    <a:pt x="973" y="1730"/>
                    <a:pt x="973" y="1730"/>
                    <a:pt x="973" y="1730"/>
                  </a:cubicBezTo>
                  <a:cubicBezTo>
                    <a:pt x="975" y="1729"/>
                    <a:pt x="1029" y="1703"/>
                    <a:pt x="1040" y="1699"/>
                  </a:cubicBezTo>
                  <a:cubicBezTo>
                    <a:pt x="1022" y="1711"/>
                    <a:pt x="1002" y="1719"/>
                    <a:pt x="982" y="1727"/>
                  </a:cubicBezTo>
                  <a:close/>
                  <a:moveTo>
                    <a:pt x="1053" y="1690"/>
                  </a:moveTo>
                  <a:cubicBezTo>
                    <a:pt x="1053" y="1690"/>
                    <a:pt x="1053" y="1690"/>
                    <a:pt x="1053" y="1690"/>
                  </a:cubicBezTo>
                  <a:cubicBezTo>
                    <a:pt x="1053" y="1690"/>
                    <a:pt x="1053" y="1690"/>
                    <a:pt x="1053" y="1690"/>
                  </a:cubicBezTo>
                  <a:cubicBezTo>
                    <a:pt x="1053" y="1690"/>
                    <a:pt x="1053" y="1690"/>
                    <a:pt x="1053" y="1690"/>
                  </a:cubicBezTo>
                  <a:cubicBezTo>
                    <a:pt x="1053" y="1690"/>
                    <a:pt x="1053" y="1690"/>
                    <a:pt x="1053" y="1690"/>
                  </a:cubicBezTo>
                  <a:close/>
                  <a:moveTo>
                    <a:pt x="1053" y="1689"/>
                  </a:moveTo>
                  <a:cubicBezTo>
                    <a:pt x="1053" y="1689"/>
                    <a:pt x="1053" y="1689"/>
                    <a:pt x="1053" y="1689"/>
                  </a:cubicBezTo>
                  <a:cubicBezTo>
                    <a:pt x="1053" y="1689"/>
                    <a:pt x="1053" y="1689"/>
                    <a:pt x="1053" y="1689"/>
                  </a:cubicBezTo>
                  <a:cubicBezTo>
                    <a:pt x="1053" y="1689"/>
                    <a:pt x="1053" y="1689"/>
                    <a:pt x="1053"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4" y="1689"/>
                    <a:pt x="1054" y="1689"/>
                    <a:pt x="1054" y="1689"/>
                  </a:cubicBezTo>
                  <a:cubicBezTo>
                    <a:pt x="1053" y="1689"/>
                    <a:pt x="1053" y="1689"/>
                    <a:pt x="1053" y="1689"/>
                  </a:cubicBezTo>
                  <a:close/>
                  <a:moveTo>
                    <a:pt x="1059" y="1686"/>
                  </a:moveTo>
                  <a:cubicBezTo>
                    <a:pt x="1059" y="1686"/>
                    <a:pt x="1059" y="1686"/>
                    <a:pt x="1059" y="1686"/>
                  </a:cubicBezTo>
                  <a:cubicBezTo>
                    <a:pt x="1059" y="1686"/>
                    <a:pt x="1059" y="1686"/>
                    <a:pt x="1059" y="1687"/>
                  </a:cubicBezTo>
                  <a:cubicBezTo>
                    <a:pt x="1059" y="1687"/>
                    <a:pt x="1059" y="1687"/>
                    <a:pt x="1059" y="1687"/>
                  </a:cubicBezTo>
                  <a:cubicBezTo>
                    <a:pt x="1059" y="1687"/>
                    <a:pt x="1059" y="1687"/>
                    <a:pt x="1059" y="1687"/>
                  </a:cubicBezTo>
                  <a:cubicBezTo>
                    <a:pt x="1059"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7" y="1687"/>
                    <a:pt x="1057" y="1688"/>
                    <a:pt x="1056" y="1688"/>
                  </a:cubicBezTo>
                  <a:cubicBezTo>
                    <a:pt x="1056" y="1688"/>
                    <a:pt x="1056" y="1688"/>
                    <a:pt x="1056" y="1688"/>
                  </a:cubicBezTo>
                  <a:cubicBezTo>
                    <a:pt x="1056" y="1688"/>
                    <a:pt x="1056" y="1688"/>
                    <a:pt x="1056" y="1688"/>
                  </a:cubicBezTo>
                  <a:cubicBezTo>
                    <a:pt x="1056" y="1688"/>
                    <a:pt x="1056" y="1688"/>
                    <a:pt x="1056" y="1688"/>
                  </a:cubicBezTo>
                  <a:cubicBezTo>
                    <a:pt x="1055" y="1688"/>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5" y="1689"/>
                    <a:pt x="1055" y="1688"/>
                    <a:pt x="1055" y="1688"/>
                  </a:cubicBezTo>
                  <a:cubicBezTo>
                    <a:pt x="1056" y="1688"/>
                    <a:pt x="1056" y="1688"/>
                    <a:pt x="1056" y="1688"/>
                  </a:cubicBezTo>
                  <a:cubicBezTo>
                    <a:pt x="1056" y="1688"/>
                    <a:pt x="1056" y="1688"/>
                    <a:pt x="1056" y="1688"/>
                  </a:cubicBezTo>
                  <a:cubicBezTo>
                    <a:pt x="1057" y="1688"/>
                    <a:pt x="1057" y="1687"/>
                    <a:pt x="1057" y="1687"/>
                  </a:cubicBezTo>
                  <a:cubicBezTo>
                    <a:pt x="1057" y="1687"/>
                    <a:pt x="1058" y="1687"/>
                    <a:pt x="1058" y="1687"/>
                  </a:cubicBezTo>
                  <a:cubicBezTo>
                    <a:pt x="1058" y="1687"/>
                    <a:pt x="1059" y="1686"/>
                    <a:pt x="1059" y="1686"/>
                  </a:cubicBezTo>
                  <a:cubicBezTo>
                    <a:pt x="1060" y="1686"/>
                    <a:pt x="1060" y="1686"/>
                    <a:pt x="1060" y="1686"/>
                  </a:cubicBezTo>
                  <a:cubicBezTo>
                    <a:pt x="1060" y="1686"/>
                    <a:pt x="1060" y="1686"/>
                    <a:pt x="1060" y="1686"/>
                  </a:cubicBezTo>
                  <a:cubicBezTo>
                    <a:pt x="1060" y="1686"/>
                    <a:pt x="1060" y="1686"/>
                    <a:pt x="1060" y="1686"/>
                  </a:cubicBezTo>
                  <a:cubicBezTo>
                    <a:pt x="1061" y="1685"/>
                    <a:pt x="1062" y="1685"/>
                    <a:pt x="1062" y="1684"/>
                  </a:cubicBezTo>
                  <a:cubicBezTo>
                    <a:pt x="1062" y="1685"/>
                    <a:pt x="1061" y="1685"/>
                    <a:pt x="1060" y="1686"/>
                  </a:cubicBezTo>
                  <a:cubicBezTo>
                    <a:pt x="1060" y="1686"/>
                    <a:pt x="1060" y="1686"/>
                    <a:pt x="1060" y="1686"/>
                  </a:cubicBezTo>
                  <a:cubicBezTo>
                    <a:pt x="1060" y="1686"/>
                    <a:pt x="1060" y="1686"/>
                    <a:pt x="1060" y="1686"/>
                  </a:cubicBezTo>
                  <a:cubicBezTo>
                    <a:pt x="1060" y="1686"/>
                    <a:pt x="1060" y="1686"/>
                    <a:pt x="1060" y="1686"/>
                  </a:cubicBezTo>
                  <a:cubicBezTo>
                    <a:pt x="1060" y="1686"/>
                    <a:pt x="1060" y="1686"/>
                    <a:pt x="1060" y="1686"/>
                  </a:cubicBezTo>
                  <a:cubicBezTo>
                    <a:pt x="1060" y="1686"/>
                    <a:pt x="1059" y="1686"/>
                    <a:pt x="1059" y="1686"/>
                  </a:cubicBezTo>
                  <a:close/>
                  <a:moveTo>
                    <a:pt x="1110" y="1661"/>
                  </a:moveTo>
                  <a:cubicBezTo>
                    <a:pt x="1106" y="1663"/>
                    <a:pt x="1095" y="1669"/>
                    <a:pt x="1085" y="1674"/>
                  </a:cubicBezTo>
                  <a:cubicBezTo>
                    <a:pt x="1083" y="1675"/>
                    <a:pt x="1081" y="1677"/>
                    <a:pt x="1079" y="1678"/>
                  </a:cubicBezTo>
                  <a:cubicBezTo>
                    <a:pt x="1080" y="1677"/>
                    <a:pt x="1082" y="1676"/>
                    <a:pt x="1083" y="1675"/>
                  </a:cubicBezTo>
                  <a:cubicBezTo>
                    <a:pt x="1078" y="1677"/>
                    <a:pt x="1073" y="1680"/>
                    <a:pt x="1069" y="1682"/>
                  </a:cubicBezTo>
                  <a:cubicBezTo>
                    <a:pt x="1068" y="1683"/>
                    <a:pt x="1067" y="1683"/>
                    <a:pt x="1066" y="1683"/>
                  </a:cubicBezTo>
                  <a:cubicBezTo>
                    <a:pt x="1066" y="1683"/>
                    <a:pt x="1066" y="1683"/>
                    <a:pt x="1066" y="1683"/>
                  </a:cubicBezTo>
                  <a:cubicBezTo>
                    <a:pt x="1062" y="1685"/>
                    <a:pt x="1060" y="1686"/>
                    <a:pt x="1060" y="1686"/>
                  </a:cubicBezTo>
                  <a:cubicBezTo>
                    <a:pt x="1060" y="1686"/>
                    <a:pt x="1062" y="1685"/>
                    <a:pt x="1065" y="1683"/>
                  </a:cubicBezTo>
                  <a:cubicBezTo>
                    <a:pt x="1065" y="1683"/>
                    <a:pt x="1065" y="1683"/>
                    <a:pt x="1065" y="1683"/>
                  </a:cubicBezTo>
                  <a:cubicBezTo>
                    <a:pt x="1065" y="1683"/>
                    <a:pt x="1065" y="1683"/>
                    <a:pt x="1065" y="1683"/>
                  </a:cubicBezTo>
                  <a:cubicBezTo>
                    <a:pt x="1064" y="1683"/>
                    <a:pt x="1064" y="1684"/>
                    <a:pt x="1063" y="1684"/>
                  </a:cubicBezTo>
                  <a:cubicBezTo>
                    <a:pt x="1064" y="1684"/>
                    <a:pt x="1064" y="1683"/>
                    <a:pt x="1065" y="1683"/>
                  </a:cubicBezTo>
                  <a:cubicBezTo>
                    <a:pt x="1063" y="1682"/>
                    <a:pt x="1060" y="1681"/>
                    <a:pt x="1042" y="1690"/>
                  </a:cubicBezTo>
                  <a:cubicBezTo>
                    <a:pt x="1060" y="1680"/>
                    <a:pt x="1080" y="1673"/>
                    <a:pt x="1098" y="1663"/>
                  </a:cubicBezTo>
                  <a:cubicBezTo>
                    <a:pt x="1093" y="1667"/>
                    <a:pt x="1088" y="1671"/>
                    <a:pt x="1083" y="1675"/>
                  </a:cubicBezTo>
                  <a:cubicBezTo>
                    <a:pt x="1084" y="1675"/>
                    <a:pt x="1084" y="1674"/>
                    <a:pt x="1085" y="1674"/>
                  </a:cubicBezTo>
                  <a:cubicBezTo>
                    <a:pt x="1093" y="1668"/>
                    <a:pt x="1101" y="1662"/>
                    <a:pt x="1110" y="1660"/>
                  </a:cubicBezTo>
                  <a:cubicBezTo>
                    <a:pt x="1111" y="1660"/>
                    <a:pt x="1112" y="1660"/>
                    <a:pt x="1113" y="1660"/>
                  </a:cubicBezTo>
                  <a:cubicBezTo>
                    <a:pt x="1113" y="1660"/>
                    <a:pt x="1112" y="1660"/>
                    <a:pt x="1110" y="1661"/>
                  </a:cubicBezTo>
                  <a:close/>
                  <a:moveTo>
                    <a:pt x="1478" y="1400"/>
                  </a:move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7" y="1400"/>
                  </a:cubicBezTo>
                  <a:cubicBezTo>
                    <a:pt x="1477" y="1400"/>
                    <a:pt x="1477" y="1400"/>
                    <a:pt x="1477" y="1400"/>
                  </a:cubicBezTo>
                  <a:cubicBezTo>
                    <a:pt x="1476" y="1401"/>
                    <a:pt x="1475" y="1402"/>
                    <a:pt x="1475" y="1402"/>
                  </a:cubicBezTo>
                  <a:cubicBezTo>
                    <a:pt x="1475" y="1402"/>
                    <a:pt x="1475" y="1402"/>
                    <a:pt x="1475" y="1402"/>
                  </a:cubicBezTo>
                  <a:cubicBezTo>
                    <a:pt x="1475" y="1402"/>
                    <a:pt x="1475" y="1402"/>
                    <a:pt x="1475" y="1402"/>
                  </a:cubicBezTo>
                  <a:cubicBezTo>
                    <a:pt x="1475" y="1402"/>
                    <a:pt x="1475" y="1402"/>
                    <a:pt x="1475" y="1402"/>
                  </a:cubicBezTo>
                  <a:cubicBezTo>
                    <a:pt x="1475" y="1402"/>
                    <a:pt x="1475" y="1402"/>
                    <a:pt x="1475" y="1402"/>
                  </a:cubicBezTo>
                  <a:cubicBezTo>
                    <a:pt x="1476" y="1401"/>
                    <a:pt x="1476" y="1401"/>
                    <a:pt x="1476" y="1401"/>
                  </a:cubicBezTo>
                  <a:cubicBezTo>
                    <a:pt x="1464" y="1410"/>
                    <a:pt x="1451" y="1420"/>
                    <a:pt x="1439" y="1429"/>
                  </a:cubicBezTo>
                  <a:cubicBezTo>
                    <a:pt x="1454" y="1410"/>
                    <a:pt x="1476" y="1399"/>
                    <a:pt x="1494" y="1384"/>
                  </a:cubicBezTo>
                  <a:cubicBezTo>
                    <a:pt x="1487" y="1390"/>
                    <a:pt x="1479" y="1398"/>
                    <a:pt x="1478" y="1400"/>
                  </a:cubicBezTo>
                  <a:close/>
                  <a:moveTo>
                    <a:pt x="1494" y="1383"/>
                  </a:moveTo>
                  <a:cubicBezTo>
                    <a:pt x="1498" y="1380"/>
                    <a:pt x="1502" y="1376"/>
                    <a:pt x="1503" y="1375"/>
                  </a:cubicBezTo>
                  <a:cubicBezTo>
                    <a:pt x="1501" y="1378"/>
                    <a:pt x="1498" y="1381"/>
                    <a:pt x="1494" y="1383"/>
                  </a:cubicBezTo>
                  <a:close/>
                  <a:moveTo>
                    <a:pt x="1609" y="1300"/>
                  </a:moveTo>
                  <a:cubicBezTo>
                    <a:pt x="1609" y="1299"/>
                    <a:pt x="1610" y="1299"/>
                    <a:pt x="1610" y="1299"/>
                  </a:cubicBezTo>
                  <a:cubicBezTo>
                    <a:pt x="1610" y="1299"/>
                    <a:pt x="1610" y="1299"/>
                    <a:pt x="1610" y="1299"/>
                  </a:cubicBezTo>
                  <a:cubicBezTo>
                    <a:pt x="1610" y="1299"/>
                    <a:pt x="1610" y="1299"/>
                    <a:pt x="1610" y="1299"/>
                  </a:cubicBezTo>
                  <a:cubicBezTo>
                    <a:pt x="1610" y="1299"/>
                    <a:pt x="1610" y="1299"/>
                    <a:pt x="1609" y="1300"/>
                  </a:cubicBezTo>
                  <a:close/>
                  <a:moveTo>
                    <a:pt x="1612" y="1296"/>
                  </a:moveTo>
                  <a:cubicBezTo>
                    <a:pt x="1612" y="1296"/>
                    <a:pt x="1613" y="1296"/>
                    <a:pt x="1613" y="1296"/>
                  </a:cubicBezTo>
                  <a:cubicBezTo>
                    <a:pt x="1613" y="1295"/>
                    <a:pt x="1613" y="1295"/>
                    <a:pt x="1614" y="1295"/>
                  </a:cubicBezTo>
                  <a:cubicBezTo>
                    <a:pt x="1613" y="1295"/>
                    <a:pt x="1613" y="1296"/>
                    <a:pt x="1612" y="1296"/>
                  </a:cubicBezTo>
                  <a:close/>
                  <a:moveTo>
                    <a:pt x="1614" y="1295"/>
                  </a:moveTo>
                  <a:cubicBezTo>
                    <a:pt x="1614" y="1295"/>
                    <a:pt x="1614" y="1295"/>
                    <a:pt x="1614" y="1295"/>
                  </a:cubicBezTo>
                  <a:cubicBezTo>
                    <a:pt x="1614" y="1294"/>
                    <a:pt x="1615" y="1294"/>
                    <a:pt x="1615" y="1293"/>
                  </a:cubicBezTo>
                  <a:cubicBezTo>
                    <a:pt x="1615" y="1294"/>
                    <a:pt x="1614" y="1294"/>
                    <a:pt x="1614" y="1295"/>
                  </a:cubicBezTo>
                  <a:close/>
                  <a:moveTo>
                    <a:pt x="1616" y="1292"/>
                  </a:moveTo>
                  <a:cubicBezTo>
                    <a:pt x="1616" y="1292"/>
                    <a:pt x="1616" y="1293"/>
                    <a:pt x="1615" y="1293"/>
                  </a:cubicBezTo>
                  <a:cubicBezTo>
                    <a:pt x="1616" y="1292"/>
                    <a:pt x="1616" y="1292"/>
                    <a:pt x="1617" y="1291"/>
                  </a:cubicBezTo>
                  <a:cubicBezTo>
                    <a:pt x="1617" y="1291"/>
                    <a:pt x="1617" y="1291"/>
                    <a:pt x="1617" y="1291"/>
                  </a:cubicBezTo>
                  <a:cubicBezTo>
                    <a:pt x="1617" y="1291"/>
                    <a:pt x="1617" y="1292"/>
                    <a:pt x="1616" y="1292"/>
                  </a:cubicBezTo>
                  <a:close/>
                  <a:moveTo>
                    <a:pt x="1617" y="1291"/>
                  </a:moveTo>
                  <a:cubicBezTo>
                    <a:pt x="1617" y="1291"/>
                    <a:pt x="1617" y="1291"/>
                    <a:pt x="1617" y="1291"/>
                  </a:cubicBezTo>
                  <a:cubicBezTo>
                    <a:pt x="1617" y="1291"/>
                    <a:pt x="1617" y="1291"/>
                    <a:pt x="1618" y="1291"/>
                  </a:cubicBezTo>
                  <a:cubicBezTo>
                    <a:pt x="1617" y="1291"/>
                    <a:pt x="1617" y="1291"/>
                    <a:pt x="1617" y="1291"/>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20" y="1289"/>
                    <a:pt x="1620" y="1289"/>
                    <a:pt x="1620" y="1289"/>
                  </a:cubicBezTo>
                  <a:cubicBezTo>
                    <a:pt x="1619" y="1289"/>
                    <a:pt x="1619" y="1289"/>
                    <a:pt x="1619" y="1289"/>
                  </a:cubicBezTo>
                  <a:close/>
                  <a:moveTo>
                    <a:pt x="1620" y="1288"/>
                  </a:moveTo>
                  <a:cubicBezTo>
                    <a:pt x="1620" y="1288"/>
                    <a:pt x="1620" y="1288"/>
                    <a:pt x="1620" y="1288"/>
                  </a:cubicBezTo>
                  <a:cubicBezTo>
                    <a:pt x="1620" y="1288"/>
                    <a:pt x="1620" y="1288"/>
                    <a:pt x="1620" y="1288"/>
                  </a:cubicBezTo>
                  <a:cubicBezTo>
                    <a:pt x="1620" y="1288"/>
                    <a:pt x="1620" y="1288"/>
                    <a:pt x="1620" y="1288"/>
                  </a:cubicBezTo>
                  <a:cubicBezTo>
                    <a:pt x="1620" y="1288"/>
                    <a:pt x="1621" y="1287"/>
                    <a:pt x="1621" y="1287"/>
                  </a:cubicBezTo>
                  <a:cubicBezTo>
                    <a:pt x="1621" y="1287"/>
                    <a:pt x="1621" y="1287"/>
                    <a:pt x="1621" y="1287"/>
                  </a:cubicBezTo>
                  <a:cubicBezTo>
                    <a:pt x="1621" y="1287"/>
                    <a:pt x="1621" y="1287"/>
                    <a:pt x="1620" y="1288"/>
                  </a:cubicBezTo>
                  <a:close/>
                  <a:moveTo>
                    <a:pt x="1625" y="1283"/>
                  </a:moveTo>
                  <a:cubicBezTo>
                    <a:pt x="1625" y="1283"/>
                    <a:pt x="1625" y="1283"/>
                    <a:pt x="1624" y="1283"/>
                  </a:cubicBezTo>
                  <a:cubicBezTo>
                    <a:pt x="1625" y="1283"/>
                    <a:pt x="1625" y="1283"/>
                    <a:pt x="1625" y="1283"/>
                  </a:cubicBezTo>
                  <a:cubicBezTo>
                    <a:pt x="1625" y="1283"/>
                    <a:pt x="1625" y="1283"/>
                    <a:pt x="1625" y="1283"/>
                  </a:cubicBezTo>
                  <a:cubicBezTo>
                    <a:pt x="1625" y="1283"/>
                    <a:pt x="1625" y="1283"/>
                    <a:pt x="1625" y="1283"/>
                  </a:cubicBezTo>
                  <a:cubicBezTo>
                    <a:pt x="1625" y="1283"/>
                    <a:pt x="1625" y="1283"/>
                    <a:pt x="1625" y="1283"/>
                  </a:cubicBezTo>
                  <a:cubicBezTo>
                    <a:pt x="1625" y="1283"/>
                    <a:pt x="1625" y="1283"/>
                    <a:pt x="1625" y="1283"/>
                  </a:cubicBezTo>
                  <a:close/>
                  <a:moveTo>
                    <a:pt x="1626" y="1282"/>
                  </a:moveTo>
                  <a:cubicBezTo>
                    <a:pt x="1626" y="1282"/>
                    <a:pt x="1626" y="1282"/>
                    <a:pt x="1626" y="1282"/>
                  </a:cubicBezTo>
                  <a:cubicBezTo>
                    <a:pt x="1626" y="1282"/>
                    <a:pt x="1626" y="1282"/>
                    <a:pt x="1626" y="1282"/>
                  </a:cubicBezTo>
                  <a:cubicBezTo>
                    <a:pt x="1626" y="1282"/>
                    <a:pt x="1626" y="1282"/>
                    <a:pt x="1626" y="1282"/>
                  </a:cubicBezTo>
                  <a:close/>
                  <a:moveTo>
                    <a:pt x="2015" y="648"/>
                  </a:moveTo>
                  <a:cubicBezTo>
                    <a:pt x="2015" y="648"/>
                    <a:pt x="2013" y="653"/>
                    <a:pt x="2014" y="651"/>
                  </a:cubicBezTo>
                  <a:cubicBezTo>
                    <a:pt x="2011" y="657"/>
                    <a:pt x="2009" y="664"/>
                    <a:pt x="2006" y="670"/>
                  </a:cubicBezTo>
                  <a:cubicBezTo>
                    <a:pt x="2009" y="661"/>
                    <a:pt x="2013" y="652"/>
                    <a:pt x="2016" y="643"/>
                  </a:cubicBezTo>
                  <a:cubicBezTo>
                    <a:pt x="2012" y="650"/>
                    <a:pt x="2008" y="656"/>
                    <a:pt x="2002" y="663"/>
                  </a:cubicBezTo>
                  <a:cubicBezTo>
                    <a:pt x="2009" y="647"/>
                    <a:pt x="2017" y="632"/>
                    <a:pt x="2022" y="616"/>
                  </a:cubicBezTo>
                  <a:cubicBezTo>
                    <a:pt x="2020" y="621"/>
                    <a:pt x="2021" y="619"/>
                    <a:pt x="2026" y="605"/>
                  </a:cubicBezTo>
                  <a:cubicBezTo>
                    <a:pt x="2025" y="609"/>
                    <a:pt x="2024" y="613"/>
                    <a:pt x="2022" y="616"/>
                  </a:cubicBezTo>
                  <a:cubicBezTo>
                    <a:pt x="2026" y="607"/>
                    <a:pt x="2041" y="571"/>
                    <a:pt x="2042" y="569"/>
                  </a:cubicBezTo>
                  <a:cubicBezTo>
                    <a:pt x="2037" y="595"/>
                    <a:pt x="2025" y="627"/>
                    <a:pt x="2015" y="648"/>
                  </a:cubicBezTo>
                  <a:cubicBezTo>
                    <a:pt x="2015" y="648"/>
                    <a:pt x="2015" y="648"/>
                    <a:pt x="2015" y="648"/>
                  </a:cubicBezTo>
                  <a:close/>
                  <a:moveTo>
                    <a:pt x="2083" y="507"/>
                  </a:moveTo>
                  <a:cubicBezTo>
                    <a:pt x="2086" y="496"/>
                    <a:pt x="2090" y="485"/>
                    <a:pt x="2094" y="475"/>
                  </a:cubicBezTo>
                  <a:cubicBezTo>
                    <a:pt x="2092" y="486"/>
                    <a:pt x="2088" y="496"/>
                    <a:pt x="2083" y="507"/>
                  </a:cubicBezTo>
                  <a:close/>
                  <a:moveTo>
                    <a:pt x="2111" y="362"/>
                  </a:moveTo>
                  <a:cubicBezTo>
                    <a:pt x="2111" y="362"/>
                    <a:pt x="2111" y="363"/>
                    <a:pt x="2111" y="363"/>
                  </a:cubicBezTo>
                  <a:cubicBezTo>
                    <a:pt x="2111" y="362"/>
                    <a:pt x="2111" y="362"/>
                    <a:pt x="2111" y="362"/>
                  </a:cubicBezTo>
                  <a:cubicBezTo>
                    <a:pt x="2111" y="363"/>
                    <a:pt x="2110" y="363"/>
                    <a:pt x="2110" y="364"/>
                  </a:cubicBezTo>
                  <a:cubicBezTo>
                    <a:pt x="2110" y="364"/>
                    <a:pt x="2110" y="364"/>
                    <a:pt x="2110" y="364"/>
                  </a:cubicBezTo>
                  <a:cubicBezTo>
                    <a:pt x="2110" y="365"/>
                    <a:pt x="2110" y="366"/>
                    <a:pt x="2109" y="366"/>
                  </a:cubicBezTo>
                  <a:cubicBezTo>
                    <a:pt x="2107" y="374"/>
                    <a:pt x="2104" y="382"/>
                    <a:pt x="2101" y="390"/>
                  </a:cubicBezTo>
                  <a:cubicBezTo>
                    <a:pt x="2103" y="380"/>
                    <a:pt x="2107" y="371"/>
                    <a:pt x="2109" y="365"/>
                  </a:cubicBezTo>
                  <a:cubicBezTo>
                    <a:pt x="2109" y="365"/>
                    <a:pt x="2109" y="365"/>
                    <a:pt x="2109" y="365"/>
                  </a:cubicBezTo>
                  <a:cubicBezTo>
                    <a:pt x="2109" y="365"/>
                    <a:pt x="2109" y="365"/>
                    <a:pt x="2109" y="365"/>
                  </a:cubicBezTo>
                  <a:cubicBezTo>
                    <a:pt x="2109" y="365"/>
                    <a:pt x="2109" y="365"/>
                    <a:pt x="2109" y="365"/>
                  </a:cubicBezTo>
                  <a:cubicBezTo>
                    <a:pt x="2110" y="354"/>
                    <a:pt x="2111" y="354"/>
                    <a:pt x="2111" y="356"/>
                  </a:cubicBezTo>
                  <a:cubicBezTo>
                    <a:pt x="2111" y="355"/>
                    <a:pt x="2112" y="354"/>
                    <a:pt x="2112" y="354"/>
                  </a:cubicBezTo>
                  <a:cubicBezTo>
                    <a:pt x="2112" y="357"/>
                    <a:pt x="2111" y="360"/>
                    <a:pt x="2111" y="361"/>
                  </a:cubicBezTo>
                  <a:cubicBezTo>
                    <a:pt x="2113" y="359"/>
                    <a:pt x="2113" y="358"/>
                    <a:pt x="2113" y="358"/>
                  </a:cubicBezTo>
                  <a:cubicBezTo>
                    <a:pt x="2113" y="358"/>
                    <a:pt x="2113" y="359"/>
                    <a:pt x="2111" y="362"/>
                  </a:cubicBezTo>
                  <a:close/>
                  <a:moveTo>
                    <a:pt x="2133" y="359"/>
                  </a:moveTo>
                  <a:cubicBezTo>
                    <a:pt x="2137" y="332"/>
                    <a:pt x="2141" y="305"/>
                    <a:pt x="2144" y="278"/>
                  </a:cubicBezTo>
                  <a:cubicBezTo>
                    <a:pt x="2142" y="296"/>
                    <a:pt x="2135" y="314"/>
                    <a:pt x="2132" y="332"/>
                  </a:cubicBezTo>
                  <a:cubicBezTo>
                    <a:pt x="2131" y="341"/>
                    <a:pt x="2131" y="350"/>
                    <a:pt x="2133" y="359"/>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0" y="362"/>
                  </a:move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ubicBezTo>
                    <a:pt x="2111" y="359"/>
                    <a:pt x="2111" y="360"/>
                    <a:pt x="2110" y="362"/>
                  </a:cubicBezTo>
                  <a:close/>
                  <a:moveTo>
                    <a:pt x="2081" y="520"/>
                  </a:moveTo>
                  <a:cubicBezTo>
                    <a:pt x="2078" y="528"/>
                    <a:pt x="2074" y="537"/>
                    <a:pt x="2071" y="545"/>
                  </a:cubicBezTo>
                  <a:cubicBezTo>
                    <a:pt x="2070" y="547"/>
                    <a:pt x="2070" y="549"/>
                    <a:pt x="2070" y="551"/>
                  </a:cubicBezTo>
                  <a:cubicBezTo>
                    <a:pt x="2079" y="550"/>
                    <a:pt x="2079" y="527"/>
                    <a:pt x="2081" y="520"/>
                  </a:cubicBezTo>
                  <a:close/>
                  <a:moveTo>
                    <a:pt x="1972" y="797"/>
                  </a:moveTo>
                  <a:cubicBezTo>
                    <a:pt x="1970" y="800"/>
                    <a:pt x="1969" y="803"/>
                    <a:pt x="1967" y="806"/>
                  </a:cubicBezTo>
                  <a:cubicBezTo>
                    <a:pt x="1968" y="806"/>
                    <a:pt x="1969" y="804"/>
                    <a:pt x="1972" y="797"/>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9" y="1382"/>
                  </a:moveTo>
                  <a:cubicBezTo>
                    <a:pt x="1527" y="1384"/>
                    <a:pt x="1524" y="1387"/>
                    <a:pt x="1522" y="1388"/>
                  </a:cubicBezTo>
                  <a:cubicBezTo>
                    <a:pt x="1523" y="1391"/>
                    <a:pt x="1526" y="1389"/>
                    <a:pt x="1529" y="1382"/>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399"/>
                  </a:moveTo>
                  <a:cubicBezTo>
                    <a:pt x="1478" y="1399"/>
                    <a:pt x="1478" y="1399"/>
                    <a:pt x="1478" y="1400"/>
                  </a:cubicBez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lose/>
                  <a:moveTo>
                    <a:pt x="1397" y="1567"/>
                  </a:moveTo>
                  <a:cubicBezTo>
                    <a:pt x="1398" y="1566"/>
                    <a:pt x="1400" y="1565"/>
                    <a:pt x="1401" y="1564"/>
                  </a:cubicBezTo>
                  <a:cubicBezTo>
                    <a:pt x="1399" y="1565"/>
                    <a:pt x="1398" y="1566"/>
                    <a:pt x="1397" y="1567"/>
                  </a:cubicBezTo>
                  <a:close/>
                  <a:moveTo>
                    <a:pt x="1350" y="1521"/>
                  </a:move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ubicBezTo>
                    <a:pt x="1361" y="1514"/>
                    <a:pt x="1370" y="1508"/>
                    <a:pt x="1378" y="1501"/>
                  </a:cubicBezTo>
                  <a:cubicBezTo>
                    <a:pt x="1369" y="1508"/>
                    <a:pt x="1360" y="1515"/>
                    <a:pt x="1350" y="1521"/>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074" y="1678"/>
                  </a:move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ubicBezTo>
                    <a:pt x="1074" y="1678"/>
                    <a:pt x="1074" y="1678"/>
                    <a:pt x="1074" y="167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29" y="1853"/>
                  </a:move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ubicBezTo>
                    <a:pt x="929"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5" y="2220"/>
                  </a:move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lose/>
                  <a:moveTo>
                    <a:pt x="816" y="2179"/>
                  </a:moveTo>
                  <a:cubicBezTo>
                    <a:pt x="815" y="2175"/>
                    <a:pt x="815" y="2171"/>
                    <a:pt x="814" y="2167"/>
                  </a:cubicBezTo>
                  <a:cubicBezTo>
                    <a:pt x="814" y="2171"/>
                    <a:pt x="815" y="2175"/>
                    <a:pt x="816" y="2179"/>
                  </a:cubicBezTo>
                  <a:close/>
                  <a:moveTo>
                    <a:pt x="806" y="1921"/>
                  </a:moveTo>
                  <a:cubicBezTo>
                    <a:pt x="806" y="1921"/>
                    <a:pt x="807" y="1921"/>
                    <a:pt x="807" y="1921"/>
                  </a:cubicBezTo>
                  <a:cubicBezTo>
                    <a:pt x="818" y="1911"/>
                    <a:pt x="835" y="1904"/>
                    <a:pt x="856" y="1896"/>
                  </a:cubicBezTo>
                  <a:cubicBezTo>
                    <a:pt x="833" y="1901"/>
                    <a:pt x="812" y="1909"/>
                    <a:pt x="802" y="1926"/>
                  </a:cubicBezTo>
                  <a:cubicBezTo>
                    <a:pt x="801" y="1926"/>
                    <a:pt x="801" y="1927"/>
                    <a:pt x="801" y="1928"/>
                  </a:cubicBezTo>
                  <a:cubicBezTo>
                    <a:pt x="802" y="1926"/>
                    <a:pt x="804" y="1924"/>
                    <a:pt x="806" y="1922"/>
                  </a:cubicBezTo>
                  <a:cubicBezTo>
                    <a:pt x="806" y="1922"/>
                    <a:pt x="806" y="1921"/>
                    <a:pt x="806" y="1921"/>
                  </a:cubicBezTo>
                  <a:close/>
                  <a:moveTo>
                    <a:pt x="755" y="1824"/>
                  </a:moveTo>
                  <a:cubicBezTo>
                    <a:pt x="755" y="1832"/>
                    <a:pt x="762" y="1831"/>
                    <a:pt x="769" y="1829"/>
                  </a:cubicBezTo>
                  <a:cubicBezTo>
                    <a:pt x="762" y="1829"/>
                    <a:pt x="757" y="1827"/>
                    <a:pt x="755" y="1824"/>
                  </a:cubicBezTo>
                  <a:close/>
                  <a:moveTo>
                    <a:pt x="746" y="2190"/>
                  </a:moveTo>
                  <a:cubicBezTo>
                    <a:pt x="740" y="2188"/>
                    <a:pt x="734" y="2186"/>
                    <a:pt x="728" y="2185"/>
                  </a:cubicBezTo>
                  <a:cubicBezTo>
                    <a:pt x="734" y="2187"/>
                    <a:pt x="740" y="2188"/>
                    <a:pt x="746" y="2190"/>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1"/>
                  </a:moveTo>
                  <a:cubicBezTo>
                    <a:pt x="705" y="1561"/>
                    <a:pt x="705" y="1560"/>
                    <a:pt x="705" y="1560"/>
                  </a:cubicBezTo>
                  <a:cubicBezTo>
                    <a:pt x="705" y="1560"/>
                    <a:pt x="705" y="1561"/>
                    <a:pt x="705" y="1561"/>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6"/>
                  </a:moveTo>
                  <a:cubicBezTo>
                    <a:pt x="703" y="1556"/>
                    <a:pt x="703" y="1556"/>
                    <a:pt x="703" y="1555"/>
                  </a:cubicBezTo>
                  <a:cubicBezTo>
                    <a:pt x="703" y="1556"/>
                    <a:pt x="703" y="1556"/>
                    <a:pt x="703" y="1556"/>
                  </a:cubicBezTo>
                  <a:cubicBezTo>
                    <a:pt x="703" y="1556"/>
                    <a:pt x="703" y="1556"/>
                    <a:pt x="703" y="1556"/>
                  </a:cubicBezTo>
                  <a:close/>
                  <a:moveTo>
                    <a:pt x="514" y="1656"/>
                  </a:moveTo>
                  <a:cubicBezTo>
                    <a:pt x="509" y="1659"/>
                    <a:pt x="504" y="1662"/>
                    <a:pt x="498" y="1664"/>
                  </a:cubicBezTo>
                  <a:cubicBezTo>
                    <a:pt x="484" y="1676"/>
                    <a:pt x="470" y="1686"/>
                    <a:pt x="459" y="1694"/>
                  </a:cubicBezTo>
                  <a:cubicBezTo>
                    <a:pt x="473" y="1692"/>
                    <a:pt x="515" y="1664"/>
                    <a:pt x="514" y="165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0" y="1779"/>
                    <a:pt x="320" y="1779"/>
                  </a:cubicBezTo>
                  <a:cubicBezTo>
                    <a:pt x="320" y="1779"/>
                    <a:pt x="320" y="1779"/>
                    <a:pt x="321" y="1779"/>
                  </a:cubicBezTo>
                  <a:close/>
                  <a:moveTo>
                    <a:pt x="1704" y="1288"/>
                  </a:moveTo>
                  <a:cubicBezTo>
                    <a:pt x="1704" y="1288"/>
                    <a:pt x="1704" y="1288"/>
                    <a:pt x="1704" y="1288"/>
                  </a:cubicBezTo>
                  <a:cubicBezTo>
                    <a:pt x="1704" y="1288"/>
                    <a:pt x="1704" y="1288"/>
                    <a:pt x="1704" y="1288"/>
                  </a:cubicBez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49"/>
                  </a:moveTo>
                  <a:cubicBezTo>
                    <a:pt x="824" y="2149"/>
                    <a:pt x="824" y="2149"/>
                    <a:pt x="824" y="2149"/>
                  </a:cubicBezTo>
                  <a:cubicBezTo>
                    <a:pt x="824" y="2149"/>
                    <a:pt x="824" y="2149"/>
                    <a:pt x="824" y="2149"/>
                  </a:cubicBezTo>
                  <a:close/>
                  <a:moveTo>
                    <a:pt x="392" y="1716"/>
                  </a:moveTo>
                  <a:cubicBezTo>
                    <a:pt x="392" y="1716"/>
                    <a:pt x="392" y="1716"/>
                    <a:pt x="392" y="1717"/>
                  </a:cubicBezTo>
                  <a:cubicBezTo>
                    <a:pt x="392" y="1716"/>
                    <a:pt x="392" y="1716"/>
                    <a:pt x="392" y="1716"/>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ubicBezTo>
                    <a:pt x="325" y="1776"/>
                    <a:pt x="325" y="1776"/>
                    <a:pt x="325" y="177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2065" y="506"/>
                  </a:moveTo>
                  <a:cubicBezTo>
                    <a:pt x="2069" y="499"/>
                    <a:pt x="2071" y="491"/>
                    <a:pt x="2072" y="483"/>
                  </a:cubicBezTo>
                  <a:cubicBezTo>
                    <a:pt x="2070" y="491"/>
                    <a:pt x="2067" y="498"/>
                    <a:pt x="2065" y="506"/>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071" y="545"/>
                  </a:moveTo>
                  <a:cubicBezTo>
                    <a:pt x="2070" y="547"/>
                    <a:pt x="2070" y="549"/>
                    <a:pt x="2070" y="551"/>
                  </a:cubicBezTo>
                  <a:cubicBezTo>
                    <a:pt x="2079" y="550"/>
                    <a:pt x="2079" y="527"/>
                    <a:pt x="2081" y="520"/>
                  </a:cubicBezTo>
                  <a:cubicBezTo>
                    <a:pt x="2078" y="528"/>
                    <a:pt x="2074" y="537"/>
                    <a:pt x="2071" y="545"/>
                  </a:cubicBezTo>
                  <a:close/>
                  <a:moveTo>
                    <a:pt x="1967" y="806"/>
                  </a:moveTo>
                  <a:cubicBezTo>
                    <a:pt x="1968" y="806"/>
                    <a:pt x="1969" y="804"/>
                    <a:pt x="1972" y="797"/>
                  </a:cubicBezTo>
                  <a:cubicBezTo>
                    <a:pt x="1970" y="800"/>
                    <a:pt x="1969" y="803"/>
                    <a:pt x="1967" y="806"/>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2" y="1388"/>
                  </a:moveTo>
                  <a:cubicBezTo>
                    <a:pt x="1523" y="1391"/>
                    <a:pt x="1526" y="1389"/>
                    <a:pt x="1529" y="1382"/>
                  </a:cubicBezTo>
                  <a:cubicBezTo>
                    <a:pt x="1527" y="1384"/>
                    <a:pt x="1524" y="1387"/>
                    <a:pt x="1522" y="1388"/>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397" y="1567"/>
                  </a:moveTo>
                  <a:cubicBezTo>
                    <a:pt x="1398" y="1566"/>
                    <a:pt x="1400" y="1565"/>
                    <a:pt x="1401" y="1564"/>
                  </a:cubicBezTo>
                  <a:cubicBezTo>
                    <a:pt x="1399" y="1565"/>
                    <a:pt x="1398" y="1566"/>
                    <a:pt x="1397" y="1567"/>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982" y="1727"/>
                  </a:move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14" y="2167"/>
                  </a:moveTo>
                  <a:cubicBezTo>
                    <a:pt x="814" y="2171"/>
                    <a:pt x="815" y="2175"/>
                    <a:pt x="816" y="2179"/>
                  </a:cubicBezTo>
                  <a:cubicBezTo>
                    <a:pt x="815" y="2175"/>
                    <a:pt x="815" y="2171"/>
                    <a:pt x="814" y="2167"/>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755" y="1824"/>
                  </a:moveTo>
                  <a:cubicBezTo>
                    <a:pt x="755" y="1832"/>
                    <a:pt x="762" y="1831"/>
                    <a:pt x="769" y="1829"/>
                  </a:cubicBezTo>
                  <a:cubicBezTo>
                    <a:pt x="762" y="1829"/>
                    <a:pt x="757" y="1827"/>
                    <a:pt x="755" y="1824"/>
                  </a:cubicBezTo>
                  <a:close/>
                  <a:moveTo>
                    <a:pt x="728" y="2185"/>
                  </a:moveTo>
                  <a:cubicBezTo>
                    <a:pt x="734" y="2187"/>
                    <a:pt x="740" y="2188"/>
                    <a:pt x="746" y="2190"/>
                  </a:cubicBezTo>
                  <a:cubicBezTo>
                    <a:pt x="740" y="2188"/>
                    <a:pt x="734" y="2186"/>
                    <a:pt x="728" y="2185"/>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6"/>
                    <a:pt x="703" y="1556"/>
                    <a:pt x="703" y="1556"/>
                  </a:cubicBezTo>
                  <a:cubicBezTo>
                    <a:pt x="703" y="1556"/>
                    <a:pt x="703" y="1556"/>
                    <a:pt x="703" y="1556"/>
                  </a:cubicBezTo>
                  <a:cubicBezTo>
                    <a:pt x="703" y="1556"/>
                    <a:pt x="703" y="1556"/>
                    <a:pt x="703" y="1555"/>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2" y="1716"/>
                  </a:moveTo>
                  <a:cubicBezTo>
                    <a:pt x="392" y="1716"/>
                    <a:pt x="392" y="1716"/>
                    <a:pt x="392" y="1717"/>
                  </a:cubicBezTo>
                  <a:cubicBezTo>
                    <a:pt x="392" y="1716"/>
                    <a:pt x="392" y="1716"/>
                    <a:pt x="392" y="171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0" y="1779"/>
                  </a:moveTo>
                  <a:cubicBezTo>
                    <a:pt x="320" y="1779"/>
                    <a:pt x="320" y="1779"/>
                    <a:pt x="321" y="1779"/>
                  </a:cubicBezTo>
                  <a:cubicBezTo>
                    <a:pt x="321" y="1779"/>
                    <a:pt x="321" y="1779"/>
                    <a:pt x="321" y="1779"/>
                  </a:cubicBezTo>
                  <a:cubicBezTo>
                    <a:pt x="321" y="1779"/>
                    <a:pt x="320" y="1779"/>
                    <a:pt x="320" y="1779"/>
                  </a:cubicBezTo>
                  <a:close/>
                  <a:moveTo>
                    <a:pt x="1704" y="1288"/>
                  </a:moveTo>
                  <a:cubicBezTo>
                    <a:pt x="1704" y="1288"/>
                    <a:pt x="1704" y="1288"/>
                    <a:pt x="1704" y="1288"/>
                  </a:cubicBezTo>
                  <a:cubicBezTo>
                    <a:pt x="1704" y="1288"/>
                    <a:pt x="1704" y="1288"/>
                    <a:pt x="1704" y="1288"/>
                  </a:cubicBez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49"/>
                  </a:moveTo>
                  <a:cubicBezTo>
                    <a:pt x="824" y="2149"/>
                    <a:pt x="824" y="2149"/>
                    <a:pt x="824" y="2149"/>
                  </a:cubicBezTo>
                  <a:cubicBezTo>
                    <a:pt x="824" y="2149"/>
                    <a:pt x="824" y="2149"/>
                    <a:pt x="824" y="2149"/>
                  </a:cubicBezTo>
                  <a:close/>
                  <a:moveTo>
                    <a:pt x="392" y="1716"/>
                  </a:moveTo>
                  <a:cubicBezTo>
                    <a:pt x="392" y="1716"/>
                    <a:pt x="392" y="1716"/>
                    <a:pt x="392" y="1717"/>
                  </a:cubicBezTo>
                  <a:cubicBezTo>
                    <a:pt x="392" y="1716"/>
                    <a:pt x="392" y="1716"/>
                    <a:pt x="392" y="1716"/>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ubicBezTo>
                    <a:pt x="325" y="1776"/>
                    <a:pt x="325" y="1776"/>
                    <a:pt x="325" y="177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975" y="1729"/>
                  </a:moveTo>
                  <a:cubicBezTo>
                    <a:pt x="975" y="1729"/>
                    <a:pt x="975" y="1729"/>
                    <a:pt x="975" y="1729"/>
                  </a:cubicBezTo>
                  <a:cubicBezTo>
                    <a:pt x="975" y="1729"/>
                    <a:pt x="975" y="1729"/>
                    <a:pt x="975" y="1729"/>
                  </a:cubicBezTo>
                  <a:cubicBezTo>
                    <a:pt x="975" y="1729"/>
                    <a:pt x="975" y="1729"/>
                    <a:pt x="975"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071" y="545"/>
                  </a:moveTo>
                  <a:cubicBezTo>
                    <a:pt x="2070" y="547"/>
                    <a:pt x="2070" y="549"/>
                    <a:pt x="2070" y="551"/>
                  </a:cubicBezTo>
                  <a:cubicBezTo>
                    <a:pt x="2079" y="550"/>
                    <a:pt x="2079" y="527"/>
                    <a:pt x="2081" y="520"/>
                  </a:cubicBezTo>
                  <a:cubicBezTo>
                    <a:pt x="2078" y="528"/>
                    <a:pt x="2074" y="537"/>
                    <a:pt x="2071" y="545"/>
                  </a:cubicBezTo>
                  <a:close/>
                  <a:moveTo>
                    <a:pt x="1967" y="806"/>
                  </a:moveTo>
                  <a:cubicBezTo>
                    <a:pt x="1968" y="806"/>
                    <a:pt x="1969" y="804"/>
                    <a:pt x="1972" y="797"/>
                  </a:cubicBezTo>
                  <a:cubicBezTo>
                    <a:pt x="1970" y="800"/>
                    <a:pt x="1969" y="803"/>
                    <a:pt x="1967" y="806"/>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2" y="1388"/>
                  </a:moveTo>
                  <a:cubicBezTo>
                    <a:pt x="1523" y="1391"/>
                    <a:pt x="1526" y="1389"/>
                    <a:pt x="1529" y="1382"/>
                  </a:cubicBezTo>
                  <a:cubicBezTo>
                    <a:pt x="1527" y="1384"/>
                    <a:pt x="1524" y="1387"/>
                    <a:pt x="1522" y="1388"/>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397" y="1567"/>
                  </a:moveTo>
                  <a:cubicBezTo>
                    <a:pt x="1398" y="1566"/>
                    <a:pt x="1400" y="1565"/>
                    <a:pt x="1401" y="1564"/>
                  </a:cubicBezTo>
                  <a:cubicBezTo>
                    <a:pt x="1399" y="1565"/>
                    <a:pt x="1398" y="1566"/>
                    <a:pt x="1397" y="1567"/>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14" y="2167"/>
                  </a:moveTo>
                  <a:cubicBezTo>
                    <a:pt x="814" y="2171"/>
                    <a:pt x="815" y="2175"/>
                    <a:pt x="816" y="2179"/>
                  </a:cubicBezTo>
                  <a:cubicBezTo>
                    <a:pt x="815" y="2175"/>
                    <a:pt x="815" y="2171"/>
                    <a:pt x="814" y="2167"/>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755" y="1824"/>
                  </a:moveTo>
                  <a:cubicBezTo>
                    <a:pt x="755" y="1832"/>
                    <a:pt x="762" y="1831"/>
                    <a:pt x="769" y="1829"/>
                  </a:cubicBezTo>
                  <a:cubicBezTo>
                    <a:pt x="762" y="1829"/>
                    <a:pt x="757" y="1827"/>
                    <a:pt x="755" y="1824"/>
                  </a:cubicBezTo>
                  <a:close/>
                  <a:moveTo>
                    <a:pt x="728" y="2185"/>
                  </a:moveTo>
                  <a:cubicBezTo>
                    <a:pt x="734" y="2187"/>
                    <a:pt x="740" y="2188"/>
                    <a:pt x="746" y="2190"/>
                  </a:cubicBezTo>
                  <a:cubicBezTo>
                    <a:pt x="740" y="2188"/>
                    <a:pt x="734" y="2186"/>
                    <a:pt x="728" y="2185"/>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2" y="1716"/>
                  </a:moveTo>
                  <a:cubicBezTo>
                    <a:pt x="392" y="1716"/>
                    <a:pt x="392" y="1716"/>
                    <a:pt x="392" y="1717"/>
                  </a:cubicBezTo>
                  <a:cubicBezTo>
                    <a:pt x="392" y="1716"/>
                    <a:pt x="392" y="1716"/>
                    <a:pt x="392" y="171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1676" y="1306"/>
                  </a:moveTo>
                  <a:cubicBezTo>
                    <a:pt x="1676" y="1305"/>
                    <a:pt x="1675" y="1306"/>
                    <a:pt x="1674" y="1307"/>
                  </a:cubicBezTo>
                  <a:cubicBezTo>
                    <a:pt x="1668" y="1314"/>
                    <a:pt x="1661" y="1322"/>
                    <a:pt x="1655" y="1330"/>
                  </a:cubicBezTo>
                  <a:cubicBezTo>
                    <a:pt x="1666" y="1318"/>
                    <a:pt x="1676" y="1306"/>
                    <a:pt x="1687" y="1294"/>
                  </a:cubicBezTo>
                  <a:cubicBezTo>
                    <a:pt x="1673" y="1308"/>
                    <a:pt x="1677" y="1304"/>
                    <a:pt x="1676" y="1306"/>
                  </a:cubicBezTo>
                  <a:close/>
                  <a:moveTo>
                    <a:pt x="392" y="1716"/>
                  </a:moveTo>
                  <a:cubicBezTo>
                    <a:pt x="392" y="1716"/>
                    <a:pt x="392" y="1716"/>
                    <a:pt x="392" y="1717"/>
                  </a:cubicBezTo>
                  <a:cubicBezTo>
                    <a:pt x="392" y="1716"/>
                    <a:pt x="392" y="1716"/>
                    <a:pt x="392" y="171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975" y="1729"/>
                  </a:moveTo>
                  <a:cubicBezTo>
                    <a:pt x="975" y="1729"/>
                    <a:pt x="975" y="1729"/>
                    <a:pt x="975" y="1729"/>
                  </a:cubicBezTo>
                  <a:cubicBezTo>
                    <a:pt x="975" y="1729"/>
                    <a:pt x="975" y="1729"/>
                    <a:pt x="975" y="1729"/>
                  </a:cubicBezTo>
                  <a:cubicBezTo>
                    <a:pt x="975" y="1729"/>
                    <a:pt x="975" y="1729"/>
                    <a:pt x="975"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9" y="2089"/>
                  </a:moveTo>
                  <a:cubicBezTo>
                    <a:pt x="398" y="2088"/>
                    <a:pt x="398" y="2088"/>
                    <a:pt x="398" y="2088"/>
                  </a:cubicBezTo>
                  <a:cubicBezTo>
                    <a:pt x="398" y="2088"/>
                    <a:pt x="398" y="2088"/>
                    <a:pt x="398" y="2088"/>
                  </a:cubicBezTo>
                  <a:cubicBezTo>
                    <a:pt x="398" y="2088"/>
                    <a:pt x="398" y="2088"/>
                    <a:pt x="398" y="2088"/>
                  </a:cubicBezTo>
                  <a:cubicBezTo>
                    <a:pt x="395" y="2087"/>
                    <a:pt x="392" y="2087"/>
                    <a:pt x="389" y="2086"/>
                  </a:cubicBezTo>
                  <a:cubicBezTo>
                    <a:pt x="401" y="2090"/>
                    <a:pt x="413" y="2094"/>
                    <a:pt x="425" y="2099"/>
                  </a:cubicBezTo>
                  <a:cubicBezTo>
                    <a:pt x="418" y="2096"/>
                    <a:pt x="401" y="2089"/>
                    <a:pt x="399" y="2089"/>
                  </a:cubicBezTo>
                  <a:close/>
                  <a:moveTo>
                    <a:pt x="676" y="2176"/>
                  </a:moveTo>
                  <a:cubicBezTo>
                    <a:pt x="676" y="2175"/>
                    <a:pt x="676" y="2175"/>
                    <a:pt x="676" y="2174"/>
                  </a:cubicBezTo>
                  <a:cubicBezTo>
                    <a:pt x="675" y="2174"/>
                    <a:pt x="674" y="2174"/>
                    <a:pt x="673" y="2173"/>
                  </a:cubicBezTo>
                  <a:cubicBezTo>
                    <a:pt x="656" y="2161"/>
                    <a:pt x="635" y="2157"/>
                    <a:pt x="615" y="2154"/>
                  </a:cubicBezTo>
                  <a:cubicBezTo>
                    <a:pt x="614" y="2154"/>
                    <a:pt x="602" y="2150"/>
                    <a:pt x="590" y="2147"/>
                  </a:cubicBezTo>
                  <a:cubicBezTo>
                    <a:pt x="579" y="2144"/>
                    <a:pt x="568" y="2142"/>
                    <a:pt x="570" y="2143"/>
                  </a:cubicBezTo>
                  <a:cubicBezTo>
                    <a:pt x="570" y="2143"/>
                    <a:pt x="570" y="2143"/>
                    <a:pt x="570" y="2143"/>
                  </a:cubicBezTo>
                  <a:cubicBezTo>
                    <a:pt x="570" y="2143"/>
                    <a:pt x="570" y="2143"/>
                    <a:pt x="570" y="2143"/>
                  </a:cubicBezTo>
                  <a:cubicBezTo>
                    <a:pt x="570" y="2144"/>
                    <a:pt x="570" y="2144"/>
                    <a:pt x="570" y="2144"/>
                  </a:cubicBezTo>
                  <a:cubicBezTo>
                    <a:pt x="570" y="2144"/>
                    <a:pt x="570" y="2144"/>
                    <a:pt x="570" y="2144"/>
                  </a:cubicBezTo>
                  <a:cubicBezTo>
                    <a:pt x="570" y="2144"/>
                    <a:pt x="570" y="2144"/>
                    <a:pt x="571" y="2144"/>
                  </a:cubicBezTo>
                  <a:cubicBezTo>
                    <a:pt x="571" y="2144"/>
                    <a:pt x="571" y="2144"/>
                    <a:pt x="571" y="2144"/>
                  </a:cubicBezTo>
                  <a:cubicBezTo>
                    <a:pt x="571" y="2144"/>
                    <a:pt x="571" y="2144"/>
                    <a:pt x="571" y="2144"/>
                  </a:cubicBezTo>
                  <a:cubicBezTo>
                    <a:pt x="571" y="2144"/>
                    <a:pt x="571" y="2144"/>
                    <a:pt x="571" y="2144"/>
                  </a:cubicBezTo>
                  <a:cubicBezTo>
                    <a:pt x="571" y="2144"/>
                    <a:pt x="571" y="2144"/>
                    <a:pt x="571" y="2144"/>
                  </a:cubicBezTo>
                  <a:cubicBezTo>
                    <a:pt x="573" y="2145"/>
                    <a:pt x="576" y="2146"/>
                    <a:pt x="580" y="2148"/>
                  </a:cubicBezTo>
                  <a:cubicBezTo>
                    <a:pt x="580" y="2148"/>
                    <a:pt x="580" y="2148"/>
                    <a:pt x="580" y="2148"/>
                  </a:cubicBezTo>
                  <a:cubicBezTo>
                    <a:pt x="583" y="2149"/>
                    <a:pt x="585" y="2150"/>
                    <a:pt x="586" y="2151"/>
                  </a:cubicBezTo>
                  <a:cubicBezTo>
                    <a:pt x="585" y="2150"/>
                    <a:pt x="585" y="2150"/>
                    <a:pt x="584" y="2150"/>
                  </a:cubicBezTo>
                  <a:cubicBezTo>
                    <a:pt x="586" y="2151"/>
                    <a:pt x="587" y="2151"/>
                    <a:pt x="587" y="2151"/>
                  </a:cubicBezTo>
                  <a:cubicBezTo>
                    <a:pt x="587" y="2151"/>
                    <a:pt x="587" y="2151"/>
                    <a:pt x="587" y="2151"/>
                  </a:cubicBezTo>
                  <a:cubicBezTo>
                    <a:pt x="587" y="2150"/>
                    <a:pt x="582" y="2148"/>
                    <a:pt x="576" y="2146"/>
                  </a:cubicBezTo>
                  <a:cubicBezTo>
                    <a:pt x="576" y="2146"/>
                    <a:pt x="576" y="2146"/>
                    <a:pt x="575" y="2146"/>
                  </a:cubicBezTo>
                  <a:cubicBezTo>
                    <a:pt x="582" y="2148"/>
                    <a:pt x="589" y="2150"/>
                    <a:pt x="597" y="2152"/>
                  </a:cubicBezTo>
                  <a:cubicBezTo>
                    <a:pt x="598" y="2152"/>
                    <a:pt x="599" y="2152"/>
                    <a:pt x="600" y="2153"/>
                  </a:cubicBezTo>
                  <a:cubicBezTo>
                    <a:pt x="625" y="2158"/>
                    <a:pt x="654" y="2163"/>
                    <a:pt x="671" y="2173"/>
                  </a:cubicBezTo>
                  <a:cubicBezTo>
                    <a:pt x="673" y="2174"/>
                    <a:pt x="675" y="2175"/>
                    <a:pt x="676" y="2176"/>
                  </a:cubicBezTo>
                  <a:cubicBezTo>
                    <a:pt x="676" y="2176"/>
                    <a:pt x="676" y="2176"/>
                    <a:pt x="677" y="2176"/>
                  </a:cubicBezTo>
                  <a:cubicBezTo>
                    <a:pt x="676" y="2176"/>
                    <a:pt x="676" y="2176"/>
                    <a:pt x="676" y="2176"/>
                  </a:cubicBezTo>
                  <a:close/>
                  <a:moveTo>
                    <a:pt x="698" y="1576"/>
                  </a:moveTo>
                  <a:cubicBezTo>
                    <a:pt x="695" y="1571"/>
                    <a:pt x="692" y="1566"/>
                    <a:pt x="688" y="1561"/>
                  </a:cubicBezTo>
                  <a:cubicBezTo>
                    <a:pt x="694" y="1572"/>
                    <a:pt x="699" y="1583"/>
                    <a:pt x="703" y="1595"/>
                  </a:cubicBezTo>
                  <a:cubicBezTo>
                    <a:pt x="701" y="1589"/>
                    <a:pt x="700" y="1583"/>
                    <a:pt x="698" y="1576"/>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815" y="2141"/>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lose/>
                  <a:moveTo>
                    <a:pt x="813" y="2124"/>
                  </a:moveTo>
                  <a:cubicBezTo>
                    <a:pt x="813" y="2124"/>
                    <a:pt x="813" y="2125"/>
                    <a:pt x="813" y="2125"/>
                  </a:cubicBezTo>
                  <a:cubicBezTo>
                    <a:pt x="813" y="2125"/>
                    <a:pt x="813" y="2125"/>
                    <a:pt x="813" y="2125"/>
                  </a:cubicBezTo>
                  <a:cubicBezTo>
                    <a:pt x="813" y="2125"/>
                    <a:pt x="813" y="2124"/>
                    <a:pt x="813" y="2124"/>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6"/>
                    <a:pt x="814" y="2134"/>
                    <a:pt x="814" y="2132"/>
                  </a:cubicBezTo>
                  <a:cubicBezTo>
                    <a:pt x="814" y="2132"/>
                    <a:pt x="814" y="2132"/>
                    <a:pt x="814" y="2132"/>
                  </a:cubicBezTo>
                  <a:cubicBezTo>
                    <a:pt x="814" y="2131"/>
                    <a:pt x="814" y="2131"/>
                    <a:pt x="814" y="2131"/>
                  </a:cubicBezTo>
                  <a:cubicBezTo>
                    <a:pt x="814" y="2131"/>
                    <a:pt x="814" y="2131"/>
                    <a:pt x="814" y="2131"/>
                  </a:cubicBezTo>
                  <a:cubicBezTo>
                    <a:pt x="814" y="2130"/>
                    <a:pt x="814" y="2130"/>
                    <a:pt x="814" y="2129"/>
                  </a:cubicBezTo>
                  <a:cubicBezTo>
                    <a:pt x="814" y="2129"/>
                    <a:pt x="814" y="2129"/>
                    <a:pt x="814" y="2129"/>
                  </a:cubicBezTo>
                  <a:cubicBezTo>
                    <a:pt x="814" y="2129"/>
                    <a:pt x="814" y="2128"/>
                    <a:pt x="814" y="2128"/>
                  </a:cubicBezTo>
                  <a:cubicBezTo>
                    <a:pt x="814" y="2128"/>
                    <a:pt x="814" y="2128"/>
                    <a:pt x="814" y="2128"/>
                  </a:cubicBezTo>
                  <a:cubicBezTo>
                    <a:pt x="814" y="2127"/>
                    <a:pt x="814" y="2127"/>
                    <a:pt x="814" y="2127"/>
                  </a:cubicBezTo>
                  <a:cubicBezTo>
                    <a:pt x="814" y="2127"/>
                    <a:pt x="813" y="2127"/>
                    <a:pt x="813" y="2126"/>
                  </a:cubicBezTo>
                  <a:cubicBezTo>
                    <a:pt x="813" y="2126"/>
                    <a:pt x="813" y="2126"/>
                    <a:pt x="813" y="2126"/>
                  </a:cubicBezTo>
                  <a:cubicBezTo>
                    <a:pt x="813" y="2126"/>
                    <a:pt x="813" y="2125"/>
                    <a:pt x="813" y="2125"/>
                  </a:cubicBezTo>
                  <a:cubicBezTo>
                    <a:pt x="813" y="2126"/>
                    <a:pt x="813" y="2126"/>
                    <a:pt x="813" y="2127"/>
                  </a:cubicBezTo>
                  <a:cubicBezTo>
                    <a:pt x="814" y="2127"/>
                    <a:pt x="814" y="2128"/>
                    <a:pt x="814" y="2128"/>
                  </a:cubicBezTo>
                  <a:cubicBezTo>
                    <a:pt x="814" y="2128"/>
                    <a:pt x="814" y="2129"/>
                    <a:pt x="814" y="2129"/>
                  </a:cubicBezTo>
                  <a:cubicBezTo>
                    <a:pt x="814" y="2129"/>
                    <a:pt x="814" y="2130"/>
                    <a:pt x="814" y="2130"/>
                  </a:cubicBezTo>
                  <a:cubicBezTo>
                    <a:pt x="814" y="2130"/>
                    <a:pt x="814" y="2130"/>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2"/>
                  </a:cubicBezTo>
                  <a:cubicBezTo>
                    <a:pt x="814" y="2132"/>
                    <a:pt x="814" y="2132"/>
                    <a:pt x="814" y="2132"/>
                  </a:cubicBezTo>
                  <a:cubicBezTo>
                    <a:pt x="811" y="2108"/>
                    <a:pt x="806" y="2082"/>
                    <a:pt x="805" y="2058"/>
                  </a:cubicBezTo>
                  <a:cubicBezTo>
                    <a:pt x="805" y="2069"/>
                    <a:pt x="806" y="2081"/>
                    <a:pt x="808" y="2093"/>
                  </a:cubicBezTo>
                  <a:cubicBezTo>
                    <a:pt x="809" y="2097"/>
                    <a:pt x="817" y="2159"/>
                    <a:pt x="815" y="2138"/>
                  </a:cubicBezTo>
                  <a:close/>
                  <a:moveTo>
                    <a:pt x="805" y="2094"/>
                  </a:moveTo>
                  <a:cubicBezTo>
                    <a:pt x="815" y="2157"/>
                    <a:pt x="815" y="2157"/>
                    <a:pt x="815" y="2157"/>
                  </a:cubicBezTo>
                  <a:cubicBezTo>
                    <a:pt x="816" y="2153"/>
                    <a:pt x="809" y="2115"/>
                    <a:pt x="805" y="2094"/>
                  </a:cubicBezTo>
                  <a:close/>
                  <a:moveTo>
                    <a:pt x="815" y="2141"/>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6"/>
                    <a:pt x="814" y="2134"/>
                    <a:pt x="814" y="2132"/>
                  </a:cubicBezTo>
                  <a:cubicBezTo>
                    <a:pt x="814" y="2132"/>
                    <a:pt x="814" y="2132"/>
                    <a:pt x="814" y="2132"/>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2"/>
                  </a:cubicBezTo>
                  <a:cubicBezTo>
                    <a:pt x="814" y="2132"/>
                    <a:pt x="814" y="2132"/>
                    <a:pt x="814" y="2132"/>
                  </a:cubicBezTo>
                  <a:cubicBezTo>
                    <a:pt x="811" y="2108"/>
                    <a:pt x="806" y="2082"/>
                    <a:pt x="805" y="2058"/>
                  </a:cubicBezTo>
                  <a:cubicBezTo>
                    <a:pt x="805" y="2069"/>
                    <a:pt x="806" y="2081"/>
                    <a:pt x="808" y="2093"/>
                  </a:cubicBezTo>
                  <a:cubicBezTo>
                    <a:pt x="809" y="2097"/>
                    <a:pt x="817" y="2159"/>
                    <a:pt x="815" y="2138"/>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14" y="2167"/>
                  </a:moveTo>
                  <a:cubicBezTo>
                    <a:pt x="814" y="2171"/>
                    <a:pt x="815" y="2175"/>
                    <a:pt x="816" y="2179"/>
                  </a:cubicBezTo>
                  <a:cubicBezTo>
                    <a:pt x="815" y="2175"/>
                    <a:pt x="815" y="2171"/>
                    <a:pt x="814" y="2167"/>
                  </a:cubicBezTo>
                  <a:close/>
                  <a:moveTo>
                    <a:pt x="817" y="2183"/>
                  </a:moveTo>
                  <a:cubicBezTo>
                    <a:pt x="817" y="2183"/>
                    <a:pt x="817" y="2183"/>
                    <a:pt x="817" y="2183"/>
                  </a:cubicBezTo>
                  <a:cubicBezTo>
                    <a:pt x="816" y="2181"/>
                    <a:pt x="816" y="2180"/>
                    <a:pt x="816" y="2179"/>
                  </a:cubicBezTo>
                  <a:cubicBezTo>
                    <a:pt x="816" y="2182"/>
                    <a:pt x="817" y="2186"/>
                    <a:pt x="818" y="2190"/>
                  </a:cubicBezTo>
                  <a:cubicBezTo>
                    <a:pt x="817" y="2187"/>
                    <a:pt x="817" y="2185"/>
                    <a:pt x="817" y="2183"/>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05" y="2094"/>
                  </a:moveTo>
                  <a:cubicBezTo>
                    <a:pt x="815" y="2157"/>
                    <a:pt x="815" y="2157"/>
                    <a:pt x="815" y="2157"/>
                  </a:cubicBezTo>
                  <a:cubicBezTo>
                    <a:pt x="816" y="2153"/>
                    <a:pt x="809" y="2115"/>
                    <a:pt x="805" y="2094"/>
                  </a:cubicBezTo>
                  <a:close/>
                  <a:moveTo>
                    <a:pt x="814" y="2131"/>
                  </a:moveTo>
                  <a:cubicBezTo>
                    <a:pt x="814" y="2131"/>
                    <a:pt x="814" y="2131"/>
                    <a:pt x="814" y="2131"/>
                  </a:cubicBezTo>
                  <a:cubicBezTo>
                    <a:pt x="814" y="2131"/>
                    <a:pt x="814" y="2131"/>
                    <a:pt x="814" y="2131"/>
                  </a:cubicBezTo>
                  <a:cubicBezTo>
                    <a:pt x="814" y="2131"/>
                    <a:pt x="814" y="2131"/>
                    <a:pt x="814" y="2131"/>
                  </a:cubicBezTo>
                  <a:close/>
                  <a:moveTo>
                    <a:pt x="814" y="2134"/>
                  </a:moveTo>
                  <a:cubicBezTo>
                    <a:pt x="814" y="2134"/>
                    <a:pt x="814" y="2134"/>
                    <a:pt x="814" y="2134"/>
                  </a:cubicBezTo>
                  <a:cubicBezTo>
                    <a:pt x="814" y="2133"/>
                    <a:pt x="814" y="2133"/>
                    <a:pt x="814" y="2133"/>
                  </a:cubicBezTo>
                  <a:cubicBezTo>
                    <a:pt x="814" y="2133"/>
                    <a:pt x="814" y="2133"/>
                    <a:pt x="814" y="2133"/>
                  </a:cubicBezTo>
                  <a:cubicBezTo>
                    <a:pt x="814" y="2133"/>
                    <a:pt x="814" y="2133"/>
                    <a:pt x="814" y="2133"/>
                  </a:cubicBezTo>
                  <a:cubicBezTo>
                    <a:pt x="814" y="2133"/>
                    <a:pt x="814" y="2133"/>
                    <a:pt x="814" y="2132"/>
                  </a:cubicBezTo>
                  <a:cubicBezTo>
                    <a:pt x="814" y="2132"/>
                    <a:pt x="814" y="2132"/>
                    <a:pt x="814" y="2132"/>
                  </a:cubicBezTo>
                  <a:cubicBezTo>
                    <a:pt x="814" y="2132"/>
                    <a:pt x="814" y="2132"/>
                    <a:pt x="814" y="2132"/>
                  </a:cubicBezTo>
                  <a:cubicBezTo>
                    <a:pt x="814" y="2132"/>
                    <a:pt x="814" y="2133"/>
                    <a:pt x="814" y="2133"/>
                  </a:cubicBezTo>
                  <a:cubicBezTo>
                    <a:pt x="814" y="2133"/>
                    <a:pt x="814" y="2133"/>
                    <a:pt x="814" y="2133"/>
                  </a:cubicBezTo>
                  <a:cubicBezTo>
                    <a:pt x="814" y="2133"/>
                    <a:pt x="814" y="2134"/>
                    <a:pt x="814" y="2134"/>
                  </a:cubicBezTo>
                  <a:cubicBezTo>
                    <a:pt x="814" y="2134"/>
                    <a:pt x="814" y="2134"/>
                    <a:pt x="814" y="2134"/>
                  </a:cubicBezTo>
                  <a:cubicBezTo>
                    <a:pt x="814" y="2134"/>
                    <a:pt x="814" y="2134"/>
                    <a:pt x="814" y="2134"/>
                  </a:cubicBezTo>
                  <a:cubicBezTo>
                    <a:pt x="814" y="2134"/>
                    <a:pt x="814" y="2134"/>
                    <a:pt x="814" y="2134"/>
                  </a:cubicBezTo>
                  <a:close/>
                  <a:moveTo>
                    <a:pt x="814" y="2135"/>
                  </a:moveTo>
                  <a:cubicBezTo>
                    <a:pt x="814" y="2135"/>
                    <a:pt x="814" y="2135"/>
                    <a:pt x="814" y="2135"/>
                  </a:cubicBezTo>
                  <a:cubicBezTo>
                    <a:pt x="814" y="2136"/>
                    <a:pt x="815" y="2136"/>
                    <a:pt x="815" y="2136"/>
                  </a:cubicBezTo>
                  <a:cubicBezTo>
                    <a:pt x="815" y="2136"/>
                    <a:pt x="815" y="2136"/>
                    <a:pt x="815" y="2136"/>
                  </a:cubicBezTo>
                  <a:cubicBezTo>
                    <a:pt x="814" y="2136"/>
                    <a:pt x="814" y="2136"/>
                    <a:pt x="814" y="2135"/>
                  </a:cubicBezTo>
                  <a:close/>
                  <a:moveTo>
                    <a:pt x="815" y="2136"/>
                  </a:moveTo>
                  <a:cubicBezTo>
                    <a:pt x="815" y="2136"/>
                    <a:pt x="815" y="2136"/>
                    <a:pt x="815" y="2136"/>
                  </a:cubicBezTo>
                  <a:cubicBezTo>
                    <a:pt x="815" y="2136"/>
                    <a:pt x="815" y="2136"/>
                    <a:pt x="815" y="2136"/>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8"/>
                    <a:pt x="815" y="2138"/>
                    <a:pt x="815" y="2138"/>
                  </a:cubicBezTo>
                  <a:cubicBezTo>
                    <a:pt x="815" y="2138"/>
                    <a:pt x="815" y="2138"/>
                    <a:pt x="815" y="2138"/>
                  </a:cubicBezTo>
                  <a:close/>
                  <a:moveTo>
                    <a:pt x="815" y="2140"/>
                  </a:moveTo>
                  <a:cubicBezTo>
                    <a:pt x="815" y="2140"/>
                    <a:pt x="815" y="2140"/>
                    <a:pt x="815" y="2140"/>
                  </a:cubicBezTo>
                  <a:cubicBezTo>
                    <a:pt x="815" y="2140"/>
                    <a:pt x="815" y="2140"/>
                    <a:pt x="815" y="2140"/>
                  </a:cubicBezTo>
                  <a:close/>
                  <a:moveTo>
                    <a:pt x="815" y="2140"/>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lose/>
                  <a:moveTo>
                    <a:pt x="862" y="1877"/>
                  </a:moveTo>
                  <a:cubicBezTo>
                    <a:pt x="860" y="1878"/>
                    <a:pt x="857" y="1879"/>
                    <a:pt x="855" y="1880"/>
                  </a:cubicBezTo>
                  <a:cubicBezTo>
                    <a:pt x="858" y="1880"/>
                    <a:pt x="860" y="1879"/>
                    <a:pt x="862" y="1879"/>
                  </a:cubicBezTo>
                  <a:cubicBezTo>
                    <a:pt x="862" y="1879"/>
                    <a:pt x="862" y="1879"/>
                    <a:pt x="862" y="1879"/>
                  </a:cubicBezTo>
                  <a:cubicBezTo>
                    <a:pt x="862" y="1879"/>
                    <a:pt x="862" y="1879"/>
                    <a:pt x="862" y="1879"/>
                  </a:cubicBezTo>
                  <a:cubicBezTo>
                    <a:pt x="866" y="1877"/>
                    <a:pt x="869" y="1876"/>
                    <a:pt x="873" y="1875"/>
                  </a:cubicBezTo>
                  <a:cubicBezTo>
                    <a:pt x="876" y="1873"/>
                    <a:pt x="878" y="1871"/>
                    <a:pt x="880" y="1869"/>
                  </a:cubicBezTo>
                  <a:cubicBezTo>
                    <a:pt x="874" y="1871"/>
                    <a:pt x="868" y="1873"/>
                    <a:pt x="862" y="1877"/>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704" y="1288"/>
                  </a:moveTo>
                  <a:cubicBezTo>
                    <a:pt x="1704" y="1288"/>
                    <a:pt x="1704" y="1288"/>
                    <a:pt x="1704" y="1288"/>
                  </a:cubicBezTo>
                  <a:cubicBezTo>
                    <a:pt x="1704" y="1288"/>
                    <a:pt x="1704" y="1288"/>
                    <a:pt x="1704" y="1288"/>
                  </a:cubicBezTo>
                  <a:close/>
                  <a:moveTo>
                    <a:pt x="1505" y="1483"/>
                  </a:moveTo>
                  <a:cubicBezTo>
                    <a:pt x="1475" y="1491"/>
                    <a:pt x="1441" y="1529"/>
                    <a:pt x="1411" y="1563"/>
                  </a:cubicBezTo>
                  <a:cubicBezTo>
                    <a:pt x="1408" y="1566"/>
                    <a:pt x="1405" y="1570"/>
                    <a:pt x="1401" y="1574"/>
                  </a:cubicBezTo>
                  <a:cubicBezTo>
                    <a:pt x="1395" y="1578"/>
                    <a:pt x="1388" y="1583"/>
                    <a:pt x="1383" y="1588"/>
                  </a:cubicBezTo>
                  <a:cubicBezTo>
                    <a:pt x="1386" y="1586"/>
                    <a:pt x="1389" y="1583"/>
                    <a:pt x="1392" y="1581"/>
                  </a:cubicBezTo>
                  <a:cubicBezTo>
                    <a:pt x="1391" y="1582"/>
                    <a:pt x="1388" y="1585"/>
                    <a:pt x="1384" y="1589"/>
                  </a:cubicBezTo>
                  <a:cubicBezTo>
                    <a:pt x="1384" y="1590"/>
                    <a:pt x="1384" y="1590"/>
                    <a:pt x="1384" y="1590"/>
                  </a:cubicBezTo>
                  <a:cubicBezTo>
                    <a:pt x="1377" y="1595"/>
                    <a:pt x="1369" y="1600"/>
                    <a:pt x="1362" y="1606"/>
                  </a:cubicBezTo>
                  <a:cubicBezTo>
                    <a:pt x="1367" y="1603"/>
                    <a:pt x="1371" y="1601"/>
                    <a:pt x="1375" y="1599"/>
                  </a:cubicBezTo>
                  <a:cubicBezTo>
                    <a:pt x="1375" y="1599"/>
                    <a:pt x="1375" y="1599"/>
                    <a:pt x="1375" y="1600"/>
                  </a:cubicBezTo>
                  <a:cubicBezTo>
                    <a:pt x="1375" y="1600"/>
                    <a:pt x="1375" y="1600"/>
                    <a:pt x="1375" y="1599"/>
                  </a:cubicBezTo>
                  <a:cubicBezTo>
                    <a:pt x="1375" y="1600"/>
                    <a:pt x="1375" y="1600"/>
                    <a:pt x="1375" y="1599"/>
                  </a:cubicBezTo>
                  <a:cubicBezTo>
                    <a:pt x="1373" y="1602"/>
                    <a:pt x="1371" y="1604"/>
                    <a:pt x="1368" y="1606"/>
                  </a:cubicBezTo>
                  <a:cubicBezTo>
                    <a:pt x="1375" y="1601"/>
                    <a:pt x="1383" y="1593"/>
                    <a:pt x="1392" y="1584"/>
                  </a:cubicBezTo>
                  <a:cubicBezTo>
                    <a:pt x="1390" y="1585"/>
                    <a:pt x="1388" y="1587"/>
                    <a:pt x="1386" y="1588"/>
                  </a:cubicBezTo>
                  <a:cubicBezTo>
                    <a:pt x="1387" y="1587"/>
                    <a:pt x="1388" y="1586"/>
                    <a:pt x="1389" y="1585"/>
                  </a:cubicBezTo>
                  <a:cubicBezTo>
                    <a:pt x="1392" y="1582"/>
                    <a:pt x="1393" y="1581"/>
                    <a:pt x="1392" y="1581"/>
                  </a:cubicBezTo>
                  <a:cubicBezTo>
                    <a:pt x="1395" y="1579"/>
                    <a:pt x="1398" y="1577"/>
                    <a:pt x="1400" y="1575"/>
                  </a:cubicBezTo>
                  <a:cubicBezTo>
                    <a:pt x="1397" y="1578"/>
                    <a:pt x="1395" y="1581"/>
                    <a:pt x="1392" y="1584"/>
                  </a:cubicBezTo>
                  <a:cubicBezTo>
                    <a:pt x="1400" y="1577"/>
                    <a:pt x="1409" y="1571"/>
                    <a:pt x="1417" y="1564"/>
                  </a:cubicBezTo>
                  <a:cubicBezTo>
                    <a:pt x="1432" y="1554"/>
                    <a:pt x="1448" y="1544"/>
                    <a:pt x="1460" y="1530"/>
                  </a:cubicBezTo>
                  <a:cubicBezTo>
                    <a:pt x="1463" y="1527"/>
                    <a:pt x="1465" y="1524"/>
                    <a:pt x="1467" y="1521"/>
                  </a:cubicBezTo>
                  <a:cubicBezTo>
                    <a:pt x="1477" y="1507"/>
                    <a:pt x="1488" y="1489"/>
                    <a:pt x="1505" y="1483"/>
                  </a:cubicBezTo>
                  <a:cubicBezTo>
                    <a:pt x="1506" y="1483"/>
                    <a:pt x="1506" y="1483"/>
                    <a:pt x="1507" y="1483"/>
                  </a:cubicBezTo>
                  <a:cubicBezTo>
                    <a:pt x="1506" y="1483"/>
                    <a:pt x="1506" y="1483"/>
                    <a:pt x="1505" y="148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2" y="1892"/>
                    <a:pt x="852" y="1892"/>
                    <a:pt x="852" y="1892"/>
                  </a:cubicBezTo>
                  <a:cubicBezTo>
                    <a:pt x="852" y="1892"/>
                    <a:pt x="852" y="1892"/>
                    <a:pt x="851" y="1892"/>
                  </a:cubicBezTo>
                  <a:close/>
                  <a:moveTo>
                    <a:pt x="850" y="1893"/>
                  </a:moveTo>
                  <a:cubicBezTo>
                    <a:pt x="850" y="1893"/>
                    <a:pt x="851" y="1893"/>
                    <a:pt x="851" y="1893"/>
                  </a:cubicBezTo>
                  <a:cubicBezTo>
                    <a:pt x="851" y="1893"/>
                    <a:pt x="851" y="1893"/>
                    <a:pt x="851" y="1893"/>
                  </a:cubicBezTo>
                  <a:cubicBezTo>
                    <a:pt x="851" y="1893"/>
                    <a:pt x="851" y="1893"/>
                    <a:pt x="851" y="1893"/>
                  </a:cubicBezTo>
                  <a:cubicBezTo>
                    <a:pt x="851" y="1893"/>
                    <a:pt x="850" y="1893"/>
                    <a:pt x="850" y="1893"/>
                  </a:cubicBezTo>
                  <a:close/>
                  <a:moveTo>
                    <a:pt x="849" y="1893"/>
                  </a:moveTo>
                  <a:cubicBezTo>
                    <a:pt x="850" y="1893"/>
                    <a:pt x="850" y="1893"/>
                    <a:pt x="850" y="1893"/>
                  </a:cubicBezTo>
                  <a:cubicBezTo>
                    <a:pt x="850" y="1893"/>
                    <a:pt x="850" y="1893"/>
                    <a:pt x="850" y="1893"/>
                  </a:cubicBezTo>
                  <a:cubicBezTo>
                    <a:pt x="850" y="1893"/>
                    <a:pt x="850" y="1893"/>
                    <a:pt x="849" y="1893"/>
                  </a:cubicBezTo>
                  <a:close/>
                  <a:moveTo>
                    <a:pt x="856" y="1891"/>
                  </a:moveTo>
                  <a:cubicBezTo>
                    <a:pt x="856" y="1891"/>
                    <a:pt x="856" y="1891"/>
                    <a:pt x="856" y="1891"/>
                  </a:cubicBezTo>
                  <a:cubicBezTo>
                    <a:pt x="841" y="1896"/>
                    <a:pt x="823" y="1893"/>
                    <a:pt x="810" y="1903"/>
                  </a:cubicBezTo>
                  <a:cubicBezTo>
                    <a:pt x="824" y="1898"/>
                    <a:pt x="839" y="1896"/>
                    <a:pt x="854" y="1892"/>
                  </a:cubicBezTo>
                  <a:cubicBezTo>
                    <a:pt x="854" y="1892"/>
                    <a:pt x="853" y="1892"/>
                    <a:pt x="853" y="1892"/>
                  </a:cubicBezTo>
                  <a:cubicBezTo>
                    <a:pt x="853" y="1892"/>
                    <a:pt x="853" y="1892"/>
                    <a:pt x="853" y="1892"/>
                  </a:cubicBezTo>
                  <a:cubicBezTo>
                    <a:pt x="853" y="1892"/>
                    <a:pt x="853" y="1892"/>
                    <a:pt x="854" y="1892"/>
                  </a:cubicBezTo>
                  <a:cubicBezTo>
                    <a:pt x="854" y="1892"/>
                    <a:pt x="854" y="1892"/>
                    <a:pt x="854" y="1892"/>
                  </a:cubicBezTo>
                  <a:cubicBezTo>
                    <a:pt x="854" y="1892"/>
                    <a:pt x="854" y="1892"/>
                    <a:pt x="854" y="1892"/>
                  </a:cubicBezTo>
                  <a:cubicBezTo>
                    <a:pt x="854" y="1892"/>
                    <a:pt x="854" y="1891"/>
                    <a:pt x="854" y="1891"/>
                  </a:cubicBezTo>
                  <a:cubicBezTo>
                    <a:pt x="854"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6" y="1891"/>
                    <a:pt x="856" y="1891"/>
                  </a:cubicBezTo>
                  <a:cubicBezTo>
                    <a:pt x="856" y="1891"/>
                    <a:pt x="856" y="1891"/>
                    <a:pt x="856" y="1891"/>
                  </a:cubicBezTo>
                  <a:cubicBezTo>
                    <a:pt x="856" y="1891"/>
                    <a:pt x="856" y="1891"/>
                    <a:pt x="856" y="1891"/>
                  </a:cubicBezTo>
                  <a:cubicBezTo>
                    <a:pt x="856" y="1891"/>
                    <a:pt x="856" y="1891"/>
                    <a:pt x="856" y="1891"/>
                  </a:cubicBezTo>
                  <a:cubicBezTo>
                    <a:pt x="856" y="1891"/>
                    <a:pt x="856" y="1891"/>
                    <a:pt x="856" y="1891"/>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02" y="1926"/>
                  </a:moveTo>
                  <a:cubicBezTo>
                    <a:pt x="801" y="1926"/>
                    <a:pt x="801" y="1927"/>
                    <a:pt x="801" y="1928"/>
                  </a:cubicBezTo>
                  <a:cubicBezTo>
                    <a:pt x="802" y="1926"/>
                    <a:pt x="804" y="1924"/>
                    <a:pt x="806" y="1922"/>
                  </a:cubicBezTo>
                  <a:cubicBezTo>
                    <a:pt x="806" y="1922"/>
                    <a:pt x="807" y="1921"/>
                    <a:pt x="807" y="1921"/>
                  </a:cubicBezTo>
                  <a:cubicBezTo>
                    <a:pt x="818" y="1911"/>
                    <a:pt x="835" y="1904"/>
                    <a:pt x="856" y="1896"/>
                  </a:cubicBezTo>
                  <a:cubicBezTo>
                    <a:pt x="833" y="1901"/>
                    <a:pt x="812" y="1909"/>
                    <a:pt x="802" y="1926"/>
                  </a:cubicBezTo>
                  <a:close/>
                  <a:moveTo>
                    <a:pt x="797" y="2003"/>
                  </a:moveTo>
                  <a:cubicBezTo>
                    <a:pt x="798" y="2002"/>
                    <a:pt x="798" y="2002"/>
                    <a:pt x="798" y="2002"/>
                  </a:cubicBezTo>
                  <a:cubicBezTo>
                    <a:pt x="797" y="2002"/>
                    <a:pt x="797" y="2003"/>
                    <a:pt x="797" y="2003"/>
                  </a:cubicBezTo>
                  <a:close/>
                  <a:moveTo>
                    <a:pt x="799" y="2001"/>
                  </a:moveTo>
                  <a:cubicBezTo>
                    <a:pt x="799" y="2002"/>
                    <a:pt x="799" y="2002"/>
                    <a:pt x="799" y="2002"/>
                  </a:cubicBezTo>
                  <a:cubicBezTo>
                    <a:pt x="799" y="2002"/>
                    <a:pt x="799" y="2002"/>
                    <a:pt x="799" y="2002"/>
                  </a:cubicBezTo>
                  <a:cubicBezTo>
                    <a:pt x="800" y="2002"/>
                    <a:pt x="800" y="2001"/>
                    <a:pt x="799" y="2001"/>
                  </a:cubicBezTo>
                  <a:close/>
                  <a:moveTo>
                    <a:pt x="805" y="1984"/>
                  </a:moveTo>
                  <a:cubicBezTo>
                    <a:pt x="806" y="1988"/>
                    <a:pt x="807" y="1992"/>
                    <a:pt x="808" y="1995"/>
                  </a:cubicBezTo>
                  <a:cubicBezTo>
                    <a:pt x="808" y="1993"/>
                    <a:pt x="807" y="1989"/>
                    <a:pt x="805" y="1984"/>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247" y="2053"/>
                  </a:moveTo>
                  <a:cubicBezTo>
                    <a:pt x="251" y="2055"/>
                    <a:pt x="256" y="2056"/>
                    <a:pt x="260" y="2058"/>
                  </a:cubicBezTo>
                  <a:cubicBezTo>
                    <a:pt x="261" y="2058"/>
                    <a:pt x="262" y="2058"/>
                    <a:pt x="263" y="2058"/>
                  </a:cubicBezTo>
                  <a:cubicBezTo>
                    <a:pt x="258" y="2057"/>
                    <a:pt x="252" y="2055"/>
                    <a:pt x="247" y="2053"/>
                  </a:cubicBezTo>
                  <a:close/>
                  <a:moveTo>
                    <a:pt x="332" y="2081"/>
                  </a:moveTo>
                  <a:cubicBezTo>
                    <a:pt x="308" y="2074"/>
                    <a:pt x="284" y="2066"/>
                    <a:pt x="260" y="2058"/>
                  </a:cubicBezTo>
                  <a:cubicBezTo>
                    <a:pt x="256" y="2057"/>
                    <a:pt x="252" y="2057"/>
                    <a:pt x="249" y="2057"/>
                  </a:cubicBezTo>
                  <a:cubicBezTo>
                    <a:pt x="246" y="2056"/>
                    <a:pt x="244" y="2056"/>
                    <a:pt x="242" y="2055"/>
                  </a:cubicBezTo>
                  <a:cubicBezTo>
                    <a:pt x="244" y="2056"/>
                    <a:pt x="245" y="2056"/>
                    <a:pt x="247" y="2057"/>
                  </a:cubicBezTo>
                  <a:cubicBezTo>
                    <a:pt x="244" y="2056"/>
                    <a:pt x="241" y="2056"/>
                    <a:pt x="238" y="2056"/>
                  </a:cubicBezTo>
                  <a:cubicBezTo>
                    <a:pt x="266" y="2068"/>
                    <a:pt x="297" y="2082"/>
                    <a:pt x="298" y="2075"/>
                  </a:cubicBezTo>
                  <a:cubicBezTo>
                    <a:pt x="299" y="2074"/>
                    <a:pt x="298" y="2074"/>
                    <a:pt x="298" y="2073"/>
                  </a:cubicBezTo>
                  <a:cubicBezTo>
                    <a:pt x="309" y="2076"/>
                    <a:pt x="321" y="2079"/>
                    <a:pt x="332" y="2081"/>
                  </a:cubicBezTo>
                  <a:close/>
                  <a:moveTo>
                    <a:pt x="263" y="2058"/>
                  </a:moveTo>
                  <a:cubicBezTo>
                    <a:pt x="272" y="2061"/>
                    <a:pt x="281" y="2064"/>
                    <a:pt x="290" y="2066"/>
                  </a:cubicBezTo>
                  <a:cubicBezTo>
                    <a:pt x="281" y="2062"/>
                    <a:pt x="272" y="2060"/>
                    <a:pt x="263" y="2058"/>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7"/>
                  </a:moveTo>
                  <a:cubicBezTo>
                    <a:pt x="276"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4" y="1808"/>
                    <a:pt x="274" y="1808"/>
                    <a:pt x="274" y="1808"/>
                  </a:cubicBezTo>
                  <a:cubicBezTo>
                    <a:pt x="274" y="1808"/>
                    <a:pt x="274" y="1808"/>
                    <a:pt x="273" y="1808"/>
                  </a:cubicBezTo>
                  <a:cubicBezTo>
                    <a:pt x="273" y="1808"/>
                    <a:pt x="273" y="1808"/>
                    <a:pt x="273" y="1808"/>
                  </a:cubicBezTo>
                  <a:cubicBezTo>
                    <a:pt x="273" y="1809"/>
                    <a:pt x="273" y="1809"/>
                    <a:pt x="273" y="1809"/>
                  </a:cubicBezTo>
                  <a:cubicBezTo>
                    <a:pt x="273" y="1809"/>
                    <a:pt x="273" y="1809"/>
                    <a:pt x="272" y="1809"/>
                  </a:cubicBezTo>
                  <a:cubicBezTo>
                    <a:pt x="272" y="1809"/>
                    <a:pt x="272" y="1809"/>
                    <a:pt x="272" y="1809"/>
                  </a:cubicBezTo>
                  <a:cubicBezTo>
                    <a:pt x="272" y="1810"/>
                    <a:pt x="271" y="1810"/>
                    <a:pt x="271" y="1810"/>
                  </a:cubicBezTo>
                  <a:cubicBezTo>
                    <a:pt x="271" y="1810"/>
                    <a:pt x="271" y="1810"/>
                    <a:pt x="270" y="1811"/>
                  </a:cubicBezTo>
                  <a:cubicBezTo>
                    <a:pt x="270" y="1811"/>
                    <a:pt x="270" y="1811"/>
                    <a:pt x="270" y="1811"/>
                  </a:cubicBezTo>
                  <a:cubicBezTo>
                    <a:pt x="270" y="1811"/>
                    <a:pt x="269" y="1811"/>
                    <a:pt x="269" y="1811"/>
                  </a:cubicBezTo>
                  <a:cubicBezTo>
                    <a:pt x="271" y="1811"/>
                    <a:pt x="282" y="1803"/>
                    <a:pt x="276" y="1807"/>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320" y="1779"/>
                  </a:moveTo>
                  <a:cubicBezTo>
                    <a:pt x="320" y="1779"/>
                    <a:pt x="320" y="1779"/>
                    <a:pt x="321" y="1779"/>
                  </a:cubicBezTo>
                  <a:cubicBezTo>
                    <a:pt x="321" y="1779"/>
                    <a:pt x="321" y="1779"/>
                    <a:pt x="321" y="1779"/>
                  </a:cubicBezTo>
                  <a:cubicBezTo>
                    <a:pt x="321" y="1779"/>
                    <a:pt x="320" y="1779"/>
                    <a:pt x="320" y="1779"/>
                  </a:cubicBezTo>
                  <a:close/>
                  <a:moveTo>
                    <a:pt x="1335" y="1507"/>
                  </a:moveTo>
                  <a:cubicBezTo>
                    <a:pt x="1333" y="1509"/>
                    <a:pt x="1331" y="1511"/>
                    <a:pt x="1329" y="1512"/>
                  </a:cubicBezTo>
                  <a:cubicBezTo>
                    <a:pt x="1328" y="1512"/>
                    <a:pt x="1327" y="1512"/>
                    <a:pt x="1325" y="1513"/>
                  </a:cubicBezTo>
                  <a:cubicBezTo>
                    <a:pt x="1327" y="1510"/>
                    <a:pt x="1328" y="1507"/>
                    <a:pt x="1319" y="1516"/>
                  </a:cubicBezTo>
                  <a:cubicBezTo>
                    <a:pt x="1320" y="1516"/>
                    <a:pt x="1320" y="1516"/>
                    <a:pt x="1321" y="1516"/>
                  </a:cubicBezTo>
                  <a:cubicBezTo>
                    <a:pt x="1322" y="1515"/>
                    <a:pt x="1323" y="1515"/>
                    <a:pt x="1324" y="1515"/>
                  </a:cubicBezTo>
                  <a:cubicBezTo>
                    <a:pt x="1324" y="1516"/>
                    <a:pt x="1325" y="1516"/>
                    <a:pt x="1327" y="1514"/>
                  </a:cubicBezTo>
                  <a:cubicBezTo>
                    <a:pt x="1331" y="1513"/>
                    <a:pt x="1331" y="1513"/>
                    <a:pt x="1331" y="1513"/>
                  </a:cubicBezTo>
                  <a:cubicBezTo>
                    <a:pt x="1331" y="1512"/>
                    <a:pt x="1331" y="1512"/>
                    <a:pt x="1331" y="1512"/>
                  </a:cubicBezTo>
                  <a:cubicBezTo>
                    <a:pt x="1345" y="1505"/>
                    <a:pt x="1357" y="1490"/>
                    <a:pt x="1370" y="1478"/>
                  </a:cubicBezTo>
                  <a:cubicBezTo>
                    <a:pt x="1358" y="1487"/>
                    <a:pt x="1346" y="1496"/>
                    <a:pt x="1335" y="1507"/>
                  </a:cubicBezTo>
                  <a:close/>
                  <a:moveTo>
                    <a:pt x="1370" y="1478"/>
                  </a:moveTo>
                  <a:cubicBezTo>
                    <a:pt x="1376" y="1473"/>
                    <a:pt x="1383" y="1468"/>
                    <a:pt x="1390" y="1463"/>
                  </a:cubicBezTo>
                  <a:cubicBezTo>
                    <a:pt x="1383" y="1466"/>
                    <a:pt x="1376" y="1472"/>
                    <a:pt x="1370" y="1478"/>
                  </a:cubicBezTo>
                  <a:close/>
                  <a:moveTo>
                    <a:pt x="1722" y="1141"/>
                  </a:moveTo>
                  <a:cubicBezTo>
                    <a:pt x="1734" y="1127"/>
                    <a:pt x="1746" y="1112"/>
                    <a:pt x="1758" y="1097"/>
                  </a:cubicBezTo>
                  <a:cubicBezTo>
                    <a:pt x="1758" y="1097"/>
                    <a:pt x="1758" y="1097"/>
                    <a:pt x="1759" y="1096"/>
                  </a:cubicBezTo>
                  <a:cubicBezTo>
                    <a:pt x="1759" y="1096"/>
                    <a:pt x="1759" y="1096"/>
                    <a:pt x="1759" y="1096"/>
                  </a:cubicBezTo>
                  <a:cubicBezTo>
                    <a:pt x="1759" y="1096"/>
                    <a:pt x="1759" y="1096"/>
                    <a:pt x="1759" y="1096"/>
                  </a:cubicBezTo>
                  <a:cubicBezTo>
                    <a:pt x="1759" y="1096"/>
                    <a:pt x="1759" y="1096"/>
                    <a:pt x="1759" y="1096"/>
                  </a:cubicBezTo>
                  <a:cubicBezTo>
                    <a:pt x="1759" y="1096"/>
                    <a:pt x="1759" y="1095"/>
                    <a:pt x="1760" y="1095"/>
                  </a:cubicBezTo>
                  <a:cubicBezTo>
                    <a:pt x="1760" y="1095"/>
                    <a:pt x="1760" y="1095"/>
                    <a:pt x="1760" y="1095"/>
                  </a:cubicBezTo>
                  <a:cubicBezTo>
                    <a:pt x="1760" y="1094"/>
                    <a:pt x="1760" y="1094"/>
                    <a:pt x="1760" y="1094"/>
                  </a:cubicBezTo>
                  <a:cubicBezTo>
                    <a:pt x="1761" y="1093"/>
                    <a:pt x="1761" y="1092"/>
                    <a:pt x="1762" y="1091"/>
                  </a:cubicBezTo>
                  <a:cubicBezTo>
                    <a:pt x="1763" y="1089"/>
                    <a:pt x="1764" y="1087"/>
                    <a:pt x="1766" y="1085"/>
                  </a:cubicBezTo>
                  <a:cubicBezTo>
                    <a:pt x="1750" y="1103"/>
                    <a:pt x="1731" y="1118"/>
                    <a:pt x="1722" y="1141"/>
                  </a:cubicBezTo>
                  <a:close/>
                  <a:moveTo>
                    <a:pt x="1968" y="741"/>
                  </a:moveTo>
                  <a:cubicBezTo>
                    <a:pt x="1973" y="738"/>
                    <a:pt x="1989" y="721"/>
                    <a:pt x="1983" y="727"/>
                  </a:cubicBezTo>
                  <a:cubicBezTo>
                    <a:pt x="1983" y="727"/>
                    <a:pt x="1983" y="726"/>
                    <a:pt x="1983" y="726"/>
                  </a:cubicBezTo>
                  <a:cubicBezTo>
                    <a:pt x="1983" y="726"/>
                    <a:pt x="1983" y="726"/>
                    <a:pt x="1983" y="726"/>
                  </a:cubicBezTo>
                  <a:cubicBezTo>
                    <a:pt x="1983" y="726"/>
                    <a:pt x="1984" y="726"/>
                    <a:pt x="1984" y="726"/>
                  </a:cubicBezTo>
                  <a:cubicBezTo>
                    <a:pt x="1984" y="725"/>
                    <a:pt x="1984" y="725"/>
                    <a:pt x="1984" y="725"/>
                  </a:cubicBezTo>
                  <a:cubicBezTo>
                    <a:pt x="1984" y="725"/>
                    <a:pt x="1984" y="725"/>
                    <a:pt x="1984" y="725"/>
                  </a:cubicBezTo>
                  <a:cubicBezTo>
                    <a:pt x="1984" y="725"/>
                    <a:pt x="1984" y="725"/>
                    <a:pt x="1984" y="725"/>
                  </a:cubicBezTo>
                  <a:cubicBezTo>
                    <a:pt x="1984" y="724"/>
                    <a:pt x="1984" y="724"/>
                    <a:pt x="1984" y="724"/>
                  </a:cubicBezTo>
                  <a:cubicBezTo>
                    <a:pt x="1984" y="724"/>
                    <a:pt x="1984" y="724"/>
                    <a:pt x="1984" y="724"/>
                  </a:cubicBezTo>
                  <a:cubicBezTo>
                    <a:pt x="1987" y="719"/>
                    <a:pt x="1989" y="714"/>
                    <a:pt x="1992" y="709"/>
                  </a:cubicBezTo>
                  <a:cubicBezTo>
                    <a:pt x="1988" y="714"/>
                    <a:pt x="1971" y="738"/>
                    <a:pt x="1968" y="741"/>
                  </a:cubicBezTo>
                  <a:close/>
                  <a:moveTo>
                    <a:pt x="1992" y="708"/>
                  </a:moveTo>
                  <a:cubicBezTo>
                    <a:pt x="1992" y="708"/>
                    <a:pt x="1992" y="709"/>
                    <a:pt x="1992" y="709"/>
                  </a:cubicBezTo>
                  <a:cubicBezTo>
                    <a:pt x="1992" y="708"/>
                    <a:pt x="1992" y="708"/>
                    <a:pt x="1992" y="708"/>
                  </a:cubicBezTo>
                  <a:cubicBezTo>
                    <a:pt x="1992" y="708"/>
                    <a:pt x="1992" y="708"/>
                    <a:pt x="1992" y="708"/>
                  </a:cubicBezTo>
                  <a:close/>
                  <a:moveTo>
                    <a:pt x="1945" y="787"/>
                  </a:moveTo>
                  <a:cubicBezTo>
                    <a:pt x="1952" y="775"/>
                    <a:pt x="1959" y="763"/>
                    <a:pt x="1966" y="751"/>
                  </a:cubicBezTo>
                  <a:cubicBezTo>
                    <a:pt x="1970" y="738"/>
                    <a:pt x="1950" y="778"/>
                    <a:pt x="1945" y="787"/>
                  </a:cubicBezTo>
                  <a:close/>
                  <a:moveTo>
                    <a:pt x="2091" y="390"/>
                  </a:moveTo>
                  <a:cubicBezTo>
                    <a:pt x="2091" y="391"/>
                    <a:pt x="2091" y="391"/>
                    <a:pt x="2091" y="391"/>
                  </a:cubicBezTo>
                  <a:cubicBezTo>
                    <a:pt x="2091" y="392"/>
                    <a:pt x="2091" y="392"/>
                    <a:pt x="2091" y="392"/>
                  </a:cubicBezTo>
                  <a:cubicBezTo>
                    <a:pt x="2089" y="400"/>
                    <a:pt x="2087" y="408"/>
                    <a:pt x="2085" y="417"/>
                  </a:cubicBezTo>
                  <a:cubicBezTo>
                    <a:pt x="2091" y="407"/>
                    <a:pt x="2091" y="391"/>
                    <a:pt x="2091" y="390"/>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65" y="506"/>
                  </a:moveTo>
                  <a:cubicBezTo>
                    <a:pt x="2069" y="499"/>
                    <a:pt x="2071" y="491"/>
                    <a:pt x="2072" y="483"/>
                  </a:cubicBezTo>
                  <a:cubicBezTo>
                    <a:pt x="2070" y="491"/>
                    <a:pt x="2067" y="498"/>
                    <a:pt x="2065" y="50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86" y="434"/>
                  </a:moveTo>
                  <a:cubicBezTo>
                    <a:pt x="2087" y="430"/>
                    <a:pt x="2089" y="425"/>
                    <a:pt x="2090" y="421"/>
                  </a:cubicBezTo>
                  <a:cubicBezTo>
                    <a:pt x="2087" y="425"/>
                    <a:pt x="2084" y="430"/>
                    <a:pt x="2081" y="435"/>
                  </a:cubicBezTo>
                  <a:cubicBezTo>
                    <a:pt x="2080" y="437"/>
                    <a:pt x="2079" y="439"/>
                    <a:pt x="2078" y="441"/>
                  </a:cubicBezTo>
                  <a:cubicBezTo>
                    <a:pt x="2078" y="441"/>
                    <a:pt x="2078" y="441"/>
                    <a:pt x="2078" y="441"/>
                  </a:cubicBezTo>
                  <a:cubicBezTo>
                    <a:pt x="2077" y="442"/>
                    <a:pt x="2077" y="442"/>
                    <a:pt x="2078" y="442"/>
                  </a:cubicBezTo>
                  <a:cubicBezTo>
                    <a:pt x="2078" y="442"/>
                    <a:pt x="2078" y="442"/>
                    <a:pt x="2078" y="442"/>
                  </a:cubicBezTo>
                  <a:cubicBezTo>
                    <a:pt x="2078" y="442"/>
                    <a:pt x="2078" y="442"/>
                    <a:pt x="2077" y="442"/>
                  </a:cubicBezTo>
                  <a:cubicBezTo>
                    <a:pt x="2078" y="442"/>
                    <a:pt x="2078" y="442"/>
                    <a:pt x="2078" y="442"/>
                  </a:cubicBezTo>
                  <a:cubicBezTo>
                    <a:pt x="2079" y="441"/>
                    <a:pt x="2080" y="441"/>
                    <a:pt x="2080" y="440"/>
                  </a:cubicBezTo>
                  <a:cubicBezTo>
                    <a:pt x="2075" y="450"/>
                    <a:pt x="2074" y="461"/>
                    <a:pt x="2073" y="472"/>
                  </a:cubicBezTo>
                  <a:cubicBezTo>
                    <a:pt x="2077" y="460"/>
                    <a:pt x="2081" y="448"/>
                    <a:pt x="2085" y="436"/>
                  </a:cubicBezTo>
                  <a:cubicBezTo>
                    <a:pt x="2085" y="436"/>
                    <a:pt x="2085" y="436"/>
                    <a:pt x="2085" y="436"/>
                  </a:cubicBezTo>
                  <a:cubicBezTo>
                    <a:pt x="2095" y="428"/>
                    <a:pt x="2091" y="431"/>
                    <a:pt x="2086" y="434"/>
                  </a:cubicBezTo>
                  <a:close/>
                  <a:moveTo>
                    <a:pt x="2072" y="479"/>
                  </a:moveTo>
                  <a:cubicBezTo>
                    <a:pt x="2072" y="480"/>
                    <a:pt x="2072" y="481"/>
                    <a:pt x="2072" y="483"/>
                  </a:cubicBezTo>
                  <a:cubicBezTo>
                    <a:pt x="2073" y="477"/>
                    <a:pt x="2075" y="471"/>
                    <a:pt x="2076" y="466"/>
                  </a:cubicBez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897" y="1757"/>
                  </a:moveTo>
                  <a:cubicBezTo>
                    <a:pt x="888" y="1760"/>
                    <a:pt x="877" y="1764"/>
                    <a:pt x="869" y="1768"/>
                  </a:cubicBezTo>
                  <a:cubicBezTo>
                    <a:pt x="863" y="1770"/>
                    <a:pt x="858" y="1772"/>
                    <a:pt x="857" y="1772"/>
                  </a:cubicBezTo>
                  <a:cubicBezTo>
                    <a:pt x="857" y="1772"/>
                    <a:pt x="857" y="1773"/>
                    <a:pt x="857" y="1773"/>
                  </a:cubicBezTo>
                  <a:cubicBezTo>
                    <a:pt x="856" y="1773"/>
                    <a:pt x="856" y="1773"/>
                    <a:pt x="856" y="1773"/>
                  </a:cubicBezTo>
                  <a:cubicBezTo>
                    <a:pt x="856" y="1773"/>
                    <a:pt x="856" y="1773"/>
                    <a:pt x="856" y="1773"/>
                  </a:cubicBezTo>
                  <a:cubicBezTo>
                    <a:pt x="856" y="1773"/>
                    <a:pt x="856" y="1773"/>
                    <a:pt x="856" y="1773"/>
                  </a:cubicBezTo>
                  <a:cubicBezTo>
                    <a:pt x="856" y="1773"/>
                    <a:pt x="856" y="1773"/>
                    <a:pt x="856"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4" y="1773"/>
                    <a:pt x="854" y="1773"/>
                    <a:pt x="854" y="1773"/>
                  </a:cubicBezTo>
                  <a:cubicBezTo>
                    <a:pt x="854" y="1773"/>
                    <a:pt x="854" y="1773"/>
                    <a:pt x="854" y="1773"/>
                  </a:cubicBezTo>
                  <a:cubicBezTo>
                    <a:pt x="854" y="1773"/>
                    <a:pt x="854" y="1774"/>
                    <a:pt x="854" y="1774"/>
                  </a:cubicBezTo>
                  <a:cubicBezTo>
                    <a:pt x="854" y="1774"/>
                    <a:pt x="854" y="1774"/>
                    <a:pt x="854" y="1774"/>
                  </a:cubicBezTo>
                  <a:cubicBezTo>
                    <a:pt x="854" y="1774"/>
                    <a:pt x="854" y="1774"/>
                    <a:pt x="854"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2" y="1774"/>
                  </a:cubicBezTo>
                  <a:cubicBezTo>
                    <a:pt x="852" y="1774"/>
                    <a:pt x="852" y="1774"/>
                    <a:pt x="852" y="1774"/>
                  </a:cubicBezTo>
                  <a:cubicBezTo>
                    <a:pt x="853" y="1774"/>
                    <a:pt x="855" y="1774"/>
                    <a:pt x="856" y="1773"/>
                  </a:cubicBezTo>
                  <a:cubicBezTo>
                    <a:pt x="856" y="1773"/>
                    <a:pt x="856" y="1773"/>
                    <a:pt x="857" y="1773"/>
                  </a:cubicBezTo>
                  <a:cubicBezTo>
                    <a:pt x="857" y="1773"/>
                    <a:pt x="857" y="1773"/>
                    <a:pt x="857" y="1773"/>
                  </a:cubicBezTo>
                  <a:cubicBezTo>
                    <a:pt x="858" y="1773"/>
                    <a:pt x="858" y="1773"/>
                    <a:pt x="858" y="1773"/>
                  </a:cubicBezTo>
                  <a:cubicBezTo>
                    <a:pt x="858" y="1773"/>
                    <a:pt x="859" y="1773"/>
                    <a:pt x="859" y="1772"/>
                  </a:cubicBezTo>
                  <a:cubicBezTo>
                    <a:pt x="859" y="1772"/>
                    <a:pt x="860" y="1772"/>
                    <a:pt x="860" y="1772"/>
                  </a:cubicBezTo>
                  <a:cubicBezTo>
                    <a:pt x="860" y="1772"/>
                    <a:pt x="860" y="1772"/>
                    <a:pt x="860" y="1772"/>
                  </a:cubicBezTo>
                  <a:cubicBezTo>
                    <a:pt x="861" y="1772"/>
                    <a:pt x="861" y="1772"/>
                    <a:pt x="861" y="1772"/>
                  </a:cubicBezTo>
                  <a:cubicBezTo>
                    <a:pt x="861" y="1772"/>
                    <a:pt x="861" y="1772"/>
                    <a:pt x="862" y="1772"/>
                  </a:cubicBezTo>
                  <a:cubicBezTo>
                    <a:pt x="862" y="1771"/>
                    <a:pt x="863" y="1771"/>
                    <a:pt x="864" y="1771"/>
                  </a:cubicBezTo>
                  <a:cubicBezTo>
                    <a:pt x="864" y="1771"/>
                    <a:pt x="864" y="1771"/>
                    <a:pt x="864" y="1771"/>
                  </a:cubicBezTo>
                  <a:cubicBezTo>
                    <a:pt x="866" y="1770"/>
                    <a:pt x="867" y="1770"/>
                    <a:pt x="868" y="1770"/>
                  </a:cubicBezTo>
                  <a:cubicBezTo>
                    <a:pt x="868" y="1770"/>
                    <a:pt x="868" y="1770"/>
                    <a:pt x="868" y="1770"/>
                  </a:cubicBezTo>
                  <a:cubicBezTo>
                    <a:pt x="868" y="1769"/>
                    <a:pt x="868" y="1769"/>
                    <a:pt x="868" y="1769"/>
                  </a:cubicBezTo>
                  <a:cubicBezTo>
                    <a:pt x="869" y="1769"/>
                    <a:pt x="869" y="1769"/>
                    <a:pt x="869" y="1769"/>
                  </a:cubicBezTo>
                  <a:cubicBezTo>
                    <a:pt x="879" y="1766"/>
                    <a:pt x="888" y="1762"/>
                    <a:pt x="897" y="1758"/>
                  </a:cubicBezTo>
                  <a:cubicBezTo>
                    <a:pt x="905" y="1755"/>
                    <a:pt x="912" y="1752"/>
                    <a:pt x="919" y="1748"/>
                  </a:cubicBezTo>
                  <a:cubicBezTo>
                    <a:pt x="916" y="1750"/>
                    <a:pt x="907" y="1753"/>
                    <a:pt x="897" y="1757"/>
                  </a:cubicBezTo>
                  <a:close/>
                  <a:moveTo>
                    <a:pt x="1257" y="1568"/>
                  </a:moveTo>
                  <a:cubicBezTo>
                    <a:pt x="1258" y="1567"/>
                    <a:pt x="1258" y="1567"/>
                    <a:pt x="1259" y="1566"/>
                  </a:cubicBezTo>
                  <a:cubicBezTo>
                    <a:pt x="1258" y="1567"/>
                    <a:pt x="1257" y="1567"/>
                    <a:pt x="1257" y="1568"/>
                  </a:cubicBezTo>
                  <a:close/>
                  <a:moveTo>
                    <a:pt x="1277" y="1560"/>
                  </a:moveTo>
                  <a:cubicBezTo>
                    <a:pt x="1273" y="1562"/>
                    <a:pt x="1269" y="1564"/>
                    <a:pt x="1265" y="1567"/>
                  </a:cubicBezTo>
                  <a:cubicBezTo>
                    <a:pt x="1279" y="1561"/>
                    <a:pt x="1280" y="1559"/>
                    <a:pt x="1277" y="1560"/>
                  </a:cubicBezTo>
                  <a:close/>
                  <a:moveTo>
                    <a:pt x="1285" y="1556"/>
                  </a:moveTo>
                  <a:cubicBezTo>
                    <a:pt x="1302" y="1551"/>
                    <a:pt x="1312" y="1533"/>
                    <a:pt x="1328" y="1524"/>
                  </a:cubicBezTo>
                  <a:cubicBezTo>
                    <a:pt x="1299" y="1524"/>
                    <a:pt x="1281" y="1551"/>
                    <a:pt x="1259" y="1566"/>
                  </a:cubicBezTo>
                  <a:cubicBezTo>
                    <a:pt x="1264" y="1564"/>
                    <a:pt x="1272" y="1561"/>
                    <a:pt x="1276" y="1560"/>
                  </a:cubicBezTo>
                  <a:cubicBezTo>
                    <a:pt x="1276" y="1560"/>
                    <a:pt x="1276" y="1560"/>
                    <a:pt x="1276" y="1560"/>
                  </a:cubicBezTo>
                  <a:cubicBezTo>
                    <a:pt x="1276" y="1560"/>
                    <a:pt x="1276" y="1560"/>
                    <a:pt x="1276" y="1560"/>
                  </a:cubicBezTo>
                  <a:cubicBezTo>
                    <a:pt x="1276" y="1560"/>
                    <a:pt x="1276" y="1560"/>
                    <a:pt x="1276" y="1560"/>
                  </a:cubicBezTo>
                  <a:cubicBezTo>
                    <a:pt x="1276" y="1560"/>
                    <a:pt x="1276" y="1560"/>
                    <a:pt x="1277" y="1560"/>
                  </a:cubicBezTo>
                  <a:cubicBezTo>
                    <a:pt x="1278" y="1559"/>
                    <a:pt x="1279" y="1558"/>
                    <a:pt x="1280" y="1557"/>
                  </a:cubicBezTo>
                  <a:cubicBezTo>
                    <a:pt x="1281" y="1557"/>
                    <a:pt x="1281" y="1557"/>
                    <a:pt x="1281" y="1557"/>
                  </a:cubicBezTo>
                  <a:cubicBezTo>
                    <a:pt x="1281" y="1557"/>
                    <a:pt x="1281" y="1557"/>
                    <a:pt x="1282" y="1557"/>
                  </a:cubicBezTo>
                  <a:cubicBezTo>
                    <a:pt x="1282" y="1557"/>
                    <a:pt x="1283" y="1557"/>
                    <a:pt x="1283" y="1557"/>
                  </a:cubicBezTo>
                  <a:cubicBezTo>
                    <a:pt x="1283" y="1557"/>
                    <a:pt x="1283" y="1557"/>
                    <a:pt x="1283" y="1557"/>
                  </a:cubicBezTo>
                  <a:cubicBezTo>
                    <a:pt x="1283" y="1557"/>
                    <a:pt x="1283" y="1557"/>
                    <a:pt x="1283" y="1557"/>
                  </a:cubicBezTo>
                  <a:cubicBezTo>
                    <a:pt x="1283" y="1557"/>
                    <a:pt x="1284" y="1557"/>
                    <a:pt x="1284" y="1557"/>
                  </a:cubicBezTo>
                  <a:cubicBezTo>
                    <a:pt x="1284" y="1557"/>
                    <a:pt x="1285" y="1557"/>
                    <a:pt x="1285" y="1557"/>
                  </a:cubicBezTo>
                  <a:cubicBezTo>
                    <a:pt x="1285" y="1557"/>
                    <a:pt x="1285" y="1557"/>
                    <a:pt x="1285" y="1557"/>
                  </a:cubicBezTo>
                  <a:cubicBezTo>
                    <a:pt x="1285" y="1557"/>
                    <a:pt x="1285" y="1557"/>
                    <a:pt x="1285" y="1557"/>
                  </a:cubicBezTo>
                  <a:cubicBezTo>
                    <a:pt x="1293" y="1556"/>
                    <a:pt x="1289" y="1556"/>
                    <a:pt x="1285" y="1556"/>
                  </a:cubicBezTo>
                  <a:close/>
                  <a:moveTo>
                    <a:pt x="1899" y="915"/>
                  </a:moveTo>
                  <a:cubicBezTo>
                    <a:pt x="1899" y="915"/>
                    <a:pt x="1899" y="915"/>
                    <a:pt x="1899" y="915"/>
                  </a:cubicBezTo>
                  <a:cubicBezTo>
                    <a:pt x="1899" y="915"/>
                    <a:pt x="1899" y="915"/>
                    <a:pt x="1899" y="916"/>
                  </a:cubicBezTo>
                  <a:cubicBezTo>
                    <a:pt x="1900" y="915"/>
                    <a:pt x="1900" y="914"/>
                    <a:pt x="1900" y="914"/>
                  </a:cubicBezTo>
                  <a:cubicBezTo>
                    <a:pt x="1900" y="914"/>
                    <a:pt x="1900" y="914"/>
                    <a:pt x="1899" y="915"/>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9" y="1687"/>
                  </a:moveTo>
                  <a:cubicBezTo>
                    <a:pt x="1059" y="1687"/>
                    <a:pt x="1059" y="1687"/>
                    <a:pt x="1059" y="1687"/>
                  </a:cubicBezTo>
                  <a:cubicBezTo>
                    <a:pt x="1059" y="1687"/>
                    <a:pt x="1059" y="1687"/>
                    <a:pt x="1059" y="1687"/>
                  </a:cubicBezTo>
                  <a:cubicBezTo>
                    <a:pt x="1059" y="1687"/>
                    <a:pt x="1059" y="1687"/>
                    <a:pt x="1059" y="1687"/>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899" y="915"/>
                  </a:moveTo>
                  <a:cubicBezTo>
                    <a:pt x="1899" y="915"/>
                    <a:pt x="1899" y="915"/>
                    <a:pt x="1899" y="915"/>
                  </a:cubicBezTo>
                  <a:cubicBezTo>
                    <a:pt x="1899" y="915"/>
                    <a:pt x="1899" y="915"/>
                    <a:pt x="1899" y="916"/>
                  </a:cubicBezTo>
                  <a:cubicBezTo>
                    <a:pt x="1900" y="915"/>
                    <a:pt x="1900" y="914"/>
                    <a:pt x="1900" y="914"/>
                  </a:cubicBezTo>
                  <a:cubicBezTo>
                    <a:pt x="1900" y="914"/>
                    <a:pt x="1900" y="914"/>
                    <a:pt x="1899" y="915"/>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59" name="Freeform 734">
              <a:extLst>
                <a:ext uri="{FF2B5EF4-FFF2-40B4-BE49-F238E27FC236}">
                  <a16:creationId xmlns:a16="http://schemas.microsoft.com/office/drawing/2014/main" id="{CC3EB688-71AB-CDA8-E902-2F68C8C53052}"/>
                </a:ext>
              </a:extLst>
            </p:cNvPr>
            <p:cNvSpPr>
              <a:spLocks/>
            </p:cNvSpPr>
            <p:nvPr userDrawn="1"/>
          </p:nvSpPr>
          <p:spPr bwMode="auto">
            <a:xfrm>
              <a:off x="4075" y="1199"/>
              <a:ext cx="19" cy="35"/>
            </a:xfrm>
            <a:custGeom>
              <a:avLst/>
              <a:gdLst>
                <a:gd name="T0" fmla="*/ 0 w 13"/>
                <a:gd name="T1" fmla="*/ 24 h 24"/>
                <a:gd name="T2" fmla="*/ 13 w 13"/>
                <a:gd name="T3" fmla="*/ 0 h 24"/>
                <a:gd name="T4" fmla="*/ 0 w 13"/>
                <a:gd name="T5" fmla="*/ 24 h 24"/>
              </a:gdLst>
              <a:ahLst/>
              <a:cxnLst>
                <a:cxn ang="0">
                  <a:pos x="T0" y="T1"/>
                </a:cxn>
                <a:cxn ang="0">
                  <a:pos x="T2" y="T3"/>
                </a:cxn>
                <a:cxn ang="0">
                  <a:pos x="T4" y="T5"/>
                </a:cxn>
              </a:cxnLst>
              <a:rect l="0" t="0" r="r" b="b"/>
              <a:pathLst>
                <a:path w="13" h="24">
                  <a:moveTo>
                    <a:pt x="0" y="24"/>
                  </a:moveTo>
                  <a:cubicBezTo>
                    <a:pt x="6" y="13"/>
                    <a:pt x="10" y="6"/>
                    <a:pt x="13" y="0"/>
                  </a:cubicBezTo>
                  <a:cubicBezTo>
                    <a:pt x="9" y="8"/>
                    <a:pt x="5" y="16"/>
                    <a:pt x="0" y="2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60" name="Freeform 735">
              <a:extLst>
                <a:ext uri="{FF2B5EF4-FFF2-40B4-BE49-F238E27FC236}">
                  <a16:creationId xmlns:a16="http://schemas.microsoft.com/office/drawing/2014/main" id="{20B8FA3B-64A3-69D1-6582-EB4A91CED840}"/>
                </a:ext>
              </a:extLst>
            </p:cNvPr>
            <p:cNvSpPr>
              <a:spLocks/>
            </p:cNvSpPr>
            <p:nvPr userDrawn="1"/>
          </p:nvSpPr>
          <p:spPr bwMode="auto">
            <a:xfrm>
              <a:off x="1625" y="2647"/>
              <a:ext cx="13" cy="11"/>
            </a:xfrm>
            <a:custGeom>
              <a:avLst/>
              <a:gdLst>
                <a:gd name="T0" fmla="*/ 9 w 9"/>
                <a:gd name="T1" fmla="*/ 0 h 7"/>
                <a:gd name="T2" fmla="*/ 0 w 9"/>
                <a:gd name="T3" fmla="*/ 7 h 7"/>
                <a:gd name="T4" fmla="*/ 9 w 9"/>
                <a:gd name="T5" fmla="*/ 0 h 7"/>
              </a:gdLst>
              <a:ahLst/>
              <a:cxnLst>
                <a:cxn ang="0">
                  <a:pos x="T0" y="T1"/>
                </a:cxn>
                <a:cxn ang="0">
                  <a:pos x="T2" y="T3"/>
                </a:cxn>
                <a:cxn ang="0">
                  <a:pos x="T4" y="T5"/>
                </a:cxn>
              </a:cxnLst>
              <a:rect l="0" t="0" r="r" b="b"/>
              <a:pathLst>
                <a:path w="9" h="7">
                  <a:moveTo>
                    <a:pt x="9" y="0"/>
                  </a:moveTo>
                  <a:cubicBezTo>
                    <a:pt x="9" y="1"/>
                    <a:pt x="5" y="4"/>
                    <a:pt x="0" y="7"/>
                  </a:cubicBezTo>
                  <a:cubicBezTo>
                    <a:pt x="1" y="7"/>
                    <a:pt x="3" y="5"/>
                    <a:pt x="9"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62" name="Freeform 736">
              <a:extLst>
                <a:ext uri="{FF2B5EF4-FFF2-40B4-BE49-F238E27FC236}">
                  <a16:creationId xmlns:a16="http://schemas.microsoft.com/office/drawing/2014/main" id="{C02F1315-24D1-CDF1-D190-7FA54C5E613E}"/>
                </a:ext>
              </a:extLst>
            </p:cNvPr>
            <p:cNvSpPr>
              <a:spLocks/>
            </p:cNvSpPr>
            <p:nvPr userDrawn="1"/>
          </p:nvSpPr>
          <p:spPr bwMode="auto">
            <a:xfrm>
              <a:off x="4401" y="510"/>
              <a:ext cx="16" cy="84"/>
            </a:xfrm>
            <a:custGeom>
              <a:avLst/>
              <a:gdLst>
                <a:gd name="T0" fmla="*/ 5 w 11"/>
                <a:gd name="T1" fmla="*/ 21 h 58"/>
                <a:gd name="T2" fmla="*/ 0 w 11"/>
                <a:gd name="T3" fmla="*/ 58 h 58"/>
                <a:gd name="T4" fmla="*/ 5 w 11"/>
                <a:gd name="T5" fmla="*/ 21 h 58"/>
              </a:gdLst>
              <a:ahLst/>
              <a:cxnLst>
                <a:cxn ang="0">
                  <a:pos x="T0" y="T1"/>
                </a:cxn>
                <a:cxn ang="0">
                  <a:pos x="T2" y="T3"/>
                </a:cxn>
                <a:cxn ang="0">
                  <a:pos x="T4" y="T5"/>
                </a:cxn>
              </a:cxnLst>
              <a:rect l="0" t="0" r="r" b="b"/>
              <a:pathLst>
                <a:path w="11" h="58">
                  <a:moveTo>
                    <a:pt x="5" y="21"/>
                  </a:moveTo>
                  <a:cubicBezTo>
                    <a:pt x="11" y="0"/>
                    <a:pt x="3" y="41"/>
                    <a:pt x="0" y="58"/>
                  </a:cubicBezTo>
                  <a:cubicBezTo>
                    <a:pt x="2" y="41"/>
                    <a:pt x="1" y="34"/>
                    <a:pt x="5" y="2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64" name="Freeform 737">
              <a:extLst>
                <a:ext uri="{FF2B5EF4-FFF2-40B4-BE49-F238E27FC236}">
                  <a16:creationId xmlns:a16="http://schemas.microsoft.com/office/drawing/2014/main" id="{584F7A93-3E32-3A79-1727-0203AA5B5016}"/>
                </a:ext>
              </a:extLst>
            </p:cNvPr>
            <p:cNvSpPr>
              <a:spLocks/>
            </p:cNvSpPr>
            <p:nvPr userDrawn="1"/>
          </p:nvSpPr>
          <p:spPr bwMode="auto">
            <a:xfrm>
              <a:off x="4365" y="672"/>
              <a:ext cx="16" cy="59"/>
            </a:xfrm>
            <a:custGeom>
              <a:avLst/>
              <a:gdLst>
                <a:gd name="T0" fmla="*/ 0 w 11"/>
                <a:gd name="T1" fmla="*/ 41 h 41"/>
                <a:gd name="T2" fmla="*/ 11 w 11"/>
                <a:gd name="T3" fmla="*/ 0 h 41"/>
                <a:gd name="T4" fmla="*/ 0 w 11"/>
                <a:gd name="T5" fmla="*/ 41 h 41"/>
              </a:gdLst>
              <a:ahLst/>
              <a:cxnLst>
                <a:cxn ang="0">
                  <a:pos x="T0" y="T1"/>
                </a:cxn>
                <a:cxn ang="0">
                  <a:pos x="T2" y="T3"/>
                </a:cxn>
                <a:cxn ang="0">
                  <a:pos x="T4" y="T5"/>
                </a:cxn>
              </a:cxnLst>
              <a:rect l="0" t="0" r="r" b="b"/>
              <a:pathLst>
                <a:path w="11" h="41">
                  <a:moveTo>
                    <a:pt x="0" y="41"/>
                  </a:moveTo>
                  <a:cubicBezTo>
                    <a:pt x="4" y="31"/>
                    <a:pt x="7" y="17"/>
                    <a:pt x="11" y="0"/>
                  </a:cubicBezTo>
                  <a:cubicBezTo>
                    <a:pt x="9" y="11"/>
                    <a:pt x="6" y="23"/>
                    <a:pt x="0" y="4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65" name="Freeform 738">
              <a:extLst>
                <a:ext uri="{FF2B5EF4-FFF2-40B4-BE49-F238E27FC236}">
                  <a16:creationId xmlns:a16="http://schemas.microsoft.com/office/drawing/2014/main" id="{8F3F4161-6BC3-87A9-A827-523FA46312F3}"/>
                </a:ext>
              </a:extLst>
            </p:cNvPr>
            <p:cNvSpPr>
              <a:spLocks/>
            </p:cNvSpPr>
            <p:nvPr userDrawn="1"/>
          </p:nvSpPr>
          <p:spPr bwMode="auto">
            <a:xfrm>
              <a:off x="4381" y="575"/>
              <a:ext cx="17" cy="97"/>
            </a:xfrm>
            <a:custGeom>
              <a:avLst/>
              <a:gdLst>
                <a:gd name="T0" fmla="*/ 12 w 12"/>
                <a:gd name="T1" fmla="*/ 0 h 67"/>
                <a:gd name="T2" fmla="*/ 0 w 12"/>
                <a:gd name="T3" fmla="*/ 67 h 67"/>
                <a:gd name="T4" fmla="*/ 12 w 12"/>
                <a:gd name="T5" fmla="*/ 0 h 67"/>
              </a:gdLst>
              <a:ahLst/>
              <a:cxnLst>
                <a:cxn ang="0">
                  <a:pos x="T0" y="T1"/>
                </a:cxn>
                <a:cxn ang="0">
                  <a:pos x="T2" y="T3"/>
                </a:cxn>
                <a:cxn ang="0">
                  <a:pos x="T4" y="T5"/>
                </a:cxn>
              </a:cxnLst>
              <a:rect l="0" t="0" r="r" b="b"/>
              <a:pathLst>
                <a:path w="12" h="67">
                  <a:moveTo>
                    <a:pt x="12" y="0"/>
                  </a:moveTo>
                  <a:cubicBezTo>
                    <a:pt x="8" y="26"/>
                    <a:pt x="4" y="49"/>
                    <a:pt x="0" y="67"/>
                  </a:cubicBezTo>
                  <a:cubicBezTo>
                    <a:pt x="3" y="50"/>
                    <a:pt x="5" y="35"/>
                    <a:pt x="12"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66" name="Freeform 739">
              <a:extLst>
                <a:ext uri="{FF2B5EF4-FFF2-40B4-BE49-F238E27FC236}">
                  <a16:creationId xmlns:a16="http://schemas.microsoft.com/office/drawing/2014/main" id="{FFF06043-AB2A-D15B-0F54-C7AF83CD40FB}"/>
                </a:ext>
              </a:extLst>
            </p:cNvPr>
            <p:cNvSpPr>
              <a:spLocks/>
            </p:cNvSpPr>
            <p:nvPr userDrawn="1"/>
          </p:nvSpPr>
          <p:spPr bwMode="auto">
            <a:xfrm>
              <a:off x="4190" y="1112"/>
              <a:ext cx="62" cy="118"/>
            </a:xfrm>
            <a:custGeom>
              <a:avLst/>
              <a:gdLst>
                <a:gd name="T0" fmla="*/ 3 w 43"/>
                <a:gd name="T1" fmla="*/ 78 h 82"/>
                <a:gd name="T2" fmla="*/ 29 w 43"/>
                <a:gd name="T3" fmla="*/ 22 h 82"/>
                <a:gd name="T4" fmla="*/ 16 w 43"/>
                <a:gd name="T5" fmla="*/ 54 h 82"/>
                <a:gd name="T6" fmla="*/ 43 w 43"/>
                <a:gd name="T7" fmla="*/ 0 h 82"/>
                <a:gd name="T8" fmla="*/ 3 w 43"/>
                <a:gd name="T9" fmla="*/ 78 h 82"/>
                <a:gd name="T10" fmla="*/ 10 w 43"/>
                <a:gd name="T11" fmla="*/ 66 h 82"/>
                <a:gd name="T12" fmla="*/ 7 w 43"/>
                <a:gd name="T13" fmla="*/ 71 h 82"/>
                <a:gd name="T14" fmla="*/ 6 w 43"/>
                <a:gd name="T15" fmla="*/ 73 h 82"/>
                <a:gd name="T16" fmla="*/ 3 w 43"/>
                <a:gd name="T17" fmla="*/ 78 h 82"/>
                <a:gd name="T18" fmla="*/ 3 w 43"/>
                <a:gd name="T19" fmla="*/ 78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82">
                  <a:moveTo>
                    <a:pt x="3" y="78"/>
                  </a:moveTo>
                  <a:cubicBezTo>
                    <a:pt x="6" y="73"/>
                    <a:pt x="26" y="21"/>
                    <a:pt x="29" y="22"/>
                  </a:cubicBezTo>
                  <a:cubicBezTo>
                    <a:pt x="24" y="32"/>
                    <a:pt x="20" y="43"/>
                    <a:pt x="16" y="54"/>
                  </a:cubicBezTo>
                  <a:cubicBezTo>
                    <a:pt x="21" y="34"/>
                    <a:pt x="33" y="17"/>
                    <a:pt x="43" y="0"/>
                  </a:cubicBezTo>
                  <a:cubicBezTo>
                    <a:pt x="32" y="27"/>
                    <a:pt x="16" y="52"/>
                    <a:pt x="3" y="78"/>
                  </a:cubicBezTo>
                  <a:cubicBezTo>
                    <a:pt x="6" y="74"/>
                    <a:pt x="8" y="70"/>
                    <a:pt x="10" y="66"/>
                  </a:cubicBezTo>
                  <a:cubicBezTo>
                    <a:pt x="1" y="80"/>
                    <a:pt x="0" y="82"/>
                    <a:pt x="7" y="71"/>
                  </a:cubicBezTo>
                  <a:cubicBezTo>
                    <a:pt x="2" y="80"/>
                    <a:pt x="1" y="80"/>
                    <a:pt x="6" y="73"/>
                  </a:cubicBezTo>
                  <a:cubicBezTo>
                    <a:pt x="8" y="68"/>
                    <a:pt x="7" y="70"/>
                    <a:pt x="3" y="78"/>
                  </a:cubicBezTo>
                  <a:cubicBezTo>
                    <a:pt x="6" y="73"/>
                    <a:pt x="11" y="64"/>
                    <a:pt x="3" y="7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67" name="Freeform 740">
              <a:extLst>
                <a:ext uri="{FF2B5EF4-FFF2-40B4-BE49-F238E27FC236}">
                  <a16:creationId xmlns:a16="http://schemas.microsoft.com/office/drawing/2014/main" id="{0A28B3A3-0B1D-2D3B-613E-89F422AF99FA}"/>
                </a:ext>
              </a:extLst>
            </p:cNvPr>
            <p:cNvSpPr>
              <a:spLocks/>
            </p:cNvSpPr>
            <p:nvPr userDrawn="1"/>
          </p:nvSpPr>
          <p:spPr bwMode="auto">
            <a:xfrm>
              <a:off x="4117" y="1343"/>
              <a:ext cx="15" cy="32"/>
            </a:xfrm>
            <a:custGeom>
              <a:avLst/>
              <a:gdLst>
                <a:gd name="T0" fmla="*/ 0 w 11"/>
                <a:gd name="T1" fmla="*/ 22 h 22"/>
                <a:gd name="T2" fmla="*/ 11 w 11"/>
                <a:gd name="T3" fmla="*/ 0 h 22"/>
                <a:gd name="T4" fmla="*/ 0 w 11"/>
                <a:gd name="T5" fmla="*/ 22 h 22"/>
              </a:gdLst>
              <a:ahLst/>
              <a:cxnLst>
                <a:cxn ang="0">
                  <a:pos x="T0" y="T1"/>
                </a:cxn>
                <a:cxn ang="0">
                  <a:pos x="T2" y="T3"/>
                </a:cxn>
                <a:cxn ang="0">
                  <a:pos x="T4" y="T5"/>
                </a:cxn>
              </a:cxnLst>
              <a:rect l="0" t="0" r="r" b="b"/>
              <a:pathLst>
                <a:path w="11" h="22">
                  <a:moveTo>
                    <a:pt x="0" y="22"/>
                  </a:moveTo>
                  <a:cubicBezTo>
                    <a:pt x="4" y="14"/>
                    <a:pt x="8" y="6"/>
                    <a:pt x="11" y="0"/>
                  </a:cubicBezTo>
                  <a:cubicBezTo>
                    <a:pt x="7" y="8"/>
                    <a:pt x="4" y="15"/>
                    <a:pt x="0" y="2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68" name="Freeform 741">
              <a:extLst>
                <a:ext uri="{FF2B5EF4-FFF2-40B4-BE49-F238E27FC236}">
                  <a16:creationId xmlns:a16="http://schemas.microsoft.com/office/drawing/2014/main" id="{888A2798-F4F6-0AD4-F7AF-227B3840FF1D}"/>
                </a:ext>
              </a:extLst>
            </p:cNvPr>
            <p:cNvSpPr>
              <a:spLocks/>
            </p:cNvSpPr>
            <p:nvPr userDrawn="1"/>
          </p:nvSpPr>
          <p:spPr bwMode="auto">
            <a:xfrm>
              <a:off x="4085" y="1415"/>
              <a:ext cx="1" cy="7"/>
            </a:xfrm>
            <a:custGeom>
              <a:avLst/>
              <a:gdLst>
                <a:gd name="T0" fmla="*/ 0 w 1"/>
                <a:gd name="T1" fmla="*/ 4 h 5"/>
                <a:gd name="T2" fmla="*/ 0 w 1"/>
                <a:gd name="T3" fmla="*/ 5 h 5"/>
                <a:gd name="T4" fmla="*/ 0 w 1"/>
                <a:gd name="T5" fmla="*/ 4 h 5"/>
                <a:gd name="T6" fmla="*/ 0 w 1"/>
                <a:gd name="T7" fmla="*/ 4 h 5"/>
                <a:gd name="T8" fmla="*/ 0 w 1"/>
                <a:gd name="T9" fmla="*/ 4 h 5"/>
                <a:gd name="T10" fmla="*/ 0 w 1"/>
                <a:gd name="T11" fmla="*/ 4 h 5"/>
              </a:gdLst>
              <a:ahLst/>
              <a:cxnLst>
                <a:cxn ang="0">
                  <a:pos x="T0" y="T1"/>
                </a:cxn>
                <a:cxn ang="0">
                  <a:pos x="T2" y="T3"/>
                </a:cxn>
                <a:cxn ang="0">
                  <a:pos x="T4" y="T5"/>
                </a:cxn>
                <a:cxn ang="0">
                  <a:pos x="T6" y="T7"/>
                </a:cxn>
                <a:cxn ang="0">
                  <a:pos x="T8" y="T9"/>
                </a:cxn>
                <a:cxn ang="0">
                  <a:pos x="T10" y="T11"/>
                </a:cxn>
              </a:cxnLst>
              <a:rect l="0" t="0" r="r" b="b"/>
              <a:pathLst>
                <a:path w="1" h="5">
                  <a:moveTo>
                    <a:pt x="0" y="4"/>
                  </a:moveTo>
                  <a:cubicBezTo>
                    <a:pt x="0" y="4"/>
                    <a:pt x="0" y="5"/>
                    <a:pt x="0" y="5"/>
                  </a:cubicBezTo>
                  <a:cubicBezTo>
                    <a:pt x="0" y="5"/>
                    <a:pt x="0" y="5"/>
                    <a:pt x="0" y="4"/>
                  </a:cubicBezTo>
                  <a:cubicBezTo>
                    <a:pt x="0" y="4"/>
                    <a:pt x="0" y="4"/>
                    <a:pt x="0" y="4"/>
                  </a:cubicBezTo>
                  <a:cubicBezTo>
                    <a:pt x="0" y="2"/>
                    <a:pt x="1" y="0"/>
                    <a:pt x="0" y="4"/>
                  </a:cubicBezTo>
                  <a:cubicBezTo>
                    <a:pt x="0" y="4"/>
                    <a:pt x="0" y="4"/>
                    <a:pt x="0" y="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69" name="Freeform 742">
              <a:extLst>
                <a:ext uri="{FF2B5EF4-FFF2-40B4-BE49-F238E27FC236}">
                  <a16:creationId xmlns:a16="http://schemas.microsoft.com/office/drawing/2014/main" id="{990F7707-6040-0EE8-1578-A81663478102}"/>
                </a:ext>
              </a:extLst>
            </p:cNvPr>
            <p:cNvSpPr>
              <a:spLocks/>
            </p:cNvSpPr>
            <p:nvPr userDrawn="1"/>
          </p:nvSpPr>
          <p:spPr bwMode="auto">
            <a:xfrm>
              <a:off x="4049" y="1375"/>
              <a:ext cx="66" cy="109"/>
            </a:xfrm>
            <a:custGeom>
              <a:avLst/>
              <a:gdLst>
                <a:gd name="T0" fmla="*/ 32 w 46"/>
                <a:gd name="T1" fmla="*/ 24 h 76"/>
                <a:gd name="T2" fmla="*/ 25 w 46"/>
                <a:gd name="T3" fmla="*/ 34 h 76"/>
                <a:gd name="T4" fmla="*/ 25 w 46"/>
                <a:gd name="T5" fmla="*/ 34 h 76"/>
                <a:gd name="T6" fmla="*/ 25 w 46"/>
                <a:gd name="T7" fmla="*/ 35 h 76"/>
                <a:gd name="T8" fmla="*/ 25 w 46"/>
                <a:gd name="T9" fmla="*/ 34 h 76"/>
                <a:gd name="T10" fmla="*/ 25 w 46"/>
                <a:gd name="T11" fmla="*/ 35 h 76"/>
                <a:gd name="T12" fmla="*/ 31 w 46"/>
                <a:gd name="T13" fmla="*/ 30 h 76"/>
                <a:gd name="T14" fmla="*/ 32 w 46"/>
                <a:gd name="T15" fmla="*/ 30 h 76"/>
                <a:gd name="T16" fmla="*/ 32 w 46"/>
                <a:gd name="T17" fmla="*/ 30 h 76"/>
                <a:gd name="T18" fmla="*/ 31 w 46"/>
                <a:gd name="T19" fmla="*/ 32 h 76"/>
                <a:gd name="T20" fmla="*/ 26 w 46"/>
                <a:gd name="T21" fmla="*/ 39 h 76"/>
                <a:gd name="T22" fmla="*/ 21 w 46"/>
                <a:gd name="T23" fmla="*/ 48 h 76"/>
                <a:gd name="T24" fmla="*/ 8 w 46"/>
                <a:gd name="T25" fmla="*/ 66 h 76"/>
                <a:gd name="T26" fmla="*/ 2 w 46"/>
                <a:gd name="T27" fmla="*/ 74 h 76"/>
                <a:gd name="T28" fmla="*/ 2 w 46"/>
                <a:gd name="T29" fmla="*/ 74 h 76"/>
                <a:gd name="T30" fmla="*/ 0 w 46"/>
                <a:gd name="T31" fmla="*/ 76 h 76"/>
                <a:gd name="T32" fmla="*/ 7 w 46"/>
                <a:gd name="T33" fmla="*/ 64 h 76"/>
                <a:gd name="T34" fmla="*/ 20 w 46"/>
                <a:gd name="T35" fmla="*/ 42 h 76"/>
                <a:gd name="T36" fmla="*/ 24 w 46"/>
                <a:gd name="T37" fmla="*/ 36 h 76"/>
                <a:gd name="T38" fmla="*/ 24 w 46"/>
                <a:gd name="T39" fmla="*/ 35 h 76"/>
                <a:gd name="T40" fmla="*/ 25 w 46"/>
                <a:gd name="T41" fmla="*/ 33 h 76"/>
                <a:gd name="T42" fmla="*/ 25 w 46"/>
                <a:gd name="T43" fmla="*/ 34 h 76"/>
                <a:gd name="T44" fmla="*/ 38 w 46"/>
                <a:gd name="T45" fmla="*/ 13 h 76"/>
                <a:gd name="T46" fmla="*/ 46 w 46"/>
                <a:gd name="T47" fmla="*/ 0 h 76"/>
                <a:gd name="T48" fmla="*/ 32 w 46"/>
                <a:gd name="T49" fmla="*/ 2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6" h="76">
                  <a:moveTo>
                    <a:pt x="32" y="24"/>
                  </a:moveTo>
                  <a:cubicBezTo>
                    <a:pt x="30" y="27"/>
                    <a:pt x="27" y="31"/>
                    <a:pt x="25" y="34"/>
                  </a:cubicBezTo>
                  <a:cubicBezTo>
                    <a:pt x="25" y="34"/>
                    <a:pt x="25" y="34"/>
                    <a:pt x="25" y="34"/>
                  </a:cubicBezTo>
                  <a:cubicBezTo>
                    <a:pt x="25" y="34"/>
                    <a:pt x="25" y="35"/>
                    <a:pt x="25" y="35"/>
                  </a:cubicBezTo>
                  <a:cubicBezTo>
                    <a:pt x="25" y="35"/>
                    <a:pt x="25" y="34"/>
                    <a:pt x="25" y="34"/>
                  </a:cubicBezTo>
                  <a:cubicBezTo>
                    <a:pt x="25" y="34"/>
                    <a:pt x="25" y="35"/>
                    <a:pt x="25" y="35"/>
                  </a:cubicBezTo>
                  <a:cubicBezTo>
                    <a:pt x="26" y="35"/>
                    <a:pt x="28" y="34"/>
                    <a:pt x="31" y="30"/>
                  </a:cubicBezTo>
                  <a:cubicBezTo>
                    <a:pt x="32" y="30"/>
                    <a:pt x="32" y="30"/>
                    <a:pt x="32" y="30"/>
                  </a:cubicBezTo>
                  <a:cubicBezTo>
                    <a:pt x="32" y="30"/>
                    <a:pt x="32" y="30"/>
                    <a:pt x="32" y="30"/>
                  </a:cubicBezTo>
                  <a:cubicBezTo>
                    <a:pt x="32" y="30"/>
                    <a:pt x="31" y="31"/>
                    <a:pt x="31" y="32"/>
                  </a:cubicBezTo>
                  <a:cubicBezTo>
                    <a:pt x="28" y="37"/>
                    <a:pt x="26" y="39"/>
                    <a:pt x="26" y="39"/>
                  </a:cubicBezTo>
                  <a:cubicBezTo>
                    <a:pt x="24" y="42"/>
                    <a:pt x="23" y="45"/>
                    <a:pt x="21" y="48"/>
                  </a:cubicBezTo>
                  <a:cubicBezTo>
                    <a:pt x="17" y="54"/>
                    <a:pt x="12" y="60"/>
                    <a:pt x="8" y="66"/>
                  </a:cubicBezTo>
                  <a:cubicBezTo>
                    <a:pt x="6" y="68"/>
                    <a:pt x="4" y="71"/>
                    <a:pt x="2" y="74"/>
                  </a:cubicBezTo>
                  <a:cubicBezTo>
                    <a:pt x="2" y="74"/>
                    <a:pt x="2" y="74"/>
                    <a:pt x="2" y="74"/>
                  </a:cubicBezTo>
                  <a:cubicBezTo>
                    <a:pt x="1" y="75"/>
                    <a:pt x="1" y="75"/>
                    <a:pt x="0" y="76"/>
                  </a:cubicBezTo>
                  <a:cubicBezTo>
                    <a:pt x="3" y="72"/>
                    <a:pt x="5" y="68"/>
                    <a:pt x="7" y="64"/>
                  </a:cubicBezTo>
                  <a:cubicBezTo>
                    <a:pt x="11" y="57"/>
                    <a:pt x="16" y="49"/>
                    <a:pt x="20" y="42"/>
                  </a:cubicBezTo>
                  <a:cubicBezTo>
                    <a:pt x="21" y="40"/>
                    <a:pt x="23" y="38"/>
                    <a:pt x="24" y="36"/>
                  </a:cubicBezTo>
                  <a:cubicBezTo>
                    <a:pt x="24" y="35"/>
                    <a:pt x="24" y="35"/>
                    <a:pt x="24" y="35"/>
                  </a:cubicBezTo>
                  <a:cubicBezTo>
                    <a:pt x="25" y="34"/>
                    <a:pt x="25" y="34"/>
                    <a:pt x="25" y="33"/>
                  </a:cubicBezTo>
                  <a:cubicBezTo>
                    <a:pt x="25" y="33"/>
                    <a:pt x="25" y="34"/>
                    <a:pt x="25" y="34"/>
                  </a:cubicBezTo>
                  <a:cubicBezTo>
                    <a:pt x="28" y="27"/>
                    <a:pt x="33" y="19"/>
                    <a:pt x="38" y="13"/>
                  </a:cubicBezTo>
                  <a:cubicBezTo>
                    <a:pt x="41" y="8"/>
                    <a:pt x="44" y="4"/>
                    <a:pt x="46" y="0"/>
                  </a:cubicBezTo>
                  <a:cubicBezTo>
                    <a:pt x="42" y="8"/>
                    <a:pt x="37" y="16"/>
                    <a:pt x="32" y="2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70" name="Freeform 743">
              <a:extLst>
                <a:ext uri="{FF2B5EF4-FFF2-40B4-BE49-F238E27FC236}">
                  <a16:creationId xmlns:a16="http://schemas.microsoft.com/office/drawing/2014/main" id="{D4A99864-EFB7-5555-90AA-51E32ABD910F}"/>
                </a:ext>
              </a:extLst>
            </p:cNvPr>
            <p:cNvSpPr>
              <a:spLocks/>
            </p:cNvSpPr>
            <p:nvPr userDrawn="1"/>
          </p:nvSpPr>
          <p:spPr bwMode="auto">
            <a:xfrm>
              <a:off x="3143" y="2403"/>
              <a:ext cx="69" cy="47"/>
            </a:xfrm>
            <a:custGeom>
              <a:avLst/>
              <a:gdLst>
                <a:gd name="T0" fmla="*/ 27 w 48"/>
                <a:gd name="T1" fmla="*/ 14 h 33"/>
                <a:gd name="T2" fmla="*/ 48 w 48"/>
                <a:gd name="T3" fmla="*/ 0 h 33"/>
                <a:gd name="T4" fmla="*/ 0 w 48"/>
                <a:gd name="T5" fmla="*/ 33 h 33"/>
                <a:gd name="T6" fmla="*/ 27 w 48"/>
                <a:gd name="T7" fmla="*/ 13 h 33"/>
                <a:gd name="T8" fmla="*/ 27 w 48"/>
                <a:gd name="T9" fmla="*/ 14 h 33"/>
                <a:gd name="T10" fmla="*/ 27 w 48"/>
                <a:gd name="T11" fmla="*/ 14 h 33"/>
              </a:gdLst>
              <a:ahLst/>
              <a:cxnLst>
                <a:cxn ang="0">
                  <a:pos x="T0" y="T1"/>
                </a:cxn>
                <a:cxn ang="0">
                  <a:pos x="T2" y="T3"/>
                </a:cxn>
                <a:cxn ang="0">
                  <a:pos x="T4" y="T5"/>
                </a:cxn>
                <a:cxn ang="0">
                  <a:pos x="T6" y="T7"/>
                </a:cxn>
                <a:cxn ang="0">
                  <a:pos x="T8" y="T9"/>
                </a:cxn>
                <a:cxn ang="0">
                  <a:pos x="T10" y="T11"/>
                </a:cxn>
              </a:cxnLst>
              <a:rect l="0" t="0" r="r" b="b"/>
              <a:pathLst>
                <a:path w="48" h="33">
                  <a:moveTo>
                    <a:pt x="27" y="14"/>
                  </a:moveTo>
                  <a:cubicBezTo>
                    <a:pt x="34" y="9"/>
                    <a:pt x="41" y="5"/>
                    <a:pt x="48" y="0"/>
                  </a:cubicBezTo>
                  <a:cubicBezTo>
                    <a:pt x="33" y="11"/>
                    <a:pt x="21" y="33"/>
                    <a:pt x="0" y="33"/>
                  </a:cubicBezTo>
                  <a:cubicBezTo>
                    <a:pt x="11" y="33"/>
                    <a:pt x="20" y="19"/>
                    <a:pt x="27" y="13"/>
                  </a:cubicBezTo>
                  <a:cubicBezTo>
                    <a:pt x="26" y="14"/>
                    <a:pt x="26" y="14"/>
                    <a:pt x="27" y="14"/>
                  </a:cubicBezTo>
                  <a:cubicBezTo>
                    <a:pt x="34" y="9"/>
                    <a:pt x="18" y="20"/>
                    <a:pt x="27" y="1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71" name="Freeform 744">
              <a:extLst>
                <a:ext uri="{FF2B5EF4-FFF2-40B4-BE49-F238E27FC236}">
                  <a16:creationId xmlns:a16="http://schemas.microsoft.com/office/drawing/2014/main" id="{C6E6C274-A850-0D21-C9D9-593D5265F620}"/>
                </a:ext>
              </a:extLst>
            </p:cNvPr>
            <p:cNvSpPr>
              <a:spLocks/>
            </p:cNvSpPr>
            <p:nvPr userDrawn="1"/>
          </p:nvSpPr>
          <p:spPr bwMode="auto">
            <a:xfrm>
              <a:off x="2959" y="2512"/>
              <a:ext cx="16" cy="9"/>
            </a:xfrm>
            <a:custGeom>
              <a:avLst/>
              <a:gdLst>
                <a:gd name="T0" fmla="*/ 0 w 11"/>
                <a:gd name="T1" fmla="*/ 6 h 6"/>
                <a:gd name="T2" fmla="*/ 11 w 11"/>
                <a:gd name="T3" fmla="*/ 0 h 6"/>
                <a:gd name="T4" fmla="*/ 0 w 11"/>
                <a:gd name="T5" fmla="*/ 6 h 6"/>
                <a:gd name="T6" fmla="*/ 0 w 11"/>
                <a:gd name="T7" fmla="*/ 6 h 6"/>
              </a:gdLst>
              <a:ahLst/>
              <a:cxnLst>
                <a:cxn ang="0">
                  <a:pos x="T0" y="T1"/>
                </a:cxn>
                <a:cxn ang="0">
                  <a:pos x="T2" y="T3"/>
                </a:cxn>
                <a:cxn ang="0">
                  <a:pos x="T4" y="T5"/>
                </a:cxn>
                <a:cxn ang="0">
                  <a:pos x="T6" y="T7"/>
                </a:cxn>
              </a:cxnLst>
              <a:rect l="0" t="0" r="r" b="b"/>
              <a:pathLst>
                <a:path w="11" h="6">
                  <a:moveTo>
                    <a:pt x="0" y="6"/>
                  </a:moveTo>
                  <a:cubicBezTo>
                    <a:pt x="4" y="4"/>
                    <a:pt x="7" y="2"/>
                    <a:pt x="11" y="0"/>
                  </a:cubicBezTo>
                  <a:cubicBezTo>
                    <a:pt x="7" y="3"/>
                    <a:pt x="1" y="6"/>
                    <a:pt x="0" y="6"/>
                  </a:cubicBezTo>
                  <a:cubicBezTo>
                    <a:pt x="4" y="4"/>
                    <a:pt x="0" y="6"/>
                    <a:pt x="0" y="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72" name="Freeform 745">
              <a:extLst>
                <a:ext uri="{FF2B5EF4-FFF2-40B4-BE49-F238E27FC236}">
                  <a16:creationId xmlns:a16="http://schemas.microsoft.com/office/drawing/2014/main" id="{55908963-4923-B821-5D5F-73757F635995}"/>
                </a:ext>
              </a:extLst>
            </p:cNvPr>
            <p:cNvSpPr>
              <a:spLocks/>
            </p:cNvSpPr>
            <p:nvPr userDrawn="1"/>
          </p:nvSpPr>
          <p:spPr bwMode="auto">
            <a:xfrm>
              <a:off x="2477" y="2764"/>
              <a:ext cx="33" cy="53"/>
            </a:xfrm>
            <a:custGeom>
              <a:avLst/>
              <a:gdLst>
                <a:gd name="T0" fmla="*/ 7 w 23"/>
                <a:gd name="T1" fmla="*/ 4 h 37"/>
                <a:gd name="T2" fmla="*/ 23 w 23"/>
                <a:gd name="T3" fmla="*/ 0 h 37"/>
                <a:gd name="T4" fmla="*/ 8 w 23"/>
                <a:gd name="T5" fmla="*/ 37 h 37"/>
                <a:gd name="T6" fmla="*/ 7 w 23"/>
                <a:gd name="T7" fmla="*/ 4 h 37"/>
                <a:gd name="T8" fmla="*/ 7 w 23"/>
                <a:gd name="T9" fmla="*/ 4 h 37"/>
              </a:gdLst>
              <a:ahLst/>
              <a:cxnLst>
                <a:cxn ang="0">
                  <a:pos x="T0" y="T1"/>
                </a:cxn>
                <a:cxn ang="0">
                  <a:pos x="T2" y="T3"/>
                </a:cxn>
                <a:cxn ang="0">
                  <a:pos x="T4" y="T5"/>
                </a:cxn>
                <a:cxn ang="0">
                  <a:pos x="T6" y="T7"/>
                </a:cxn>
                <a:cxn ang="0">
                  <a:pos x="T8" y="T9"/>
                </a:cxn>
              </a:cxnLst>
              <a:rect l="0" t="0" r="r" b="b"/>
              <a:pathLst>
                <a:path w="23" h="37">
                  <a:moveTo>
                    <a:pt x="7" y="4"/>
                  </a:moveTo>
                  <a:cubicBezTo>
                    <a:pt x="12" y="3"/>
                    <a:pt x="18" y="1"/>
                    <a:pt x="23" y="0"/>
                  </a:cubicBezTo>
                  <a:cubicBezTo>
                    <a:pt x="0" y="0"/>
                    <a:pt x="5" y="23"/>
                    <a:pt x="8" y="37"/>
                  </a:cubicBezTo>
                  <a:cubicBezTo>
                    <a:pt x="6" y="29"/>
                    <a:pt x="7" y="5"/>
                    <a:pt x="7" y="4"/>
                  </a:cubicBezTo>
                  <a:cubicBezTo>
                    <a:pt x="12" y="3"/>
                    <a:pt x="7" y="4"/>
                    <a:pt x="7" y="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73" name="Freeform 746">
              <a:extLst>
                <a:ext uri="{FF2B5EF4-FFF2-40B4-BE49-F238E27FC236}">
                  <a16:creationId xmlns:a16="http://schemas.microsoft.com/office/drawing/2014/main" id="{2A567090-154B-5B5E-E1E4-63E8B596463A}"/>
                </a:ext>
              </a:extLst>
            </p:cNvPr>
            <p:cNvSpPr>
              <a:spLocks/>
            </p:cNvSpPr>
            <p:nvPr userDrawn="1"/>
          </p:nvSpPr>
          <p:spPr bwMode="auto">
            <a:xfrm>
              <a:off x="2518" y="3013"/>
              <a:ext cx="13" cy="83"/>
            </a:xfrm>
            <a:custGeom>
              <a:avLst/>
              <a:gdLst>
                <a:gd name="T0" fmla="*/ 0 w 9"/>
                <a:gd name="T1" fmla="*/ 0 h 58"/>
                <a:gd name="T2" fmla="*/ 9 w 9"/>
                <a:gd name="T3" fmla="*/ 58 h 58"/>
                <a:gd name="T4" fmla="*/ 0 w 9"/>
                <a:gd name="T5" fmla="*/ 0 h 58"/>
                <a:gd name="T6" fmla="*/ 0 w 9"/>
                <a:gd name="T7" fmla="*/ 0 h 58"/>
                <a:gd name="T8" fmla="*/ 0 w 9"/>
                <a:gd name="T9" fmla="*/ 0 h 58"/>
              </a:gdLst>
              <a:ahLst/>
              <a:cxnLst>
                <a:cxn ang="0">
                  <a:pos x="T0" y="T1"/>
                </a:cxn>
                <a:cxn ang="0">
                  <a:pos x="T2" y="T3"/>
                </a:cxn>
                <a:cxn ang="0">
                  <a:pos x="T4" y="T5"/>
                </a:cxn>
                <a:cxn ang="0">
                  <a:pos x="T6" y="T7"/>
                </a:cxn>
                <a:cxn ang="0">
                  <a:pos x="T8" y="T9"/>
                </a:cxn>
              </a:cxnLst>
              <a:rect l="0" t="0" r="r" b="b"/>
              <a:pathLst>
                <a:path w="9" h="58">
                  <a:moveTo>
                    <a:pt x="0" y="0"/>
                  </a:moveTo>
                  <a:cubicBezTo>
                    <a:pt x="5" y="20"/>
                    <a:pt x="8" y="39"/>
                    <a:pt x="9" y="58"/>
                  </a:cubicBezTo>
                  <a:cubicBezTo>
                    <a:pt x="6" y="38"/>
                    <a:pt x="2" y="8"/>
                    <a:pt x="0" y="0"/>
                  </a:cubicBezTo>
                  <a:cubicBezTo>
                    <a:pt x="7" y="24"/>
                    <a:pt x="0" y="0"/>
                    <a:pt x="0" y="0"/>
                  </a:cubicBezTo>
                  <a:cubicBezTo>
                    <a:pt x="5" y="19"/>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74" name="Freeform 747">
              <a:extLst>
                <a:ext uri="{FF2B5EF4-FFF2-40B4-BE49-F238E27FC236}">
                  <a16:creationId xmlns:a16="http://schemas.microsoft.com/office/drawing/2014/main" id="{3115289E-A54E-3797-F555-0CDB9A36A485}"/>
                </a:ext>
              </a:extLst>
            </p:cNvPr>
            <p:cNvSpPr>
              <a:spLocks/>
            </p:cNvSpPr>
            <p:nvPr userDrawn="1"/>
          </p:nvSpPr>
          <p:spPr bwMode="auto">
            <a:xfrm>
              <a:off x="2381" y="2387"/>
              <a:ext cx="43" cy="148"/>
            </a:xfrm>
            <a:custGeom>
              <a:avLst/>
              <a:gdLst>
                <a:gd name="T0" fmla="*/ 30 w 30"/>
                <a:gd name="T1" fmla="*/ 94 h 103"/>
                <a:gd name="T2" fmla="*/ 0 w 30"/>
                <a:gd name="T3" fmla="*/ 0 h 103"/>
                <a:gd name="T4" fmla="*/ 30 w 30"/>
                <a:gd name="T5" fmla="*/ 94 h 103"/>
              </a:gdLst>
              <a:ahLst/>
              <a:cxnLst>
                <a:cxn ang="0">
                  <a:pos x="T0" y="T1"/>
                </a:cxn>
                <a:cxn ang="0">
                  <a:pos x="T2" y="T3"/>
                </a:cxn>
                <a:cxn ang="0">
                  <a:pos x="T4" y="T5"/>
                </a:cxn>
              </a:cxnLst>
              <a:rect l="0" t="0" r="r" b="b"/>
              <a:pathLst>
                <a:path w="30" h="103">
                  <a:moveTo>
                    <a:pt x="30" y="94"/>
                  </a:moveTo>
                  <a:cubicBezTo>
                    <a:pt x="29" y="103"/>
                    <a:pt x="8" y="23"/>
                    <a:pt x="0" y="0"/>
                  </a:cubicBezTo>
                  <a:cubicBezTo>
                    <a:pt x="9" y="15"/>
                    <a:pt x="17" y="64"/>
                    <a:pt x="30" y="9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75" name="Freeform 748">
              <a:extLst>
                <a:ext uri="{FF2B5EF4-FFF2-40B4-BE49-F238E27FC236}">
                  <a16:creationId xmlns:a16="http://schemas.microsoft.com/office/drawing/2014/main" id="{D6B30C63-1C64-76DF-A1A7-D220E428A2D3}"/>
                </a:ext>
              </a:extLst>
            </p:cNvPr>
            <p:cNvSpPr>
              <a:spLocks/>
            </p:cNvSpPr>
            <p:nvPr userDrawn="1"/>
          </p:nvSpPr>
          <p:spPr bwMode="auto">
            <a:xfrm>
              <a:off x="3963" y="1278"/>
              <a:ext cx="90" cy="141"/>
            </a:xfrm>
            <a:custGeom>
              <a:avLst/>
              <a:gdLst>
                <a:gd name="T0" fmla="*/ 43 w 63"/>
                <a:gd name="T1" fmla="*/ 32 h 98"/>
                <a:gd name="T2" fmla="*/ 0 w 63"/>
                <a:gd name="T3" fmla="*/ 98 h 98"/>
                <a:gd name="T4" fmla="*/ 32 w 63"/>
                <a:gd name="T5" fmla="*/ 50 h 98"/>
                <a:gd name="T6" fmla="*/ 32 w 63"/>
                <a:gd name="T7" fmla="*/ 50 h 98"/>
                <a:gd name="T8" fmla="*/ 43 w 63"/>
                <a:gd name="T9" fmla="*/ 32 h 98"/>
                <a:gd name="T10" fmla="*/ 33 w 63"/>
                <a:gd name="T11" fmla="*/ 48 h 98"/>
                <a:gd name="T12" fmla="*/ 43 w 63"/>
                <a:gd name="T13" fmla="*/ 32 h 98"/>
                <a:gd name="T14" fmla="*/ 43 w 63"/>
                <a:gd name="T15" fmla="*/ 32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98">
                  <a:moveTo>
                    <a:pt x="43" y="32"/>
                  </a:moveTo>
                  <a:cubicBezTo>
                    <a:pt x="29" y="54"/>
                    <a:pt x="15" y="76"/>
                    <a:pt x="0" y="98"/>
                  </a:cubicBezTo>
                  <a:cubicBezTo>
                    <a:pt x="6" y="89"/>
                    <a:pt x="63" y="0"/>
                    <a:pt x="32" y="50"/>
                  </a:cubicBezTo>
                  <a:cubicBezTo>
                    <a:pt x="47" y="26"/>
                    <a:pt x="47" y="26"/>
                    <a:pt x="32" y="50"/>
                  </a:cubicBezTo>
                  <a:cubicBezTo>
                    <a:pt x="36" y="44"/>
                    <a:pt x="39" y="38"/>
                    <a:pt x="43" y="32"/>
                  </a:cubicBezTo>
                  <a:cubicBezTo>
                    <a:pt x="40" y="38"/>
                    <a:pt x="36" y="43"/>
                    <a:pt x="33" y="48"/>
                  </a:cubicBezTo>
                  <a:cubicBezTo>
                    <a:pt x="36" y="43"/>
                    <a:pt x="40" y="37"/>
                    <a:pt x="43" y="32"/>
                  </a:cubicBezTo>
                  <a:cubicBezTo>
                    <a:pt x="29" y="54"/>
                    <a:pt x="27" y="58"/>
                    <a:pt x="43" y="3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76" name="Freeform 749">
              <a:extLst>
                <a:ext uri="{FF2B5EF4-FFF2-40B4-BE49-F238E27FC236}">
                  <a16:creationId xmlns:a16="http://schemas.microsoft.com/office/drawing/2014/main" id="{0B1BFFE2-0816-E4AF-19B4-F9D7AD24668A}"/>
                </a:ext>
              </a:extLst>
            </p:cNvPr>
            <p:cNvSpPr>
              <a:spLocks/>
            </p:cNvSpPr>
            <p:nvPr userDrawn="1"/>
          </p:nvSpPr>
          <p:spPr bwMode="auto">
            <a:xfrm>
              <a:off x="1722" y="2604"/>
              <a:ext cx="5" cy="3"/>
            </a:xfrm>
            <a:custGeom>
              <a:avLst/>
              <a:gdLst>
                <a:gd name="T0" fmla="*/ 0 w 3"/>
                <a:gd name="T1" fmla="*/ 2 h 2"/>
                <a:gd name="T2" fmla="*/ 2 w 3"/>
                <a:gd name="T3" fmla="*/ 0 h 2"/>
                <a:gd name="T4" fmla="*/ 0 w 3"/>
                <a:gd name="T5" fmla="*/ 2 h 2"/>
              </a:gdLst>
              <a:ahLst/>
              <a:cxnLst>
                <a:cxn ang="0">
                  <a:pos x="T0" y="T1"/>
                </a:cxn>
                <a:cxn ang="0">
                  <a:pos x="T2" y="T3"/>
                </a:cxn>
                <a:cxn ang="0">
                  <a:pos x="T4" y="T5"/>
                </a:cxn>
              </a:cxnLst>
              <a:rect l="0" t="0" r="r" b="b"/>
              <a:pathLst>
                <a:path w="3" h="2">
                  <a:moveTo>
                    <a:pt x="0" y="2"/>
                  </a:moveTo>
                  <a:cubicBezTo>
                    <a:pt x="2" y="0"/>
                    <a:pt x="2" y="0"/>
                    <a:pt x="2" y="0"/>
                  </a:cubicBezTo>
                  <a:cubicBezTo>
                    <a:pt x="3" y="2"/>
                    <a:pt x="1" y="1"/>
                    <a:pt x="0" y="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77" name="Freeform 750">
              <a:extLst>
                <a:ext uri="{FF2B5EF4-FFF2-40B4-BE49-F238E27FC236}">
                  <a16:creationId xmlns:a16="http://schemas.microsoft.com/office/drawing/2014/main" id="{929AA868-E37B-6526-0899-644D86EB70CC}"/>
                </a:ext>
              </a:extLst>
            </p:cNvPr>
            <p:cNvSpPr>
              <a:spLocks/>
            </p:cNvSpPr>
            <p:nvPr userDrawn="1"/>
          </p:nvSpPr>
          <p:spPr bwMode="auto">
            <a:xfrm>
              <a:off x="1735" y="2676"/>
              <a:ext cx="6" cy="3"/>
            </a:xfrm>
            <a:custGeom>
              <a:avLst/>
              <a:gdLst>
                <a:gd name="T0" fmla="*/ 0 w 4"/>
                <a:gd name="T1" fmla="*/ 2 h 2"/>
                <a:gd name="T2" fmla="*/ 3 w 4"/>
                <a:gd name="T3" fmla="*/ 0 h 2"/>
                <a:gd name="T4" fmla="*/ 0 w 4"/>
                <a:gd name="T5" fmla="*/ 2 h 2"/>
              </a:gdLst>
              <a:ahLst/>
              <a:cxnLst>
                <a:cxn ang="0">
                  <a:pos x="T0" y="T1"/>
                </a:cxn>
                <a:cxn ang="0">
                  <a:pos x="T2" y="T3"/>
                </a:cxn>
                <a:cxn ang="0">
                  <a:pos x="T4" y="T5"/>
                </a:cxn>
              </a:cxnLst>
              <a:rect l="0" t="0" r="r" b="b"/>
              <a:pathLst>
                <a:path w="4" h="2">
                  <a:moveTo>
                    <a:pt x="0" y="2"/>
                  </a:moveTo>
                  <a:cubicBezTo>
                    <a:pt x="1" y="1"/>
                    <a:pt x="2" y="0"/>
                    <a:pt x="3" y="0"/>
                  </a:cubicBezTo>
                  <a:cubicBezTo>
                    <a:pt x="4" y="1"/>
                    <a:pt x="2" y="1"/>
                    <a:pt x="0" y="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78" name="Freeform 751">
              <a:extLst>
                <a:ext uri="{FF2B5EF4-FFF2-40B4-BE49-F238E27FC236}">
                  <a16:creationId xmlns:a16="http://schemas.microsoft.com/office/drawing/2014/main" id="{1F8B1E58-6BB1-CB19-793D-FE8DFC9E625E}"/>
                </a:ext>
              </a:extLst>
            </p:cNvPr>
            <p:cNvSpPr>
              <a:spLocks/>
            </p:cNvSpPr>
            <p:nvPr userDrawn="1"/>
          </p:nvSpPr>
          <p:spPr bwMode="auto">
            <a:xfrm>
              <a:off x="1734" y="2679"/>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1" y="0"/>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79" name="Freeform 752">
              <a:extLst>
                <a:ext uri="{FF2B5EF4-FFF2-40B4-BE49-F238E27FC236}">
                  <a16:creationId xmlns:a16="http://schemas.microsoft.com/office/drawing/2014/main" id="{B81253B4-A177-7410-D0A6-22483E0A5A5B}"/>
                </a:ext>
              </a:extLst>
            </p:cNvPr>
            <p:cNvSpPr>
              <a:spLocks/>
            </p:cNvSpPr>
            <p:nvPr userDrawn="1"/>
          </p:nvSpPr>
          <p:spPr bwMode="auto">
            <a:xfrm>
              <a:off x="1734" y="2617"/>
              <a:ext cx="3" cy="0"/>
            </a:xfrm>
            <a:custGeom>
              <a:avLst/>
              <a:gdLst>
                <a:gd name="T0" fmla="*/ 2 w 2"/>
                <a:gd name="T1" fmla="*/ 0 w 2"/>
                <a:gd name="T2" fmla="*/ 2 w 2"/>
              </a:gdLst>
              <a:ahLst/>
              <a:cxnLst>
                <a:cxn ang="0">
                  <a:pos x="T0" y="0"/>
                </a:cxn>
                <a:cxn ang="0">
                  <a:pos x="T1" y="0"/>
                </a:cxn>
                <a:cxn ang="0">
                  <a:pos x="T2" y="0"/>
                </a:cxn>
              </a:cxnLst>
              <a:rect l="0" t="0" r="r" b="b"/>
              <a:pathLst>
                <a:path w="2">
                  <a:moveTo>
                    <a:pt x="2" y="0"/>
                  </a:moveTo>
                  <a:cubicBezTo>
                    <a:pt x="1" y="0"/>
                    <a:pt x="1" y="0"/>
                    <a:pt x="0" y="0"/>
                  </a:cubicBezTo>
                  <a:cubicBezTo>
                    <a:pt x="0" y="0"/>
                    <a:pt x="1" y="0"/>
                    <a:pt x="2"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80" name="Freeform 753">
              <a:extLst>
                <a:ext uri="{FF2B5EF4-FFF2-40B4-BE49-F238E27FC236}">
                  <a16:creationId xmlns:a16="http://schemas.microsoft.com/office/drawing/2014/main" id="{DAB338C4-B561-A3D8-B2DA-A0EC86C4E75B}"/>
                </a:ext>
              </a:extLst>
            </p:cNvPr>
            <p:cNvSpPr>
              <a:spLocks/>
            </p:cNvSpPr>
            <p:nvPr userDrawn="1"/>
          </p:nvSpPr>
          <p:spPr bwMode="auto">
            <a:xfrm>
              <a:off x="1731" y="2971"/>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81" name="Freeform 754">
              <a:extLst>
                <a:ext uri="{FF2B5EF4-FFF2-40B4-BE49-F238E27FC236}">
                  <a16:creationId xmlns:a16="http://schemas.microsoft.com/office/drawing/2014/main" id="{71C2BCE3-AD9F-57D5-F980-428EBBB94AFA}"/>
                </a:ext>
              </a:extLst>
            </p:cNvPr>
            <p:cNvSpPr>
              <a:spLocks noEditPoints="1"/>
            </p:cNvSpPr>
            <p:nvPr userDrawn="1"/>
          </p:nvSpPr>
          <p:spPr bwMode="auto">
            <a:xfrm>
              <a:off x="1671" y="2613"/>
              <a:ext cx="97" cy="403"/>
            </a:xfrm>
            <a:custGeom>
              <a:avLst/>
              <a:gdLst>
                <a:gd name="T0" fmla="*/ 15 w 68"/>
                <a:gd name="T1" fmla="*/ 198 h 280"/>
                <a:gd name="T2" fmla="*/ 58 w 68"/>
                <a:gd name="T3" fmla="*/ 244 h 280"/>
                <a:gd name="T4" fmla="*/ 51 w 68"/>
                <a:gd name="T5" fmla="*/ 139 h 280"/>
                <a:gd name="T6" fmla="*/ 41 w 68"/>
                <a:gd name="T7" fmla="*/ 121 h 280"/>
                <a:gd name="T8" fmla="*/ 46 w 68"/>
                <a:gd name="T9" fmla="*/ 134 h 280"/>
                <a:gd name="T10" fmla="*/ 39 w 68"/>
                <a:gd name="T11" fmla="*/ 109 h 280"/>
                <a:gd name="T12" fmla="*/ 46 w 68"/>
                <a:gd name="T13" fmla="*/ 54 h 280"/>
                <a:gd name="T14" fmla="*/ 47 w 68"/>
                <a:gd name="T15" fmla="*/ 45 h 280"/>
                <a:gd name="T16" fmla="*/ 35 w 68"/>
                <a:gd name="T17" fmla="*/ 12 h 280"/>
                <a:gd name="T18" fmla="*/ 40 w 68"/>
                <a:gd name="T19" fmla="*/ 18 h 280"/>
                <a:gd name="T20" fmla="*/ 45 w 68"/>
                <a:gd name="T21" fmla="*/ 0 h 280"/>
                <a:gd name="T22" fmla="*/ 15 w 68"/>
                <a:gd name="T23" fmla="*/ 198 h 280"/>
                <a:gd name="T24" fmla="*/ 15 w 68"/>
                <a:gd name="T25" fmla="*/ 198 h 280"/>
                <a:gd name="T26" fmla="*/ 35 w 68"/>
                <a:gd name="T27" fmla="*/ 117 h 280"/>
                <a:gd name="T28" fmla="*/ 45 w 68"/>
                <a:gd name="T29" fmla="*/ 114 h 280"/>
                <a:gd name="T30" fmla="*/ 35 w 68"/>
                <a:gd name="T31" fmla="*/ 117 h 280"/>
                <a:gd name="T32" fmla="*/ 35 w 68"/>
                <a:gd name="T33" fmla="*/ 117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8" h="280">
                  <a:moveTo>
                    <a:pt x="15" y="198"/>
                  </a:moveTo>
                  <a:cubicBezTo>
                    <a:pt x="27" y="211"/>
                    <a:pt x="24" y="280"/>
                    <a:pt x="58" y="244"/>
                  </a:cubicBezTo>
                  <a:cubicBezTo>
                    <a:pt x="16" y="253"/>
                    <a:pt x="52" y="142"/>
                    <a:pt x="51" y="139"/>
                  </a:cubicBezTo>
                  <a:cubicBezTo>
                    <a:pt x="48" y="132"/>
                    <a:pt x="45" y="136"/>
                    <a:pt x="41" y="121"/>
                  </a:cubicBezTo>
                  <a:cubicBezTo>
                    <a:pt x="38" y="123"/>
                    <a:pt x="48" y="134"/>
                    <a:pt x="46" y="134"/>
                  </a:cubicBezTo>
                  <a:cubicBezTo>
                    <a:pt x="10" y="130"/>
                    <a:pt x="68" y="128"/>
                    <a:pt x="39" y="109"/>
                  </a:cubicBezTo>
                  <a:cubicBezTo>
                    <a:pt x="58" y="106"/>
                    <a:pt x="44" y="66"/>
                    <a:pt x="46" y="54"/>
                  </a:cubicBezTo>
                  <a:cubicBezTo>
                    <a:pt x="35" y="73"/>
                    <a:pt x="48" y="44"/>
                    <a:pt x="47" y="45"/>
                  </a:cubicBezTo>
                  <a:cubicBezTo>
                    <a:pt x="23" y="63"/>
                    <a:pt x="62" y="11"/>
                    <a:pt x="35" y="12"/>
                  </a:cubicBezTo>
                  <a:cubicBezTo>
                    <a:pt x="36" y="14"/>
                    <a:pt x="38" y="16"/>
                    <a:pt x="40" y="18"/>
                  </a:cubicBezTo>
                  <a:cubicBezTo>
                    <a:pt x="40" y="11"/>
                    <a:pt x="41" y="6"/>
                    <a:pt x="45" y="0"/>
                  </a:cubicBezTo>
                  <a:cubicBezTo>
                    <a:pt x="21" y="22"/>
                    <a:pt x="0" y="172"/>
                    <a:pt x="15" y="198"/>
                  </a:cubicBezTo>
                  <a:cubicBezTo>
                    <a:pt x="24" y="208"/>
                    <a:pt x="15" y="199"/>
                    <a:pt x="15" y="198"/>
                  </a:cubicBezTo>
                  <a:close/>
                  <a:moveTo>
                    <a:pt x="35" y="117"/>
                  </a:moveTo>
                  <a:cubicBezTo>
                    <a:pt x="39" y="117"/>
                    <a:pt x="42" y="116"/>
                    <a:pt x="45" y="114"/>
                  </a:cubicBezTo>
                  <a:cubicBezTo>
                    <a:pt x="36" y="113"/>
                    <a:pt x="36" y="116"/>
                    <a:pt x="35" y="117"/>
                  </a:cubicBezTo>
                  <a:cubicBezTo>
                    <a:pt x="39" y="117"/>
                    <a:pt x="37" y="116"/>
                    <a:pt x="35" y="11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82" name="Freeform 755">
              <a:extLst>
                <a:ext uri="{FF2B5EF4-FFF2-40B4-BE49-F238E27FC236}">
                  <a16:creationId xmlns:a16="http://schemas.microsoft.com/office/drawing/2014/main" id="{23EF35FD-5FCA-EDAF-DBB7-DD0050B97678}"/>
                </a:ext>
              </a:extLst>
            </p:cNvPr>
            <p:cNvSpPr>
              <a:spLocks/>
            </p:cNvSpPr>
            <p:nvPr userDrawn="1"/>
          </p:nvSpPr>
          <p:spPr bwMode="auto">
            <a:xfrm>
              <a:off x="2433" y="2817"/>
              <a:ext cx="3" cy="3"/>
            </a:xfrm>
            <a:custGeom>
              <a:avLst/>
              <a:gdLst>
                <a:gd name="T0" fmla="*/ 0 w 2"/>
                <a:gd name="T1" fmla="*/ 2 h 2"/>
                <a:gd name="T2" fmla="*/ 1 w 2"/>
                <a:gd name="T3" fmla="*/ 0 h 2"/>
                <a:gd name="T4" fmla="*/ 0 w 2"/>
                <a:gd name="T5" fmla="*/ 2 h 2"/>
              </a:gdLst>
              <a:ahLst/>
              <a:cxnLst>
                <a:cxn ang="0">
                  <a:pos x="T0" y="T1"/>
                </a:cxn>
                <a:cxn ang="0">
                  <a:pos x="T2" y="T3"/>
                </a:cxn>
                <a:cxn ang="0">
                  <a:pos x="T4" y="T5"/>
                </a:cxn>
              </a:cxnLst>
              <a:rect l="0" t="0" r="r" b="b"/>
              <a:pathLst>
                <a:path w="2" h="2">
                  <a:moveTo>
                    <a:pt x="0" y="2"/>
                  </a:moveTo>
                  <a:cubicBezTo>
                    <a:pt x="1" y="0"/>
                    <a:pt x="1" y="0"/>
                    <a:pt x="1" y="0"/>
                  </a:cubicBezTo>
                  <a:cubicBezTo>
                    <a:pt x="2" y="1"/>
                    <a:pt x="0" y="1"/>
                    <a:pt x="0" y="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83" name="Freeform 756">
              <a:extLst>
                <a:ext uri="{FF2B5EF4-FFF2-40B4-BE49-F238E27FC236}">
                  <a16:creationId xmlns:a16="http://schemas.microsoft.com/office/drawing/2014/main" id="{558CCC72-20D8-C044-B811-7BF4D383D3BC}"/>
                </a:ext>
              </a:extLst>
            </p:cNvPr>
            <p:cNvSpPr>
              <a:spLocks/>
            </p:cNvSpPr>
            <p:nvPr userDrawn="1"/>
          </p:nvSpPr>
          <p:spPr bwMode="auto">
            <a:xfrm>
              <a:off x="2446" y="2889"/>
              <a:ext cx="5" cy="1"/>
            </a:xfrm>
            <a:custGeom>
              <a:avLst/>
              <a:gdLst>
                <a:gd name="T0" fmla="*/ 0 w 4"/>
                <a:gd name="T1" fmla="*/ 1 h 1"/>
                <a:gd name="T2" fmla="*/ 3 w 4"/>
                <a:gd name="T3" fmla="*/ 0 h 1"/>
                <a:gd name="T4" fmla="*/ 0 w 4"/>
                <a:gd name="T5" fmla="*/ 1 h 1"/>
              </a:gdLst>
              <a:ahLst/>
              <a:cxnLst>
                <a:cxn ang="0">
                  <a:pos x="T0" y="T1"/>
                </a:cxn>
                <a:cxn ang="0">
                  <a:pos x="T2" y="T3"/>
                </a:cxn>
                <a:cxn ang="0">
                  <a:pos x="T4" y="T5"/>
                </a:cxn>
              </a:cxnLst>
              <a:rect l="0" t="0" r="r" b="b"/>
              <a:pathLst>
                <a:path w="4" h="1">
                  <a:moveTo>
                    <a:pt x="0" y="1"/>
                  </a:moveTo>
                  <a:cubicBezTo>
                    <a:pt x="1" y="1"/>
                    <a:pt x="2" y="0"/>
                    <a:pt x="3" y="0"/>
                  </a:cubicBezTo>
                  <a:cubicBezTo>
                    <a:pt x="4" y="1"/>
                    <a:pt x="1" y="1"/>
                    <a:pt x="0" y="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84" name="Freeform 757">
              <a:extLst>
                <a:ext uri="{FF2B5EF4-FFF2-40B4-BE49-F238E27FC236}">
                  <a16:creationId xmlns:a16="http://schemas.microsoft.com/office/drawing/2014/main" id="{8FD145BB-F778-4F37-A805-90C7AC100CDD}"/>
                </a:ext>
              </a:extLst>
            </p:cNvPr>
            <p:cNvSpPr>
              <a:spLocks/>
            </p:cNvSpPr>
            <p:nvPr userDrawn="1"/>
          </p:nvSpPr>
          <p:spPr bwMode="auto">
            <a:xfrm>
              <a:off x="2444" y="2890"/>
              <a:ext cx="2" cy="2"/>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1"/>
                    <a:pt x="0" y="1"/>
                    <a:pt x="0" y="1"/>
                  </a:cubicBezTo>
                  <a:cubicBezTo>
                    <a:pt x="0" y="1"/>
                    <a:pt x="0" y="1"/>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85" name="Freeform 758">
              <a:extLst>
                <a:ext uri="{FF2B5EF4-FFF2-40B4-BE49-F238E27FC236}">
                  <a16:creationId xmlns:a16="http://schemas.microsoft.com/office/drawing/2014/main" id="{1DA30DDE-00A9-4E69-D829-F5FB9AE76470}"/>
                </a:ext>
              </a:extLst>
            </p:cNvPr>
            <p:cNvSpPr>
              <a:spLocks/>
            </p:cNvSpPr>
            <p:nvPr userDrawn="1"/>
          </p:nvSpPr>
          <p:spPr bwMode="auto">
            <a:xfrm>
              <a:off x="2443" y="2829"/>
              <a:ext cx="3"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1" y="1"/>
                    <a:pt x="0" y="1"/>
                  </a:cubicBezTo>
                  <a:cubicBezTo>
                    <a:pt x="1" y="1"/>
                    <a:pt x="1" y="1"/>
                    <a:pt x="2"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86" name="Freeform 759">
              <a:extLst>
                <a:ext uri="{FF2B5EF4-FFF2-40B4-BE49-F238E27FC236}">
                  <a16:creationId xmlns:a16="http://schemas.microsoft.com/office/drawing/2014/main" id="{B72214DA-D3F2-C248-2D9C-DCFBCE7A8BBC}"/>
                </a:ext>
              </a:extLst>
            </p:cNvPr>
            <p:cNvSpPr>
              <a:spLocks/>
            </p:cNvSpPr>
            <p:nvPr userDrawn="1"/>
          </p:nvSpPr>
          <p:spPr bwMode="auto">
            <a:xfrm>
              <a:off x="2441" y="318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87" name="Freeform 760">
              <a:extLst>
                <a:ext uri="{FF2B5EF4-FFF2-40B4-BE49-F238E27FC236}">
                  <a16:creationId xmlns:a16="http://schemas.microsoft.com/office/drawing/2014/main" id="{DADCA9A9-BDC1-B868-93A4-8EA376B8F693}"/>
                </a:ext>
              </a:extLst>
            </p:cNvPr>
            <p:cNvSpPr>
              <a:spLocks noEditPoints="1"/>
            </p:cNvSpPr>
            <p:nvPr userDrawn="1"/>
          </p:nvSpPr>
          <p:spPr bwMode="auto">
            <a:xfrm>
              <a:off x="2385" y="2826"/>
              <a:ext cx="78" cy="369"/>
            </a:xfrm>
            <a:custGeom>
              <a:avLst/>
              <a:gdLst>
                <a:gd name="T0" fmla="*/ 32 w 54"/>
                <a:gd name="T1" fmla="*/ 117 h 257"/>
                <a:gd name="T2" fmla="*/ 33 w 54"/>
                <a:gd name="T3" fmla="*/ 117 h 257"/>
                <a:gd name="T4" fmla="*/ 41 w 54"/>
                <a:gd name="T5" fmla="*/ 113 h 257"/>
                <a:gd name="T6" fmla="*/ 32 w 54"/>
                <a:gd name="T7" fmla="*/ 117 h 257"/>
                <a:gd name="T8" fmla="*/ 43 w 54"/>
                <a:gd name="T9" fmla="*/ 133 h 257"/>
                <a:gd name="T10" fmla="*/ 40 w 54"/>
                <a:gd name="T11" fmla="*/ 128 h 257"/>
                <a:gd name="T12" fmla="*/ 43 w 54"/>
                <a:gd name="T13" fmla="*/ 133 h 257"/>
                <a:gd name="T14" fmla="*/ 47 w 54"/>
                <a:gd name="T15" fmla="*/ 141 h 257"/>
                <a:gd name="T16" fmla="*/ 47 w 54"/>
                <a:gd name="T17" fmla="*/ 139 h 257"/>
                <a:gd name="T18" fmla="*/ 46 w 54"/>
                <a:gd name="T19" fmla="*/ 137 h 257"/>
                <a:gd name="T20" fmla="*/ 43 w 54"/>
                <a:gd name="T21" fmla="*/ 133 h 257"/>
                <a:gd name="T22" fmla="*/ 43 w 54"/>
                <a:gd name="T23" fmla="*/ 134 h 257"/>
                <a:gd name="T24" fmla="*/ 39 w 54"/>
                <a:gd name="T25" fmla="*/ 126 h 257"/>
                <a:gd name="T26" fmla="*/ 40 w 54"/>
                <a:gd name="T27" fmla="*/ 128 h 257"/>
                <a:gd name="T28" fmla="*/ 39 w 54"/>
                <a:gd name="T29" fmla="*/ 126 h 257"/>
                <a:gd name="T30" fmla="*/ 44 w 54"/>
                <a:gd name="T31" fmla="*/ 121 h 257"/>
                <a:gd name="T32" fmla="*/ 42 w 54"/>
                <a:gd name="T33" fmla="*/ 114 h 257"/>
                <a:gd name="T34" fmla="*/ 36 w 54"/>
                <a:gd name="T35" fmla="*/ 109 h 257"/>
                <a:gd name="T36" fmla="*/ 41 w 54"/>
                <a:gd name="T37" fmla="*/ 107 h 257"/>
                <a:gd name="T38" fmla="*/ 42 w 54"/>
                <a:gd name="T39" fmla="*/ 54 h 257"/>
                <a:gd name="T40" fmla="*/ 43 w 54"/>
                <a:gd name="T41" fmla="*/ 45 h 257"/>
                <a:gd name="T42" fmla="*/ 43 w 54"/>
                <a:gd name="T43" fmla="*/ 45 h 257"/>
                <a:gd name="T44" fmla="*/ 42 w 54"/>
                <a:gd name="T45" fmla="*/ 45 h 257"/>
                <a:gd name="T46" fmla="*/ 37 w 54"/>
                <a:gd name="T47" fmla="*/ 13 h 257"/>
                <a:gd name="T48" fmla="*/ 40 w 54"/>
                <a:gd name="T49" fmla="*/ 3 h 257"/>
                <a:gd name="T50" fmla="*/ 40 w 54"/>
                <a:gd name="T51" fmla="*/ 3 h 257"/>
                <a:gd name="T52" fmla="*/ 40 w 54"/>
                <a:gd name="T53" fmla="*/ 2 h 257"/>
                <a:gd name="T54" fmla="*/ 42 w 54"/>
                <a:gd name="T55" fmla="*/ 0 h 257"/>
                <a:gd name="T56" fmla="*/ 34 w 54"/>
                <a:gd name="T57" fmla="*/ 12 h 257"/>
                <a:gd name="T58" fmla="*/ 31 w 54"/>
                <a:gd name="T59" fmla="*/ 12 h 257"/>
                <a:gd name="T60" fmla="*/ 33 w 54"/>
                <a:gd name="T61" fmla="*/ 14 h 257"/>
                <a:gd name="T62" fmla="*/ 27 w 54"/>
                <a:gd name="T63" fmla="*/ 29 h 257"/>
                <a:gd name="T64" fmla="*/ 11 w 54"/>
                <a:gd name="T65" fmla="*/ 198 h 257"/>
                <a:gd name="T66" fmla="*/ 11 w 54"/>
                <a:gd name="T67" fmla="*/ 198 h 257"/>
                <a:gd name="T68" fmla="*/ 11 w 54"/>
                <a:gd name="T69" fmla="*/ 199 h 257"/>
                <a:gd name="T70" fmla="*/ 12 w 54"/>
                <a:gd name="T71" fmla="*/ 199 h 257"/>
                <a:gd name="T72" fmla="*/ 27 w 54"/>
                <a:gd name="T73" fmla="*/ 244 h 257"/>
                <a:gd name="T74" fmla="*/ 46 w 54"/>
                <a:gd name="T75" fmla="*/ 251 h 257"/>
                <a:gd name="T76" fmla="*/ 46 w 54"/>
                <a:gd name="T77" fmla="*/ 251 h 257"/>
                <a:gd name="T78" fmla="*/ 54 w 54"/>
                <a:gd name="T79" fmla="*/ 243 h 257"/>
                <a:gd name="T80" fmla="*/ 47 w 54"/>
                <a:gd name="T81" fmla="*/ 141 h 257"/>
                <a:gd name="T82" fmla="*/ 12 w 54"/>
                <a:gd name="T83" fmla="*/ 199 h 257"/>
                <a:gd name="T84" fmla="*/ 11 w 54"/>
                <a:gd name="T85" fmla="*/ 199 h 257"/>
                <a:gd name="T86" fmla="*/ 11 w 54"/>
                <a:gd name="T87" fmla="*/ 199 h 257"/>
                <a:gd name="T88" fmla="*/ 12 w 54"/>
                <a:gd name="T89" fmla="*/ 199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4" h="257">
                  <a:moveTo>
                    <a:pt x="32" y="117"/>
                  </a:moveTo>
                  <a:cubicBezTo>
                    <a:pt x="32" y="117"/>
                    <a:pt x="33" y="117"/>
                    <a:pt x="33" y="117"/>
                  </a:cubicBezTo>
                  <a:cubicBezTo>
                    <a:pt x="36" y="117"/>
                    <a:pt x="39" y="116"/>
                    <a:pt x="41" y="113"/>
                  </a:cubicBezTo>
                  <a:cubicBezTo>
                    <a:pt x="33" y="113"/>
                    <a:pt x="33" y="116"/>
                    <a:pt x="32" y="117"/>
                  </a:cubicBezTo>
                  <a:close/>
                  <a:moveTo>
                    <a:pt x="43" y="133"/>
                  </a:moveTo>
                  <a:cubicBezTo>
                    <a:pt x="42" y="132"/>
                    <a:pt x="41" y="130"/>
                    <a:pt x="40" y="128"/>
                  </a:cubicBezTo>
                  <a:cubicBezTo>
                    <a:pt x="41" y="131"/>
                    <a:pt x="42" y="132"/>
                    <a:pt x="43" y="133"/>
                  </a:cubicBezTo>
                  <a:close/>
                  <a:moveTo>
                    <a:pt x="47" y="141"/>
                  </a:moveTo>
                  <a:cubicBezTo>
                    <a:pt x="47" y="140"/>
                    <a:pt x="47" y="139"/>
                    <a:pt x="47" y="139"/>
                  </a:cubicBezTo>
                  <a:cubicBezTo>
                    <a:pt x="47" y="138"/>
                    <a:pt x="47" y="138"/>
                    <a:pt x="46" y="137"/>
                  </a:cubicBezTo>
                  <a:cubicBezTo>
                    <a:pt x="45" y="135"/>
                    <a:pt x="44" y="134"/>
                    <a:pt x="43" y="133"/>
                  </a:cubicBezTo>
                  <a:cubicBezTo>
                    <a:pt x="43" y="134"/>
                    <a:pt x="43" y="134"/>
                    <a:pt x="43" y="134"/>
                  </a:cubicBezTo>
                  <a:cubicBezTo>
                    <a:pt x="23" y="132"/>
                    <a:pt x="32" y="130"/>
                    <a:pt x="39" y="126"/>
                  </a:cubicBezTo>
                  <a:cubicBezTo>
                    <a:pt x="39" y="126"/>
                    <a:pt x="39" y="127"/>
                    <a:pt x="40" y="128"/>
                  </a:cubicBezTo>
                  <a:cubicBezTo>
                    <a:pt x="39" y="127"/>
                    <a:pt x="39" y="126"/>
                    <a:pt x="39" y="126"/>
                  </a:cubicBezTo>
                  <a:cubicBezTo>
                    <a:pt x="41" y="125"/>
                    <a:pt x="43" y="123"/>
                    <a:pt x="44" y="121"/>
                  </a:cubicBezTo>
                  <a:cubicBezTo>
                    <a:pt x="45" y="120"/>
                    <a:pt x="45" y="117"/>
                    <a:pt x="42" y="114"/>
                  </a:cubicBezTo>
                  <a:cubicBezTo>
                    <a:pt x="41" y="113"/>
                    <a:pt x="39" y="111"/>
                    <a:pt x="36" y="109"/>
                  </a:cubicBezTo>
                  <a:cubicBezTo>
                    <a:pt x="38" y="109"/>
                    <a:pt x="39" y="108"/>
                    <a:pt x="41" y="107"/>
                  </a:cubicBezTo>
                  <a:cubicBezTo>
                    <a:pt x="52" y="98"/>
                    <a:pt x="41" y="64"/>
                    <a:pt x="42" y="54"/>
                  </a:cubicBezTo>
                  <a:cubicBezTo>
                    <a:pt x="33" y="71"/>
                    <a:pt x="42" y="49"/>
                    <a:pt x="43" y="45"/>
                  </a:cubicBezTo>
                  <a:cubicBezTo>
                    <a:pt x="43" y="45"/>
                    <a:pt x="44" y="45"/>
                    <a:pt x="43" y="45"/>
                  </a:cubicBezTo>
                  <a:cubicBezTo>
                    <a:pt x="43" y="45"/>
                    <a:pt x="43" y="45"/>
                    <a:pt x="42" y="45"/>
                  </a:cubicBezTo>
                  <a:cubicBezTo>
                    <a:pt x="22" y="60"/>
                    <a:pt x="51" y="19"/>
                    <a:pt x="37" y="13"/>
                  </a:cubicBezTo>
                  <a:cubicBezTo>
                    <a:pt x="37" y="9"/>
                    <a:pt x="38" y="6"/>
                    <a:pt x="40" y="3"/>
                  </a:cubicBezTo>
                  <a:cubicBezTo>
                    <a:pt x="40" y="3"/>
                    <a:pt x="40" y="3"/>
                    <a:pt x="40" y="3"/>
                  </a:cubicBezTo>
                  <a:cubicBezTo>
                    <a:pt x="40" y="3"/>
                    <a:pt x="40" y="2"/>
                    <a:pt x="40" y="2"/>
                  </a:cubicBezTo>
                  <a:cubicBezTo>
                    <a:pt x="41" y="2"/>
                    <a:pt x="41" y="1"/>
                    <a:pt x="42" y="0"/>
                  </a:cubicBezTo>
                  <a:cubicBezTo>
                    <a:pt x="39" y="3"/>
                    <a:pt x="36" y="7"/>
                    <a:pt x="34" y="12"/>
                  </a:cubicBezTo>
                  <a:cubicBezTo>
                    <a:pt x="33" y="12"/>
                    <a:pt x="32" y="12"/>
                    <a:pt x="31" y="12"/>
                  </a:cubicBezTo>
                  <a:cubicBezTo>
                    <a:pt x="32" y="13"/>
                    <a:pt x="32" y="13"/>
                    <a:pt x="33" y="14"/>
                  </a:cubicBezTo>
                  <a:cubicBezTo>
                    <a:pt x="31" y="18"/>
                    <a:pt x="29" y="24"/>
                    <a:pt x="27" y="29"/>
                  </a:cubicBezTo>
                  <a:cubicBezTo>
                    <a:pt x="10" y="80"/>
                    <a:pt x="0" y="177"/>
                    <a:pt x="11" y="198"/>
                  </a:cubicBezTo>
                  <a:cubicBezTo>
                    <a:pt x="11" y="198"/>
                    <a:pt x="11" y="198"/>
                    <a:pt x="11" y="198"/>
                  </a:cubicBezTo>
                  <a:cubicBezTo>
                    <a:pt x="11" y="198"/>
                    <a:pt x="11" y="198"/>
                    <a:pt x="11" y="199"/>
                  </a:cubicBezTo>
                  <a:cubicBezTo>
                    <a:pt x="19" y="206"/>
                    <a:pt x="14" y="202"/>
                    <a:pt x="12" y="199"/>
                  </a:cubicBezTo>
                  <a:cubicBezTo>
                    <a:pt x="19" y="208"/>
                    <a:pt x="21" y="231"/>
                    <a:pt x="27" y="244"/>
                  </a:cubicBezTo>
                  <a:cubicBezTo>
                    <a:pt x="31" y="253"/>
                    <a:pt x="36" y="257"/>
                    <a:pt x="46" y="251"/>
                  </a:cubicBezTo>
                  <a:cubicBezTo>
                    <a:pt x="46" y="251"/>
                    <a:pt x="46" y="251"/>
                    <a:pt x="46" y="251"/>
                  </a:cubicBezTo>
                  <a:cubicBezTo>
                    <a:pt x="48" y="249"/>
                    <a:pt x="51" y="247"/>
                    <a:pt x="54" y="243"/>
                  </a:cubicBezTo>
                  <a:cubicBezTo>
                    <a:pt x="15" y="252"/>
                    <a:pt x="44" y="156"/>
                    <a:pt x="47" y="141"/>
                  </a:cubicBezTo>
                  <a:close/>
                  <a:moveTo>
                    <a:pt x="12" y="199"/>
                  </a:moveTo>
                  <a:cubicBezTo>
                    <a:pt x="12" y="199"/>
                    <a:pt x="12" y="199"/>
                    <a:pt x="11" y="199"/>
                  </a:cubicBezTo>
                  <a:cubicBezTo>
                    <a:pt x="11" y="199"/>
                    <a:pt x="11" y="199"/>
                    <a:pt x="11" y="199"/>
                  </a:cubicBezTo>
                  <a:cubicBezTo>
                    <a:pt x="11" y="199"/>
                    <a:pt x="12" y="199"/>
                    <a:pt x="12" y="19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88" name="Freeform 761">
              <a:extLst>
                <a:ext uri="{FF2B5EF4-FFF2-40B4-BE49-F238E27FC236}">
                  <a16:creationId xmlns:a16="http://schemas.microsoft.com/office/drawing/2014/main" id="{DE9AAC45-17A8-129E-5CFE-FF30C38BC74C}"/>
                </a:ext>
              </a:extLst>
            </p:cNvPr>
            <p:cNvSpPr>
              <a:spLocks noEditPoints="1"/>
            </p:cNvSpPr>
            <p:nvPr userDrawn="1"/>
          </p:nvSpPr>
          <p:spPr bwMode="auto">
            <a:xfrm>
              <a:off x="2564" y="2514"/>
              <a:ext cx="63" cy="236"/>
            </a:xfrm>
            <a:custGeom>
              <a:avLst/>
              <a:gdLst>
                <a:gd name="T0" fmla="*/ 7 w 44"/>
                <a:gd name="T1" fmla="*/ 146 h 164"/>
                <a:gd name="T2" fmla="*/ 6 w 44"/>
                <a:gd name="T3" fmla="*/ 146 h 164"/>
                <a:gd name="T4" fmla="*/ 7 w 44"/>
                <a:gd name="T5" fmla="*/ 147 h 164"/>
                <a:gd name="T6" fmla="*/ 7 w 44"/>
                <a:gd name="T7" fmla="*/ 146 h 164"/>
                <a:gd name="T8" fmla="*/ 34 w 44"/>
                <a:gd name="T9" fmla="*/ 74 h 164"/>
                <a:gd name="T10" fmla="*/ 31 w 44"/>
                <a:gd name="T11" fmla="*/ 57 h 164"/>
                <a:gd name="T12" fmla="*/ 41 w 44"/>
                <a:gd name="T13" fmla="*/ 35 h 164"/>
                <a:gd name="T14" fmla="*/ 38 w 44"/>
                <a:gd name="T15" fmla="*/ 15 h 164"/>
                <a:gd name="T16" fmla="*/ 38 w 44"/>
                <a:gd name="T17" fmla="*/ 14 h 164"/>
                <a:gd name="T18" fmla="*/ 37 w 44"/>
                <a:gd name="T19" fmla="*/ 2 h 164"/>
                <a:gd name="T20" fmla="*/ 36 w 44"/>
                <a:gd name="T21" fmla="*/ 0 h 164"/>
                <a:gd name="T22" fmla="*/ 12 w 44"/>
                <a:gd name="T23" fmla="*/ 14 h 164"/>
                <a:gd name="T24" fmla="*/ 10 w 44"/>
                <a:gd name="T25" fmla="*/ 25 h 164"/>
                <a:gd name="T26" fmla="*/ 10 w 44"/>
                <a:gd name="T27" fmla="*/ 26 h 164"/>
                <a:gd name="T28" fmla="*/ 10 w 44"/>
                <a:gd name="T29" fmla="*/ 26 h 164"/>
                <a:gd name="T30" fmla="*/ 10 w 44"/>
                <a:gd name="T31" fmla="*/ 26 h 164"/>
                <a:gd name="T32" fmla="*/ 6 w 44"/>
                <a:gd name="T33" fmla="*/ 52 h 164"/>
                <a:gd name="T34" fmla="*/ 2 w 44"/>
                <a:gd name="T35" fmla="*/ 128 h 164"/>
                <a:gd name="T36" fmla="*/ 2 w 44"/>
                <a:gd name="T37" fmla="*/ 128 h 164"/>
                <a:gd name="T38" fmla="*/ 3 w 44"/>
                <a:gd name="T39" fmla="*/ 134 h 164"/>
                <a:gd name="T40" fmla="*/ 3 w 44"/>
                <a:gd name="T41" fmla="*/ 136 h 164"/>
                <a:gd name="T42" fmla="*/ 6 w 44"/>
                <a:gd name="T43" fmla="*/ 146 h 164"/>
                <a:gd name="T44" fmla="*/ 6 w 44"/>
                <a:gd name="T45" fmla="*/ 146 h 164"/>
                <a:gd name="T46" fmla="*/ 6 w 44"/>
                <a:gd name="T47" fmla="*/ 146 h 164"/>
                <a:gd name="T48" fmla="*/ 7 w 44"/>
                <a:gd name="T49" fmla="*/ 147 h 164"/>
                <a:gd name="T50" fmla="*/ 7 w 44"/>
                <a:gd name="T51" fmla="*/ 146 h 164"/>
                <a:gd name="T52" fmla="*/ 10 w 44"/>
                <a:gd name="T53" fmla="*/ 150 h 164"/>
                <a:gd name="T54" fmla="*/ 10 w 44"/>
                <a:gd name="T55" fmla="*/ 150 h 164"/>
                <a:gd name="T56" fmla="*/ 7 w 44"/>
                <a:gd name="T57" fmla="*/ 147 h 164"/>
                <a:gd name="T58" fmla="*/ 9 w 44"/>
                <a:gd name="T59" fmla="*/ 150 h 164"/>
                <a:gd name="T60" fmla="*/ 10 w 44"/>
                <a:gd name="T61" fmla="*/ 153 h 164"/>
                <a:gd name="T62" fmla="*/ 14 w 44"/>
                <a:gd name="T63" fmla="*/ 164 h 164"/>
                <a:gd name="T64" fmla="*/ 29 w 44"/>
                <a:gd name="T65" fmla="*/ 156 h 164"/>
                <a:gd name="T66" fmla="*/ 30 w 44"/>
                <a:gd name="T67" fmla="*/ 147 h 164"/>
                <a:gd name="T68" fmla="*/ 30 w 44"/>
                <a:gd name="T69" fmla="*/ 146 h 164"/>
                <a:gd name="T70" fmla="*/ 31 w 44"/>
                <a:gd name="T71" fmla="*/ 140 h 164"/>
                <a:gd name="T72" fmla="*/ 31 w 44"/>
                <a:gd name="T73" fmla="*/ 137 h 164"/>
                <a:gd name="T74" fmla="*/ 34 w 44"/>
                <a:gd name="T75" fmla="*/ 124 h 164"/>
                <a:gd name="T76" fmla="*/ 34 w 44"/>
                <a:gd name="T77" fmla="*/ 122 h 164"/>
                <a:gd name="T78" fmla="*/ 35 w 44"/>
                <a:gd name="T79" fmla="*/ 117 h 164"/>
                <a:gd name="T80" fmla="*/ 42 w 44"/>
                <a:gd name="T81" fmla="*/ 87 h 164"/>
                <a:gd name="T82" fmla="*/ 38 w 44"/>
                <a:gd name="T83" fmla="*/ 81 h 164"/>
                <a:gd name="T84" fmla="*/ 38 w 44"/>
                <a:gd name="T85" fmla="*/ 82 h 164"/>
                <a:gd name="T86" fmla="*/ 34 w 44"/>
                <a:gd name="T87" fmla="*/ 74 h 164"/>
                <a:gd name="T88" fmla="*/ 27 w 44"/>
                <a:gd name="T89" fmla="*/ 65 h 164"/>
                <a:gd name="T90" fmla="*/ 28 w 44"/>
                <a:gd name="T91" fmla="*/ 65 h 164"/>
                <a:gd name="T92" fmla="*/ 36 w 44"/>
                <a:gd name="T93" fmla="*/ 61 h 164"/>
                <a:gd name="T94" fmla="*/ 27 w 44"/>
                <a:gd name="T95" fmla="*/ 65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 h="164">
                  <a:moveTo>
                    <a:pt x="7" y="146"/>
                  </a:moveTo>
                  <a:cubicBezTo>
                    <a:pt x="6" y="146"/>
                    <a:pt x="6" y="146"/>
                    <a:pt x="6" y="146"/>
                  </a:cubicBezTo>
                  <a:cubicBezTo>
                    <a:pt x="7" y="146"/>
                    <a:pt x="7" y="147"/>
                    <a:pt x="7" y="147"/>
                  </a:cubicBezTo>
                  <a:cubicBezTo>
                    <a:pt x="7" y="147"/>
                    <a:pt x="7" y="146"/>
                    <a:pt x="7" y="146"/>
                  </a:cubicBezTo>
                  <a:close/>
                  <a:moveTo>
                    <a:pt x="34" y="74"/>
                  </a:moveTo>
                  <a:cubicBezTo>
                    <a:pt x="39" y="70"/>
                    <a:pt x="44" y="65"/>
                    <a:pt x="31" y="57"/>
                  </a:cubicBezTo>
                  <a:cubicBezTo>
                    <a:pt x="40" y="55"/>
                    <a:pt x="41" y="46"/>
                    <a:pt x="41" y="35"/>
                  </a:cubicBezTo>
                  <a:cubicBezTo>
                    <a:pt x="40" y="28"/>
                    <a:pt x="39" y="21"/>
                    <a:pt x="38" y="15"/>
                  </a:cubicBezTo>
                  <a:cubicBezTo>
                    <a:pt x="38" y="15"/>
                    <a:pt x="38" y="14"/>
                    <a:pt x="38" y="14"/>
                  </a:cubicBezTo>
                  <a:cubicBezTo>
                    <a:pt x="37" y="9"/>
                    <a:pt x="37" y="4"/>
                    <a:pt x="37" y="2"/>
                  </a:cubicBezTo>
                  <a:cubicBezTo>
                    <a:pt x="31" y="13"/>
                    <a:pt x="33" y="7"/>
                    <a:pt x="36" y="0"/>
                  </a:cubicBezTo>
                  <a:cubicBezTo>
                    <a:pt x="28" y="5"/>
                    <a:pt x="20" y="9"/>
                    <a:pt x="12" y="14"/>
                  </a:cubicBezTo>
                  <a:cubicBezTo>
                    <a:pt x="12" y="17"/>
                    <a:pt x="11" y="21"/>
                    <a:pt x="10" y="25"/>
                  </a:cubicBezTo>
                  <a:cubicBezTo>
                    <a:pt x="10" y="25"/>
                    <a:pt x="10" y="25"/>
                    <a:pt x="10" y="26"/>
                  </a:cubicBezTo>
                  <a:cubicBezTo>
                    <a:pt x="10" y="26"/>
                    <a:pt x="10" y="26"/>
                    <a:pt x="10" y="26"/>
                  </a:cubicBezTo>
                  <a:cubicBezTo>
                    <a:pt x="10" y="26"/>
                    <a:pt x="10" y="26"/>
                    <a:pt x="10" y="26"/>
                  </a:cubicBezTo>
                  <a:cubicBezTo>
                    <a:pt x="8" y="35"/>
                    <a:pt x="7" y="43"/>
                    <a:pt x="6" y="52"/>
                  </a:cubicBezTo>
                  <a:cubicBezTo>
                    <a:pt x="2" y="81"/>
                    <a:pt x="0" y="109"/>
                    <a:pt x="2" y="128"/>
                  </a:cubicBezTo>
                  <a:cubicBezTo>
                    <a:pt x="2" y="128"/>
                    <a:pt x="2" y="128"/>
                    <a:pt x="2" y="128"/>
                  </a:cubicBezTo>
                  <a:cubicBezTo>
                    <a:pt x="2" y="130"/>
                    <a:pt x="2" y="132"/>
                    <a:pt x="3" y="134"/>
                  </a:cubicBezTo>
                  <a:cubicBezTo>
                    <a:pt x="3" y="134"/>
                    <a:pt x="3" y="135"/>
                    <a:pt x="3" y="136"/>
                  </a:cubicBezTo>
                  <a:cubicBezTo>
                    <a:pt x="4" y="140"/>
                    <a:pt x="5" y="144"/>
                    <a:pt x="6" y="146"/>
                  </a:cubicBezTo>
                  <a:cubicBezTo>
                    <a:pt x="6" y="146"/>
                    <a:pt x="6" y="146"/>
                    <a:pt x="6" y="146"/>
                  </a:cubicBezTo>
                  <a:cubicBezTo>
                    <a:pt x="6" y="146"/>
                    <a:pt x="6" y="146"/>
                    <a:pt x="6" y="146"/>
                  </a:cubicBezTo>
                  <a:cubicBezTo>
                    <a:pt x="7" y="146"/>
                    <a:pt x="7" y="147"/>
                    <a:pt x="7" y="147"/>
                  </a:cubicBezTo>
                  <a:cubicBezTo>
                    <a:pt x="7" y="147"/>
                    <a:pt x="7" y="146"/>
                    <a:pt x="7" y="146"/>
                  </a:cubicBezTo>
                  <a:cubicBezTo>
                    <a:pt x="8" y="148"/>
                    <a:pt x="9" y="149"/>
                    <a:pt x="10" y="150"/>
                  </a:cubicBezTo>
                  <a:cubicBezTo>
                    <a:pt x="11" y="151"/>
                    <a:pt x="10" y="151"/>
                    <a:pt x="10" y="150"/>
                  </a:cubicBezTo>
                  <a:cubicBezTo>
                    <a:pt x="9" y="149"/>
                    <a:pt x="8" y="148"/>
                    <a:pt x="7" y="147"/>
                  </a:cubicBezTo>
                  <a:cubicBezTo>
                    <a:pt x="8" y="148"/>
                    <a:pt x="8" y="149"/>
                    <a:pt x="9" y="150"/>
                  </a:cubicBezTo>
                  <a:cubicBezTo>
                    <a:pt x="9" y="151"/>
                    <a:pt x="10" y="152"/>
                    <a:pt x="10" y="153"/>
                  </a:cubicBezTo>
                  <a:cubicBezTo>
                    <a:pt x="11" y="156"/>
                    <a:pt x="13" y="160"/>
                    <a:pt x="14" y="164"/>
                  </a:cubicBezTo>
                  <a:cubicBezTo>
                    <a:pt x="19" y="162"/>
                    <a:pt x="24" y="159"/>
                    <a:pt x="29" y="156"/>
                  </a:cubicBezTo>
                  <a:cubicBezTo>
                    <a:pt x="29" y="153"/>
                    <a:pt x="30" y="150"/>
                    <a:pt x="30" y="147"/>
                  </a:cubicBezTo>
                  <a:cubicBezTo>
                    <a:pt x="30" y="147"/>
                    <a:pt x="30" y="146"/>
                    <a:pt x="30" y="146"/>
                  </a:cubicBezTo>
                  <a:cubicBezTo>
                    <a:pt x="30" y="144"/>
                    <a:pt x="31" y="142"/>
                    <a:pt x="31" y="140"/>
                  </a:cubicBezTo>
                  <a:cubicBezTo>
                    <a:pt x="31" y="139"/>
                    <a:pt x="31" y="138"/>
                    <a:pt x="31" y="137"/>
                  </a:cubicBezTo>
                  <a:cubicBezTo>
                    <a:pt x="32" y="133"/>
                    <a:pt x="33" y="128"/>
                    <a:pt x="34" y="124"/>
                  </a:cubicBezTo>
                  <a:cubicBezTo>
                    <a:pt x="34" y="123"/>
                    <a:pt x="34" y="123"/>
                    <a:pt x="34" y="122"/>
                  </a:cubicBezTo>
                  <a:cubicBezTo>
                    <a:pt x="35" y="120"/>
                    <a:pt x="35" y="119"/>
                    <a:pt x="35" y="117"/>
                  </a:cubicBezTo>
                  <a:cubicBezTo>
                    <a:pt x="39" y="100"/>
                    <a:pt x="43" y="88"/>
                    <a:pt x="42" y="87"/>
                  </a:cubicBezTo>
                  <a:cubicBezTo>
                    <a:pt x="41" y="83"/>
                    <a:pt x="39" y="82"/>
                    <a:pt x="38" y="81"/>
                  </a:cubicBezTo>
                  <a:cubicBezTo>
                    <a:pt x="38" y="82"/>
                    <a:pt x="38" y="82"/>
                    <a:pt x="38" y="82"/>
                  </a:cubicBezTo>
                  <a:cubicBezTo>
                    <a:pt x="18" y="79"/>
                    <a:pt x="27" y="78"/>
                    <a:pt x="34" y="74"/>
                  </a:cubicBezTo>
                  <a:moveTo>
                    <a:pt x="27" y="65"/>
                  </a:moveTo>
                  <a:cubicBezTo>
                    <a:pt x="27" y="65"/>
                    <a:pt x="28" y="65"/>
                    <a:pt x="28" y="65"/>
                  </a:cubicBezTo>
                  <a:cubicBezTo>
                    <a:pt x="31" y="65"/>
                    <a:pt x="34" y="64"/>
                    <a:pt x="36" y="61"/>
                  </a:cubicBezTo>
                  <a:cubicBezTo>
                    <a:pt x="28" y="61"/>
                    <a:pt x="28" y="64"/>
                    <a:pt x="27" y="6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89" name="Freeform 762">
              <a:extLst>
                <a:ext uri="{FF2B5EF4-FFF2-40B4-BE49-F238E27FC236}">
                  <a16:creationId xmlns:a16="http://schemas.microsoft.com/office/drawing/2014/main" id="{18E9F2D2-F434-3955-AA50-CD311E78E053}"/>
                </a:ext>
              </a:extLst>
            </p:cNvPr>
            <p:cNvSpPr>
              <a:spLocks noEditPoints="1"/>
            </p:cNvSpPr>
            <p:nvPr userDrawn="1"/>
          </p:nvSpPr>
          <p:spPr bwMode="auto">
            <a:xfrm>
              <a:off x="3050" y="2268"/>
              <a:ext cx="61" cy="201"/>
            </a:xfrm>
            <a:custGeom>
              <a:avLst/>
              <a:gdLst>
                <a:gd name="T0" fmla="*/ 6 w 43"/>
                <a:gd name="T1" fmla="*/ 125 h 140"/>
                <a:gd name="T2" fmla="*/ 6 w 43"/>
                <a:gd name="T3" fmla="*/ 125 h 140"/>
                <a:gd name="T4" fmla="*/ 6 w 43"/>
                <a:gd name="T5" fmla="*/ 125 h 140"/>
                <a:gd name="T6" fmla="*/ 6 w 43"/>
                <a:gd name="T7" fmla="*/ 125 h 140"/>
                <a:gd name="T8" fmla="*/ 33 w 43"/>
                <a:gd name="T9" fmla="*/ 63 h 140"/>
                <a:gd name="T10" fmla="*/ 30 w 43"/>
                <a:gd name="T11" fmla="*/ 48 h 140"/>
                <a:gd name="T12" fmla="*/ 40 w 43"/>
                <a:gd name="T13" fmla="*/ 30 h 140"/>
                <a:gd name="T14" fmla="*/ 38 w 43"/>
                <a:gd name="T15" fmla="*/ 13 h 140"/>
                <a:gd name="T16" fmla="*/ 38 w 43"/>
                <a:gd name="T17" fmla="*/ 12 h 140"/>
                <a:gd name="T18" fmla="*/ 36 w 43"/>
                <a:gd name="T19" fmla="*/ 1 h 140"/>
                <a:gd name="T20" fmla="*/ 35 w 43"/>
                <a:gd name="T21" fmla="*/ 0 h 140"/>
                <a:gd name="T22" fmla="*/ 12 w 43"/>
                <a:gd name="T23" fmla="*/ 12 h 140"/>
                <a:gd name="T24" fmla="*/ 10 w 43"/>
                <a:gd name="T25" fmla="*/ 21 h 140"/>
                <a:gd name="T26" fmla="*/ 9 w 43"/>
                <a:gd name="T27" fmla="*/ 22 h 140"/>
                <a:gd name="T28" fmla="*/ 9 w 43"/>
                <a:gd name="T29" fmla="*/ 22 h 140"/>
                <a:gd name="T30" fmla="*/ 9 w 43"/>
                <a:gd name="T31" fmla="*/ 22 h 140"/>
                <a:gd name="T32" fmla="*/ 5 w 43"/>
                <a:gd name="T33" fmla="*/ 44 h 140"/>
                <a:gd name="T34" fmla="*/ 1 w 43"/>
                <a:gd name="T35" fmla="*/ 109 h 140"/>
                <a:gd name="T36" fmla="*/ 1 w 43"/>
                <a:gd name="T37" fmla="*/ 109 h 140"/>
                <a:gd name="T38" fmla="*/ 2 w 43"/>
                <a:gd name="T39" fmla="*/ 114 h 140"/>
                <a:gd name="T40" fmla="*/ 2 w 43"/>
                <a:gd name="T41" fmla="*/ 116 h 140"/>
                <a:gd name="T42" fmla="*/ 6 w 43"/>
                <a:gd name="T43" fmla="*/ 125 h 140"/>
                <a:gd name="T44" fmla="*/ 6 w 43"/>
                <a:gd name="T45" fmla="*/ 125 h 140"/>
                <a:gd name="T46" fmla="*/ 6 w 43"/>
                <a:gd name="T47" fmla="*/ 125 h 140"/>
                <a:gd name="T48" fmla="*/ 6 w 43"/>
                <a:gd name="T49" fmla="*/ 125 h 140"/>
                <a:gd name="T50" fmla="*/ 6 w 43"/>
                <a:gd name="T51" fmla="*/ 125 h 140"/>
                <a:gd name="T52" fmla="*/ 9 w 43"/>
                <a:gd name="T53" fmla="*/ 128 h 140"/>
                <a:gd name="T54" fmla="*/ 9 w 43"/>
                <a:gd name="T55" fmla="*/ 128 h 140"/>
                <a:gd name="T56" fmla="*/ 7 w 43"/>
                <a:gd name="T57" fmla="*/ 126 h 140"/>
                <a:gd name="T58" fmla="*/ 8 w 43"/>
                <a:gd name="T59" fmla="*/ 128 h 140"/>
                <a:gd name="T60" fmla="*/ 9 w 43"/>
                <a:gd name="T61" fmla="*/ 130 h 140"/>
                <a:gd name="T62" fmla="*/ 13 w 43"/>
                <a:gd name="T63" fmla="*/ 140 h 140"/>
                <a:gd name="T64" fmla="*/ 29 w 43"/>
                <a:gd name="T65" fmla="*/ 133 h 140"/>
                <a:gd name="T66" fmla="*/ 30 w 43"/>
                <a:gd name="T67" fmla="*/ 125 h 140"/>
                <a:gd name="T68" fmla="*/ 30 w 43"/>
                <a:gd name="T69" fmla="*/ 125 h 140"/>
                <a:gd name="T70" fmla="*/ 31 w 43"/>
                <a:gd name="T71" fmla="*/ 119 h 140"/>
                <a:gd name="T72" fmla="*/ 31 w 43"/>
                <a:gd name="T73" fmla="*/ 117 h 140"/>
                <a:gd name="T74" fmla="*/ 33 w 43"/>
                <a:gd name="T75" fmla="*/ 106 h 140"/>
                <a:gd name="T76" fmla="*/ 34 w 43"/>
                <a:gd name="T77" fmla="*/ 104 h 140"/>
                <a:gd name="T78" fmla="*/ 35 w 43"/>
                <a:gd name="T79" fmla="*/ 100 h 140"/>
                <a:gd name="T80" fmla="*/ 42 w 43"/>
                <a:gd name="T81" fmla="*/ 74 h 140"/>
                <a:gd name="T82" fmla="*/ 37 w 43"/>
                <a:gd name="T83" fmla="*/ 69 h 140"/>
                <a:gd name="T84" fmla="*/ 37 w 43"/>
                <a:gd name="T85" fmla="*/ 70 h 140"/>
                <a:gd name="T86" fmla="*/ 33 w 43"/>
                <a:gd name="T87" fmla="*/ 63 h 140"/>
                <a:gd name="T88" fmla="*/ 26 w 43"/>
                <a:gd name="T89" fmla="*/ 55 h 140"/>
                <a:gd name="T90" fmla="*/ 28 w 43"/>
                <a:gd name="T91" fmla="*/ 55 h 140"/>
                <a:gd name="T92" fmla="*/ 36 w 43"/>
                <a:gd name="T93" fmla="*/ 52 h 140"/>
                <a:gd name="T94" fmla="*/ 26 w 43"/>
                <a:gd name="T95" fmla="*/ 5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140">
                  <a:moveTo>
                    <a:pt x="6" y="125"/>
                  </a:moveTo>
                  <a:cubicBezTo>
                    <a:pt x="6" y="125"/>
                    <a:pt x="6" y="125"/>
                    <a:pt x="6" y="125"/>
                  </a:cubicBezTo>
                  <a:cubicBezTo>
                    <a:pt x="6" y="125"/>
                    <a:pt x="6" y="125"/>
                    <a:pt x="6" y="125"/>
                  </a:cubicBezTo>
                  <a:cubicBezTo>
                    <a:pt x="6" y="125"/>
                    <a:pt x="6" y="125"/>
                    <a:pt x="6" y="125"/>
                  </a:cubicBezTo>
                  <a:close/>
                  <a:moveTo>
                    <a:pt x="33" y="63"/>
                  </a:moveTo>
                  <a:cubicBezTo>
                    <a:pt x="39" y="60"/>
                    <a:pt x="43" y="56"/>
                    <a:pt x="30" y="48"/>
                  </a:cubicBezTo>
                  <a:cubicBezTo>
                    <a:pt x="39" y="47"/>
                    <a:pt x="41" y="39"/>
                    <a:pt x="40" y="30"/>
                  </a:cubicBezTo>
                  <a:cubicBezTo>
                    <a:pt x="40" y="24"/>
                    <a:pt x="39" y="18"/>
                    <a:pt x="38" y="13"/>
                  </a:cubicBezTo>
                  <a:cubicBezTo>
                    <a:pt x="38" y="12"/>
                    <a:pt x="38" y="12"/>
                    <a:pt x="38" y="12"/>
                  </a:cubicBezTo>
                  <a:cubicBezTo>
                    <a:pt x="37" y="7"/>
                    <a:pt x="36" y="4"/>
                    <a:pt x="36" y="1"/>
                  </a:cubicBezTo>
                  <a:cubicBezTo>
                    <a:pt x="30" y="11"/>
                    <a:pt x="33" y="6"/>
                    <a:pt x="35" y="0"/>
                  </a:cubicBezTo>
                  <a:cubicBezTo>
                    <a:pt x="27" y="4"/>
                    <a:pt x="20" y="8"/>
                    <a:pt x="12" y="12"/>
                  </a:cubicBezTo>
                  <a:cubicBezTo>
                    <a:pt x="11" y="15"/>
                    <a:pt x="10" y="18"/>
                    <a:pt x="10" y="21"/>
                  </a:cubicBezTo>
                  <a:cubicBezTo>
                    <a:pt x="10" y="21"/>
                    <a:pt x="9" y="22"/>
                    <a:pt x="9" y="22"/>
                  </a:cubicBezTo>
                  <a:cubicBezTo>
                    <a:pt x="9" y="22"/>
                    <a:pt x="9" y="22"/>
                    <a:pt x="9" y="22"/>
                  </a:cubicBezTo>
                  <a:cubicBezTo>
                    <a:pt x="9" y="22"/>
                    <a:pt x="9" y="22"/>
                    <a:pt x="9" y="22"/>
                  </a:cubicBezTo>
                  <a:cubicBezTo>
                    <a:pt x="8" y="30"/>
                    <a:pt x="6" y="37"/>
                    <a:pt x="5" y="44"/>
                  </a:cubicBezTo>
                  <a:cubicBezTo>
                    <a:pt x="1" y="69"/>
                    <a:pt x="0" y="93"/>
                    <a:pt x="1" y="109"/>
                  </a:cubicBezTo>
                  <a:cubicBezTo>
                    <a:pt x="1" y="109"/>
                    <a:pt x="1" y="109"/>
                    <a:pt x="1" y="109"/>
                  </a:cubicBezTo>
                  <a:cubicBezTo>
                    <a:pt x="2" y="111"/>
                    <a:pt x="2" y="113"/>
                    <a:pt x="2" y="114"/>
                  </a:cubicBezTo>
                  <a:cubicBezTo>
                    <a:pt x="2" y="115"/>
                    <a:pt x="2" y="115"/>
                    <a:pt x="2" y="116"/>
                  </a:cubicBezTo>
                  <a:cubicBezTo>
                    <a:pt x="3" y="120"/>
                    <a:pt x="4" y="123"/>
                    <a:pt x="6" y="125"/>
                  </a:cubicBezTo>
                  <a:cubicBezTo>
                    <a:pt x="6" y="125"/>
                    <a:pt x="6" y="125"/>
                    <a:pt x="6" y="125"/>
                  </a:cubicBezTo>
                  <a:cubicBezTo>
                    <a:pt x="6" y="125"/>
                    <a:pt x="6" y="125"/>
                    <a:pt x="6" y="125"/>
                  </a:cubicBezTo>
                  <a:cubicBezTo>
                    <a:pt x="6" y="125"/>
                    <a:pt x="6" y="125"/>
                    <a:pt x="6" y="125"/>
                  </a:cubicBezTo>
                  <a:cubicBezTo>
                    <a:pt x="6" y="125"/>
                    <a:pt x="6" y="125"/>
                    <a:pt x="6" y="125"/>
                  </a:cubicBezTo>
                  <a:cubicBezTo>
                    <a:pt x="8" y="127"/>
                    <a:pt x="9" y="127"/>
                    <a:pt x="9" y="128"/>
                  </a:cubicBezTo>
                  <a:cubicBezTo>
                    <a:pt x="10" y="129"/>
                    <a:pt x="10" y="129"/>
                    <a:pt x="9" y="128"/>
                  </a:cubicBezTo>
                  <a:cubicBezTo>
                    <a:pt x="9" y="127"/>
                    <a:pt x="7" y="126"/>
                    <a:pt x="7" y="126"/>
                  </a:cubicBezTo>
                  <a:cubicBezTo>
                    <a:pt x="7" y="126"/>
                    <a:pt x="8" y="127"/>
                    <a:pt x="8" y="128"/>
                  </a:cubicBezTo>
                  <a:cubicBezTo>
                    <a:pt x="9" y="129"/>
                    <a:pt x="9" y="129"/>
                    <a:pt x="9" y="130"/>
                  </a:cubicBezTo>
                  <a:cubicBezTo>
                    <a:pt x="11" y="133"/>
                    <a:pt x="12" y="137"/>
                    <a:pt x="13" y="140"/>
                  </a:cubicBezTo>
                  <a:cubicBezTo>
                    <a:pt x="18" y="138"/>
                    <a:pt x="24" y="136"/>
                    <a:pt x="29" y="133"/>
                  </a:cubicBezTo>
                  <a:cubicBezTo>
                    <a:pt x="29" y="130"/>
                    <a:pt x="29" y="128"/>
                    <a:pt x="30" y="125"/>
                  </a:cubicBezTo>
                  <a:cubicBezTo>
                    <a:pt x="30" y="125"/>
                    <a:pt x="30" y="125"/>
                    <a:pt x="30" y="125"/>
                  </a:cubicBezTo>
                  <a:cubicBezTo>
                    <a:pt x="30" y="123"/>
                    <a:pt x="30" y="121"/>
                    <a:pt x="31" y="119"/>
                  </a:cubicBezTo>
                  <a:cubicBezTo>
                    <a:pt x="31" y="119"/>
                    <a:pt x="31" y="118"/>
                    <a:pt x="31" y="117"/>
                  </a:cubicBezTo>
                  <a:cubicBezTo>
                    <a:pt x="32" y="113"/>
                    <a:pt x="32" y="110"/>
                    <a:pt x="33" y="106"/>
                  </a:cubicBezTo>
                  <a:cubicBezTo>
                    <a:pt x="34" y="105"/>
                    <a:pt x="34" y="105"/>
                    <a:pt x="34" y="104"/>
                  </a:cubicBezTo>
                  <a:cubicBezTo>
                    <a:pt x="34" y="103"/>
                    <a:pt x="35" y="101"/>
                    <a:pt x="35" y="100"/>
                  </a:cubicBezTo>
                  <a:cubicBezTo>
                    <a:pt x="39" y="86"/>
                    <a:pt x="42" y="75"/>
                    <a:pt x="42" y="74"/>
                  </a:cubicBezTo>
                  <a:cubicBezTo>
                    <a:pt x="40" y="71"/>
                    <a:pt x="39" y="70"/>
                    <a:pt x="37" y="69"/>
                  </a:cubicBezTo>
                  <a:cubicBezTo>
                    <a:pt x="38" y="70"/>
                    <a:pt x="38" y="70"/>
                    <a:pt x="37" y="70"/>
                  </a:cubicBezTo>
                  <a:cubicBezTo>
                    <a:pt x="18" y="68"/>
                    <a:pt x="26" y="66"/>
                    <a:pt x="33" y="63"/>
                  </a:cubicBezTo>
                  <a:moveTo>
                    <a:pt x="26" y="55"/>
                  </a:moveTo>
                  <a:cubicBezTo>
                    <a:pt x="27" y="55"/>
                    <a:pt x="27" y="55"/>
                    <a:pt x="28" y="55"/>
                  </a:cubicBezTo>
                  <a:cubicBezTo>
                    <a:pt x="31" y="55"/>
                    <a:pt x="33" y="54"/>
                    <a:pt x="36" y="52"/>
                  </a:cubicBezTo>
                  <a:cubicBezTo>
                    <a:pt x="27" y="52"/>
                    <a:pt x="27" y="55"/>
                    <a:pt x="26" y="5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90" name="Freeform 763">
              <a:extLst>
                <a:ext uri="{FF2B5EF4-FFF2-40B4-BE49-F238E27FC236}">
                  <a16:creationId xmlns:a16="http://schemas.microsoft.com/office/drawing/2014/main" id="{2C7C845D-C652-8CF5-9519-443192557AF2}"/>
                </a:ext>
              </a:extLst>
            </p:cNvPr>
            <p:cNvSpPr>
              <a:spLocks noEditPoints="1"/>
            </p:cNvSpPr>
            <p:nvPr userDrawn="1"/>
          </p:nvSpPr>
          <p:spPr bwMode="auto">
            <a:xfrm>
              <a:off x="3307" y="2087"/>
              <a:ext cx="62" cy="201"/>
            </a:xfrm>
            <a:custGeom>
              <a:avLst/>
              <a:gdLst>
                <a:gd name="T0" fmla="*/ 6 w 43"/>
                <a:gd name="T1" fmla="*/ 125 h 140"/>
                <a:gd name="T2" fmla="*/ 6 w 43"/>
                <a:gd name="T3" fmla="*/ 125 h 140"/>
                <a:gd name="T4" fmla="*/ 7 w 43"/>
                <a:gd name="T5" fmla="*/ 125 h 140"/>
                <a:gd name="T6" fmla="*/ 6 w 43"/>
                <a:gd name="T7" fmla="*/ 125 h 140"/>
                <a:gd name="T8" fmla="*/ 34 w 43"/>
                <a:gd name="T9" fmla="*/ 63 h 140"/>
                <a:gd name="T10" fmla="*/ 31 w 43"/>
                <a:gd name="T11" fmla="*/ 49 h 140"/>
                <a:gd name="T12" fmla="*/ 41 w 43"/>
                <a:gd name="T13" fmla="*/ 30 h 140"/>
                <a:gd name="T14" fmla="*/ 38 w 43"/>
                <a:gd name="T15" fmla="*/ 13 h 140"/>
                <a:gd name="T16" fmla="*/ 38 w 43"/>
                <a:gd name="T17" fmla="*/ 12 h 140"/>
                <a:gd name="T18" fmla="*/ 37 w 43"/>
                <a:gd name="T19" fmla="*/ 1 h 140"/>
                <a:gd name="T20" fmla="*/ 35 w 43"/>
                <a:gd name="T21" fmla="*/ 0 h 140"/>
                <a:gd name="T22" fmla="*/ 12 w 43"/>
                <a:gd name="T23" fmla="*/ 12 h 140"/>
                <a:gd name="T24" fmla="*/ 10 w 43"/>
                <a:gd name="T25" fmla="*/ 21 h 140"/>
                <a:gd name="T26" fmla="*/ 10 w 43"/>
                <a:gd name="T27" fmla="*/ 22 h 140"/>
                <a:gd name="T28" fmla="*/ 10 w 43"/>
                <a:gd name="T29" fmla="*/ 22 h 140"/>
                <a:gd name="T30" fmla="*/ 10 w 43"/>
                <a:gd name="T31" fmla="*/ 22 h 140"/>
                <a:gd name="T32" fmla="*/ 6 w 43"/>
                <a:gd name="T33" fmla="*/ 44 h 140"/>
                <a:gd name="T34" fmla="*/ 2 w 43"/>
                <a:gd name="T35" fmla="*/ 109 h 140"/>
                <a:gd name="T36" fmla="*/ 2 w 43"/>
                <a:gd name="T37" fmla="*/ 109 h 140"/>
                <a:gd name="T38" fmla="*/ 2 w 43"/>
                <a:gd name="T39" fmla="*/ 114 h 140"/>
                <a:gd name="T40" fmla="*/ 3 w 43"/>
                <a:gd name="T41" fmla="*/ 116 h 140"/>
                <a:gd name="T42" fmla="*/ 6 w 43"/>
                <a:gd name="T43" fmla="*/ 125 h 140"/>
                <a:gd name="T44" fmla="*/ 6 w 43"/>
                <a:gd name="T45" fmla="*/ 125 h 140"/>
                <a:gd name="T46" fmla="*/ 6 w 43"/>
                <a:gd name="T47" fmla="*/ 125 h 140"/>
                <a:gd name="T48" fmla="*/ 7 w 43"/>
                <a:gd name="T49" fmla="*/ 125 h 140"/>
                <a:gd name="T50" fmla="*/ 6 w 43"/>
                <a:gd name="T51" fmla="*/ 125 h 140"/>
                <a:gd name="T52" fmla="*/ 10 w 43"/>
                <a:gd name="T53" fmla="*/ 128 h 140"/>
                <a:gd name="T54" fmla="*/ 10 w 43"/>
                <a:gd name="T55" fmla="*/ 128 h 140"/>
                <a:gd name="T56" fmla="*/ 7 w 43"/>
                <a:gd name="T57" fmla="*/ 126 h 140"/>
                <a:gd name="T58" fmla="*/ 9 w 43"/>
                <a:gd name="T59" fmla="*/ 128 h 140"/>
                <a:gd name="T60" fmla="*/ 10 w 43"/>
                <a:gd name="T61" fmla="*/ 130 h 140"/>
                <a:gd name="T62" fmla="*/ 14 w 43"/>
                <a:gd name="T63" fmla="*/ 140 h 140"/>
                <a:gd name="T64" fmla="*/ 29 w 43"/>
                <a:gd name="T65" fmla="*/ 133 h 140"/>
                <a:gd name="T66" fmla="*/ 30 w 43"/>
                <a:gd name="T67" fmla="*/ 125 h 140"/>
                <a:gd name="T68" fmla="*/ 30 w 43"/>
                <a:gd name="T69" fmla="*/ 125 h 140"/>
                <a:gd name="T70" fmla="*/ 31 w 43"/>
                <a:gd name="T71" fmla="*/ 119 h 140"/>
                <a:gd name="T72" fmla="*/ 31 w 43"/>
                <a:gd name="T73" fmla="*/ 117 h 140"/>
                <a:gd name="T74" fmla="*/ 34 w 43"/>
                <a:gd name="T75" fmla="*/ 106 h 140"/>
                <a:gd name="T76" fmla="*/ 34 w 43"/>
                <a:gd name="T77" fmla="*/ 104 h 140"/>
                <a:gd name="T78" fmla="*/ 35 w 43"/>
                <a:gd name="T79" fmla="*/ 100 h 140"/>
                <a:gd name="T80" fmla="*/ 42 w 43"/>
                <a:gd name="T81" fmla="*/ 74 h 140"/>
                <a:gd name="T82" fmla="*/ 38 w 43"/>
                <a:gd name="T83" fmla="*/ 69 h 140"/>
                <a:gd name="T84" fmla="*/ 38 w 43"/>
                <a:gd name="T85" fmla="*/ 70 h 140"/>
                <a:gd name="T86" fmla="*/ 33 w 43"/>
                <a:gd name="T87" fmla="*/ 63 h 140"/>
                <a:gd name="T88" fmla="*/ 27 w 43"/>
                <a:gd name="T89" fmla="*/ 55 h 140"/>
                <a:gd name="T90" fmla="*/ 28 w 43"/>
                <a:gd name="T91" fmla="*/ 55 h 140"/>
                <a:gd name="T92" fmla="*/ 36 w 43"/>
                <a:gd name="T93" fmla="*/ 52 h 140"/>
                <a:gd name="T94" fmla="*/ 27 w 43"/>
                <a:gd name="T95" fmla="*/ 5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140">
                  <a:moveTo>
                    <a:pt x="6" y="125"/>
                  </a:moveTo>
                  <a:cubicBezTo>
                    <a:pt x="6" y="125"/>
                    <a:pt x="6" y="125"/>
                    <a:pt x="6" y="125"/>
                  </a:cubicBezTo>
                  <a:cubicBezTo>
                    <a:pt x="6" y="125"/>
                    <a:pt x="6" y="125"/>
                    <a:pt x="7" y="125"/>
                  </a:cubicBezTo>
                  <a:cubicBezTo>
                    <a:pt x="7" y="125"/>
                    <a:pt x="6" y="125"/>
                    <a:pt x="6" y="125"/>
                  </a:cubicBezTo>
                  <a:close/>
                  <a:moveTo>
                    <a:pt x="34" y="63"/>
                  </a:moveTo>
                  <a:cubicBezTo>
                    <a:pt x="39" y="60"/>
                    <a:pt x="43" y="56"/>
                    <a:pt x="31" y="49"/>
                  </a:cubicBezTo>
                  <a:cubicBezTo>
                    <a:pt x="39" y="47"/>
                    <a:pt x="41" y="39"/>
                    <a:pt x="41" y="30"/>
                  </a:cubicBezTo>
                  <a:cubicBezTo>
                    <a:pt x="40" y="24"/>
                    <a:pt x="39" y="18"/>
                    <a:pt x="38" y="13"/>
                  </a:cubicBezTo>
                  <a:cubicBezTo>
                    <a:pt x="38" y="12"/>
                    <a:pt x="38" y="12"/>
                    <a:pt x="38" y="12"/>
                  </a:cubicBezTo>
                  <a:cubicBezTo>
                    <a:pt x="37" y="7"/>
                    <a:pt x="37" y="4"/>
                    <a:pt x="37" y="1"/>
                  </a:cubicBezTo>
                  <a:cubicBezTo>
                    <a:pt x="31" y="11"/>
                    <a:pt x="33" y="6"/>
                    <a:pt x="35" y="0"/>
                  </a:cubicBezTo>
                  <a:cubicBezTo>
                    <a:pt x="28" y="4"/>
                    <a:pt x="20" y="8"/>
                    <a:pt x="12" y="12"/>
                  </a:cubicBezTo>
                  <a:cubicBezTo>
                    <a:pt x="11" y="15"/>
                    <a:pt x="11" y="18"/>
                    <a:pt x="10" y="21"/>
                  </a:cubicBezTo>
                  <a:cubicBezTo>
                    <a:pt x="10" y="21"/>
                    <a:pt x="10" y="22"/>
                    <a:pt x="10" y="22"/>
                  </a:cubicBezTo>
                  <a:cubicBezTo>
                    <a:pt x="10" y="22"/>
                    <a:pt x="10" y="22"/>
                    <a:pt x="10" y="22"/>
                  </a:cubicBezTo>
                  <a:cubicBezTo>
                    <a:pt x="10" y="22"/>
                    <a:pt x="10" y="22"/>
                    <a:pt x="10" y="22"/>
                  </a:cubicBezTo>
                  <a:cubicBezTo>
                    <a:pt x="8" y="30"/>
                    <a:pt x="7" y="37"/>
                    <a:pt x="6" y="44"/>
                  </a:cubicBezTo>
                  <a:cubicBezTo>
                    <a:pt x="2" y="69"/>
                    <a:pt x="0" y="93"/>
                    <a:pt x="2" y="109"/>
                  </a:cubicBezTo>
                  <a:cubicBezTo>
                    <a:pt x="2" y="109"/>
                    <a:pt x="2" y="109"/>
                    <a:pt x="2" y="109"/>
                  </a:cubicBezTo>
                  <a:cubicBezTo>
                    <a:pt x="2" y="111"/>
                    <a:pt x="2" y="113"/>
                    <a:pt x="2" y="114"/>
                  </a:cubicBezTo>
                  <a:cubicBezTo>
                    <a:pt x="3" y="115"/>
                    <a:pt x="3" y="115"/>
                    <a:pt x="3" y="116"/>
                  </a:cubicBezTo>
                  <a:cubicBezTo>
                    <a:pt x="4" y="120"/>
                    <a:pt x="5" y="123"/>
                    <a:pt x="6" y="125"/>
                  </a:cubicBezTo>
                  <a:cubicBezTo>
                    <a:pt x="6" y="125"/>
                    <a:pt x="6" y="125"/>
                    <a:pt x="6" y="125"/>
                  </a:cubicBezTo>
                  <a:cubicBezTo>
                    <a:pt x="6" y="125"/>
                    <a:pt x="6" y="125"/>
                    <a:pt x="6" y="125"/>
                  </a:cubicBezTo>
                  <a:cubicBezTo>
                    <a:pt x="6" y="125"/>
                    <a:pt x="6" y="125"/>
                    <a:pt x="7" y="125"/>
                  </a:cubicBezTo>
                  <a:cubicBezTo>
                    <a:pt x="7" y="125"/>
                    <a:pt x="6" y="125"/>
                    <a:pt x="6" y="125"/>
                  </a:cubicBezTo>
                  <a:cubicBezTo>
                    <a:pt x="8" y="127"/>
                    <a:pt x="9" y="127"/>
                    <a:pt x="10" y="128"/>
                  </a:cubicBezTo>
                  <a:cubicBezTo>
                    <a:pt x="11" y="129"/>
                    <a:pt x="10" y="129"/>
                    <a:pt x="10" y="128"/>
                  </a:cubicBezTo>
                  <a:cubicBezTo>
                    <a:pt x="9" y="127"/>
                    <a:pt x="8" y="126"/>
                    <a:pt x="7" y="126"/>
                  </a:cubicBezTo>
                  <a:cubicBezTo>
                    <a:pt x="8" y="126"/>
                    <a:pt x="8" y="127"/>
                    <a:pt x="9" y="128"/>
                  </a:cubicBezTo>
                  <a:cubicBezTo>
                    <a:pt x="9" y="129"/>
                    <a:pt x="10" y="130"/>
                    <a:pt x="10" y="130"/>
                  </a:cubicBezTo>
                  <a:cubicBezTo>
                    <a:pt x="11" y="133"/>
                    <a:pt x="12" y="137"/>
                    <a:pt x="14" y="140"/>
                  </a:cubicBezTo>
                  <a:cubicBezTo>
                    <a:pt x="19" y="138"/>
                    <a:pt x="24" y="136"/>
                    <a:pt x="29" y="133"/>
                  </a:cubicBezTo>
                  <a:cubicBezTo>
                    <a:pt x="29" y="130"/>
                    <a:pt x="30" y="128"/>
                    <a:pt x="30" y="125"/>
                  </a:cubicBezTo>
                  <a:cubicBezTo>
                    <a:pt x="30" y="125"/>
                    <a:pt x="30" y="125"/>
                    <a:pt x="30" y="125"/>
                  </a:cubicBezTo>
                  <a:cubicBezTo>
                    <a:pt x="30" y="123"/>
                    <a:pt x="31" y="121"/>
                    <a:pt x="31" y="119"/>
                  </a:cubicBezTo>
                  <a:cubicBezTo>
                    <a:pt x="31" y="119"/>
                    <a:pt x="31" y="118"/>
                    <a:pt x="31" y="117"/>
                  </a:cubicBezTo>
                  <a:cubicBezTo>
                    <a:pt x="32" y="114"/>
                    <a:pt x="33" y="110"/>
                    <a:pt x="34" y="106"/>
                  </a:cubicBezTo>
                  <a:cubicBezTo>
                    <a:pt x="34" y="105"/>
                    <a:pt x="34" y="105"/>
                    <a:pt x="34" y="104"/>
                  </a:cubicBezTo>
                  <a:cubicBezTo>
                    <a:pt x="35" y="103"/>
                    <a:pt x="35" y="101"/>
                    <a:pt x="35" y="100"/>
                  </a:cubicBezTo>
                  <a:cubicBezTo>
                    <a:pt x="39" y="86"/>
                    <a:pt x="43" y="75"/>
                    <a:pt x="42" y="74"/>
                  </a:cubicBezTo>
                  <a:cubicBezTo>
                    <a:pt x="41" y="71"/>
                    <a:pt x="39" y="70"/>
                    <a:pt x="38" y="69"/>
                  </a:cubicBezTo>
                  <a:cubicBezTo>
                    <a:pt x="38" y="70"/>
                    <a:pt x="38" y="70"/>
                    <a:pt x="38" y="70"/>
                  </a:cubicBezTo>
                  <a:cubicBezTo>
                    <a:pt x="18" y="68"/>
                    <a:pt x="27" y="66"/>
                    <a:pt x="33" y="63"/>
                  </a:cubicBezTo>
                  <a:moveTo>
                    <a:pt x="27" y="55"/>
                  </a:moveTo>
                  <a:cubicBezTo>
                    <a:pt x="27" y="55"/>
                    <a:pt x="28" y="55"/>
                    <a:pt x="28" y="55"/>
                  </a:cubicBezTo>
                  <a:cubicBezTo>
                    <a:pt x="31" y="55"/>
                    <a:pt x="34" y="54"/>
                    <a:pt x="36" y="52"/>
                  </a:cubicBezTo>
                  <a:cubicBezTo>
                    <a:pt x="28" y="52"/>
                    <a:pt x="28" y="55"/>
                    <a:pt x="27" y="5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91" name="Freeform 764">
              <a:extLst>
                <a:ext uri="{FF2B5EF4-FFF2-40B4-BE49-F238E27FC236}">
                  <a16:creationId xmlns:a16="http://schemas.microsoft.com/office/drawing/2014/main" id="{692B8316-8D5B-4042-B1A5-161F847D5C9C}"/>
                </a:ext>
              </a:extLst>
            </p:cNvPr>
            <p:cNvSpPr>
              <a:spLocks noEditPoints="1"/>
            </p:cNvSpPr>
            <p:nvPr userDrawn="1"/>
          </p:nvSpPr>
          <p:spPr bwMode="auto">
            <a:xfrm>
              <a:off x="3612" y="1810"/>
              <a:ext cx="63" cy="193"/>
            </a:xfrm>
            <a:custGeom>
              <a:avLst/>
              <a:gdLst>
                <a:gd name="T0" fmla="*/ 7 w 44"/>
                <a:gd name="T1" fmla="*/ 119 h 134"/>
                <a:gd name="T2" fmla="*/ 7 w 44"/>
                <a:gd name="T3" fmla="*/ 119 h 134"/>
                <a:gd name="T4" fmla="*/ 7 w 44"/>
                <a:gd name="T5" fmla="*/ 119 h 134"/>
                <a:gd name="T6" fmla="*/ 7 w 44"/>
                <a:gd name="T7" fmla="*/ 119 h 134"/>
                <a:gd name="T8" fmla="*/ 34 w 44"/>
                <a:gd name="T9" fmla="*/ 60 h 134"/>
                <a:gd name="T10" fmla="*/ 31 w 44"/>
                <a:gd name="T11" fmla="*/ 46 h 134"/>
                <a:gd name="T12" fmla="*/ 41 w 44"/>
                <a:gd name="T13" fmla="*/ 28 h 134"/>
                <a:gd name="T14" fmla="*/ 39 w 44"/>
                <a:gd name="T15" fmla="*/ 12 h 134"/>
                <a:gd name="T16" fmla="*/ 38 w 44"/>
                <a:gd name="T17" fmla="*/ 11 h 134"/>
                <a:gd name="T18" fmla="*/ 37 w 44"/>
                <a:gd name="T19" fmla="*/ 1 h 134"/>
                <a:gd name="T20" fmla="*/ 36 w 44"/>
                <a:gd name="T21" fmla="*/ 0 h 134"/>
                <a:gd name="T22" fmla="*/ 13 w 44"/>
                <a:gd name="T23" fmla="*/ 10 h 134"/>
                <a:gd name="T24" fmla="*/ 10 w 44"/>
                <a:gd name="T25" fmla="*/ 19 h 134"/>
                <a:gd name="T26" fmla="*/ 10 w 44"/>
                <a:gd name="T27" fmla="*/ 20 h 134"/>
                <a:gd name="T28" fmla="*/ 10 w 44"/>
                <a:gd name="T29" fmla="*/ 21 h 134"/>
                <a:gd name="T30" fmla="*/ 10 w 44"/>
                <a:gd name="T31" fmla="*/ 21 h 134"/>
                <a:gd name="T32" fmla="*/ 6 w 44"/>
                <a:gd name="T33" fmla="*/ 42 h 134"/>
                <a:gd name="T34" fmla="*/ 2 w 44"/>
                <a:gd name="T35" fmla="*/ 104 h 134"/>
                <a:gd name="T36" fmla="*/ 2 w 44"/>
                <a:gd name="T37" fmla="*/ 104 h 134"/>
                <a:gd name="T38" fmla="*/ 3 w 44"/>
                <a:gd name="T39" fmla="*/ 109 h 134"/>
                <a:gd name="T40" fmla="*/ 3 w 44"/>
                <a:gd name="T41" fmla="*/ 111 h 134"/>
                <a:gd name="T42" fmla="*/ 6 w 44"/>
                <a:gd name="T43" fmla="*/ 119 h 134"/>
                <a:gd name="T44" fmla="*/ 7 w 44"/>
                <a:gd name="T45" fmla="*/ 119 h 134"/>
                <a:gd name="T46" fmla="*/ 7 w 44"/>
                <a:gd name="T47" fmla="*/ 119 h 134"/>
                <a:gd name="T48" fmla="*/ 7 w 44"/>
                <a:gd name="T49" fmla="*/ 119 h 134"/>
                <a:gd name="T50" fmla="*/ 7 w 44"/>
                <a:gd name="T51" fmla="*/ 119 h 134"/>
                <a:gd name="T52" fmla="*/ 10 w 44"/>
                <a:gd name="T53" fmla="*/ 122 h 134"/>
                <a:gd name="T54" fmla="*/ 10 w 44"/>
                <a:gd name="T55" fmla="*/ 122 h 134"/>
                <a:gd name="T56" fmla="*/ 7 w 44"/>
                <a:gd name="T57" fmla="*/ 120 h 134"/>
                <a:gd name="T58" fmla="*/ 9 w 44"/>
                <a:gd name="T59" fmla="*/ 122 h 134"/>
                <a:gd name="T60" fmla="*/ 10 w 44"/>
                <a:gd name="T61" fmla="*/ 124 h 134"/>
                <a:gd name="T62" fmla="*/ 14 w 44"/>
                <a:gd name="T63" fmla="*/ 134 h 134"/>
                <a:gd name="T64" fmla="*/ 30 w 44"/>
                <a:gd name="T65" fmla="*/ 127 h 134"/>
                <a:gd name="T66" fmla="*/ 30 w 44"/>
                <a:gd name="T67" fmla="*/ 119 h 134"/>
                <a:gd name="T68" fmla="*/ 30 w 44"/>
                <a:gd name="T69" fmla="*/ 119 h 134"/>
                <a:gd name="T70" fmla="*/ 31 w 44"/>
                <a:gd name="T71" fmla="*/ 114 h 134"/>
                <a:gd name="T72" fmla="*/ 32 w 44"/>
                <a:gd name="T73" fmla="*/ 112 h 134"/>
                <a:gd name="T74" fmla="*/ 34 w 44"/>
                <a:gd name="T75" fmla="*/ 101 h 134"/>
                <a:gd name="T76" fmla="*/ 35 w 44"/>
                <a:gd name="T77" fmla="*/ 99 h 134"/>
                <a:gd name="T78" fmla="*/ 36 w 44"/>
                <a:gd name="T79" fmla="*/ 95 h 134"/>
                <a:gd name="T80" fmla="*/ 42 w 44"/>
                <a:gd name="T81" fmla="*/ 70 h 134"/>
                <a:gd name="T82" fmla="*/ 38 w 44"/>
                <a:gd name="T83" fmla="*/ 66 h 134"/>
                <a:gd name="T84" fmla="*/ 38 w 44"/>
                <a:gd name="T85" fmla="*/ 66 h 134"/>
                <a:gd name="T86" fmla="*/ 34 w 44"/>
                <a:gd name="T87" fmla="*/ 60 h 134"/>
                <a:gd name="T88" fmla="*/ 27 w 44"/>
                <a:gd name="T89" fmla="*/ 52 h 134"/>
                <a:gd name="T90" fmla="*/ 28 w 44"/>
                <a:gd name="T91" fmla="*/ 52 h 134"/>
                <a:gd name="T92" fmla="*/ 36 w 44"/>
                <a:gd name="T93" fmla="*/ 50 h 134"/>
                <a:gd name="T94" fmla="*/ 27 w 44"/>
                <a:gd name="T95" fmla="*/ 52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 h="134">
                  <a:moveTo>
                    <a:pt x="7" y="119"/>
                  </a:moveTo>
                  <a:cubicBezTo>
                    <a:pt x="7" y="119"/>
                    <a:pt x="7" y="119"/>
                    <a:pt x="7" y="119"/>
                  </a:cubicBezTo>
                  <a:cubicBezTo>
                    <a:pt x="7" y="119"/>
                    <a:pt x="7" y="119"/>
                    <a:pt x="7" y="119"/>
                  </a:cubicBezTo>
                  <a:cubicBezTo>
                    <a:pt x="7" y="119"/>
                    <a:pt x="7" y="119"/>
                    <a:pt x="7" y="119"/>
                  </a:cubicBezTo>
                  <a:close/>
                  <a:moveTo>
                    <a:pt x="34" y="60"/>
                  </a:moveTo>
                  <a:cubicBezTo>
                    <a:pt x="40" y="57"/>
                    <a:pt x="44" y="53"/>
                    <a:pt x="31" y="46"/>
                  </a:cubicBezTo>
                  <a:cubicBezTo>
                    <a:pt x="40" y="45"/>
                    <a:pt x="42" y="37"/>
                    <a:pt x="41" y="28"/>
                  </a:cubicBezTo>
                  <a:cubicBezTo>
                    <a:pt x="41" y="23"/>
                    <a:pt x="39" y="17"/>
                    <a:pt x="39" y="12"/>
                  </a:cubicBezTo>
                  <a:cubicBezTo>
                    <a:pt x="38" y="11"/>
                    <a:pt x="38" y="11"/>
                    <a:pt x="38" y="11"/>
                  </a:cubicBezTo>
                  <a:cubicBezTo>
                    <a:pt x="38" y="6"/>
                    <a:pt x="37" y="3"/>
                    <a:pt x="37" y="1"/>
                  </a:cubicBezTo>
                  <a:cubicBezTo>
                    <a:pt x="31" y="10"/>
                    <a:pt x="33" y="5"/>
                    <a:pt x="36" y="0"/>
                  </a:cubicBezTo>
                  <a:cubicBezTo>
                    <a:pt x="28" y="3"/>
                    <a:pt x="20" y="7"/>
                    <a:pt x="13" y="10"/>
                  </a:cubicBezTo>
                  <a:cubicBezTo>
                    <a:pt x="12" y="13"/>
                    <a:pt x="11" y="16"/>
                    <a:pt x="10" y="19"/>
                  </a:cubicBezTo>
                  <a:cubicBezTo>
                    <a:pt x="10" y="20"/>
                    <a:pt x="10" y="20"/>
                    <a:pt x="10" y="20"/>
                  </a:cubicBezTo>
                  <a:cubicBezTo>
                    <a:pt x="10" y="21"/>
                    <a:pt x="10" y="21"/>
                    <a:pt x="10" y="21"/>
                  </a:cubicBezTo>
                  <a:cubicBezTo>
                    <a:pt x="10" y="21"/>
                    <a:pt x="10" y="21"/>
                    <a:pt x="10" y="21"/>
                  </a:cubicBezTo>
                  <a:cubicBezTo>
                    <a:pt x="9" y="28"/>
                    <a:pt x="7" y="35"/>
                    <a:pt x="6" y="42"/>
                  </a:cubicBezTo>
                  <a:cubicBezTo>
                    <a:pt x="2" y="65"/>
                    <a:pt x="0" y="89"/>
                    <a:pt x="2" y="104"/>
                  </a:cubicBezTo>
                  <a:cubicBezTo>
                    <a:pt x="2" y="104"/>
                    <a:pt x="2" y="104"/>
                    <a:pt x="2" y="104"/>
                  </a:cubicBezTo>
                  <a:cubicBezTo>
                    <a:pt x="2" y="106"/>
                    <a:pt x="3" y="107"/>
                    <a:pt x="3" y="109"/>
                  </a:cubicBezTo>
                  <a:cubicBezTo>
                    <a:pt x="3" y="109"/>
                    <a:pt x="3" y="110"/>
                    <a:pt x="3" y="111"/>
                  </a:cubicBezTo>
                  <a:cubicBezTo>
                    <a:pt x="4" y="114"/>
                    <a:pt x="5" y="117"/>
                    <a:pt x="6" y="119"/>
                  </a:cubicBezTo>
                  <a:cubicBezTo>
                    <a:pt x="6" y="119"/>
                    <a:pt x="7" y="119"/>
                    <a:pt x="7" y="119"/>
                  </a:cubicBezTo>
                  <a:cubicBezTo>
                    <a:pt x="7" y="119"/>
                    <a:pt x="7" y="119"/>
                    <a:pt x="7" y="119"/>
                  </a:cubicBezTo>
                  <a:cubicBezTo>
                    <a:pt x="7" y="119"/>
                    <a:pt x="7" y="119"/>
                    <a:pt x="7" y="119"/>
                  </a:cubicBezTo>
                  <a:cubicBezTo>
                    <a:pt x="7" y="119"/>
                    <a:pt x="7" y="119"/>
                    <a:pt x="7" y="119"/>
                  </a:cubicBezTo>
                  <a:cubicBezTo>
                    <a:pt x="9" y="121"/>
                    <a:pt x="10" y="122"/>
                    <a:pt x="10" y="122"/>
                  </a:cubicBezTo>
                  <a:cubicBezTo>
                    <a:pt x="11" y="123"/>
                    <a:pt x="11" y="123"/>
                    <a:pt x="10" y="122"/>
                  </a:cubicBezTo>
                  <a:cubicBezTo>
                    <a:pt x="9" y="122"/>
                    <a:pt x="8" y="121"/>
                    <a:pt x="7" y="120"/>
                  </a:cubicBezTo>
                  <a:cubicBezTo>
                    <a:pt x="8" y="120"/>
                    <a:pt x="9" y="121"/>
                    <a:pt x="9" y="122"/>
                  </a:cubicBezTo>
                  <a:cubicBezTo>
                    <a:pt x="10" y="123"/>
                    <a:pt x="10" y="123"/>
                    <a:pt x="10" y="124"/>
                  </a:cubicBezTo>
                  <a:cubicBezTo>
                    <a:pt x="12" y="127"/>
                    <a:pt x="13" y="130"/>
                    <a:pt x="14" y="134"/>
                  </a:cubicBezTo>
                  <a:cubicBezTo>
                    <a:pt x="19" y="132"/>
                    <a:pt x="24" y="129"/>
                    <a:pt x="30" y="127"/>
                  </a:cubicBezTo>
                  <a:cubicBezTo>
                    <a:pt x="30" y="124"/>
                    <a:pt x="30" y="122"/>
                    <a:pt x="30" y="119"/>
                  </a:cubicBezTo>
                  <a:cubicBezTo>
                    <a:pt x="30" y="119"/>
                    <a:pt x="30" y="119"/>
                    <a:pt x="30" y="119"/>
                  </a:cubicBezTo>
                  <a:cubicBezTo>
                    <a:pt x="31" y="117"/>
                    <a:pt x="31" y="116"/>
                    <a:pt x="31" y="114"/>
                  </a:cubicBezTo>
                  <a:cubicBezTo>
                    <a:pt x="31" y="113"/>
                    <a:pt x="32" y="112"/>
                    <a:pt x="32" y="112"/>
                  </a:cubicBezTo>
                  <a:cubicBezTo>
                    <a:pt x="32" y="108"/>
                    <a:pt x="33" y="104"/>
                    <a:pt x="34" y="101"/>
                  </a:cubicBezTo>
                  <a:cubicBezTo>
                    <a:pt x="34" y="100"/>
                    <a:pt x="34" y="100"/>
                    <a:pt x="35" y="99"/>
                  </a:cubicBezTo>
                  <a:cubicBezTo>
                    <a:pt x="35" y="98"/>
                    <a:pt x="35" y="96"/>
                    <a:pt x="36" y="95"/>
                  </a:cubicBezTo>
                  <a:cubicBezTo>
                    <a:pt x="39" y="82"/>
                    <a:pt x="43" y="71"/>
                    <a:pt x="42" y="70"/>
                  </a:cubicBezTo>
                  <a:cubicBezTo>
                    <a:pt x="41" y="67"/>
                    <a:pt x="40" y="67"/>
                    <a:pt x="38" y="66"/>
                  </a:cubicBezTo>
                  <a:cubicBezTo>
                    <a:pt x="39" y="66"/>
                    <a:pt x="39" y="66"/>
                    <a:pt x="38" y="66"/>
                  </a:cubicBezTo>
                  <a:cubicBezTo>
                    <a:pt x="18" y="64"/>
                    <a:pt x="27" y="63"/>
                    <a:pt x="34" y="60"/>
                  </a:cubicBezTo>
                  <a:moveTo>
                    <a:pt x="27" y="52"/>
                  </a:moveTo>
                  <a:cubicBezTo>
                    <a:pt x="28" y="52"/>
                    <a:pt x="28" y="52"/>
                    <a:pt x="28" y="52"/>
                  </a:cubicBezTo>
                  <a:cubicBezTo>
                    <a:pt x="32" y="52"/>
                    <a:pt x="34" y="51"/>
                    <a:pt x="36" y="50"/>
                  </a:cubicBezTo>
                  <a:cubicBezTo>
                    <a:pt x="28" y="49"/>
                    <a:pt x="28" y="52"/>
                    <a:pt x="27" y="5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92" name="Freeform 765">
              <a:extLst>
                <a:ext uri="{FF2B5EF4-FFF2-40B4-BE49-F238E27FC236}">
                  <a16:creationId xmlns:a16="http://schemas.microsoft.com/office/drawing/2014/main" id="{EB4CDD81-C7B5-BEAE-95B2-9897FDC6148A}"/>
                </a:ext>
              </a:extLst>
            </p:cNvPr>
            <p:cNvSpPr>
              <a:spLocks noEditPoints="1"/>
            </p:cNvSpPr>
            <p:nvPr userDrawn="1"/>
          </p:nvSpPr>
          <p:spPr bwMode="auto">
            <a:xfrm>
              <a:off x="2745" y="2435"/>
              <a:ext cx="37" cy="210"/>
            </a:xfrm>
            <a:custGeom>
              <a:avLst/>
              <a:gdLst>
                <a:gd name="T0" fmla="*/ 4 w 26"/>
                <a:gd name="T1" fmla="*/ 130 h 146"/>
                <a:gd name="T2" fmla="*/ 4 w 26"/>
                <a:gd name="T3" fmla="*/ 130 h 146"/>
                <a:gd name="T4" fmla="*/ 4 w 26"/>
                <a:gd name="T5" fmla="*/ 130 h 146"/>
                <a:gd name="T6" fmla="*/ 4 w 26"/>
                <a:gd name="T7" fmla="*/ 130 h 146"/>
                <a:gd name="T8" fmla="*/ 20 w 26"/>
                <a:gd name="T9" fmla="*/ 65 h 146"/>
                <a:gd name="T10" fmla="*/ 18 w 26"/>
                <a:gd name="T11" fmla="*/ 50 h 146"/>
                <a:gd name="T12" fmla="*/ 25 w 26"/>
                <a:gd name="T13" fmla="*/ 30 h 146"/>
                <a:gd name="T14" fmla="*/ 23 w 26"/>
                <a:gd name="T15" fmla="*/ 13 h 146"/>
                <a:gd name="T16" fmla="*/ 23 w 26"/>
                <a:gd name="T17" fmla="*/ 11 h 146"/>
                <a:gd name="T18" fmla="*/ 22 w 26"/>
                <a:gd name="T19" fmla="*/ 1 h 146"/>
                <a:gd name="T20" fmla="*/ 21 w 26"/>
                <a:gd name="T21" fmla="*/ 0 h 146"/>
                <a:gd name="T22" fmla="*/ 7 w 26"/>
                <a:gd name="T23" fmla="*/ 11 h 146"/>
                <a:gd name="T24" fmla="*/ 6 w 26"/>
                <a:gd name="T25" fmla="*/ 21 h 146"/>
                <a:gd name="T26" fmla="*/ 6 w 26"/>
                <a:gd name="T27" fmla="*/ 22 h 146"/>
                <a:gd name="T28" fmla="*/ 6 w 26"/>
                <a:gd name="T29" fmla="*/ 23 h 146"/>
                <a:gd name="T30" fmla="*/ 6 w 26"/>
                <a:gd name="T31" fmla="*/ 23 h 146"/>
                <a:gd name="T32" fmla="*/ 3 w 26"/>
                <a:gd name="T33" fmla="*/ 46 h 146"/>
                <a:gd name="T34" fmla="*/ 1 w 26"/>
                <a:gd name="T35" fmla="*/ 113 h 146"/>
                <a:gd name="T36" fmla="*/ 1 w 26"/>
                <a:gd name="T37" fmla="*/ 114 h 146"/>
                <a:gd name="T38" fmla="*/ 1 w 26"/>
                <a:gd name="T39" fmla="*/ 118 h 146"/>
                <a:gd name="T40" fmla="*/ 2 w 26"/>
                <a:gd name="T41" fmla="*/ 121 h 146"/>
                <a:gd name="T42" fmla="*/ 4 w 26"/>
                <a:gd name="T43" fmla="*/ 130 h 146"/>
                <a:gd name="T44" fmla="*/ 4 w 26"/>
                <a:gd name="T45" fmla="*/ 130 h 146"/>
                <a:gd name="T46" fmla="*/ 4 w 26"/>
                <a:gd name="T47" fmla="*/ 130 h 146"/>
                <a:gd name="T48" fmla="*/ 4 w 26"/>
                <a:gd name="T49" fmla="*/ 130 h 146"/>
                <a:gd name="T50" fmla="*/ 4 w 26"/>
                <a:gd name="T51" fmla="*/ 130 h 146"/>
                <a:gd name="T52" fmla="*/ 6 w 26"/>
                <a:gd name="T53" fmla="*/ 133 h 146"/>
                <a:gd name="T54" fmla="*/ 6 w 26"/>
                <a:gd name="T55" fmla="*/ 133 h 146"/>
                <a:gd name="T56" fmla="*/ 4 w 26"/>
                <a:gd name="T57" fmla="*/ 131 h 146"/>
                <a:gd name="T58" fmla="*/ 5 w 26"/>
                <a:gd name="T59" fmla="*/ 133 h 146"/>
                <a:gd name="T60" fmla="*/ 6 w 26"/>
                <a:gd name="T61" fmla="*/ 135 h 146"/>
                <a:gd name="T62" fmla="*/ 8 w 26"/>
                <a:gd name="T63" fmla="*/ 146 h 146"/>
                <a:gd name="T64" fmla="*/ 18 w 26"/>
                <a:gd name="T65" fmla="*/ 138 h 146"/>
                <a:gd name="T66" fmla="*/ 18 w 26"/>
                <a:gd name="T67" fmla="*/ 130 h 146"/>
                <a:gd name="T68" fmla="*/ 18 w 26"/>
                <a:gd name="T69" fmla="*/ 130 h 146"/>
                <a:gd name="T70" fmla="*/ 19 w 26"/>
                <a:gd name="T71" fmla="*/ 124 h 146"/>
                <a:gd name="T72" fmla="*/ 19 w 26"/>
                <a:gd name="T73" fmla="*/ 122 h 146"/>
                <a:gd name="T74" fmla="*/ 20 w 26"/>
                <a:gd name="T75" fmla="*/ 110 h 146"/>
                <a:gd name="T76" fmla="*/ 21 w 26"/>
                <a:gd name="T77" fmla="*/ 108 h 146"/>
                <a:gd name="T78" fmla="*/ 21 w 26"/>
                <a:gd name="T79" fmla="*/ 104 h 146"/>
                <a:gd name="T80" fmla="*/ 25 w 26"/>
                <a:gd name="T81" fmla="*/ 76 h 146"/>
                <a:gd name="T82" fmla="*/ 23 w 26"/>
                <a:gd name="T83" fmla="*/ 71 h 146"/>
                <a:gd name="T84" fmla="*/ 23 w 26"/>
                <a:gd name="T85" fmla="*/ 72 h 146"/>
                <a:gd name="T86" fmla="*/ 20 w 26"/>
                <a:gd name="T87" fmla="*/ 65 h 146"/>
                <a:gd name="T88" fmla="*/ 16 w 26"/>
                <a:gd name="T89" fmla="*/ 57 h 146"/>
                <a:gd name="T90" fmla="*/ 17 w 26"/>
                <a:gd name="T91" fmla="*/ 57 h 146"/>
                <a:gd name="T92" fmla="*/ 22 w 26"/>
                <a:gd name="T93" fmla="*/ 54 h 146"/>
                <a:gd name="T94" fmla="*/ 16 w 26"/>
                <a:gd name="T95" fmla="*/ 57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6" h="146">
                  <a:moveTo>
                    <a:pt x="4" y="130"/>
                  </a:moveTo>
                  <a:cubicBezTo>
                    <a:pt x="4" y="130"/>
                    <a:pt x="4" y="130"/>
                    <a:pt x="4" y="130"/>
                  </a:cubicBezTo>
                  <a:cubicBezTo>
                    <a:pt x="4" y="130"/>
                    <a:pt x="4" y="130"/>
                    <a:pt x="4" y="130"/>
                  </a:cubicBezTo>
                  <a:cubicBezTo>
                    <a:pt x="4" y="130"/>
                    <a:pt x="4" y="130"/>
                    <a:pt x="4" y="130"/>
                  </a:cubicBezTo>
                  <a:close/>
                  <a:moveTo>
                    <a:pt x="20" y="65"/>
                  </a:moveTo>
                  <a:cubicBezTo>
                    <a:pt x="24" y="62"/>
                    <a:pt x="26" y="57"/>
                    <a:pt x="18" y="50"/>
                  </a:cubicBezTo>
                  <a:cubicBezTo>
                    <a:pt x="24" y="49"/>
                    <a:pt x="25" y="40"/>
                    <a:pt x="25" y="30"/>
                  </a:cubicBezTo>
                  <a:cubicBezTo>
                    <a:pt x="24" y="25"/>
                    <a:pt x="24" y="18"/>
                    <a:pt x="23" y="13"/>
                  </a:cubicBezTo>
                  <a:cubicBezTo>
                    <a:pt x="23" y="12"/>
                    <a:pt x="23" y="12"/>
                    <a:pt x="23" y="11"/>
                  </a:cubicBezTo>
                  <a:cubicBezTo>
                    <a:pt x="22" y="7"/>
                    <a:pt x="22" y="3"/>
                    <a:pt x="22" y="1"/>
                  </a:cubicBezTo>
                  <a:cubicBezTo>
                    <a:pt x="18" y="11"/>
                    <a:pt x="20" y="5"/>
                    <a:pt x="21" y="0"/>
                  </a:cubicBezTo>
                  <a:cubicBezTo>
                    <a:pt x="17" y="3"/>
                    <a:pt x="12" y="7"/>
                    <a:pt x="7" y="11"/>
                  </a:cubicBezTo>
                  <a:cubicBezTo>
                    <a:pt x="7" y="15"/>
                    <a:pt x="6" y="18"/>
                    <a:pt x="6" y="21"/>
                  </a:cubicBezTo>
                  <a:cubicBezTo>
                    <a:pt x="6" y="21"/>
                    <a:pt x="6" y="22"/>
                    <a:pt x="6" y="22"/>
                  </a:cubicBezTo>
                  <a:cubicBezTo>
                    <a:pt x="6" y="22"/>
                    <a:pt x="6" y="22"/>
                    <a:pt x="6" y="23"/>
                  </a:cubicBezTo>
                  <a:cubicBezTo>
                    <a:pt x="6" y="23"/>
                    <a:pt x="6" y="23"/>
                    <a:pt x="6" y="23"/>
                  </a:cubicBezTo>
                  <a:cubicBezTo>
                    <a:pt x="5" y="30"/>
                    <a:pt x="4" y="38"/>
                    <a:pt x="3" y="46"/>
                  </a:cubicBezTo>
                  <a:cubicBezTo>
                    <a:pt x="1" y="71"/>
                    <a:pt x="0" y="97"/>
                    <a:pt x="1" y="113"/>
                  </a:cubicBezTo>
                  <a:cubicBezTo>
                    <a:pt x="1" y="113"/>
                    <a:pt x="1" y="114"/>
                    <a:pt x="1" y="114"/>
                  </a:cubicBezTo>
                  <a:cubicBezTo>
                    <a:pt x="1" y="115"/>
                    <a:pt x="1" y="117"/>
                    <a:pt x="1" y="118"/>
                  </a:cubicBezTo>
                  <a:cubicBezTo>
                    <a:pt x="1" y="119"/>
                    <a:pt x="2" y="120"/>
                    <a:pt x="2" y="121"/>
                  </a:cubicBezTo>
                  <a:cubicBezTo>
                    <a:pt x="2" y="124"/>
                    <a:pt x="3" y="127"/>
                    <a:pt x="4" y="130"/>
                  </a:cubicBezTo>
                  <a:cubicBezTo>
                    <a:pt x="4" y="130"/>
                    <a:pt x="4" y="130"/>
                    <a:pt x="4" y="130"/>
                  </a:cubicBezTo>
                  <a:cubicBezTo>
                    <a:pt x="4" y="130"/>
                    <a:pt x="4" y="130"/>
                    <a:pt x="4" y="130"/>
                  </a:cubicBezTo>
                  <a:cubicBezTo>
                    <a:pt x="4" y="130"/>
                    <a:pt x="4" y="130"/>
                    <a:pt x="4" y="130"/>
                  </a:cubicBezTo>
                  <a:cubicBezTo>
                    <a:pt x="4" y="130"/>
                    <a:pt x="4" y="130"/>
                    <a:pt x="4" y="130"/>
                  </a:cubicBezTo>
                  <a:cubicBezTo>
                    <a:pt x="5" y="132"/>
                    <a:pt x="5" y="132"/>
                    <a:pt x="6" y="133"/>
                  </a:cubicBezTo>
                  <a:cubicBezTo>
                    <a:pt x="6" y="134"/>
                    <a:pt x="6" y="134"/>
                    <a:pt x="6" y="133"/>
                  </a:cubicBezTo>
                  <a:cubicBezTo>
                    <a:pt x="5" y="132"/>
                    <a:pt x="5" y="131"/>
                    <a:pt x="4" y="131"/>
                  </a:cubicBezTo>
                  <a:cubicBezTo>
                    <a:pt x="5" y="131"/>
                    <a:pt x="5" y="132"/>
                    <a:pt x="5" y="133"/>
                  </a:cubicBezTo>
                  <a:cubicBezTo>
                    <a:pt x="5" y="134"/>
                    <a:pt x="6" y="135"/>
                    <a:pt x="6" y="135"/>
                  </a:cubicBezTo>
                  <a:cubicBezTo>
                    <a:pt x="7" y="138"/>
                    <a:pt x="7" y="142"/>
                    <a:pt x="8" y="146"/>
                  </a:cubicBezTo>
                  <a:cubicBezTo>
                    <a:pt x="11" y="144"/>
                    <a:pt x="14" y="141"/>
                    <a:pt x="18" y="138"/>
                  </a:cubicBezTo>
                  <a:cubicBezTo>
                    <a:pt x="18" y="136"/>
                    <a:pt x="18" y="133"/>
                    <a:pt x="18" y="130"/>
                  </a:cubicBezTo>
                  <a:cubicBezTo>
                    <a:pt x="18" y="130"/>
                    <a:pt x="18" y="130"/>
                    <a:pt x="18" y="130"/>
                  </a:cubicBezTo>
                  <a:cubicBezTo>
                    <a:pt x="18" y="128"/>
                    <a:pt x="18" y="126"/>
                    <a:pt x="19" y="124"/>
                  </a:cubicBezTo>
                  <a:cubicBezTo>
                    <a:pt x="19" y="123"/>
                    <a:pt x="19" y="123"/>
                    <a:pt x="19" y="122"/>
                  </a:cubicBezTo>
                  <a:cubicBezTo>
                    <a:pt x="19" y="118"/>
                    <a:pt x="20" y="114"/>
                    <a:pt x="20" y="110"/>
                  </a:cubicBezTo>
                  <a:cubicBezTo>
                    <a:pt x="20" y="109"/>
                    <a:pt x="21" y="109"/>
                    <a:pt x="21" y="108"/>
                  </a:cubicBezTo>
                  <a:cubicBezTo>
                    <a:pt x="21" y="107"/>
                    <a:pt x="21" y="105"/>
                    <a:pt x="21" y="104"/>
                  </a:cubicBezTo>
                  <a:cubicBezTo>
                    <a:pt x="23" y="89"/>
                    <a:pt x="26" y="77"/>
                    <a:pt x="25" y="76"/>
                  </a:cubicBezTo>
                  <a:cubicBezTo>
                    <a:pt x="24" y="73"/>
                    <a:pt x="24" y="73"/>
                    <a:pt x="23" y="71"/>
                  </a:cubicBezTo>
                  <a:cubicBezTo>
                    <a:pt x="23" y="72"/>
                    <a:pt x="23" y="72"/>
                    <a:pt x="23" y="72"/>
                  </a:cubicBezTo>
                  <a:cubicBezTo>
                    <a:pt x="11" y="70"/>
                    <a:pt x="16" y="69"/>
                    <a:pt x="20" y="65"/>
                  </a:cubicBezTo>
                  <a:moveTo>
                    <a:pt x="16" y="57"/>
                  </a:moveTo>
                  <a:cubicBezTo>
                    <a:pt x="16" y="57"/>
                    <a:pt x="17" y="57"/>
                    <a:pt x="17" y="57"/>
                  </a:cubicBezTo>
                  <a:cubicBezTo>
                    <a:pt x="19" y="57"/>
                    <a:pt x="20" y="56"/>
                    <a:pt x="22" y="54"/>
                  </a:cubicBezTo>
                  <a:cubicBezTo>
                    <a:pt x="17" y="53"/>
                    <a:pt x="17" y="57"/>
                    <a:pt x="16" y="5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93" name="Freeform 766">
              <a:extLst>
                <a:ext uri="{FF2B5EF4-FFF2-40B4-BE49-F238E27FC236}">
                  <a16:creationId xmlns:a16="http://schemas.microsoft.com/office/drawing/2014/main" id="{5AB961D4-19CF-760C-5EE4-3915DC1F3823}"/>
                </a:ext>
              </a:extLst>
            </p:cNvPr>
            <p:cNvSpPr>
              <a:spLocks/>
            </p:cNvSpPr>
            <p:nvPr userDrawn="1"/>
          </p:nvSpPr>
          <p:spPr bwMode="auto">
            <a:xfrm>
              <a:off x="2306" y="2179"/>
              <a:ext cx="3" cy="7"/>
            </a:xfrm>
            <a:custGeom>
              <a:avLst/>
              <a:gdLst>
                <a:gd name="T0" fmla="*/ 0 w 2"/>
                <a:gd name="T1" fmla="*/ 5 h 5"/>
                <a:gd name="T2" fmla="*/ 1 w 2"/>
                <a:gd name="T3" fmla="*/ 0 h 5"/>
                <a:gd name="T4" fmla="*/ 0 w 2"/>
                <a:gd name="T5" fmla="*/ 5 h 5"/>
              </a:gdLst>
              <a:ahLst/>
              <a:cxnLst>
                <a:cxn ang="0">
                  <a:pos x="T0" y="T1"/>
                </a:cxn>
                <a:cxn ang="0">
                  <a:pos x="T2" y="T3"/>
                </a:cxn>
                <a:cxn ang="0">
                  <a:pos x="T4" y="T5"/>
                </a:cxn>
              </a:cxnLst>
              <a:rect l="0" t="0" r="r" b="b"/>
              <a:pathLst>
                <a:path w="2" h="5">
                  <a:moveTo>
                    <a:pt x="0" y="5"/>
                  </a:moveTo>
                  <a:cubicBezTo>
                    <a:pt x="1" y="0"/>
                    <a:pt x="1" y="0"/>
                    <a:pt x="1" y="0"/>
                  </a:cubicBezTo>
                  <a:cubicBezTo>
                    <a:pt x="2" y="3"/>
                    <a:pt x="0" y="2"/>
                    <a:pt x="0" y="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94" name="Freeform 767">
              <a:extLst>
                <a:ext uri="{FF2B5EF4-FFF2-40B4-BE49-F238E27FC236}">
                  <a16:creationId xmlns:a16="http://schemas.microsoft.com/office/drawing/2014/main" id="{92359572-023D-8D44-DBE2-7B78D06E08DB}"/>
                </a:ext>
              </a:extLst>
            </p:cNvPr>
            <p:cNvSpPr>
              <a:spLocks/>
            </p:cNvSpPr>
            <p:nvPr userDrawn="1"/>
          </p:nvSpPr>
          <p:spPr bwMode="auto">
            <a:xfrm>
              <a:off x="2312" y="2184"/>
              <a:ext cx="3" cy="8"/>
            </a:xfrm>
            <a:custGeom>
              <a:avLst/>
              <a:gdLst>
                <a:gd name="T0" fmla="*/ 0 w 2"/>
                <a:gd name="T1" fmla="*/ 0 h 5"/>
                <a:gd name="T2" fmla="*/ 0 w 2"/>
                <a:gd name="T3" fmla="*/ 0 h 5"/>
              </a:gdLst>
              <a:ahLst/>
              <a:cxnLst>
                <a:cxn ang="0">
                  <a:pos x="T0" y="T1"/>
                </a:cxn>
                <a:cxn ang="0">
                  <a:pos x="T2" y="T3"/>
                </a:cxn>
              </a:cxnLst>
              <a:rect l="0" t="0" r="r" b="b"/>
              <a:pathLst>
                <a:path w="2" h="5">
                  <a:moveTo>
                    <a:pt x="0" y="0"/>
                  </a:moveTo>
                  <a:cubicBezTo>
                    <a:pt x="2" y="5"/>
                    <a:pt x="1" y="1"/>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95" name="Freeform 768">
              <a:extLst>
                <a:ext uri="{FF2B5EF4-FFF2-40B4-BE49-F238E27FC236}">
                  <a16:creationId xmlns:a16="http://schemas.microsoft.com/office/drawing/2014/main" id="{8F274F5B-85BF-FEA5-0C8D-22B7E86E416C}"/>
                </a:ext>
              </a:extLst>
            </p:cNvPr>
            <p:cNvSpPr>
              <a:spLocks/>
            </p:cNvSpPr>
            <p:nvPr userDrawn="1"/>
          </p:nvSpPr>
          <p:spPr bwMode="auto">
            <a:xfrm>
              <a:off x="2319" y="2364"/>
              <a:ext cx="6" cy="7"/>
            </a:xfrm>
            <a:custGeom>
              <a:avLst/>
              <a:gdLst>
                <a:gd name="T0" fmla="*/ 0 w 4"/>
                <a:gd name="T1" fmla="*/ 5 h 5"/>
                <a:gd name="T2" fmla="*/ 3 w 4"/>
                <a:gd name="T3" fmla="*/ 0 h 5"/>
                <a:gd name="T4" fmla="*/ 0 w 4"/>
                <a:gd name="T5" fmla="*/ 5 h 5"/>
              </a:gdLst>
              <a:ahLst/>
              <a:cxnLst>
                <a:cxn ang="0">
                  <a:pos x="T0" y="T1"/>
                </a:cxn>
                <a:cxn ang="0">
                  <a:pos x="T2" y="T3"/>
                </a:cxn>
                <a:cxn ang="0">
                  <a:pos x="T4" y="T5"/>
                </a:cxn>
              </a:cxnLst>
              <a:rect l="0" t="0" r="r" b="b"/>
              <a:pathLst>
                <a:path w="4" h="5">
                  <a:moveTo>
                    <a:pt x="0" y="5"/>
                  </a:moveTo>
                  <a:cubicBezTo>
                    <a:pt x="1" y="3"/>
                    <a:pt x="2" y="2"/>
                    <a:pt x="3" y="0"/>
                  </a:cubicBezTo>
                  <a:cubicBezTo>
                    <a:pt x="4" y="4"/>
                    <a:pt x="1" y="4"/>
                    <a:pt x="0" y="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96" name="Freeform 769">
              <a:extLst>
                <a:ext uri="{FF2B5EF4-FFF2-40B4-BE49-F238E27FC236}">
                  <a16:creationId xmlns:a16="http://schemas.microsoft.com/office/drawing/2014/main" id="{FA263E50-5A26-1EBA-552A-CD3C2AC8F7EF}"/>
                </a:ext>
              </a:extLst>
            </p:cNvPr>
            <p:cNvSpPr>
              <a:spLocks/>
            </p:cNvSpPr>
            <p:nvPr userDrawn="1"/>
          </p:nvSpPr>
          <p:spPr bwMode="auto">
            <a:xfrm>
              <a:off x="2318" y="2371"/>
              <a:ext cx="1" cy="3"/>
            </a:xfrm>
            <a:custGeom>
              <a:avLst/>
              <a:gdLst>
                <a:gd name="T0" fmla="*/ 1 w 1"/>
                <a:gd name="T1" fmla="*/ 0 h 2"/>
                <a:gd name="T2" fmla="*/ 0 w 1"/>
                <a:gd name="T3" fmla="*/ 2 h 2"/>
                <a:gd name="T4" fmla="*/ 1 w 1"/>
                <a:gd name="T5" fmla="*/ 0 h 2"/>
              </a:gdLst>
              <a:ahLst/>
              <a:cxnLst>
                <a:cxn ang="0">
                  <a:pos x="T0" y="T1"/>
                </a:cxn>
                <a:cxn ang="0">
                  <a:pos x="T2" y="T3"/>
                </a:cxn>
                <a:cxn ang="0">
                  <a:pos x="T4" y="T5"/>
                </a:cxn>
              </a:cxnLst>
              <a:rect l="0" t="0" r="r" b="b"/>
              <a:pathLst>
                <a:path w="1" h="2">
                  <a:moveTo>
                    <a:pt x="1" y="0"/>
                  </a:moveTo>
                  <a:cubicBezTo>
                    <a:pt x="0" y="2"/>
                    <a:pt x="0" y="2"/>
                    <a:pt x="0" y="2"/>
                  </a:cubicBezTo>
                  <a:cubicBezTo>
                    <a:pt x="0" y="1"/>
                    <a:pt x="0" y="1"/>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97" name="Freeform 770">
              <a:extLst>
                <a:ext uri="{FF2B5EF4-FFF2-40B4-BE49-F238E27FC236}">
                  <a16:creationId xmlns:a16="http://schemas.microsoft.com/office/drawing/2014/main" id="{D3004AF8-F31C-1287-017D-E2579069F1D0}"/>
                </a:ext>
              </a:extLst>
            </p:cNvPr>
            <p:cNvSpPr>
              <a:spLocks/>
            </p:cNvSpPr>
            <p:nvPr userDrawn="1"/>
          </p:nvSpPr>
          <p:spPr bwMode="auto">
            <a:xfrm>
              <a:off x="2316" y="2210"/>
              <a:ext cx="3" cy="3"/>
            </a:xfrm>
            <a:custGeom>
              <a:avLst/>
              <a:gdLst>
                <a:gd name="T0" fmla="*/ 2 w 2"/>
                <a:gd name="T1" fmla="*/ 0 h 2"/>
                <a:gd name="T2" fmla="*/ 0 w 2"/>
                <a:gd name="T3" fmla="*/ 2 h 2"/>
                <a:gd name="T4" fmla="*/ 2 w 2"/>
                <a:gd name="T5" fmla="*/ 0 h 2"/>
              </a:gdLst>
              <a:ahLst/>
              <a:cxnLst>
                <a:cxn ang="0">
                  <a:pos x="T0" y="T1"/>
                </a:cxn>
                <a:cxn ang="0">
                  <a:pos x="T2" y="T3"/>
                </a:cxn>
                <a:cxn ang="0">
                  <a:pos x="T4" y="T5"/>
                </a:cxn>
              </a:cxnLst>
              <a:rect l="0" t="0" r="r" b="b"/>
              <a:pathLst>
                <a:path w="2" h="2">
                  <a:moveTo>
                    <a:pt x="2" y="0"/>
                  </a:moveTo>
                  <a:cubicBezTo>
                    <a:pt x="2" y="1"/>
                    <a:pt x="1" y="2"/>
                    <a:pt x="0" y="2"/>
                  </a:cubicBezTo>
                  <a:cubicBezTo>
                    <a:pt x="1" y="1"/>
                    <a:pt x="1" y="0"/>
                    <a:pt x="2"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98" name="Freeform 771">
              <a:extLst>
                <a:ext uri="{FF2B5EF4-FFF2-40B4-BE49-F238E27FC236}">
                  <a16:creationId xmlns:a16="http://schemas.microsoft.com/office/drawing/2014/main" id="{9AE4F8F5-41BF-D0AB-0710-A7E7D4BC33A6}"/>
                </a:ext>
              </a:extLst>
            </p:cNvPr>
            <p:cNvSpPr>
              <a:spLocks/>
            </p:cNvSpPr>
            <p:nvPr userDrawn="1"/>
          </p:nvSpPr>
          <p:spPr bwMode="auto">
            <a:xfrm>
              <a:off x="2315" y="3138"/>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99" name="Freeform 772">
              <a:extLst>
                <a:ext uri="{FF2B5EF4-FFF2-40B4-BE49-F238E27FC236}">
                  <a16:creationId xmlns:a16="http://schemas.microsoft.com/office/drawing/2014/main" id="{A9576689-BE35-5AD9-2C91-D1C22C65E486}"/>
                </a:ext>
              </a:extLst>
            </p:cNvPr>
            <p:cNvSpPr>
              <a:spLocks noEditPoints="1"/>
            </p:cNvSpPr>
            <p:nvPr userDrawn="1"/>
          </p:nvSpPr>
          <p:spPr bwMode="auto">
            <a:xfrm>
              <a:off x="2256" y="2202"/>
              <a:ext cx="82" cy="965"/>
            </a:xfrm>
            <a:custGeom>
              <a:avLst/>
              <a:gdLst>
                <a:gd name="T0" fmla="*/ 34 w 57"/>
                <a:gd name="T1" fmla="*/ 305 h 671"/>
                <a:gd name="T2" fmla="*/ 34 w 57"/>
                <a:gd name="T3" fmla="*/ 305 h 671"/>
                <a:gd name="T4" fmla="*/ 35 w 57"/>
                <a:gd name="T5" fmla="*/ 305 h 671"/>
                <a:gd name="T6" fmla="*/ 35 w 57"/>
                <a:gd name="T7" fmla="*/ 306 h 671"/>
                <a:gd name="T8" fmla="*/ 35 w 57"/>
                <a:gd name="T9" fmla="*/ 306 h 671"/>
                <a:gd name="T10" fmla="*/ 43 w 57"/>
                <a:gd name="T11" fmla="*/ 296 h 671"/>
                <a:gd name="T12" fmla="*/ 34 w 57"/>
                <a:gd name="T13" fmla="*/ 305 h 671"/>
                <a:gd name="T14" fmla="*/ 45 w 57"/>
                <a:gd name="T15" fmla="*/ 348 h 671"/>
                <a:gd name="T16" fmla="*/ 42 w 57"/>
                <a:gd name="T17" fmla="*/ 334 h 671"/>
                <a:gd name="T18" fmla="*/ 45 w 57"/>
                <a:gd name="T19" fmla="*/ 348 h 671"/>
                <a:gd name="T20" fmla="*/ 49 w 57"/>
                <a:gd name="T21" fmla="*/ 363 h 671"/>
                <a:gd name="T22" fmla="*/ 45 w 57"/>
                <a:gd name="T23" fmla="*/ 348 h 671"/>
                <a:gd name="T24" fmla="*/ 45 w 57"/>
                <a:gd name="T25" fmla="*/ 350 h 671"/>
                <a:gd name="T26" fmla="*/ 41 w 57"/>
                <a:gd name="T27" fmla="*/ 329 h 671"/>
                <a:gd name="T28" fmla="*/ 42 w 57"/>
                <a:gd name="T29" fmla="*/ 334 h 671"/>
                <a:gd name="T30" fmla="*/ 41 w 57"/>
                <a:gd name="T31" fmla="*/ 329 h 671"/>
                <a:gd name="T32" fmla="*/ 38 w 57"/>
                <a:gd name="T33" fmla="*/ 285 h 671"/>
                <a:gd name="T34" fmla="*/ 44 w 57"/>
                <a:gd name="T35" fmla="*/ 140 h 671"/>
                <a:gd name="T36" fmla="*/ 45 w 57"/>
                <a:gd name="T37" fmla="*/ 117 h 671"/>
                <a:gd name="T38" fmla="*/ 46 w 57"/>
                <a:gd name="T39" fmla="*/ 116 h 671"/>
                <a:gd name="T40" fmla="*/ 45 w 57"/>
                <a:gd name="T41" fmla="*/ 118 h 671"/>
                <a:gd name="T42" fmla="*/ 42 w 57"/>
                <a:gd name="T43" fmla="*/ 71 h 671"/>
                <a:gd name="T44" fmla="*/ 39 w 57"/>
                <a:gd name="T45" fmla="*/ 32 h 671"/>
                <a:gd name="T46" fmla="*/ 39 w 57"/>
                <a:gd name="T47" fmla="*/ 31 h 671"/>
                <a:gd name="T48" fmla="*/ 39 w 57"/>
                <a:gd name="T49" fmla="*/ 30 h 671"/>
                <a:gd name="T50" fmla="*/ 44 w 57"/>
                <a:gd name="T51" fmla="*/ 0 h 671"/>
                <a:gd name="T52" fmla="*/ 37 w 57"/>
                <a:gd name="T53" fmla="*/ 26 h 671"/>
                <a:gd name="T54" fmla="*/ 36 w 57"/>
                <a:gd name="T55" fmla="*/ 29 h 671"/>
                <a:gd name="T56" fmla="*/ 36 w 57"/>
                <a:gd name="T57" fmla="*/ 30 h 671"/>
                <a:gd name="T58" fmla="*/ 33 w 57"/>
                <a:gd name="T59" fmla="*/ 30 h 671"/>
                <a:gd name="T60" fmla="*/ 35 w 57"/>
                <a:gd name="T61" fmla="*/ 36 h 671"/>
                <a:gd name="T62" fmla="*/ 34 w 57"/>
                <a:gd name="T63" fmla="*/ 39 h 671"/>
                <a:gd name="T64" fmla="*/ 13 w 57"/>
                <a:gd name="T65" fmla="*/ 518 h 671"/>
                <a:gd name="T66" fmla="*/ 14 w 57"/>
                <a:gd name="T67" fmla="*/ 522 h 671"/>
                <a:gd name="T68" fmla="*/ 14 w 57"/>
                <a:gd name="T69" fmla="*/ 520 h 671"/>
                <a:gd name="T70" fmla="*/ 17 w 57"/>
                <a:gd name="T71" fmla="*/ 530 h 671"/>
                <a:gd name="T72" fmla="*/ 14 w 57"/>
                <a:gd name="T73" fmla="*/ 522 h 671"/>
                <a:gd name="T74" fmla="*/ 31 w 57"/>
                <a:gd name="T75" fmla="*/ 648 h 671"/>
                <a:gd name="T76" fmla="*/ 31 w 57"/>
                <a:gd name="T77" fmla="*/ 650 h 671"/>
                <a:gd name="T78" fmla="*/ 31 w 57"/>
                <a:gd name="T79" fmla="*/ 650 h 671"/>
                <a:gd name="T80" fmla="*/ 50 w 57"/>
                <a:gd name="T81" fmla="*/ 654 h 671"/>
                <a:gd name="T82" fmla="*/ 56 w 57"/>
                <a:gd name="T83" fmla="*/ 637 h 671"/>
                <a:gd name="T84" fmla="*/ 49 w 57"/>
                <a:gd name="T85" fmla="*/ 363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7" h="671">
                  <a:moveTo>
                    <a:pt x="34" y="305"/>
                  </a:moveTo>
                  <a:cubicBezTo>
                    <a:pt x="34" y="305"/>
                    <a:pt x="34" y="305"/>
                    <a:pt x="34" y="305"/>
                  </a:cubicBezTo>
                  <a:cubicBezTo>
                    <a:pt x="34" y="305"/>
                    <a:pt x="34" y="305"/>
                    <a:pt x="35" y="305"/>
                  </a:cubicBezTo>
                  <a:cubicBezTo>
                    <a:pt x="35" y="306"/>
                    <a:pt x="35" y="306"/>
                    <a:pt x="35" y="306"/>
                  </a:cubicBezTo>
                  <a:cubicBezTo>
                    <a:pt x="35" y="306"/>
                    <a:pt x="35" y="306"/>
                    <a:pt x="35" y="306"/>
                  </a:cubicBezTo>
                  <a:cubicBezTo>
                    <a:pt x="38" y="306"/>
                    <a:pt x="41" y="303"/>
                    <a:pt x="43" y="296"/>
                  </a:cubicBezTo>
                  <a:cubicBezTo>
                    <a:pt x="35" y="295"/>
                    <a:pt x="35" y="304"/>
                    <a:pt x="34" y="305"/>
                  </a:cubicBezTo>
                  <a:close/>
                  <a:moveTo>
                    <a:pt x="45" y="348"/>
                  </a:moveTo>
                  <a:cubicBezTo>
                    <a:pt x="45" y="345"/>
                    <a:pt x="43" y="339"/>
                    <a:pt x="42" y="334"/>
                  </a:cubicBezTo>
                  <a:cubicBezTo>
                    <a:pt x="43" y="342"/>
                    <a:pt x="44" y="345"/>
                    <a:pt x="45" y="348"/>
                  </a:cubicBezTo>
                  <a:close/>
                  <a:moveTo>
                    <a:pt x="49" y="363"/>
                  </a:moveTo>
                  <a:cubicBezTo>
                    <a:pt x="48" y="354"/>
                    <a:pt x="47" y="352"/>
                    <a:pt x="45" y="348"/>
                  </a:cubicBezTo>
                  <a:cubicBezTo>
                    <a:pt x="45" y="349"/>
                    <a:pt x="45" y="350"/>
                    <a:pt x="45" y="350"/>
                  </a:cubicBezTo>
                  <a:cubicBezTo>
                    <a:pt x="25" y="344"/>
                    <a:pt x="34" y="340"/>
                    <a:pt x="41" y="329"/>
                  </a:cubicBezTo>
                  <a:cubicBezTo>
                    <a:pt x="41" y="330"/>
                    <a:pt x="41" y="332"/>
                    <a:pt x="42" y="334"/>
                  </a:cubicBezTo>
                  <a:cubicBezTo>
                    <a:pt x="42" y="332"/>
                    <a:pt x="41" y="330"/>
                    <a:pt x="41" y="329"/>
                  </a:cubicBezTo>
                  <a:cubicBezTo>
                    <a:pt x="47" y="320"/>
                    <a:pt x="51" y="307"/>
                    <a:pt x="38" y="285"/>
                  </a:cubicBezTo>
                  <a:cubicBezTo>
                    <a:pt x="57" y="277"/>
                    <a:pt x="43" y="172"/>
                    <a:pt x="44" y="140"/>
                  </a:cubicBezTo>
                  <a:cubicBezTo>
                    <a:pt x="35" y="186"/>
                    <a:pt x="44" y="128"/>
                    <a:pt x="45" y="117"/>
                  </a:cubicBezTo>
                  <a:cubicBezTo>
                    <a:pt x="46" y="117"/>
                    <a:pt x="46" y="116"/>
                    <a:pt x="46" y="116"/>
                  </a:cubicBezTo>
                  <a:cubicBezTo>
                    <a:pt x="45" y="117"/>
                    <a:pt x="45" y="117"/>
                    <a:pt x="45" y="118"/>
                  </a:cubicBezTo>
                  <a:cubicBezTo>
                    <a:pt x="31" y="143"/>
                    <a:pt x="39" y="105"/>
                    <a:pt x="42" y="71"/>
                  </a:cubicBezTo>
                  <a:cubicBezTo>
                    <a:pt x="44" y="54"/>
                    <a:pt x="44" y="38"/>
                    <a:pt x="39" y="32"/>
                  </a:cubicBezTo>
                  <a:cubicBezTo>
                    <a:pt x="39" y="32"/>
                    <a:pt x="39" y="32"/>
                    <a:pt x="39" y="31"/>
                  </a:cubicBezTo>
                  <a:cubicBezTo>
                    <a:pt x="39" y="31"/>
                    <a:pt x="39" y="30"/>
                    <a:pt x="39" y="30"/>
                  </a:cubicBezTo>
                  <a:cubicBezTo>
                    <a:pt x="40" y="19"/>
                    <a:pt x="41" y="9"/>
                    <a:pt x="44" y="0"/>
                  </a:cubicBezTo>
                  <a:cubicBezTo>
                    <a:pt x="41" y="6"/>
                    <a:pt x="39" y="15"/>
                    <a:pt x="37" y="26"/>
                  </a:cubicBezTo>
                  <a:cubicBezTo>
                    <a:pt x="36" y="27"/>
                    <a:pt x="36" y="28"/>
                    <a:pt x="36" y="29"/>
                  </a:cubicBezTo>
                  <a:cubicBezTo>
                    <a:pt x="36" y="29"/>
                    <a:pt x="36" y="30"/>
                    <a:pt x="36" y="30"/>
                  </a:cubicBezTo>
                  <a:cubicBezTo>
                    <a:pt x="35" y="30"/>
                    <a:pt x="34" y="30"/>
                    <a:pt x="33" y="30"/>
                  </a:cubicBezTo>
                  <a:cubicBezTo>
                    <a:pt x="34" y="32"/>
                    <a:pt x="34" y="34"/>
                    <a:pt x="35" y="36"/>
                  </a:cubicBezTo>
                  <a:cubicBezTo>
                    <a:pt x="35" y="37"/>
                    <a:pt x="34" y="38"/>
                    <a:pt x="34" y="39"/>
                  </a:cubicBezTo>
                  <a:cubicBezTo>
                    <a:pt x="14" y="156"/>
                    <a:pt x="0" y="458"/>
                    <a:pt x="13" y="518"/>
                  </a:cubicBezTo>
                  <a:cubicBezTo>
                    <a:pt x="13" y="519"/>
                    <a:pt x="14" y="520"/>
                    <a:pt x="14" y="522"/>
                  </a:cubicBezTo>
                  <a:cubicBezTo>
                    <a:pt x="14" y="521"/>
                    <a:pt x="14" y="520"/>
                    <a:pt x="14" y="520"/>
                  </a:cubicBezTo>
                  <a:cubicBezTo>
                    <a:pt x="16" y="526"/>
                    <a:pt x="17" y="529"/>
                    <a:pt x="17" y="530"/>
                  </a:cubicBezTo>
                  <a:cubicBezTo>
                    <a:pt x="17" y="529"/>
                    <a:pt x="16" y="525"/>
                    <a:pt x="14" y="522"/>
                  </a:cubicBezTo>
                  <a:cubicBezTo>
                    <a:pt x="21" y="547"/>
                    <a:pt x="23" y="616"/>
                    <a:pt x="31" y="648"/>
                  </a:cubicBezTo>
                  <a:cubicBezTo>
                    <a:pt x="31" y="649"/>
                    <a:pt x="31" y="649"/>
                    <a:pt x="31" y="650"/>
                  </a:cubicBezTo>
                  <a:cubicBezTo>
                    <a:pt x="31" y="650"/>
                    <a:pt x="31" y="650"/>
                    <a:pt x="31" y="650"/>
                  </a:cubicBezTo>
                  <a:cubicBezTo>
                    <a:pt x="35" y="666"/>
                    <a:pt x="41" y="671"/>
                    <a:pt x="50" y="654"/>
                  </a:cubicBezTo>
                  <a:cubicBezTo>
                    <a:pt x="52" y="649"/>
                    <a:pt x="54" y="644"/>
                    <a:pt x="56" y="637"/>
                  </a:cubicBezTo>
                  <a:cubicBezTo>
                    <a:pt x="14" y="661"/>
                    <a:pt x="51" y="371"/>
                    <a:pt x="49" y="3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00" name="Freeform 773">
              <a:extLst>
                <a:ext uri="{FF2B5EF4-FFF2-40B4-BE49-F238E27FC236}">
                  <a16:creationId xmlns:a16="http://schemas.microsoft.com/office/drawing/2014/main" id="{02D147F4-998D-49E8-86E4-DCB37635CD3D}"/>
                </a:ext>
              </a:extLst>
            </p:cNvPr>
            <p:cNvSpPr>
              <a:spLocks noEditPoints="1"/>
            </p:cNvSpPr>
            <p:nvPr userDrawn="1"/>
          </p:nvSpPr>
          <p:spPr bwMode="auto">
            <a:xfrm>
              <a:off x="2925" y="2322"/>
              <a:ext cx="58" cy="238"/>
            </a:xfrm>
            <a:custGeom>
              <a:avLst/>
              <a:gdLst>
                <a:gd name="T0" fmla="*/ 8 w 41"/>
                <a:gd name="T1" fmla="*/ 165 h 165"/>
                <a:gd name="T2" fmla="*/ 9 w 41"/>
                <a:gd name="T3" fmla="*/ 164 h 165"/>
                <a:gd name="T4" fmla="*/ 6 w 41"/>
                <a:gd name="T5" fmla="*/ 158 h 165"/>
                <a:gd name="T6" fmla="*/ 8 w 41"/>
                <a:gd name="T7" fmla="*/ 165 h 165"/>
                <a:gd name="T8" fmla="*/ 1 w 41"/>
                <a:gd name="T9" fmla="*/ 23 h 165"/>
                <a:gd name="T10" fmla="*/ 0 w 41"/>
                <a:gd name="T11" fmla="*/ 50 h 165"/>
                <a:gd name="T12" fmla="*/ 0 w 41"/>
                <a:gd name="T13" fmla="*/ 51 h 165"/>
                <a:gd name="T14" fmla="*/ 0 w 41"/>
                <a:gd name="T15" fmla="*/ 56 h 165"/>
                <a:gd name="T16" fmla="*/ 5 w 41"/>
                <a:gd name="T17" fmla="*/ 151 h 165"/>
                <a:gd name="T18" fmla="*/ 5 w 41"/>
                <a:gd name="T19" fmla="*/ 154 h 165"/>
                <a:gd name="T20" fmla="*/ 6 w 41"/>
                <a:gd name="T21" fmla="*/ 158 h 165"/>
                <a:gd name="T22" fmla="*/ 6 w 41"/>
                <a:gd name="T23" fmla="*/ 156 h 165"/>
                <a:gd name="T24" fmla="*/ 9 w 41"/>
                <a:gd name="T25" fmla="*/ 164 h 165"/>
                <a:gd name="T26" fmla="*/ 29 w 41"/>
                <a:gd name="T27" fmla="*/ 153 h 165"/>
                <a:gd name="T28" fmla="*/ 30 w 41"/>
                <a:gd name="T29" fmla="*/ 136 h 165"/>
                <a:gd name="T30" fmla="*/ 30 w 41"/>
                <a:gd name="T31" fmla="*/ 135 h 165"/>
                <a:gd name="T32" fmla="*/ 30 w 41"/>
                <a:gd name="T33" fmla="*/ 135 h 165"/>
                <a:gd name="T34" fmla="*/ 38 w 41"/>
                <a:gd name="T35" fmla="*/ 35 h 165"/>
                <a:gd name="T36" fmla="*/ 41 w 41"/>
                <a:gd name="T37" fmla="*/ 0 h 165"/>
                <a:gd name="T38" fmla="*/ 1 w 41"/>
                <a:gd name="T39" fmla="*/ 23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65">
                  <a:moveTo>
                    <a:pt x="8" y="165"/>
                  </a:moveTo>
                  <a:cubicBezTo>
                    <a:pt x="8" y="165"/>
                    <a:pt x="8" y="164"/>
                    <a:pt x="9" y="164"/>
                  </a:cubicBezTo>
                  <a:cubicBezTo>
                    <a:pt x="8" y="163"/>
                    <a:pt x="7" y="160"/>
                    <a:pt x="6" y="158"/>
                  </a:cubicBezTo>
                  <a:cubicBezTo>
                    <a:pt x="7" y="160"/>
                    <a:pt x="7" y="162"/>
                    <a:pt x="8" y="165"/>
                  </a:cubicBezTo>
                  <a:close/>
                  <a:moveTo>
                    <a:pt x="1" y="23"/>
                  </a:moveTo>
                  <a:cubicBezTo>
                    <a:pt x="0" y="32"/>
                    <a:pt x="0" y="41"/>
                    <a:pt x="0" y="50"/>
                  </a:cubicBezTo>
                  <a:cubicBezTo>
                    <a:pt x="0" y="51"/>
                    <a:pt x="0" y="51"/>
                    <a:pt x="0" y="51"/>
                  </a:cubicBezTo>
                  <a:cubicBezTo>
                    <a:pt x="0" y="53"/>
                    <a:pt x="0" y="55"/>
                    <a:pt x="0" y="56"/>
                  </a:cubicBezTo>
                  <a:cubicBezTo>
                    <a:pt x="0" y="99"/>
                    <a:pt x="1" y="133"/>
                    <a:pt x="5" y="151"/>
                  </a:cubicBezTo>
                  <a:cubicBezTo>
                    <a:pt x="5" y="152"/>
                    <a:pt x="5" y="153"/>
                    <a:pt x="5" y="154"/>
                  </a:cubicBezTo>
                  <a:cubicBezTo>
                    <a:pt x="5" y="155"/>
                    <a:pt x="6" y="156"/>
                    <a:pt x="6" y="158"/>
                  </a:cubicBezTo>
                  <a:cubicBezTo>
                    <a:pt x="6" y="157"/>
                    <a:pt x="6" y="156"/>
                    <a:pt x="6" y="156"/>
                  </a:cubicBezTo>
                  <a:cubicBezTo>
                    <a:pt x="7" y="160"/>
                    <a:pt x="8" y="163"/>
                    <a:pt x="9" y="164"/>
                  </a:cubicBezTo>
                  <a:cubicBezTo>
                    <a:pt x="16" y="161"/>
                    <a:pt x="22" y="157"/>
                    <a:pt x="29" y="153"/>
                  </a:cubicBezTo>
                  <a:cubicBezTo>
                    <a:pt x="30" y="148"/>
                    <a:pt x="30" y="142"/>
                    <a:pt x="30" y="136"/>
                  </a:cubicBezTo>
                  <a:cubicBezTo>
                    <a:pt x="30" y="136"/>
                    <a:pt x="30" y="135"/>
                    <a:pt x="30" y="135"/>
                  </a:cubicBezTo>
                  <a:cubicBezTo>
                    <a:pt x="30" y="135"/>
                    <a:pt x="30" y="135"/>
                    <a:pt x="30" y="135"/>
                  </a:cubicBezTo>
                  <a:cubicBezTo>
                    <a:pt x="33" y="98"/>
                    <a:pt x="36" y="61"/>
                    <a:pt x="38" y="35"/>
                  </a:cubicBezTo>
                  <a:cubicBezTo>
                    <a:pt x="40" y="17"/>
                    <a:pt x="41" y="5"/>
                    <a:pt x="41" y="0"/>
                  </a:cubicBezTo>
                  <a:cubicBezTo>
                    <a:pt x="28" y="8"/>
                    <a:pt x="14" y="15"/>
                    <a:pt x="1" y="2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01" name="Freeform 774">
              <a:extLst>
                <a:ext uri="{FF2B5EF4-FFF2-40B4-BE49-F238E27FC236}">
                  <a16:creationId xmlns:a16="http://schemas.microsoft.com/office/drawing/2014/main" id="{3CBB879C-A910-F816-DE7B-A6D9729A51C3}"/>
                </a:ext>
              </a:extLst>
            </p:cNvPr>
            <p:cNvSpPr>
              <a:spLocks noEditPoints="1"/>
            </p:cNvSpPr>
            <p:nvPr userDrawn="1"/>
          </p:nvSpPr>
          <p:spPr bwMode="auto">
            <a:xfrm>
              <a:off x="3182" y="2184"/>
              <a:ext cx="59" cy="193"/>
            </a:xfrm>
            <a:custGeom>
              <a:avLst/>
              <a:gdLst>
                <a:gd name="T0" fmla="*/ 8 w 41"/>
                <a:gd name="T1" fmla="*/ 134 h 134"/>
                <a:gd name="T2" fmla="*/ 9 w 41"/>
                <a:gd name="T3" fmla="*/ 134 h 134"/>
                <a:gd name="T4" fmla="*/ 6 w 41"/>
                <a:gd name="T5" fmla="*/ 129 h 134"/>
                <a:gd name="T6" fmla="*/ 8 w 41"/>
                <a:gd name="T7" fmla="*/ 134 h 134"/>
                <a:gd name="T8" fmla="*/ 1 w 41"/>
                <a:gd name="T9" fmla="*/ 18 h 134"/>
                <a:gd name="T10" fmla="*/ 0 w 41"/>
                <a:gd name="T11" fmla="*/ 40 h 134"/>
                <a:gd name="T12" fmla="*/ 0 w 41"/>
                <a:gd name="T13" fmla="*/ 41 h 134"/>
                <a:gd name="T14" fmla="*/ 0 w 41"/>
                <a:gd name="T15" fmla="*/ 46 h 134"/>
                <a:gd name="T16" fmla="*/ 5 w 41"/>
                <a:gd name="T17" fmla="*/ 123 h 134"/>
                <a:gd name="T18" fmla="*/ 5 w 41"/>
                <a:gd name="T19" fmla="*/ 126 h 134"/>
                <a:gd name="T20" fmla="*/ 6 w 41"/>
                <a:gd name="T21" fmla="*/ 128 h 134"/>
                <a:gd name="T22" fmla="*/ 6 w 41"/>
                <a:gd name="T23" fmla="*/ 127 h 134"/>
                <a:gd name="T24" fmla="*/ 9 w 41"/>
                <a:gd name="T25" fmla="*/ 134 h 134"/>
                <a:gd name="T26" fmla="*/ 29 w 41"/>
                <a:gd name="T27" fmla="*/ 125 h 134"/>
                <a:gd name="T28" fmla="*/ 30 w 41"/>
                <a:gd name="T29" fmla="*/ 111 h 134"/>
                <a:gd name="T30" fmla="*/ 30 w 41"/>
                <a:gd name="T31" fmla="*/ 110 h 134"/>
                <a:gd name="T32" fmla="*/ 30 w 41"/>
                <a:gd name="T33" fmla="*/ 110 h 134"/>
                <a:gd name="T34" fmla="*/ 38 w 41"/>
                <a:gd name="T35" fmla="*/ 28 h 134"/>
                <a:gd name="T36" fmla="*/ 41 w 41"/>
                <a:gd name="T37" fmla="*/ 0 h 134"/>
                <a:gd name="T38" fmla="*/ 1 w 41"/>
                <a:gd name="T39" fmla="*/ 18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34">
                  <a:moveTo>
                    <a:pt x="8" y="134"/>
                  </a:moveTo>
                  <a:cubicBezTo>
                    <a:pt x="8" y="134"/>
                    <a:pt x="8" y="134"/>
                    <a:pt x="9" y="134"/>
                  </a:cubicBezTo>
                  <a:cubicBezTo>
                    <a:pt x="8" y="132"/>
                    <a:pt x="7" y="130"/>
                    <a:pt x="6" y="129"/>
                  </a:cubicBezTo>
                  <a:cubicBezTo>
                    <a:pt x="7" y="130"/>
                    <a:pt x="7" y="132"/>
                    <a:pt x="8" y="134"/>
                  </a:cubicBezTo>
                  <a:close/>
                  <a:moveTo>
                    <a:pt x="1" y="18"/>
                  </a:moveTo>
                  <a:cubicBezTo>
                    <a:pt x="0" y="26"/>
                    <a:pt x="0" y="33"/>
                    <a:pt x="0" y="40"/>
                  </a:cubicBezTo>
                  <a:cubicBezTo>
                    <a:pt x="0" y="41"/>
                    <a:pt x="0" y="41"/>
                    <a:pt x="0" y="41"/>
                  </a:cubicBezTo>
                  <a:cubicBezTo>
                    <a:pt x="0" y="43"/>
                    <a:pt x="0" y="44"/>
                    <a:pt x="0" y="46"/>
                  </a:cubicBezTo>
                  <a:cubicBezTo>
                    <a:pt x="0" y="80"/>
                    <a:pt x="1" y="108"/>
                    <a:pt x="5" y="123"/>
                  </a:cubicBezTo>
                  <a:cubicBezTo>
                    <a:pt x="5" y="124"/>
                    <a:pt x="5" y="125"/>
                    <a:pt x="5" y="126"/>
                  </a:cubicBezTo>
                  <a:cubicBezTo>
                    <a:pt x="5" y="126"/>
                    <a:pt x="6" y="127"/>
                    <a:pt x="6" y="128"/>
                  </a:cubicBezTo>
                  <a:cubicBezTo>
                    <a:pt x="6" y="128"/>
                    <a:pt x="6" y="127"/>
                    <a:pt x="6" y="127"/>
                  </a:cubicBezTo>
                  <a:cubicBezTo>
                    <a:pt x="7" y="130"/>
                    <a:pt x="8" y="132"/>
                    <a:pt x="9" y="134"/>
                  </a:cubicBezTo>
                  <a:cubicBezTo>
                    <a:pt x="16" y="131"/>
                    <a:pt x="22" y="128"/>
                    <a:pt x="29" y="125"/>
                  </a:cubicBezTo>
                  <a:cubicBezTo>
                    <a:pt x="30" y="120"/>
                    <a:pt x="30" y="115"/>
                    <a:pt x="30" y="111"/>
                  </a:cubicBezTo>
                  <a:cubicBezTo>
                    <a:pt x="30" y="110"/>
                    <a:pt x="30" y="110"/>
                    <a:pt x="30" y="110"/>
                  </a:cubicBezTo>
                  <a:cubicBezTo>
                    <a:pt x="30" y="110"/>
                    <a:pt x="30" y="110"/>
                    <a:pt x="30" y="110"/>
                  </a:cubicBezTo>
                  <a:cubicBezTo>
                    <a:pt x="33" y="79"/>
                    <a:pt x="36" y="49"/>
                    <a:pt x="38" y="28"/>
                  </a:cubicBezTo>
                  <a:cubicBezTo>
                    <a:pt x="40" y="14"/>
                    <a:pt x="41" y="3"/>
                    <a:pt x="41" y="0"/>
                  </a:cubicBezTo>
                  <a:cubicBezTo>
                    <a:pt x="28" y="6"/>
                    <a:pt x="14" y="12"/>
                    <a:pt x="1" y="1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02" name="Freeform 775">
              <a:extLst>
                <a:ext uri="{FF2B5EF4-FFF2-40B4-BE49-F238E27FC236}">
                  <a16:creationId xmlns:a16="http://schemas.microsoft.com/office/drawing/2014/main" id="{672527DC-010F-4BCD-36D1-2B025B975B60}"/>
                </a:ext>
              </a:extLst>
            </p:cNvPr>
            <p:cNvSpPr>
              <a:spLocks noEditPoints="1"/>
            </p:cNvSpPr>
            <p:nvPr userDrawn="1"/>
          </p:nvSpPr>
          <p:spPr bwMode="auto">
            <a:xfrm>
              <a:off x="3467" y="1972"/>
              <a:ext cx="59" cy="192"/>
            </a:xfrm>
            <a:custGeom>
              <a:avLst/>
              <a:gdLst>
                <a:gd name="T0" fmla="*/ 7 w 41"/>
                <a:gd name="T1" fmla="*/ 134 h 134"/>
                <a:gd name="T2" fmla="*/ 8 w 41"/>
                <a:gd name="T3" fmla="*/ 134 h 134"/>
                <a:gd name="T4" fmla="*/ 6 w 41"/>
                <a:gd name="T5" fmla="*/ 129 h 134"/>
                <a:gd name="T6" fmla="*/ 7 w 41"/>
                <a:gd name="T7" fmla="*/ 134 h 134"/>
                <a:gd name="T8" fmla="*/ 0 w 41"/>
                <a:gd name="T9" fmla="*/ 19 h 134"/>
                <a:gd name="T10" fmla="*/ 0 w 41"/>
                <a:gd name="T11" fmla="*/ 41 h 134"/>
                <a:gd name="T12" fmla="*/ 0 w 41"/>
                <a:gd name="T13" fmla="*/ 42 h 134"/>
                <a:gd name="T14" fmla="*/ 0 w 41"/>
                <a:gd name="T15" fmla="*/ 46 h 134"/>
                <a:gd name="T16" fmla="*/ 4 w 41"/>
                <a:gd name="T17" fmla="*/ 124 h 134"/>
                <a:gd name="T18" fmla="*/ 5 w 41"/>
                <a:gd name="T19" fmla="*/ 126 h 134"/>
                <a:gd name="T20" fmla="*/ 6 w 41"/>
                <a:gd name="T21" fmla="*/ 129 h 134"/>
                <a:gd name="T22" fmla="*/ 5 w 41"/>
                <a:gd name="T23" fmla="*/ 127 h 134"/>
                <a:gd name="T24" fmla="*/ 8 w 41"/>
                <a:gd name="T25" fmla="*/ 134 h 134"/>
                <a:gd name="T26" fmla="*/ 29 w 41"/>
                <a:gd name="T27" fmla="*/ 125 h 134"/>
                <a:gd name="T28" fmla="*/ 30 w 41"/>
                <a:gd name="T29" fmla="*/ 111 h 134"/>
                <a:gd name="T30" fmla="*/ 30 w 41"/>
                <a:gd name="T31" fmla="*/ 110 h 134"/>
                <a:gd name="T32" fmla="*/ 30 w 41"/>
                <a:gd name="T33" fmla="*/ 110 h 134"/>
                <a:gd name="T34" fmla="*/ 38 w 41"/>
                <a:gd name="T35" fmla="*/ 28 h 134"/>
                <a:gd name="T36" fmla="*/ 41 w 41"/>
                <a:gd name="T37" fmla="*/ 0 h 134"/>
                <a:gd name="T38" fmla="*/ 0 w 41"/>
                <a:gd name="T39" fmla="*/ 19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34">
                  <a:moveTo>
                    <a:pt x="7" y="134"/>
                  </a:moveTo>
                  <a:cubicBezTo>
                    <a:pt x="8" y="134"/>
                    <a:pt x="8" y="134"/>
                    <a:pt x="8" y="134"/>
                  </a:cubicBezTo>
                  <a:cubicBezTo>
                    <a:pt x="8" y="133"/>
                    <a:pt x="7" y="131"/>
                    <a:pt x="6" y="129"/>
                  </a:cubicBezTo>
                  <a:cubicBezTo>
                    <a:pt x="6" y="131"/>
                    <a:pt x="7" y="132"/>
                    <a:pt x="7" y="134"/>
                  </a:cubicBezTo>
                  <a:close/>
                  <a:moveTo>
                    <a:pt x="0" y="19"/>
                  </a:moveTo>
                  <a:cubicBezTo>
                    <a:pt x="0" y="26"/>
                    <a:pt x="0" y="34"/>
                    <a:pt x="0" y="41"/>
                  </a:cubicBezTo>
                  <a:cubicBezTo>
                    <a:pt x="0" y="42"/>
                    <a:pt x="0" y="42"/>
                    <a:pt x="0" y="42"/>
                  </a:cubicBezTo>
                  <a:cubicBezTo>
                    <a:pt x="0" y="43"/>
                    <a:pt x="0" y="45"/>
                    <a:pt x="0" y="46"/>
                  </a:cubicBezTo>
                  <a:cubicBezTo>
                    <a:pt x="0" y="81"/>
                    <a:pt x="1" y="109"/>
                    <a:pt x="4" y="124"/>
                  </a:cubicBezTo>
                  <a:cubicBezTo>
                    <a:pt x="4" y="124"/>
                    <a:pt x="4" y="125"/>
                    <a:pt x="5" y="126"/>
                  </a:cubicBezTo>
                  <a:cubicBezTo>
                    <a:pt x="5" y="127"/>
                    <a:pt x="5" y="128"/>
                    <a:pt x="6" y="129"/>
                  </a:cubicBezTo>
                  <a:cubicBezTo>
                    <a:pt x="6" y="128"/>
                    <a:pt x="5" y="128"/>
                    <a:pt x="5" y="127"/>
                  </a:cubicBezTo>
                  <a:cubicBezTo>
                    <a:pt x="7" y="131"/>
                    <a:pt x="8" y="133"/>
                    <a:pt x="8" y="134"/>
                  </a:cubicBezTo>
                  <a:cubicBezTo>
                    <a:pt x="15" y="131"/>
                    <a:pt x="22" y="128"/>
                    <a:pt x="29" y="125"/>
                  </a:cubicBezTo>
                  <a:cubicBezTo>
                    <a:pt x="29" y="121"/>
                    <a:pt x="29" y="116"/>
                    <a:pt x="30" y="111"/>
                  </a:cubicBezTo>
                  <a:cubicBezTo>
                    <a:pt x="30" y="111"/>
                    <a:pt x="30" y="111"/>
                    <a:pt x="30" y="110"/>
                  </a:cubicBezTo>
                  <a:cubicBezTo>
                    <a:pt x="30" y="110"/>
                    <a:pt x="30" y="110"/>
                    <a:pt x="30" y="110"/>
                  </a:cubicBezTo>
                  <a:cubicBezTo>
                    <a:pt x="32" y="80"/>
                    <a:pt x="35" y="50"/>
                    <a:pt x="38" y="28"/>
                  </a:cubicBezTo>
                  <a:cubicBezTo>
                    <a:pt x="39" y="14"/>
                    <a:pt x="41" y="4"/>
                    <a:pt x="41" y="0"/>
                  </a:cubicBezTo>
                  <a:cubicBezTo>
                    <a:pt x="27" y="6"/>
                    <a:pt x="14" y="13"/>
                    <a:pt x="0" y="1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03" name="Freeform 776">
              <a:extLst>
                <a:ext uri="{FF2B5EF4-FFF2-40B4-BE49-F238E27FC236}">
                  <a16:creationId xmlns:a16="http://schemas.microsoft.com/office/drawing/2014/main" id="{82E2F641-78A2-D057-3A02-C663B8EDA9F4}"/>
                </a:ext>
              </a:extLst>
            </p:cNvPr>
            <p:cNvSpPr>
              <a:spLocks noEditPoints="1"/>
            </p:cNvSpPr>
            <p:nvPr userDrawn="1"/>
          </p:nvSpPr>
          <p:spPr bwMode="auto">
            <a:xfrm>
              <a:off x="3851" y="1578"/>
              <a:ext cx="33" cy="156"/>
            </a:xfrm>
            <a:custGeom>
              <a:avLst/>
              <a:gdLst>
                <a:gd name="T0" fmla="*/ 9 w 23"/>
                <a:gd name="T1" fmla="*/ 98 h 109"/>
                <a:gd name="T2" fmla="*/ 9 w 23"/>
                <a:gd name="T3" fmla="*/ 98 h 109"/>
                <a:gd name="T4" fmla="*/ 9 w 23"/>
                <a:gd name="T5" fmla="*/ 98 h 109"/>
                <a:gd name="T6" fmla="*/ 9 w 23"/>
                <a:gd name="T7" fmla="*/ 98 h 109"/>
                <a:gd name="T8" fmla="*/ 17 w 23"/>
                <a:gd name="T9" fmla="*/ 48 h 109"/>
                <a:gd name="T10" fmla="*/ 14 w 23"/>
                <a:gd name="T11" fmla="*/ 37 h 109"/>
                <a:gd name="T12" fmla="*/ 17 w 23"/>
                <a:gd name="T13" fmla="*/ 22 h 109"/>
                <a:gd name="T14" fmla="*/ 14 w 23"/>
                <a:gd name="T15" fmla="*/ 9 h 109"/>
                <a:gd name="T16" fmla="*/ 14 w 23"/>
                <a:gd name="T17" fmla="*/ 9 h 109"/>
                <a:gd name="T18" fmla="*/ 12 w 23"/>
                <a:gd name="T19" fmla="*/ 1 h 109"/>
                <a:gd name="T20" fmla="*/ 11 w 23"/>
                <a:gd name="T21" fmla="*/ 0 h 109"/>
                <a:gd name="T22" fmla="*/ 0 w 23"/>
                <a:gd name="T23" fmla="*/ 10 h 109"/>
                <a:gd name="T24" fmla="*/ 0 w 23"/>
                <a:gd name="T25" fmla="*/ 18 h 109"/>
                <a:gd name="T26" fmla="*/ 0 w 23"/>
                <a:gd name="T27" fmla="*/ 19 h 109"/>
                <a:gd name="T28" fmla="*/ 0 w 23"/>
                <a:gd name="T29" fmla="*/ 19 h 109"/>
                <a:gd name="T30" fmla="*/ 0 w 23"/>
                <a:gd name="T31" fmla="*/ 19 h 109"/>
                <a:gd name="T32" fmla="*/ 0 w 23"/>
                <a:gd name="T33" fmla="*/ 36 h 109"/>
                <a:gd name="T34" fmla="*/ 5 w 23"/>
                <a:gd name="T35" fmla="*/ 86 h 109"/>
                <a:gd name="T36" fmla="*/ 5 w 23"/>
                <a:gd name="T37" fmla="*/ 86 h 109"/>
                <a:gd name="T38" fmla="*/ 6 w 23"/>
                <a:gd name="T39" fmla="*/ 90 h 109"/>
                <a:gd name="T40" fmla="*/ 6 w 23"/>
                <a:gd name="T41" fmla="*/ 91 h 109"/>
                <a:gd name="T42" fmla="*/ 9 w 23"/>
                <a:gd name="T43" fmla="*/ 97 h 109"/>
                <a:gd name="T44" fmla="*/ 9 w 23"/>
                <a:gd name="T45" fmla="*/ 98 h 109"/>
                <a:gd name="T46" fmla="*/ 9 w 23"/>
                <a:gd name="T47" fmla="*/ 98 h 109"/>
                <a:gd name="T48" fmla="*/ 9 w 23"/>
                <a:gd name="T49" fmla="*/ 98 h 109"/>
                <a:gd name="T50" fmla="*/ 9 w 23"/>
                <a:gd name="T51" fmla="*/ 98 h 109"/>
                <a:gd name="T52" fmla="*/ 11 w 23"/>
                <a:gd name="T53" fmla="*/ 100 h 109"/>
                <a:gd name="T54" fmla="*/ 11 w 23"/>
                <a:gd name="T55" fmla="*/ 100 h 109"/>
                <a:gd name="T56" fmla="*/ 10 w 23"/>
                <a:gd name="T57" fmla="*/ 98 h 109"/>
                <a:gd name="T58" fmla="*/ 11 w 23"/>
                <a:gd name="T59" fmla="*/ 100 h 109"/>
                <a:gd name="T60" fmla="*/ 12 w 23"/>
                <a:gd name="T61" fmla="*/ 101 h 109"/>
                <a:gd name="T62" fmla="*/ 15 w 23"/>
                <a:gd name="T63" fmla="*/ 109 h 109"/>
                <a:gd name="T64" fmla="*/ 22 w 23"/>
                <a:gd name="T65" fmla="*/ 102 h 109"/>
                <a:gd name="T66" fmla="*/ 22 w 23"/>
                <a:gd name="T67" fmla="*/ 96 h 109"/>
                <a:gd name="T68" fmla="*/ 22 w 23"/>
                <a:gd name="T69" fmla="*/ 96 h 109"/>
                <a:gd name="T70" fmla="*/ 22 w 23"/>
                <a:gd name="T71" fmla="*/ 92 h 109"/>
                <a:gd name="T72" fmla="*/ 22 w 23"/>
                <a:gd name="T73" fmla="*/ 90 h 109"/>
                <a:gd name="T74" fmla="*/ 22 w 23"/>
                <a:gd name="T75" fmla="*/ 81 h 109"/>
                <a:gd name="T76" fmla="*/ 22 w 23"/>
                <a:gd name="T77" fmla="*/ 80 h 109"/>
                <a:gd name="T78" fmla="*/ 22 w 23"/>
                <a:gd name="T79" fmla="*/ 76 h 109"/>
                <a:gd name="T80" fmla="*/ 23 w 23"/>
                <a:gd name="T81" fmla="*/ 56 h 109"/>
                <a:gd name="T82" fmla="*/ 20 w 23"/>
                <a:gd name="T83" fmla="*/ 52 h 109"/>
                <a:gd name="T84" fmla="*/ 20 w 23"/>
                <a:gd name="T85" fmla="*/ 53 h 109"/>
                <a:gd name="T86" fmla="*/ 17 w 23"/>
                <a:gd name="T87" fmla="*/ 48 h 109"/>
                <a:gd name="T88" fmla="*/ 13 w 23"/>
                <a:gd name="T89" fmla="*/ 43 h 109"/>
                <a:gd name="T90" fmla="*/ 13 w 23"/>
                <a:gd name="T91" fmla="*/ 43 h 109"/>
                <a:gd name="T92" fmla="*/ 17 w 23"/>
                <a:gd name="T93" fmla="*/ 40 h 109"/>
                <a:gd name="T94" fmla="*/ 13 w 23"/>
                <a:gd name="T95" fmla="*/ 43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 h="109">
                  <a:moveTo>
                    <a:pt x="9" y="98"/>
                  </a:moveTo>
                  <a:cubicBezTo>
                    <a:pt x="9" y="98"/>
                    <a:pt x="9" y="98"/>
                    <a:pt x="9" y="98"/>
                  </a:cubicBezTo>
                  <a:cubicBezTo>
                    <a:pt x="9" y="98"/>
                    <a:pt x="9" y="98"/>
                    <a:pt x="9" y="98"/>
                  </a:cubicBezTo>
                  <a:cubicBezTo>
                    <a:pt x="9" y="98"/>
                    <a:pt x="9" y="98"/>
                    <a:pt x="9" y="98"/>
                  </a:cubicBezTo>
                  <a:close/>
                  <a:moveTo>
                    <a:pt x="17" y="48"/>
                  </a:moveTo>
                  <a:cubicBezTo>
                    <a:pt x="20" y="45"/>
                    <a:pt x="22" y="42"/>
                    <a:pt x="14" y="37"/>
                  </a:cubicBezTo>
                  <a:cubicBezTo>
                    <a:pt x="19" y="36"/>
                    <a:pt x="19" y="29"/>
                    <a:pt x="17" y="22"/>
                  </a:cubicBezTo>
                  <a:cubicBezTo>
                    <a:pt x="17" y="18"/>
                    <a:pt x="15" y="13"/>
                    <a:pt x="14" y="9"/>
                  </a:cubicBezTo>
                  <a:cubicBezTo>
                    <a:pt x="14" y="9"/>
                    <a:pt x="14" y="9"/>
                    <a:pt x="14" y="9"/>
                  </a:cubicBezTo>
                  <a:cubicBezTo>
                    <a:pt x="13" y="5"/>
                    <a:pt x="12" y="3"/>
                    <a:pt x="12" y="1"/>
                  </a:cubicBezTo>
                  <a:cubicBezTo>
                    <a:pt x="10" y="9"/>
                    <a:pt x="11" y="5"/>
                    <a:pt x="11" y="0"/>
                  </a:cubicBezTo>
                  <a:cubicBezTo>
                    <a:pt x="8" y="3"/>
                    <a:pt x="4" y="7"/>
                    <a:pt x="0" y="10"/>
                  </a:cubicBezTo>
                  <a:cubicBezTo>
                    <a:pt x="0" y="13"/>
                    <a:pt x="0" y="15"/>
                    <a:pt x="0" y="18"/>
                  </a:cubicBezTo>
                  <a:cubicBezTo>
                    <a:pt x="0" y="18"/>
                    <a:pt x="0" y="18"/>
                    <a:pt x="0" y="19"/>
                  </a:cubicBezTo>
                  <a:cubicBezTo>
                    <a:pt x="0" y="19"/>
                    <a:pt x="0" y="19"/>
                    <a:pt x="0" y="19"/>
                  </a:cubicBezTo>
                  <a:cubicBezTo>
                    <a:pt x="0" y="19"/>
                    <a:pt x="0" y="19"/>
                    <a:pt x="0" y="19"/>
                  </a:cubicBezTo>
                  <a:cubicBezTo>
                    <a:pt x="0" y="24"/>
                    <a:pt x="0" y="30"/>
                    <a:pt x="0" y="36"/>
                  </a:cubicBezTo>
                  <a:cubicBezTo>
                    <a:pt x="1" y="55"/>
                    <a:pt x="2" y="74"/>
                    <a:pt x="5" y="86"/>
                  </a:cubicBezTo>
                  <a:cubicBezTo>
                    <a:pt x="5" y="86"/>
                    <a:pt x="5" y="86"/>
                    <a:pt x="5" y="86"/>
                  </a:cubicBezTo>
                  <a:cubicBezTo>
                    <a:pt x="5" y="87"/>
                    <a:pt x="6" y="89"/>
                    <a:pt x="6" y="90"/>
                  </a:cubicBezTo>
                  <a:cubicBezTo>
                    <a:pt x="6" y="90"/>
                    <a:pt x="6" y="91"/>
                    <a:pt x="6" y="91"/>
                  </a:cubicBezTo>
                  <a:cubicBezTo>
                    <a:pt x="7" y="94"/>
                    <a:pt x="8" y="96"/>
                    <a:pt x="9" y="97"/>
                  </a:cubicBezTo>
                  <a:cubicBezTo>
                    <a:pt x="9" y="98"/>
                    <a:pt x="9" y="98"/>
                    <a:pt x="9" y="98"/>
                  </a:cubicBezTo>
                  <a:cubicBezTo>
                    <a:pt x="9" y="98"/>
                    <a:pt x="9" y="98"/>
                    <a:pt x="9" y="98"/>
                  </a:cubicBezTo>
                  <a:cubicBezTo>
                    <a:pt x="9" y="98"/>
                    <a:pt x="9" y="98"/>
                    <a:pt x="9" y="98"/>
                  </a:cubicBezTo>
                  <a:cubicBezTo>
                    <a:pt x="9" y="98"/>
                    <a:pt x="9" y="98"/>
                    <a:pt x="9" y="98"/>
                  </a:cubicBezTo>
                  <a:cubicBezTo>
                    <a:pt x="10" y="99"/>
                    <a:pt x="11" y="99"/>
                    <a:pt x="11" y="100"/>
                  </a:cubicBezTo>
                  <a:cubicBezTo>
                    <a:pt x="12" y="100"/>
                    <a:pt x="12" y="100"/>
                    <a:pt x="11" y="100"/>
                  </a:cubicBezTo>
                  <a:cubicBezTo>
                    <a:pt x="11" y="99"/>
                    <a:pt x="10" y="99"/>
                    <a:pt x="10" y="98"/>
                  </a:cubicBezTo>
                  <a:cubicBezTo>
                    <a:pt x="10" y="99"/>
                    <a:pt x="10" y="99"/>
                    <a:pt x="11" y="100"/>
                  </a:cubicBezTo>
                  <a:cubicBezTo>
                    <a:pt x="11" y="100"/>
                    <a:pt x="11" y="101"/>
                    <a:pt x="12" y="101"/>
                  </a:cubicBezTo>
                  <a:cubicBezTo>
                    <a:pt x="13" y="104"/>
                    <a:pt x="14" y="106"/>
                    <a:pt x="15" y="109"/>
                  </a:cubicBezTo>
                  <a:cubicBezTo>
                    <a:pt x="17" y="107"/>
                    <a:pt x="20" y="105"/>
                    <a:pt x="22" y="102"/>
                  </a:cubicBezTo>
                  <a:cubicBezTo>
                    <a:pt x="22" y="100"/>
                    <a:pt x="22" y="98"/>
                    <a:pt x="22" y="96"/>
                  </a:cubicBezTo>
                  <a:cubicBezTo>
                    <a:pt x="22" y="96"/>
                    <a:pt x="22" y="96"/>
                    <a:pt x="22" y="96"/>
                  </a:cubicBezTo>
                  <a:cubicBezTo>
                    <a:pt x="22" y="94"/>
                    <a:pt x="22" y="93"/>
                    <a:pt x="22" y="92"/>
                  </a:cubicBezTo>
                  <a:cubicBezTo>
                    <a:pt x="22" y="91"/>
                    <a:pt x="22" y="90"/>
                    <a:pt x="22" y="90"/>
                  </a:cubicBezTo>
                  <a:cubicBezTo>
                    <a:pt x="22" y="87"/>
                    <a:pt x="22" y="84"/>
                    <a:pt x="22" y="81"/>
                  </a:cubicBezTo>
                  <a:cubicBezTo>
                    <a:pt x="22" y="81"/>
                    <a:pt x="22" y="80"/>
                    <a:pt x="22" y="80"/>
                  </a:cubicBezTo>
                  <a:cubicBezTo>
                    <a:pt x="22" y="78"/>
                    <a:pt x="22" y="77"/>
                    <a:pt x="22" y="76"/>
                  </a:cubicBezTo>
                  <a:cubicBezTo>
                    <a:pt x="22" y="65"/>
                    <a:pt x="23" y="57"/>
                    <a:pt x="23" y="56"/>
                  </a:cubicBezTo>
                  <a:cubicBezTo>
                    <a:pt x="22" y="54"/>
                    <a:pt x="21" y="53"/>
                    <a:pt x="20" y="52"/>
                  </a:cubicBezTo>
                  <a:cubicBezTo>
                    <a:pt x="20" y="53"/>
                    <a:pt x="20" y="53"/>
                    <a:pt x="20" y="53"/>
                  </a:cubicBezTo>
                  <a:cubicBezTo>
                    <a:pt x="9" y="53"/>
                    <a:pt x="14" y="51"/>
                    <a:pt x="17" y="48"/>
                  </a:cubicBezTo>
                  <a:moveTo>
                    <a:pt x="13" y="43"/>
                  </a:moveTo>
                  <a:cubicBezTo>
                    <a:pt x="13" y="43"/>
                    <a:pt x="13" y="43"/>
                    <a:pt x="13" y="43"/>
                  </a:cubicBezTo>
                  <a:cubicBezTo>
                    <a:pt x="15" y="42"/>
                    <a:pt x="16" y="42"/>
                    <a:pt x="17" y="40"/>
                  </a:cubicBezTo>
                  <a:cubicBezTo>
                    <a:pt x="13" y="40"/>
                    <a:pt x="13" y="42"/>
                    <a:pt x="13" y="4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04" name="Freeform 777">
              <a:extLst>
                <a:ext uri="{FF2B5EF4-FFF2-40B4-BE49-F238E27FC236}">
                  <a16:creationId xmlns:a16="http://schemas.microsoft.com/office/drawing/2014/main" id="{EF6F02A6-B63D-B4B4-8966-C4DEC04C53E4}"/>
                </a:ext>
              </a:extLst>
            </p:cNvPr>
            <p:cNvSpPr>
              <a:spLocks noEditPoints="1"/>
            </p:cNvSpPr>
            <p:nvPr userDrawn="1"/>
          </p:nvSpPr>
          <p:spPr bwMode="auto">
            <a:xfrm>
              <a:off x="3746" y="1713"/>
              <a:ext cx="46" cy="154"/>
            </a:xfrm>
            <a:custGeom>
              <a:avLst/>
              <a:gdLst>
                <a:gd name="T0" fmla="*/ 7 w 32"/>
                <a:gd name="T1" fmla="*/ 107 h 107"/>
                <a:gd name="T2" fmla="*/ 8 w 32"/>
                <a:gd name="T3" fmla="*/ 107 h 107"/>
                <a:gd name="T4" fmla="*/ 6 w 32"/>
                <a:gd name="T5" fmla="*/ 103 h 107"/>
                <a:gd name="T6" fmla="*/ 7 w 32"/>
                <a:gd name="T7" fmla="*/ 107 h 107"/>
                <a:gd name="T8" fmla="*/ 0 w 32"/>
                <a:gd name="T9" fmla="*/ 15 h 107"/>
                <a:gd name="T10" fmla="*/ 0 w 32"/>
                <a:gd name="T11" fmla="*/ 33 h 107"/>
                <a:gd name="T12" fmla="*/ 0 w 32"/>
                <a:gd name="T13" fmla="*/ 33 h 107"/>
                <a:gd name="T14" fmla="*/ 0 w 32"/>
                <a:gd name="T15" fmla="*/ 37 h 107"/>
                <a:gd name="T16" fmla="*/ 4 w 32"/>
                <a:gd name="T17" fmla="*/ 98 h 107"/>
                <a:gd name="T18" fmla="*/ 5 w 32"/>
                <a:gd name="T19" fmla="*/ 100 h 107"/>
                <a:gd name="T20" fmla="*/ 6 w 32"/>
                <a:gd name="T21" fmla="*/ 103 h 107"/>
                <a:gd name="T22" fmla="*/ 5 w 32"/>
                <a:gd name="T23" fmla="*/ 101 h 107"/>
                <a:gd name="T24" fmla="*/ 8 w 32"/>
                <a:gd name="T25" fmla="*/ 107 h 107"/>
                <a:gd name="T26" fmla="*/ 24 w 32"/>
                <a:gd name="T27" fmla="*/ 100 h 107"/>
                <a:gd name="T28" fmla="*/ 24 w 32"/>
                <a:gd name="T29" fmla="*/ 89 h 107"/>
                <a:gd name="T30" fmla="*/ 24 w 32"/>
                <a:gd name="T31" fmla="*/ 88 h 107"/>
                <a:gd name="T32" fmla="*/ 24 w 32"/>
                <a:gd name="T33" fmla="*/ 88 h 107"/>
                <a:gd name="T34" fmla="*/ 30 w 32"/>
                <a:gd name="T35" fmla="*/ 22 h 107"/>
                <a:gd name="T36" fmla="*/ 32 w 32"/>
                <a:gd name="T37" fmla="*/ 0 h 107"/>
                <a:gd name="T38" fmla="*/ 0 w 32"/>
                <a:gd name="T39" fmla="*/ 15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107">
                  <a:moveTo>
                    <a:pt x="7" y="107"/>
                  </a:moveTo>
                  <a:cubicBezTo>
                    <a:pt x="7" y="107"/>
                    <a:pt x="7" y="107"/>
                    <a:pt x="8" y="107"/>
                  </a:cubicBezTo>
                  <a:cubicBezTo>
                    <a:pt x="7" y="106"/>
                    <a:pt x="6" y="104"/>
                    <a:pt x="6" y="103"/>
                  </a:cubicBezTo>
                  <a:cubicBezTo>
                    <a:pt x="6" y="104"/>
                    <a:pt x="6" y="106"/>
                    <a:pt x="7" y="107"/>
                  </a:cubicBezTo>
                  <a:close/>
                  <a:moveTo>
                    <a:pt x="0" y="15"/>
                  </a:moveTo>
                  <a:cubicBezTo>
                    <a:pt x="0" y="21"/>
                    <a:pt x="0" y="27"/>
                    <a:pt x="0" y="33"/>
                  </a:cubicBezTo>
                  <a:cubicBezTo>
                    <a:pt x="0" y="33"/>
                    <a:pt x="0" y="33"/>
                    <a:pt x="0" y="33"/>
                  </a:cubicBezTo>
                  <a:cubicBezTo>
                    <a:pt x="0" y="35"/>
                    <a:pt x="0" y="36"/>
                    <a:pt x="0" y="37"/>
                  </a:cubicBezTo>
                  <a:cubicBezTo>
                    <a:pt x="0" y="65"/>
                    <a:pt x="1" y="87"/>
                    <a:pt x="4" y="98"/>
                  </a:cubicBezTo>
                  <a:cubicBezTo>
                    <a:pt x="4" y="99"/>
                    <a:pt x="4" y="100"/>
                    <a:pt x="5" y="100"/>
                  </a:cubicBezTo>
                  <a:cubicBezTo>
                    <a:pt x="5" y="101"/>
                    <a:pt x="5" y="102"/>
                    <a:pt x="6" y="103"/>
                  </a:cubicBezTo>
                  <a:cubicBezTo>
                    <a:pt x="5" y="102"/>
                    <a:pt x="5" y="102"/>
                    <a:pt x="5" y="101"/>
                  </a:cubicBezTo>
                  <a:cubicBezTo>
                    <a:pt x="6" y="104"/>
                    <a:pt x="7" y="106"/>
                    <a:pt x="8" y="107"/>
                  </a:cubicBezTo>
                  <a:cubicBezTo>
                    <a:pt x="13" y="104"/>
                    <a:pt x="18" y="102"/>
                    <a:pt x="24" y="100"/>
                  </a:cubicBezTo>
                  <a:cubicBezTo>
                    <a:pt x="24" y="96"/>
                    <a:pt x="24" y="92"/>
                    <a:pt x="24" y="89"/>
                  </a:cubicBezTo>
                  <a:cubicBezTo>
                    <a:pt x="24" y="88"/>
                    <a:pt x="24" y="88"/>
                    <a:pt x="24" y="88"/>
                  </a:cubicBezTo>
                  <a:cubicBezTo>
                    <a:pt x="24" y="88"/>
                    <a:pt x="24" y="88"/>
                    <a:pt x="24" y="88"/>
                  </a:cubicBezTo>
                  <a:cubicBezTo>
                    <a:pt x="26" y="63"/>
                    <a:pt x="28" y="39"/>
                    <a:pt x="30" y="22"/>
                  </a:cubicBezTo>
                  <a:cubicBezTo>
                    <a:pt x="31" y="11"/>
                    <a:pt x="32" y="3"/>
                    <a:pt x="32" y="0"/>
                  </a:cubicBezTo>
                  <a:cubicBezTo>
                    <a:pt x="21" y="5"/>
                    <a:pt x="11" y="10"/>
                    <a:pt x="0" y="1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05" name="Freeform 778">
              <a:extLst>
                <a:ext uri="{FF2B5EF4-FFF2-40B4-BE49-F238E27FC236}">
                  <a16:creationId xmlns:a16="http://schemas.microsoft.com/office/drawing/2014/main" id="{CFB9EF58-A626-6D9C-7F1E-E755B514077B}"/>
                </a:ext>
              </a:extLst>
            </p:cNvPr>
            <p:cNvSpPr>
              <a:spLocks noEditPoints="1"/>
            </p:cNvSpPr>
            <p:nvPr userDrawn="1"/>
          </p:nvSpPr>
          <p:spPr bwMode="auto">
            <a:xfrm>
              <a:off x="3957" y="1434"/>
              <a:ext cx="22" cy="175"/>
            </a:xfrm>
            <a:custGeom>
              <a:avLst/>
              <a:gdLst>
                <a:gd name="T0" fmla="*/ 3 w 15"/>
                <a:gd name="T1" fmla="*/ 122 h 122"/>
                <a:gd name="T2" fmla="*/ 3 w 15"/>
                <a:gd name="T3" fmla="*/ 121 h 122"/>
                <a:gd name="T4" fmla="*/ 2 w 15"/>
                <a:gd name="T5" fmla="*/ 117 h 122"/>
                <a:gd name="T6" fmla="*/ 3 w 15"/>
                <a:gd name="T7" fmla="*/ 122 h 122"/>
                <a:gd name="T8" fmla="*/ 0 w 15"/>
                <a:gd name="T9" fmla="*/ 16 h 122"/>
                <a:gd name="T10" fmla="*/ 0 w 15"/>
                <a:gd name="T11" fmla="*/ 37 h 122"/>
                <a:gd name="T12" fmla="*/ 0 w 15"/>
                <a:gd name="T13" fmla="*/ 37 h 122"/>
                <a:gd name="T14" fmla="*/ 0 w 15"/>
                <a:gd name="T15" fmla="*/ 41 h 122"/>
                <a:gd name="T16" fmla="*/ 1 w 15"/>
                <a:gd name="T17" fmla="*/ 112 h 122"/>
                <a:gd name="T18" fmla="*/ 2 w 15"/>
                <a:gd name="T19" fmla="*/ 114 h 122"/>
                <a:gd name="T20" fmla="*/ 2 w 15"/>
                <a:gd name="T21" fmla="*/ 117 h 122"/>
                <a:gd name="T22" fmla="*/ 2 w 15"/>
                <a:gd name="T23" fmla="*/ 115 h 122"/>
                <a:gd name="T24" fmla="*/ 3 w 15"/>
                <a:gd name="T25" fmla="*/ 121 h 122"/>
                <a:gd name="T26" fmla="*/ 11 w 15"/>
                <a:gd name="T27" fmla="*/ 113 h 122"/>
                <a:gd name="T28" fmla="*/ 11 w 15"/>
                <a:gd name="T29" fmla="*/ 101 h 122"/>
                <a:gd name="T30" fmla="*/ 11 w 15"/>
                <a:gd name="T31" fmla="*/ 99 h 122"/>
                <a:gd name="T32" fmla="*/ 11 w 15"/>
                <a:gd name="T33" fmla="*/ 99 h 122"/>
                <a:gd name="T34" fmla="*/ 14 w 15"/>
                <a:gd name="T35" fmla="*/ 25 h 122"/>
                <a:gd name="T36" fmla="*/ 15 w 15"/>
                <a:gd name="T37" fmla="*/ 0 h 122"/>
                <a:gd name="T38" fmla="*/ 0 w 15"/>
                <a:gd name="T39" fmla="*/ 1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122">
                  <a:moveTo>
                    <a:pt x="3" y="122"/>
                  </a:moveTo>
                  <a:cubicBezTo>
                    <a:pt x="3" y="121"/>
                    <a:pt x="3" y="121"/>
                    <a:pt x="3" y="121"/>
                  </a:cubicBezTo>
                  <a:cubicBezTo>
                    <a:pt x="3" y="120"/>
                    <a:pt x="2" y="118"/>
                    <a:pt x="2" y="117"/>
                  </a:cubicBezTo>
                  <a:cubicBezTo>
                    <a:pt x="2" y="118"/>
                    <a:pt x="2" y="120"/>
                    <a:pt x="3" y="122"/>
                  </a:cubicBezTo>
                  <a:close/>
                  <a:moveTo>
                    <a:pt x="0" y="16"/>
                  </a:moveTo>
                  <a:cubicBezTo>
                    <a:pt x="0" y="23"/>
                    <a:pt x="0" y="30"/>
                    <a:pt x="0" y="37"/>
                  </a:cubicBezTo>
                  <a:cubicBezTo>
                    <a:pt x="0" y="37"/>
                    <a:pt x="0" y="37"/>
                    <a:pt x="0" y="37"/>
                  </a:cubicBezTo>
                  <a:cubicBezTo>
                    <a:pt x="0" y="39"/>
                    <a:pt x="0" y="40"/>
                    <a:pt x="0" y="41"/>
                  </a:cubicBezTo>
                  <a:cubicBezTo>
                    <a:pt x="0" y="73"/>
                    <a:pt x="0" y="98"/>
                    <a:pt x="1" y="112"/>
                  </a:cubicBezTo>
                  <a:cubicBezTo>
                    <a:pt x="1" y="112"/>
                    <a:pt x="2" y="113"/>
                    <a:pt x="2" y="114"/>
                  </a:cubicBezTo>
                  <a:cubicBezTo>
                    <a:pt x="2" y="114"/>
                    <a:pt x="2" y="115"/>
                    <a:pt x="2" y="117"/>
                  </a:cubicBezTo>
                  <a:cubicBezTo>
                    <a:pt x="2" y="116"/>
                    <a:pt x="2" y="115"/>
                    <a:pt x="2" y="115"/>
                  </a:cubicBezTo>
                  <a:cubicBezTo>
                    <a:pt x="2" y="118"/>
                    <a:pt x="3" y="120"/>
                    <a:pt x="3" y="121"/>
                  </a:cubicBezTo>
                  <a:cubicBezTo>
                    <a:pt x="6" y="119"/>
                    <a:pt x="8" y="116"/>
                    <a:pt x="11" y="113"/>
                  </a:cubicBezTo>
                  <a:cubicBezTo>
                    <a:pt x="11" y="109"/>
                    <a:pt x="11" y="105"/>
                    <a:pt x="11" y="101"/>
                  </a:cubicBezTo>
                  <a:cubicBezTo>
                    <a:pt x="11" y="100"/>
                    <a:pt x="11" y="100"/>
                    <a:pt x="11" y="99"/>
                  </a:cubicBezTo>
                  <a:cubicBezTo>
                    <a:pt x="11" y="99"/>
                    <a:pt x="11" y="99"/>
                    <a:pt x="11" y="99"/>
                  </a:cubicBezTo>
                  <a:cubicBezTo>
                    <a:pt x="12" y="72"/>
                    <a:pt x="13" y="44"/>
                    <a:pt x="14" y="25"/>
                  </a:cubicBezTo>
                  <a:cubicBezTo>
                    <a:pt x="15" y="12"/>
                    <a:pt x="15" y="3"/>
                    <a:pt x="15" y="0"/>
                  </a:cubicBezTo>
                  <a:cubicBezTo>
                    <a:pt x="10" y="5"/>
                    <a:pt x="5" y="11"/>
                    <a:pt x="0" y="1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06" name="Freeform 779">
              <a:extLst>
                <a:ext uri="{FF2B5EF4-FFF2-40B4-BE49-F238E27FC236}">
                  <a16:creationId xmlns:a16="http://schemas.microsoft.com/office/drawing/2014/main" id="{016508D6-F59D-E38B-FFD6-62EDF911611B}"/>
                </a:ext>
              </a:extLst>
            </p:cNvPr>
            <p:cNvSpPr>
              <a:spLocks noEditPoints="1"/>
            </p:cNvSpPr>
            <p:nvPr userDrawn="1"/>
          </p:nvSpPr>
          <p:spPr bwMode="auto">
            <a:xfrm>
              <a:off x="4033" y="1317"/>
              <a:ext cx="46" cy="158"/>
            </a:xfrm>
            <a:custGeom>
              <a:avLst/>
              <a:gdLst>
                <a:gd name="T0" fmla="*/ 17 w 32"/>
                <a:gd name="T1" fmla="*/ 48 h 110"/>
                <a:gd name="T2" fmla="*/ 18 w 32"/>
                <a:gd name="T3" fmla="*/ 48 h 110"/>
                <a:gd name="T4" fmla="*/ 21 w 32"/>
                <a:gd name="T5" fmla="*/ 44 h 110"/>
                <a:gd name="T6" fmla="*/ 17 w 32"/>
                <a:gd name="T7" fmla="*/ 48 h 110"/>
                <a:gd name="T8" fmla="*/ 31 w 32"/>
                <a:gd name="T9" fmla="*/ 84 h 110"/>
                <a:gd name="T10" fmla="*/ 31 w 32"/>
                <a:gd name="T11" fmla="*/ 84 h 110"/>
                <a:gd name="T12" fmla="*/ 31 w 32"/>
                <a:gd name="T13" fmla="*/ 82 h 110"/>
                <a:gd name="T14" fmla="*/ 31 w 32"/>
                <a:gd name="T15" fmla="*/ 81 h 110"/>
                <a:gd name="T16" fmla="*/ 29 w 32"/>
                <a:gd name="T17" fmla="*/ 61 h 110"/>
                <a:gd name="T18" fmla="*/ 26 w 32"/>
                <a:gd name="T19" fmla="*/ 58 h 110"/>
                <a:gd name="T20" fmla="*/ 26 w 32"/>
                <a:gd name="T21" fmla="*/ 59 h 110"/>
                <a:gd name="T22" fmla="*/ 22 w 32"/>
                <a:gd name="T23" fmla="*/ 53 h 110"/>
                <a:gd name="T24" fmla="*/ 22 w 32"/>
                <a:gd name="T25" fmla="*/ 53 h 110"/>
                <a:gd name="T26" fmla="*/ 18 w 32"/>
                <a:gd name="T27" fmla="*/ 41 h 110"/>
                <a:gd name="T28" fmla="*/ 19 w 32"/>
                <a:gd name="T29" fmla="*/ 24 h 110"/>
                <a:gd name="T30" fmla="*/ 16 w 32"/>
                <a:gd name="T31" fmla="*/ 16 h 110"/>
                <a:gd name="T32" fmla="*/ 14 w 32"/>
                <a:gd name="T33" fmla="*/ 12 h 110"/>
                <a:gd name="T34" fmla="*/ 14 w 32"/>
                <a:gd name="T35" fmla="*/ 11 h 110"/>
                <a:gd name="T36" fmla="*/ 14 w 32"/>
                <a:gd name="T37" fmla="*/ 10 h 110"/>
                <a:gd name="T38" fmla="*/ 13 w 32"/>
                <a:gd name="T39" fmla="*/ 9 h 110"/>
                <a:gd name="T40" fmla="*/ 10 w 32"/>
                <a:gd name="T41" fmla="*/ 1 h 110"/>
                <a:gd name="T42" fmla="*/ 9 w 32"/>
                <a:gd name="T43" fmla="*/ 0 h 110"/>
                <a:gd name="T44" fmla="*/ 0 w 32"/>
                <a:gd name="T45" fmla="*/ 13 h 110"/>
                <a:gd name="T46" fmla="*/ 1 w 32"/>
                <a:gd name="T47" fmla="*/ 21 h 110"/>
                <a:gd name="T48" fmla="*/ 1 w 32"/>
                <a:gd name="T49" fmla="*/ 22 h 110"/>
                <a:gd name="T50" fmla="*/ 1 w 32"/>
                <a:gd name="T51" fmla="*/ 22 h 110"/>
                <a:gd name="T52" fmla="*/ 1 w 32"/>
                <a:gd name="T53" fmla="*/ 22 h 110"/>
                <a:gd name="T54" fmla="*/ 2 w 32"/>
                <a:gd name="T55" fmla="*/ 30 h 110"/>
                <a:gd name="T56" fmla="*/ 2 w 32"/>
                <a:gd name="T57" fmla="*/ 32 h 110"/>
                <a:gd name="T58" fmla="*/ 3 w 32"/>
                <a:gd name="T59" fmla="*/ 38 h 110"/>
                <a:gd name="T60" fmla="*/ 3 w 32"/>
                <a:gd name="T61" fmla="*/ 41 h 110"/>
                <a:gd name="T62" fmla="*/ 16 w 32"/>
                <a:gd name="T63" fmla="*/ 97 h 110"/>
                <a:gd name="T64" fmla="*/ 16 w 32"/>
                <a:gd name="T65" fmla="*/ 97 h 110"/>
                <a:gd name="T66" fmla="*/ 17 w 32"/>
                <a:gd name="T67" fmla="*/ 101 h 110"/>
                <a:gd name="T68" fmla="*/ 18 w 32"/>
                <a:gd name="T69" fmla="*/ 103 h 110"/>
                <a:gd name="T70" fmla="*/ 18 w 32"/>
                <a:gd name="T71" fmla="*/ 103 h 110"/>
                <a:gd name="T72" fmla="*/ 18 w 32"/>
                <a:gd name="T73" fmla="*/ 104 h 110"/>
                <a:gd name="T74" fmla="*/ 19 w 32"/>
                <a:gd name="T75" fmla="*/ 105 h 110"/>
                <a:gd name="T76" fmla="*/ 19 w 32"/>
                <a:gd name="T77" fmla="*/ 106 h 110"/>
                <a:gd name="T78" fmla="*/ 32 w 32"/>
                <a:gd name="T79" fmla="*/ 88 h 110"/>
                <a:gd name="T80" fmla="*/ 31 w 32"/>
                <a:gd name="T81" fmla="*/ 84 h 110"/>
                <a:gd name="T82" fmla="*/ 22 w 32"/>
                <a:gd name="T83" fmla="*/ 110 h 110"/>
                <a:gd name="T84" fmla="*/ 22 w 32"/>
                <a:gd name="T85" fmla="*/ 110 h 110"/>
                <a:gd name="T86" fmla="*/ 22 w 32"/>
                <a:gd name="T87" fmla="*/ 110 h 110"/>
                <a:gd name="T88" fmla="*/ 22 w 32"/>
                <a:gd name="T89" fmla="*/ 110 h 110"/>
                <a:gd name="T90" fmla="*/ 22 w 32"/>
                <a:gd name="T91" fmla="*/ 110 h 110"/>
                <a:gd name="T92" fmla="*/ 22 w 32"/>
                <a:gd name="T93" fmla="*/ 110 h 110"/>
                <a:gd name="T94" fmla="*/ 22 w 32"/>
                <a:gd name="T95"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 h="110">
                  <a:moveTo>
                    <a:pt x="17" y="48"/>
                  </a:moveTo>
                  <a:cubicBezTo>
                    <a:pt x="17" y="48"/>
                    <a:pt x="18" y="48"/>
                    <a:pt x="18" y="48"/>
                  </a:cubicBezTo>
                  <a:cubicBezTo>
                    <a:pt x="19" y="47"/>
                    <a:pt x="20" y="46"/>
                    <a:pt x="21" y="44"/>
                  </a:cubicBezTo>
                  <a:cubicBezTo>
                    <a:pt x="17" y="45"/>
                    <a:pt x="17" y="47"/>
                    <a:pt x="17" y="48"/>
                  </a:cubicBezTo>
                  <a:close/>
                  <a:moveTo>
                    <a:pt x="31" y="84"/>
                  </a:moveTo>
                  <a:cubicBezTo>
                    <a:pt x="31" y="84"/>
                    <a:pt x="31" y="84"/>
                    <a:pt x="31" y="84"/>
                  </a:cubicBezTo>
                  <a:cubicBezTo>
                    <a:pt x="31" y="83"/>
                    <a:pt x="31" y="83"/>
                    <a:pt x="31" y="82"/>
                  </a:cubicBezTo>
                  <a:cubicBezTo>
                    <a:pt x="31" y="82"/>
                    <a:pt x="31" y="82"/>
                    <a:pt x="31" y="81"/>
                  </a:cubicBezTo>
                  <a:cubicBezTo>
                    <a:pt x="30" y="70"/>
                    <a:pt x="30" y="62"/>
                    <a:pt x="29" y="61"/>
                  </a:cubicBezTo>
                  <a:cubicBezTo>
                    <a:pt x="28" y="59"/>
                    <a:pt x="27" y="59"/>
                    <a:pt x="26" y="58"/>
                  </a:cubicBezTo>
                  <a:cubicBezTo>
                    <a:pt x="26" y="58"/>
                    <a:pt x="26" y="59"/>
                    <a:pt x="26" y="59"/>
                  </a:cubicBezTo>
                  <a:cubicBezTo>
                    <a:pt x="15" y="60"/>
                    <a:pt x="19" y="57"/>
                    <a:pt x="22" y="53"/>
                  </a:cubicBezTo>
                  <a:cubicBezTo>
                    <a:pt x="22" y="53"/>
                    <a:pt x="22" y="53"/>
                    <a:pt x="22" y="53"/>
                  </a:cubicBezTo>
                  <a:cubicBezTo>
                    <a:pt x="25" y="50"/>
                    <a:pt x="26" y="46"/>
                    <a:pt x="18" y="41"/>
                  </a:cubicBezTo>
                  <a:cubicBezTo>
                    <a:pt x="22" y="39"/>
                    <a:pt x="21" y="32"/>
                    <a:pt x="19" y="24"/>
                  </a:cubicBezTo>
                  <a:cubicBezTo>
                    <a:pt x="18" y="22"/>
                    <a:pt x="17" y="19"/>
                    <a:pt x="16" y="16"/>
                  </a:cubicBezTo>
                  <a:cubicBezTo>
                    <a:pt x="15" y="15"/>
                    <a:pt x="15" y="13"/>
                    <a:pt x="14" y="12"/>
                  </a:cubicBezTo>
                  <a:cubicBezTo>
                    <a:pt x="14" y="11"/>
                    <a:pt x="14" y="11"/>
                    <a:pt x="14" y="11"/>
                  </a:cubicBezTo>
                  <a:cubicBezTo>
                    <a:pt x="14" y="10"/>
                    <a:pt x="14" y="10"/>
                    <a:pt x="14" y="10"/>
                  </a:cubicBezTo>
                  <a:cubicBezTo>
                    <a:pt x="13" y="10"/>
                    <a:pt x="13" y="9"/>
                    <a:pt x="13" y="9"/>
                  </a:cubicBezTo>
                  <a:cubicBezTo>
                    <a:pt x="12" y="6"/>
                    <a:pt x="11" y="3"/>
                    <a:pt x="10" y="1"/>
                  </a:cubicBezTo>
                  <a:cubicBezTo>
                    <a:pt x="9" y="10"/>
                    <a:pt x="9" y="5"/>
                    <a:pt x="9" y="0"/>
                  </a:cubicBezTo>
                  <a:cubicBezTo>
                    <a:pt x="6" y="4"/>
                    <a:pt x="3" y="8"/>
                    <a:pt x="0" y="13"/>
                  </a:cubicBezTo>
                  <a:cubicBezTo>
                    <a:pt x="0" y="15"/>
                    <a:pt x="0" y="18"/>
                    <a:pt x="1" y="21"/>
                  </a:cubicBezTo>
                  <a:cubicBezTo>
                    <a:pt x="1" y="21"/>
                    <a:pt x="1" y="21"/>
                    <a:pt x="1" y="22"/>
                  </a:cubicBezTo>
                  <a:cubicBezTo>
                    <a:pt x="1" y="22"/>
                    <a:pt x="1" y="22"/>
                    <a:pt x="1" y="22"/>
                  </a:cubicBezTo>
                  <a:cubicBezTo>
                    <a:pt x="1" y="22"/>
                    <a:pt x="1" y="22"/>
                    <a:pt x="1" y="22"/>
                  </a:cubicBezTo>
                  <a:cubicBezTo>
                    <a:pt x="1" y="25"/>
                    <a:pt x="1" y="27"/>
                    <a:pt x="2" y="30"/>
                  </a:cubicBezTo>
                  <a:cubicBezTo>
                    <a:pt x="2" y="31"/>
                    <a:pt x="2" y="32"/>
                    <a:pt x="2" y="32"/>
                  </a:cubicBezTo>
                  <a:cubicBezTo>
                    <a:pt x="2" y="34"/>
                    <a:pt x="3" y="36"/>
                    <a:pt x="3" y="38"/>
                  </a:cubicBezTo>
                  <a:cubicBezTo>
                    <a:pt x="3" y="39"/>
                    <a:pt x="3" y="40"/>
                    <a:pt x="3" y="41"/>
                  </a:cubicBezTo>
                  <a:cubicBezTo>
                    <a:pt x="7" y="63"/>
                    <a:pt x="11" y="84"/>
                    <a:pt x="16" y="97"/>
                  </a:cubicBezTo>
                  <a:cubicBezTo>
                    <a:pt x="16" y="97"/>
                    <a:pt x="16" y="97"/>
                    <a:pt x="16" y="97"/>
                  </a:cubicBezTo>
                  <a:cubicBezTo>
                    <a:pt x="16" y="99"/>
                    <a:pt x="17" y="100"/>
                    <a:pt x="17" y="101"/>
                  </a:cubicBezTo>
                  <a:cubicBezTo>
                    <a:pt x="17" y="102"/>
                    <a:pt x="18" y="102"/>
                    <a:pt x="18" y="103"/>
                  </a:cubicBezTo>
                  <a:cubicBezTo>
                    <a:pt x="18" y="103"/>
                    <a:pt x="18" y="103"/>
                    <a:pt x="18" y="103"/>
                  </a:cubicBezTo>
                  <a:cubicBezTo>
                    <a:pt x="18" y="104"/>
                    <a:pt x="18" y="104"/>
                    <a:pt x="18" y="104"/>
                  </a:cubicBezTo>
                  <a:cubicBezTo>
                    <a:pt x="18" y="104"/>
                    <a:pt x="19" y="104"/>
                    <a:pt x="19" y="105"/>
                  </a:cubicBezTo>
                  <a:cubicBezTo>
                    <a:pt x="19" y="105"/>
                    <a:pt x="19" y="105"/>
                    <a:pt x="19" y="106"/>
                  </a:cubicBezTo>
                  <a:cubicBezTo>
                    <a:pt x="23" y="100"/>
                    <a:pt x="28" y="94"/>
                    <a:pt x="32" y="88"/>
                  </a:cubicBezTo>
                  <a:cubicBezTo>
                    <a:pt x="31" y="87"/>
                    <a:pt x="31" y="85"/>
                    <a:pt x="31" y="84"/>
                  </a:cubicBezTo>
                  <a:close/>
                  <a:moveTo>
                    <a:pt x="22" y="110"/>
                  </a:moveTo>
                  <a:cubicBezTo>
                    <a:pt x="22" y="110"/>
                    <a:pt x="22" y="110"/>
                    <a:pt x="22" y="110"/>
                  </a:cubicBezTo>
                  <a:cubicBezTo>
                    <a:pt x="22" y="110"/>
                    <a:pt x="22" y="110"/>
                    <a:pt x="22" y="110"/>
                  </a:cubicBezTo>
                  <a:close/>
                  <a:moveTo>
                    <a:pt x="22" y="110"/>
                  </a:moveTo>
                  <a:cubicBezTo>
                    <a:pt x="22" y="110"/>
                    <a:pt x="22" y="110"/>
                    <a:pt x="22" y="110"/>
                  </a:cubicBezTo>
                  <a:cubicBezTo>
                    <a:pt x="22" y="110"/>
                    <a:pt x="22" y="110"/>
                    <a:pt x="22" y="110"/>
                  </a:cubicBezTo>
                  <a:cubicBezTo>
                    <a:pt x="22" y="110"/>
                    <a:pt x="22" y="110"/>
                    <a:pt x="22" y="11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07" name="Freeform 780">
              <a:extLst>
                <a:ext uri="{FF2B5EF4-FFF2-40B4-BE49-F238E27FC236}">
                  <a16:creationId xmlns:a16="http://schemas.microsoft.com/office/drawing/2014/main" id="{8D8D0D17-17D6-C705-D838-8D7C46FC171B}"/>
                </a:ext>
              </a:extLst>
            </p:cNvPr>
            <p:cNvSpPr>
              <a:spLocks noEditPoints="1"/>
            </p:cNvSpPr>
            <p:nvPr userDrawn="1"/>
          </p:nvSpPr>
          <p:spPr bwMode="auto">
            <a:xfrm>
              <a:off x="4220" y="945"/>
              <a:ext cx="46" cy="142"/>
            </a:xfrm>
            <a:custGeom>
              <a:avLst/>
              <a:gdLst>
                <a:gd name="T0" fmla="*/ 17 w 32"/>
                <a:gd name="T1" fmla="*/ 43 h 99"/>
                <a:gd name="T2" fmla="*/ 18 w 32"/>
                <a:gd name="T3" fmla="*/ 43 h 99"/>
                <a:gd name="T4" fmla="*/ 22 w 32"/>
                <a:gd name="T5" fmla="*/ 40 h 99"/>
                <a:gd name="T6" fmla="*/ 17 w 32"/>
                <a:gd name="T7" fmla="*/ 43 h 99"/>
                <a:gd name="T8" fmla="*/ 32 w 32"/>
                <a:gd name="T9" fmla="*/ 76 h 99"/>
                <a:gd name="T10" fmla="*/ 32 w 32"/>
                <a:gd name="T11" fmla="*/ 76 h 99"/>
                <a:gd name="T12" fmla="*/ 31 w 32"/>
                <a:gd name="T13" fmla="*/ 74 h 99"/>
                <a:gd name="T14" fmla="*/ 31 w 32"/>
                <a:gd name="T15" fmla="*/ 73 h 99"/>
                <a:gd name="T16" fmla="*/ 30 w 32"/>
                <a:gd name="T17" fmla="*/ 56 h 99"/>
                <a:gd name="T18" fmla="*/ 26 w 32"/>
                <a:gd name="T19" fmla="*/ 52 h 99"/>
                <a:gd name="T20" fmla="*/ 26 w 32"/>
                <a:gd name="T21" fmla="*/ 53 h 99"/>
                <a:gd name="T22" fmla="*/ 23 w 32"/>
                <a:gd name="T23" fmla="*/ 48 h 99"/>
                <a:gd name="T24" fmla="*/ 23 w 32"/>
                <a:gd name="T25" fmla="*/ 48 h 99"/>
                <a:gd name="T26" fmla="*/ 18 w 32"/>
                <a:gd name="T27" fmla="*/ 38 h 99"/>
                <a:gd name="T28" fmla="*/ 19 w 32"/>
                <a:gd name="T29" fmla="*/ 22 h 99"/>
                <a:gd name="T30" fmla="*/ 16 w 32"/>
                <a:gd name="T31" fmla="*/ 15 h 99"/>
                <a:gd name="T32" fmla="*/ 15 w 32"/>
                <a:gd name="T33" fmla="*/ 11 h 99"/>
                <a:gd name="T34" fmla="*/ 14 w 32"/>
                <a:gd name="T35" fmla="*/ 10 h 99"/>
                <a:gd name="T36" fmla="*/ 14 w 32"/>
                <a:gd name="T37" fmla="*/ 9 h 99"/>
                <a:gd name="T38" fmla="*/ 14 w 32"/>
                <a:gd name="T39" fmla="*/ 8 h 99"/>
                <a:gd name="T40" fmla="*/ 11 w 32"/>
                <a:gd name="T41" fmla="*/ 1 h 99"/>
                <a:gd name="T42" fmla="*/ 10 w 32"/>
                <a:gd name="T43" fmla="*/ 0 h 99"/>
                <a:gd name="T44" fmla="*/ 0 w 32"/>
                <a:gd name="T45" fmla="*/ 11 h 99"/>
                <a:gd name="T46" fmla="*/ 1 w 32"/>
                <a:gd name="T47" fmla="*/ 19 h 99"/>
                <a:gd name="T48" fmla="*/ 1 w 32"/>
                <a:gd name="T49" fmla="*/ 20 h 99"/>
                <a:gd name="T50" fmla="*/ 1 w 32"/>
                <a:gd name="T51" fmla="*/ 20 h 99"/>
                <a:gd name="T52" fmla="*/ 1 w 32"/>
                <a:gd name="T53" fmla="*/ 20 h 99"/>
                <a:gd name="T54" fmla="*/ 2 w 32"/>
                <a:gd name="T55" fmla="*/ 27 h 99"/>
                <a:gd name="T56" fmla="*/ 2 w 32"/>
                <a:gd name="T57" fmla="*/ 29 h 99"/>
                <a:gd name="T58" fmla="*/ 3 w 32"/>
                <a:gd name="T59" fmla="*/ 35 h 99"/>
                <a:gd name="T60" fmla="*/ 4 w 32"/>
                <a:gd name="T61" fmla="*/ 37 h 99"/>
                <a:gd name="T62" fmla="*/ 16 w 32"/>
                <a:gd name="T63" fmla="*/ 88 h 99"/>
                <a:gd name="T64" fmla="*/ 16 w 32"/>
                <a:gd name="T65" fmla="*/ 88 h 99"/>
                <a:gd name="T66" fmla="*/ 17 w 32"/>
                <a:gd name="T67" fmla="*/ 91 h 99"/>
                <a:gd name="T68" fmla="*/ 18 w 32"/>
                <a:gd name="T69" fmla="*/ 93 h 99"/>
                <a:gd name="T70" fmla="*/ 18 w 32"/>
                <a:gd name="T71" fmla="*/ 93 h 99"/>
                <a:gd name="T72" fmla="*/ 19 w 32"/>
                <a:gd name="T73" fmla="*/ 94 h 99"/>
                <a:gd name="T74" fmla="*/ 19 w 32"/>
                <a:gd name="T75" fmla="*/ 95 h 99"/>
                <a:gd name="T76" fmla="*/ 19 w 32"/>
                <a:gd name="T77" fmla="*/ 95 h 99"/>
                <a:gd name="T78" fmla="*/ 32 w 32"/>
                <a:gd name="T79" fmla="*/ 79 h 99"/>
                <a:gd name="T80" fmla="*/ 32 w 32"/>
                <a:gd name="T81" fmla="*/ 76 h 99"/>
                <a:gd name="T82" fmla="*/ 22 w 32"/>
                <a:gd name="T83" fmla="*/ 99 h 99"/>
                <a:gd name="T84" fmla="*/ 22 w 32"/>
                <a:gd name="T85" fmla="*/ 99 h 99"/>
                <a:gd name="T86" fmla="*/ 22 w 32"/>
                <a:gd name="T87" fmla="*/ 99 h 99"/>
                <a:gd name="T88" fmla="*/ 22 w 32"/>
                <a:gd name="T89" fmla="*/ 99 h 99"/>
                <a:gd name="T90" fmla="*/ 22 w 32"/>
                <a:gd name="T91" fmla="*/ 99 h 99"/>
                <a:gd name="T92" fmla="*/ 22 w 32"/>
                <a:gd name="T93" fmla="*/ 99 h 99"/>
                <a:gd name="T94" fmla="*/ 22 w 32"/>
                <a:gd name="T95" fmla="*/ 9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 h="99">
                  <a:moveTo>
                    <a:pt x="17" y="43"/>
                  </a:moveTo>
                  <a:cubicBezTo>
                    <a:pt x="18" y="43"/>
                    <a:pt x="18" y="43"/>
                    <a:pt x="18" y="43"/>
                  </a:cubicBezTo>
                  <a:cubicBezTo>
                    <a:pt x="20" y="43"/>
                    <a:pt x="21" y="42"/>
                    <a:pt x="22" y="40"/>
                  </a:cubicBezTo>
                  <a:cubicBezTo>
                    <a:pt x="17" y="40"/>
                    <a:pt x="18" y="43"/>
                    <a:pt x="17" y="43"/>
                  </a:cubicBezTo>
                  <a:close/>
                  <a:moveTo>
                    <a:pt x="32" y="76"/>
                  </a:moveTo>
                  <a:cubicBezTo>
                    <a:pt x="32" y="76"/>
                    <a:pt x="32" y="76"/>
                    <a:pt x="32" y="76"/>
                  </a:cubicBezTo>
                  <a:cubicBezTo>
                    <a:pt x="32" y="75"/>
                    <a:pt x="31" y="75"/>
                    <a:pt x="31" y="74"/>
                  </a:cubicBezTo>
                  <a:cubicBezTo>
                    <a:pt x="31" y="74"/>
                    <a:pt x="31" y="74"/>
                    <a:pt x="31" y="73"/>
                  </a:cubicBezTo>
                  <a:cubicBezTo>
                    <a:pt x="30" y="64"/>
                    <a:pt x="30" y="56"/>
                    <a:pt x="30" y="56"/>
                  </a:cubicBezTo>
                  <a:cubicBezTo>
                    <a:pt x="28" y="54"/>
                    <a:pt x="27" y="53"/>
                    <a:pt x="26" y="52"/>
                  </a:cubicBezTo>
                  <a:cubicBezTo>
                    <a:pt x="26" y="53"/>
                    <a:pt x="27" y="53"/>
                    <a:pt x="26" y="53"/>
                  </a:cubicBezTo>
                  <a:cubicBezTo>
                    <a:pt x="15" y="54"/>
                    <a:pt x="20" y="52"/>
                    <a:pt x="23" y="48"/>
                  </a:cubicBezTo>
                  <a:cubicBezTo>
                    <a:pt x="23" y="48"/>
                    <a:pt x="23" y="48"/>
                    <a:pt x="23" y="48"/>
                  </a:cubicBezTo>
                  <a:cubicBezTo>
                    <a:pt x="25" y="45"/>
                    <a:pt x="26" y="41"/>
                    <a:pt x="18" y="38"/>
                  </a:cubicBezTo>
                  <a:cubicBezTo>
                    <a:pt x="22" y="35"/>
                    <a:pt x="21" y="29"/>
                    <a:pt x="19" y="22"/>
                  </a:cubicBezTo>
                  <a:cubicBezTo>
                    <a:pt x="18" y="20"/>
                    <a:pt x="17" y="17"/>
                    <a:pt x="16" y="15"/>
                  </a:cubicBezTo>
                  <a:cubicBezTo>
                    <a:pt x="16" y="14"/>
                    <a:pt x="15" y="12"/>
                    <a:pt x="15" y="11"/>
                  </a:cubicBezTo>
                  <a:cubicBezTo>
                    <a:pt x="14" y="10"/>
                    <a:pt x="14" y="10"/>
                    <a:pt x="14" y="10"/>
                  </a:cubicBezTo>
                  <a:cubicBezTo>
                    <a:pt x="14" y="10"/>
                    <a:pt x="14" y="9"/>
                    <a:pt x="14" y="9"/>
                  </a:cubicBezTo>
                  <a:cubicBezTo>
                    <a:pt x="14" y="9"/>
                    <a:pt x="14" y="9"/>
                    <a:pt x="14" y="8"/>
                  </a:cubicBezTo>
                  <a:cubicBezTo>
                    <a:pt x="12" y="5"/>
                    <a:pt x="11" y="2"/>
                    <a:pt x="11" y="1"/>
                  </a:cubicBezTo>
                  <a:cubicBezTo>
                    <a:pt x="10" y="9"/>
                    <a:pt x="10" y="5"/>
                    <a:pt x="10" y="0"/>
                  </a:cubicBezTo>
                  <a:cubicBezTo>
                    <a:pt x="7" y="4"/>
                    <a:pt x="3" y="8"/>
                    <a:pt x="0" y="11"/>
                  </a:cubicBezTo>
                  <a:cubicBezTo>
                    <a:pt x="0" y="14"/>
                    <a:pt x="1" y="16"/>
                    <a:pt x="1" y="19"/>
                  </a:cubicBezTo>
                  <a:cubicBezTo>
                    <a:pt x="1" y="19"/>
                    <a:pt x="1" y="19"/>
                    <a:pt x="1" y="20"/>
                  </a:cubicBezTo>
                  <a:cubicBezTo>
                    <a:pt x="1" y="20"/>
                    <a:pt x="1" y="20"/>
                    <a:pt x="1" y="20"/>
                  </a:cubicBezTo>
                  <a:cubicBezTo>
                    <a:pt x="1" y="20"/>
                    <a:pt x="1" y="20"/>
                    <a:pt x="1" y="20"/>
                  </a:cubicBezTo>
                  <a:cubicBezTo>
                    <a:pt x="1" y="22"/>
                    <a:pt x="2" y="25"/>
                    <a:pt x="2" y="27"/>
                  </a:cubicBezTo>
                  <a:cubicBezTo>
                    <a:pt x="2" y="28"/>
                    <a:pt x="2" y="29"/>
                    <a:pt x="2" y="29"/>
                  </a:cubicBezTo>
                  <a:cubicBezTo>
                    <a:pt x="3" y="31"/>
                    <a:pt x="3" y="33"/>
                    <a:pt x="3" y="35"/>
                  </a:cubicBezTo>
                  <a:cubicBezTo>
                    <a:pt x="4" y="36"/>
                    <a:pt x="4" y="36"/>
                    <a:pt x="4" y="37"/>
                  </a:cubicBezTo>
                  <a:cubicBezTo>
                    <a:pt x="7" y="57"/>
                    <a:pt x="12" y="76"/>
                    <a:pt x="16" y="88"/>
                  </a:cubicBezTo>
                  <a:cubicBezTo>
                    <a:pt x="16" y="88"/>
                    <a:pt x="16" y="88"/>
                    <a:pt x="16" y="88"/>
                  </a:cubicBezTo>
                  <a:cubicBezTo>
                    <a:pt x="17" y="89"/>
                    <a:pt x="17" y="90"/>
                    <a:pt x="17" y="91"/>
                  </a:cubicBezTo>
                  <a:cubicBezTo>
                    <a:pt x="18" y="92"/>
                    <a:pt x="18" y="92"/>
                    <a:pt x="18" y="93"/>
                  </a:cubicBezTo>
                  <a:cubicBezTo>
                    <a:pt x="18" y="93"/>
                    <a:pt x="18" y="93"/>
                    <a:pt x="18" y="93"/>
                  </a:cubicBezTo>
                  <a:cubicBezTo>
                    <a:pt x="18" y="93"/>
                    <a:pt x="19" y="94"/>
                    <a:pt x="19" y="94"/>
                  </a:cubicBezTo>
                  <a:cubicBezTo>
                    <a:pt x="19" y="94"/>
                    <a:pt x="19" y="94"/>
                    <a:pt x="19" y="95"/>
                  </a:cubicBezTo>
                  <a:cubicBezTo>
                    <a:pt x="19" y="95"/>
                    <a:pt x="19" y="95"/>
                    <a:pt x="19" y="95"/>
                  </a:cubicBezTo>
                  <a:cubicBezTo>
                    <a:pt x="24" y="90"/>
                    <a:pt x="28" y="85"/>
                    <a:pt x="32" y="79"/>
                  </a:cubicBezTo>
                  <a:cubicBezTo>
                    <a:pt x="32" y="78"/>
                    <a:pt x="32" y="77"/>
                    <a:pt x="32" y="76"/>
                  </a:cubicBezTo>
                  <a:close/>
                  <a:moveTo>
                    <a:pt x="22" y="99"/>
                  </a:moveTo>
                  <a:cubicBezTo>
                    <a:pt x="22" y="99"/>
                    <a:pt x="22" y="99"/>
                    <a:pt x="22" y="99"/>
                  </a:cubicBezTo>
                  <a:cubicBezTo>
                    <a:pt x="22" y="99"/>
                    <a:pt x="22" y="99"/>
                    <a:pt x="22" y="99"/>
                  </a:cubicBezTo>
                  <a:close/>
                  <a:moveTo>
                    <a:pt x="22" y="99"/>
                  </a:moveTo>
                  <a:cubicBezTo>
                    <a:pt x="22" y="99"/>
                    <a:pt x="22" y="99"/>
                    <a:pt x="22" y="99"/>
                  </a:cubicBezTo>
                  <a:cubicBezTo>
                    <a:pt x="22" y="99"/>
                    <a:pt x="22" y="99"/>
                    <a:pt x="22" y="99"/>
                  </a:cubicBezTo>
                  <a:cubicBezTo>
                    <a:pt x="22" y="99"/>
                    <a:pt x="22" y="99"/>
                    <a:pt x="22" y="9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08" name="Freeform 781">
              <a:extLst>
                <a:ext uri="{FF2B5EF4-FFF2-40B4-BE49-F238E27FC236}">
                  <a16:creationId xmlns:a16="http://schemas.microsoft.com/office/drawing/2014/main" id="{58431986-840D-0203-9DE7-E22F2D103329}"/>
                </a:ext>
              </a:extLst>
            </p:cNvPr>
            <p:cNvSpPr>
              <a:spLocks noEditPoints="1"/>
            </p:cNvSpPr>
            <p:nvPr userDrawn="1"/>
          </p:nvSpPr>
          <p:spPr bwMode="auto">
            <a:xfrm>
              <a:off x="4269" y="798"/>
              <a:ext cx="42" cy="114"/>
            </a:xfrm>
            <a:custGeom>
              <a:avLst/>
              <a:gdLst>
                <a:gd name="T0" fmla="*/ 15 w 29"/>
                <a:gd name="T1" fmla="*/ 35 h 79"/>
                <a:gd name="T2" fmla="*/ 15 w 29"/>
                <a:gd name="T3" fmla="*/ 34 h 79"/>
                <a:gd name="T4" fmla="*/ 16 w 29"/>
                <a:gd name="T5" fmla="*/ 30 h 79"/>
                <a:gd name="T6" fmla="*/ 15 w 29"/>
                <a:gd name="T7" fmla="*/ 35 h 79"/>
                <a:gd name="T8" fmla="*/ 29 w 29"/>
                <a:gd name="T9" fmla="*/ 58 h 79"/>
                <a:gd name="T10" fmla="*/ 29 w 29"/>
                <a:gd name="T11" fmla="*/ 58 h 79"/>
                <a:gd name="T12" fmla="*/ 28 w 29"/>
                <a:gd name="T13" fmla="*/ 57 h 79"/>
                <a:gd name="T14" fmla="*/ 28 w 29"/>
                <a:gd name="T15" fmla="*/ 56 h 79"/>
                <a:gd name="T16" fmla="*/ 24 w 29"/>
                <a:gd name="T17" fmla="*/ 41 h 79"/>
                <a:gd name="T18" fmla="*/ 21 w 29"/>
                <a:gd name="T19" fmla="*/ 40 h 79"/>
                <a:gd name="T20" fmla="*/ 21 w 29"/>
                <a:gd name="T21" fmla="*/ 40 h 79"/>
                <a:gd name="T22" fmla="*/ 19 w 29"/>
                <a:gd name="T23" fmla="*/ 37 h 79"/>
                <a:gd name="T24" fmla="*/ 19 w 29"/>
                <a:gd name="T25" fmla="*/ 37 h 79"/>
                <a:gd name="T26" fmla="*/ 14 w 29"/>
                <a:gd name="T27" fmla="*/ 30 h 79"/>
                <a:gd name="T28" fmla="*/ 12 w 29"/>
                <a:gd name="T29" fmla="*/ 16 h 79"/>
                <a:gd name="T30" fmla="*/ 9 w 29"/>
                <a:gd name="T31" fmla="*/ 11 h 79"/>
                <a:gd name="T32" fmla="*/ 7 w 29"/>
                <a:gd name="T33" fmla="*/ 8 h 79"/>
                <a:gd name="T34" fmla="*/ 7 w 29"/>
                <a:gd name="T35" fmla="*/ 7 h 79"/>
                <a:gd name="T36" fmla="*/ 7 w 29"/>
                <a:gd name="T37" fmla="*/ 7 h 79"/>
                <a:gd name="T38" fmla="*/ 6 w 29"/>
                <a:gd name="T39" fmla="*/ 6 h 79"/>
                <a:gd name="T40" fmla="*/ 3 w 29"/>
                <a:gd name="T41" fmla="*/ 0 h 79"/>
                <a:gd name="T42" fmla="*/ 3 w 29"/>
                <a:gd name="T43" fmla="*/ 0 h 79"/>
                <a:gd name="T44" fmla="*/ 0 w 29"/>
                <a:gd name="T45" fmla="*/ 13 h 79"/>
                <a:gd name="T46" fmla="*/ 2 w 29"/>
                <a:gd name="T47" fmla="*/ 19 h 79"/>
                <a:gd name="T48" fmla="*/ 2 w 29"/>
                <a:gd name="T49" fmla="*/ 20 h 79"/>
                <a:gd name="T50" fmla="*/ 2 w 29"/>
                <a:gd name="T51" fmla="*/ 20 h 79"/>
                <a:gd name="T52" fmla="*/ 2 w 29"/>
                <a:gd name="T53" fmla="*/ 20 h 79"/>
                <a:gd name="T54" fmla="*/ 4 w 29"/>
                <a:gd name="T55" fmla="*/ 26 h 79"/>
                <a:gd name="T56" fmla="*/ 5 w 29"/>
                <a:gd name="T57" fmla="*/ 28 h 79"/>
                <a:gd name="T58" fmla="*/ 6 w 29"/>
                <a:gd name="T59" fmla="*/ 32 h 79"/>
                <a:gd name="T60" fmla="*/ 7 w 29"/>
                <a:gd name="T61" fmla="*/ 34 h 79"/>
                <a:gd name="T62" fmla="*/ 23 w 29"/>
                <a:gd name="T63" fmla="*/ 73 h 79"/>
                <a:gd name="T64" fmla="*/ 23 w 29"/>
                <a:gd name="T65" fmla="*/ 73 h 79"/>
                <a:gd name="T66" fmla="*/ 25 w 29"/>
                <a:gd name="T67" fmla="*/ 76 h 79"/>
                <a:gd name="T68" fmla="*/ 25 w 29"/>
                <a:gd name="T69" fmla="*/ 77 h 79"/>
                <a:gd name="T70" fmla="*/ 25 w 29"/>
                <a:gd name="T71" fmla="*/ 77 h 79"/>
                <a:gd name="T72" fmla="*/ 26 w 29"/>
                <a:gd name="T73" fmla="*/ 78 h 79"/>
                <a:gd name="T74" fmla="*/ 26 w 29"/>
                <a:gd name="T75" fmla="*/ 78 h 79"/>
                <a:gd name="T76" fmla="*/ 26 w 29"/>
                <a:gd name="T77" fmla="*/ 79 h 79"/>
                <a:gd name="T78" fmla="*/ 29 w 29"/>
                <a:gd name="T79" fmla="*/ 61 h 79"/>
                <a:gd name="T80" fmla="*/ 29 w 29"/>
                <a:gd name="T81" fmla="*/ 58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9" h="79">
                  <a:moveTo>
                    <a:pt x="15" y="35"/>
                  </a:moveTo>
                  <a:cubicBezTo>
                    <a:pt x="15" y="35"/>
                    <a:pt x="15" y="34"/>
                    <a:pt x="15" y="34"/>
                  </a:cubicBezTo>
                  <a:cubicBezTo>
                    <a:pt x="16" y="34"/>
                    <a:pt x="16" y="32"/>
                    <a:pt x="16" y="30"/>
                  </a:cubicBezTo>
                  <a:cubicBezTo>
                    <a:pt x="14" y="32"/>
                    <a:pt x="15" y="34"/>
                    <a:pt x="15" y="35"/>
                  </a:cubicBezTo>
                  <a:close/>
                  <a:moveTo>
                    <a:pt x="29" y="58"/>
                  </a:moveTo>
                  <a:cubicBezTo>
                    <a:pt x="29" y="58"/>
                    <a:pt x="29" y="58"/>
                    <a:pt x="29" y="58"/>
                  </a:cubicBezTo>
                  <a:cubicBezTo>
                    <a:pt x="28" y="57"/>
                    <a:pt x="28" y="57"/>
                    <a:pt x="28" y="57"/>
                  </a:cubicBezTo>
                  <a:cubicBezTo>
                    <a:pt x="28" y="56"/>
                    <a:pt x="28" y="56"/>
                    <a:pt x="28" y="56"/>
                  </a:cubicBezTo>
                  <a:cubicBezTo>
                    <a:pt x="26" y="48"/>
                    <a:pt x="24" y="42"/>
                    <a:pt x="24" y="41"/>
                  </a:cubicBezTo>
                  <a:cubicBezTo>
                    <a:pt x="22" y="40"/>
                    <a:pt x="22" y="40"/>
                    <a:pt x="21" y="40"/>
                  </a:cubicBezTo>
                  <a:cubicBezTo>
                    <a:pt x="22" y="40"/>
                    <a:pt x="22" y="40"/>
                    <a:pt x="21" y="40"/>
                  </a:cubicBezTo>
                  <a:cubicBezTo>
                    <a:pt x="16" y="44"/>
                    <a:pt x="18" y="41"/>
                    <a:pt x="19" y="37"/>
                  </a:cubicBezTo>
                  <a:cubicBezTo>
                    <a:pt x="19" y="37"/>
                    <a:pt x="19" y="37"/>
                    <a:pt x="19" y="37"/>
                  </a:cubicBezTo>
                  <a:cubicBezTo>
                    <a:pt x="19" y="34"/>
                    <a:pt x="19" y="30"/>
                    <a:pt x="14" y="30"/>
                  </a:cubicBezTo>
                  <a:cubicBezTo>
                    <a:pt x="16" y="26"/>
                    <a:pt x="14" y="21"/>
                    <a:pt x="12" y="16"/>
                  </a:cubicBezTo>
                  <a:cubicBezTo>
                    <a:pt x="11" y="14"/>
                    <a:pt x="10" y="13"/>
                    <a:pt x="9" y="11"/>
                  </a:cubicBezTo>
                  <a:cubicBezTo>
                    <a:pt x="8" y="10"/>
                    <a:pt x="8" y="9"/>
                    <a:pt x="7" y="8"/>
                  </a:cubicBezTo>
                  <a:cubicBezTo>
                    <a:pt x="7" y="8"/>
                    <a:pt x="7" y="7"/>
                    <a:pt x="7" y="7"/>
                  </a:cubicBezTo>
                  <a:cubicBezTo>
                    <a:pt x="7" y="7"/>
                    <a:pt x="7" y="7"/>
                    <a:pt x="7" y="7"/>
                  </a:cubicBezTo>
                  <a:cubicBezTo>
                    <a:pt x="7" y="7"/>
                    <a:pt x="6" y="6"/>
                    <a:pt x="6" y="6"/>
                  </a:cubicBezTo>
                  <a:cubicBezTo>
                    <a:pt x="5" y="4"/>
                    <a:pt x="4" y="2"/>
                    <a:pt x="3" y="0"/>
                  </a:cubicBezTo>
                  <a:cubicBezTo>
                    <a:pt x="5" y="8"/>
                    <a:pt x="4" y="4"/>
                    <a:pt x="3" y="0"/>
                  </a:cubicBezTo>
                  <a:cubicBezTo>
                    <a:pt x="2" y="4"/>
                    <a:pt x="1" y="9"/>
                    <a:pt x="0" y="13"/>
                  </a:cubicBezTo>
                  <a:cubicBezTo>
                    <a:pt x="1" y="15"/>
                    <a:pt x="1" y="17"/>
                    <a:pt x="2" y="19"/>
                  </a:cubicBezTo>
                  <a:cubicBezTo>
                    <a:pt x="2" y="20"/>
                    <a:pt x="2" y="20"/>
                    <a:pt x="2" y="20"/>
                  </a:cubicBezTo>
                  <a:cubicBezTo>
                    <a:pt x="2" y="20"/>
                    <a:pt x="2" y="20"/>
                    <a:pt x="2" y="20"/>
                  </a:cubicBezTo>
                  <a:cubicBezTo>
                    <a:pt x="2" y="20"/>
                    <a:pt x="2" y="20"/>
                    <a:pt x="2" y="20"/>
                  </a:cubicBezTo>
                  <a:cubicBezTo>
                    <a:pt x="3" y="22"/>
                    <a:pt x="4" y="24"/>
                    <a:pt x="4" y="26"/>
                  </a:cubicBezTo>
                  <a:cubicBezTo>
                    <a:pt x="4" y="27"/>
                    <a:pt x="5" y="27"/>
                    <a:pt x="5" y="28"/>
                  </a:cubicBezTo>
                  <a:cubicBezTo>
                    <a:pt x="5" y="29"/>
                    <a:pt x="6" y="31"/>
                    <a:pt x="6" y="32"/>
                  </a:cubicBezTo>
                  <a:cubicBezTo>
                    <a:pt x="7" y="33"/>
                    <a:pt x="7" y="34"/>
                    <a:pt x="7" y="34"/>
                  </a:cubicBezTo>
                  <a:cubicBezTo>
                    <a:pt x="13" y="50"/>
                    <a:pt x="19" y="64"/>
                    <a:pt x="23" y="73"/>
                  </a:cubicBezTo>
                  <a:cubicBezTo>
                    <a:pt x="23" y="73"/>
                    <a:pt x="23" y="73"/>
                    <a:pt x="23" y="73"/>
                  </a:cubicBezTo>
                  <a:cubicBezTo>
                    <a:pt x="24" y="74"/>
                    <a:pt x="24" y="75"/>
                    <a:pt x="25" y="76"/>
                  </a:cubicBezTo>
                  <a:cubicBezTo>
                    <a:pt x="25" y="76"/>
                    <a:pt x="25" y="77"/>
                    <a:pt x="25" y="77"/>
                  </a:cubicBezTo>
                  <a:cubicBezTo>
                    <a:pt x="25" y="77"/>
                    <a:pt x="25" y="77"/>
                    <a:pt x="25" y="77"/>
                  </a:cubicBezTo>
                  <a:cubicBezTo>
                    <a:pt x="26" y="77"/>
                    <a:pt x="26" y="78"/>
                    <a:pt x="26" y="78"/>
                  </a:cubicBezTo>
                  <a:cubicBezTo>
                    <a:pt x="26" y="78"/>
                    <a:pt x="26" y="78"/>
                    <a:pt x="26" y="78"/>
                  </a:cubicBezTo>
                  <a:cubicBezTo>
                    <a:pt x="26" y="78"/>
                    <a:pt x="26" y="79"/>
                    <a:pt x="26" y="79"/>
                  </a:cubicBezTo>
                  <a:cubicBezTo>
                    <a:pt x="28" y="73"/>
                    <a:pt x="29" y="67"/>
                    <a:pt x="29" y="61"/>
                  </a:cubicBezTo>
                  <a:cubicBezTo>
                    <a:pt x="29" y="60"/>
                    <a:pt x="29" y="59"/>
                    <a:pt x="29" y="5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09" name="Freeform 782">
              <a:extLst>
                <a:ext uri="{FF2B5EF4-FFF2-40B4-BE49-F238E27FC236}">
                  <a16:creationId xmlns:a16="http://schemas.microsoft.com/office/drawing/2014/main" id="{B6A74D7B-6867-4697-F00F-39A4B88D1185}"/>
                </a:ext>
              </a:extLst>
            </p:cNvPr>
            <p:cNvSpPr>
              <a:spLocks/>
            </p:cNvSpPr>
            <p:nvPr userDrawn="1"/>
          </p:nvSpPr>
          <p:spPr bwMode="auto">
            <a:xfrm>
              <a:off x="4105" y="1208"/>
              <a:ext cx="42" cy="124"/>
            </a:xfrm>
            <a:custGeom>
              <a:avLst/>
              <a:gdLst>
                <a:gd name="T0" fmla="*/ 29 w 29"/>
                <a:gd name="T1" fmla="*/ 71 h 86"/>
                <a:gd name="T2" fmla="*/ 28 w 29"/>
                <a:gd name="T3" fmla="*/ 69 h 86"/>
                <a:gd name="T4" fmla="*/ 27 w 29"/>
                <a:gd name="T5" fmla="*/ 65 h 86"/>
                <a:gd name="T6" fmla="*/ 16 w 29"/>
                <a:gd name="T7" fmla="*/ 25 h 86"/>
                <a:gd name="T8" fmla="*/ 13 w 29"/>
                <a:gd name="T9" fmla="*/ 11 h 86"/>
                <a:gd name="T10" fmla="*/ 10 w 29"/>
                <a:gd name="T11" fmla="*/ 0 h 86"/>
                <a:gd name="T12" fmla="*/ 0 w 29"/>
                <a:gd name="T13" fmla="*/ 21 h 86"/>
                <a:gd name="T14" fmla="*/ 3 w 29"/>
                <a:gd name="T15" fmla="*/ 29 h 86"/>
                <a:gd name="T16" fmla="*/ 3 w 29"/>
                <a:gd name="T17" fmla="*/ 30 h 86"/>
                <a:gd name="T18" fmla="*/ 3 w 29"/>
                <a:gd name="T19" fmla="*/ 30 h 86"/>
                <a:gd name="T20" fmla="*/ 6 w 29"/>
                <a:gd name="T21" fmla="*/ 40 h 86"/>
                <a:gd name="T22" fmla="*/ 6 w 29"/>
                <a:gd name="T23" fmla="*/ 41 h 86"/>
                <a:gd name="T24" fmla="*/ 7 w 29"/>
                <a:gd name="T25" fmla="*/ 44 h 86"/>
                <a:gd name="T26" fmla="*/ 19 w 29"/>
                <a:gd name="T27" fmla="*/ 82 h 86"/>
                <a:gd name="T28" fmla="*/ 20 w 29"/>
                <a:gd name="T29" fmla="*/ 84 h 86"/>
                <a:gd name="T30" fmla="*/ 21 w 29"/>
                <a:gd name="T31" fmla="*/ 86 h 86"/>
                <a:gd name="T32" fmla="*/ 21 w 29"/>
                <a:gd name="T33" fmla="*/ 86 h 86"/>
                <a:gd name="T34" fmla="*/ 25 w 29"/>
                <a:gd name="T35" fmla="*/ 79 h 86"/>
                <a:gd name="T36" fmla="*/ 29 w 29"/>
                <a:gd name="T37" fmla="*/ 71 h 86"/>
                <a:gd name="T38" fmla="*/ 29 w 29"/>
                <a:gd name="T39" fmla="*/ 71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86">
                  <a:moveTo>
                    <a:pt x="29" y="71"/>
                  </a:moveTo>
                  <a:cubicBezTo>
                    <a:pt x="28" y="70"/>
                    <a:pt x="28" y="69"/>
                    <a:pt x="28" y="69"/>
                  </a:cubicBezTo>
                  <a:cubicBezTo>
                    <a:pt x="28" y="68"/>
                    <a:pt x="27" y="67"/>
                    <a:pt x="27" y="65"/>
                  </a:cubicBezTo>
                  <a:cubicBezTo>
                    <a:pt x="23" y="50"/>
                    <a:pt x="19" y="36"/>
                    <a:pt x="16" y="25"/>
                  </a:cubicBezTo>
                  <a:cubicBezTo>
                    <a:pt x="15" y="20"/>
                    <a:pt x="14" y="15"/>
                    <a:pt x="13" y="11"/>
                  </a:cubicBezTo>
                  <a:cubicBezTo>
                    <a:pt x="11" y="6"/>
                    <a:pt x="10" y="2"/>
                    <a:pt x="10" y="0"/>
                  </a:cubicBezTo>
                  <a:cubicBezTo>
                    <a:pt x="7" y="7"/>
                    <a:pt x="3" y="14"/>
                    <a:pt x="0" y="21"/>
                  </a:cubicBezTo>
                  <a:cubicBezTo>
                    <a:pt x="1" y="24"/>
                    <a:pt x="2" y="26"/>
                    <a:pt x="3" y="29"/>
                  </a:cubicBezTo>
                  <a:cubicBezTo>
                    <a:pt x="3" y="29"/>
                    <a:pt x="3" y="29"/>
                    <a:pt x="3" y="30"/>
                  </a:cubicBezTo>
                  <a:cubicBezTo>
                    <a:pt x="3" y="30"/>
                    <a:pt x="3" y="30"/>
                    <a:pt x="3" y="30"/>
                  </a:cubicBezTo>
                  <a:cubicBezTo>
                    <a:pt x="4" y="33"/>
                    <a:pt x="5" y="37"/>
                    <a:pt x="6" y="40"/>
                  </a:cubicBezTo>
                  <a:cubicBezTo>
                    <a:pt x="6" y="41"/>
                    <a:pt x="6" y="41"/>
                    <a:pt x="6" y="41"/>
                  </a:cubicBezTo>
                  <a:cubicBezTo>
                    <a:pt x="7" y="42"/>
                    <a:pt x="7" y="43"/>
                    <a:pt x="7" y="44"/>
                  </a:cubicBezTo>
                  <a:cubicBezTo>
                    <a:pt x="12" y="58"/>
                    <a:pt x="16" y="71"/>
                    <a:pt x="19" y="82"/>
                  </a:cubicBezTo>
                  <a:cubicBezTo>
                    <a:pt x="20" y="83"/>
                    <a:pt x="20" y="83"/>
                    <a:pt x="20" y="84"/>
                  </a:cubicBezTo>
                  <a:cubicBezTo>
                    <a:pt x="20" y="85"/>
                    <a:pt x="20" y="85"/>
                    <a:pt x="21" y="86"/>
                  </a:cubicBezTo>
                  <a:cubicBezTo>
                    <a:pt x="21" y="86"/>
                    <a:pt x="21" y="86"/>
                    <a:pt x="21" y="86"/>
                  </a:cubicBezTo>
                  <a:cubicBezTo>
                    <a:pt x="22" y="84"/>
                    <a:pt x="23" y="81"/>
                    <a:pt x="25" y="79"/>
                  </a:cubicBezTo>
                  <a:cubicBezTo>
                    <a:pt x="26" y="76"/>
                    <a:pt x="27" y="74"/>
                    <a:pt x="29" y="71"/>
                  </a:cubicBezTo>
                  <a:cubicBezTo>
                    <a:pt x="29" y="71"/>
                    <a:pt x="29" y="71"/>
                    <a:pt x="29" y="7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10" name="Freeform 783">
              <a:extLst>
                <a:ext uri="{FF2B5EF4-FFF2-40B4-BE49-F238E27FC236}">
                  <a16:creationId xmlns:a16="http://schemas.microsoft.com/office/drawing/2014/main" id="{A2627F9B-858F-C7F2-A19C-2A6289C08000}"/>
                </a:ext>
              </a:extLst>
            </p:cNvPr>
            <p:cNvSpPr>
              <a:spLocks/>
            </p:cNvSpPr>
            <p:nvPr userDrawn="1"/>
          </p:nvSpPr>
          <p:spPr bwMode="auto">
            <a:xfrm>
              <a:off x="4165" y="1087"/>
              <a:ext cx="42" cy="125"/>
            </a:xfrm>
            <a:custGeom>
              <a:avLst/>
              <a:gdLst>
                <a:gd name="T0" fmla="*/ 28 w 29"/>
                <a:gd name="T1" fmla="*/ 71 h 87"/>
                <a:gd name="T2" fmla="*/ 28 w 29"/>
                <a:gd name="T3" fmla="*/ 69 h 87"/>
                <a:gd name="T4" fmla="*/ 27 w 29"/>
                <a:gd name="T5" fmla="*/ 66 h 87"/>
                <a:gd name="T6" fmla="*/ 16 w 29"/>
                <a:gd name="T7" fmla="*/ 25 h 87"/>
                <a:gd name="T8" fmla="*/ 13 w 29"/>
                <a:gd name="T9" fmla="*/ 11 h 87"/>
                <a:gd name="T10" fmla="*/ 10 w 29"/>
                <a:gd name="T11" fmla="*/ 0 h 87"/>
                <a:gd name="T12" fmla="*/ 0 w 29"/>
                <a:gd name="T13" fmla="*/ 21 h 87"/>
                <a:gd name="T14" fmla="*/ 3 w 29"/>
                <a:gd name="T15" fmla="*/ 29 h 87"/>
                <a:gd name="T16" fmla="*/ 3 w 29"/>
                <a:gd name="T17" fmla="*/ 30 h 87"/>
                <a:gd name="T18" fmla="*/ 3 w 29"/>
                <a:gd name="T19" fmla="*/ 30 h 87"/>
                <a:gd name="T20" fmla="*/ 6 w 29"/>
                <a:gd name="T21" fmla="*/ 40 h 87"/>
                <a:gd name="T22" fmla="*/ 6 w 29"/>
                <a:gd name="T23" fmla="*/ 41 h 87"/>
                <a:gd name="T24" fmla="*/ 7 w 29"/>
                <a:gd name="T25" fmla="*/ 45 h 87"/>
                <a:gd name="T26" fmla="*/ 19 w 29"/>
                <a:gd name="T27" fmla="*/ 82 h 87"/>
                <a:gd name="T28" fmla="*/ 20 w 29"/>
                <a:gd name="T29" fmla="*/ 84 h 87"/>
                <a:gd name="T30" fmla="*/ 21 w 29"/>
                <a:gd name="T31" fmla="*/ 86 h 87"/>
                <a:gd name="T32" fmla="*/ 21 w 29"/>
                <a:gd name="T33" fmla="*/ 87 h 87"/>
                <a:gd name="T34" fmla="*/ 25 w 29"/>
                <a:gd name="T35" fmla="*/ 79 h 87"/>
                <a:gd name="T36" fmla="*/ 29 w 29"/>
                <a:gd name="T37" fmla="*/ 71 h 87"/>
                <a:gd name="T38" fmla="*/ 28 w 29"/>
                <a:gd name="T39" fmla="*/ 7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87">
                  <a:moveTo>
                    <a:pt x="28" y="71"/>
                  </a:moveTo>
                  <a:cubicBezTo>
                    <a:pt x="28" y="70"/>
                    <a:pt x="28" y="70"/>
                    <a:pt x="28" y="69"/>
                  </a:cubicBezTo>
                  <a:cubicBezTo>
                    <a:pt x="28" y="68"/>
                    <a:pt x="27" y="67"/>
                    <a:pt x="27" y="66"/>
                  </a:cubicBezTo>
                  <a:cubicBezTo>
                    <a:pt x="23" y="50"/>
                    <a:pt x="19" y="36"/>
                    <a:pt x="16" y="25"/>
                  </a:cubicBezTo>
                  <a:cubicBezTo>
                    <a:pt x="15" y="20"/>
                    <a:pt x="14" y="15"/>
                    <a:pt x="13" y="11"/>
                  </a:cubicBezTo>
                  <a:cubicBezTo>
                    <a:pt x="11" y="6"/>
                    <a:pt x="10" y="2"/>
                    <a:pt x="10" y="0"/>
                  </a:cubicBezTo>
                  <a:cubicBezTo>
                    <a:pt x="7" y="7"/>
                    <a:pt x="3" y="14"/>
                    <a:pt x="0" y="21"/>
                  </a:cubicBezTo>
                  <a:cubicBezTo>
                    <a:pt x="1" y="24"/>
                    <a:pt x="2" y="27"/>
                    <a:pt x="3" y="29"/>
                  </a:cubicBezTo>
                  <a:cubicBezTo>
                    <a:pt x="3" y="29"/>
                    <a:pt x="3" y="30"/>
                    <a:pt x="3" y="30"/>
                  </a:cubicBezTo>
                  <a:cubicBezTo>
                    <a:pt x="3" y="30"/>
                    <a:pt x="3" y="30"/>
                    <a:pt x="3" y="30"/>
                  </a:cubicBezTo>
                  <a:cubicBezTo>
                    <a:pt x="4" y="34"/>
                    <a:pt x="5" y="37"/>
                    <a:pt x="6" y="40"/>
                  </a:cubicBezTo>
                  <a:cubicBezTo>
                    <a:pt x="6" y="41"/>
                    <a:pt x="6" y="41"/>
                    <a:pt x="6" y="41"/>
                  </a:cubicBezTo>
                  <a:cubicBezTo>
                    <a:pt x="6" y="42"/>
                    <a:pt x="7" y="43"/>
                    <a:pt x="7" y="45"/>
                  </a:cubicBezTo>
                  <a:cubicBezTo>
                    <a:pt x="12" y="59"/>
                    <a:pt x="16" y="71"/>
                    <a:pt x="19" y="82"/>
                  </a:cubicBezTo>
                  <a:cubicBezTo>
                    <a:pt x="19" y="83"/>
                    <a:pt x="20" y="83"/>
                    <a:pt x="20" y="84"/>
                  </a:cubicBezTo>
                  <a:cubicBezTo>
                    <a:pt x="20" y="85"/>
                    <a:pt x="20" y="86"/>
                    <a:pt x="21" y="86"/>
                  </a:cubicBezTo>
                  <a:cubicBezTo>
                    <a:pt x="21" y="86"/>
                    <a:pt x="21" y="87"/>
                    <a:pt x="21" y="87"/>
                  </a:cubicBezTo>
                  <a:cubicBezTo>
                    <a:pt x="22" y="84"/>
                    <a:pt x="23" y="82"/>
                    <a:pt x="25" y="79"/>
                  </a:cubicBezTo>
                  <a:cubicBezTo>
                    <a:pt x="26" y="77"/>
                    <a:pt x="27" y="74"/>
                    <a:pt x="29" y="71"/>
                  </a:cubicBezTo>
                  <a:cubicBezTo>
                    <a:pt x="29" y="71"/>
                    <a:pt x="28" y="71"/>
                    <a:pt x="28" y="7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11" name="Freeform 784">
              <a:extLst>
                <a:ext uri="{FF2B5EF4-FFF2-40B4-BE49-F238E27FC236}">
                  <a16:creationId xmlns:a16="http://schemas.microsoft.com/office/drawing/2014/main" id="{8B8F6D6D-8727-2FA8-50CA-A600ED981577}"/>
                </a:ext>
              </a:extLst>
            </p:cNvPr>
            <p:cNvSpPr>
              <a:spLocks/>
            </p:cNvSpPr>
            <p:nvPr userDrawn="1"/>
          </p:nvSpPr>
          <p:spPr bwMode="auto">
            <a:xfrm>
              <a:off x="1889" y="2498"/>
              <a:ext cx="2" cy="1"/>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1"/>
                    <a:pt x="1" y="0"/>
                    <a:pt x="1" y="0"/>
                  </a:cubicBezTo>
                  <a:cubicBezTo>
                    <a:pt x="1" y="1"/>
                    <a:pt x="1" y="1"/>
                    <a:pt x="0" y="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12" name="Freeform 785">
              <a:extLst>
                <a:ext uri="{FF2B5EF4-FFF2-40B4-BE49-F238E27FC236}">
                  <a16:creationId xmlns:a16="http://schemas.microsoft.com/office/drawing/2014/main" id="{8AB9D6FE-62C4-94A2-104F-44271AA5478F}"/>
                </a:ext>
              </a:extLst>
            </p:cNvPr>
            <p:cNvSpPr>
              <a:spLocks/>
            </p:cNvSpPr>
            <p:nvPr userDrawn="1"/>
          </p:nvSpPr>
          <p:spPr bwMode="auto">
            <a:xfrm>
              <a:off x="1886" y="2486"/>
              <a:ext cx="7" cy="12"/>
            </a:xfrm>
            <a:custGeom>
              <a:avLst/>
              <a:gdLst>
                <a:gd name="T0" fmla="*/ 5 w 5"/>
                <a:gd name="T1" fmla="*/ 0 h 8"/>
                <a:gd name="T2" fmla="*/ 3 w 5"/>
                <a:gd name="T3" fmla="*/ 8 h 8"/>
                <a:gd name="T4" fmla="*/ 5 w 5"/>
                <a:gd name="T5" fmla="*/ 0 h 8"/>
              </a:gdLst>
              <a:ahLst/>
              <a:cxnLst>
                <a:cxn ang="0">
                  <a:pos x="T0" y="T1"/>
                </a:cxn>
                <a:cxn ang="0">
                  <a:pos x="T2" y="T3"/>
                </a:cxn>
                <a:cxn ang="0">
                  <a:pos x="T4" y="T5"/>
                </a:cxn>
              </a:cxnLst>
              <a:rect l="0" t="0" r="r" b="b"/>
              <a:pathLst>
                <a:path w="5" h="8">
                  <a:moveTo>
                    <a:pt x="5" y="0"/>
                  </a:moveTo>
                  <a:cubicBezTo>
                    <a:pt x="5" y="2"/>
                    <a:pt x="4" y="6"/>
                    <a:pt x="3" y="8"/>
                  </a:cubicBezTo>
                  <a:cubicBezTo>
                    <a:pt x="2" y="6"/>
                    <a:pt x="0" y="0"/>
                    <a:pt x="5"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13" name="Freeform 786">
              <a:extLst>
                <a:ext uri="{FF2B5EF4-FFF2-40B4-BE49-F238E27FC236}">
                  <a16:creationId xmlns:a16="http://schemas.microsoft.com/office/drawing/2014/main" id="{F7CF615C-10AE-6565-884C-EDA7B7C6D272}"/>
                </a:ext>
              </a:extLst>
            </p:cNvPr>
            <p:cNvSpPr>
              <a:spLocks/>
            </p:cNvSpPr>
            <p:nvPr userDrawn="1"/>
          </p:nvSpPr>
          <p:spPr bwMode="auto">
            <a:xfrm>
              <a:off x="1879" y="2495"/>
              <a:ext cx="4" cy="4"/>
            </a:xfrm>
            <a:custGeom>
              <a:avLst/>
              <a:gdLst>
                <a:gd name="T0" fmla="*/ 0 w 3"/>
                <a:gd name="T1" fmla="*/ 3 h 3"/>
                <a:gd name="T2" fmla="*/ 2 w 3"/>
                <a:gd name="T3" fmla="*/ 0 h 3"/>
                <a:gd name="T4" fmla="*/ 0 w 3"/>
                <a:gd name="T5" fmla="*/ 3 h 3"/>
              </a:gdLst>
              <a:ahLst/>
              <a:cxnLst>
                <a:cxn ang="0">
                  <a:pos x="T0" y="T1"/>
                </a:cxn>
                <a:cxn ang="0">
                  <a:pos x="T2" y="T3"/>
                </a:cxn>
                <a:cxn ang="0">
                  <a:pos x="T4" y="T5"/>
                </a:cxn>
              </a:cxnLst>
              <a:rect l="0" t="0" r="r" b="b"/>
              <a:pathLst>
                <a:path w="3" h="3">
                  <a:moveTo>
                    <a:pt x="0" y="3"/>
                  </a:moveTo>
                  <a:cubicBezTo>
                    <a:pt x="2" y="0"/>
                    <a:pt x="2" y="0"/>
                    <a:pt x="2" y="0"/>
                  </a:cubicBezTo>
                  <a:cubicBezTo>
                    <a:pt x="3" y="2"/>
                    <a:pt x="1" y="1"/>
                    <a:pt x="0" y="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14" name="Freeform 787">
              <a:extLst>
                <a:ext uri="{FF2B5EF4-FFF2-40B4-BE49-F238E27FC236}">
                  <a16:creationId xmlns:a16="http://schemas.microsoft.com/office/drawing/2014/main" id="{864BF8E5-90C0-2D19-FEB4-19063A86E2DE}"/>
                </a:ext>
              </a:extLst>
            </p:cNvPr>
            <p:cNvSpPr>
              <a:spLocks/>
            </p:cNvSpPr>
            <p:nvPr userDrawn="1"/>
          </p:nvSpPr>
          <p:spPr bwMode="auto">
            <a:xfrm>
              <a:off x="1885" y="2498"/>
              <a:ext cx="3" cy="3"/>
            </a:xfrm>
            <a:custGeom>
              <a:avLst/>
              <a:gdLst>
                <a:gd name="T0" fmla="*/ 0 w 2"/>
                <a:gd name="T1" fmla="*/ 0 h 2"/>
                <a:gd name="T2" fmla="*/ 0 w 2"/>
                <a:gd name="T3" fmla="*/ 0 h 2"/>
              </a:gdLst>
              <a:ahLst/>
              <a:cxnLst>
                <a:cxn ang="0">
                  <a:pos x="T0" y="T1"/>
                </a:cxn>
                <a:cxn ang="0">
                  <a:pos x="T2" y="T3"/>
                </a:cxn>
              </a:cxnLst>
              <a:rect l="0" t="0" r="r" b="b"/>
              <a:pathLst>
                <a:path w="2" h="2">
                  <a:moveTo>
                    <a:pt x="0" y="0"/>
                  </a:moveTo>
                  <a:cubicBezTo>
                    <a:pt x="1" y="1"/>
                    <a:pt x="2" y="2"/>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15" name="Freeform 788">
              <a:extLst>
                <a:ext uri="{FF2B5EF4-FFF2-40B4-BE49-F238E27FC236}">
                  <a16:creationId xmlns:a16="http://schemas.microsoft.com/office/drawing/2014/main" id="{986C3B9A-4E26-F899-8669-C24CB455E210}"/>
                </a:ext>
              </a:extLst>
            </p:cNvPr>
            <p:cNvSpPr>
              <a:spLocks/>
            </p:cNvSpPr>
            <p:nvPr userDrawn="1"/>
          </p:nvSpPr>
          <p:spPr bwMode="auto">
            <a:xfrm>
              <a:off x="1888" y="2708"/>
              <a:ext cx="1" cy="1"/>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1" y="1"/>
                    <a:pt x="1" y="1"/>
                    <a:pt x="1" y="1"/>
                  </a:cubicBezTo>
                  <a:cubicBezTo>
                    <a:pt x="0" y="1"/>
                    <a:pt x="0" y="1"/>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16" name="Freeform 789">
              <a:extLst>
                <a:ext uri="{FF2B5EF4-FFF2-40B4-BE49-F238E27FC236}">
                  <a16:creationId xmlns:a16="http://schemas.microsoft.com/office/drawing/2014/main" id="{07E4B542-22CB-B8BE-0B4F-72286D7B9C07}"/>
                </a:ext>
              </a:extLst>
            </p:cNvPr>
            <p:cNvSpPr>
              <a:spLocks/>
            </p:cNvSpPr>
            <p:nvPr userDrawn="1"/>
          </p:nvSpPr>
          <p:spPr bwMode="auto">
            <a:xfrm>
              <a:off x="1892" y="2594"/>
              <a:ext cx="6" cy="5"/>
            </a:xfrm>
            <a:custGeom>
              <a:avLst/>
              <a:gdLst>
                <a:gd name="T0" fmla="*/ 0 w 4"/>
                <a:gd name="T1" fmla="*/ 3 h 3"/>
                <a:gd name="T2" fmla="*/ 3 w 4"/>
                <a:gd name="T3" fmla="*/ 0 h 3"/>
                <a:gd name="T4" fmla="*/ 0 w 4"/>
                <a:gd name="T5" fmla="*/ 3 h 3"/>
              </a:gdLst>
              <a:ahLst/>
              <a:cxnLst>
                <a:cxn ang="0">
                  <a:pos x="T0" y="T1"/>
                </a:cxn>
                <a:cxn ang="0">
                  <a:pos x="T2" y="T3"/>
                </a:cxn>
                <a:cxn ang="0">
                  <a:pos x="T4" y="T5"/>
                </a:cxn>
              </a:cxnLst>
              <a:rect l="0" t="0" r="r" b="b"/>
              <a:pathLst>
                <a:path w="4" h="3">
                  <a:moveTo>
                    <a:pt x="0" y="3"/>
                  </a:moveTo>
                  <a:cubicBezTo>
                    <a:pt x="1" y="1"/>
                    <a:pt x="2" y="0"/>
                    <a:pt x="3" y="0"/>
                  </a:cubicBezTo>
                  <a:cubicBezTo>
                    <a:pt x="4" y="2"/>
                    <a:pt x="1" y="2"/>
                    <a:pt x="0" y="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17" name="Freeform 790">
              <a:extLst>
                <a:ext uri="{FF2B5EF4-FFF2-40B4-BE49-F238E27FC236}">
                  <a16:creationId xmlns:a16="http://schemas.microsoft.com/office/drawing/2014/main" id="{DE873580-E699-7A40-8BA0-16479F82499E}"/>
                </a:ext>
              </a:extLst>
            </p:cNvPr>
            <p:cNvSpPr>
              <a:spLocks/>
            </p:cNvSpPr>
            <p:nvPr userDrawn="1"/>
          </p:nvSpPr>
          <p:spPr bwMode="auto">
            <a:xfrm>
              <a:off x="1891" y="2599"/>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18" name="Freeform 791">
              <a:extLst>
                <a:ext uri="{FF2B5EF4-FFF2-40B4-BE49-F238E27FC236}">
                  <a16:creationId xmlns:a16="http://schemas.microsoft.com/office/drawing/2014/main" id="{64498848-3265-4128-8BFE-4725C2D19ACB}"/>
                </a:ext>
              </a:extLst>
            </p:cNvPr>
            <p:cNvSpPr>
              <a:spLocks/>
            </p:cNvSpPr>
            <p:nvPr userDrawn="1"/>
          </p:nvSpPr>
          <p:spPr bwMode="auto">
            <a:xfrm>
              <a:off x="1891" y="2511"/>
              <a:ext cx="2"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1" y="1"/>
                    <a:pt x="0" y="1"/>
                  </a:cubicBezTo>
                  <a:cubicBezTo>
                    <a:pt x="0" y="1"/>
                    <a:pt x="1" y="0"/>
                    <a:pt x="2"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19" name="Freeform 792">
              <a:extLst>
                <a:ext uri="{FF2B5EF4-FFF2-40B4-BE49-F238E27FC236}">
                  <a16:creationId xmlns:a16="http://schemas.microsoft.com/office/drawing/2014/main" id="{DBB6966A-44A4-3B5E-4FFD-FF9C9062EEFB}"/>
                </a:ext>
              </a:extLst>
            </p:cNvPr>
            <p:cNvSpPr>
              <a:spLocks/>
            </p:cNvSpPr>
            <p:nvPr userDrawn="1"/>
          </p:nvSpPr>
          <p:spPr bwMode="auto">
            <a:xfrm>
              <a:off x="1806" y="2505"/>
              <a:ext cx="109" cy="557"/>
            </a:xfrm>
            <a:custGeom>
              <a:avLst/>
              <a:gdLst>
                <a:gd name="T0" fmla="*/ 10 w 76"/>
                <a:gd name="T1" fmla="*/ 276 h 387"/>
                <a:gd name="T2" fmla="*/ 46 w 76"/>
                <a:gd name="T3" fmla="*/ 343 h 387"/>
                <a:gd name="T4" fmla="*/ 43 w 76"/>
                <a:gd name="T5" fmla="*/ 256 h 387"/>
                <a:gd name="T6" fmla="*/ 46 w 76"/>
                <a:gd name="T7" fmla="*/ 212 h 387"/>
                <a:gd name="T8" fmla="*/ 43 w 76"/>
                <a:gd name="T9" fmla="*/ 194 h 387"/>
                <a:gd name="T10" fmla="*/ 46 w 76"/>
                <a:gd name="T11" fmla="*/ 170 h 387"/>
                <a:gd name="T12" fmla="*/ 38 w 76"/>
                <a:gd name="T13" fmla="*/ 180 h 387"/>
                <a:gd name="T14" fmla="*/ 58 w 76"/>
                <a:gd name="T15" fmla="*/ 129 h 387"/>
                <a:gd name="T16" fmla="*/ 60 w 76"/>
                <a:gd name="T17" fmla="*/ 76 h 387"/>
                <a:gd name="T18" fmla="*/ 62 w 76"/>
                <a:gd name="T19" fmla="*/ 81 h 387"/>
                <a:gd name="T20" fmla="*/ 63 w 76"/>
                <a:gd name="T21" fmla="*/ 63 h 387"/>
                <a:gd name="T22" fmla="*/ 48 w 76"/>
                <a:gd name="T23" fmla="*/ 19 h 387"/>
                <a:gd name="T24" fmla="*/ 56 w 76"/>
                <a:gd name="T25" fmla="*/ 25 h 387"/>
                <a:gd name="T26" fmla="*/ 60 w 76"/>
                <a:gd name="T27" fmla="*/ 1 h 387"/>
                <a:gd name="T28" fmla="*/ 55 w 76"/>
                <a:gd name="T29" fmla="*/ 0 h 387"/>
                <a:gd name="T30" fmla="*/ 19 w 76"/>
                <a:gd name="T31" fmla="*/ 189 h 387"/>
                <a:gd name="T32" fmla="*/ 10 w 76"/>
                <a:gd name="T33" fmla="*/ 276 h 387"/>
                <a:gd name="T34" fmla="*/ 10 w 76"/>
                <a:gd name="T35" fmla="*/ 276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6" h="387">
                  <a:moveTo>
                    <a:pt x="10" y="276"/>
                  </a:moveTo>
                  <a:cubicBezTo>
                    <a:pt x="11" y="278"/>
                    <a:pt x="13" y="387"/>
                    <a:pt x="46" y="343"/>
                  </a:cubicBezTo>
                  <a:cubicBezTo>
                    <a:pt x="24" y="347"/>
                    <a:pt x="31" y="249"/>
                    <a:pt x="43" y="256"/>
                  </a:cubicBezTo>
                  <a:cubicBezTo>
                    <a:pt x="31" y="246"/>
                    <a:pt x="42" y="222"/>
                    <a:pt x="46" y="212"/>
                  </a:cubicBezTo>
                  <a:cubicBezTo>
                    <a:pt x="56" y="183"/>
                    <a:pt x="54" y="200"/>
                    <a:pt x="43" y="194"/>
                  </a:cubicBezTo>
                  <a:cubicBezTo>
                    <a:pt x="59" y="178"/>
                    <a:pt x="60" y="170"/>
                    <a:pt x="46" y="170"/>
                  </a:cubicBezTo>
                  <a:cubicBezTo>
                    <a:pt x="37" y="177"/>
                    <a:pt x="63" y="188"/>
                    <a:pt x="38" y="180"/>
                  </a:cubicBezTo>
                  <a:cubicBezTo>
                    <a:pt x="52" y="176"/>
                    <a:pt x="59" y="144"/>
                    <a:pt x="58" y="129"/>
                  </a:cubicBezTo>
                  <a:cubicBezTo>
                    <a:pt x="57" y="108"/>
                    <a:pt x="56" y="102"/>
                    <a:pt x="60" y="76"/>
                  </a:cubicBezTo>
                  <a:cubicBezTo>
                    <a:pt x="55" y="82"/>
                    <a:pt x="56" y="84"/>
                    <a:pt x="62" y="81"/>
                  </a:cubicBezTo>
                  <a:cubicBezTo>
                    <a:pt x="58" y="94"/>
                    <a:pt x="55" y="68"/>
                    <a:pt x="63" y="63"/>
                  </a:cubicBezTo>
                  <a:cubicBezTo>
                    <a:pt x="40" y="80"/>
                    <a:pt x="76" y="11"/>
                    <a:pt x="48" y="19"/>
                  </a:cubicBezTo>
                  <a:cubicBezTo>
                    <a:pt x="50" y="21"/>
                    <a:pt x="53" y="24"/>
                    <a:pt x="56" y="25"/>
                  </a:cubicBezTo>
                  <a:cubicBezTo>
                    <a:pt x="55" y="25"/>
                    <a:pt x="58" y="6"/>
                    <a:pt x="60" y="1"/>
                  </a:cubicBezTo>
                  <a:cubicBezTo>
                    <a:pt x="57" y="7"/>
                    <a:pt x="56" y="6"/>
                    <a:pt x="55" y="0"/>
                  </a:cubicBezTo>
                  <a:cubicBezTo>
                    <a:pt x="43" y="53"/>
                    <a:pt x="13" y="136"/>
                    <a:pt x="19" y="189"/>
                  </a:cubicBezTo>
                  <a:cubicBezTo>
                    <a:pt x="21" y="215"/>
                    <a:pt x="0" y="247"/>
                    <a:pt x="10" y="276"/>
                  </a:cubicBezTo>
                  <a:cubicBezTo>
                    <a:pt x="17" y="288"/>
                    <a:pt x="11" y="278"/>
                    <a:pt x="10" y="27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20" name="Freeform 793">
              <a:extLst>
                <a:ext uri="{FF2B5EF4-FFF2-40B4-BE49-F238E27FC236}">
                  <a16:creationId xmlns:a16="http://schemas.microsoft.com/office/drawing/2014/main" id="{89565733-A312-7AB5-CF04-52BCAF489E70}"/>
                </a:ext>
              </a:extLst>
            </p:cNvPr>
            <p:cNvSpPr>
              <a:spLocks/>
            </p:cNvSpPr>
            <p:nvPr userDrawn="1"/>
          </p:nvSpPr>
          <p:spPr bwMode="auto">
            <a:xfrm>
              <a:off x="1895" y="2512"/>
              <a:ext cx="7" cy="3"/>
            </a:xfrm>
            <a:custGeom>
              <a:avLst/>
              <a:gdLst>
                <a:gd name="T0" fmla="*/ 2 w 5"/>
                <a:gd name="T1" fmla="*/ 1 h 2"/>
                <a:gd name="T2" fmla="*/ 2 w 5"/>
                <a:gd name="T3" fmla="*/ 2 h 2"/>
                <a:gd name="T4" fmla="*/ 2 w 5"/>
                <a:gd name="T5" fmla="*/ 1 h 2"/>
              </a:gdLst>
              <a:ahLst/>
              <a:cxnLst>
                <a:cxn ang="0">
                  <a:pos x="T0" y="T1"/>
                </a:cxn>
                <a:cxn ang="0">
                  <a:pos x="T2" y="T3"/>
                </a:cxn>
                <a:cxn ang="0">
                  <a:pos x="T4" y="T5"/>
                </a:cxn>
              </a:cxnLst>
              <a:rect l="0" t="0" r="r" b="b"/>
              <a:pathLst>
                <a:path w="5" h="2">
                  <a:moveTo>
                    <a:pt x="2" y="1"/>
                  </a:moveTo>
                  <a:cubicBezTo>
                    <a:pt x="5" y="0"/>
                    <a:pt x="2" y="2"/>
                    <a:pt x="2" y="2"/>
                  </a:cubicBezTo>
                  <a:cubicBezTo>
                    <a:pt x="2" y="2"/>
                    <a:pt x="0" y="1"/>
                    <a:pt x="2" y="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21" name="Freeform 794">
              <a:extLst>
                <a:ext uri="{FF2B5EF4-FFF2-40B4-BE49-F238E27FC236}">
                  <a16:creationId xmlns:a16="http://schemas.microsoft.com/office/drawing/2014/main" id="{566BEE64-75DB-D6A0-B78B-90F9A0C3C508}"/>
                </a:ext>
              </a:extLst>
            </p:cNvPr>
            <p:cNvSpPr>
              <a:spLocks/>
            </p:cNvSpPr>
            <p:nvPr userDrawn="1"/>
          </p:nvSpPr>
          <p:spPr bwMode="auto">
            <a:xfrm>
              <a:off x="1889" y="2519"/>
              <a:ext cx="3" cy="3"/>
            </a:xfrm>
            <a:custGeom>
              <a:avLst/>
              <a:gdLst>
                <a:gd name="T0" fmla="*/ 0 w 2"/>
                <a:gd name="T1" fmla="*/ 2 h 2"/>
                <a:gd name="T2" fmla="*/ 2 w 2"/>
                <a:gd name="T3" fmla="*/ 0 h 2"/>
                <a:gd name="T4" fmla="*/ 0 w 2"/>
                <a:gd name="T5" fmla="*/ 2 h 2"/>
              </a:gdLst>
              <a:ahLst/>
              <a:cxnLst>
                <a:cxn ang="0">
                  <a:pos x="T0" y="T1"/>
                </a:cxn>
                <a:cxn ang="0">
                  <a:pos x="T2" y="T3"/>
                </a:cxn>
                <a:cxn ang="0">
                  <a:pos x="T4" y="T5"/>
                </a:cxn>
              </a:cxnLst>
              <a:rect l="0" t="0" r="r" b="b"/>
              <a:pathLst>
                <a:path w="2" h="2">
                  <a:moveTo>
                    <a:pt x="0" y="2"/>
                  </a:moveTo>
                  <a:cubicBezTo>
                    <a:pt x="1" y="2"/>
                    <a:pt x="2" y="1"/>
                    <a:pt x="2" y="0"/>
                  </a:cubicBezTo>
                  <a:cubicBezTo>
                    <a:pt x="2" y="1"/>
                    <a:pt x="2" y="1"/>
                    <a:pt x="0" y="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22" name="Freeform 795">
              <a:extLst>
                <a:ext uri="{FF2B5EF4-FFF2-40B4-BE49-F238E27FC236}">
                  <a16:creationId xmlns:a16="http://schemas.microsoft.com/office/drawing/2014/main" id="{DC47F388-C736-DE1A-5584-7B89750DDC70}"/>
                </a:ext>
              </a:extLst>
            </p:cNvPr>
            <p:cNvSpPr>
              <a:spLocks/>
            </p:cNvSpPr>
            <p:nvPr userDrawn="1"/>
          </p:nvSpPr>
          <p:spPr bwMode="auto">
            <a:xfrm>
              <a:off x="1891" y="2515"/>
              <a:ext cx="2" cy="4"/>
            </a:xfrm>
            <a:custGeom>
              <a:avLst/>
              <a:gdLst>
                <a:gd name="T0" fmla="*/ 1 w 2"/>
                <a:gd name="T1" fmla="*/ 0 h 3"/>
                <a:gd name="T2" fmla="*/ 1 w 2"/>
                <a:gd name="T3" fmla="*/ 3 h 3"/>
                <a:gd name="T4" fmla="*/ 1 w 2"/>
                <a:gd name="T5" fmla="*/ 0 h 3"/>
              </a:gdLst>
              <a:ahLst/>
              <a:cxnLst>
                <a:cxn ang="0">
                  <a:pos x="T0" y="T1"/>
                </a:cxn>
                <a:cxn ang="0">
                  <a:pos x="T2" y="T3"/>
                </a:cxn>
                <a:cxn ang="0">
                  <a:pos x="T4" y="T5"/>
                </a:cxn>
              </a:cxnLst>
              <a:rect l="0" t="0" r="r" b="b"/>
              <a:pathLst>
                <a:path w="2" h="3">
                  <a:moveTo>
                    <a:pt x="1" y="0"/>
                  </a:moveTo>
                  <a:cubicBezTo>
                    <a:pt x="1" y="1"/>
                    <a:pt x="2" y="2"/>
                    <a:pt x="1" y="3"/>
                  </a:cubicBezTo>
                  <a:cubicBezTo>
                    <a:pt x="1" y="2"/>
                    <a:pt x="0" y="1"/>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23" name="Freeform 796">
              <a:extLst>
                <a:ext uri="{FF2B5EF4-FFF2-40B4-BE49-F238E27FC236}">
                  <a16:creationId xmlns:a16="http://schemas.microsoft.com/office/drawing/2014/main" id="{096D8819-B42D-1FE0-4242-A18A3870337F}"/>
                </a:ext>
              </a:extLst>
            </p:cNvPr>
            <p:cNvSpPr>
              <a:spLocks/>
            </p:cNvSpPr>
            <p:nvPr userDrawn="1"/>
          </p:nvSpPr>
          <p:spPr bwMode="auto">
            <a:xfrm>
              <a:off x="1891" y="2683"/>
              <a:ext cx="0" cy="10"/>
            </a:xfrm>
            <a:custGeom>
              <a:avLst/>
              <a:gdLst>
                <a:gd name="T0" fmla="*/ 0 h 7"/>
                <a:gd name="T1" fmla="*/ 0 h 7"/>
              </a:gdLst>
              <a:ahLst/>
              <a:cxnLst>
                <a:cxn ang="0">
                  <a:pos x="0" y="T0"/>
                </a:cxn>
                <a:cxn ang="0">
                  <a:pos x="0" y="T1"/>
                </a:cxn>
              </a:cxnLst>
              <a:rect l="0" t="0" r="r" b="b"/>
              <a:pathLst>
                <a:path h="7">
                  <a:moveTo>
                    <a:pt x="0" y="0"/>
                  </a:moveTo>
                  <a:cubicBezTo>
                    <a:pt x="0" y="0"/>
                    <a:pt x="0" y="7"/>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24" name="Freeform 797">
              <a:extLst>
                <a:ext uri="{FF2B5EF4-FFF2-40B4-BE49-F238E27FC236}">
                  <a16:creationId xmlns:a16="http://schemas.microsoft.com/office/drawing/2014/main" id="{03C61959-8EB4-1E71-D835-FCC9D532361C}"/>
                </a:ext>
              </a:extLst>
            </p:cNvPr>
            <p:cNvSpPr>
              <a:spLocks/>
            </p:cNvSpPr>
            <p:nvPr userDrawn="1"/>
          </p:nvSpPr>
          <p:spPr bwMode="auto">
            <a:xfrm>
              <a:off x="1593" y="2807"/>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25" name="Freeform 798">
              <a:extLst>
                <a:ext uri="{FF2B5EF4-FFF2-40B4-BE49-F238E27FC236}">
                  <a16:creationId xmlns:a16="http://schemas.microsoft.com/office/drawing/2014/main" id="{D94DAD89-AE29-622D-7274-345F20074C78}"/>
                </a:ext>
              </a:extLst>
            </p:cNvPr>
            <p:cNvSpPr>
              <a:spLocks/>
            </p:cNvSpPr>
            <p:nvPr userDrawn="1"/>
          </p:nvSpPr>
          <p:spPr bwMode="auto">
            <a:xfrm>
              <a:off x="1603" y="2798"/>
              <a:ext cx="1" cy="2"/>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1"/>
                    <a:pt x="1" y="1"/>
                    <a:pt x="1" y="1"/>
                  </a:cubicBezTo>
                  <a:cubicBezTo>
                    <a:pt x="0" y="1"/>
                    <a:pt x="0" y="1"/>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26" name="Freeform 799">
              <a:extLst>
                <a:ext uri="{FF2B5EF4-FFF2-40B4-BE49-F238E27FC236}">
                  <a16:creationId xmlns:a16="http://schemas.microsoft.com/office/drawing/2014/main" id="{21FF0A0F-8127-31AA-23DB-20185319DDD1}"/>
                </a:ext>
              </a:extLst>
            </p:cNvPr>
            <p:cNvSpPr>
              <a:spLocks/>
            </p:cNvSpPr>
            <p:nvPr userDrawn="1"/>
          </p:nvSpPr>
          <p:spPr bwMode="auto">
            <a:xfrm>
              <a:off x="1593" y="280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27" name="Freeform 800">
              <a:extLst>
                <a:ext uri="{FF2B5EF4-FFF2-40B4-BE49-F238E27FC236}">
                  <a16:creationId xmlns:a16="http://schemas.microsoft.com/office/drawing/2014/main" id="{433534BD-B8D6-A80D-3C4C-89E519D31616}"/>
                </a:ext>
              </a:extLst>
            </p:cNvPr>
            <p:cNvSpPr>
              <a:spLocks/>
            </p:cNvSpPr>
            <p:nvPr userDrawn="1"/>
          </p:nvSpPr>
          <p:spPr bwMode="auto">
            <a:xfrm>
              <a:off x="1593" y="293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28" name="Freeform 801">
              <a:extLst>
                <a:ext uri="{FF2B5EF4-FFF2-40B4-BE49-F238E27FC236}">
                  <a16:creationId xmlns:a16="http://schemas.microsoft.com/office/drawing/2014/main" id="{DD3091A2-260E-8C06-2758-2BBD810596A1}"/>
                </a:ext>
              </a:extLst>
            </p:cNvPr>
            <p:cNvSpPr>
              <a:spLocks noEditPoints="1"/>
            </p:cNvSpPr>
            <p:nvPr userDrawn="1"/>
          </p:nvSpPr>
          <p:spPr bwMode="auto">
            <a:xfrm>
              <a:off x="1543" y="2711"/>
              <a:ext cx="89" cy="226"/>
            </a:xfrm>
            <a:custGeom>
              <a:avLst/>
              <a:gdLst>
                <a:gd name="T0" fmla="*/ 9 w 62"/>
                <a:gd name="T1" fmla="*/ 121 h 157"/>
                <a:gd name="T2" fmla="*/ 16 w 62"/>
                <a:gd name="T3" fmla="*/ 145 h 157"/>
                <a:gd name="T4" fmla="*/ 13 w 62"/>
                <a:gd name="T5" fmla="*/ 145 h 157"/>
                <a:gd name="T6" fmla="*/ 51 w 62"/>
                <a:gd name="T7" fmla="*/ 150 h 157"/>
                <a:gd name="T8" fmla="*/ 29 w 62"/>
                <a:gd name="T9" fmla="*/ 113 h 157"/>
                <a:gd name="T10" fmla="*/ 34 w 62"/>
                <a:gd name="T11" fmla="*/ 86 h 157"/>
                <a:gd name="T12" fmla="*/ 27 w 62"/>
                <a:gd name="T13" fmla="*/ 79 h 157"/>
                <a:gd name="T14" fmla="*/ 33 w 62"/>
                <a:gd name="T15" fmla="*/ 67 h 157"/>
                <a:gd name="T16" fmla="*/ 34 w 62"/>
                <a:gd name="T17" fmla="*/ 45 h 157"/>
                <a:gd name="T18" fmla="*/ 35 w 62"/>
                <a:gd name="T19" fmla="*/ 37 h 157"/>
                <a:gd name="T20" fmla="*/ 26 w 62"/>
                <a:gd name="T21" fmla="*/ 10 h 157"/>
                <a:gd name="T22" fmla="*/ 36 w 62"/>
                <a:gd name="T23" fmla="*/ 0 h 157"/>
                <a:gd name="T24" fmla="*/ 9 w 62"/>
                <a:gd name="T25" fmla="*/ 121 h 157"/>
                <a:gd name="T26" fmla="*/ 9 w 62"/>
                <a:gd name="T27" fmla="*/ 121 h 157"/>
                <a:gd name="T28" fmla="*/ 34 w 62"/>
                <a:gd name="T29" fmla="*/ 86 h 157"/>
                <a:gd name="T30" fmla="*/ 34 w 62"/>
                <a:gd name="T31" fmla="*/ 86 h 157"/>
                <a:gd name="T32" fmla="*/ 29 w 62"/>
                <a:gd name="T33" fmla="*/ 71 h 157"/>
                <a:gd name="T34" fmla="*/ 38 w 62"/>
                <a:gd name="T35" fmla="*/ 70 h 157"/>
                <a:gd name="T36" fmla="*/ 29 w 62"/>
                <a:gd name="T37" fmla="*/ 71 h 157"/>
                <a:gd name="T38" fmla="*/ 29 w 62"/>
                <a:gd name="T39" fmla="*/ 71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2" h="157">
                  <a:moveTo>
                    <a:pt x="9" y="121"/>
                  </a:moveTo>
                  <a:cubicBezTo>
                    <a:pt x="9" y="129"/>
                    <a:pt x="12" y="137"/>
                    <a:pt x="16" y="145"/>
                  </a:cubicBezTo>
                  <a:cubicBezTo>
                    <a:pt x="22" y="142"/>
                    <a:pt x="21" y="142"/>
                    <a:pt x="13" y="145"/>
                  </a:cubicBezTo>
                  <a:cubicBezTo>
                    <a:pt x="16" y="157"/>
                    <a:pt x="43" y="152"/>
                    <a:pt x="51" y="150"/>
                  </a:cubicBezTo>
                  <a:cubicBezTo>
                    <a:pt x="19" y="153"/>
                    <a:pt x="48" y="116"/>
                    <a:pt x="29" y="113"/>
                  </a:cubicBezTo>
                  <a:cubicBezTo>
                    <a:pt x="35" y="110"/>
                    <a:pt x="44" y="83"/>
                    <a:pt x="34" y="86"/>
                  </a:cubicBezTo>
                  <a:cubicBezTo>
                    <a:pt x="62" y="78"/>
                    <a:pt x="32" y="80"/>
                    <a:pt x="27" y="79"/>
                  </a:cubicBezTo>
                  <a:cubicBezTo>
                    <a:pt x="49" y="75"/>
                    <a:pt x="51" y="71"/>
                    <a:pt x="33" y="67"/>
                  </a:cubicBezTo>
                  <a:cubicBezTo>
                    <a:pt x="55" y="67"/>
                    <a:pt x="34" y="45"/>
                    <a:pt x="34" y="45"/>
                  </a:cubicBezTo>
                  <a:cubicBezTo>
                    <a:pt x="34" y="37"/>
                    <a:pt x="35" y="33"/>
                    <a:pt x="35" y="37"/>
                  </a:cubicBezTo>
                  <a:cubicBezTo>
                    <a:pt x="36" y="19"/>
                    <a:pt x="41" y="17"/>
                    <a:pt x="26" y="10"/>
                  </a:cubicBezTo>
                  <a:cubicBezTo>
                    <a:pt x="54" y="8"/>
                    <a:pt x="19" y="8"/>
                    <a:pt x="36" y="0"/>
                  </a:cubicBezTo>
                  <a:cubicBezTo>
                    <a:pt x="18" y="0"/>
                    <a:pt x="0" y="112"/>
                    <a:pt x="9" y="121"/>
                  </a:cubicBezTo>
                  <a:cubicBezTo>
                    <a:pt x="11" y="122"/>
                    <a:pt x="9" y="122"/>
                    <a:pt x="9" y="121"/>
                  </a:cubicBezTo>
                  <a:close/>
                  <a:moveTo>
                    <a:pt x="34" y="86"/>
                  </a:moveTo>
                  <a:cubicBezTo>
                    <a:pt x="38" y="87"/>
                    <a:pt x="35" y="86"/>
                    <a:pt x="34" y="86"/>
                  </a:cubicBezTo>
                  <a:close/>
                  <a:moveTo>
                    <a:pt x="29" y="71"/>
                  </a:moveTo>
                  <a:cubicBezTo>
                    <a:pt x="32" y="72"/>
                    <a:pt x="35" y="71"/>
                    <a:pt x="38" y="70"/>
                  </a:cubicBezTo>
                  <a:cubicBezTo>
                    <a:pt x="34" y="68"/>
                    <a:pt x="31" y="69"/>
                    <a:pt x="29" y="71"/>
                  </a:cubicBezTo>
                  <a:cubicBezTo>
                    <a:pt x="32" y="72"/>
                    <a:pt x="31" y="71"/>
                    <a:pt x="29" y="7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29" name="Freeform 802">
              <a:extLst>
                <a:ext uri="{FF2B5EF4-FFF2-40B4-BE49-F238E27FC236}">
                  <a16:creationId xmlns:a16="http://schemas.microsoft.com/office/drawing/2014/main" id="{37E2F6AB-B0D0-3EA0-F7BA-969DC207E533}"/>
                </a:ext>
              </a:extLst>
            </p:cNvPr>
            <p:cNvSpPr>
              <a:spLocks/>
            </p:cNvSpPr>
            <p:nvPr userDrawn="1"/>
          </p:nvSpPr>
          <p:spPr bwMode="auto">
            <a:xfrm>
              <a:off x="1589" y="2850"/>
              <a:ext cx="8" cy="3"/>
            </a:xfrm>
            <a:custGeom>
              <a:avLst/>
              <a:gdLst>
                <a:gd name="T0" fmla="*/ 5 w 6"/>
                <a:gd name="T1" fmla="*/ 2 h 2"/>
                <a:gd name="T2" fmla="*/ 2 w 6"/>
                <a:gd name="T3" fmla="*/ 0 h 2"/>
                <a:gd name="T4" fmla="*/ 5 w 6"/>
                <a:gd name="T5" fmla="*/ 2 h 2"/>
              </a:gdLst>
              <a:ahLst/>
              <a:cxnLst>
                <a:cxn ang="0">
                  <a:pos x="T0" y="T1"/>
                </a:cxn>
                <a:cxn ang="0">
                  <a:pos x="T2" y="T3"/>
                </a:cxn>
                <a:cxn ang="0">
                  <a:pos x="T4" y="T5"/>
                </a:cxn>
              </a:cxnLst>
              <a:rect l="0" t="0" r="r" b="b"/>
              <a:pathLst>
                <a:path w="6" h="2">
                  <a:moveTo>
                    <a:pt x="5" y="2"/>
                  </a:moveTo>
                  <a:cubicBezTo>
                    <a:pt x="1" y="2"/>
                    <a:pt x="3" y="1"/>
                    <a:pt x="2" y="0"/>
                  </a:cubicBezTo>
                  <a:cubicBezTo>
                    <a:pt x="6" y="1"/>
                    <a:pt x="0" y="1"/>
                    <a:pt x="5" y="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30" name="Freeform 803">
              <a:extLst>
                <a:ext uri="{FF2B5EF4-FFF2-40B4-BE49-F238E27FC236}">
                  <a16:creationId xmlns:a16="http://schemas.microsoft.com/office/drawing/2014/main" id="{37C0B9FE-84BD-BF10-32F8-9A7CC0A22D89}"/>
                </a:ext>
              </a:extLst>
            </p:cNvPr>
            <p:cNvSpPr>
              <a:spLocks/>
            </p:cNvSpPr>
            <p:nvPr userDrawn="1"/>
          </p:nvSpPr>
          <p:spPr bwMode="auto">
            <a:xfrm>
              <a:off x="2168" y="2637"/>
              <a:ext cx="0" cy="5"/>
            </a:xfrm>
            <a:custGeom>
              <a:avLst/>
              <a:gdLst>
                <a:gd name="T0" fmla="*/ 0 h 3"/>
                <a:gd name="T1" fmla="*/ 3 h 3"/>
                <a:gd name="T2" fmla="*/ 0 h 3"/>
              </a:gdLst>
              <a:ahLst/>
              <a:cxnLst>
                <a:cxn ang="0">
                  <a:pos x="0" y="T0"/>
                </a:cxn>
                <a:cxn ang="0">
                  <a:pos x="0" y="T1"/>
                </a:cxn>
                <a:cxn ang="0">
                  <a:pos x="0" y="T2"/>
                </a:cxn>
              </a:cxnLst>
              <a:rect l="0" t="0" r="r" b="b"/>
              <a:pathLst>
                <a:path h="3">
                  <a:moveTo>
                    <a:pt x="0" y="0"/>
                  </a:moveTo>
                  <a:cubicBezTo>
                    <a:pt x="0" y="1"/>
                    <a:pt x="0" y="2"/>
                    <a:pt x="0" y="3"/>
                  </a:cubicBezTo>
                  <a:cubicBezTo>
                    <a:pt x="0" y="2"/>
                    <a:pt x="0" y="1"/>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31" name="Freeform 804">
              <a:extLst>
                <a:ext uri="{FF2B5EF4-FFF2-40B4-BE49-F238E27FC236}">
                  <a16:creationId xmlns:a16="http://schemas.microsoft.com/office/drawing/2014/main" id="{084C512B-805D-BA76-1073-C22947FC7C7C}"/>
                </a:ext>
              </a:extLst>
            </p:cNvPr>
            <p:cNvSpPr>
              <a:spLocks/>
            </p:cNvSpPr>
            <p:nvPr userDrawn="1"/>
          </p:nvSpPr>
          <p:spPr bwMode="auto">
            <a:xfrm>
              <a:off x="2178" y="2609"/>
              <a:ext cx="0" cy="3"/>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2"/>
                    <a:pt x="0" y="2"/>
                    <a:pt x="0" y="2"/>
                  </a:cubicBezTo>
                  <a:cubicBezTo>
                    <a:pt x="0" y="1"/>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32" name="Freeform 805">
              <a:extLst>
                <a:ext uri="{FF2B5EF4-FFF2-40B4-BE49-F238E27FC236}">
                  <a16:creationId xmlns:a16="http://schemas.microsoft.com/office/drawing/2014/main" id="{7913ED38-2E1F-DF71-8B4B-B11563FC6D7F}"/>
                </a:ext>
              </a:extLst>
            </p:cNvPr>
            <p:cNvSpPr>
              <a:spLocks/>
            </p:cNvSpPr>
            <p:nvPr userDrawn="1"/>
          </p:nvSpPr>
          <p:spPr bwMode="auto">
            <a:xfrm>
              <a:off x="2168" y="264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33" name="Freeform 806">
              <a:extLst>
                <a:ext uri="{FF2B5EF4-FFF2-40B4-BE49-F238E27FC236}">
                  <a16:creationId xmlns:a16="http://schemas.microsoft.com/office/drawing/2014/main" id="{FB4DD5B1-25EF-CCF8-37CE-5B99D7BDA385}"/>
                </a:ext>
              </a:extLst>
            </p:cNvPr>
            <p:cNvSpPr>
              <a:spLocks/>
            </p:cNvSpPr>
            <p:nvPr userDrawn="1"/>
          </p:nvSpPr>
          <p:spPr bwMode="auto">
            <a:xfrm>
              <a:off x="2168" y="3113"/>
              <a:ext cx="0" cy="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34" name="Freeform 807">
              <a:extLst>
                <a:ext uri="{FF2B5EF4-FFF2-40B4-BE49-F238E27FC236}">
                  <a16:creationId xmlns:a16="http://schemas.microsoft.com/office/drawing/2014/main" id="{3EF40E81-A047-51A0-8069-6DEF93C5E383}"/>
                </a:ext>
              </a:extLst>
            </p:cNvPr>
            <p:cNvSpPr>
              <a:spLocks noEditPoints="1"/>
            </p:cNvSpPr>
            <p:nvPr userDrawn="1"/>
          </p:nvSpPr>
          <p:spPr bwMode="auto">
            <a:xfrm>
              <a:off x="2119" y="2268"/>
              <a:ext cx="88" cy="848"/>
            </a:xfrm>
            <a:custGeom>
              <a:avLst/>
              <a:gdLst>
                <a:gd name="T0" fmla="*/ 28 w 61"/>
                <a:gd name="T1" fmla="*/ 275 h 590"/>
                <a:gd name="T2" fmla="*/ 28 w 61"/>
                <a:gd name="T3" fmla="*/ 275 h 590"/>
                <a:gd name="T4" fmla="*/ 28 w 61"/>
                <a:gd name="T5" fmla="*/ 276 h 590"/>
                <a:gd name="T6" fmla="*/ 28 w 61"/>
                <a:gd name="T7" fmla="*/ 276 h 590"/>
                <a:gd name="T8" fmla="*/ 28 w 61"/>
                <a:gd name="T9" fmla="*/ 276 h 590"/>
                <a:gd name="T10" fmla="*/ 37 w 61"/>
                <a:gd name="T11" fmla="*/ 268 h 590"/>
                <a:gd name="T12" fmla="*/ 28 w 61"/>
                <a:gd name="T13" fmla="*/ 275 h 590"/>
                <a:gd name="T14" fmla="*/ 34 w 61"/>
                <a:gd name="T15" fmla="*/ 29 h 590"/>
                <a:gd name="T16" fmla="*/ 30 w 61"/>
                <a:gd name="T17" fmla="*/ 9 h 590"/>
                <a:gd name="T18" fmla="*/ 34 w 61"/>
                <a:gd name="T19" fmla="*/ 1 h 590"/>
                <a:gd name="T20" fmla="*/ 30 w 61"/>
                <a:gd name="T21" fmla="*/ 10 h 590"/>
                <a:gd name="T22" fmla="*/ 25 w 61"/>
                <a:gd name="T23" fmla="*/ 36 h 590"/>
                <a:gd name="T24" fmla="*/ 25 w 61"/>
                <a:gd name="T25" fmla="*/ 37 h 590"/>
                <a:gd name="T26" fmla="*/ 34 w 61"/>
                <a:gd name="T27" fmla="*/ 29 h 590"/>
                <a:gd name="T28" fmla="*/ 40 w 61"/>
                <a:gd name="T29" fmla="*/ 575 h 590"/>
                <a:gd name="T30" fmla="*/ 27 w 61"/>
                <a:gd name="T31" fmla="*/ 437 h 590"/>
                <a:gd name="T32" fmla="*/ 33 w 61"/>
                <a:gd name="T33" fmla="*/ 331 h 590"/>
                <a:gd name="T34" fmla="*/ 33 w 61"/>
                <a:gd name="T35" fmla="*/ 331 h 590"/>
                <a:gd name="T36" fmla="*/ 33 w 61"/>
                <a:gd name="T37" fmla="*/ 331 h 590"/>
                <a:gd name="T38" fmla="*/ 25 w 61"/>
                <a:gd name="T39" fmla="*/ 303 h 590"/>
                <a:gd name="T40" fmla="*/ 34 w 61"/>
                <a:gd name="T41" fmla="*/ 260 h 590"/>
                <a:gd name="T42" fmla="*/ 31 w 61"/>
                <a:gd name="T43" fmla="*/ 257 h 590"/>
                <a:gd name="T44" fmla="*/ 33 w 61"/>
                <a:gd name="T45" fmla="*/ 174 h 590"/>
                <a:gd name="T46" fmla="*/ 34 w 61"/>
                <a:gd name="T47" fmla="*/ 141 h 590"/>
                <a:gd name="T48" fmla="*/ 25 w 61"/>
                <a:gd name="T49" fmla="*/ 37 h 590"/>
                <a:gd name="T50" fmla="*/ 7 w 61"/>
                <a:gd name="T51" fmla="*/ 466 h 590"/>
                <a:gd name="T52" fmla="*/ 7 w 61"/>
                <a:gd name="T53" fmla="*/ 466 h 590"/>
                <a:gd name="T54" fmla="*/ 14 w 61"/>
                <a:gd name="T55" fmla="*/ 555 h 590"/>
                <a:gd name="T56" fmla="*/ 12 w 61"/>
                <a:gd name="T57" fmla="*/ 558 h 590"/>
                <a:gd name="T58" fmla="*/ 12 w 61"/>
                <a:gd name="T59" fmla="*/ 564 h 590"/>
                <a:gd name="T60" fmla="*/ 12 w 61"/>
                <a:gd name="T61" fmla="*/ 564 h 590"/>
                <a:gd name="T62" fmla="*/ 13 w 61"/>
                <a:gd name="T63" fmla="*/ 570 h 590"/>
                <a:gd name="T64" fmla="*/ 34 w 61"/>
                <a:gd name="T65" fmla="*/ 588 h 590"/>
                <a:gd name="T66" fmla="*/ 34 w 61"/>
                <a:gd name="T67" fmla="*/ 588 h 590"/>
                <a:gd name="T68" fmla="*/ 47 w 61"/>
                <a:gd name="T69" fmla="*/ 580 h 590"/>
                <a:gd name="T70" fmla="*/ 47 w 61"/>
                <a:gd name="T71" fmla="*/ 580 h 590"/>
                <a:gd name="T72" fmla="*/ 49 w 61"/>
                <a:gd name="T73" fmla="*/ 578 h 590"/>
                <a:gd name="T74" fmla="*/ 40 w 61"/>
                <a:gd name="T75" fmla="*/ 575 h 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1" h="590">
                  <a:moveTo>
                    <a:pt x="28" y="275"/>
                  </a:moveTo>
                  <a:cubicBezTo>
                    <a:pt x="28" y="275"/>
                    <a:pt x="28" y="275"/>
                    <a:pt x="28" y="275"/>
                  </a:cubicBezTo>
                  <a:cubicBezTo>
                    <a:pt x="28" y="275"/>
                    <a:pt x="28" y="276"/>
                    <a:pt x="28" y="276"/>
                  </a:cubicBezTo>
                  <a:cubicBezTo>
                    <a:pt x="28" y="276"/>
                    <a:pt x="28" y="276"/>
                    <a:pt x="28" y="276"/>
                  </a:cubicBezTo>
                  <a:cubicBezTo>
                    <a:pt x="28" y="276"/>
                    <a:pt x="28" y="276"/>
                    <a:pt x="28" y="276"/>
                  </a:cubicBezTo>
                  <a:cubicBezTo>
                    <a:pt x="31" y="277"/>
                    <a:pt x="34" y="274"/>
                    <a:pt x="37" y="268"/>
                  </a:cubicBezTo>
                  <a:cubicBezTo>
                    <a:pt x="33" y="263"/>
                    <a:pt x="30" y="265"/>
                    <a:pt x="28" y="275"/>
                  </a:cubicBezTo>
                  <a:close/>
                  <a:moveTo>
                    <a:pt x="34" y="29"/>
                  </a:moveTo>
                  <a:cubicBezTo>
                    <a:pt x="32" y="25"/>
                    <a:pt x="28" y="20"/>
                    <a:pt x="30" y="9"/>
                  </a:cubicBezTo>
                  <a:cubicBezTo>
                    <a:pt x="31" y="7"/>
                    <a:pt x="32" y="4"/>
                    <a:pt x="34" y="1"/>
                  </a:cubicBezTo>
                  <a:cubicBezTo>
                    <a:pt x="33" y="0"/>
                    <a:pt x="31" y="4"/>
                    <a:pt x="30" y="10"/>
                  </a:cubicBezTo>
                  <a:cubicBezTo>
                    <a:pt x="28" y="16"/>
                    <a:pt x="26" y="25"/>
                    <a:pt x="25" y="36"/>
                  </a:cubicBezTo>
                  <a:cubicBezTo>
                    <a:pt x="25" y="36"/>
                    <a:pt x="25" y="36"/>
                    <a:pt x="25" y="37"/>
                  </a:cubicBezTo>
                  <a:cubicBezTo>
                    <a:pt x="38" y="34"/>
                    <a:pt x="37" y="33"/>
                    <a:pt x="34" y="29"/>
                  </a:cubicBezTo>
                  <a:close/>
                  <a:moveTo>
                    <a:pt x="40" y="575"/>
                  </a:moveTo>
                  <a:cubicBezTo>
                    <a:pt x="25" y="555"/>
                    <a:pt x="44" y="447"/>
                    <a:pt x="27" y="437"/>
                  </a:cubicBezTo>
                  <a:cubicBezTo>
                    <a:pt x="33" y="425"/>
                    <a:pt x="42" y="325"/>
                    <a:pt x="33" y="331"/>
                  </a:cubicBezTo>
                  <a:cubicBezTo>
                    <a:pt x="33" y="331"/>
                    <a:pt x="33" y="331"/>
                    <a:pt x="33" y="331"/>
                  </a:cubicBezTo>
                  <a:cubicBezTo>
                    <a:pt x="33" y="331"/>
                    <a:pt x="33" y="331"/>
                    <a:pt x="33" y="331"/>
                  </a:cubicBezTo>
                  <a:cubicBezTo>
                    <a:pt x="61" y="302"/>
                    <a:pt x="31" y="310"/>
                    <a:pt x="25" y="303"/>
                  </a:cubicBezTo>
                  <a:cubicBezTo>
                    <a:pt x="46" y="289"/>
                    <a:pt x="49" y="275"/>
                    <a:pt x="34" y="260"/>
                  </a:cubicBezTo>
                  <a:cubicBezTo>
                    <a:pt x="33" y="259"/>
                    <a:pt x="32" y="258"/>
                    <a:pt x="31" y="257"/>
                  </a:cubicBezTo>
                  <a:cubicBezTo>
                    <a:pt x="53" y="256"/>
                    <a:pt x="34" y="174"/>
                    <a:pt x="33" y="174"/>
                  </a:cubicBezTo>
                  <a:cubicBezTo>
                    <a:pt x="33" y="144"/>
                    <a:pt x="34" y="126"/>
                    <a:pt x="34" y="141"/>
                  </a:cubicBezTo>
                  <a:cubicBezTo>
                    <a:pt x="34" y="73"/>
                    <a:pt x="40" y="67"/>
                    <a:pt x="25" y="37"/>
                  </a:cubicBezTo>
                  <a:cubicBezTo>
                    <a:pt x="11" y="141"/>
                    <a:pt x="0" y="436"/>
                    <a:pt x="7" y="466"/>
                  </a:cubicBezTo>
                  <a:cubicBezTo>
                    <a:pt x="9" y="471"/>
                    <a:pt x="8" y="469"/>
                    <a:pt x="7" y="466"/>
                  </a:cubicBezTo>
                  <a:cubicBezTo>
                    <a:pt x="8" y="497"/>
                    <a:pt x="10" y="527"/>
                    <a:pt x="14" y="555"/>
                  </a:cubicBezTo>
                  <a:cubicBezTo>
                    <a:pt x="14" y="556"/>
                    <a:pt x="13" y="557"/>
                    <a:pt x="12" y="558"/>
                  </a:cubicBezTo>
                  <a:cubicBezTo>
                    <a:pt x="12" y="560"/>
                    <a:pt x="12" y="562"/>
                    <a:pt x="12" y="564"/>
                  </a:cubicBezTo>
                  <a:cubicBezTo>
                    <a:pt x="12" y="564"/>
                    <a:pt x="12" y="564"/>
                    <a:pt x="12" y="564"/>
                  </a:cubicBezTo>
                  <a:cubicBezTo>
                    <a:pt x="13" y="566"/>
                    <a:pt x="13" y="568"/>
                    <a:pt x="13" y="570"/>
                  </a:cubicBezTo>
                  <a:cubicBezTo>
                    <a:pt x="17" y="587"/>
                    <a:pt x="26" y="590"/>
                    <a:pt x="34" y="588"/>
                  </a:cubicBezTo>
                  <a:cubicBezTo>
                    <a:pt x="34" y="588"/>
                    <a:pt x="34" y="588"/>
                    <a:pt x="34" y="588"/>
                  </a:cubicBezTo>
                  <a:cubicBezTo>
                    <a:pt x="39" y="587"/>
                    <a:pt x="44" y="583"/>
                    <a:pt x="47" y="580"/>
                  </a:cubicBezTo>
                  <a:cubicBezTo>
                    <a:pt x="47" y="580"/>
                    <a:pt x="47" y="580"/>
                    <a:pt x="47" y="580"/>
                  </a:cubicBezTo>
                  <a:cubicBezTo>
                    <a:pt x="48" y="579"/>
                    <a:pt x="49" y="578"/>
                    <a:pt x="49" y="578"/>
                  </a:cubicBezTo>
                  <a:cubicBezTo>
                    <a:pt x="45" y="579"/>
                    <a:pt x="42" y="578"/>
                    <a:pt x="40" y="57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FF0000"/>
                </a:solidFill>
              </a:endParaRPr>
            </a:p>
          </p:txBody>
        </p:sp>
        <p:sp>
          <p:nvSpPr>
            <p:cNvPr id="135" name="Freeform 808">
              <a:extLst>
                <a:ext uri="{FF2B5EF4-FFF2-40B4-BE49-F238E27FC236}">
                  <a16:creationId xmlns:a16="http://schemas.microsoft.com/office/drawing/2014/main" id="{712DE387-6122-044A-3F04-8A88EA4E2FA4}"/>
                </a:ext>
              </a:extLst>
            </p:cNvPr>
            <p:cNvSpPr>
              <a:spLocks/>
            </p:cNvSpPr>
            <p:nvPr userDrawn="1"/>
          </p:nvSpPr>
          <p:spPr bwMode="auto">
            <a:xfrm>
              <a:off x="2164" y="2806"/>
              <a:ext cx="8" cy="13"/>
            </a:xfrm>
            <a:custGeom>
              <a:avLst/>
              <a:gdLst>
                <a:gd name="T0" fmla="*/ 4 w 6"/>
                <a:gd name="T1" fmla="*/ 9 h 9"/>
                <a:gd name="T2" fmla="*/ 1 w 6"/>
                <a:gd name="T3" fmla="*/ 0 h 9"/>
                <a:gd name="T4" fmla="*/ 4 w 6"/>
                <a:gd name="T5" fmla="*/ 9 h 9"/>
              </a:gdLst>
              <a:ahLst/>
              <a:cxnLst>
                <a:cxn ang="0">
                  <a:pos x="T0" y="T1"/>
                </a:cxn>
                <a:cxn ang="0">
                  <a:pos x="T2" y="T3"/>
                </a:cxn>
                <a:cxn ang="0">
                  <a:pos x="T4" y="T5"/>
                </a:cxn>
              </a:cxnLst>
              <a:rect l="0" t="0" r="r" b="b"/>
              <a:pathLst>
                <a:path w="6" h="9">
                  <a:moveTo>
                    <a:pt x="4" y="9"/>
                  </a:moveTo>
                  <a:cubicBezTo>
                    <a:pt x="1" y="9"/>
                    <a:pt x="2" y="2"/>
                    <a:pt x="1" y="0"/>
                  </a:cubicBezTo>
                  <a:cubicBezTo>
                    <a:pt x="6" y="2"/>
                    <a:pt x="0" y="5"/>
                    <a:pt x="4" y="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36" name="Freeform 809">
              <a:extLst>
                <a:ext uri="{FF2B5EF4-FFF2-40B4-BE49-F238E27FC236}">
                  <a16:creationId xmlns:a16="http://schemas.microsoft.com/office/drawing/2014/main" id="{C7409F02-730C-76BC-6D40-70917D7E1546}"/>
                </a:ext>
              </a:extLst>
            </p:cNvPr>
            <p:cNvSpPr>
              <a:spLocks/>
            </p:cNvSpPr>
            <p:nvPr userDrawn="1"/>
          </p:nvSpPr>
          <p:spPr bwMode="auto">
            <a:xfrm>
              <a:off x="2016" y="2692"/>
              <a:ext cx="1" cy="1"/>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0"/>
                    <a:pt x="1" y="1"/>
                    <a:pt x="1" y="1"/>
                  </a:cubicBezTo>
                  <a:cubicBezTo>
                    <a:pt x="0" y="1"/>
                    <a:pt x="1" y="0"/>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37" name="Freeform 810">
              <a:extLst>
                <a:ext uri="{FF2B5EF4-FFF2-40B4-BE49-F238E27FC236}">
                  <a16:creationId xmlns:a16="http://schemas.microsoft.com/office/drawing/2014/main" id="{815E3F37-27DC-E6C1-C28A-9B93AD681654}"/>
                </a:ext>
              </a:extLst>
            </p:cNvPr>
            <p:cNvSpPr>
              <a:spLocks/>
            </p:cNvSpPr>
            <p:nvPr userDrawn="1"/>
          </p:nvSpPr>
          <p:spPr bwMode="auto">
            <a:xfrm>
              <a:off x="2027" y="2668"/>
              <a:ext cx="0" cy="2"/>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2"/>
                    <a:pt x="0" y="2"/>
                    <a:pt x="0" y="2"/>
                  </a:cubicBezTo>
                  <a:cubicBezTo>
                    <a:pt x="0" y="1"/>
                    <a:pt x="0" y="1"/>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38" name="Freeform 811">
              <a:extLst>
                <a:ext uri="{FF2B5EF4-FFF2-40B4-BE49-F238E27FC236}">
                  <a16:creationId xmlns:a16="http://schemas.microsoft.com/office/drawing/2014/main" id="{08A9FEBF-8412-C332-A912-AD6E536BE9F7}"/>
                </a:ext>
              </a:extLst>
            </p:cNvPr>
            <p:cNvSpPr>
              <a:spLocks/>
            </p:cNvSpPr>
            <p:nvPr userDrawn="1"/>
          </p:nvSpPr>
          <p:spPr bwMode="auto">
            <a:xfrm>
              <a:off x="2016" y="2693"/>
              <a:ext cx="1" cy="2"/>
            </a:xfrm>
            <a:custGeom>
              <a:avLst/>
              <a:gdLst>
                <a:gd name="T0" fmla="*/ 1 w 1"/>
                <a:gd name="T1" fmla="*/ 1 h 1"/>
                <a:gd name="T2" fmla="*/ 1 w 1"/>
                <a:gd name="T3" fmla="*/ 1 h 1"/>
                <a:gd name="T4" fmla="*/ 1 w 1"/>
                <a:gd name="T5" fmla="*/ 1 h 1"/>
              </a:gdLst>
              <a:ahLst/>
              <a:cxnLst>
                <a:cxn ang="0">
                  <a:pos x="T0" y="T1"/>
                </a:cxn>
                <a:cxn ang="0">
                  <a:pos x="T2" y="T3"/>
                </a:cxn>
                <a:cxn ang="0">
                  <a:pos x="T4" y="T5"/>
                </a:cxn>
              </a:cxnLst>
              <a:rect l="0" t="0" r="r" b="b"/>
              <a:pathLst>
                <a:path w="1" h="1">
                  <a:moveTo>
                    <a:pt x="1" y="1"/>
                  </a:moveTo>
                  <a:cubicBezTo>
                    <a:pt x="1" y="1"/>
                    <a:pt x="0" y="0"/>
                    <a:pt x="1" y="1"/>
                  </a:cubicBezTo>
                  <a:cubicBezTo>
                    <a:pt x="1" y="1"/>
                    <a:pt x="1" y="1"/>
                    <a:pt x="1" y="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39" name="Freeform 812">
              <a:extLst>
                <a:ext uri="{FF2B5EF4-FFF2-40B4-BE49-F238E27FC236}">
                  <a16:creationId xmlns:a16="http://schemas.microsoft.com/office/drawing/2014/main" id="{3696ABE1-66BC-7507-8A82-3836490CC6AF}"/>
                </a:ext>
              </a:extLst>
            </p:cNvPr>
            <p:cNvSpPr>
              <a:spLocks/>
            </p:cNvSpPr>
            <p:nvPr userDrawn="1"/>
          </p:nvSpPr>
          <p:spPr bwMode="auto">
            <a:xfrm>
              <a:off x="2016" y="306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40" name="Freeform 813">
              <a:extLst>
                <a:ext uri="{FF2B5EF4-FFF2-40B4-BE49-F238E27FC236}">
                  <a16:creationId xmlns:a16="http://schemas.microsoft.com/office/drawing/2014/main" id="{7CBC5869-B74B-41E8-96F4-FB8BFBB0BBBC}"/>
                </a:ext>
              </a:extLst>
            </p:cNvPr>
            <p:cNvSpPr>
              <a:spLocks noEditPoints="1"/>
            </p:cNvSpPr>
            <p:nvPr userDrawn="1"/>
          </p:nvSpPr>
          <p:spPr bwMode="auto">
            <a:xfrm>
              <a:off x="1965" y="2399"/>
              <a:ext cx="91" cy="686"/>
            </a:xfrm>
            <a:custGeom>
              <a:avLst/>
              <a:gdLst>
                <a:gd name="T0" fmla="*/ 9 w 63"/>
                <a:gd name="T1" fmla="*/ 368 h 477"/>
                <a:gd name="T2" fmla="*/ 16 w 63"/>
                <a:gd name="T3" fmla="*/ 440 h 477"/>
                <a:gd name="T4" fmla="*/ 14 w 63"/>
                <a:gd name="T5" fmla="*/ 441 h 477"/>
                <a:gd name="T6" fmla="*/ 51 w 63"/>
                <a:gd name="T7" fmla="*/ 456 h 477"/>
                <a:gd name="T8" fmla="*/ 29 w 63"/>
                <a:gd name="T9" fmla="*/ 346 h 477"/>
                <a:gd name="T10" fmla="*/ 35 w 63"/>
                <a:gd name="T11" fmla="*/ 262 h 477"/>
                <a:gd name="T12" fmla="*/ 27 w 63"/>
                <a:gd name="T13" fmla="*/ 240 h 477"/>
                <a:gd name="T14" fmla="*/ 33 w 63"/>
                <a:gd name="T15" fmla="*/ 204 h 477"/>
                <a:gd name="T16" fmla="*/ 35 w 63"/>
                <a:gd name="T17" fmla="*/ 138 h 477"/>
                <a:gd name="T18" fmla="*/ 36 w 63"/>
                <a:gd name="T19" fmla="*/ 112 h 477"/>
                <a:gd name="T20" fmla="*/ 27 w 63"/>
                <a:gd name="T21" fmla="*/ 30 h 477"/>
                <a:gd name="T22" fmla="*/ 36 w 63"/>
                <a:gd name="T23" fmla="*/ 1 h 477"/>
                <a:gd name="T24" fmla="*/ 9 w 63"/>
                <a:gd name="T25" fmla="*/ 368 h 477"/>
                <a:gd name="T26" fmla="*/ 9 w 63"/>
                <a:gd name="T27" fmla="*/ 368 h 477"/>
                <a:gd name="T28" fmla="*/ 34 w 63"/>
                <a:gd name="T29" fmla="*/ 261 h 477"/>
                <a:gd name="T30" fmla="*/ 34 w 63"/>
                <a:gd name="T31" fmla="*/ 261 h 477"/>
                <a:gd name="T32" fmla="*/ 29 w 63"/>
                <a:gd name="T33" fmla="*/ 218 h 477"/>
                <a:gd name="T34" fmla="*/ 38 w 63"/>
                <a:gd name="T35" fmla="*/ 212 h 477"/>
                <a:gd name="T36" fmla="*/ 29 w 63"/>
                <a:gd name="T37" fmla="*/ 218 h 477"/>
                <a:gd name="T38" fmla="*/ 29 w 63"/>
                <a:gd name="T39" fmla="*/ 218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3" h="477">
                  <a:moveTo>
                    <a:pt x="9" y="368"/>
                  </a:moveTo>
                  <a:cubicBezTo>
                    <a:pt x="10" y="394"/>
                    <a:pt x="12" y="418"/>
                    <a:pt x="16" y="440"/>
                  </a:cubicBezTo>
                  <a:cubicBezTo>
                    <a:pt x="22" y="432"/>
                    <a:pt x="21" y="433"/>
                    <a:pt x="14" y="441"/>
                  </a:cubicBezTo>
                  <a:cubicBezTo>
                    <a:pt x="16" y="477"/>
                    <a:pt x="44" y="464"/>
                    <a:pt x="51" y="456"/>
                  </a:cubicBezTo>
                  <a:cubicBezTo>
                    <a:pt x="20" y="465"/>
                    <a:pt x="49" y="354"/>
                    <a:pt x="29" y="346"/>
                  </a:cubicBezTo>
                  <a:cubicBezTo>
                    <a:pt x="35" y="336"/>
                    <a:pt x="44" y="254"/>
                    <a:pt x="35" y="262"/>
                  </a:cubicBezTo>
                  <a:cubicBezTo>
                    <a:pt x="63" y="239"/>
                    <a:pt x="32" y="245"/>
                    <a:pt x="27" y="240"/>
                  </a:cubicBezTo>
                  <a:cubicBezTo>
                    <a:pt x="49" y="228"/>
                    <a:pt x="51" y="216"/>
                    <a:pt x="33" y="204"/>
                  </a:cubicBezTo>
                  <a:cubicBezTo>
                    <a:pt x="55" y="203"/>
                    <a:pt x="35" y="136"/>
                    <a:pt x="35" y="138"/>
                  </a:cubicBezTo>
                  <a:cubicBezTo>
                    <a:pt x="35" y="114"/>
                    <a:pt x="36" y="99"/>
                    <a:pt x="36" y="112"/>
                  </a:cubicBezTo>
                  <a:cubicBezTo>
                    <a:pt x="36" y="58"/>
                    <a:pt x="41" y="53"/>
                    <a:pt x="27" y="30"/>
                  </a:cubicBezTo>
                  <a:cubicBezTo>
                    <a:pt x="54" y="25"/>
                    <a:pt x="19" y="25"/>
                    <a:pt x="36" y="1"/>
                  </a:cubicBezTo>
                  <a:cubicBezTo>
                    <a:pt x="18" y="0"/>
                    <a:pt x="0" y="340"/>
                    <a:pt x="9" y="368"/>
                  </a:cubicBezTo>
                  <a:cubicBezTo>
                    <a:pt x="11" y="372"/>
                    <a:pt x="10" y="370"/>
                    <a:pt x="9" y="368"/>
                  </a:cubicBezTo>
                  <a:close/>
                  <a:moveTo>
                    <a:pt x="34" y="261"/>
                  </a:moveTo>
                  <a:cubicBezTo>
                    <a:pt x="39" y="266"/>
                    <a:pt x="35" y="262"/>
                    <a:pt x="34" y="261"/>
                  </a:cubicBezTo>
                  <a:close/>
                  <a:moveTo>
                    <a:pt x="29" y="218"/>
                  </a:moveTo>
                  <a:cubicBezTo>
                    <a:pt x="33" y="219"/>
                    <a:pt x="36" y="217"/>
                    <a:pt x="38" y="212"/>
                  </a:cubicBezTo>
                  <a:cubicBezTo>
                    <a:pt x="34" y="208"/>
                    <a:pt x="31" y="210"/>
                    <a:pt x="29" y="218"/>
                  </a:cubicBezTo>
                  <a:cubicBezTo>
                    <a:pt x="33" y="219"/>
                    <a:pt x="31" y="216"/>
                    <a:pt x="29" y="21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41" name="Freeform 814">
              <a:extLst>
                <a:ext uri="{FF2B5EF4-FFF2-40B4-BE49-F238E27FC236}">
                  <a16:creationId xmlns:a16="http://schemas.microsoft.com/office/drawing/2014/main" id="{9B67D629-4A0F-D743-5B38-0413D3A51302}"/>
                </a:ext>
              </a:extLst>
            </p:cNvPr>
            <p:cNvSpPr>
              <a:spLocks/>
            </p:cNvSpPr>
            <p:nvPr userDrawn="1"/>
          </p:nvSpPr>
          <p:spPr bwMode="auto">
            <a:xfrm>
              <a:off x="2011" y="2823"/>
              <a:ext cx="10" cy="10"/>
            </a:xfrm>
            <a:custGeom>
              <a:avLst/>
              <a:gdLst>
                <a:gd name="T0" fmla="*/ 5 w 7"/>
                <a:gd name="T1" fmla="*/ 7 h 7"/>
                <a:gd name="T2" fmla="*/ 2 w 7"/>
                <a:gd name="T3" fmla="*/ 0 h 7"/>
                <a:gd name="T4" fmla="*/ 5 w 7"/>
                <a:gd name="T5" fmla="*/ 7 h 7"/>
              </a:gdLst>
              <a:ahLst/>
              <a:cxnLst>
                <a:cxn ang="0">
                  <a:pos x="T0" y="T1"/>
                </a:cxn>
                <a:cxn ang="0">
                  <a:pos x="T2" y="T3"/>
                </a:cxn>
                <a:cxn ang="0">
                  <a:pos x="T4" y="T5"/>
                </a:cxn>
              </a:cxnLst>
              <a:rect l="0" t="0" r="r" b="b"/>
              <a:pathLst>
                <a:path w="7" h="7">
                  <a:moveTo>
                    <a:pt x="5" y="7"/>
                  </a:moveTo>
                  <a:cubicBezTo>
                    <a:pt x="1" y="7"/>
                    <a:pt x="3" y="2"/>
                    <a:pt x="2" y="0"/>
                  </a:cubicBezTo>
                  <a:cubicBezTo>
                    <a:pt x="7" y="2"/>
                    <a:pt x="0" y="5"/>
                    <a:pt x="5" y="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grpSp>
      <p:sp>
        <p:nvSpPr>
          <p:cNvPr id="142" name="Red text">
            <a:extLst>
              <a:ext uri="{FF2B5EF4-FFF2-40B4-BE49-F238E27FC236}">
                <a16:creationId xmlns:a16="http://schemas.microsoft.com/office/drawing/2014/main" id="{C0D61AD6-6AA3-60B2-086A-53BFED1C631B}"/>
              </a:ext>
            </a:extLst>
          </p:cNvPr>
          <p:cNvSpPr txBox="1"/>
          <p:nvPr/>
        </p:nvSpPr>
        <p:spPr>
          <a:xfrm>
            <a:off x="6137728" y="1817728"/>
            <a:ext cx="3664868" cy="400110"/>
          </a:xfrm>
          <a:prstGeom prst="rect">
            <a:avLst/>
          </a:prstGeom>
          <a:noFill/>
        </p:spPr>
        <p:txBody>
          <a:bodyPr wrap="square" rtlCol="0">
            <a:spAutoFit/>
          </a:bodyPr>
          <a:lstStyle/>
          <a:p>
            <a:r>
              <a:rPr lang="en-US" sz="2000" dirty="0">
                <a:solidFill>
                  <a:srgbClr val="FD7D00"/>
                </a:solidFill>
                <a:latin typeface="Segoe Print" panose="02000600000000000000" pitchFamily="2" charset="0"/>
              </a:rPr>
              <a:t>Reversible</a:t>
            </a:r>
          </a:p>
        </p:txBody>
      </p:sp>
      <p:sp>
        <p:nvSpPr>
          <p:cNvPr id="143" name="TextBox 142">
            <a:extLst>
              <a:ext uri="{FF2B5EF4-FFF2-40B4-BE49-F238E27FC236}">
                <a16:creationId xmlns:a16="http://schemas.microsoft.com/office/drawing/2014/main" id="{8A8F2996-4B76-6CF3-EC7F-D798AD49EEB3}"/>
              </a:ext>
            </a:extLst>
          </p:cNvPr>
          <p:cNvSpPr txBox="1"/>
          <p:nvPr/>
        </p:nvSpPr>
        <p:spPr>
          <a:xfrm>
            <a:off x="4039980" y="4426483"/>
            <a:ext cx="9227791" cy="400110"/>
          </a:xfrm>
          <a:prstGeom prst="rect">
            <a:avLst/>
          </a:prstGeom>
          <a:noFill/>
        </p:spPr>
        <p:txBody>
          <a:bodyPr wrap="square">
            <a:spAutoFit/>
          </a:bodyPr>
          <a:lstStyle/>
          <a:p>
            <a:r>
              <a:rPr lang="en-US" sz="2000" dirty="0">
                <a:solidFill>
                  <a:srgbClr val="FFFFFF"/>
                </a:solidFill>
              </a:rPr>
              <a:t>5BD06EA1A11ABF9ABB95A71AF24CF35FFB402CF4168BAF0382BEC264C59D4F2B</a:t>
            </a:r>
          </a:p>
        </p:txBody>
      </p:sp>
      <p:sp>
        <p:nvSpPr>
          <p:cNvPr id="144" name="TextBox 143">
            <a:extLst>
              <a:ext uri="{FF2B5EF4-FFF2-40B4-BE49-F238E27FC236}">
                <a16:creationId xmlns:a16="http://schemas.microsoft.com/office/drawing/2014/main" id="{7C9E40D6-6151-AEFD-FF05-D2CD3DEA3E6A}"/>
              </a:ext>
            </a:extLst>
          </p:cNvPr>
          <p:cNvSpPr txBox="1"/>
          <p:nvPr/>
        </p:nvSpPr>
        <p:spPr>
          <a:xfrm>
            <a:off x="4038353" y="4118072"/>
            <a:ext cx="1242851" cy="400110"/>
          </a:xfrm>
          <a:prstGeom prst="rect">
            <a:avLst/>
          </a:prstGeom>
          <a:noFill/>
        </p:spPr>
        <p:txBody>
          <a:bodyPr wrap="square">
            <a:spAutoFit/>
          </a:bodyPr>
          <a:lstStyle/>
          <a:p>
            <a:r>
              <a:rPr lang="en-US" sz="2000" dirty="0">
                <a:solidFill>
                  <a:srgbClr val="FF823A"/>
                </a:solidFill>
              </a:rPr>
              <a:t>SHA-256</a:t>
            </a:r>
          </a:p>
        </p:txBody>
      </p:sp>
      <p:grpSp>
        <p:nvGrpSpPr>
          <p:cNvPr id="145" name="Arrow">
            <a:extLst>
              <a:ext uri="{FF2B5EF4-FFF2-40B4-BE49-F238E27FC236}">
                <a16:creationId xmlns:a16="http://schemas.microsoft.com/office/drawing/2014/main" id="{4284FD11-B6DC-1247-01B9-90E83898F1AE}"/>
              </a:ext>
            </a:extLst>
          </p:cNvPr>
          <p:cNvGrpSpPr>
            <a:grpSpLocks noChangeAspect="1"/>
          </p:cNvGrpSpPr>
          <p:nvPr/>
        </p:nvGrpSpPr>
        <p:grpSpPr bwMode="auto">
          <a:xfrm rot="5112093">
            <a:off x="5222344" y="4940721"/>
            <a:ext cx="904172" cy="943180"/>
            <a:chOff x="1328" y="0"/>
            <a:chExt cx="3106" cy="3240"/>
          </a:xfrm>
          <a:solidFill>
            <a:srgbClr val="FF823A"/>
          </a:solidFill>
        </p:grpSpPr>
        <p:sp>
          <p:nvSpPr>
            <p:cNvPr id="146" name="Freeform 716">
              <a:extLst>
                <a:ext uri="{FF2B5EF4-FFF2-40B4-BE49-F238E27FC236}">
                  <a16:creationId xmlns:a16="http://schemas.microsoft.com/office/drawing/2014/main" id="{B0CEC5DD-C494-95AC-8332-2F56E733319E}"/>
                </a:ext>
              </a:extLst>
            </p:cNvPr>
            <p:cNvSpPr>
              <a:spLocks/>
            </p:cNvSpPr>
            <p:nvPr userDrawn="1"/>
          </p:nvSpPr>
          <p:spPr bwMode="auto">
            <a:xfrm>
              <a:off x="4426" y="250"/>
              <a:ext cx="1" cy="29"/>
            </a:xfrm>
            <a:custGeom>
              <a:avLst/>
              <a:gdLst>
                <a:gd name="T0" fmla="*/ 0 w 1"/>
                <a:gd name="T1" fmla="*/ 14 h 20"/>
                <a:gd name="T2" fmla="*/ 1 w 1"/>
                <a:gd name="T3" fmla="*/ 0 h 20"/>
                <a:gd name="T4" fmla="*/ 0 w 1"/>
                <a:gd name="T5" fmla="*/ 14 h 20"/>
              </a:gdLst>
              <a:ahLst/>
              <a:cxnLst>
                <a:cxn ang="0">
                  <a:pos x="T0" y="T1"/>
                </a:cxn>
                <a:cxn ang="0">
                  <a:pos x="T2" y="T3"/>
                </a:cxn>
                <a:cxn ang="0">
                  <a:pos x="T4" y="T5"/>
                </a:cxn>
              </a:cxnLst>
              <a:rect l="0" t="0" r="r" b="b"/>
              <a:pathLst>
                <a:path w="1" h="20">
                  <a:moveTo>
                    <a:pt x="0" y="14"/>
                  </a:moveTo>
                  <a:cubicBezTo>
                    <a:pt x="0" y="11"/>
                    <a:pt x="1" y="5"/>
                    <a:pt x="1" y="0"/>
                  </a:cubicBezTo>
                  <a:cubicBezTo>
                    <a:pt x="1" y="13"/>
                    <a:pt x="0" y="20"/>
                    <a:pt x="0" y="1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47" name="Freeform 717">
              <a:extLst>
                <a:ext uri="{FF2B5EF4-FFF2-40B4-BE49-F238E27FC236}">
                  <a16:creationId xmlns:a16="http://schemas.microsoft.com/office/drawing/2014/main" id="{48375AF1-4339-E947-E5A4-8BBB5D6D16F2}"/>
                </a:ext>
              </a:extLst>
            </p:cNvPr>
            <p:cNvSpPr>
              <a:spLocks/>
            </p:cNvSpPr>
            <p:nvPr userDrawn="1"/>
          </p:nvSpPr>
          <p:spPr bwMode="auto">
            <a:xfrm>
              <a:off x="4414" y="0"/>
              <a:ext cx="20" cy="250"/>
            </a:xfrm>
            <a:custGeom>
              <a:avLst/>
              <a:gdLst>
                <a:gd name="T0" fmla="*/ 11 w 14"/>
                <a:gd name="T1" fmla="*/ 6 h 174"/>
                <a:gd name="T2" fmla="*/ 9 w 14"/>
                <a:gd name="T3" fmla="*/ 174 h 174"/>
                <a:gd name="T4" fmla="*/ 14 w 14"/>
                <a:gd name="T5" fmla="*/ 8 h 174"/>
                <a:gd name="T6" fmla="*/ 9 w 14"/>
                <a:gd name="T7" fmla="*/ 17 h 174"/>
                <a:gd name="T8" fmla="*/ 11 w 14"/>
                <a:gd name="T9" fmla="*/ 0 h 174"/>
                <a:gd name="T10" fmla="*/ 11 w 14"/>
                <a:gd name="T11" fmla="*/ 6 h 174"/>
                <a:gd name="T12" fmla="*/ 11 w 14"/>
                <a:gd name="T13" fmla="*/ 32 h 174"/>
                <a:gd name="T14" fmla="*/ 11 w 14"/>
                <a:gd name="T15" fmla="*/ 6 h 174"/>
                <a:gd name="T16" fmla="*/ 11 w 14"/>
                <a:gd name="T17" fmla="*/ 6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174">
                  <a:moveTo>
                    <a:pt x="11" y="6"/>
                  </a:moveTo>
                  <a:cubicBezTo>
                    <a:pt x="13" y="62"/>
                    <a:pt x="13" y="118"/>
                    <a:pt x="9" y="174"/>
                  </a:cubicBezTo>
                  <a:cubicBezTo>
                    <a:pt x="11" y="119"/>
                    <a:pt x="3" y="63"/>
                    <a:pt x="14" y="8"/>
                  </a:cubicBezTo>
                  <a:cubicBezTo>
                    <a:pt x="14" y="12"/>
                    <a:pt x="12" y="16"/>
                    <a:pt x="9" y="17"/>
                  </a:cubicBezTo>
                  <a:cubicBezTo>
                    <a:pt x="11" y="12"/>
                    <a:pt x="11" y="6"/>
                    <a:pt x="11" y="0"/>
                  </a:cubicBezTo>
                  <a:cubicBezTo>
                    <a:pt x="12" y="24"/>
                    <a:pt x="0" y="48"/>
                    <a:pt x="11" y="6"/>
                  </a:cubicBezTo>
                  <a:cubicBezTo>
                    <a:pt x="11" y="15"/>
                    <a:pt x="12" y="24"/>
                    <a:pt x="11" y="32"/>
                  </a:cubicBezTo>
                  <a:cubicBezTo>
                    <a:pt x="13" y="24"/>
                    <a:pt x="9" y="14"/>
                    <a:pt x="11" y="6"/>
                  </a:cubicBezTo>
                  <a:cubicBezTo>
                    <a:pt x="13" y="62"/>
                    <a:pt x="9" y="13"/>
                    <a:pt x="11" y="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48" name="Freeform 718">
              <a:extLst>
                <a:ext uri="{FF2B5EF4-FFF2-40B4-BE49-F238E27FC236}">
                  <a16:creationId xmlns:a16="http://schemas.microsoft.com/office/drawing/2014/main" id="{FD836DB4-A431-CF6A-1C10-4BDFD0BFABA6}"/>
                </a:ext>
              </a:extLst>
            </p:cNvPr>
            <p:cNvSpPr>
              <a:spLocks/>
            </p:cNvSpPr>
            <p:nvPr userDrawn="1"/>
          </p:nvSpPr>
          <p:spPr bwMode="auto">
            <a:xfrm>
              <a:off x="4416" y="198"/>
              <a:ext cx="4" cy="84"/>
            </a:xfrm>
            <a:custGeom>
              <a:avLst/>
              <a:gdLst>
                <a:gd name="T0" fmla="*/ 0 w 3"/>
                <a:gd name="T1" fmla="*/ 58 h 58"/>
                <a:gd name="T2" fmla="*/ 3 w 3"/>
                <a:gd name="T3" fmla="*/ 0 h 58"/>
                <a:gd name="T4" fmla="*/ 0 w 3"/>
                <a:gd name="T5" fmla="*/ 58 h 58"/>
              </a:gdLst>
              <a:ahLst/>
              <a:cxnLst>
                <a:cxn ang="0">
                  <a:pos x="T0" y="T1"/>
                </a:cxn>
                <a:cxn ang="0">
                  <a:pos x="T2" y="T3"/>
                </a:cxn>
                <a:cxn ang="0">
                  <a:pos x="T4" y="T5"/>
                </a:cxn>
              </a:cxnLst>
              <a:rect l="0" t="0" r="r" b="b"/>
              <a:pathLst>
                <a:path w="3" h="58">
                  <a:moveTo>
                    <a:pt x="0" y="58"/>
                  </a:moveTo>
                  <a:cubicBezTo>
                    <a:pt x="1" y="39"/>
                    <a:pt x="2" y="19"/>
                    <a:pt x="3" y="0"/>
                  </a:cubicBezTo>
                  <a:cubicBezTo>
                    <a:pt x="3" y="34"/>
                    <a:pt x="1" y="28"/>
                    <a:pt x="0" y="5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49" name="Freeform 719">
              <a:extLst>
                <a:ext uri="{FF2B5EF4-FFF2-40B4-BE49-F238E27FC236}">
                  <a16:creationId xmlns:a16="http://schemas.microsoft.com/office/drawing/2014/main" id="{A4B76E79-5558-BF8B-17E5-3A5C9A1A4A32}"/>
                </a:ext>
              </a:extLst>
            </p:cNvPr>
            <p:cNvSpPr>
              <a:spLocks/>
            </p:cNvSpPr>
            <p:nvPr userDrawn="1"/>
          </p:nvSpPr>
          <p:spPr bwMode="auto">
            <a:xfrm>
              <a:off x="4420" y="224"/>
              <a:ext cx="4" cy="77"/>
            </a:xfrm>
            <a:custGeom>
              <a:avLst/>
              <a:gdLst>
                <a:gd name="T0" fmla="*/ 2 w 3"/>
                <a:gd name="T1" fmla="*/ 19 h 53"/>
                <a:gd name="T2" fmla="*/ 0 w 3"/>
                <a:gd name="T3" fmla="*/ 53 h 53"/>
                <a:gd name="T4" fmla="*/ 2 w 3"/>
                <a:gd name="T5" fmla="*/ 19 h 53"/>
                <a:gd name="T6" fmla="*/ 2 w 3"/>
                <a:gd name="T7" fmla="*/ 27 h 53"/>
                <a:gd name="T8" fmla="*/ 2 w 3"/>
                <a:gd name="T9" fmla="*/ 19 h 53"/>
                <a:gd name="T10" fmla="*/ 2 w 3"/>
                <a:gd name="T11" fmla="*/ 19 h 53"/>
              </a:gdLst>
              <a:ahLst/>
              <a:cxnLst>
                <a:cxn ang="0">
                  <a:pos x="T0" y="T1"/>
                </a:cxn>
                <a:cxn ang="0">
                  <a:pos x="T2" y="T3"/>
                </a:cxn>
                <a:cxn ang="0">
                  <a:pos x="T4" y="T5"/>
                </a:cxn>
                <a:cxn ang="0">
                  <a:pos x="T6" y="T7"/>
                </a:cxn>
                <a:cxn ang="0">
                  <a:pos x="T8" y="T9"/>
                </a:cxn>
                <a:cxn ang="0">
                  <a:pos x="T10" y="T11"/>
                </a:cxn>
              </a:cxnLst>
              <a:rect l="0" t="0" r="r" b="b"/>
              <a:pathLst>
                <a:path w="3" h="53">
                  <a:moveTo>
                    <a:pt x="2" y="19"/>
                  </a:moveTo>
                  <a:cubicBezTo>
                    <a:pt x="3" y="30"/>
                    <a:pt x="2" y="42"/>
                    <a:pt x="0" y="53"/>
                  </a:cubicBezTo>
                  <a:cubicBezTo>
                    <a:pt x="1" y="42"/>
                    <a:pt x="1" y="30"/>
                    <a:pt x="2" y="19"/>
                  </a:cubicBezTo>
                  <a:cubicBezTo>
                    <a:pt x="3" y="22"/>
                    <a:pt x="3" y="25"/>
                    <a:pt x="2" y="27"/>
                  </a:cubicBezTo>
                  <a:cubicBezTo>
                    <a:pt x="1" y="0"/>
                    <a:pt x="1" y="46"/>
                    <a:pt x="2" y="19"/>
                  </a:cubicBezTo>
                  <a:cubicBezTo>
                    <a:pt x="3" y="30"/>
                    <a:pt x="1" y="30"/>
                    <a:pt x="2" y="1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50" name="Freeform 720">
              <a:extLst>
                <a:ext uri="{FF2B5EF4-FFF2-40B4-BE49-F238E27FC236}">
                  <a16:creationId xmlns:a16="http://schemas.microsoft.com/office/drawing/2014/main" id="{4A9BA78D-9BD5-79FF-6C1A-8AA7CF1802A5}"/>
                </a:ext>
              </a:extLst>
            </p:cNvPr>
            <p:cNvSpPr>
              <a:spLocks/>
            </p:cNvSpPr>
            <p:nvPr userDrawn="1"/>
          </p:nvSpPr>
          <p:spPr bwMode="auto">
            <a:xfrm>
              <a:off x="2098" y="3108"/>
              <a:ext cx="13" cy="7"/>
            </a:xfrm>
            <a:custGeom>
              <a:avLst/>
              <a:gdLst>
                <a:gd name="T0" fmla="*/ 0 w 9"/>
                <a:gd name="T1" fmla="*/ 0 h 5"/>
                <a:gd name="T2" fmla="*/ 6 w 9"/>
                <a:gd name="T3" fmla="*/ 5 h 5"/>
                <a:gd name="T4" fmla="*/ 0 w 9"/>
                <a:gd name="T5" fmla="*/ 0 h 5"/>
              </a:gdLst>
              <a:ahLst/>
              <a:cxnLst>
                <a:cxn ang="0">
                  <a:pos x="T0" y="T1"/>
                </a:cxn>
                <a:cxn ang="0">
                  <a:pos x="T2" y="T3"/>
                </a:cxn>
                <a:cxn ang="0">
                  <a:pos x="T4" y="T5"/>
                </a:cxn>
              </a:cxnLst>
              <a:rect l="0" t="0" r="r" b="b"/>
              <a:pathLst>
                <a:path w="9" h="5">
                  <a:moveTo>
                    <a:pt x="0" y="0"/>
                  </a:moveTo>
                  <a:cubicBezTo>
                    <a:pt x="6" y="3"/>
                    <a:pt x="9" y="5"/>
                    <a:pt x="6" y="5"/>
                  </a:cubicBezTo>
                  <a:lnTo>
                    <a:pt x="0"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51" name="Freeform 721">
              <a:extLst>
                <a:ext uri="{FF2B5EF4-FFF2-40B4-BE49-F238E27FC236}">
                  <a16:creationId xmlns:a16="http://schemas.microsoft.com/office/drawing/2014/main" id="{478940D4-A9D3-E890-95F1-5581BBBDDBF9}"/>
                </a:ext>
              </a:extLst>
            </p:cNvPr>
            <p:cNvSpPr>
              <a:spLocks/>
            </p:cNvSpPr>
            <p:nvPr userDrawn="1"/>
          </p:nvSpPr>
          <p:spPr bwMode="auto">
            <a:xfrm>
              <a:off x="1876" y="3029"/>
              <a:ext cx="39" cy="12"/>
            </a:xfrm>
            <a:custGeom>
              <a:avLst/>
              <a:gdLst>
                <a:gd name="T0" fmla="*/ 27 w 27"/>
                <a:gd name="T1" fmla="*/ 9 h 9"/>
                <a:gd name="T2" fmla="*/ 0 w 27"/>
                <a:gd name="T3" fmla="*/ 0 h 9"/>
                <a:gd name="T4" fmla="*/ 27 w 27"/>
                <a:gd name="T5" fmla="*/ 9 h 9"/>
              </a:gdLst>
              <a:ahLst/>
              <a:cxnLst>
                <a:cxn ang="0">
                  <a:pos x="T0" y="T1"/>
                </a:cxn>
                <a:cxn ang="0">
                  <a:pos x="T2" y="T3"/>
                </a:cxn>
                <a:cxn ang="0">
                  <a:pos x="T4" y="T5"/>
                </a:cxn>
              </a:cxnLst>
              <a:rect l="0" t="0" r="r" b="b"/>
              <a:pathLst>
                <a:path w="27" h="9">
                  <a:moveTo>
                    <a:pt x="27" y="9"/>
                  </a:moveTo>
                  <a:cubicBezTo>
                    <a:pt x="0" y="0"/>
                    <a:pt x="0" y="0"/>
                    <a:pt x="0" y="0"/>
                  </a:cubicBezTo>
                  <a:cubicBezTo>
                    <a:pt x="8" y="3"/>
                    <a:pt x="15" y="5"/>
                    <a:pt x="27" y="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52" name="Freeform 722">
              <a:extLst>
                <a:ext uri="{FF2B5EF4-FFF2-40B4-BE49-F238E27FC236}">
                  <a16:creationId xmlns:a16="http://schemas.microsoft.com/office/drawing/2014/main" id="{2CB43BE2-63BB-C8D9-8D92-7A3A5E4E572F}"/>
                </a:ext>
              </a:extLst>
            </p:cNvPr>
            <p:cNvSpPr>
              <a:spLocks/>
            </p:cNvSpPr>
            <p:nvPr userDrawn="1"/>
          </p:nvSpPr>
          <p:spPr bwMode="auto">
            <a:xfrm>
              <a:off x="2234" y="3149"/>
              <a:ext cx="33" cy="10"/>
            </a:xfrm>
            <a:custGeom>
              <a:avLst/>
              <a:gdLst>
                <a:gd name="T0" fmla="*/ 23 w 23"/>
                <a:gd name="T1" fmla="*/ 7 h 7"/>
                <a:gd name="T2" fmla="*/ 0 w 23"/>
                <a:gd name="T3" fmla="*/ 0 h 7"/>
                <a:gd name="T4" fmla="*/ 23 w 23"/>
                <a:gd name="T5" fmla="*/ 7 h 7"/>
              </a:gdLst>
              <a:ahLst/>
              <a:cxnLst>
                <a:cxn ang="0">
                  <a:pos x="T0" y="T1"/>
                </a:cxn>
                <a:cxn ang="0">
                  <a:pos x="T2" y="T3"/>
                </a:cxn>
                <a:cxn ang="0">
                  <a:pos x="T4" y="T5"/>
                </a:cxn>
              </a:cxnLst>
              <a:rect l="0" t="0" r="r" b="b"/>
              <a:pathLst>
                <a:path w="23" h="7">
                  <a:moveTo>
                    <a:pt x="23" y="7"/>
                  </a:moveTo>
                  <a:cubicBezTo>
                    <a:pt x="0" y="0"/>
                    <a:pt x="0" y="0"/>
                    <a:pt x="0" y="0"/>
                  </a:cubicBezTo>
                  <a:cubicBezTo>
                    <a:pt x="8" y="2"/>
                    <a:pt x="16" y="4"/>
                    <a:pt x="23" y="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53" name="Freeform 723">
              <a:extLst>
                <a:ext uri="{FF2B5EF4-FFF2-40B4-BE49-F238E27FC236}">
                  <a16:creationId xmlns:a16="http://schemas.microsoft.com/office/drawing/2014/main" id="{8D3BBE52-F8DE-F6EE-A739-C9E57C6C1344}"/>
                </a:ext>
              </a:extLst>
            </p:cNvPr>
            <p:cNvSpPr>
              <a:spLocks/>
            </p:cNvSpPr>
            <p:nvPr userDrawn="1"/>
          </p:nvSpPr>
          <p:spPr bwMode="auto">
            <a:xfrm>
              <a:off x="3654" y="1951"/>
              <a:ext cx="61" cy="61"/>
            </a:xfrm>
            <a:custGeom>
              <a:avLst/>
              <a:gdLst>
                <a:gd name="T0" fmla="*/ 0 w 43"/>
                <a:gd name="T1" fmla="*/ 42 h 42"/>
                <a:gd name="T2" fmla="*/ 43 w 43"/>
                <a:gd name="T3" fmla="*/ 0 h 42"/>
                <a:gd name="T4" fmla="*/ 0 w 43"/>
                <a:gd name="T5" fmla="*/ 42 h 42"/>
              </a:gdLst>
              <a:ahLst/>
              <a:cxnLst>
                <a:cxn ang="0">
                  <a:pos x="T0" y="T1"/>
                </a:cxn>
                <a:cxn ang="0">
                  <a:pos x="T2" y="T3"/>
                </a:cxn>
                <a:cxn ang="0">
                  <a:pos x="T4" y="T5"/>
                </a:cxn>
              </a:cxnLst>
              <a:rect l="0" t="0" r="r" b="b"/>
              <a:pathLst>
                <a:path w="43" h="42">
                  <a:moveTo>
                    <a:pt x="0" y="42"/>
                  </a:moveTo>
                  <a:cubicBezTo>
                    <a:pt x="17" y="26"/>
                    <a:pt x="32" y="12"/>
                    <a:pt x="43" y="0"/>
                  </a:cubicBezTo>
                  <a:cubicBezTo>
                    <a:pt x="14" y="33"/>
                    <a:pt x="10" y="34"/>
                    <a:pt x="0" y="4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54" name="Freeform 724">
              <a:extLst>
                <a:ext uri="{FF2B5EF4-FFF2-40B4-BE49-F238E27FC236}">
                  <a16:creationId xmlns:a16="http://schemas.microsoft.com/office/drawing/2014/main" id="{5CB402F1-6D78-B578-3EC8-8AB4A23D0E75}"/>
                </a:ext>
              </a:extLst>
            </p:cNvPr>
            <p:cNvSpPr>
              <a:spLocks/>
            </p:cNvSpPr>
            <p:nvPr userDrawn="1"/>
          </p:nvSpPr>
          <p:spPr bwMode="auto">
            <a:xfrm>
              <a:off x="1865" y="2995"/>
              <a:ext cx="14" cy="6"/>
            </a:xfrm>
            <a:custGeom>
              <a:avLst/>
              <a:gdLst>
                <a:gd name="T0" fmla="*/ 10 w 10"/>
                <a:gd name="T1" fmla="*/ 2 h 4"/>
                <a:gd name="T2" fmla="*/ 0 w 10"/>
                <a:gd name="T3" fmla="*/ 0 h 4"/>
                <a:gd name="T4" fmla="*/ 10 w 10"/>
                <a:gd name="T5" fmla="*/ 2 h 4"/>
                <a:gd name="T6" fmla="*/ 10 w 10"/>
                <a:gd name="T7" fmla="*/ 2 h 4"/>
              </a:gdLst>
              <a:ahLst/>
              <a:cxnLst>
                <a:cxn ang="0">
                  <a:pos x="T0" y="T1"/>
                </a:cxn>
                <a:cxn ang="0">
                  <a:pos x="T2" y="T3"/>
                </a:cxn>
                <a:cxn ang="0">
                  <a:pos x="T4" y="T5"/>
                </a:cxn>
                <a:cxn ang="0">
                  <a:pos x="T6" y="T7"/>
                </a:cxn>
              </a:cxnLst>
              <a:rect l="0" t="0" r="r" b="b"/>
              <a:pathLst>
                <a:path w="10" h="4">
                  <a:moveTo>
                    <a:pt x="10" y="2"/>
                  </a:moveTo>
                  <a:cubicBezTo>
                    <a:pt x="10" y="4"/>
                    <a:pt x="0" y="1"/>
                    <a:pt x="0" y="0"/>
                  </a:cubicBezTo>
                  <a:cubicBezTo>
                    <a:pt x="3" y="1"/>
                    <a:pt x="6" y="2"/>
                    <a:pt x="10" y="2"/>
                  </a:cubicBezTo>
                  <a:cubicBezTo>
                    <a:pt x="10" y="4"/>
                    <a:pt x="10" y="2"/>
                    <a:pt x="10" y="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55" name="Freeform 725">
              <a:extLst>
                <a:ext uri="{FF2B5EF4-FFF2-40B4-BE49-F238E27FC236}">
                  <a16:creationId xmlns:a16="http://schemas.microsoft.com/office/drawing/2014/main" id="{B09D8FE9-AFAC-6D78-C4B6-72D9A2BB8E75}"/>
                </a:ext>
              </a:extLst>
            </p:cNvPr>
            <p:cNvSpPr>
              <a:spLocks/>
            </p:cNvSpPr>
            <p:nvPr userDrawn="1"/>
          </p:nvSpPr>
          <p:spPr bwMode="auto">
            <a:xfrm>
              <a:off x="2369" y="3191"/>
              <a:ext cx="59" cy="14"/>
            </a:xfrm>
            <a:custGeom>
              <a:avLst/>
              <a:gdLst>
                <a:gd name="T0" fmla="*/ 21 w 41"/>
                <a:gd name="T1" fmla="*/ 3 h 10"/>
                <a:gd name="T2" fmla="*/ 41 w 41"/>
                <a:gd name="T3" fmla="*/ 10 h 10"/>
                <a:gd name="T4" fmla="*/ 0 w 41"/>
                <a:gd name="T5" fmla="*/ 0 h 10"/>
                <a:gd name="T6" fmla="*/ 25 w 41"/>
                <a:gd name="T7" fmla="*/ 5 h 10"/>
                <a:gd name="T8" fmla="*/ 21 w 41"/>
                <a:gd name="T9" fmla="*/ 3 h 10"/>
                <a:gd name="T10" fmla="*/ 21 w 41"/>
                <a:gd name="T11" fmla="*/ 3 h 10"/>
              </a:gdLst>
              <a:ahLst/>
              <a:cxnLst>
                <a:cxn ang="0">
                  <a:pos x="T0" y="T1"/>
                </a:cxn>
                <a:cxn ang="0">
                  <a:pos x="T2" y="T3"/>
                </a:cxn>
                <a:cxn ang="0">
                  <a:pos x="T4" y="T5"/>
                </a:cxn>
                <a:cxn ang="0">
                  <a:pos x="T6" y="T7"/>
                </a:cxn>
                <a:cxn ang="0">
                  <a:pos x="T8" y="T9"/>
                </a:cxn>
                <a:cxn ang="0">
                  <a:pos x="T10" y="T11"/>
                </a:cxn>
              </a:cxnLst>
              <a:rect l="0" t="0" r="r" b="b"/>
              <a:pathLst>
                <a:path w="41" h="10">
                  <a:moveTo>
                    <a:pt x="21" y="3"/>
                  </a:moveTo>
                  <a:cubicBezTo>
                    <a:pt x="28" y="6"/>
                    <a:pt x="35" y="8"/>
                    <a:pt x="41" y="10"/>
                  </a:cubicBezTo>
                  <a:cubicBezTo>
                    <a:pt x="28" y="6"/>
                    <a:pt x="14" y="3"/>
                    <a:pt x="0" y="0"/>
                  </a:cubicBezTo>
                  <a:cubicBezTo>
                    <a:pt x="9" y="0"/>
                    <a:pt x="17" y="2"/>
                    <a:pt x="25" y="5"/>
                  </a:cubicBezTo>
                  <a:cubicBezTo>
                    <a:pt x="13" y="1"/>
                    <a:pt x="33" y="9"/>
                    <a:pt x="21" y="3"/>
                  </a:cubicBezTo>
                  <a:cubicBezTo>
                    <a:pt x="28" y="6"/>
                    <a:pt x="25" y="5"/>
                    <a:pt x="21" y="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56" name="Freeform 726">
              <a:extLst>
                <a:ext uri="{FF2B5EF4-FFF2-40B4-BE49-F238E27FC236}">
                  <a16:creationId xmlns:a16="http://schemas.microsoft.com/office/drawing/2014/main" id="{325DFF7C-EA6C-A74B-B0F3-1CB410840420}"/>
                </a:ext>
              </a:extLst>
            </p:cNvPr>
            <p:cNvSpPr>
              <a:spLocks/>
            </p:cNvSpPr>
            <p:nvPr userDrawn="1"/>
          </p:nvSpPr>
          <p:spPr bwMode="auto">
            <a:xfrm>
              <a:off x="1859" y="2524"/>
              <a:ext cx="33" cy="20"/>
            </a:xfrm>
            <a:custGeom>
              <a:avLst/>
              <a:gdLst>
                <a:gd name="T0" fmla="*/ 2 w 23"/>
                <a:gd name="T1" fmla="*/ 12 h 14"/>
                <a:gd name="T2" fmla="*/ 23 w 23"/>
                <a:gd name="T3" fmla="*/ 0 h 14"/>
                <a:gd name="T4" fmla="*/ 2 w 23"/>
                <a:gd name="T5" fmla="*/ 12 h 14"/>
              </a:gdLst>
              <a:ahLst/>
              <a:cxnLst>
                <a:cxn ang="0">
                  <a:pos x="T0" y="T1"/>
                </a:cxn>
                <a:cxn ang="0">
                  <a:pos x="T2" y="T3"/>
                </a:cxn>
                <a:cxn ang="0">
                  <a:pos x="T4" y="T5"/>
                </a:cxn>
              </a:cxnLst>
              <a:rect l="0" t="0" r="r" b="b"/>
              <a:pathLst>
                <a:path w="23" h="14">
                  <a:moveTo>
                    <a:pt x="2" y="12"/>
                  </a:moveTo>
                  <a:cubicBezTo>
                    <a:pt x="10" y="7"/>
                    <a:pt x="17" y="3"/>
                    <a:pt x="23" y="0"/>
                  </a:cubicBezTo>
                  <a:cubicBezTo>
                    <a:pt x="8" y="10"/>
                    <a:pt x="0" y="14"/>
                    <a:pt x="2" y="1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57" name="Freeform 727">
              <a:extLst>
                <a:ext uri="{FF2B5EF4-FFF2-40B4-BE49-F238E27FC236}">
                  <a16:creationId xmlns:a16="http://schemas.microsoft.com/office/drawing/2014/main" id="{1DFC115F-ADC6-41B2-39FF-5E04E1648D90}"/>
                </a:ext>
              </a:extLst>
            </p:cNvPr>
            <p:cNvSpPr>
              <a:spLocks/>
            </p:cNvSpPr>
            <p:nvPr userDrawn="1"/>
          </p:nvSpPr>
          <p:spPr bwMode="auto">
            <a:xfrm>
              <a:off x="1868" y="3026"/>
              <a:ext cx="18" cy="5"/>
            </a:xfrm>
            <a:custGeom>
              <a:avLst/>
              <a:gdLst>
                <a:gd name="T0" fmla="*/ 3 w 13"/>
                <a:gd name="T1" fmla="*/ 1 h 4"/>
                <a:gd name="T2" fmla="*/ 3 w 13"/>
                <a:gd name="T3" fmla="*/ 1 h 4"/>
                <a:gd name="T4" fmla="*/ 3 w 13"/>
                <a:gd name="T5" fmla="*/ 1 h 4"/>
              </a:gdLst>
              <a:ahLst/>
              <a:cxnLst>
                <a:cxn ang="0">
                  <a:pos x="T0" y="T1"/>
                </a:cxn>
                <a:cxn ang="0">
                  <a:pos x="T2" y="T3"/>
                </a:cxn>
                <a:cxn ang="0">
                  <a:pos x="T4" y="T5"/>
                </a:cxn>
              </a:cxnLst>
              <a:rect l="0" t="0" r="r" b="b"/>
              <a:pathLst>
                <a:path w="13" h="4">
                  <a:moveTo>
                    <a:pt x="3" y="1"/>
                  </a:moveTo>
                  <a:cubicBezTo>
                    <a:pt x="0" y="0"/>
                    <a:pt x="13" y="4"/>
                    <a:pt x="3" y="1"/>
                  </a:cubicBezTo>
                  <a:cubicBezTo>
                    <a:pt x="3" y="1"/>
                    <a:pt x="3" y="1"/>
                    <a:pt x="3" y="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58" name="Freeform 728">
              <a:extLst>
                <a:ext uri="{FF2B5EF4-FFF2-40B4-BE49-F238E27FC236}">
                  <a16:creationId xmlns:a16="http://schemas.microsoft.com/office/drawing/2014/main" id="{D1B02A9C-8FC9-CEEE-D6CF-3DBE229080F8}"/>
                </a:ext>
              </a:extLst>
            </p:cNvPr>
            <p:cNvSpPr>
              <a:spLocks/>
            </p:cNvSpPr>
            <p:nvPr userDrawn="1"/>
          </p:nvSpPr>
          <p:spPr bwMode="auto">
            <a:xfrm>
              <a:off x="2105" y="3069"/>
              <a:ext cx="43" cy="14"/>
            </a:xfrm>
            <a:custGeom>
              <a:avLst/>
              <a:gdLst>
                <a:gd name="T0" fmla="*/ 30 w 30"/>
                <a:gd name="T1" fmla="*/ 10 h 10"/>
                <a:gd name="T2" fmla="*/ 0 w 30"/>
                <a:gd name="T3" fmla="*/ 0 h 10"/>
                <a:gd name="T4" fmla="*/ 30 w 30"/>
                <a:gd name="T5" fmla="*/ 10 h 10"/>
              </a:gdLst>
              <a:ahLst/>
              <a:cxnLst>
                <a:cxn ang="0">
                  <a:pos x="T0" y="T1"/>
                </a:cxn>
                <a:cxn ang="0">
                  <a:pos x="T2" y="T3"/>
                </a:cxn>
                <a:cxn ang="0">
                  <a:pos x="T4" y="T5"/>
                </a:cxn>
              </a:cxnLst>
              <a:rect l="0" t="0" r="r" b="b"/>
              <a:pathLst>
                <a:path w="30" h="10">
                  <a:moveTo>
                    <a:pt x="30" y="10"/>
                  </a:moveTo>
                  <a:cubicBezTo>
                    <a:pt x="0" y="0"/>
                    <a:pt x="0" y="0"/>
                    <a:pt x="0" y="0"/>
                  </a:cubicBezTo>
                  <a:cubicBezTo>
                    <a:pt x="13" y="4"/>
                    <a:pt x="23" y="7"/>
                    <a:pt x="30" y="1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59" name="Freeform 729">
              <a:extLst>
                <a:ext uri="{FF2B5EF4-FFF2-40B4-BE49-F238E27FC236}">
                  <a16:creationId xmlns:a16="http://schemas.microsoft.com/office/drawing/2014/main" id="{1000DAC4-42F4-F49F-F67F-CA736B861361}"/>
                </a:ext>
              </a:extLst>
            </p:cNvPr>
            <p:cNvSpPr>
              <a:spLocks/>
            </p:cNvSpPr>
            <p:nvPr userDrawn="1"/>
          </p:nvSpPr>
          <p:spPr bwMode="auto">
            <a:xfrm>
              <a:off x="3633" y="2012"/>
              <a:ext cx="21" cy="19"/>
            </a:xfrm>
            <a:custGeom>
              <a:avLst/>
              <a:gdLst>
                <a:gd name="T0" fmla="*/ 14 w 14"/>
                <a:gd name="T1" fmla="*/ 0 h 13"/>
                <a:gd name="T2" fmla="*/ 0 w 14"/>
                <a:gd name="T3" fmla="*/ 13 h 13"/>
                <a:gd name="T4" fmla="*/ 14 w 14"/>
                <a:gd name="T5" fmla="*/ 0 h 13"/>
              </a:gdLst>
              <a:ahLst/>
              <a:cxnLst>
                <a:cxn ang="0">
                  <a:pos x="T0" y="T1"/>
                </a:cxn>
                <a:cxn ang="0">
                  <a:pos x="T2" y="T3"/>
                </a:cxn>
                <a:cxn ang="0">
                  <a:pos x="T4" y="T5"/>
                </a:cxn>
              </a:cxnLst>
              <a:rect l="0" t="0" r="r" b="b"/>
              <a:pathLst>
                <a:path w="14" h="13">
                  <a:moveTo>
                    <a:pt x="14" y="0"/>
                  </a:moveTo>
                  <a:cubicBezTo>
                    <a:pt x="0" y="13"/>
                    <a:pt x="0" y="13"/>
                    <a:pt x="0" y="13"/>
                  </a:cubicBezTo>
                  <a:cubicBezTo>
                    <a:pt x="6" y="6"/>
                    <a:pt x="10" y="3"/>
                    <a:pt x="14"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60" name="Freeform 730">
              <a:extLst>
                <a:ext uri="{FF2B5EF4-FFF2-40B4-BE49-F238E27FC236}">
                  <a16:creationId xmlns:a16="http://schemas.microsoft.com/office/drawing/2014/main" id="{1ED8F7E8-D29F-8752-D65E-29FA977BF274}"/>
                </a:ext>
              </a:extLst>
            </p:cNvPr>
            <p:cNvSpPr>
              <a:spLocks/>
            </p:cNvSpPr>
            <p:nvPr userDrawn="1"/>
          </p:nvSpPr>
          <p:spPr bwMode="auto">
            <a:xfrm>
              <a:off x="4403" y="496"/>
              <a:ext cx="7" cy="39"/>
            </a:xfrm>
            <a:custGeom>
              <a:avLst/>
              <a:gdLst>
                <a:gd name="T0" fmla="*/ 5 w 5"/>
                <a:gd name="T1" fmla="*/ 0 h 27"/>
                <a:gd name="T2" fmla="*/ 0 w 5"/>
                <a:gd name="T3" fmla="*/ 27 h 27"/>
                <a:gd name="T4" fmla="*/ 5 w 5"/>
                <a:gd name="T5" fmla="*/ 0 h 27"/>
              </a:gdLst>
              <a:ahLst/>
              <a:cxnLst>
                <a:cxn ang="0">
                  <a:pos x="T0" y="T1"/>
                </a:cxn>
                <a:cxn ang="0">
                  <a:pos x="T2" y="T3"/>
                </a:cxn>
                <a:cxn ang="0">
                  <a:pos x="T4" y="T5"/>
                </a:cxn>
              </a:cxnLst>
              <a:rect l="0" t="0" r="r" b="b"/>
              <a:pathLst>
                <a:path w="5" h="27">
                  <a:moveTo>
                    <a:pt x="5" y="0"/>
                  </a:moveTo>
                  <a:cubicBezTo>
                    <a:pt x="3" y="19"/>
                    <a:pt x="1" y="24"/>
                    <a:pt x="0" y="27"/>
                  </a:cubicBezTo>
                  <a:cubicBezTo>
                    <a:pt x="2" y="17"/>
                    <a:pt x="3" y="8"/>
                    <a:pt x="5"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61" name="Freeform 731">
              <a:extLst>
                <a:ext uri="{FF2B5EF4-FFF2-40B4-BE49-F238E27FC236}">
                  <a16:creationId xmlns:a16="http://schemas.microsoft.com/office/drawing/2014/main" id="{DEFE6996-593F-7A37-5630-D837CC122921}"/>
                </a:ext>
              </a:extLst>
            </p:cNvPr>
            <p:cNvSpPr>
              <a:spLocks/>
            </p:cNvSpPr>
            <p:nvPr userDrawn="1"/>
          </p:nvSpPr>
          <p:spPr bwMode="auto">
            <a:xfrm>
              <a:off x="4413" y="63"/>
              <a:ext cx="0" cy="12"/>
            </a:xfrm>
            <a:custGeom>
              <a:avLst/>
              <a:gdLst>
                <a:gd name="T0" fmla="*/ 8 h 8"/>
                <a:gd name="T1" fmla="*/ 0 h 8"/>
                <a:gd name="T2" fmla="*/ 8 h 8"/>
              </a:gdLst>
              <a:ahLst/>
              <a:cxnLst>
                <a:cxn ang="0">
                  <a:pos x="0" y="T0"/>
                </a:cxn>
                <a:cxn ang="0">
                  <a:pos x="0" y="T1"/>
                </a:cxn>
                <a:cxn ang="0">
                  <a:pos x="0" y="T2"/>
                </a:cxn>
              </a:cxnLst>
              <a:rect l="0" t="0" r="r" b="b"/>
              <a:pathLst>
                <a:path h="8">
                  <a:moveTo>
                    <a:pt x="0" y="8"/>
                  </a:moveTo>
                  <a:cubicBezTo>
                    <a:pt x="0" y="0"/>
                    <a:pt x="0" y="0"/>
                    <a:pt x="0" y="0"/>
                  </a:cubicBezTo>
                  <a:cubicBezTo>
                    <a:pt x="0" y="3"/>
                    <a:pt x="0" y="6"/>
                    <a:pt x="0" y="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62" name="Freeform 732">
              <a:extLst>
                <a:ext uri="{FF2B5EF4-FFF2-40B4-BE49-F238E27FC236}">
                  <a16:creationId xmlns:a16="http://schemas.microsoft.com/office/drawing/2014/main" id="{318CEC3A-37E2-5735-D5D9-892B45D34297}"/>
                </a:ext>
              </a:extLst>
            </p:cNvPr>
            <p:cNvSpPr>
              <a:spLocks/>
            </p:cNvSpPr>
            <p:nvPr userDrawn="1"/>
          </p:nvSpPr>
          <p:spPr bwMode="auto">
            <a:xfrm>
              <a:off x="4147" y="1073"/>
              <a:ext cx="7" cy="11"/>
            </a:xfrm>
            <a:custGeom>
              <a:avLst/>
              <a:gdLst>
                <a:gd name="T0" fmla="*/ 5 w 5"/>
                <a:gd name="T1" fmla="*/ 0 h 8"/>
                <a:gd name="T2" fmla="*/ 0 w 5"/>
                <a:gd name="T3" fmla="*/ 8 h 8"/>
                <a:gd name="T4" fmla="*/ 5 w 5"/>
                <a:gd name="T5" fmla="*/ 0 h 8"/>
              </a:gdLst>
              <a:ahLst/>
              <a:cxnLst>
                <a:cxn ang="0">
                  <a:pos x="T0" y="T1"/>
                </a:cxn>
                <a:cxn ang="0">
                  <a:pos x="T2" y="T3"/>
                </a:cxn>
                <a:cxn ang="0">
                  <a:pos x="T4" y="T5"/>
                </a:cxn>
              </a:cxnLst>
              <a:rect l="0" t="0" r="r" b="b"/>
              <a:pathLst>
                <a:path w="5" h="8">
                  <a:moveTo>
                    <a:pt x="5" y="0"/>
                  </a:moveTo>
                  <a:cubicBezTo>
                    <a:pt x="3" y="3"/>
                    <a:pt x="2" y="6"/>
                    <a:pt x="0" y="8"/>
                  </a:cubicBezTo>
                  <a:cubicBezTo>
                    <a:pt x="2" y="3"/>
                    <a:pt x="4" y="0"/>
                    <a:pt x="5"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63" name="Freeform 733">
              <a:extLst>
                <a:ext uri="{FF2B5EF4-FFF2-40B4-BE49-F238E27FC236}">
                  <a16:creationId xmlns:a16="http://schemas.microsoft.com/office/drawing/2014/main" id="{20A49755-00B0-27C6-F13C-0BA59586052F}"/>
                </a:ext>
              </a:extLst>
            </p:cNvPr>
            <p:cNvSpPr>
              <a:spLocks noEditPoints="1"/>
            </p:cNvSpPr>
            <p:nvPr userDrawn="1"/>
          </p:nvSpPr>
          <p:spPr bwMode="auto">
            <a:xfrm>
              <a:off x="1328" y="7"/>
              <a:ext cx="3095" cy="3233"/>
            </a:xfrm>
            <a:custGeom>
              <a:avLst/>
              <a:gdLst>
                <a:gd name="T0" fmla="*/ 135 w 2152"/>
                <a:gd name="T1" fmla="*/ 2033 h 2248"/>
                <a:gd name="T2" fmla="*/ 459 w 2152"/>
                <a:gd name="T3" fmla="*/ 1694 h 2248"/>
                <a:gd name="T4" fmla="*/ 823 w 2152"/>
                <a:gd name="T5" fmla="*/ 2146 h 2248"/>
                <a:gd name="T6" fmla="*/ 1239 w 2152"/>
                <a:gd name="T7" fmla="*/ 1566 h 2248"/>
                <a:gd name="T8" fmla="*/ 1395 w 2152"/>
                <a:gd name="T9" fmla="*/ 1593 h 2248"/>
                <a:gd name="T10" fmla="*/ 1895 w 2152"/>
                <a:gd name="T11" fmla="*/ 923 h 2248"/>
                <a:gd name="T12" fmla="*/ 1964 w 2152"/>
                <a:gd name="T13" fmla="*/ 893 h 2248"/>
                <a:gd name="T14" fmla="*/ 2067 w 2152"/>
                <a:gd name="T15" fmla="*/ 658 h 2248"/>
                <a:gd name="T16" fmla="*/ 1967 w 2152"/>
                <a:gd name="T17" fmla="*/ 888 h 2248"/>
                <a:gd name="T18" fmla="*/ 2065 w 2152"/>
                <a:gd name="T19" fmla="*/ 506 h 2248"/>
                <a:gd name="T20" fmla="*/ 2136 w 2152"/>
                <a:gd name="T21" fmla="*/ 5 h 2248"/>
                <a:gd name="T22" fmla="*/ 1478 w 2152"/>
                <a:gd name="T23" fmla="*/ 1400 h 2248"/>
                <a:gd name="T24" fmla="*/ 705 w 2152"/>
                <a:gd name="T25" fmla="*/ 1560 h 2248"/>
                <a:gd name="T26" fmla="*/ 276 w 2152"/>
                <a:gd name="T27" fmla="*/ 1806 h 2248"/>
                <a:gd name="T28" fmla="*/ 705 w 2152"/>
                <a:gd name="T29" fmla="*/ 1561 h 2248"/>
                <a:gd name="T30" fmla="*/ 982 w 2152"/>
                <a:gd name="T31" fmla="*/ 1727 h 2248"/>
                <a:gd name="T32" fmla="*/ 2071 w 2152"/>
                <a:gd name="T33" fmla="*/ 545 h 2248"/>
                <a:gd name="T34" fmla="*/ 1053 w 2152"/>
                <a:gd name="T35" fmla="*/ 1689 h 2248"/>
                <a:gd name="T36" fmla="*/ 703 w 2152"/>
                <a:gd name="T37" fmla="*/ 1555 h 2248"/>
                <a:gd name="T38" fmla="*/ 325 w 2152"/>
                <a:gd name="T39" fmla="*/ 1777 h 2248"/>
                <a:gd name="T40" fmla="*/ 823 w 2152"/>
                <a:gd name="T41" fmla="*/ 2146 h 2248"/>
                <a:gd name="T42" fmla="*/ 1912 w 2152"/>
                <a:gd name="T43" fmla="*/ 992 h 2248"/>
                <a:gd name="T44" fmla="*/ 1478 w 2152"/>
                <a:gd name="T45" fmla="*/ 1399 h 2248"/>
                <a:gd name="T46" fmla="*/ 703 w 2152"/>
                <a:gd name="T47" fmla="*/ 1555 h 2248"/>
                <a:gd name="T48" fmla="*/ 2149 w 2152"/>
                <a:gd name="T49" fmla="*/ 144 h 2248"/>
                <a:gd name="T50" fmla="*/ 1111 w 2152"/>
                <a:gd name="T51" fmla="*/ 1633 h 2248"/>
                <a:gd name="T52" fmla="*/ 791 w 2152"/>
                <a:gd name="T53" fmla="*/ 1938 h 2248"/>
                <a:gd name="T54" fmla="*/ 964 w 2152"/>
                <a:gd name="T55" fmla="*/ 1835 h 2248"/>
                <a:gd name="T56" fmla="*/ 824 w 2152"/>
                <a:gd name="T57" fmla="*/ 2154 h 2248"/>
                <a:gd name="T58" fmla="*/ 687 w 2152"/>
                <a:gd name="T59" fmla="*/ 1597 h 2248"/>
                <a:gd name="T60" fmla="*/ 1839 w 2152"/>
                <a:gd name="T61" fmla="*/ 1094 h 2248"/>
                <a:gd name="T62" fmla="*/ 323 w 2152"/>
                <a:gd name="T63" fmla="*/ 1778 h 2248"/>
                <a:gd name="T64" fmla="*/ 981 w 2152"/>
                <a:gd name="T65" fmla="*/ 1727 h 2248"/>
                <a:gd name="T66" fmla="*/ 1059 w 2152"/>
                <a:gd name="T67" fmla="*/ 1687 h 2248"/>
                <a:gd name="T68" fmla="*/ 1476 w 2152"/>
                <a:gd name="T69" fmla="*/ 1401 h 2248"/>
                <a:gd name="T70" fmla="*/ 2022 w 2152"/>
                <a:gd name="T71" fmla="*/ 616 h 2248"/>
                <a:gd name="T72" fmla="*/ 1478 w 2152"/>
                <a:gd name="T73" fmla="*/ 1400 h 2248"/>
                <a:gd name="T74" fmla="*/ 806 w 2152"/>
                <a:gd name="T75" fmla="*/ 1921 h 2248"/>
                <a:gd name="T76" fmla="*/ 824 w 2152"/>
                <a:gd name="T77" fmla="*/ 2153 h 2248"/>
                <a:gd name="T78" fmla="*/ 707 w 2152"/>
                <a:gd name="T79" fmla="*/ 1611 h 2248"/>
                <a:gd name="T80" fmla="*/ 2111 w 2152"/>
                <a:gd name="T81" fmla="*/ 362 h 2248"/>
                <a:gd name="T82" fmla="*/ 1345 w 2152"/>
                <a:gd name="T83" fmla="*/ 1524 h 2248"/>
                <a:gd name="T84" fmla="*/ 807 w 2152"/>
                <a:gd name="T85" fmla="*/ 1921 h 2248"/>
                <a:gd name="T86" fmla="*/ 824 w 2152"/>
                <a:gd name="T87" fmla="*/ 2153 h 2248"/>
                <a:gd name="T88" fmla="*/ 707 w 2152"/>
                <a:gd name="T89" fmla="*/ 1613 h 2248"/>
                <a:gd name="T90" fmla="*/ 1478 w 2152"/>
                <a:gd name="T91" fmla="*/ 1400 h 2248"/>
                <a:gd name="T92" fmla="*/ 1849 w 2152"/>
                <a:gd name="T93" fmla="*/ 1070 h 2248"/>
                <a:gd name="T94" fmla="*/ 1054 w 2152"/>
                <a:gd name="T95" fmla="*/ 1689 h 2248"/>
                <a:gd name="T96" fmla="*/ 728 w 2152"/>
                <a:gd name="T97" fmla="*/ 2185 h 2248"/>
                <a:gd name="T98" fmla="*/ 703 w 2152"/>
                <a:gd name="T99" fmla="*/ 1555 h 2248"/>
                <a:gd name="T100" fmla="*/ 580 w 2152"/>
                <a:gd name="T101" fmla="*/ 2148 h 2248"/>
                <a:gd name="T102" fmla="*/ 814 w 2152"/>
                <a:gd name="T103" fmla="*/ 2131 h 2248"/>
                <a:gd name="T104" fmla="*/ 824 w 2152"/>
                <a:gd name="T105" fmla="*/ 2154 h 2248"/>
                <a:gd name="T106" fmla="*/ 815 w 2152"/>
                <a:gd name="T107" fmla="*/ 2140 h 2248"/>
                <a:gd name="T108" fmla="*/ 1507 w 2152"/>
                <a:gd name="T109" fmla="*/ 1483 h 2248"/>
                <a:gd name="T110" fmla="*/ 855 w 2152"/>
                <a:gd name="T111" fmla="*/ 1891 h 2248"/>
                <a:gd name="T112" fmla="*/ 192 w 2152"/>
                <a:gd name="T113" fmla="*/ 2040 h 2248"/>
                <a:gd name="T114" fmla="*/ 1324 w 2152"/>
                <a:gd name="T115" fmla="*/ 1515 h 2248"/>
                <a:gd name="T116" fmla="*/ 2072 w 2152"/>
                <a:gd name="T117" fmla="*/ 479 h 2248"/>
                <a:gd name="T118" fmla="*/ 2111 w 2152"/>
                <a:gd name="T119" fmla="*/ 361 h 2248"/>
                <a:gd name="T120" fmla="*/ 859 w 2152"/>
                <a:gd name="T121" fmla="*/ 1772 h 2248"/>
                <a:gd name="T122" fmla="*/ 1059 w 2152"/>
                <a:gd name="T123" fmla="*/ 1687 h 2248"/>
                <a:gd name="T124" fmla="*/ 1346 w 2152"/>
                <a:gd name="T125" fmla="*/ 1524 h 2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152" h="2248">
                  <a:moveTo>
                    <a:pt x="21" y="1998"/>
                  </a:moveTo>
                  <a:cubicBezTo>
                    <a:pt x="21" y="1998"/>
                    <a:pt x="20" y="1998"/>
                    <a:pt x="20" y="1998"/>
                  </a:cubicBezTo>
                  <a:cubicBezTo>
                    <a:pt x="25" y="2002"/>
                    <a:pt x="32" y="2004"/>
                    <a:pt x="40" y="2007"/>
                  </a:cubicBezTo>
                  <a:cubicBezTo>
                    <a:pt x="33" y="2004"/>
                    <a:pt x="26" y="2002"/>
                    <a:pt x="21" y="1998"/>
                  </a:cubicBezTo>
                  <a:close/>
                  <a:moveTo>
                    <a:pt x="42" y="2007"/>
                  </a:moveTo>
                  <a:cubicBezTo>
                    <a:pt x="46" y="2008"/>
                    <a:pt x="49" y="2009"/>
                    <a:pt x="53" y="2010"/>
                  </a:cubicBezTo>
                  <a:cubicBezTo>
                    <a:pt x="49" y="2009"/>
                    <a:pt x="46" y="2008"/>
                    <a:pt x="42" y="2007"/>
                  </a:cubicBezTo>
                  <a:close/>
                  <a:moveTo>
                    <a:pt x="64" y="2011"/>
                  </a:moveTo>
                  <a:cubicBezTo>
                    <a:pt x="61" y="2011"/>
                    <a:pt x="57" y="2011"/>
                    <a:pt x="54" y="2010"/>
                  </a:cubicBezTo>
                  <a:cubicBezTo>
                    <a:pt x="61" y="2011"/>
                    <a:pt x="68" y="2013"/>
                    <a:pt x="73" y="2014"/>
                  </a:cubicBezTo>
                  <a:cubicBezTo>
                    <a:pt x="70" y="2013"/>
                    <a:pt x="67" y="2012"/>
                    <a:pt x="64" y="2011"/>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89" y="2050"/>
                  </a:moveTo>
                  <a:cubicBezTo>
                    <a:pt x="191" y="2050"/>
                    <a:pt x="194" y="2049"/>
                    <a:pt x="196" y="2049"/>
                  </a:cubicBezTo>
                  <a:cubicBezTo>
                    <a:pt x="175" y="2044"/>
                    <a:pt x="155" y="2038"/>
                    <a:pt x="135" y="2033"/>
                  </a:cubicBezTo>
                  <a:cubicBezTo>
                    <a:pt x="160" y="2040"/>
                    <a:pt x="184" y="2051"/>
                    <a:pt x="210" y="2059"/>
                  </a:cubicBezTo>
                  <a:cubicBezTo>
                    <a:pt x="205" y="2057"/>
                    <a:pt x="194" y="2049"/>
                    <a:pt x="189" y="2050"/>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196" y="2049"/>
                  </a:moveTo>
                  <a:cubicBezTo>
                    <a:pt x="196" y="2049"/>
                    <a:pt x="196" y="2049"/>
                    <a:pt x="196" y="2049"/>
                  </a:cubicBezTo>
                  <a:cubicBezTo>
                    <a:pt x="197" y="2050"/>
                    <a:pt x="199" y="2050"/>
                    <a:pt x="200" y="2051"/>
                  </a:cubicBezTo>
                  <a:cubicBezTo>
                    <a:pt x="199" y="2050"/>
                    <a:pt x="198" y="2050"/>
                    <a:pt x="196" y="2049"/>
                  </a:cubicBezTo>
                  <a:close/>
                  <a:moveTo>
                    <a:pt x="233" y="2061"/>
                  </a:moveTo>
                  <a:cubicBezTo>
                    <a:pt x="231" y="2061"/>
                    <a:pt x="236" y="2064"/>
                    <a:pt x="251" y="2070"/>
                  </a:cubicBezTo>
                  <a:cubicBezTo>
                    <a:pt x="246" y="2068"/>
                    <a:pt x="239" y="2064"/>
                    <a:pt x="233" y="2061"/>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3" y="1735"/>
                  </a:moveTo>
                  <a:cubicBezTo>
                    <a:pt x="754" y="1737"/>
                    <a:pt x="754" y="1739"/>
                    <a:pt x="755" y="1741"/>
                  </a:cubicBezTo>
                  <a:cubicBezTo>
                    <a:pt x="756" y="1745"/>
                    <a:pt x="756" y="1744"/>
                    <a:pt x="753" y="173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06" y="1980"/>
                  </a:moveTo>
                  <a:cubicBezTo>
                    <a:pt x="806" y="1982"/>
                    <a:pt x="806" y="1985"/>
                    <a:pt x="807" y="1987"/>
                  </a:cubicBezTo>
                  <a:cubicBezTo>
                    <a:pt x="807" y="1985"/>
                    <a:pt x="806" y="1982"/>
                    <a:pt x="806" y="1980"/>
                  </a:cubicBezTo>
                  <a:close/>
                  <a:moveTo>
                    <a:pt x="805" y="1984"/>
                  </a:moveTo>
                  <a:cubicBezTo>
                    <a:pt x="806" y="1988"/>
                    <a:pt x="807" y="1992"/>
                    <a:pt x="808" y="1995"/>
                  </a:cubicBezTo>
                  <a:cubicBezTo>
                    <a:pt x="808" y="1993"/>
                    <a:pt x="807" y="1989"/>
                    <a:pt x="805" y="1984"/>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200" y="1734"/>
                  </a:moveTo>
                  <a:cubicBezTo>
                    <a:pt x="1214" y="1737"/>
                    <a:pt x="1226" y="1724"/>
                    <a:pt x="1236" y="1712"/>
                  </a:cubicBezTo>
                  <a:cubicBezTo>
                    <a:pt x="1224" y="1719"/>
                    <a:pt x="1212" y="1727"/>
                    <a:pt x="1200" y="1734"/>
                  </a:cubicBezTo>
                  <a:close/>
                  <a:moveTo>
                    <a:pt x="1239" y="1566"/>
                  </a:moveTo>
                  <a:cubicBezTo>
                    <a:pt x="1240" y="1566"/>
                    <a:pt x="1241" y="1565"/>
                    <a:pt x="1242" y="1565"/>
                  </a:cubicBezTo>
                  <a:cubicBezTo>
                    <a:pt x="1246" y="1562"/>
                    <a:pt x="1250" y="1559"/>
                    <a:pt x="1254" y="1556"/>
                  </a:cubicBezTo>
                  <a:cubicBezTo>
                    <a:pt x="1256" y="1554"/>
                    <a:pt x="1256" y="1552"/>
                    <a:pt x="1257" y="1550"/>
                  </a:cubicBezTo>
                  <a:cubicBezTo>
                    <a:pt x="1256" y="1552"/>
                    <a:pt x="1248" y="1559"/>
                    <a:pt x="1239" y="1566"/>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76" y="1615"/>
                  </a:moveTo>
                  <a:cubicBezTo>
                    <a:pt x="1384" y="1612"/>
                    <a:pt x="1395" y="1601"/>
                    <a:pt x="1403" y="1592"/>
                  </a:cubicBezTo>
                  <a:cubicBezTo>
                    <a:pt x="1395" y="1600"/>
                    <a:pt x="1385" y="1608"/>
                    <a:pt x="1376"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97" y="1567"/>
                  </a:moveTo>
                  <a:cubicBezTo>
                    <a:pt x="1398" y="1566"/>
                    <a:pt x="1400" y="1565"/>
                    <a:pt x="1401" y="1564"/>
                  </a:cubicBezTo>
                  <a:cubicBezTo>
                    <a:pt x="1399" y="1565"/>
                    <a:pt x="1398" y="1566"/>
                    <a:pt x="1397" y="1567"/>
                  </a:cubicBezTo>
                  <a:close/>
                  <a:moveTo>
                    <a:pt x="1403" y="1592"/>
                  </a:moveTo>
                  <a:cubicBezTo>
                    <a:pt x="1408" y="1588"/>
                    <a:pt x="1412" y="1584"/>
                    <a:pt x="1416" y="1580"/>
                  </a:cubicBezTo>
                  <a:cubicBezTo>
                    <a:pt x="1414" y="1582"/>
                    <a:pt x="1409" y="1586"/>
                    <a:pt x="1403" y="1592"/>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584" y="1282"/>
                  </a:moveTo>
                  <a:cubicBezTo>
                    <a:pt x="1586" y="1280"/>
                    <a:pt x="1588" y="1278"/>
                    <a:pt x="1591" y="1275"/>
                  </a:cubicBezTo>
                  <a:cubicBezTo>
                    <a:pt x="1591" y="1274"/>
                    <a:pt x="1589" y="1276"/>
                    <a:pt x="1584" y="1282"/>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19" y="1289"/>
                    <a:pt x="1619" y="1289"/>
                    <a:pt x="1619" y="1289"/>
                  </a:cubicBezTo>
                  <a:close/>
                  <a:moveTo>
                    <a:pt x="1648" y="1214"/>
                  </a:moveTo>
                  <a:cubicBezTo>
                    <a:pt x="1652" y="1212"/>
                    <a:pt x="1657" y="1210"/>
                    <a:pt x="1661" y="1207"/>
                  </a:cubicBezTo>
                  <a:cubicBezTo>
                    <a:pt x="1669" y="1198"/>
                    <a:pt x="1665" y="1201"/>
                    <a:pt x="1648" y="1214"/>
                  </a:cubicBezTo>
                  <a:close/>
                  <a:moveTo>
                    <a:pt x="1704" y="1288"/>
                  </a:moveTo>
                  <a:cubicBezTo>
                    <a:pt x="1704" y="1288"/>
                    <a:pt x="1704" y="1288"/>
                    <a:pt x="1704" y="1288"/>
                  </a:cubicBezTo>
                  <a:cubicBezTo>
                    <a:pt x="1704" y="1288"/>
                    <a:pt x="1704" y="1288"/>
                    <a:pt x="1704" y="1288"/>
                  </a:cubicBezTo>
                  <a:close/>
                  <a:moveTo>
                    <a:pt x="1798" y="1174"/>
                  </a:moveTo>
                  <a:cubicBezTo>
                    <a:pt x="1808" y="1161"/>
                    <a:pt x="1818" y="1148"/>
                    <a:pt x="1827" y="1135"/>
                  </a:cubicBezTo>
                  <a:cubicBezTo>
                    <a:pt x="1815" y="1145"/>
                    <a:pt x="1805" y="1159"/>
                    <a:pt x="1798" y="1174"/>
                  </a:cubicBezTo>
                  <a:close/>
                  <a:moveTo>
                    <a:pt x="1828" y="1135"/>
                  </a:moveTo>
                  <a:cubicBezTo>
                    <a:pt x="1828" y="1135"/>
                    <a:pt x="1827" y="1135"/>
                    <a:pt x="1827" y="1135"/>
                  </a:cubicBezTo>
                  <a:cubicBezTo>
                    <a:pt x="1829" y="1134"/>
                    <a:pt x="1830" y="1133"/>
                    <a:pt x="1831" y="1132"/>
                  </a:cubicBezTo>
                  <a:cubicBezTo>
                    <a:pt x="1830" y="1133"/>
                    <a:pt x="1829" y="1134"/>
                    <a:pt x="1828" y="1135"/>
                  </a:cubicBezTo>
                  <a:close/>
                  <a:moveTo>
                    <a:pt x="1849" y="1070"/>
                  </a:moveTo>
                  <a:cubicBezTo>
                    <a:pt x="1851" y="1071"/>
                    <a:pt x="1853" y="1070"/>
                    <a:pt x="1856" y="1069"/>
                  </a:cubicBezTo>
                  <a:cubicBezTo>
                    <a:pt x="1863" y="1058"/>
                    <a:pt x="1861" y="1058"/>
                    <a:pt x="1849" y="1070"/>
                  </a:cubicBezTo>
                  <a:close/>
                  <a:moveTo>
                    <a:pt x="1895" y="923"/>
                  </a:moveTo>
                  <a:cubicBezTo>
                    <a:pt x="1892" y="929"/>
                    <a:pt x="1888" y="936"/>
                    <a:pt x="1883" y="943"/>
                  </a:cubicBezTo>
                  <a:cubicBezTo>
                    <a:pt x="1883" y="945"/>
                    <a:pt x="1884" y="947"/>
                    <a:pt x="1884" y="949"/>
                  </a:cubicBezTo>
                  <a:cubicBezTo>
                    <a:pt x="1888" y="942"/>
                    <a:pt x="1893" y="935"/>
                    <a:pt x="1897" y="927"/>
                  </a:cubicBezTo>
                  <a:cubicBezTo>
                    <a:pt x="1896" y="926"/>
                    <a:pt x="1896" y="924"/>
                    <a:pt x="1895" y="923"/>
                  </a:cubicBezTo>
                  <a:close/>
                  <a:moveTo>
                    <a:pt x="1895" y="921"/>
                  </a:moveTo>
                  <a:cubicBezTo>
                    <a:pt x="1894" y="921"/>
                    <a:pt x="1894" y="920"/>
                    <a:pt x="1894" y="920"/>
                  </a:cubicBezTo>
                  <a:cubicBezTo>
                    <a:pt x="1893" y="917"/>
                    <a:pt x="1892" y="914"/>
                    <a:pt x="1891" y="912"/>
                  </a:cubicBezTo>
                  <a:cubicBezTo>
                    <a:pt x="1890" y="921"/>
                    <a:pt x="1890" y="916"/>
                    <a:pt x="1890" y="911"/>
                  </a:cubicBezTo>
                  <a:cubicBezTo>
                    <a:pt x="1887" y="915"/>
                    <a:pt x="1884" y="919"/>
                    <a:pt x="1881" y="924"/>
                  </a:cubicBezTo>
                  <a:cubicBezTo>
                    <a:pt x="1881" y="926"/>
                    <a:pt x="1881" y="929"/>
                    <a:pt x="1882" y="932"/>
                  </a:cubicBezTo>
                  <a:cubicBezTo>
                    <a:pt x="1882" y="932"/>
                    <a:pt x="1882" y="932"/>
                    <a:pt x="1882" y="933"/>
                  </a:cubicBezTo>
                  <a:cubicBezTo>
                    <a:pt x="1882" y="933"/>
                    <a:pt x="1882" y="933"/>
                    <a:pt x="1882" y="933"/>
                  </a:cubicBezTo>
                  <a:cubicBezTo>
                    <a:pt x="1882" y="933"/>
                    <a:pt x="1882" y="933"/>
                    <a:pt x="1882" y="933"/>
                  </a:cubicBezTo>
                  <a:cubicBezTo>
                    <a:pt x="1882" y="936"/>
                    <a:pt x="1882" y="938"/>
                    <a:pt x="1883" y="941"/>
                  </a:cubicBezTo>
                  <a:cubicBezTo>
                    <a:pt x="1887" y="933"/>
                    <a:pt x="1890" y="928"/>
                    <a:pt x="1895" y="922"/>
                  </a:cubicBezTo>
                  <a:cubicBezTo>
                    <a:pt x="1895" y="921"/>
                    <a:pt x="1895" y="921"/>
                    <a:pt x="1895" y="921"/>
                  </a:cubicBezTo>
                  <a:close/>
                  <a:moveTo>
                    <a:pt x="1952" y="921"/>
                  </a:moveTo>
                  <a:cubicBezTo>
                    <a:pt x="1941" y="942"/>
                    <a:pt x="1929" y="962"/>
                    <a:pt x="1917" y="983"/>
                  </a:cubicBezTo>
                  <a:cubicBezTo>
                    <a:pt x="1917" y="983"/>
                    <a:pt x="1917" y="983"/>
                    <a:pt x="1917" y="983"/>
                  </a:cubicBezTo>
                  <a:cubicBezTo>
                    <a:pt x="1917" y="983"/>
                    <a:pt x="1917" y="983"/>
                    <a:pt x="1917" y="983"/>
                  </a:cubicBezTo>
                  <a:cubicBezTo>
                    <a:pt x="1917" y="983"/>
                    <a:pt x="1917" y="983"/>
                    <a:pt x="1917" y="983"/>
                  </a:cubicBezTo>
                  <a:cubicBezTo>
                    <a:pt x="1917" y="983"/>
                    <a:pt x="1917" y="983"/>
                    <a:pt x="1917" y="983"/>
                  </a:cubicBezTo>
                  <a:cubicBezTo>
                    <a:pt x="1915" y="986"/>
                    <a:pt x="1914" y="989"/>
                    <a:pt x="1912" y="992"/>
                  </a:cubicBezTo>
                  <a:cubicBezTo>
                    <a:pt x="1908" y="1000"/>
                    <a:pt x="1903" y="1007"/>
                    <a:pt x="1899" y="1014"/>
                  </a:cubicBezTo>
                  <a:cubicBezTo>
                    <a:pt x="1894" y="1023"/>
                    <a:pt x="1889" y="1031"/>
                    <a:pt x="1884" y="1039"/>
                  </a:cubicBezTo>
                  <a:cubicBezTo>
                    <a:pt x="1887" y="1035"/>
                    <a:pt x="1890" y="1030"/>
                    <a:pt x="1894" y="1025"/>
                  </a:cubicBezTo>
                  <a:cubicBezTo>
                    <a:pt x="1894" y="1025"/>
                    <a:pt x="1894" y="1025"/>
                    <a:pt x="1894" y="1025"/>
                  </a:cubicBezTo>
                  <a:cubicBezTo>
                    <a:pt x="1896" y="1022"/>
                    <a:pt x="1898" y="1019"/>
                    <a:pt x="1900" y="1016"/>
                  </a:cubicBezTo>
                  <a:cubicBezTo>
                    <a:pt x="1904" y="1009"/>
                    <a:pt x="1908" y="1002"/>
                    <a:pt x="1912" y="995"/>
                  </a:cubicBezTo>
                  <a:cubicBezTo>
                    <a:pt x="1913" y="993"/>
                    <a:pt x="1914" y="991"/>
                    <a:pt x="1915" y="989"/>
                  </a:cubicBezTo>
                  <a:cubicBezTo>
                    <a:pt x="1916" y="988"/>
                    <a:pt x="1917" y="987"/>
                    <a:pt x="1917" y="986"/>
                  </a:cubicBezTo>
                  <a:cubicBezTo>
                    <a:pt x="1920" y="982"/>
                    <a:pt x="1922" y="978"/>
                    <a:pt x="1924" y="975"/>
                  </a:cubicBezTo>
                  <a:cubicBezTo>
                    <a:pt x="1926" y="971"/>
                    <a:pt x="1928" y="967"/>
                    <a:pt x="1930" y="964"/>
                  </a:cubicBezTo>
                  <a:cubicBezTo>
                    <a:pt x="1937" y="950"/>
                    <a:pt x="1944" y="936"/>
                    <a:pt x="1952" y="921"/>
                  </a:cubicBezTo>
                  <a:cubicBezTo>
                    <a:pt x="1953" y="919"/>
                    <a:pt x="1954" y="916"/>
                    <a:pt x="1956" y="914"/>
                  </a:cubicBezTo>
                  <a:cubicBezTo>
                    <a:pt x="1954" y="916"/>
                    <a:pt x="1953" y="919"/>
                    <a:pt x="1952" y="921"/>
                  </a:cubicBezTo>
                  <a:close/>
                  <a:moveTo>
                    <a:pt x="1950" y="917"/>
                  </a:moveTo>
                  <a:cubicBezTo>
                    <a:pt x="1949" y="919"/>
                    <a:pt x="1949" y="922"/>
                    <a:pt x="1948" y="925"/>
                  </a:cubicBezTo>
                  <a:cubicBezTo>
                    <a:pt x="1949" y="923"/>
                    <a:pt x="1950" y="921"/>
                    <a:pt x="1951" y="919"/>
                  </a:cubicBezTo>
                  <a:cubicBezTo>
                    <a:pt x="1951" y="918"/>
                    <a:pt x="1951" y="918"/>
                    <a:pt x="1950" y="917"/>
                  </a:cubicBezTo>
                  <a:close/>
                  <a:moveTo>
                    <a:pt x="1895" y="923"/>
                  </a:moveTo>
                  <a:cubicBezTo>
                    <a:pt x="1892" y="929"/>
                    <a:pt x="1888" y="936"/>
                    <a:pt x="1883" y="943"/>
                  </a:cubicBezTo>
                  <a:cubicBezTo>
                    <a:pt x="1883" y="945"/>
                    <a:pt x="1884" y="947"/>
                    <a:pt x="1884" y="949"/>
                  </a:cubicBezTo>
                  <a:cubicBezTo>
                    <a:pt x="1888" y="942"/>
                    <a:pt x="1893" y="935"/>
                    <a:pt x="1897" y="927"/>
                  </a:cubicBezTo>
                  <a:cubicBezTo>
                    <a:pt x="1896" y="926"/>
                    <a:pt x="1896" y="924"/>
                    <a:pt x="1895" y="923"/>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67" y="806"/>
                  </a:moveTo>
                  <a:cubicBezTo>
                    <a:pt x="1968" y="806"/>
                    <a:pt x="1969" y="804"/>
                    <a:pt x="1972" y="797"/>
                  </a:cubicBezTo>
                  <a:cubicBezTo>
                    <a:pt x="1970" y="800"/>
                    <a:pt x="1969" y="803"/>
                    <a:pt x="1967" y="806"/>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2067" y="658"/>
                  </a:moveTo>
                  <a:cubicBezTo>
                    <a:pt x="2057" y="686"/>
                    <a:pt x="2047" y="715"/>
                    <a:pt x="2035" y="743"/>
                  </a:cubicBezTo>
                  <a:cubicBezTo>
                    <a:pt x="2033" y="751"/>
                    <a:pt x="2030" y="759"/>
                    <a:pt x="2026" y="763"/>
                  </a:cubicBezTo>
                  <a:cubicBezTo>
                    <a:pt x="2023" y="769"/>
                    <a:pt x="2020" y="775"/>
                    <a:pt x="2017" y="780"/>
                  </a:cubicBezTo>
                  <a:cubicBezTo>
                    <a:pt x="2020" y="775"/>
                    <a:pt x="2022" y="770"/>
                    <a:pt x="2024" y="765"/>
                  </a:cubicBezTo>
                  <a:cubicBezTo>
                    <a:pt x="2025" y="764"/>
                    <a:pt x="2025" y="764"/>
                    <a:pt x="2026" y="763"/>
                  </a:cubicBezTo>
                  <a:cubicBezTo>
                    <a:pt x="2029" y="756"/>
                    <a:pt x="2032" y="749"/>
                    <a:pt x="2035" y="743"/>
                  </a:cubicBezTo>
                  <a:cubicBezTo>
                    <a:pt x="2036" y="739"/>
                    <a:pt x="2037" y="735"/>
                    <a:pt x="2038" y="732"/>
                  </a:cubicBezTo>
                  <a:cubicBezTo>
                    <a:pt x="2035" y="740"/>
                    <a:pt x="2031" y="749"/>
                    <a:pt x="2027" y="757"/>
                  </a:cubicBezTo>
                  <a:cubicBezTo>
                    <a:pt x="2032" y="746"/>
                    <a:pt x="2036" y="736"/>
                    <a:pt x="2040" y="726"/>
                  </a:cubicBezTo>
                  <a:cubicBezTo>
                    <a:pt x="2039" y="728"/>
                    <a:pt x="2039" y="730"/>
                    <a:pt x="2038" y="732"/>
                  </a:cubicBezTo>
                  <a:cubicBezTo>
                    <a:pt x="2039" y="729"/>
                    <a:pt x="2040" y="726"/>
                    <a:pt x="2041" y="723"/>
                  </a:cubicBezTo>
                  <a:cubicBezTo>
                    <a:pt x="2040" y="724"/>
                    <a:pt x="2040" y="725"/>
                    <a:pt x="2040" y="726"/>
                  </a:cubicBezTo>
                  <a:cubicBezTo>
                    <a:pt x="2040" y="723"/>
                    <a:pt x="2041" y="720"/>
                    <a:pt x="2042" y="719"/>
                  </a:cubicBezTo>
                  <a:cubicBezTo>
                    <a:pt x="2041" y="720"/>
                    <a:pt x="2041" y="722"/>
                    <a:pt x="2041" y="723"/>
                  </a:cubicBezTo>
                  <a:cubicBezTo>
                    <a:pt x="2054" y="689"/>
                    <a:pt x="2063" y="661"/>
                    <a:pt x="2065" y="647"/>
                  </a:cubicBezTo>
                  <a:cubicBezTo>
                    <a:pt x="2075" y="627"/>
                    <a:pt x="2080" y="605"/>
                    <a:pt x="2084" y="582"/>
                  </a:cubicBezTo>
                  <a:cubicBezTo>
                    <a:pt x="2077" y="600"/>
                    <a:pt x="2070" y="620"/>
                    <a:pt x="2065" y="637"/>
                  </a:cubicBezTo>
                  <a:cubicBezTo>
                    <a:pt x="2063" y="640"/>
                    <a:pt x="2062" y="643"/>
                    <a:pt x="2062" y="645"/>
                  </a:cubicBezTo>
                  <a:cubicBezTo>
                    <a:pt x="2058" y="657"/>
                    <a:pt x="2055" y="668"/>
                    <a:pt x="2054" y="675"/>
                  </a:cubicBezTo>
                  <a:cubicBezTo>
                    <a:pt x="2052" y="667"/>
                    <a:pt x="2039" y="717"/>
                    <a:pt x="2038" y="720"/>
                  </a:cubicBezTo>
                  <a:cubicBezTo>
                    <a:pt x="2031" y="735"/>
                    <a:pt x="2025" y="750"/>
                    <a:pt x="2019" y="766"/>
                  </a:cubicBezTo>
                  <a:cubicBezTo>
                    <a:pt x="2021" y="766"/>
                    <a:pt x="2022" y="766"/>
                    <a:pt x="2023" y="765"/>
                  </a:cubicBezTo>
                  <a:cubicBezTo>
                    <a:pt x="2017" y="777"/>
                    <a:pt x="2011" y="789"/>
                    <a:pt x="2006" y="801"/>
                  </a:cubicBezTo>
                  <a:cubicBezTo>
                    <a:pt x="2010" y="794"/>
                    <a:pt x="2014" y="788"/>
                    <a:pt x="2017" y="781"/>
                  </a:cubicBezTo>
                  <a:cubicBezTo>
                    <a:pt x="2000" y="821"/>
                    <a:pt x="1980" y="865"/>
                    <a:pt x="1960" y="906"/>
                  </a:cubicBezTo>
                  <a:cubicBezTo>
                    <a:pt x="1958" y="909"/>
                    <a:pt x="1957" y="911"/>
                    <a:pt x="1956" y="914"/>
                  </a:cubicBezTo>
                  <a:cubicBezTo>
                    <a:pt x="1957" y="911"/>
                    <a:pt x="1958" y="909"/>
                    <a:pt x="1960" y="906"/>
                  </a:cubicBezTo>
                  <a:cubicBezTo>
                    <a:pt x="2002" y="826"/>
                    <a:pt x="2039" y="743"/>
                    <a:pt x="2070" y="658"/>
                  </a:cubicBezTo>
                  <a:cubicBezTo>
                    <a:pt x="2067" y="665"/>
                    <a:pt x="2066" y="665"/>
                    <a:pt x="2067" y="658"/>
                  </a:cubicBezTo>
                  <a:close/>
                  <a:moveTo>
                    <a:pt x="1963" y="896"/>
                  </a:move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ubicBezTo>
                    <a:pt x="1955" y="906"/>
                    <a:pt x="1952" y="911"/>
                    <a:pt x="1950" y="917"/>
                  </a:cubicBezTo>
                  <a:cubicBezTo>
                    <a:pt x="1951" y="918"/>
                    <a:pt x="1951" y="918"/>
                    <a:pt x="1951" y="919"/>
                  </a:cubicBezTo>
                  <a:cubicBezTo>
                    <a:pt x="1954" y="914"/>
                    <a:pt x="1956" y="909"/>
                    <a:pt x="1959" y="904"/>
                  </a:cubicBezTo>
                  <a:cubicBezTo>
                    <a:pt x="1960" y="901"/>
                    <a:pt x="1962" y="899"/>
                    <a:pt x="1963" y="896"/>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64" y="893"/>
                  </a:moveTo>
                  <a:cubicBezTo>
                    <a:pt x="1964" y="893"/>
                    <a:pt x="1964" y="893"/>
                    <a:pt x="1964" y="893"/>
                  </a:cubicBezTo>
                  <a:cubicBezTo>
                    <a:pt x="1964" y="893"/>
                    <a:pt x="1964" y="893"/>
                    <a:pt x="1964" y="893"/>
                  </a:cubicBezTo>
                  <a:close/>
                  <a:moveTo>
                    <a:pt x="1964" y="894"/>
                  </a:moveTo>
                  <a:cubicBezTo>
                    <a:pt x="1964" y="894"/>
                    <a:pt x="1964" y="894"/>
                    <a:pt x="1964" y="894"/>
                  </a:cubicBezTo>
                  <a:cubicBezTo>
                    <a:pt x="1964" y="894"/>
                    <a:pt x="1964" y="894"/>
                    <a:pt x="1964" y="894"/>
                  </a:cubicBezTo>
                  <a:cubicBezTo>
                    <a:pt x="1964" y="894"/>
                    <a:pt x="1964" y="894"/>
                    <a:pt x="1964" y="894"/>
                  </a:cubicBezTo>
                  <a:close/>
                  <a:moveTo>
                    <a:pt x="1930" y="871"/>
                  </a:move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ubicBezTo>
                    <a:pt x="1933" y="867"/>
                    <a:pt x="1931" y="869"/>
                    <a:pt x="1930" y="871"/>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02" y="536"/>
                  </a:moveTo>
                  <a:cubicBezTo>
                    <a:pt x="2102" y="539"/>
                    <a:pt x="2102" y="541"/>
                    <a:pt x="2102" y="543"/>
                  </a:cubicBezTo>
                  <a:cubicBezTo>
                    <a:pt x="2105" y="538"/>
                    <a:pt x="2106" y="533"/>
                    <a:pt x="2107" y="527"/>
                  </a:cubicBezTo>
                  <a:cubicBezTo>
                    <a:pt x="2106" y="528"/>
                    <a:pt x="2104" y="532"/>
                    <a:pt x="2102" y="536"/>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065" y="506"/>
                  </a:moveTo>
                  <a:cubicBezTo>
                    <a:pt x="2069" y="499"/>
                    <a:pt x="2071" y="491"/>
                    <a:pt x="2072" y="483"/>
                  </a:cubicBezTo>
                  <a:cubicBezTo>
                    <a:pt x="2070" y="491"/>
                    <a:pt x="2067" y="498"/>
                    <a:pt x="2065" y="506"/>
                  </a:cubicBezTo>
                  <a:close/>
                  <a:moveTo>
                    <a:pt x="2111" y="361"/>
                  </a:moveTo>
                  <a:cubicBezTo>
                    <a:pt x="2111" y="361"/>
                    <a:pt x="2111" y="361"/>
                    <a:pt x="2111" y="362"/>
                  </a:cubicBezTo>
                  <a:cubicBezTo>
                    <a:pt x="2111" y="362"/>
                    <a:pt x="2111" y="362"/>
                    <a:pt x="2111" y="362"/>
                  </a:cubicBezTo>
                  <a:cubicBezTo>
                    <a:pt x="2111" y="362"/>
                    <a:pt x="2111" y="362"/>
                    <a:pt x="2111" y="362"/>
                  </a:cubicBezTo>
                  <a:cubicBezTo>
                    <a:pt x="2111" y="362"/>
                    <a:pt x="2111" y="362"/>
                    <a:pt x="2111" y="361"/>
                  </a:cubicBezTo>
                  <a:close/>
                  <a:moveTo>
                    <a:pt x="2146" y="276"/>
                  </a:moveTo>
                  <a:cubicBezTo>
                    <a:pt x="2146" y="307"/>
                    <a:pt x="2145" y="338"/>
                    <a:pt x="2135" y="368"/>
                  </a:cubicBezTo>
                  <a:cubicBezTo>
                    <a:pt x="2134" y="365"/>
                    <a:pt x="2133" y="362"/>
                    <a:pt x="2133" y="359"/>
                  </a:cubicBezTo>
                  <a:cubicBezTo>
                    <a:pt x="2130" y="372"/>
                    <a:pt x="2128" y="385"/>
                    <a:pt x="2125" y="399"/>
                  </a:cubicBezTo>
                  <a:cubicBezTo>
                    <a:pt x="2123" y="409"/>
                    <a:pt x="2106" y="481"/>
                    <a:pt x="2107" y="486"/>
                  </a:cubicBezTo>
                  <a:cubicBezTo>
                    <a:pt x="2093" y="514"/>
                    <a:pt x="2090" y="548"/>
                    <a:pt x="2084" y="582"/>
                  </a:cubicBezTo>
                  <a:cubicBezTo>
                    <a:pt x="2091" y="563"/>
                    <a:pt x="2098" y="546"/>
                    <a:pt x="2102" y="536"/>
                  </a:cubicBezTo>
                  <a:cubicBezTo>
                    <a:pt x="2102" y="520"/>
                    <a:pt x="2105" y="502"/>
                    <a:pt x="2109" y="483"/>
                  </a:cubicBezTo>
                  <a:cubicBezTo>
                    <a:pt x="2109" y="483"/>
                    <a:pt x="2109" y="483"/>
                    <a:pt x="2109" y="483"/>
                  </a:cubicBezTo>
                  <a:cubicBezTo>
                    <a:pt x="2109" y="483"/>
                    <a:pt x="2109" y="483"/>
                    <a:pt x="2109" y="483"/>
                  </a:cubicBezTo>
                  <a:cubicBezTo>
                    <a:pt x="2109" y="482"/>
                    <a:pt x="2110" y="481"/>
                    <a:pt x="2110" y="480"/>
                  </a:cubicBezTo>
                  <a:cubicBezTo>
                    <a:pt x="2110" y="480"/>
                    <a:pt x="2110" y="481"/>
                    <a:pt x="2109" y="482"/>
                  </a:cubicBezTo>
                  <a:cubicBezTo>
                    <a:pt x="2114" y="459"/>
                    <a:pt x="2121" y="436"/>
                    <a:pt x="2127" y="419"/>
                  </a:cubicBezTo>
                  <a:cubicBezTo>
                    <a:pt x="2124" y="439"/>
                    <a:pt x="2120" y="459"/>
                    <a:pt x="2115" y="480"/>
                  </a:cubicBezTo>
                  <a:cubicBezTo>
                    <a:pt x="2124" y="444"/>
                    <a:pt x="2129" y="408"/>
                    <a:pt x="2135" y="372"/>
                  </a:cubicBezTo>
                  <a:cubicBezTo>
                    <a:pt x="2132" y="389"/>
                    <a:pt x="2134" y="384"/>
                    <a:pt x="2140" y="355"/>
                  </a:cubicBezTo>
                  <a:cubicBezTo>
                    <a:pt x="2146" y="329"/>
                    <a:pt x="2152" y="302"/>
                    <a:pt x="2146" y="276"/>
                  </a:cubicBezTo>
                  <a:close/>
                  <a:moveTo>
                    <a:pt x="2072" y="483"/>
                  </a:moveTo>
                  <a:cubicBezTo>
                    <a:pt x="2070" y="491"/>
                    <a:pt x="2067" y="498"/>
                    <a:pt x="2065" y="506"/>
                  </a:cubicBezTo>
                  <a:cubicBezTo>
                    <a:pt x="2069" y="499"/>
                    <a:pt x="2071" y="491"/>
                    <a:pt x="2072" y="483"/>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5" y="188"/>
                  </a:moveTo>
                  <a:cubicBezTo>
                    <a:pt x="2115" y="188"/>
                    <a:pt x="2115" y="187"/>
                    <a:pt x="2116" y="187"/>
                  </a:cubicBezTo>
                  <a:cubicBezTo>
                    <a:pt x="2116" y="186"/>
                    <a:pt x="2116" y="186"/>
                    <a:pt x="2116" y="185"/>
                  </a:cubicBezTo>
                  <a:cubicBezTo>
                    <a:pt x="2116" y="186"/>
                    <a:pt x="2115" y="187"/>
                    <a:pt x="2115" y="188"/>
                  </a:cubicBezTo>
                  <a:close/>
                  <a:moveTo>
                    <a:pt x="2116" y="185"/>
                  </a:moveTo>
                  <a:cubicBezTo>
                    <a:pt x="2119" y="177"/>
                    <a:pt x="2121" y="170"/>
                    <a:pt x="2122" y="162"/>
                  </a:cubicBezTo>
                  <a:cubicBezTo>
                    <a:pt x="2119" y="169"/>
                    <a:pt x="2117" y="177"/>
                    <a:pt x="2116" y="185"/>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36" y="30"/>
                  </a:moveTo>
                  <a:cubicBezTo>
                    <a:pt x="2132" y="44"/>
                    <a:pt x="2129" y="58"/>
                    <a:pt x="2135" y="70"/>
                  </a:cubicBezTo>
                  <a:cubicBezTo>
                    <a:pt x="2135" y="69"/>
                    <a:pt x="2135" y="69"/>
                    <a:pt x="2135" y="69"/>
                  </a:cubicBezTo>
                  <a:cubicBezTo>
                    <a:pt x="2132" y="61"/>
                    <a:pt x="2133" y="52"/>
                    <a:pt x="2136" y="42"/>
                  </a:cubicBezTo>
                  <a:cubicBezTo>
                    <a:pt x="2136" y="38"/>
                    <a:pt x="2136" y="33"/>
                    <a:pt x="2136" y="30"/>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3"/>
                    <a:pt x="2136" y="2"/>
                    <a:pt x="2136" y="0"/>
                  </a:cubicBezTo>
                  <a:cubicBezTo>
                    <a:pt x="2136" y="1"/>
                    <a:pt x="2136" y="3"/>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19" y="1289"/>
                    <a:pt x="1619" y="1289"/>
                    <a:pt x="1619" y="1289"/>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79" y="1728"/>
                  </a:moveTo>
                  <a:cubicBezTo>
                    <a:pt x="979" y="1728"/>
                    <a:pt x="979" y="1728"/>
                    <a:pt x="979" y="1728"/>
                  </a:cubicBezTo>
                  <a:cubicBezTo>
                    <a:pt x="979" y="1728"/>
                    <a:pt x="979" y="1728"/>
                    <a:pt x="979" y="1728"/>
                  </a:cubicBezTo>
                  <a:close/>
                  <a:moveTo>
                    <a:pt x="977" y="1729"/>
                  </a:moveTo>
                  <a:cubicBezTo>
                    <a:pt x="977" y="1729"/>
                    <a:pt x="977" y="1729"/>
                    <a:pt x="977" y="1729"/>
                  </a:cubicBezTo>
                  <a:cubicBezTo>
                    <a:pt x="977" y="1729"/>
                    <a:pt x="977" y="1729"/>
                    <a:pt x="977" y="1729"/>
                  </a:cubicBezTo>
                  <a:cubicBezTo>
                    <a:pt x="977" y="1729"/>
                    <a:pt x="977" y="1729"/>
                    <a:pt x="977" y="1729"/>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693" y="1520"/>
                  </a:moveTo>
                  <a:cubicBezTo>
                    <a:pt x="694" y="1533"/>
                    <a:pt x="699" y="1546"/>
                    <a:pt x="703" y="1558"/>
                  </a:cubicBezTo>
                  <a:cubicBezTo>
                    <a:pt x="700" y="1546"/>
                    <a:pt x="696" y="1533"/>
                    <a:pt x="693" y="1520"/>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7"/>
                  </a:moveTo>
                  <a:cubicBezTo>
                    <a:pt x="276"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4" y="1808"/>
                    <a:pt x="274" y="1808"/>
                    <a:pt x="274" y="1808"/>
                  </a:cubicBezTo>
                  <a:cubicBezTo>
                    <a:pt x="274" y="1808"/>
                    <a:pt x="274" y="1808"/>
                    <a:pt x="273" y="1808"/>
                  </a:cubicBezTo>
                  <a:cubicBezTo>
                    <a:pt x="273" y="1808"/>
                    <a:pt x="273" y="1808"/>
                    <a:pt x="273" y="1808"/>
                  </a:cubicBezTo>
                  <a:cubicBezTo>
                    <a:pt x="273" y="1809"/>
                    <a:pt x="273" y="1809"/>
                    <a:pt x="273" y="1809"/>
                  </a:cubicBezTo>
                  <a:cubicBezTo>
                    <a:pt x="273" y="1809"/>
                    <a:pt x="273" y="1809"/>
                    <a:pt x="272" y="1809"/>
                  </a:cubicBezTo>
                  <a:cubicBezTo>
                    <a:pt x="272" y="1809"/>
                    <a:pt x="272" y="1809"/>
                    <a:pt x="272" y="1809"/>
                  </a:cubicBezTo>
                  <a:cubicBezTo>
                    <a:pt x="272" y="1810"/>
                    <a:pt x="271" y="1810"/>
                    <a:pt x="271" y="1810"/>
                  </a:cubicBezTo>
                  <a:cubicBezTo>
                    <a:pt x="271" y="1810"/>
                    <a:pt x="271" y="1810"/>
                    <a:pt x="270" y="1811"/>
                  </a:cubicBezTo>
                  <a:cubicBezTo>
                    <a:pt x="270" y="1811"/>
                    <a:pt x="270" y="1811"/>
                    <a:pt x="270" y="1811"/>
                  </a:cubicBezTo>
                  <a:cubicBezTo>
                    <a:pt x="270" y="1811"/>
                    <a:pt x="269" y="1811"/>
                    <a:pt x="269" y="1811"/>
                  </a:cubicBezTo>
                  <a:cubicBezTo>
                    <a:pt x="271" y="1811"/>
                    <a:pt x="282" y="1803"/>
                    <a:pt x="276" y="1807"/>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392" y="1716"/>
                  </a:moveTo>
                  <a:cubicBezTo>
                    <a:pt x="392" y="1716"/>
                    <a:pt x="392" y="1716"/>
                    <a:pt x="392" y="1717"/>
                  </a:cubicBezTo>
                  <a:cubicBezTo>
                    <a:pt x="392" y="1716"/>
                    <a:pt x="392" y="1716"/>
                    <a:pt x="392" y="1716"/>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92" y="1716"/>
                  </a:moveTo>
                  <a:cubicBezTo>
                    <a:pt x="392" y="1716"/>
                    <a:pt x="392" y="1716"/>
                    <a:pt x="392" y="1717"/>
                  </a:cubicBezTo>
                  <a:cubicBezTo>
                    <a:pt x="392" y="1716"/>
                    <a:pt x="392" y="1716"/>
                    <a:pt x="392" y="171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397" y="1567"/>
                  </a:moveTo>
                  <a:cubicBezTo>
                    <a:pt x="1398" y="1566"/>
                    <a:pt x="1400" y="1565"/>
                    <a:pt x="1401" y="1564"/>
                  </a:cubicBezTo>
                  <a:cubicBezTo>
                    <a:pt x="1399" y="1565"/>
                    <a:pt x="1398" y="1566"/>
                    <a:pt x="1397" y="1567"/>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704" y="1288"/>
                  </a:moveTo>
                  <a:cubicBezTo>
                    <a:pt x="1704" y="1288"/>
                    <a:pt x="1704" y="1288"/>
                    <a:pt x="1704" y="1288"/>
                  </a:cubicBezTo>
                  <a:cubicBezTo>
                    <a:pt x="1704" y="1288"/>
                    <a:pt x="1704" y="1288"/>
                    <a:pt x="1704" y="1288"/>
                  </a:cubicBezTo>
                  <a:close/>
                  <a:moveTo>
                    <a:pt x="1849" y="1070"/>
                  </a:moveTo>
                  <a:cubicBezTo>
                    <a:pt x="1851" y="1071"/>
                    <a:pt x="1853" y="1070"/>
                    <a:pt x="1856" y="1069"/>
                  </a:cubicBezTo>
                  <a:cubicBezTo>
                    <a:pt x="1863" y="1058"/>
                    <a:pt x="1861" y="1058"/>
                    <a:pt x="1849" y="1070"/>
                  </a:cubicBezTo>
                  <a:close/>
                  <a:moveTo>
                    <a:pt x="1967" y="806"/>
                  </a:moveTo>
                  <a:cubicBezTo>
                    <a:pt x="1968" y="806"/>
                    <a:pt x="1969" y="804"/>
                    <a:pt x="1972" y="797"/>
                  </a:cubicBezTo>
                  <a:cubicBezTo>
                    <a:pt x="1970" y="800"/>
                    <a:pt x="1969" y="803"/>
                    <a:pt x="1967" y="806"/>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79" y="1728"/>
                  </a:moveTo>
                  <a:cubicBezTo>
                    <a:pt x="979" y="1728"/>
                    <a:pt x="979" y="1728"/>
                    <a:pt x="979" y="1728"/>
                  </a:cubicBezTo>
                  <a:cubicBezTo>
                    <a:pt x="979" y="1728"/>
                    <a:pt x="979" y="1728"/>
                    <a:pt x="979" y="1728"/>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5" y="1729"/>
                  </a:moveTo>
                  <a:cubicBezTo>
                    <a:pt x="975" y="1729"/>
                    <a:pt x="975" y="1729"/>
                    <a:pt x="975" y="1729"/>
                  </a:cubicBezTo>
                  <a:cubicBezTo>
                    <a:pt x="975" y="1729"/>
                    <a:pt x="975" y="1729"/>
                    <a:pt x="975" y="1729"/>
                  </a:cubicBezTo>
                  <a:cubicBezTo>
                    <a:pt x="975" y="1729"/>
                    <a:pt x="975" y="1729"/>
                    <a:pt x="975" y="1729"/>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693" y="1520"/>
                  </a:moveTo>
                  <a:cubicBezTo>
                    <a:pt x="694" y="1533"/>
                    <a:pt x="699" y="1546"/>
                    <a:pt x="703" y="1558"/>
                  </a:cubicBezTo>
                  <a:cubicBezTo>
                    <a:pt x="700" y="1546"/>
                    <a:pt x="696" y="1533"/>
                    <a:pt x="693" y="1520"/>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392" y="1716"/>
                  </a:moveTo>
                  <a:cubicBezTo>
                    <a:pt x="392" y="1716"/>
                    <a:pt x="392" y="1716"/>
                    <a:pt x="392" y="1717"/>
                  </a:cubicBezTo>
                  <a:cubicBezTo>
                    <a:pt x="392" y="1716"/>
                    <a:pt x="392" y="1716"/>
                    <a:pt x="392" y="1716"/>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81" y="1727"/>
                  </a:moveTo>
                  <a:cubicBezTo>
                    <a:pt x="981" y="1727"/>
                    <a:pt x="981" y="1727"/>
                    <a:pt x="981" y="1727"/>
                  </a:cubicBezTo>
                  <a:cubicBezTo>
                    <a:pt x="981" y="1727"/>
                    <a:pt x="981" y="1727"/>
                    <a:pt x="981" y="1727"/>
                  </a:cubicBezTo>
                  <a:cubicBezTo>
                    <a:pt x="981" y="1727"/>
                    <a:pt x="981" y="1727"/>
                    <a:pt x="981" y="1727"/>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397" y="1567"/>
                  </a:moveTo>
                  <a:cubicBezTo>
                    <a:pt x="1398" y="1566"/>
                    <a:pt x="1400" y="1565"/>
                    <a:pt x="1401" y="1564"/>
                  </a:cubicBezTo>
                  <a:cubicBezTo>
                    <a:pt x="1399" y="1565"/>
                    <a:pt x="1398" y="1566"/>
                    <a:pt x="1397" y="1567"/>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704" y="1288"/>
                  </a:moveTo>
                  <a:cubicBezTo>
                    <a:pt x="1704" y="1288"/>
                    <a:pt x="1704" y="1288"/>
                    <a:pt x="1704" y="1288"/>
                  </a:cubicBezTo>
                  <a:cubicBezTo>
                    <a:pt x="1704" y="1288"/>
                    <a:pt x="1704" y="1288"/>
                    <a:pt x="1704" y="1288"/>
                  </a:cubicBezTo>
                  <a:close/>
                  <a:moveTo>
                    <a:pt x="1849" y="1070"/>
                  </a:moveTo>
                  <a:cubicBezTo>
                    <a:pt x="1851" y="1071"/>
                    <a:pt x="1853" y="1070"/>
                    <a:pt x="1856" y="1069"/>
                  </a:cubicBezTo>
                  <a:cubicBezTo>
                    <a:pt x="1863" y="1058"/>
                    <a:pt x="1861" y="1058"/>
                    <a:pt x="1849" y="1070"/>
                  </a:cubicBezTo>
                  <a:close/>
                  <a:moveTo>
                    <a:pt x="1917" y="983"/>
                  </a:moveTo>
                  <a:cubicBezTo>
                    <a:pt x="1917" y="983"/>
                    <a:pt x="1917" y="983"/>
                    <a:pt x="1917" y="983"/>
                  </a:cubicBezTo>
                  <a:cubicBezTo>
                    <a:pt x="1915" y="986"/>
                    <a:pt x="1914" y="989"/>
                    <a:pt x="1912" y="992"/>
                  </a:cubicBezTo>
                  <a:cubicBezTo>
                    <a:pt x="1912" y="993"/>
                    <a:pt x="1912" y="993"/>
                    <a:pt x="1912" y="993"/>
                  </a:cubicBezTo>
                  <a:cubicBezTo>
                    <a:pt x="1912" y="994"/>
                    <a:pt x="1912" y="994"/>
                    <a:pt x="1912" y="995"/>
                  </a:cubicBezTo>
                  <a:cubicBezTo>
                    <a:pt x="1913" y="993"/>
                    <a:pt x="1914" y="991"/>
                    <a:pt x="1915" y="989"/>
                  </a:cubicBezTo>
                  <a:cubicBezTo>
                    <a:pt x="1915" y="989"/>
                    <a:pt x="1915" y="989"/>
                    <a:pt x="1916" y="989"/>
                  </a:cubicBezTo>
                  <a:cubicBezTo>
                    <a:pt x="1916" y="988"/>
                    <a:pt x="1916" y="987"/>
                    <a:pt x="1916" y="987"/>
                  </a:cubicBezTo>
                  <a:cubicBezTo>
                    <a:pt x="1916" y="986"/>
                    <a:pt x="1916" y="986"/>
                    <a:pt x="1916" y="986"/>
                  </a:cubicBezTo>
                  <a:cubicBezTo>
                    <a:pt x="1916" y="986"/>
                    <a:pt x="1917" y="986"/>
                    <a:pt x="1917" y="986"/>
                  </a:cubicBezTo>
                  <a:cubicBezTo>
                    <a:pt x="1917" y="986"/>
                    <a:pt x="1917" y="985"/>
                    <a:pt x="1917" y="985"/>
                  </a:cubicBezTo>
                  <a:cubicBezTo>
                    <a:pt x="1917" y="985"/>
                    <a:pt x="1917" y="985"/>
                    <a:pt x="1917" y="985"/>
                  </a:cubicBezTo>
                  <a:cubicBezTo>
                    <a:pt x="1917" y="985"/>
                    <a:pt x="1917" y="984"/>
                    <a:pt x="1917" y="984"/>
                  </a:cubicBezTo>
                  <a:cubicBezTo>
                    <a:pt x="1917" y="984"/>
                    <a:pt x="1917" y="983"/>
                    <a:pt x="1917" y="983"/>
                  </a:cubicBezTo>
                  <a:cubicBezTo>
                    <a:pt x="1917" y="983"/>
                    <a:pt x="1917" y="983"/>
                    <a:pt x="1917" y="983"/>
                  </a:cubicBezTo>
                  <a:close/>
                  <a:moveTo>
                    <a:pt x="1967" y="806"/>
                  </a:moveTo>
                  <a:cubicBezTo>
                    <a:pt x="1968" y="806"/>
                    <a:pt x="1969" y="804"/>
                    <a:pt x="1972" y="797"/>
                  </a:cubicBezTo>
                  <a:cubicBezTo>
                    <a:pt x="1970" y="800"/>
                    <a:pt x="1969" y="803"/>
                    <a:pt x="1967" y="806"/>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0" y="362"/>
                  </a:move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ubicBezTo>
                    <a:pt x="2111" y="359"/>
                    <a:pt x="2111" y="360"/>
                    <a:pt x="2110" y="362"/>
                  </a:cubicBezTo>
                  <a:close/>
                  <a:moveTo>
                    <a:pt x="2065" y="506"/>
                  </a:moveTo>
                  <a:cubicBezTo>
                    <a:pt x="2069" y="499"/>
                    <a:pt x="2071" y="491"/>
                    <a:pt x="2072" y="483"/>
                  </a:cubicBezTo>
                  <a:cubicBezTo>
                    <a:pt x="2070" y="491"/>
                    <a:pt x="2067" y="498"/>
                    <a:pt x="2065" y="506"/>
                  </a:cubicBezTo>
                  <a:close/>
                  <a:moveTo>
                    <a:pt x="1609" y="1300"/>
                  </a:moveTo>
                  <a:cubicBezTo>
                    <a:pt x="1609" y="1300"/>
                    <a:pt x="1608" y="1300"/>
                    <a:pt x="1608" y="1300"/>
                  </a:cubicBezTo>
                  <a:cubicBezTo>
                    <a:pt x="1608" y="1300"/>
                    <a:pt x="1609" y="1300"/>
                    <a:pt x="1609" y="1300"/>
                  </a:cubicBezTo>
                  <a:cubicBezTo>
                    <a:pt x="1609" y="1300"/>
                    <a:pt x="1609" y="1300"/>
                    <a:pt x="1609" y="13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lose/>
                  <a:moveTo>
                    <a:pt x="1053" y="1689"/>
                  </a:move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3" y="1689"/>
                    <a:pt x="1053" y="1689"/>
                    <a:pt x="1053"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708" y="1615"/>
                  </a:moveTo>
                  <a:cubicBezTo>
                    <a:pt x="708" y="1614"/>
                    <a:pt x="708" y="1614"/>
                    <a:pt x="707" y="1613"/>
                  </a:cubicBezTo>
                  <a:cubicBezTo>
                    <a:pt x="707" y="1613"/>
                    <a:pt x="707" y="1613"/>
                    <a:pt x="707" y="1613"/>
                  </a:cubicBezTo>
                  <a:cubicBezTo>
                    <a:pt x="708" y="1614"/>
                    <a:pt x="708" y="1614"/>
                    <a:pt x="708" y="1615"/>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0"/>
                  </a:moveTo>
                  <a:cubicBezTo>
                    <a:pt x="707" y="1610"/>
                    <a:pt x="707" y="1611"/>
                    <a:pt x="707" y="1611"/>
                  </a:cubicBezTo>
                  <a:cubicBezTo>
                    <a:pt x="707" y="1611"/>
                    <a:pt x="707" y="1611"/>
                    <a:pt x="707" y="1611"/>
                  </a:cubicBezTo>
                  <a:cubicBezTo>
                    <a:pt x="707" y="1611"/>
                    <a:pt x="707" y="1610"/>
                    <a:pt x="707" y="1609"/>
                  </a:cubicBezTo>
                  <a:lnTo>
                    <a:pt x="707" y="1610"/>
                  </a:ln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6"/>
                  </a:moveTo>
                  <a:cubicBezTo>
                    <a:pt x="703" y="1556"/>
                    <a:pt x="703" y="1556"/>
                    <a:pt x="703" y="1556"/>
                  </a:cubicBezTo>
                  <a:cubicBezTo>
                    <a:pt x="703" y="1556"/>
                    <a:pt x="703" y="1556"/>
                    <a:pt x="703" y="1555"/>
                  </a:cubicBezTo>
                  <a:cubicBezTo>
                    <a:pt x="703" y="1556"/>
                    <a:pt x="703" y="1556"/>
                    <a:pt x="703" y="1556"/>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lose/>
                  <a:moveTo>
                    <a:pt x="703" y="1558"/>
                  </a:moveTo>
                  <a:cubicBezTo>
                    <a:pt x="700" y="1546"/>
                    <a:pt x="696" y="1533"/>
                    <a:pt x="693" y="1520"/>
                  </a:cubicBezTo>
                  <a:cubicBezTo>
                    <a:pt x="694" y="1533"/>
                    <a:pt x="699" y="1546"/>
                    <a:pt x="703" y="1558"/>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1" y="1779"/>
                  </a:moveTo>
                  <a:cubicBezTo>
                    <a:pt x="321" y="1779"/>
                    <a:pt x="321" y="1779"/>
                    <a:pt x="321" y="1779"/>
                  </a:cubicBezTo>
                  <a:cubicBezTo>
                    <a:pt x="321" y="1779"/>
                    <a:pt x="320" y="1779"/>
                    <a:pt x="320" y="1779"/>
                  </a:cubicBezTo>
                  <a:cubicBezTo>
                    <a:pt x="320" y="1779"/>
                    <a:pt x="320" y="1779"/>
                    <a:pt x="321" y="1779"/>
                  </a:cubicBezTo>
                  <a:close/>
                  <a:moveTo>
                    <a:pt x="392" y="1717"/>
                  </a:moveTo>
                  <a:cubicBezTo>
                    <a:pt x="392" y="1716"/>
                    <a:pt x="392" y="1716"/>
                    <a:pt x="392" y="1716"/>
                  </a:cubicBezTo>
                  <a:cubicBezTo>
                    <a:pt x="392" y="1716"/>
                    <a:pt x="392" y="1716"/>
                    <a:pt x="392" y="1716"/>
                  </a:cubicBezTo>
                  <a:cubicBezTo>
                    <a:pt x="392" y="1716"/>
                    <a:pt x="392" y="1716"/>
                    <a:pt x="392" y="1717"/>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2150" y="149"/>
                  </a:moveTo>
                  <a:cubicBezTo>
                    <a:pt x="2150" y="149"/>
                    <a:pt x="2150" y="149"/>
                    <a:pt x="2150" y="149"/>
                  </a:cubicBezTo>
                  <a:cubicBezTo>
                    <a:pt x="2150" y="149"/>
                    <a:pt x="2150" y="149"/>
                    <a:pt x="2150" y="149"/>
                  </a:cubicBezTo>
                  <a:cubicBezTo>
                    <a:pt x="2150" y="149"/>
                    <a:pt x="2150" y="149"/>
                    <a:pt x="2150" y="149"/>
                  </a:cubicBezTo>
                  <a:cubicBezTo>
                    <a:pt x="2150" y="148"/>
                    <a:pt x="2150" y="146"/>
                    <a:pt x="2149" y="145"/>
                  </a:cubicBezTo>
                  <a:cubicBezTo>
                    <a:pt x="2149" y="144"/>
                    <a:pt x="2149" y="144"/>
                    <a:pt x="2149" y="144"/>
                  </a:cubicBezTo>
                  <a:cubicBezTo>
                    <a:pt x="2149" y="144"/>
                    <a:pt x="2149" y="144"/>
                    <a:pt x="2149" y="144"/>
                  </a:cubicBezTo>
                  <a:cubicBezTo>
                    <a:pt x="2149" y="144"/>
                    <a:pt x="2149" y="144"/>
                    <a:pt x="2149" y="144"/>
                  </a:cubicBezTo>
                  <a:cubicBezTo>
                    <a:pt x="2149" y="138"/>
                    <a:pt x="2148" y="132"/>
                    <a:pt x="2149" y="126"/>
                  </a:cubicBezTo>
                  <a:cubicBezTo>
                    <a:pt x="2145" y="148"/>
                    <a:pt x="2142" y="170"/>
                    <a:pt x="2138" y="192"/>
                  </a:cubicBezTo>
                  <a:cubicBezTo>
                    <a:pt x="2141" y="153"/>
                    <a:pt x="2149" y="114"/>
                    <a:pt x="2152" y="76"/>
                  </a:cubicBezTo>
                  <a:cubicBezTo>
                    <a:pt x="2133" y="141"/>
                    <a:pt x="2142" y="73"/>
                    <a:pt x="2146" y="57"/>
                  </a:cubicBezTo>
                  <a:cubicBezTo>
                    <a:pt x="2144" y="62"/>
                    <a:pt x="2140" y="71"/>
                    <a:pt x="2141" y="75"/>
                  </a:cubicBezTo>
                  <a:cubicBezTo>
                    <a:pt x="2135" y="53"/>
                    <a:pt x="2144" y="29"/>
                    <a:pt x="2146" y="7"/>
                  </a:cubicBezTo>
                  <a:cubicBezTo>
                    <a:pt x="2144" y="17"/>
                    <a:pt x="2139" y="30"/>
                    <a:pt x="2136" y="42"/>
                  </a:cubicBezTo>
                  <a:cubicBezTo>
                    <a:pt x="2136" y="50"/>
                    <a:pt x="2136" y="60"/>
                    <a:pt x="2135" y="69"/>
                  </a:cubicBezTo>
                  <a:cubicBezTo>
                    <a:pt x="2136" y="71"/>
                    <a:pt x="2137" y="72"/>
                    <a:pt x="2138" y="73"/>
                  </a:cubicBezTo>
                  <a:cubicBezTo>
                    <a:pt x="2137" y="72"/>
                    <a:pt x="2136" y="71"/>
                    <a:pt x="2135" y="70"/>
                  </a:cubicBezTo>
                  <a:cubicBezTo>
                    <a:pt x="2134" y="118"/>
                    <a:pt x="2131" y="175"/>
                    <a:pt x="2116" y="187"/>
                  </a:cubicBezTo>
                  <a:cubicBezTo>
                    <a:pt x="2112" y="208"/>
                    <a:pt x="2112" y="230"/>
                    <a:pt x="2110" y="251"/>
                  </a:cubicBezTo>
                  <a:cubicBezTo>
                    <a:pt x="2111" y="245"/>
                    <a:pt x="2112" y="207"/>
                    <a:pt x="2119" y="207"/>
                  </a:cubicBezTo>
                  <a:cubicBezTo>
                    <a:pt x="2118" y="230"/>
                    <a:pt x="2129" y="304"/>
                    <a:pt x="2101" y="316"/>
                  </a:cubicBezTo>
                  <a:cubicBezTo>
                    <a:pt x="2111" y="296"/>
                    <a:pt x="2088" y="337"/>
                    <a:pt x="2087" y="341"/>
                  </a:cubicBezTo>
                  <a:cubicBezTo>
                    <a:pt x="2079" y="375"/>
                    <a:pt x="2083" y="414"/>
                    <a:pt x="2070" y="447"/>
                  </a:cubicBezTo>
                  <a:cubicBezTo>
                    <a:pt x="2073" y="441"/>
                    <a:pt x="2079" y="430"/>
                    <a:pt x="2080" y="424"/>
                  </a:cubicBezTo>
                  <a:cubicBezTo>
                    <a:pt x="2079" y="429"/>
                    <a:pt x="2079" y="435"/>
                    <a:pt x="2078" y="441"/>
                  </a:cubicBezTo>
                  <a:cubicBezTo>
                    <a:pt x="2078" y="441"/>
                    <a:pt x="2078" y="441"/>
                    <a:pt x="2078" y="441"/>
                  </a:cubicBezTo>
                  <a:cubicBezTo>
                    <a:pt x="2077" y="442"/>
                    <a:pt x="2077" y="442"/>
                    <a:pt x="2078" y="442"/>
                  </a:cubicBezTo>
                  <a:cubicBezTo>
                    <a:pt x="2078" y="442"/>
                    <a:pt x="2078" y="442"/>
                    <a:pt x="2078" y="442"/>
                  </a:cubicBezTo>
                  <a:cubicBezTo>
                    <a:pt x="2078" y="442"/>
                    <a:pt x="2078" y="442"/>
                    <a:pt x="2077" y="442"/>
                  </a:cubicBezTo>
                  <a:cubicBezTo>
                    <a:pt x="2078" y="442"/>
                    <a:pt x="2078" y="442"/>
                    <a:pt x="2078" y="442"/>
                  </a:cubicBezTo>
                  <a:cubicBezTo>
                    <a:pt x="2072" y="474"/>
                    <a:pt x="2057" y="504"/>
                    <a:pt x="2046" y="534"/>
                  </a:cubicBezTo>
                  <a:cubicBezTo>
                    <a:pt x="2036" y="551"/>
                    <a:pt x="2023" y="614"/>
                    <a:pt x="2009" y="644"/>
                  </a:cubicBezTo>
                  <a:cubicBezTo>
                    <a:pt x="1993" y="676"/>
                    <a:pt x="1979" y="709"/>
                    <a:pt x="1964" y="742"/>
                  </a:cubicBezTo>
                  <a:cubicBezTo>
                    <a:pt x="1964" y="742"/>
                    <a:pt x="1964" y="742"/>
                    <a:pt x="1964" y="742"/>
                  </a:cubicBezTo>
                  <a:cubicBezTo>
                    <a:pt x="1964" y="743"/>
                    <a:pt x="1963" y="744"/>
                    <a:pt x="1963" y="745"/>
                  </a:cubicBezTo>
                  <a:cubicBezTo>
                    <a:pt x="1962" y="745"/>
                    <a:pt x="1962" y="746"/>
                    <a:pt x="1962" y="746"/>
                  </a:cubicBezTo>
                  <a:cubicBezTo>
                    <a:pt x="1950" y="774"/>
                    <a:pt x="1937" y="802"/>
                    <a:pt x="1923" y="829"/>
                  </a:cubicBezTo>
                  <a:cubicBezTo>
                    <a:pt x="1932" y="816"/>
                    <a:pt x="1940" y="804"/>
                    <a:pt x="1949" y="791"/>
                  </a:cubicBezTo>
                  <a:cubicBezTo>
                    <a:pt x="1940" y="810"/>
                    <a:pt x="1928" y="826"/>
                    <a:pt x="1916" y="842"/>
                  </a:cubicBezTo>
                  <a:cubicBezTo>
                    <a:pt x="1916" y="842"/>
                    <a:pt x="1916" y="842"/>
                    <a:pt x="1916" y="842"/>
                  </a:cubicBezTo>
                  <a:cubicBezTo>
                    <a:pt x="1915" y="843"/>
                    <a:pt x="1915" y="843"/>
                    <a:pt x="1915" y="844"/>
                  </a:cubicBezTo>
                  <a:cubicBezTo>
                    <a:pt x="1915" y="844"/>
                    <a:pt x="1915" y="844"/>
                    <a:pt x="1915" y="844"/>
                  </a:cubicBezTo>
                  <a:cubicBezTo>
                    <a:pt x="1904" y="858"/>
                    <a:pt x="1895" y="873"/>
                    <a:pt x="1890" y="891"/>
                  </a:cubicBezTo>
                  <a:cubicBezTo>
                    <a:pt x="1896" y="877"/>
                    <a:pt x="1904" y="865"/>
                    <a:pt x="1914" y="855"/>
                  </a:cubicBezTo>
                  <a:cubicBezTo>
                    <a:pt x="1878" y="915"/>
                    <a:pt x="1851" y="983"/>
                    <a:pt x="1802" y="1035"/>
                  </a:cubicBezTo>
                  <a:cubicBezTo>
                    <a:pt x="1808" y="1025"/>
                    <a:pt x="1814" y="1015"/>
                    <a:pt x="1819" y="1006"/>
                  </a:cubicBezTo>
                  <a:cubicBezTo>
                    <a:pt x="1816" y="1011"/>
                    <a:pt x="1788" y="1052"/>
                    <a:pt x="1794" y="1040"/>
                  </a:cubicBezTo>
                  <a:cubicBezTo>
                    <a:pt x="1786" y="1053"/>
                    <a:pt x="1777" y="1069"/>
                    <a:pt x="1766" y="1085"/>
                  </a:cubicBezTo>
                  <a:cubicBezTo>
                    <a:pt x="1770" y="1081"/>
                    <a:pt x="1774" y="1076"/>
                    <a:pt x="1777" y="1071"/>
                  </a:cubicBezTo>
                  <a:cubicBezTo>
                    <a:pt x="1773" y="1078"/>
                    <a:pt x="1769" y="1084"/>
                    <a:pt x="1763" y="1091"/>
                  </a:cubicBezTo>
                  <a:cubicBezTo>
                    <a:pt x="1763" y="1091"/>
                    <a:pt x="1763" y="1092"/>
                    <a:pt x="1762" y="1092"/>
                  </a:cubicBezTo>
                  <a:cubicBezTo>
                    <a:pt x="1762" y="1092"/>
                    <a:pt x="1762" y="1092"/>
                    <a:pt x="1762" y="1093"/>
                  </a:cubicBezTo>
                  <a:cubicBezTo>
                    <a:pt x="1761" y="1093"/>
                    <a:pt x="1761" y="1093"/>
                    <a:pt x="1761" y="1094"/>
                  </a:cubicBezTo>
                  <a:cubicBezTo>
                    <a:pt x="1760" y="1095"/>
                    <a:pt x="1759" y="1096"/>
                    <a:pt x="1759" y="1096"/>
                  </a:cubicBezTo>
                  <a:cubicBezTo>
                    <a:pt x="1759" y="1096"/>
                    <a:pt x="1759" y="1096"/>
                    <a:pt x="1759" y="1096"/>
                  </a:cubicBezTo>
                  <a:cubicBezTo>
                    <a:pt x="1759" y="1097"/>
                    <a:pt x="1758" y="1097"/>
                    <a:pt x="1758" y="1097"/>
                  </a:cubicBezTo>
                  <a:cubicBezTo>
                    <a:pt x="1730" y="1140"/>
                    <a:pt x="1695" y="1186"/>
                    <a:pt x="1661" y="1207"/>
                  </a:cubicBezTo>
                  <a:cubicBezTo>
                    <a:pt x="1658" y="1211"/>
                    <a:pt x="1653" y="1216"/>
                    <a:pt x="1646" y="1223"/>
                  </a:cubicBezTo>
                  <a:cubicBezTo>
                    <a:pt x="1628" y="1241"/>
                    <a:pt x="1608" y="1257"/>
                    <a:pt x="1591" y="1275"/>
                  </a:cubicBezTo>
                  <a:cubicBezTo>
                    <a:pt x="1589" y="1278"/>
                    <a:pt x="1557" y="1320"/>
                    <a:pt x="1552" y="1326"/>
                  </a:cubicBezTo>
                  <a:cubicBezTo>
                    <a:pt x="1523" y="1353"/>
                    <a:pt x="1491" y="1377"/>
                    <a:pt x="1460" y="1403"/>
                  </a:cubicBezTo>
                  <a:cubicBezTo>
                    <a:pt x="1402" y="1450"/>
                    <a:pt x="1323" y="1480"/>
                    <a:pt x="1277" y="1540"/>
                  </a:cubicBezTo>
                  <a:cubicBezTo>
                    <a:pt x="1286" y="1531"/>
                    <a:pt x="1297" y="1526"/>
                    <a:pt x="1309" y="1523"/>
                  </a:cubicBezTo>
                  <a:cubicBezTo>
                    <a:pt x="1289" y="1531"/>
                    <a:pt x="1272" y="1543"/>
                    <a:pt x="1254" y="1556"/>
                  </a:cubicBezTo>
                  <a:cubicBezTo>
                    <a:pt x="1252" y="1560"/>
                    <a:pt x="1247" y="1563"/>
                    <a:pt x="1242" y="1565"/>
                  </a:cubicBezTo>
                  <a:cubicBezTo>
                    <a:pt x="1235" y="1570"/>
                    <a:pt x="1229" y="1574"/>
                    <a:pt x="1222" y="1579"/>
                  </a:cubicBezTo>
                  <a:cubicBezTo>
                    <a:pt x="1225" y="1577"/>
                    <a:pt x="1232" y="1572"/>
                    <a:pt x="1239" y="1566"/>
                  </a:cubicBezTo>
                  <a:cubicBezTo>
                    <a:pt x="1229" y="1570"/>
                    <a:pt x="1216" y="1572"/>
                    <a:pt x="1210" y="1578"/>
                  </a:cubicBezTo>
                  <a:cubicBezTo>
                    <a:pt x="1222" y="1567"/>
                    <a:pt x="1235" y="1559"/>
                    <a:pt x="1250" y="1554"/>
                  </a:cubicBezTo>
                  <a:cubicBezTo>
                    <a:pt x="1227" y="1557"/>
                    <a:pt x="1198" y="1579"/>
                    <a:pt x="1171" y="1598"/>
                  </a:cubicBezTo>
                  <a:cubicBezTo>
                    <a:pt x="1171" y="1598"/>
                    <a:pt x="1171" y="1598"/>
                    <a:pt x="1171" y="1598"/>
                  </a:cubicBezTo>
                  <a:cubicBezTo>
                    <a:pt x="1165" y="1602"/>
                    <a:pt x="1158" y="1606"/>
                    <a:pt x="1151" y="1610"/>
                  </a:cubicBezTo>
                  <a:cubicBezTo>
                    <a:pt x="1138" y="1618"/>
                    <a:pt x="1124" y="1625"/>
                    <a:pt x="1111" y="1633"/>
                  </a:cubicBezTo>
                  <a:cubicBezTo>
                    <a:pt x="1045" y="1669"/>
                    <a:pt x="978" y="1701"/>
                    <a:pt x="911" y="1735"/>
                  </a:cubicBezTo>
                  <a:cubicBezTo>
                    <a:pt x="905" y="1737"/>
                    <a:pt x="900" y="1740"/>
                    <a:pt x="895" y="1743"/>
                  </a:cubicBezTo>
                  <a:cubicBezTo>
                    <a:pt x="887" y="1748"/>
                    <a:pt x="879" y="1752"/>
                    <a:pt x="871" y="1757"/>
                  </a:cubicBezTo>
                  <a:cubicBezTo>
                    <a:pt x="844" y="1772"/>
                    <a:pt x="816" y="1787"/>
                    <a:pt x="788" y="1790"/>
                  </a:cubicBezTo>
                  <a:cubicBezTo>
                    <a:pt x="761" y="1793"/>
                    <a:pt x="758" y="1762"/>
                    <a:pt x="755" y="1741"/>
                  </a:cubicBezTo>
                  <a:cubicBezTo>
                    <a:pt x="751" y="1731"/>
                    <a:pt x="736" y="1684"/>
                    <a:pt x="734" y="1672"/>
                  </a:cubicBezTo>
                  <a:cubicBezTo>
                    <a:pt x="725" y="1616"/>
                    <a:pt x="708" y="1561"/>
                    <a:pt x="692" y="1508"/>
                  </a:cubicBezTo>
                  <a:cubicBezTo>
                    <a:pt x="692" y="1512"/>
                    <a:pt x="692" y="1516"/>
                    <a:pt x="693" y="1520"/>
                  </a:cubicBezTo>
                  <a:cubicBezTo>
                    <a:pt x="691" y="1515"/>
                    <a:pt x="690" y="1509"/>
                    <a:pt x="688" y="1504"/>
                  </a:cubicBezTo>
                  <a:cubicBezTo>
                    <a:pt x="652" y="1529"/>
                    <a:pt x="616" y="1555"/>
                    <a:pt x="580" y="1581"/>
                  </a:cubicBezTo>
                  <a:cubicBezTo>
                    <a:pt x="580" y="1582"/>
                    <a:pt x="580" y="1582"/>
                    <a:pt x="580" y="1582"/>
                  </a:cubicBezTo>
                  <a:cubicBezTo>
                    <a:pt x="546" y="1606"/>
                    <a:pt x="513" y="1630"/>
                    <a:pt x="479" y="1653"/>
                  </a:cubicBezTo>
                  <a:cubicBezTo>
                    <a:pt x="482" y="1651"/>
                    <a:pt x="483" y="1650"/>
                    <a:pt x="483" y="1649"/>
                  </a:cubicBezTo>
                  <a:cubicBezTo>
                    <a:pt x="508" y="1638"/>
                    <a:pt x="524" y="1612"/>
                    <a:pt x="547" y="1596"/>
                  </a:cubicBezTo>
                  <a:cubicBezTo>
                    <a:pt x="438" y="1650"/>
                    <a:pt x="349" y="1734"/>
                    <a:pt x="253" y="1806"/>
                  </a:cubicBezTo>
                  <a:cubicBezTo>
                    <a:pt x="291" y="1782"/>
                    <a:pt x="322" y="1745"/>
                    <a:pt x="366" y="1730"/>
                  </a:cubicBezTo>
                  <a:cubicBezTo>
                    <a:pt x="344" y="1738"/>
                    <a:pt x="327" y="1760"/>
                    <a:pt x="311" y="1775"/>
                  </a:cubicBezTo>
                  <a:cubicBezTo>
                    <a:pt x="283" y="1801"/>
                    <a:pt x="248" y="1817"/>
                    <a:pt x="215" y="1836"/>
                  </a:cubicBezTo>
                  <a:cubicBezTo>
                    <a:pt x="215" y="1836"/>
                    <a:pt x="215" y="1836"/>
                    <a:pt x="215" y="1836"/>
                  </a:cubicBezTo>
                  <a:cubicBezTo>
                    <a:pt x="215" y="1836"/>
                    <a:pt x="215" y="1836"/>
                    <a:pt x="215" y="1836"/>
                  </a:cubicBezTo>
                  <a:cubicBezTo>
                    <a:pt x="215" y="1836"/>
                    <a:pt x="215" y="1836"/>
                    <a:pt x="214" y="1836"/>
                  </a:cubicBezTo>
                  <a:cubicBezTo>
                    <a:pt x="210" y="1839"/>
                    <a:pt x="206" y="1841"/>
                    <a:pt x="202" y="1844"/>
                  </a:cubicBezTo>
                  <a:cubicBezTo>
                    <a:pt x="131" y="1888"/>
                    <a:pt x="67" y="1942"/>
                    <a:pt x="0" y="1992"/>
                  </a:cubicBezTo>
                  <a:cubicBezTo>
                    <a:pt x="6" y="1994"/>
                    <a:pt x="13" y="1996"/>
                    <a:pt x="20" y="1998"/>
                  </a:cubicBezTo>
                  <a:cubicBezTo>
                    <a:pt x="16" y="1995"/>
                    <a:pt x="13" y="1991"/>
                    <a:pt x="11" y="1987"/>
                  </a:cubicBezTo>
                  <a:cubicBezTo>
                    <a:pt x="13" y="1991"/>
                    <a:pt x="17" y="1995"/>
                    <a:pt x="21" y="1998"/>
                  </a:cubicBezTo>
                  <a:cubicBezTo>
                    <a:pt x="35" y="2002"/>
                    <a:pt x="50" y="2007"/>
                    <a:pt x="64" y="2011"/>
                  </a:cubicBezTo>
                  <a:cubicBezTo>
                    <a:pt x="74" y="2013"/>
                    <a:pt x="83" y="2012"/>
                    <a:pt x="89" y="2011"/>
                  </a:cubicBezTo>
                  <a:cubicBezTo>
                    <a:pt x="65" y="2003"/>
                    <a:pt x="41" y="1993"/>
                    <a:pt x="16" y="1989"/>
                  </a:cubicBezTo>
                  <a:cubicBezTo>
                    <a:pt x="56" y="1942"/>
                    <a:pt x="114" y="1919"/>
                    <a:pt x="164" y="1884"/>
                  </a:cubicBezTo>
                  <a:cubicBezTo>
                    <a:pt x="120" y="1922"/>
                    <a:pt x="71" y="1953"/>
                    <a:pt x="24" y="1987"/>
                  </a:cubicBezTo>
                  <a:cubicBezTo>
                    <a:pt x="83" y="2005"/>
                    <a:pt x="138" y="2031"/>
                    <a:pt x="196" y="2049"/>
                  </a:cubicBezTo>
                  <a:cubicBezTo>
                    <a:pt x="198" y="2049"/>
                    <a:pt x="199" y="2049"/>
                    <a:pt x="201" y="2049"/>
                  </a:cubicBezTo>
                  <a:cubicBezTo>
                    <a:pt x="205" y="2051"/>
                    <a:pt x="210" y="2053"/>
                    <a:pt x="215" y="2053"/>
                  </a:cubicBezTo>
                  <a:cubicBezTo>
                    <a:pt x="215" y="2053"/>
                    <a:pt x="216" y="2053"/>
                    <a:pt x="217" y="2054"/>
                  </a:cubicBezTo>
                  <a:cubicBezTo>
                    <a:pt x="222" y="2056"/>
                    <a:pt x="227" y="2058"/>
                    <a:pt x="233" y="2061"/>
                  </a:cubicBezTo>
                  <a:cubicBezTo>
                    <a:pt x="237" y="2060"/>
                    <a:pt x="293" y="2079"/>
                    <a:pt x="317" y="2087"/>
                  </a:cubicBezTo>
                  <a:cubicBezTo>
                    <a:pt x="277" y="2073"/>
                    <a:pt x="347" y="2088"/>
                    <a:pt x="358" y="2092"/>
                  </a:cubicBezTo>
                  <a:cubicBezTo>
                    <a:pt x="391" y="2103"/>
                    <a:pt x="422" y="2115"/>
                    <a:pt x="454" y="2128"/>
                  </a:cubicBezTo>
                  <a:cubicBezTo>
                    <a:pt x="583" y="2177"/>
                    <a:pt x="719" y="2205"/>
                    <a:pt x="850" y="2248"/>
                  </a:cubicBezTo>
                  <a:cubicBezTo>
                    <a:pt x="847" y="2225"/>
                    <a:pt x="844" y="2202"/>
                    <a:pt x="840" y="2179"/>
                  </a:cubicBezTo>
                  <a:cubicBezTo>
                    <a:pt x="841" y="2127"/>
                    <a:pt x="821" y="2061"/>
                    <a:pt x="815" y="2009"/>
                  </a:cubicBezTo>
                  <a:cubicBezTo>
                    <a:pt x="815" y="2015"/>
                    <a:pt x="816" y="2022"/>
                    <a:pt x="817" y="2028"/>
                  </a:cubicBezTo>
                  <a:cubicBezTo>
                    <a:pt x="815" y="2019"/>
                    <a:pt x="812" y="2009"/>
                    <a:pt x="810" y="1999"/>
                  </a:cubicBezTo>
                  <a:cubicBezTo>
                    <a:pt x="811" y="2001"/>
                    <a:pt x="811" y="2002"/>
                    <a:pt x="812" y="2002"/>
                  </a:cubicBezTo>
                  <a:cubicBezTo>
                    <a:pt x="810" y="1997"/>
                    <a:pt x="808" y="1993"/>
                    <a:pt x="807" y="1988"/>
                  </a:cubicBezTo>
                  <a:cubicBezTo>
                    <a:pt x="808" y="1992"/>
                    <a:pt x="809" y="1995"/>
                    <a:pt x="810" y="1999"/>
                  </a:cubicBezTo>
                  <a:cubicBezTo>
                    <a:pt x="809" y="1998"/>
                    <a:pt x="809" y="1996"/>
                    <a:pt x="808" y="1995"/>
                  </a:cubicBezTo>
                  <a:cubicBezTo>
                    <a:pt x="810" y="2014"/>
                    <a:pt x="809" y="2034"/>
                    <a:pt x="812" y="2053"/>
                  </a:cubicBezTo>
                  <a:cubicBezTo>
                    <a:pt x="808" y="2024"/>
                    <a:pt x="802" y="1988"/>
                    <a:pt x="799" y="1964"/>
                  </a:cubicBezTo>
                  <a:cubicBezTo>
                    <a:pt x="799" y="1966"/>
                    <a:pt x="799" y="1966"/>
                    <a:pt x="799" y="1966"/>
                  </a:cubicBezTo>
                  <a:cubicBezTo>
                    <a:pt x="799" y="1969"/>
                    <a:pt x="798" y="1972"/>
                    <a:pt x="798" y="1975"/>
                  </a:cubicBezTo>
                  <a:cubicBezTo>
                    <a:pt x="797" y="1967"/>
                    <a:pt x="796" y="1962"/>
                    <a:pt x="796" y="1960"/>
                  </a:cubicBezTo>
                  <a:cubicBezTo>
                    <a:pt x="796" y="1960"/>
                    <a:pt x="796" y="1960"/>
                    <a:pt x="796" y="1960"/>
                  </a:cubicBezTo>
                  <a:cubicBezTo>
                    <a:pt x="796" y="1960"/>
                    <a:pt x="796" y="1960"/>
                    <a:pt x="796" y="1960"/>
                  </a:cubicBezTo>
                  <a:cubicBezTo>
                    <a:pt x="796" y="1959"/>
                    <a:pt x="796" y="1959"/>
                    <a:pt x="797" y="1959"/>
                  </a:cubicBezTo>
                  <a:cubicBezTo>
                    <a:pt x="797" y="1959"/>
                    <a:pt x="797" y="1959"/>
                    <a:pt x="797" y="1960"/>
                  </a:cubicBezTo>
                  <a:cubicBezTo>
                    <a:pt x="797" y="1960"/>
                    <a:pt x="797" y="1960"/>
                    <a:pt x="797" y="1960"/>
                  </a:cubicBezTo>
                  <a:cubicBezTo>
                    <a:pt x="799" y="1963"/>
                    <a:pt x="803" y="1975"/>
                    <a:pt x="805" y="1984"/>
                  </a:cubicBezTo>
                  <a:cubicBezTo>
                    <a:pt x="801" y="1965"/>
                    <a:pt x="798" y="1937"/>
                    <a:pt x="801" y="1928"/>
                  </a:cubicBezTo>
                  <a:cubicBezTo>
                    <a:pt x="797" y="1933"/>
                    <a:pt x="795" y="1938"/>
                    <a:pt x="794" y="1945"/>
                  </a:cubicBezTo>
                  <a:cubicBezTo>
                    <a:pt x="794" y="1945"/>
                    <a:pt x="794" y="1944"/>
                    <a:pt x="793" y="1944"/>
                  </a:cubicBezTo>
                  <a:cubicBezTo>
                    <a:pt x="793" y="1943"/>
                    <a:pt x="793" y="1942"/>
                    <a:pt x="793" y="1942"/>
                  </a:cubicBezTo>
                  <a:cubicBezTo>
                    <a:pt x="792" y="1941"/>
                    <a:pt x="792" y="1941"/>
                    <a:pt x="792" y="1940"/>
                  </a:cubicBezTo>
                  <a:cubicBezTo>
                    <a:pt x="792" y="1940"/>
                    <a:pt x="791" y="1939"/>
                    <a:pt x="791" y="1938"/>
                  </a:cubicBezTo>
                  <a:cubicBezTo>
                    <a:pt x="791" y="1938"/>
                    <a:pt x="791" y="1938"/>
                    <a:pt x="791" y="1938"/>
                  </a:cubicBezTo>
                  <a:cubicBezTo>
                    <a:pt x="791" y="1938"/>
                    <a:pt x="791" y="1938"/>
                    <a:pt x="791" y="1938"/>
                  </a:cubicBezTo>
                  <a:cubicBezTo>
                    <a:pt x="791" y="1938"/>
                    <a:pt x="791" y="1938"/>
                    <a:pt x="791" y="1938"/>
                  </a:cubicBezTo>
                  <a:cubicBezTo>
                    <a:pt x="791" y="1937"/>
                    <a:pt x="791" y="1936"/>
                    <a:pt x="791" y="1936"/>
                  </a:cubicBezTo>
                  <a:cubicBezTo>
                    <a:pt x="791" y="1936"/>
                    <a:pt x="791" y="1937"/>
                    <a:pt x="792" y="1939"/>
                  </a:cubicBezTo>
                  <a:cubicBezTo>
                    <a:pt x="789" y="1928"/>
                    <a:pt x="790" y="1917"/>
                    <a:pt x="798" y="1912"/>
                  </a:cubicBezTo>
                  <a:cubicBezTo>
                    <a:pt x="797" y="1913"/>
                    <a:pt x="795" y="1913"/>
                    <a:pt x="793" y="1914"/>
                  </a:cubicBezTo>
                  <a:cubicBezTo>
                    <a:pt x="796" y="1906"/>
                    <a:pt x="853" y="1896"/>
                    <a:pt x="863" y="1893"/>
                  </a:cubicBezTo>
                  <a:cubicBezTo>
                    <a:pt x="860" y="1894"/>
                    <a:pt x="858" y="1895"/>
                    <a:pt x="856" y="1896"/>
                  </a:cubicBezTo>
                  <a:cubicBezTo>
                    <a:pt x="860" y="1895"/>
                    <a:pt x="864" y="1894"/>
                    <a:pt x="868" y="1893"/>
                  </a:cubicBezTo>
                  <a:cubicBezTo>
                    <a:pt x="868" y="1893"/>
                    <a:pt x="868" y="1893"/>
                    <a:pt x="869" y="1893"/>
                  </a:cubicBezTo>
                  <a:cubicBezTo>
                    <a:pt x="869" y="1893"/>
                    <a:pt x="869" y="1893"/>
                    <a:pt x="869" y="1893"/>
                  </a:cubicBezTo>
                  <a:cubicBezTo>
                    <a:pt x="876" y="1892"/>
                    <a:pt x="883" y="1890"/>
                    <a:pt x="889" y="1889"/>
                  </a:cubicBezTo>
                  <a:cubicBezTo>
                    <a:pt x="893" y="1889"/>
                    <a:pt x="897" y="1888"/>
                    <a:pt x="900" y="1887"/>
                  </a:cubicBezTo>
                  <a:cubicBezTo>
                    <a:pt x="896" y="1888"/>
                    <a:pt x="893" y="1889"/>
                    <a:pt x="889" y="1890"/>
                  </a:cubicBezTo>
                  <a:cubicBezTo>
                    <a:pt x="882" y="1891"/>
                    <a:pt x="876" y="1893"/>
                    <a:pt x="869" y="1896"/>
                  </a:cubicBezTo>
                  <a:cubicBezTo>
                    <a:pt x="854" y="1900"/>
                    <a:pt x="838" y="1906"/>
                    <a:pt x="823" y="1912"/>
                  </a:cubicBezTo>
                  <a:cubicBezTo>
                    <a:pt x="838" y="1920"/>
                    <a:pt x="855" y="1916"/>
                    <a:pt x="873" y="1907"/>
                  </a:cubicBezTo>
                  <a:cubicBezTo>
                    <a:pt x="878" y="1905"/>
                    <a:pt x="883" y="1902"/>
                    <a:pt x="888" y="1899"/>
                  </a:cubicBezTo>
                  <a:cubicBezTo>
                    <a:pt x="908" y="1886"/>
                    <a:pt x="927" y="1871"/>
                    <a:pt x="941" y="1865"/>
                  </a:cubicBezTo>
                  <a:cubicBezTo>
                    <a:pt x="924" y="1871"/>
                    <a:pt x="907" y="1877"/>
                    <a:pt x="890" y="1883"/>
                  </a:cubicBezTo>
                  <a:cubicBezTo>
                    <a:pt x="883" y="1885"/>
                    <a:pt x="876" y="1887"/>
                    <a:pt x="869" y="1890"/>
                  </a:cubicBezTo>
                  <a:cubicBezTo>
                    <a:pt x="876" y="1887"/>
                    <a:pt x="883" y="1883"/>
                    <a:pt x="890" y="1880"/>
                  </a:cubicBezTo>
                  <a:cubicBezTo>
                    <a:pt x="967" y="1847"/>
                    <a:pt x="1044" y="1814"/>
                    <a:pt x="1118" y="1775"/>
                  </a:cubicBezTo>
                  <a:cubicBezTo>
                    <a:pt x="1118" y="1775"/>
                    <a:pt x="1118" y="1774"/>
                    <a:pt x="1119" y="1774"/>
                  </a:cubicBezTo>
                  <a:cubicBezTo>
                    <a:pt x="1119" y="1774"/>
                    <a:pt x="1119" y="1774"/>
                    <a:pt x="1119" y="1774"/>
                  </a:cubicBezTo>
                  <a:cubicBezTo>
                    <a:pt x="1126" y="1771"/>
                    <a:pt x="1132" y="1767"/>
                    <a:pt x="1139" y="1763"/>
                  </a:cubicBezTo>
                  <a:cubicBezTo>
                    <a:pt x="1178" y="1742"/>
                    <a:pt x="1216" y="1720"/>
                    <a:pt x="1252" y="1696"/>
                  </a:cubicBezTo>
                  <a:cubicBezTo>
                    <a:pt x="1247" y="1699"/>
                    <a:pt x="1242" y="1705"/>
                    <a:pt x="1236" y="1712"/>
                  </a:cubicBezTo>
                  <a:cubicBezTo>
                    <a:pt x="1266" y="1693"/>
                    <a:pt x="1295" y="1673"/>
                    <a:pt x="1324" y="1653"/>
                  </a:cubicBezTo>
                  <a:cubicBezTo>
                    <a:pt x="1334" y="1646"/>
                    <a:pt x="1355" y="1631"/>
                    <a:pt x="1376" y="1615"/>
                  </a:cubicBezTo>
                  <a:cubicBezTo>
                    <a:pt x="1374" y="1616"/>
                    <a:pt x="1373" y="1616"/>
                    <a:pt x="1371" y="1616"/>
                  </a:cubicBezTo>
                  <a:cubicBezTo>
                    <a:pt x="1372" y="1615"/>
                    <a:pt x="1372" y="1615"/>
                    <a:pt x="1373" y="1615"/>
                  </a:cubicBezTo>
                  <a:cubicBezTo>
                    <a:pt x="1372" y="1615"/>
                    <a:pt x="1372" y="1615"/>
                    <a:pt x="1371" y="1616"/>
                  </a:cubicBezTo>
                  <a:cubicBezTo>
                    <a:pt x="1370" y="1616"/>
                    <a:pt x="1370" y="1616"/>
                    <a:pt x="1369" y="1615"/>
                  </a:cubicBezTo>
                  <a:cubicBezTo>
                    <a:pt x="1358" y="1624"/>
                    <a:pt x="1346" y="1633"/>
                    <a:pt x="1333" y="1640"/>
                  </a:cubicBezTo>
                  <a:cubicBezTo>
                    <a:pt x="1336" y="1639"/>
                    <a:pt x="1340" y="1637"/>
                    <a:pt x="1343" y="1635"/>
                  </a:cubicBezTo>
                  <a:cubicBezTo>
                    <a:pt x="1302" y="1664"/>
                    <a:pt x="1235" y="1709"/>
                    <a:pt x="1232" y="1704"/>
                  </a:cubicBezTo>
                  <a:cubicBezTo>
                    <a:pt x="1226" y="1693"/>
                    <a:pt x="1340" y="1628"/>
                    <a:pt x="1352" y="1620"/>
                  </a:cubicBezTo>
                  <a:cubicBezTo>
                    <a:pt x="1371" y="1608"/>
                    <a:pt x="1391" y="1595"/>
                    <a:pt x="1409" y="1582"/>
                  </a:cubicBezTo>
                  <a:cubicBezTo>
                    <a:pt x="1405" y="1586"/>
                    <a:pt x="1400" y="1590"/>
                    <a:pt x="1395" y="1593"/>
                  </a:cubicBezTo>
                  <a:cubicBezTo>
                    <a:pt x="1405" y="1586"/>
                    <a:pt x="1415" y="1578"/>
                    <a:pt x="1424" y="1571"/>
                  </a:cubicBezTo>
                  <a:cubicBezTo>
                    <a:pt x="1440" y="1559"/>
                    <a:pt x="1455" y="1547"/>
                    <a:pt x="1471" y="1534"/>
                  </a:cubicBezTo>
                  <a:cubicBezTo>
                    <a:pt x="1493" y="1516"/>
                    <a:pt x="1514" y="1497"/>
                    <a:pt x="1535" y="1478"/>
                  </a:cubicBezTo>
                  <a:cubicBezTo>
                    <a:pt x="1544" y="1470"/>
                    <a:pt x="1631" y="1395"/>
                    <a:pt x="1576" y="1435"/>
                  </a:cubicBezTo>
                  <a:cubicBezTo>
                    <a:pt x="1586" y="1426"/>
                    <a:pt x="1595" y="1417"/>
                    <a:pt x="1603" y="1407"/>
                  </a:cubicBezTo>
                  <a:cubicBezTo>
                    <a:pt x="1577" y="1430"/>
                    <a:pt x="1550" y="1453"/>
                    <a:pt x="1523" y="1476"/>
                  </a:cubicBezTo>
                  <a:cubicBezTo>
                    <a:pt x="1567" y="1424"/>
                    <a:pt x="1623" y="1384"/>
                    <a:pt x="1669" y="1334"/>
                  </a:cubicBezTo>
                  <a:cubicBezTo>
                    <a:pt x="1661" y="1342"/>
                    <a:pt x="1652" y="1350"/>
                    <a:pt x="1644" y="1358"/>
                  </a:cubicBezTo>
                  <a:cubicBezTo>
                    <a:pt x="1675" y="1323"/>
                    <a:pt x="1709" y="1290"/>
                    <a:pt x="1739" y="1253"/>
                  </a:cubicBezTo>
                  <a:cubicBezTo>
                    <a:pt x="1769" y="1215"/>
                    <a:pt x="1789" y="1165"/>
                    <a:pt x="1828" y="1135"/>
                  </a:cubicBezTo>
                  <a:cubicBezTo>
                    <a:pt x="1835" y="1124"/>
                    <a:pt x="1842" y="1114"/>
                    <a:pt x="1849" y="1103"/>
                  </a:cubicBezTo>
                  <a:cubicBezTo>
                    <a:pt x="1856" y="1093"/>
                    <a:pt x="1909" y="1021"/>
                    <a:pt x="1861" y="1076"/>
                  </a:cubicBezTo>
                  <a:cubicBezTo>
                    <a:pt x="1869" y="1064"/>
                    <a:pt x="1877" y="1051"/>
                    <a:pt x="1884" y="1039"/>
                  </a:cubicBezTo>
                  <a:cubicBezTo>
                    <a:pt x="1873" y="1055"/>
                    <a:pt x="1863" y="1066"/>
                    <a:pt x="1856" y="1069"/>
                  </a:cubicBezTo>
                  <a:cubicBezTo>
                    <a:pt x="1853" y="1073"/>
                    <a:pt x="1849" y="1079"/>
                    <a:pt x="1843" y="1086"/>
                  </a:cubicBezTo>
                  <a:cubicBezTo>
                    <a:pt x="1843" y="1087"/>
                    <a:pt x="1842" y="1088"/>
                    <a:pt x="1841" y="1089"/>
                  </a:cubicBezTo>
                  <a:cubicBezTo>
                    <a:pt x="1811" y="1117"/>
                    <a:pt x="1789" y="1173"/>
                    <a:pt x="1765" y="1202"/>
                  </a:cubicBezTo>
                  <a:cubicBezTo>
                    <a:pt x="1722" y="1255"/>
                    <a:pt x="1676" y="1305"/>
                    <a:pt x="1628" y="1354"/>
                  </a:cubicBezTo>
                  <a:cubicBezTo>
                    <a:pt x="1587" y="1397"/>
                    <a:pt x="1547" y="1441"/>
                    <a:pt x="1505" y="1483"/>
                  </a:cubicBezTo>
                  <a:cubicBezTo>
                    <a:pt x="1475" y="1491"/>
                    <a:pt x="1441" y="1529"/>
                    <a:pt x="1411" y="1563"/>
                  </a:cubicBezTo>
                  <a:cubicBezTo>
                    <a:pt x="1403" y="1566"/>
                    <a:pt x="1395" y="1569"/>
                    <a:pt x="1397" y="1567"/>
                  </a:cubicBezTo>
                  <a:cubicBezTo>
                    <a:pt x="1313" y="1625"/>
                    <a:pt x="1234" y="1692"/>
                    <a:pt x="1145" y="1742"/>
                  </a:cubicBezTo>
                  <a:cubicBezTo>
                    <a:pt x="1194" y="1715"/>
                    <a:pt x="1164" y="1733"/>
                    <a:pt x="1140" y="1746"/>
                  </a:cubicBezTo>
                  <a:cubicBezTo>
                    <a:pt x="1131" y="1752"/>
                    <a:pt x="1123" y="1756"/>
                    <a:pt x="1121" y="1758"/>
                  </a:cubicBezTo>
                  <a:cubicBezTo>
                    <a:pt x="1119" y="1759"/>
                    <a:pt x="1117" y="1760"/>
                    <a:pt x="1115" y="1761"/>
                  </a:cubicBezTo>
                  <a:cubicBezTo>
                    <a:pt x="1092" y="1774"/>
                    <a:pt x="1068" y="1786"/>
                    <a:pt x="1044" y="1798"/>
                  </a:cubicBezTo>
                  <a:cubicBezTo>
                    <a:pt x="1016" y="1812"/>
                    <a:pt x="986" y="1825"/>
                    <a:pt x="956" y="1837"/>
                  </a:cubicBezTo>
                  <a:cubicBezTo>
                    <a:pt x="956" y="1837"/>
                    <a:pt x="956" y="1837"/>
                    <a:pt x="956" y="1837"/>
                  </a:cubicBezTo>
                  <a:cubicBezTo>
                    <a:pt x="955" y="1838"/>
                    <a:pt x="953" y="1838"/>
                    <a:pt x="952" y="1839"/>
                  </a:cubicBezTo>
                  <a:cubicBezTo>
                    <a:pt x="956" y="1838"/>
                    <a:pt x="960" y="1837"/>
                    <a:pt x="964" y="1835"/>
                  </a:cubicBezTo>
                  <a:cubicBezTo>
                    <a:pt x="958" y="1837"/>
                    <a:pt x="953" y="1840"/>
                    <a:pt x="947" y="1842"/>
                  </a:cubicBezTo>
                  <a:cubicBezTo>
                    <a:pt x="947" y="1842"/>
                    <a:pt x="947" y="1842"/>
                    <a:pt x="947" y="1843"/>
                  </a:cubicBezTo>
                  <a:cubicBezTo>
                    <a:pt x="946" y="1843"/>
                    <a:pt x="945" y="1843"/>
                    <a:pt x="945" y="1843"/>
                  </a:cubicBezTo>
                  <a:cubicBezTo>
                    <a:pt x="945" y="1843"/>
                    <a:pt x="944" y="1844"/>
                    <a:pt x="944" y="1844"/>
                  </a:cubicBezTo>
                  <a:cubicBezTo>
                    <a:pt x="944" y="1844"/>
                    <a:pt x="945" y="1843"/>
                    <a:pt x="945" y="1843"/>
                  </a:cubicBezTo>
                  <a:cubicBezTo>
                    <a:pt x="945" y="1843"/>
                    <a:pt x="945" y="1843"/>
                    <a:pt x="946" y="1842"/>
                  </a:cubicBezTo>
                  <a:cubicBezTo>
                    <a:pt x="945" y="1843"/>
                    <a:pt x="942" y="1844"/>
                    <a:pt x="944" y="1843"/>
                  </a:cubicBezTo>
                  <a:cubicBezTo>
                    <a:pt x="938" y="1845"/>
                    <a:pt x="932" y="1847"/>
                    <a:pt x="926" y="1849"/>
                  </a:cubicBezTo>
                  <a:cubicBezTo>
                    <a:pt x="934" y="1846"/>
                    <a:pt x="943" y="1842"/>
                    <a:pt x="952" y="1840"/>
                  </a:cubicBezTo>
                  <a:cubicBezTo>
                    <a:pt x="953" y="1839"/>
                    <a:pt x="955" y="1838"/>
                    <a:pt x="956" y="1837"/>
                  </a:cubicBezTo>
                  <a:cubicBezTo>
                    <a:pt x="936" y="1845"/>
                    <a:pt x="915" y="1853"/>
                    <a:pt x="894" y="1860"/>
                  </a:cubicBezTo>
                  <a:cubicBezTo>
                    <a:pt x="883" y="1864"/>
                    <a:pt x="872" y="1867"/>
                    <a:pt x="861" y="1871"/>
                  </a:cubicBezTo>
                  <a:cubicBezTo>
                    <a:pt x="860" y="1871"/>
                    <a:pt x="859" y="1872"/>
                    <a:pt x="858" y="1872"/>
                  </a:cubicBezTo>
                  <a:cubicBezTo>
                    <a:pt x="859" y="1872"/>
                    <a:pt x="860" y="1871"/>
                    <a:pt x="861" y="1871"/>
                  </a:cubicBezTo>
                  <a:cubicBezTo>
                    <a:pt x="868" y="1869"/>
                    <a:pt x="882" y="1866"/>
                    <a:pt x="883" y="1864"/>
                  </a:cubicBezTo>
                  <a:cubicBezTo>
                    <a:pt x="882" y="1866"/>
                    <a:pt x="881" y="1867"/>
                    <a:pt x="880" y="1869"/>
                  </a:cubicBezTo>
                  <a:cubicBezTo>
                    <a:pt x="885" y="1867"/>
                    <a:pt x="889" y="1866"/>
                    <a:pt x="893" y="1865"/>
                  </a:cubicBezTo>
                  <a:cubicBezTo>
                    <a:pt x="898" y="1864"/>
                    <a:pt x="903" y="1863"/>
                    <a:pt x="908" y="1861"/>
                  </a:cubicBezTo>
                  <a:cubicBezTo>
                    <a:pt x="912" y="1860"/>
                    <a:pt x="917" y="1858"/>
                    <a:pt x="921" y="1856"/>
                  </a:cubicBezTo>
                  <a:cubicBezTo>
                    <a:pt x="921" y="1856"/>
                    <a:pt x="921" y="1856"/>
                    <a:pt x="922" y="1856"/>
                  </a:cubicBezTo>
                  <a:cubicBezTo>
                    <a:pt x="922" y="1856"/>
                    <a:pt x="922" y="1856"/>
                    <a:pt x="922" y="1856"/>
                  </a:cubicBezTo>
                  <a:cubicBezTo>
                    <a:pt x="922" y="1856"/>
                    <a:pt x="922" y="1856"/>
                    <a:pt x="922" y="1855"/>
                  </a:cubicBezTo>
                  <a:cubicBezTo>
                    <a:pt x="922" y="1855"/>
                    <a:pt x="922" y="1855"/>
                    <a:pt x="923" y="1855"/>
                  </a:cubicBezTo>
                  <a:cubicBezTo>
                    <a:pt x="923" y="1855"/>
                    <a:pt x="923" y="1855"/>
                    <a:pt x="923" y="1855"/>
                  </a:cubicBezTo>
                  <a:cubicBezTo>
                    <a:pt x="924" y="1855"/>
                    <a:pt x="924" y="1855"/>
                    <a:pt x="925" y="1854"/>
                  </a:cubicBezTo>
                  <a:cubicBezTo>
                    <a:pt x="926" y="1854"/>
                    <a:pt x="926" y="1854"/>
                    <a:pt x="927" y="1853"/>
                  </a:cubicBezTo>
                  <a:cubicBezTo>
                    <a:pt x="927" y="1853"/>
                    <a:pt x="928" y="1853"/>
                    <a:pt x="928" y="1853"/>
                  </a:cubicBezTo>
                  <a:cubicBezTo>
                    <a:pt x="928" y="1853"/>
                    <a:pt x="928" y="1853"/>
                    <a:pt x="928" y="1853"/>
                  </a:cubicBezTo>
                  <a:cubicBezTo>
                    <a:pt x="928" y="1853"/>
                    <a:pt x="930" y="1852"/>
                    <a:pt x="934" y="1851"/>
                  </a:cubicBezTo>
                  <a:cubicBezTo>
                    <a:pt x="934" y="1851"/>
                    <a:pt x="934" y="1850"/>
                    <a:pt x="935" y="1850"/>
                  </a:cubicBezTo>
                  <a:cubicBezTo>
                    <a:pt x="935" y="1850"/>
                    <a:pt x="935" y="1850"/>
                    <a:pt x="935" y="1850"/>
                  </a:cubicBezTo>
                  <a:cubicBezTo>
                    <a:pt x="934" y="1851"/>
                    <a:pt x="933" y="1852"/>
                    <a:pt x="932" y="1852"/>
                  </a:cubicBezTo>
                  <a:cubicBezTo>
                    <a:pt x="934" y="1852"/>
                    <a:pt x="936" y="1851"/>
                    <a:pt x="938" y="1850"/>
                  </a:cubicBezTo>
                  <a:cubicBezTo>
                    <a:pt x="928" y="1855"/>
                    <a:pt x="918" y="1859"/>
                    <a:pt x="908" y="1861"/>
                  </a:cubicBezTo>
                  <a:cubicBezTo>
                    <a:pt x="903" y="1863"/>
                    <a:pt x="898" y="1865"/>
                    <a:pt x="893" y="1867"/>
                  </a:cubicBezTo>
                  <a:cubicBezTo>
                    <a:pt x="886" y="1870"/>
                    <a:pt x="879" y="1872"/>
                    <a:pt x="873" y="1875"/>
                  </a:cubicBezTo>
                  <a:cubicBezTo>
                    <a:pt x="870" y="1877"/>
                    <a:pt x="866" y="1878"/>
                    <a:pt x="862" y="1879"/>
                  </a:cubicBezTo>
                  <a:cubicBezTo>
                    <a:pt x="866" y="1877"/>
                    <a:pt x="869" y="1876"/>
                    <a:pt x="873" y="1875"/>
                  </a:cubicBezTo>
                  <a:cubicBezTo>
                    <a:pt x="876" y="1873"/>
                    <a:pt x="878" y="1871"/>
                    <a:pt x="880" y="1869"/>
                  </a:cubicBezTo>
                  <a:cubicBezTo>
                    <a:pt x="874" y="1871"/>
                    <a:pt x="868" y="1873"/>
                    <a:pt x="862" y="1877"/>
                  </a:cubicBezTo>
                  <a:cubicBezTo>
                    <a:pt x="860" y="1878"/>
                    <a:pt x="857" y="1879"/>
                    <a:pt x="855" y="1880"/>
                  </a:cubicBezTo>
                  <a:cubicBezTo>
                    <a:pt x="858" y="1880"/>
                    <a:pt x="860" y="1879"/>
                    <a:pt x="862" y="1879"/>
                  </a:cubicBezTo>
                  <a:cubicBezTo>
                    <a:pt x="859" y="1880"/>
                    <a:pt x="855" y="1881"/>
                    <a:pt x="852" y="1883"/>
                  </a:cubicBezTo>
                  <a:cubicBezTo>
                    <a:pt x="853" y="1882"/>
                    <a:pt x="854" y="1881"/>
                    <a:pt x="855" y="1880"/>
                  </a:cubicBezTo>
                  <a:cubicBezTo>
                    <a:pt x="822" y="1887"/>
                    <a:pt x="770" y="1882"/>
                    <a:pt x="774" y="1923"/>
                  </a:cubicBezTo>
                  <a:cubicBezTo>
                    <a:pt x="777" y="1944"/>
                    <a:pt x="779" y="1965"/>
                    <a:pt x="783" y="1986"/>
                  </a:cubicBezTo>
                  <a:cubicBezTo>
                    <a:pt x="787" y="2012"/>
                    <a:pt x="792" y="2038"/>
                    <a:pt x="797" y="2064"/>
                  </a:cubicBezTo>
                  <a:cubicBezTo>
                    <a:pt x="797" y="2066"/>
                    <a:pt x="798" y="2069"/>
                    <a:pt x="798" y="2071"/>
                  </a:cubicBezTo>
                  <a:cubicBezTo>
                    <a:pt x="799" y="2074"/>
                    <a:pt x="799" y="2076"/>
                    <a:pt x="800" y="2078"/>
                  </a:cubicBezTo>
                  <a:cubicBezTo>
                    <a:pt x="801" y="2084"/>
                    <a:pt x="801" y="2089"/>
                    <a:pt x="802" y="2094"/>
                  </a:cubicBezTo>
                  <a:cubicBezTo>
                    <a:pt x="803" y="2095"/>
                    <a:pt x="803" y="2096"/>
                    <a:pt x="803" y="2097"/>
                  </a:cubicBezTo>
                  <a:cubicBezTo>
                    <a:pt x="808" y="2126"/>
                    <a:pt x="813" y="2154"/>
                    <a:pt x="817" y="2183"/>
                  </a:cubicBezTo>
                  <a:cubicBezTo>
                    <a:pt x="816" y="2181"/>
                    <a:pt x="816" y="2180"/>
                    <a:pt x="816" y="2179"/>
                  </a:cubicBezTo>
                  <a:cubicBezTo>
                    <a:pt x="816" y="2182"/>
                    <a:pt x="817" y="2186"/>
                    <a:pt x="818" y="2190"/>
                  </a:cubicBezTo>
                  <a:cubicBezTo>
                    <a:pt x="817" y="2187"/>
                    <a:pt x="817" y="2185"/>
                    <a:pt x="817" y="2183"/>
                  </a:cubicBezTo>
                  <a:cubicBezTo>
                    <a:pt x="817" y="2184"/>
                    <a:pt x="818" y="2186"/>
                    <a:pt x="818" y="2187"/>
                  </a:cubicBezTo>
                  <a:cubicBezTo>
                    <a:pt x="818" y="2174"/>
                    <a:pt x="819" y="2160"/>
                    <a:pt x="819" y="2155"/>
                  </a:cubicBezTo>
                  <a:cubicBezTo>
                    <a:pt x="819" y="2147"/>
                    <a:pt x="819" y="2139"/>
                    <a:pt x="818" y="2131"/>
                  </a:cubicBezTo>
                  <a:cubicBezTo>
                    <a:pt x="824" y="2141"/>
                    <a:pt x="827" y="2146"/>
                    <a:pt x="828" y="2149"/>
                  </a:cubicBezTo>
                  <a:cubicBezTo>
                    <a:pt x="827" y="2146"/>
                    <a:pt x="823" y="2144"/>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4"/>
                  </a:cubicBezTo>
                  <a:cubicBezTo>
                    <a:pt x="824" y="2154"/>
                    <a:pt x="824" y="2154"/>
                    <a:pt x="824" y="2154"/>
                  </a:cubicBezTo>
                  <a:cubicBezTo>
                    <a:pt x="824" y="2154"/>
                    <a:pt x="824" y="2154"/>
                    <a:pt x="824" y="2154"/>
                  </a:cubicBezTo>
                  <a:cubicBezTo>
                    <a:pt x="824" y="2154"/>
                    <a:pt x="824" y="2154"/>
                    <a:pt x="824" y="2154"/>
                  </a:cubicBezTo>
                  <a:cubicBezTo>
                    <a:pt x="824" y="2154"/>
                    <a:pt x="824" y="2154"/>
                    <a:pt x="824" y="2154"/>
                  </a:cubicBezTo>
                  <a:cubicBezTo>
                    <a:pt x="824" y="2154"/>
                    <a:pt x="824" y="2154"/>
                    <a:pt x="824" y="2154"/>
                  </a:cubicBezTo>
                  <a:cubicBezTo>
                    <a:pt x="827" y="2178"/>
                    <a:pt x="829" y="2201"/>
                    <a:pt x="829" y="2225"/>
                  </a:cubicBezTo>
                  <a:cubicBezTo>
                    <a:pt x="828" y="2224"/>
                    <a:pt x="826" y="2223"/>
                    <a:pt x="825" y="2221"/>
                  </a:cubicBezTo>
                  <a:cubicBezTo>
                    <a:pt x="812" y="2220"/>
                    <a:pt x="801" y="2216"/>
                    <a:pt x="790" y="2210"/>
                  </a:cubicBezTo>
                  <a:cubicBezTo>
                    <a:pt x="801" y="2214"/>
                    <a:pt x="812" y="2217"/>
                    <a:pt x="824" y="2220"/>
                  </a:cubicBezTo>
                  <a:cubicBezTo>
                    <a:pt x="820" y="2214"/>
                    <a:pt x="819" y="2204"/>
                    <a:pt x="818" y="2194"/>
                  </a:cubicBezTo>
                  <a:cubicBezTo>
                    <a:pt x="818" y="2193"/>
                    <a:pt x="818" y="2191"/>
                    <a:pt x="818" y="2190"/>
                  </a:cubicBezTo>
                  <a:cubicBezTo>
                    <a:pt x="819" y="2198"/>
                    <a:pt x="819" y="2206"/>
                    <a:pt x="820" y="2214"/>
                  </a:cubicBezTo>
                  <a:cubicBezTo>
                    <a:pt x="814" y="2212"/>
                    <a:pt x="808" y="2210"/>
                    <a:pt x="802" y="2208"/>
                  </a:cubicBezTo>
                  <a:cubicBezTo>
                    <a:pt x="802" y="2208"/>
                    <a:pt x="802" y="2208"/>
                    <a:pt x="802" y="2208"/>
                  </a:cubicBezTo>
                  <a:cubicBezTo>
                    <a:pt x="796" y="2205"/>
                    <a:pt x="789" y="2203"/>
                    <a:pt x="783" y="2201"/>
                  </a:cubicBezTo>
                  <a:cubicBezTo>
                    <a:pt x="771" y="2197"/>
                    <a:pt x="758" y="2194"/>
                    <a:pt x="746" y="2190"/>
                  </a:cubicBezTo>
                  <a:cubicBezTo>
                    <a:pt x="753" y="2193"/>
                    <a:pt x="760" y="2196"/>
                    <a:pt x="767" y="2201"/>
                  </a:cubicBezTo>
                  <a:cubicBezTo>
                    <a:pt x="743" y="2194"/>
                    <a:pt x="719" y="2186"/>
                    <a:pt x="695" y="2180"/>
                  </a:cubicBezTo>
                  <a:cubicBezTo>
                    <a:pt x="688" y="2178"/>
                    <a:pt x="682" y="2176"/>
                    <a:pt x="676" y="2174"/>
                  </a:cubicBezTo>
                  <a:cubicBezTo>
                    <a:pt x="675" y="2174"/>
                    <a:pt x="674" y="2174"/>
                    <a:pt x="673" y="2173"/>
                  </a:cubicBezTo>
                  <a:cubicBezTo>
                    <a:pt x="656" y="2161"/>
                    <a:pt x="635" y="2157"/>
                    <a:pt x="615" y="2154"/>
                  </a:cubicBezTo>
                  <a:cubicBezTo>
                    <a:pt x="614" y="2154"/>
                    <a:pt x="602" y="2150"/>
                    <a:pt x="590" y="2147"/>
                  </a:cubicBezTo>
                  <a:cubicBezTo>
                    <a:pt x="579" y="2144"/>
                    <a:pt x="568" y="2142"/>
                    <a:pt x="570" y="2143"/>
                  </a:cubicBezTo>
                  <a:cubicBezTo>
                    <a:pt x="570" y="2143"/>
                    <a:pt x="570" y="2143"/>
                    <a:pt x="570" y="2143"/>
                  </a:cubicBezTo>
                  <a:cubicBezTo>
                    <a:pt x="570" y="2143"/>
                    <a:pt x="570" y="2143"/>
                    <a:pt x="570" y="2143"/>
                  </a:cubicBezTo>
                  <a:cubicBezTo>
                    <a:pt x="570" y="2144"/>
                    <a:pt x="570" y="2144"/>
                    <a:pt x="570" y="2144"/>
                  </a:cubicBezTo>
                  <a:cubicBezTo>
                    <a:pt x="570" y="2144"/>
                    <a:pt x="570" y="2144"/>
                    <a:pt x="570" y="2144"/>
                  </a:cubicBezTo>
                  <a:cubicBezTo>
                    <a:pt x="570" y="2144"/>
                    <a:pt x="570" y="2144"/>
                    <a:pt x="571" y="2144"/>
                  </a:cubicBezTo>
                  <a:cubicBezTo>
                    <a:pt x="571" y="2144"/>
                    <a:pt x="571" y="2144"/>
                    <a:pt x="571" y="2144"/>
                  </a:cubicBezTo>
                  <a:cubicBezTo>
                    <a:pt x="571" y="2144"/>
                    <a:pt x="571" y="2144"/>
                    <a:pt x="571" y="2144"/>
                  </a:cubicBezTo>
                  <a:cubicBezTo>
                    <a:pt x="571" y="2144"/>
                    <a:pt x="571" y="2144"/>
                    <a:pt x="571" y="2144"/>
                  </a:cubicBezTo>
                  <a:cubicBezTo>
                    <a:pt x="571" y="2144"/>
                    <a:pt x="571" y="2144"/>
                    <a:pt x="571" y="2144"/>
                  </a:cubicBezTo>
                  <a:cubicBezTo>
                    <a:pt x="569" y="2143"/>
                    <a:pt x="566" y="2143"/>
                    <a:pt x="563" y="2142"/>
                  </a:cubicBezTo>
                  <a:cubicBezTo>
                    <a:pt x="509" y="2125"/>
                    <a:pt x="454" y="2107"/>
                    <a:pt x="402" y="2085"/>
                  </a:cubicBezTo>
                  <a:cubicBezTo>
                    <a:pt x="367" y="2071"/>
                    <a:pt x="332" y="2056"/>
                    <a:pt x="297" y="2043"/>
                  </a:cubicBezTo>
                  <a:cubicBezTo>
                    <a:pt x="286" y="2039"/>
                    <a:pt x="229" y="2030"/>
                    <a:pt x="225" y="2033"/>
                  </a:cubicBezTo>
                  <a:cubicBezTo>
                    <a:pt x="177" y="2002"/>
                    <a:pt x="116" y="2006"/>
                    <a:pt x="65" y="1981"/>
                  </a:cubicBezTo>
                  <a:cubicBezTo>
                    <a:pt x="81" y="1971"/>
                    <a:pt x="98" y="1956"/>
                    <a:pt x="116" y="1951"/>
                  </a:cubicBezTo>
                  <a:cubicBezTo>
                    <a:pt x="125" y="1949"/>
                    <a:pt x="143" y="1931"/>
                    <a:pt x="135" y="1936"/>
                  </a:cubicBezTo>
                  <a:cubicBezTo>
                    <a:pt x="162" y="1916"/>
                    <a:pt x="193" y="1901"/>
                    <a:pt x="217" y="1877"/>
                  </a:cubicBezTo>
                  <a:cubicBezTo>
                    <a:pt x="199" y="1893"/>
                    <a:pt x="177" y="1904"/>
                    <a:pt x="156" y="1917"/>
                  </a:cubicBezTo>
                  <a:cubicBezTo>
                    <a:pt x="163" y="1875"/>
                    <a:pt x="230" y="1858"/>
                    <a:pt x="261" y="1839"/>
                  </a:cubicBezTo>
                  <a:cubicBezTo>
                    <a:pt x="295" y="1818"/>
                    <a:pt x="328" y="1795"/>
                    <a:pt x="361" y="1772"/>
                  </a:cubicBezTo>
                  <a:cubicBezTo>
                    <a:pt x="368" y="1767"/>
                    <a:pt x="375" y="1762"/>
                    <a:pt x="382" y="1757"/>
                  </a:cubicBezTo>
                  <a:cubicBezTo>
                    <a:pt x="382" y="1757"/>
                    <a:pt x="382" y="1757"/>
                    <a:pt x="382" y="1757"/>
                  </a:cubicBezTo>
                  <a:cubicBezTo>
                    <a:pt x="382" y="1757"/>
                    <a:pt x="382" y="1757"/>
                    <a:pt x="382" y="1757"/>
                  </a:cubicBezTo>
                  <a:cubicBezTo>
                    <a:pt x="384" y="1755"/>
                    <a:pt x="387" y="1753"/>
                    <a:pt x="389" y="1752"/>
                  </a:cubicBezTo>
                  <a:cubicBezTo>
                    <a:pt x="389" y="1752"/>
                    <a:pt x="389" y="1752"/>
                    <a:pt x="389" y="1752"/>
                  </a:cubicBezTo>
                  <a:cubicBezTo>
                    <a:pt x="389" y="1752"/>
                    <a:pt x="389" y="1752"/>
                    <a:pt x="389" y="1752"/>
                  </a:cubicBezTo>
                  <a:cubicBezTo>
                    <a:pt x="389" y="1752"/>
                    <a:pt x="389" y="1752"/>
                    <a:pt x="389" y="1752"/>
                  </a:cubicBezTo>
                  <a:cubicBezTo>
                    <a:pt x="396" y="1747"/>
                    <a:pt x="403" y="1742"/>
                    <a:pt x="410" y="1737"/>
                  </a:cubicBezTo>
                  <a:cubicBezTo>
                    <a:pt x="421" y="1729"/>
                    <a:pt x="503" y="1679"/>
                    <a:pt x="429" y="1716"/>
                  </a:cubicBezTo>
                  <a:cubicBezTo>
                    <a:pt x="434" y="1713"/>
                    <a:pt x="444" y="1705"/>
                    <a:pt x="459" y="1694"/>
                  </a:cubicBezTo>
                  <a:cubicBezTo>
                    <a:pt x="457" y="1695"/>
                    <a:pt x="456" y="1694"/>
                    <a:pt x="455" y="1694"/>
                  </a:cubicBezTo>
                  <a:cubicBezTo>
                    <a:pt x="476" y="1680"/>
                    <a:pt x="490" y="1652"/>
                    <a:pt x="518" y="1648"/>
                  </a:cubicBezTo>
                  <a:cubicBezTo>
                    <a:pt x="518" y="1648"/>
                    <a:pt x="518" y="1648"/>
                    <a:pt x="519" y="1648"/>
                  </a:cubicBezTo>
                  <a:cubicBezTo>
                    <a:pt x="519" y="1648"/>
                    <a:pt x="519" y="1648"/>
                    <a:pt x="519" y="1648"/>
                  </a:cubicBezTo>
                  <a:cubicBezTo>
                    <a:pt x="511" y="1654"/>
                    <a:pt x="502" y="1660"/>
                    <a:pt x="494" y="1666"/>
                  </a:cubicBezTo>
                  <a:cubicBezTo>
                    <a:pt x="496" y="1665"/>
                    <a:pt x="497" y="1665"/>
                    <a:pt x="498" y="1664"/>
                  </a:cubicBezTo>
                  <a:cubicBezTo>
                    <a:pt x="522" y="1647"/>
                    <a:pt x="549" y="1626"/>
                    <a:pt x="575" y="1608"/>
                  </a:cubicBezTo>
                  <a:cubicBezTo>
                    <a:pt x="578" y="1605"/>
                    <a:pt x="581" y="1603"/>
                    <a:pt x="584" y="1601"/>
                  </a:cubicBezTo>
                  <a:cubicBezTo>
                    <a:pt x="631" y="1567"/>
                    <a:pt x="670" y="1540"/>
                    <a:pt x="673" y="1542"/>
                  </a:cubicBezTo>
                  <a:cubicBezTo>
                    <a:pt x="676" y="1545"/>
                    <a:pt x="679" y="1549"/>
                    <a:pt x="682" y="1552"/>
                  </a:cubicBezTo>
                  <a:cubicBezTo>
                    <a:pt x="683" y="1553"/>
                    <a:pt x="683" y="1554"/>
                    <a:pt x="684" y="1556"/>
                  </a:cubicBezTo>
                  <a:cubicBezTo>
                    <a:pt x="685" y="1557"/>
                    <a:pt x="687" y="1559"/>
                    <a:pt x="688" y="1561"/>
                  </a:cubicBezTo>
                  <a:cubicBezTo>
                    <a:pt x="687" y="1560"/>
                    <a:pt x="685" y="1559"/>
                    <a:pt x="684" y="1557"/>
                  </a:cubicBezTo>
                  <a:cubicBezTo>
                    <a:pt x="683" y="1556"/>
                    <a:pt x="682" y="1555"/>
                    <a:pt x="681" y="1555"/>
                  </a:cubicBezTo>
                  <a:cubicBezTo>
                    <a:pt x="679" y="1552"/>
                    <a:pt x="676" y="1550"/>
                    <a:pt x="673" y="1548"/>
                  </a:cubicBezTo>
                  <a:cubicBezTo>
                    <a:pt x="675" y="1551"/>
                    <a:pt x="677" y="1557"/>
                    <a:pt x="679" y="1565"/>
                  </a:cubicBezTo>
                  <a:cubicBezTo>
                    <a:pt x="682" y="1574"/>
                    <a:pt x="684" y="1584"/>
                    <a:pt x="687" y="1597"/>
                  </a:cubicBezTo>
                  <a:cubicBezTo>
                    <a:pt x="707" y="1680"/>
                    <a:pt x="739" y="1837"/>
                    <a:pt x="779" y="1824"/>
                  </a:cubicBezTo>
                  <a:cubicBezTo>
                    <a:pt x="776" y="1825"/>
                    <a:pt x="772" y="1827"/>
                    <a:pt x="769" y="1829"/>
                  </a:cubicBezTo>
                  <a:cubicBezTo>
                    <a:pt x="788" y="1828"/>
                    <a:pt x="826" y="1813"/>
                    <a:pt x="865" y="1795"/>
                  </a:cubicBezTo>
                  <a:cubicBezTo>
                    <a:pt x="876" y="1790"/>
                    <a:pt x="888" y="1784"/>
                    <a:pt x="900" y="1778"/>
                  </a:cubicBezTo>
                  <a:cubicBezTo>
                    <a:pt x="947" y="1755"/>
                    <a:pt x="990" y="1731"/>
                    <a:pt x="1001" y="1725"/>
                  </a:cubicBezTo>
                  <a:cubicBezTo>
                    <a:pt x="1038" y="1706"/>
                    <a:pt x="1074" y="1687"/>
                    <a:pt x="1110" y="1666"/>
                  </a:cubicBezTo>
                  <a:cubicBezTo>
                    <a:pt x="1123" y="1659"/>
                    <a:pt x="1136" y="1652"/>
                    <a:pt x="1148" y="1645"/>
                  </a:cubicBezTo>
                  <a:cubicBezTo>
                    <a:pt x="1279" y="1569"/>
                    <a:pt x="1403" y="1484"/>
                    <a:pt x="1522" y="1388"/>
                  </a:cubicBezTo>
                  <a:cubicBezTo>
                    <a:pt x="1521" y="1388"/>
                    <a:pt x="1521" y="1388"/>
                    <a:pt x="1521" y="1387"/>
                  </a:cubicBezTo>
                  <a:cubicBezTo>
                    <a:pt x="1538" y="1352"/>
                    <a:pt x="1575" y="1329"/>
                    <a:pt x="1606" y="1304"/>
                  </a:cubicBezTo>
                  <a:cubicBezTo>
                    <a:pt x="1595" y="1319"/>
                    <a:pt x="1633" y="1284"/>
                    <a:pt x="1634" y="1281"/>
                  </a:cubicBezTo>
                  <a:cubicBezTo>
                    <a:pt x="1626" y="1289"/>
                    <a:pt x="1616" y="1297"/>
                    <a:pt x="1607" y="1304"/>
                  </a:cubicBezTo>
                  <a:cubicBezTo>
                    <a:pt x="1609" y="1301"/>
                    <a:pt x="1613" y="1296"/>
                    <a:pt x="1620" y="1288"/>
                  </a:cubicBezTo>
                  <a:cubicBezTo>
                    <a:pt x="1620" y="1288"/>
                    <a:pt x="1620" y="1288"/>
                    <a:pt x="1620" y="1288"/>
                  </a:cubicBezTo>
                  <a:cubicBezTo>
                    <a:pt x="1648" y="1259"/>
                    <a:pt x="1676" y="1232"/>
                    <a:pt x="1702" y="1203"/>
                  </a:cubicBezTo>
                  <a:cubicBezTo>
                    <a:pt x="1673" y="1230"/>
                    <a:pt x="1720" y="1180"/>
                    <a:pt x="1720" y="1179"/>
                  </a:cubicBezTo>
                  <a:cubicBezTo>
                    <a:pt x="1757" y="1133"/>
                    <a:pt x="1789" y="1082"/>
                    <a:pt x="1830" y="1038"/>
                  </a:cubicBezTo>
                  <a:cubicBezTo>
                    <a:pt x="1822" y="1052"/>
                    <a:pt x="1858" y="995"/>
                    <a:pt x="1866" y="984"/>
                  </a:cubicBezTo>
                  <a:cubicBezTo>
                    <a:pt x="1858" y="995"/>
                    <a:pt x="1849" y="1006"/>
                    <a:pt x="1841" y="1017"/>
                  </a:cubicBezTo>
                  <a:cubicBezTo>
                    <a:pt x="1856" y="995"/>
                    <a:pt x="1870" y="972"/>
                    <a:pt x="1884" y="949"/>
                  </a:cubicBezTo>
                  <a:cubicBezTo>
                    <a:pt x="1888" y="942"/>
                    <a:pt x="1893" y="935"/>
                    <a:pt x="1897" y="927"/>
                  </a:cubicBezTo>
                  <a:cubicBezTo>
                    <a:pt x="1905" y="914"/>
                    <a:pt x="1913" y="901"/>
                    <a:pt x="1920" y="888"/>
                  </a:cubicBezTo>
                  <a:cubicBezTo>
                    <a:pt x="1913" y="898"/>
                    <a:pt x="1906" y="908"/>
                    <a:pt x="1899" y="919"/>
                  </a:cubicBezTo>
                  <a:cubicBezTo>
                    <a:pt x="1899" y="919"/>
                    <a:pt x="1899" y="919"/>
                    <a:pt x="1899" y="919"/>
                  </a:cubicBezTo>
                  <a:cubicBezTo>
                    <a:pt x="1899" y="920"/>
                    <a:pt x="1899" y="920"/>
                    <a:pt x="1899" y="920"/>
                  </a:cubicBezTo>
                  <a:cubicBezTo>
                    <a:pt x="1899" y="919"/>
                    <a:pt x="1899" y="917"/>
                    <a:pt x="1899" y="916"/>
                  </a:cubicBezTo>
                  <a:cubicBezTo>
                    <a:pt x="1898" y="918"/>
                    <a:pt x="1897" y="920"/>
                    <a:pt x="1895" y="923"/>
                  </a:cubicBezTo>
                  <a:cubicBezTo>
                    <a:pt x="1892" y="929"/>
                    <a:pt x="1888" y="936"/>
                    <a:pt x="1883" y="943"/>
                  </a:cubicBezTo>
                  <a:cubicBezTo>
                    <a:pt x="1879" y="949"/>
                    <a:pt x="1875" y="955"/>
                    <a:pt x="1872" y="961"/>
                  </a:cubicBezTo>
                  <a:cubicBezTo>
                    <a:pt x="1876" y="952"/>
                    <a:pt x="1880" y="946"/>
                    <a:pt x="1883" y="941"/>
                  </a:cubicBezTo>
                  <a:cubicBezTo>
                    <a:pt x="1887" y="933"/>
                    <a:pt x="1890" y="928"/>
                    <a:pt x="1895" y="922"/>
                  </a:cubicBezTo>
                  <a:cubicBezTo>
                    <a:pt x="1896" y="920"/>
                    <a:pt x="1898" y="917"/>
                    <a:pt x="1899" y="915"/>
                  </a:cubicBezTo>
                  <a:cubicBezTo>
                    <a:pt x="1899" y="915"/>
                    <a:pt x="1899" y="915"/>
                    <a:pt x="1899" y="916"/>
                  </a:cubicBezTo>
                  <a:cubicBezTo>
                    <a:pt x="1900" y="915"/>
                    <a:pt x="1900" y="914"/>
                    <a:pt x="1900" y="914"/>
                  </a:cubicBezTo>
                  <a:cubicBezTo>
                    <a:pt x="1900" y="914"/>
                    <a:pt x="1900" y="914"/>
                    <a:pt x="1899" y="915"/>
                  </a:cubicBezTo>
                  <a:cubicBezTo>
                    <a:pt x="1900" y="911"/>
                    <a:pt x="1903" y="908"/>
                    <a:pt x="1906" y="907"/>
                  </a:cubicBezTo>
                  <a:cubicBezTo>
                    <a:pt x="1906" y="907"/>
                    <a:pt x="1906" y="907"/>
                    <a:pt x="1906" y="907"/>
                  </a:cubicBezTo>
                  <a:cubicBezTo>
                    <a:pt x="1906" y="907"/>
                    <a:pt x="1906" y="907"/>
                    <a:pt x="1906" y="907"/>
                  </a:cubicBezTo>
                  <a:cubicBezTo>
                    <a:pt x="1906" y="906"/>
                    <a:pt x="1906" y="906"/>
                    <a:pt x="1906" y="906"/>
                  </a:cubicBezTo>
                  <a:cubicBezTo>
                    <a:pt x="1906" y="906"/>
                    <a:pt x="1906" y="906"/>
                    <a:pt x="1906" y="906"/>
                  </a:cubicBezTo>
                  <a:cubicBezTo>
                    <a:pt x="1906" y="906"/>
                    <a:pt x="1906" y="906"/>
                    <a:pt x="1906" y="906"/>
                  </a:cubicBezTo>
                  <a:cubicBezTo>
                    <a:pt x="1906" y="906"/>
                    <a:pt x="1906" y="906"/>
                    <a:pt x="1906" y="906"/>
                  </a:cubicBezTo>
                  <a:cubicBezTo>
                    <a:pt x="1906" y="906"/>
                    <a:pt x="1906" y="906"/>
                    <a:pt x="1906" y="906"/>
                  </a:cubicBezTo>
                  <a:cubicBezTo>
                    <a:pt x="1906" y="906"/>
                    <a:pt x="1906" y="907"/>
                    <a:pt x="1906" y="907"/>
                  </a:cubicBezTo>
                  <a:cubicBezTo>
                    <a:pt x="1906" y="907"/>
                    <a:pt x="1906" y="907"/>
                    <a:pt x="1906" y="907"/>
                  </a:cubicBezTo>
                  <a:cubicBezTo>
                    <a:pt x="1906" y="907"/>
                    <a:pt x="1906" y="907"/>
                    <a:pt x="1906" y="907"/>
                  </a:cubicBezTo>
                  <a:cubicBezTo>
                    <a:pt x="1907" y="905"/>
                    <a:pt x="1907" y="905"/>
                    <a:pt x="1906" y="907"/>
                  </a:cubicBezTo>
                  <a:cubicBezTo>
                    <a:pt x="1914" y="895"/>
                    <a:pt x="1922" y="883"/>
                    <a:pt x="1930" y="871"/>
                  </a:cubicBezTo>
                  <a:cubicBezTo>
                    <a:pt x="1931" y="868"/>
                    <a:pt x="1932" y="866"/>
                    <a:pt x="1934" y="864"/>
                  </a:cubicBezTo>
                  <a:cubicBezTo>
                    <a:pt x="1937" y="858"/>
                    <a:pt x="1940" y="852"/>
                    <a:pt x="1944" y="846"/>
                  </a:cubicBezTo>
                  <a:cubicBezTo>
                    <a:pt x="1952" y="833"/>
                    <a:pt x="1959" y="819"/>
                    <a:pt x="1967" y="806"/>
                  </a:cubicBezTo>
                  <a:cubicBezTo>
                    <a:pt x="1965" y="805"/>
                    <a:pt x="1970" y="785"/>
                    <a:pt x="1971" y="784"/>
                  </a:cubicBezTo>
                  <a:cubicBezTo>
                    <a:pt x="1980" y="764"/>
                    <a:pt x="1991" y="745"/>
                    <a:pt x="2001" y="726"/>
                  </a:cubicBezTo>
                  <a:cubicBezTo>
                    <a:pt x="2031" y="670"/>
                    <a:pt x="2048" y="605"/>
                    <a:pt x="2071" y="545"/>
                  </a:cubicBezTo>
                  <a:cubicBezTo>
                    <a:pt x="2074" y="534"/>
                    <a:pt x="2077" y="522"/>
                    <a:pt x="2081" y="511"/>
                  </a:cubicBezTo>
                  <a:cubicBezTo>
                    <a:pt x="2104" y="486"/>
                    <a:pt x="2115" y="408"/>
                    <a:pt x="2116" y="378"/>
                  </a:cubicBezTo>
                  <a:cubicBezTo>
                    <a:pt x="2118" y="438"/>
                    <a:pt x="2125" y="371"/>
                    <a:pt x="2128" y="355"/>
                  </a:cubicBezTo>
                  <a:cubicBezTo>
                    <a:pt x="2129" y="347"/>
                    <a:pt x="2130" y="339"/>
                    <a:pt x="2131" y="332"/>
                  </a:cubicBezTo>
                  <a:cubicBezTo>
                    <a:pt x="2134" y="305"/>
                    <a:pt x="2135" y="279"/>
                    <a:pt x="2135" y="252"/>
                  </a:cubicBezTo>
                  <a:cubicBezTo>
                    <a:pt x="2135" y="232"/>
                    <a:pt x="2144" y="171"/>
                    <a:pt x="2144" y="172"/>
                  </a:cubicBezTo>
                  <a:cubicBezTo>
                    <a:pt x="2146" y="170"/>
                    <a:pt x="2147" y="168"/>
                    <a:pt x="2148" y="165"/>
                  </a:cubicBezTo>
                  <a:cubicBezTo>
                    <a:pt x="2148" y="165"/>
                    <a:pt x="2148" y="165"/>
                    <a:pt x="2148" y="165"/>
                  </a:cubicBezTo>
                  <a:cubicBezTo>
                    <a:pt x="2148" y="165"/>
                    <a:pt x="2148" y="165"/>
                    <a:pt x="2148" y="165"/>
                  </a:cubicBezTo>
                  <a:cubicBezTo>
                    <a:pt x="2149" y="165"/>
                    <a:pt x="2149" y="164"/>
                    <a:pt x="2149" y="163"/>
                  </a:cubicBezTo>
                  <a:cubicBezTo>
                    <a:pt x="2149" y="163"/>
                    <a:pt x="2149" y="163"/>
                    <a:pt x="2149" y="163"/>
                  </a:cubicBezTo>
                  <a:cubicBezTo>
                    <a:pt x="2150" y="159"/>
                    <a:pt x="2150" y="154"/>
                    <a:pt x="2150" y="150"/>
                  </a:cubicBezTo>
                  <a:lnTo>
                    <a:pt x="2150" y="149"/>
                  </a:lnTo>
                  <a:close/>
                  <a:moveTo>
                    <a:pt x="1839" y="1094"/>
                  </a:moveTo>
                  <a:cubicBezTo>
                    <a:pt x="1835" y="1100"/>
                    <a:pt x="1831" y="1106"/>
                    <a:pt x="1827" y="1112"/>
                  </a:cubicBezTo>
                  <a:cubicBezTo>
                    <a:pt x="1831" y="1106"/>
                    <a:pt x="1834" y="1099"/>
                    <a:pt x="1839" y="1094"/>
                  </a:cubicBezTo>
                  <a:close/>
                  <a:moveTo>
                    <a:pt x="1702" y="1291"/>
                  </a:moveTo>
                  <a:cubicBezTo>
                    <a:pt x="1702" y="1290"/>
                    <a:pt x="1702" y="1289"/>
                    <a:pt x="1703" y="1289"/>
                  </a:cubicBezTo>
                  <a:cubicBezTo>
                    <a:pt x="1703" y="1288"/>
                    <a:pt x="1703" y="1288"/>
                    <a:pt x="1704" y="1288"/>
                  </a:cubicBezTo>
                  <a:cubicBezTo>
                    <a:pt x="1709" y="1279"/>
                    <a:pt x="1716" y="1271"/>
                    <a:pt x="1723" y="1264"/>
                  </a:cubicBezTo>
                  <a:cubicBezTo>
                    <a:pt x="1717" y="1271"/>
                    <a:pt x="1711" y="1279"/>
                    <a:pt x="1705" y="1286"/>
                  </a:cubicBezTo>
                  <a:cubicBezTo>
                    <a:pt x="1706" y="1285"/>
                    <a:pt x="1707" y="1284"/>
                    <a:pt x="1707" y="1284"/>
                  </a:cubicBezTo>
                  <a:cubicBezTo>
                    <a:pt x="1706" y="1285"/>
                    <a:pt x="1699" y="1295"/>
                    <a:pt x="1702" y="1290"/>
                  </a:cubicBezTo>
                  <a:cubicBezTo>
                    <a:pt x="1702" y="1290"/>
                    <a:pt x="1702" y="1290"/>
                    <a:pt x="1702" y="1291"/>
                  </a:cubicBezTo>
                  <a:close/>
                  <a:moveTo>
                    <a:pt x="1505" y="1483"/>
                  </a:moveTo>
                  <a:cubicBezTo>
                    <a:pt x="1501" y="1488"/>
                    <a:pt x="1496" y="1492"/>
                    <a:pt x="1492" y="1497"/>
                  </a:cubicBezTo>
                  <a:cubicBezTo>
                    <a:pt x="1484" y="1505"/>
                    <a:pt x="1475" y="1513"/>
                    <a:pt x="1467" y="1521"/>
                  </a:cubicBezTo>
                  <a:cubicBezTo>
                    <a:pt x="1477" y="1507"/>
                    <a:pt x="1488" y="1489"/>
                    <a:pt x="1505" y="1483"/>
                  </a:cubicBezTo>
                  <a:close/>
                  <a:moveTo>
                    <a:pt x="834" y="2146"/>
                  </a:moveTo>
                  <a:cubicBezTo>
                    <a:pt x="837" y="2155"/>
                    <a:pt x="838" y="2163"/>
                    <a:pt x="839" y="2172"/>
                  </a:cubicBezTo>
                  <a:cubicBezTo>
                    <a:pt x="838" y="2163"/>
                    <a:pt x="836" y="2155"/>
                    <a:pt x="834" y="2146"/>
                  </a:cubicBezTo>
                  <a:close/>
                  <a:moveTo>
                    <a:pt x="829" y="2149"/>
                  </a:moveTo>
                  <a:cubicBezTo>
                    <a:pt x="829" y="2150"/>
                    <a:pt x="830" y="2151"/>
                    <a:pt x="830" y="2151"/>
                  </a:cubicBezTo>
                  <a:cubicBezTo>
                    <a:pt x="830" y="2151"/>
                    <a:pt x="829" y="2150"/>
                    <a:pt x="829" y="2149"/>
                  </a:cubicBezTo>
                  <a:close/>
                  <a:moveTo>
                    <a:pt x="671" y="2173"/>
                  </a:moveTo>
                  <a:cubicBezTo>
                    <a:pt x="648" y="2166"/>
                    <a:pt x="624" y="2159"/>
                    <a:pt x="600" y="2153"/>
                  </a:cubicBezTo>
                  <a:cubicBezTo>
                    <a:pt x="625" y="2158"/>
                    <a:pt x="654" y="2163"/>
                    <a:pt x="671" y="2173"/>
                  </a:cubicBezTo>
                  <a:close/>
                  <a:moveTo>
                    <a:pt x="389" y="1720"/>
                  </a:moveTo>
                  <a:cubicBezTo>
                    <a:pt x="389" y="1720"/>
                    <a:pt x="390" y="1718"/>
                    <a:pt x="392" y="1717"/>
                  </a:cubicBezTo>
                  <a:cubicBezTo>
                    <a:pt x="392" y="1716"/>
                    <a:pt x="392" y="1716"/>
                    <a:pt x="392" y="1716"/>
                  </a:cubicBezTo>
                  <a:cubicBezTo>
                    <a:pt x="392" y="1716"/>
                    <a:pt x="392" y="1716"/>
                    <a:pt x="392" y="1716"/>
                  </a:cubicBezTo>
                  <a:cubicBezTo>
                    <a:pt x="392" y="1716"/>
                    <a:pt x="393" y="1716"/>
                    <a:pt x="393" y="1715"/>
                  </a:cubicBezTo>
                  <a:cubicBezTo>
                    <a:pt x="393" y="1716"/>
                    <a:pt x="392" y="1716"/>
                    <a:pt x="392" y="1716"/>
                  </a:cubicBezTo>
                  <a:cubicBezTo>
                    <a:pt x="400" y="1709"/>
                    <a:pt x="409" y="1703"/>
                    <a:pt x="419" y="1698"/>
                  </a:cubicBezTo>
                  <a:cubicBezTo>
                    <a:pt x="409" y="1705"/>
                    <a:pt x="399" y="1713"/>
                    <a:pt x="389" y="1720"/>
                  </a:cubicBezTo>
                  <a:cubicBezTo>
                    <a:pt x="389" y="1720"/>
                    <a:pt x="389" y="1720"/>
                    <a:pt x="389" y="1720"/>
                  </a:cubicBezTo>
                  <a:cubicBezTo>
                    <a:pt x="389" y="1720"/>
                    <a:pt x="389" y="1720"/>
                    <a:pt x="388" y="1720"/>
                  </a:cubicBezTo>
                  <a:cubicBezTo>
                    <a:pt x="389" y="1720"/>
                    <a:pt x="389" y="1720"/>
                    <a:pt x="389" y="1720"/>
                  </a:cubicBezTo>
                  <a:close/>
                  <a:moveTo>
                    <a:pt x="325" y="1776"/>
                  </a:moveTo>
                  <a:cubicBezTo>
                    <a:pt x="325" y="1776"/>
                    <a:pt x="325" y="1776"/>
                    <a:pt x="325" y="1776"/>
                  </a:cubicBezTo>
                  <a:cubicBezTo>
                    <a:pt x="325" y="1776"/>
                    <a:pt x="325" y="1776"/>
                    <a:pt x="325" y="1776"/>
                  </a:cubicBezTo>
                  <a:cubicBezTo>
                    <a:pt x="325" y="1776"/>
                    <a:pt x="325" y="1776"/>
                    <a:pt x="325" y="1776"/>
                  </a:cubicBezTo>
                  <a:cubicBezTo>
                    <a:pt x="325" y="1776"/>
                    <a:pt x="325" y="1776"/>
                    <a:pt x="325" y="1776"/>
                  </a:cubicBezTo>
                  <a:cubicBezTo>
                    <a:pt x="325" y="1776"/>
                    <a:pt x="325" y="1776"/>
                    <a:pt x="325" y="1776"/>
                  </a:cubicBezTo>
                  <a:cubicBezTo>
                    <a:pt x="325" y="1776"/>
                    <a:pt x="325" y="1776"/>
                    <a:pt x="326" y="1776"/>
                  </a:cubicBezTo>
                  <a:cubicBezTo>
                    <a:pt x="326" y="1776"/>
                    <a:pt x="326" y="1776"/>
                    <a:pt x="326" y="1776"/>
                  </a:cubicBezTo>
                  <a:cubicBezTo>
                    <a:pt x="326" y="1776"/>
                    <a:pt x="326" y="1776"/>
                    <a:pt x="326" y="1776"/>
                  </a:cubicBezTo>
                  <a:cubicBezTo>
                    <a:pt x="326" y="1776"/>
                    <a:pt x="326" y="1776"/>
                    <a:pt x="326" y="1776"/>
                  </a:cubicBezTo>
                  <a:cubicBezTo>
                    <a:pt x="326" y="1776"/>
                    <a:pt x="326" y="1776"/>
                    <a:pt x="326" y="1776"/>
                  </a:cubicBezTo>
                  <a:cubicBezTo>
                    <a:pt x="326" y="1775"/>
                    <a:pt x="326" y="1775"/>
                    <a:pt x="326" y="1775"/>
                  </a:cubicBezTo>
                  <a:cubicBezTo>
                    <a:pt x="326" y="1776"/>
                    <a:pt x="323" y="1778"/>
                    <a:pt x="321" y="1779"/>
                  </a:cubicBezTo>
                  <a:cubicBezTo>
                    <a:pt x="321" y="1779"/>
                    <a:pt x="321" y="1779"/>
                    <a:pt x="321" y="1779"/>
                  </a:cubicBezTo>
                  <a:cubicBezTo>
                    <a:pt x="321" y="1779"/>
                    <a:pt x="321" y="1779"/>
                    <a:pt x="321" y="1779"/>
                  </a:cubicBezTo>
                  <a:cubicBezTo>
                    <a:pt x="321" y="1779"/>
                    <a:pt x="321" y="1779"/>
                    <a:pt x="321" y="1779"/>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19" y="1780"/>
                  </a:cubicBezTo>
                  <a:cubicBezTo>
                    <a:pt x="319" y="1780"/>
                    <a:pt x="319" y="1780"/>
                    <a:pt x="319" y="1781"/>
                  </a:cubicBezTo>
                  <a:cubicBezTo>
                    <a:pt x="319" y="1781"/>
                    <a:pt x="319" y="1781"/>
                    <a:pt x="319" y="1781"/>
                  </a:cubicBezTo>
                  <a:cubicBezTo>
                    <a:pt x="319" y="1781"/>
                    <a:pt x="319" y="1781"/>
                    <a:pt x="319" y="1781"/>
                  </a:cubicBezTo>
                  <a:cubicBezTo>
                    <a:pt x="319" y="1781"/>
                    <a:pt x="319" y="1781"/>
                    <a:pt x="319" y="1781"/>
                  </a:cubicBezTo>
                  <a:cubicBezTo>
                    <a:pt x="318" y="1781"/>
                    <a:pt x="318" y="1781"/>
                    <a:pt x="318" y="1781"/>
                  </a:cubicBezTo>
                  <a:cubicBezTo>
                    <a:pt x="304" y="1791"/>
                    <a:pt x="289" y="1801"/>
                    <a:pt x="273" y="1811"/>
                  </a:cubicBezTo>
                  <a:cubicBezTo>
                    <a:pt x="288" y="1799"/>
                    <a:pt x="305" y="1789"/>
                    <a:pt x="322" y="1778"/>
                  </a:cubicBezTo>
                  <a:cubicBezTo>
                    <a:pt x="322" y="1778"/>
                    <a:pt x="322" y="1778"/>
                    <a:pt x="322" y="1778"/>
                  </a:cubicBezTo>
                  <a:cubicBezTo>
                    <a:pt x="322" y="1778"/>
                    <a:pt x="322" y="1778"/>
                    <a:pt x="322" y="1778"/>
                  </a:cubicBezTo>
                  <a:cubicBezTo>
                    <a:pt x="322" y="1778"/>
                    <a:pt x="322" y="1778"/>
                    <a:pt x="323" y="1778"/>
                  </a:cubicBezTo>
                  <a:cubicBezTo>
                    <a:pt x="323" y="1778"/>
                    <a:pt x="323" y="1778"/>
                    <a:pt x="323" y="1778"/>
                  </a:cubicBezTo>
                  <a:cubicBezTo>
                    <a:pt x="323" y="1778"/>
                    <a:pt x="323" y="1778"/>
                    <a:pt x="323" y="1777"/>
                  </a:cubicBezTo>
                  <a:cubicBezTo>
                    <a:pt x="323" y="1777"/>
                    <a:pt x="323" y="1777"/>
                    <a:pt x="323" y="1777"/>
                  </a:cubicBezTo>
                  <a:cubicBezTo>
                    <a:pt x="323" y="1777"/>
                    <a:pt x="323" y="1777"/>
                    <a:pt x="323" y="1777"/>
                  </a:cubicBezTo>
                  <a:cubicBezTo>
                    <a:pt x="328" y="1774"/>
                    <a:pt x="338" y="1767"/>
                    <a:pt x="341" y="1765"/>
                  </a:cubicBezTo>
                  <a:cubicBezTo>
                    <a:pt x="336" y="1769"/>
                    <a:pt x="331" y="1772"/>
                    <a:pt x="325" y="1776"/>
                  </a:cubicBezTo>
                  <a:cubicBezTo>
                    <a:pt x="325" y="1776"/>
                    <a:pt x="325" y="1776"/>
                    <a:pt x="325" y="1776"/>
                  </a:cubicBezTo>
                  <a:cubicBezTo>
                    <a:pt x="325" y="1776"/>
                    <a:pt x="325" y="1776"/>
                    <a:pt x="325" y="1776"/>
                  </a:cubicBezTo>
                  <a:close/>
                  <a:moveTo>
                    <a:pt x="402" y="1738"/>
                  </a:moveTo>
                  <a:cubicBezTo>
                    <a:pt x="401" y="1738"/>
                    <a:pt x="401" y="1738"/>
                    <a:pt x="401" y="1738"/>
                  </a:cubicBezTo>
                  <a:cubicBezTo>
                    <a:pt x="400" y="1739"/>
                    <a:pt x="400" y="1739"/>
                    <a:pt x="400" y="1739"/>
                  </a:cubicBezTo>
                  <a:cubicBezTo>
                    <a:pt x="388" y="1748"/>
                    <a:pt x="376" y="1756"/>
                    <a:pt x="364" y="1765"/>
                  </a:cubicBezTo>
                  <a:cubicBezTo>
                    <a:pt x="376" y="1756"/>
                    <a:pt x="386" y="1738"/>
                    <a:pt x="402" y="1737"/>
                  </a:cubicBezTo>
                  <a:cubicBezTo>
                    <a:pt x="402" y="1737"/>
                    <a:pt x="403" y="1737"/>
                    <a:pt x="403" y="1737"/>
                  </a:cubicBezTo>
                  <a:cubicBezTo>
                    <a:pt x="402" y="1737"/>
                    <a:pt x="402" y="1737"/>
                    <a:pt x="402" y="1738"/>
                  </a:cubicBezTo>
                  <a:close/>
                  <a:moveTo>
                    <a:pt x="435" y="1695"/>
                  </a:moveTo>
                  <a:cubicBezTo>
                    <a:pt x="424" y="1698"/>
                    <a:pt x="362" y="1746"/>
                    <a:pt x="347" y="1755"/>
                  </a:cubicBezTo>
                  <a:cubicBezTo>
                    <a:pt x="379" y="1730"/>
                    <a:pt x="454" y="1675"/>
                    <a:pt x="435" y="1695"/>
                  </a:cubicBezTo>
                  <a:close/>
                  <a:moveTo>
                    <a:pt x="705" y="1563"/>
                  </a:moveTo>
                  <a:cubicBezTo>
                    <a:pt x="705" y="1563"/>
                    <a:pt x="705" y="1561"/>
                    <a:pt x="704" y="1559"/>
                  </a:cubicBezTo>
                  <a:cubicBezTo>
                    <a:pt x="704" y="1559"/>
                    <a:pt x="704" y="1559"/>
                    <a:pt x="704" y="1559"/>
                  </a:cubicBezTo>
                  <a:cubicBezTo>
                    <a:pt x="704" y="1558"/>
                    <a:pt x="704" y="1557"/>
                    <a:pt x="704" y="1557"/>
                  </a:cubicBezTo>
                  <a:cubicBezTo>
                    <a:pt x="703" y="1556"/>
                    <a:pt x="703" y="1556"/>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0" y="1543"/>
                    <a:pt x="697" y="1530"/>
                    <a:pt x="694" y="1518"/>
                  </a:cubicBezTo>
                  <a:cubicBezTo>
                    <a:pt x="699" y="1533"/>
                    <a:pt x="703" y="1548"/>
                    <a:pt x="705" y="1563"/>
                  </a:cubicBezTo>
                  <a:close/>
                  <a:moveTo>
                    <a:pt x="708" y="1581"/>
                  </a:moveTo>
                  <a:cubicBezTo>
                    <a:pt x="707" y="1574"/>
                    <a:pt x="705" y="1568"/>
                    <a:pt x="703" y="1561"/>
                  </a:cubicBezTo>
                  <a:cubicBezTo>
                    <a:pt x="705" y="1568"/>
                    <a:pt x="707" y="1574"/>
                    <a:pt x="708" y="1581"/>
                  </a:cubicBezTo>
                  <a:close/>
                  <a:moveTo>
                    <a:pt x="720" y="1686"/>
                  </a:moveTo>
                  <a:cubicBezTo>
                    <a:pt x="722" y="1695"/>
                    <a:pt x="723" y="1704"/>
                    <a:pt x="726" y="1712"/>
                  </a:cubicBezTo>
                  <a:cubicBezTo>
                    <a:pt x="723" y="1704"/>
                    <a:pt x="721" y="1695"/>
                    <a:pt x="720" y="1686"/>
                  </a:cubicBezTo>
                  <a:close/>
                  <a:moveTo>
                    <a:pt x="717" y="1664"/>
                  </a:moveTo>
                  <a:cubicBezTo>
                    <a:pt x="717" y="1663"/>
                    <a:pt x="717" y="1662"/>
                    <a:pt x="716" y="1661"/>
                  </a:cubicBezTo>
                  <a:cubicBezTo>
                    <a:pt x="711" y="1649"/>
                    <a:pt x="707" y="1637"/>
                    <a:pt x="707" y="1625"/>
                  </a:cubicBezTo>
                  <a:cubicBezTo>
                    <a:pt x="708" y="1621"/>
                    <a:pt x="708" y="1616"/>
                    <a:pt x="707" y="1613"/>
                  </a:cubicBezTo>
                  <a:cubicBezTo>
                    <a:pt x="707" y="1613"/>
                    <a:pt x="707" y="1613"/>
                    <a:pt x="707" y="1613"/>
                  </a:cubicBezTo>
                  <a:cubicBezTo>
                    <a:pt x="707" y="1612"/>
                    <a:pt x="707" y="1612"/>
                    <a:pt x="707" y="1611"/>
                  </a:cubicBezTo>
                  <a:cubicBezTo>
                    <a:pt x="707" y="1612"/>
                    <a:pt x="706" y="1613"/>
                    <a:pt x="706" y="1616"/>
                  </a:cubicBezTo>
                  <a:cubicBezTo>
                    <a:pt x="706" y="1616"/>
                    <a:pt x="706" y="1615"/>
                    <a:pt x="706" y="1615"/>
                  </a:cubicBezTo>
                  <a:cubicBezTo>
                    <a:pt x="704" y="1606"/>
                    <a:pt x="704" y="1604"/>
                    <a:pt x="706" y="1607"/>
                  </a:cubicBezTo>
                  <a:cubicBezTo>
                    <a:pt x="706" y="1607"/>
                    <a:pt x="706" y="1607"/>
                    <a:pt x="706" y="1607"/>
                  </a:cubicBezTo>
                  <a:cubicBezTo>
                    <a:pt x="706" y="1607"/>
                    <a:pt x="706" y="1606"/>
                    <a:pt x="706" y="1606"/>
                  </a:cubicBezTo>
                  <a:cubicBezTo>
                    <a:pt x="705" y="1603"/>
                    <a:pt x="704" y="1599"/>
                    <a:pt x="703" y="1596"/>
                  </a:cubicBezTo>
                  <a:cubicBezTo>
                    <a:pt x="703" y="1596"/>
                    <a:pt x="703" y="1596"/>
                    <a:pt x="703" y="1595"/>
                  </a:cubicBezTo>
                  <a:cubicBezTo>
                    <a:pt x="701" y="1589"/>
                    <a:pt x="700" y="1583"/>
                    <a:pt x="698" y="1576"/>
                  </a:cubicBezTo>
                  <a:cubicBezTo>
                    <a:pt x="698" y="1576"/>
                    <a:pt x="698" y="1575"/>
                    <a:pt x="698" y="1575"/>
                  </a:cubicBezTo>
                  <a:cubicBezTo>
                    <a:pt x="698" y="1576"/>
                    <a:pt x="698" y="1576"/>
                    <a:pt x="699" y="1577"/>
                  </a:cubicBezTo>
                  <a:cubicBezTo>
                    <a:pt x="705" y="1595"/>
                    <a:pt x="709" y="1613"/>
                    <a:pt x="714" y="1631"/>
                  </a:cubicBezTo>
                  <a:cubicBezTo>
                    <a:pt x="719" y="1652"/>
                    <a:pt x="723" y="1672"/>
                    <a:pt x="728" y="1692"/>
                  </a:cubicBezTo>
                  <a:cubicBezTo>
                    <a:pt x="725" y="1683"/>
                    <a:pt x="721" y="1674"/>
                    <a:pt x="717" y="1664"/>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1" y="1727"/>
                    <a:pt x="981" y="1727"/>
                  </a:cubicBezTo>
                  <a:cubicBezTo>
                    <a:pt x="981" y="1727"/>
                    <a:pt x="980" y="1728"/>
                    <a:pt x="980"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8" y="1728"/>
                    <a:pt x="978" y="1728"/>
                    <a:pt x="978" y="1728"/>
                  </a:cubicBezTo>
                  <a:cubicBezTo>
                    <a:pt x="978" y="1728"/>
                    <a:pt x="978" y="1728"/>
                    <a:pt x="978" y="1729"/>
                  </a:cubicBezTo>
                  <a:cubicBezTo>
                    <a:pt x="978" y="1729"/>
                    <a:pt x="978" y="1729"/>
                    <a:pt x="978" y="1729"/>
                  </a:cubicBezTo>
                  <a:cubicBezTo>
                    <a:pt x="978"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30"/>
                    <a:pt x="975" y="1730"/>
                    <a:pt x="975" y="1730"/>
                  </a:cubicBezTo>
                  <a:cubicBezTo>
                    <a:pt x="975" y="1730"/>
                    <a:pt x="975" y="1730"/>
                    <a:pt x="975" y="1730"/>
                  </a:cubicBezTo>
                  <a:cubicBezTo>
                    <a:pt x="975" y="1730"/>
                    <a:pt x="975" y="1730"/>
                    <a:pt x="975" y="1730"/>
                  </a:cubicBezTo>
                  <a:cubicBezTo>
                    <a:pt x="975" y="1730"/>
                    <a:pt x="975" y="1730"/>
                    <a:pt x="975" y="1730"/>
                  </a:cubicBezTo>
                  <a:cubicBezTo>
                    <a:pt x="975" y="1730"/>
                    <a:pt x="975" y="1730"/>
                    <a:pt x="975" y="1730"/>
                  </a:cubicBezTo>
                  <a:cubicBezTo>
                    <a:pt x="975" y="1730"/>
                    <a:pt x="975" y="1730"/>
                    <a:pt x="974" y="1730"/>
                  </a:cubicBezTo>
                  <a:cubicBezTo>
                    <a:pt x="974" y="1730"/>
                    <a:pt x="974" y="1730"/>
                    <a:pt x="974" y="1730"/>
                  </a:cubicBezTo>
                  <a:cubicBezTo>
                    <a:pt x="974" y="1730"/>
                    <a:pt x="974" y="1730"/>
                    <a:pt x="973" y="1730"/>
                  </a:cubicBezTo>
                  <a:cubicBezTo>
                    <a:pt x="973" y="1730"/>
                    <a:pt x="973" y="1730"/>
                    <a:pt x="973" y="1730"/>
                  </a:cubicBezTo>
                  <a:cubicBezTo>
                    <a:pt x="975" y="1729"/>
                    <a:pt x="1029" y="1703"/>
                    <a:pt x="1040" y="1699"/>
                  </a:cubicBezTo>
                  <a:cubicBezTo>
                    <a:pt x="1022" y="1711"/>
                    <a:pt x="1002" y="1719"/>
                    <a:pt x="982" y="1727"/>
                  </a:cubicBezTo>
                  <a:close/>
                  <a:moveTo>
                    <a:pt x="1053" y="1690"/>
                  </a:moveTo>
                  <a:cubicBezTo>
                    <a:pt x="1053" y="1690"/>
                    <a:pt x="1053" y="1690"/>
                    <a:pt x="1053" y="1690"/>
                  </a:cubicBezTo>
                  <a:cubicBezTo>
                    <a:pt x="1053" y="1690"/>
                    <a:pt x="1053" y="1690"/>
                    <a:pt x="1053" y="1690"/>
                  </a:cubicBezTo>
                  <a:cubicBezTo>
                    <a:pt x="1053" y="1690"/>
                    <a:pt x="1053" y="1690"/>
                    <a:pt x="1053" y="1690"/>
                  </a:cubicBezTo>
                  <a:cubicBezTo>
                    <a:pt x="1053" y="1690"/>
                    <a:pt x="1053" y="1690"/>
                    <a:pt x="1053" y="1690"/>
                  </a:cubicBezTo>
                  <a:close/>
                  <a:moveTo>
                    <a:pt x="1053" y="1689"/>
                  </a:moveTo>
                  <a:cubicBezTo>
                    <a:pt x="1053" y="1689"/>
                    <a:pt x="1053" y="1689"/>
                    <a:pt x="1053" y="1689"/>
                  </a:cubicBezTo>
                  <a:cubicBezTo>
                    <a:pt x="1053" y="1689"/>
                    <a:pt x="1053" y="1689"/>
                    <a:pt x="1053" y="1689"/>
                  </a:cubicBezTo>
                  <a:cubicBezTo>
                    <a:pt x="1053" y="1689"/>
                    <a:pt x="1053" y="1689"/>
                    <a:pt x="1053"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4" y="1689"/>
                    <a:pt x="1054" y="1689"/>
                    <a:pt x="1054" y="1689"/>
                  </a:cubicBezTo>
                  <a:cubicBezTo>
                    <a:pt x="1053" y="1689"/>
                    <a:pt x="1053" y="1689"/>
                    <a:pt x="1053" y="1689"/>
                  </a:cubicBezTo>
                  <a:close/>
                  <a:moveTo>
                    <a:pt x="1059" y="1686"/>
                  </a:moveTo>
                  <a:cubicBezTo>
                    <a:pt x="1059" y="1686"/>
                    <a:pt x="1059" y="1686"/>
                    <a:pt x="1059" y="1686"/>
                  </a:cubicBezTo>
                  <a:cubicBezTo>
                    <a:pt x="1059" y="1686"/>
                    <a:pt x="1059" y="1686"/>
                    <a:pt x="1059" y="1687"/>
                  </a:cubicBezTo>
                  <a:cubicBezTo>
                    <a:pt x="1059" y="1687"/>
                    <a:pt x="1059" y="1687"/>
                    <a:pt x="1059" y="1687"/>
                  </a:cubicBezTo>
                  <a:cubicBezTo>
                    <a:pt x="1059" y="1687"/>
                    <a:pt x="1059" y="1687"/>
                    <a:pt x="1059" y="1687"/>
                  </a:cubicBezTo>
                  <a:cubicBezTo>
                    <a:pt x="1059"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7" y="1687"/>
                    <a:pt x="1057" y="1688"/>
                    <a:pt x="1056" y="1688"/>
                  </a:cubicBezTo>
                  <a:cubicBezTo>
                    <a:pt x="1056" y="1688"/>
                    <a:pt x="1056" y="1688"/>
                    <a:pt x="1056" y="1688"/>
                  </a:cubicBezTo>
                  <a:cubicBezTo>
                    <a:pt x="1056" y="1688"/>
                    <a:pt x="1056" y="1688"/>
                    <a:pt x="1056" y="1688"/>
                  </a:cubicBezTo>
                  <a:cubicBezTo>
                    <a:pt x="1056" y="1688"/>
                    <a:pt x="1056" y="1688"/>
                    <a:pt x="1056" y="1688"/>
                  </a:cubicBezTo>
                  <a:cubicBezTo>
                    <a:pt x="1055" y="1688"/>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5" y="1689"/>
                    <a:pt x="1055" y="1688"/>
                    <a:pt x="1055" y="1688"/>
                  </a:cubicBezTo>
                  <a:cubicBezTo>
                    <a:pt x="1056" y="1688"/>
                    <a:pt x="1056" y="1688"/>
                    <a:pt x="1056" y="1688"/>
                  </a:cubicBezTo>
                  <a:cubicBezTo>
                    <a:pt x="1056" y="1688"/>
                    <a:pt x="1056" y="1688"/>
                    <a:pt x="1056" y="1688"/>
                  </a:cubicBezTo>
                  <a:cubicBezTo>
                    <a:pt x="1057" y="1688"/>
                    <a:pt x="1057" y="1687"/>
                    <a:pt x="1057" y="1687"/>
                  </a:cubicBezTo>
                  <a:cubicBezTo>
                    <a:pt x="1057" y="1687"/>
                    <a:pt x="1058" y="1687"/>
                    <a:pt x="1058" y="1687"/>
                  </a:cubicBezTo>
                  <a:cubicBezTo>
                    <a:pt x="1058" y="1687"/>
                    <a:pt x="1059" y="1686"/>
                    <a:pt x="1059" y="1686"/>
                  </a:cubicBezTo>
                  <a:cubicBezTo>
                    <a:pt x="1060" y="1686"/>
                    <a:pt x="1060" y="1686"/>
                    <a:pt x="1060" y="1686"/>
                  </a:cubicBezTo>
                  <a:cubicBezTo>
                    <a:pt x="1060" y="1686"/>
                    <a:pt x="1060" y="1686"/>
                    <a:pt x="1060" y="1686"/>
                  </a:cubicBezTo>
                  <a:cubicBezTo>
                    <a:pt x="1060" y="1686"/>
                    <a:pt x="1060" y="1686"/>
                    <a:pt x="1060" y="1686"/>
                  </a:cubicBezTo>
                  <a:cubicBezTo>
                    <a:pt x="1061" y="1685"/>
                    <a:pt x="1062" y="1685"/>
                    <a:pt x="1062" y="1684"/>
                  </a:cubicBezTo>
                  <a:cubicBezTo>
                    <a:pt x="1062" y="1685"/>
                    <a:pt x="1061" y="1685"/>
                    <a:pt x="1060" y="1686"/>
                  </a:cubicBezTo>
                  <a:cubicBezTo>
                    <a:pt x="1060" y="1686"/>
                    <a:pt x="1060" y="1686"/>
                    <a:pt x="1060" y="1686"/>
                  </a:cubicBezTo>
                  <a:cubicBezTo>
                    <a:pt x="1060" y="1686"/>
                    <a:pt x="1060" y="1686"/>
                    <a:pt x="1060" y="1686"/>
                  </a:cubicBezTo>
                  <a:cubicBezTo>
                    <a:pt x="1060" y="1686"/>
                    <a:pt x="1060" y="1686"/>
                    <a:pt x="1060" y="1686"/>
                  </a:cubicBezTo>
                  <a:cubicBezTo>
                    <a:pt x="1060" y="1686"/>
                    <a:pt x="1060" y="1686"/>
                    <a:pt x="1060" y="1686"/>
                  </a:cubicBezTo>
                  <a:cubicBezTo>
                    <a:pt x="1060" y="1686"/>
                    <a:pt x="1059" y="1686"/>
                    <a:pt x="1059" y="1686"/>
                  </a:cubicBezTo>
                  <a:close/>
                  <a:moveTo>
                    <a:pt x="1110" y="1661"/>
                  </a:moveTo>
                  <a:cubicBezTo>
                    <a:pt x="1106" y="1663"/>
                    <a:pt x="1095" y="1669"/>
                    <a:pt x="1085" y="1674"/>
                  </a:cubicBezTo>
                  <a:cubicBezTo>
                    <a:pt x="1083" y="1675"/>
                    <a:pt x="1081" y="1677"/>
                    <a:pt x="1079" y="1678"/>
                  </a:cubicBezTo>
                  <a:cubicBezTo>
                    <a:pt x="1080" y="1677"/>
                    <a:pt x="1082" y="1676"/>
                    <a:pt x="1083" y="1675"/>
                  </a:cubicBezTo>
                  <a:cubicBezTo>
                    <a:pt x="1078" y="1677"/>
                    <a:pt x="1073" y="1680"/>
                    <a:pt x="1069" y="1682"/>
                  </a:cubicBezTo>
                  <a:cubicBezTo>
                    <a:pt x="1068" y="1683"/>
                    <a:pt x="1067" y="1683"/>
                    <a:pt x="1066" y="1683"/>
                  </a:cubicBezTo>
                  <a:cubicBezTo>
                    <a:pt x="1066" y="1683"/>
                    <a:pt x="1066" y="1683"/>
                    <a:pt x="1066" y="1683"/>
                  </a:cubicBezTo>
                  <a:cubicBezTo>
                    <a:pt x="1062" y="1685"/>
                    <a:pt x="1060" y="1686"/>
                    <a:pt x="1060" y="1686"/>
                  </a:cubicBezTo>
                  <a:cubicBezTo>
                    <a:pt x="1060" y="1686"/>
                    <a:pt x="1062" y="1685"/>
                    <a:pt x="1065" y="1683"/>
                  </a:cubicBezTo>
                  <a:cubicBezTo>
                    <a:pt x="1065" y="1683"/>
                    <a:pt x="1065" y="1683"/>
                    <a:pt x="1065" y="1683"/>
                  </a:cubicBezTo>
                  <a:cubicBezTo>
                    <a:pt x="1065" y="1683"/>
                    <a:pt x="1065" y="1683"/>
                    <a:pt x="1065" y="1683"/>
                  </a:cubicBezTo>
                  <a:cubicBezTo>
                    <a:pt x="1064" y="1683"/>
                    <a:pt x="1064" y="1684"/>
                    <a:pt x="1063" y="1684"/>
                  </a:cubicBezTo>
                  <a:cubicBezTo>
                    <a:pt x="1064" y="1684"/>
                    <a:pt x="1064" y="1683"/>
                    <a:pt x="1065" y="1683"/>
                  </a:cubicBezTo>
                  <a:cubicBezTo>
                    <a:pt x="1063" y="1682"/>
                    <a:pt x="1060" y="1681"/>
                    <a:pt x="1042" y="1690"/>
                  </a:cubicBezTo>
                  <a:cubicBezTo>
                    <a:pt x="1060" y="1680"/>
                    <a:pt x="1080" y="1673"/>
                    <a:pt x="1098" y="1663"/>
                  </a:cubicBezTo>
                  <a:cubicBezTo>
                    <a:pt x="1093" y="1667"/>
                    <a:pt x="1088" y="1671"/>
                    <a:pt x="1083" y="1675"/>
                  </a:cubicBezTo>
                  <a:cubicBezTo>
                    <a:pt x="1084" y="1675"/>
                    <a:pt x="1084" y="1674"/>
                    <a:pt x="1085" y="1674"/>
                  </a:cubicBezTo>
                  <a:cubicBezTo>
                    <a:pt x="1093" y="1668"/>
                    <a:pt x="1101" y="1662"/>
                    <a:pt x="1110" y="1660"/>
                  </a:cubicBezTo>
                  <a:cubicBezTo>
                    <a:pt x="1111" y="1660"/>
                    <a:pt x="1112" y="1660"/>
                    <a:pt x="1113" y="1660"/>
                  </a:cubicBezTo>
                  <a:cubicBezTo>
                    <a:pt x="1113" y="1660"/>
                    <a:pt x="1112" y="1660"/>
                    <a:pt x="1110" y="1661"/>
                  </a:cubicBezTo>
                  <a:close/>
                  <a:moveTo>
                    <a:pt x="1478" y="1400"/>
                  </a:move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7" y="1400"/>
                  </a:cubicBezTo>
                  <a:cubicBezTo>
                    <a:pt x="1477" y="1400"/>
                    <a:pt x="1477" y="1400"/>
                    <a:pt x="1477" y="1400"/>
                  </a:cubicBezTo>
                  <a:cubicBezTo>
                    <a:pt x="1476" y="1401"/>
                    <a:pt x="1475" y="1402"/>
                    <a:pt x="1475" y="1402"/>
                  </a:cubicBezTo>
                  <a:cubicBezTo>
                    <a:pt x="1475" y="1402"/>
                    <a:pt x="1475" y="1402"/>
                    <a:pt x="1475" y="1402"/>
                  </a:cubicBezTo>
                  <a:cubicBezTo>
                    <a:pt x="1475" y="1402"/>
                    <a:pt x="1475" y="1402"/>
                    <a:pt x="1475" y="1402"/>
                  </a:cubicBezTo>
                  <a:cubicBezTo>
                    <a:pt x="1475" y="1402"/>
                    <a:pt x="1475" y="1402"/>
                    <a:pt x="1475" y="1402"/>
                  </a:cubicBezTo>
                  <a:cubicBezTo>
                    <a:pt x="1475" y="1402"/>
                    <a:pt x="1475" y="1402"/>
                    <a:pt x="1475" y="1402"/>
                  </a:cubicBezTo>
                  <a:cubicBezTo>
                    <a:pt x="1476" y="1401"/>
                    <a:pt x="1476" y="1401"/>
                    <a:pt x="1476" y="1401"/>
                  </a:cubicBezTo>
                  <a:cubicBezTo>
                    <a:pt x="1464" y="1410"/>
                    <a:pt x="1451" y="1420"/>
                    <a:pt x="1439" y="1429"/>
                  </a:cubicBezTo>
                  <a:cubicBezTo>
                    <a:pt x="1454" y="1410"/>
                    <a:pt x="1476" y="1399"/>
                    <a:pt x="1494" y="1384"/>
                  </a:cubicBezTo>
                  <a:cubicBezTo>
                    <a:pt x="1487" y="1390"/>
                    <a:pt x="1479" y="1398"/>
                    <a:pt x="1478" y="1400"/>
                  </a:cubicBezTo>
                  <a:close/>
                  <a:moveTo>
                    <a:pt x="1494" y="1383"/>
                  </a:moveTo>
                  <a:cubicBezTo>
                    <a:pt x="1498" y="1380"/>
                    <a:pt x="1502" y="1376"/>
                    <a:pt x="1503" y="1375"/>
                  </a:cubicBezTo>
                  <a:cubicBezTo>
                    <a:pt x="1501" y="1378"/>
                    <a:pt x="1498" y="1381"/>
                    <a:pt x="1494" y="1383"/>
                  </a:cubicBezTo>
                  <a:close/>
                  <a:moveTo>
                    <a:pt x="1609" y="1300"/>
                  </a:moveTo>
                  <a:cubicBezTo>
                    <a:pt x="1609" y="1299"/>
                    <a:pt x="1610" y="1299"/>
                    <a:pt x="1610" y="1299"/>
                  </a:cubicBezTo>
                  <a:cubicBezTo>
                    <a:pt x="1610" y="1299"/>
                    <a:pt x="1610" y="1299"/>
                    <a:pt x="1610" y="1299"/>
                  </a:cubicBezTo>
                  <a:cubicBezTo>
                    <a:pt x="1610" y="1299"/>
                    <a:pt x="1610" y="1299"/>
                    <a:pt x="1610" y="1299"/>
                  </a:cubicBezTo>
                  <a:cubicBezTo>
                    <a:pt x="1610" y="1299"/>
                    <a:pt x="1610" y="1299"/>
                    <a:pt x="1609" y="1300"/>
                  </a:cubicBezTo>
                  <a:close/>
                  <a:moveTo>
                    <a:pt x="1612" y="1296"/>
                  </a:moveTo>
                  <a:cubicBezTo>
                    <a:pt x="1612" y="1296"/>
                    <a:pt x="1613" y="1296"/>
                    <a:pt x="1613" y="1296"/>
                  </a:cubicBezTo>
                  <a:cubicBezTo>
                    <a:pt x="1613" y="1295"/>
                    <a:pt x="1613" y="1295"/>
                    <a:pt x="1614" y="1295"/>
                  </a:cubicBezTo>
                  <a:cubicBezTo>
                    <a:pt x="1613" y="1295"/>
                    <a:pt x="1613" y="1296"/>
                    <a:pt x="1612" y="1296"/>
                  </a:cubicBezTo>
                  <a:close/>
                  <a:moveTo>
                    <a:pt x="1614" y="1295"/>
                  </a:moveTo>
                  <a:cubicBezTo>
                    <a:pt x="1614" y="1295"/>
                    <a:pt x="1614" y="1295"/>
                    <a:pt x="1614" y="1295"/>
                  </a:cubicBezTo>
                  <a:cubicBezTo>
                    <a:pt x="1614" y="1294"/>
                    <a:pt x="1615" y="1294"/>
                    <a:pt x="1615" y="1293"/>
                  </a:cubicBezTo>
                  <a:cubicBezTo>
                    <a:pt x="1615" y="1294"/>
                    <a:pt x="1614" y="1294"/>
                    <a:pt x="1614" y="1295"/>
                  </a:cubicBezTo>
                  <a:close/>
                  <a:moveTo>
                    <a:pt x="1616" y="1292"/>
                  </a:moveTo>
                  <a:cubicBezTo>
                    <a:pt x="1616" y="1292"/>
                    <a:pt x="1616" y="1293"/>
                    <a:pt x="1615" y="1293"/>
                  </a:cubicBezTo>
                  <a:cubicBezTo>
                    <a:pt x="1616" y="1292"/>
                    <a:pt x="1616" y="1292"/>
                    <a:pt x="1617" y="1291"/>
                  </a:cubicBezTo>
                  <a:cubicBezTo>
                    <a:pt x="1617" y="1291"/>
                    <a:pt x="1617" y="1291"/>
                    <a:pt x="1617" y="1291"/>
                  </a:cubicBezTo>
                  <a:cubicBezTo>
                    <a:pt x="1617" y="1291"/>
                    <a:pt x="1617" y="1292"/>
                    <a:pt x="1616" y="1292"/>
                  </a:cubicBezTo>
                  <a:close/>
                  <a:moveTo>
                    <a:pt x="1617" y="1291"/>
                  </a:moveTo>
                  <a:cubicBezTo>
                    <a:pt x="1617" y="1291"/>
                    <a:pt x="1617" y="1291"/>
                    <a:pt x="1617" y="1291"/>
                  </a:cubicBezTo>
                  <a:cubicBezTo>
                    <a:pt x="1617" y="1291"/>
                    <a:pt x="1617" y="1291"/>
                    <a:pt x="1618" y="1291"/>
                  </a:cubicBezTo>
                  <a:cubicBezTo>
                    <a:pt x="1617" y="1291"/>
                    <a:pt x="1617" y="1291"/>
                    <a:pt x="1617" y="1291"/>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20" y="1289"/>
                    <a:pt x="1620" y="1289"/>
                    <a:pt x="1620" y="1289"/>
                  </a:cubicBezTo>
                  <a:cubicBezTo>
                    <a:pt x="1619" y="1289"/>
                    <a:pt x="1619" y="1289"/>
                    <a:pt x="1619" y="1289"/>
                  </a:cubicBezTo>
                  <a:close/>
                  <a:moveTo>
                    <a:pt x="1620" y="1288"/>
                  </a:moveTo>
                  <a:cubicBezTo>
                    <a:pt x="1620" y="1288"/>
                    <a:pt x="1620" y="1288"/>
                    <a:pt x="1620" y="1288"/>
                  </a:cubicBezTo>
                  <a:cubicBezTo>
                    <a:pt x="1620" y="1288"/>
                    <a:pt x="1620" y="1288"/>
                    <a:pt x="1620" y="1288"/>
                  </a:cubicBezTo>
                  <a:cubicBezTo>
                    <a:pt x="1620" y="1288"/>
                    <a:pt x="1620" y="1288"/>
                    <a:pt x="1620" y="1288"/>
                  </a:cubicBezTo>
                  <a:cubicBezTo>
                    <a:pt x="1620" y="1288"/>
                    <a:pt x="1621" y="1287"/>
                    <a:pt x="1621" y="1287"/>
                  </a:cubicBezTo>
                  <a:cubicBezTo>
                    <a:pt x="1621" y="1287"/>
                    <a:pt x="1621" y="1287"/>
                    <a:pt x="1621" y="1287"/>
                  </a:cubicBezTo>
                  <a:cubicBezTo>
                    <a:pt x="1621" y="1287"/>
                    <a:pt x="1621" y="1287"/>
                    <a:pt x="1620" y="1288"/>
                  </a:cubicBezTo>
                  <a:close/>
                  <a:moveTo>
                    <a:pt x="1625" y="1283"/>
                  </a:moveTo>
                  <a:cubicBezTo>
                    <a:pt x="1625" y="1283"/>
                    <a:pt x="1625" y="1283"/>
                    <a:pt x="1624" y="1283"/>
                  </a:cubicBezTo>
                  <a:cubicBezTo>
                    <a:pt x="1625" y="1283"/>
                    <a:pt x="1625" y="1283"/>
                    <a:pt x="1625" y="1283"/>
                  </a:cubicBezTo>
                  <a:cubicBezTo>
                    <a:pt x="1625" y="1283"/>
                    <a:pt x="1625" y="1283"/>
                    <a:pt x="1625" y="1283"/>
                  </a:cubicBezTo>
                  <a:cubicBezTo>
                    <a:pt x="1625" y="1283"/>
                    <a:pt x="1625" y="1283"/>
                    <a:pt x="1625" y="1283"/>
                  </a:cubicBezTo>
                  <a:cubicBezTo>
                    <a:pt x="1625" y="1283"/>
                    <a:pt x="1625" y="1283"/>
                    <a:pt x="1625" y="1283"/>
                  </a:cubicBezTo>
                  <a:cubicBezTo>
                    <a:pt x="1625" y="1283"/>
                    <a:pt x="1625" y="1283"/>
                    <a:pt x="1625" y="1283"/>
                  </a:cubicBezTo>
                  <a:close/>
                  <a:moveTo>
                    <a:pt x="1626" y="1282"/>
                  </a:moveTo>
                  <a:cubicBezTo>
                    <a:pt x="1626" y="1282"/>
                    <a:pt x="1626" y="1282"/>
                    <a:pt x="1626" y="1282"/>
                  </a:cubicBezTo>
                  <a:cubicBezTo>
                    <a:pt x="1626" y="1282"/>
                    <a:pt x="1626" y="1282"/>
                    <a:pt x="1626" y="1282"/>
                  </a:cubicBezTo>
                  <a:cubicBezTo>
                    <a:pt x="1626" y="1282"/>
                    <a:pt x="1626" y="1282"/>
                    <a:pt x="1626" y="1282"/>
                  </a:cubicBezTo>
                  <a:close/>
                  <a:moveTo>
                    <a:pt x="2015" y="648"/>
                  </a:moveTo>
                  <a:cubicBezTo>
                    <a:pt x="2015" y="648"/>
                    <a:pt x="2013" y="653"/>
                    <a:pt x="2014" y="651"/>
                  </a:cubicBezTo>
                  <a:cubicBezTo>
                    <a:pt x="2011" y="657"/>
                    <a:pt x="2009" y="664"/>
                    <a:pt x="2006" y="670"/>
                  </a:cubicBezTo>
                  <a:cubicBezTo>
                    <a:pt x="2009" y="661"/>
                    <a:pt x="2013" y="652"/>
                    <a:pt x="2016" y="643"/>
                  </a:cubicBezTo>
                  <a:cubicBezTo>
                    <a:pt x="2012" y="650"/>
                    <a:pt x="2008" y="656"/>
                    <a:pt x="2002" y="663"/>
                  </a:cubicBezTo>
                  <a:cubicBezTo>
                    <a:pt x="2009" y="647"/>
                    <a:pt x="2017" y="632"/>
                    <a:pt x="2022" y="616"/>
                  </a:cubicBezTo>
                  <a:cubicBezTo>
                    <a:pt x="2020" y="621"/>
                    <a:pt x="2021" y="619"/>
                    <a:pt x="2026" y="605"/>
                  </a:cubicBezTo>
                  <a:cubicBezTo>
                    <a:pt x="2025" y="609"/>
                    <a:pt x="2024" y="613"/>
                    <a:pt x="2022" y="616"/>
                  </a:cubicBezTo>
                  <a:cubicBezTo>
                    <a:pt x="2026" y="607"/>
                    <a:pt x="2041" y="571"/>
                    <a:pt x="2042" y="569"/>
                  </a:cubicBezTo>
                  <a:cubicBezTo>
                    <a:pt x="2037" y="595"/>
                    <a:pt x="2025" y="627"/>
                    <a:pt x="2015" y="648"/>
                  </a:cubicBezTo>
                  <a:cubicBezTo>
                    <a:pt x="2015" y="648"/>
                    <a:pt x="2015" y="648"/>
                    <a:pt x="2015" y="648"/>
                  </a:cubicBezTo>
                  <a:close/>
                  <a:moveTo>
                    <a:pt x="2083" y="507"/>
                  </a:moveTo>
                  <a:cubicBezTo>
                    <a:pt x="2086" y="496"/>
                    <a:pt x="2090" y="485"/>
                    <a:pt x="2094" y="475"/>
                  </a:cubicBezTo>
                  <a:cubicBezTo>
                    <a:pt x="2092" y="486"/>
                    <a:pt x="2088" y="496"/>
                    <a:pt x="2083" y="507"/>
                  </a:cubicBezTo>
                  <a:close/>
                  <a:moveTo>
                    <a:pt x="2111" y="362"/>
                  </a:moveTo>
                  <a:cubicBezTo>
                    <a:pt x="2111" y="362"/>
                    <a:pt x="2111" y="363"/>
                    <a:pt x="2111" y="363"/>
                  </a:cubicBezTo>
                  <a:cubicBezTo>
                    <a:pt x="2111" y="362"/>
                    <a:pt x="2111" y="362"/>
                    <a:pt x="2111" y="362"/>
                  </a:cubicBezTo>
                  <a:cubicBezTo>
                    <a:pt x="2111" y="363"/>
                    <a:pt x="2110" y="363"/>
                    <a:pt x="2110" y="364"/>
                  </a:cubicBezTo>
                  <a:cubicBezTo>
                    <a:pt x="2110" y="364"/>
                    <a:pt x="2110" y="364"/>
                    <a:pt x="2110" y="364"/>
                  </a:cubicBezTo>
                  <a:cubicBezTo>
                    <a:pt x="2110" y="365"/>
                    <a:pt x="2110" y="366"/>
                    <a:pt x="2109" y="366"/>
                  </a:cubicBezTo>
                  <a:cubicBezTo>
                    <a:pt x="2107" y="374"/>
                    <a:pt x="2104" y="382"/>
                    <a:pt x="2101" y="390"/>
                  </a:cubicBezTo>
                  <a:cubicBezTo>
                    <a:pt x="2103" y="380"/>
                    <a:pt x="2107" y="371"/>
                    <a:pt x="2109" y="365"/>
                  </a:cubicBezTo>
                  <a:cubicBezTo>
                    <a:pt x="2109" y="365"/>
                    <a:pt x="2109" y="365"/>
                    <a:pt x="2109" y="365"/>
                  </a:cubicBezTo>
                  <a:cubicBezTo>
                    <a:pt x="2109" y="365"/>
                    <a:pt x="2109" y="365"/>
                    <a:pt x="2109" y="365"/>
                  </a:cubicBezTo>
                  <a:cubicBezTo>
                    <a:pt x="2109" y="365"/>
                    <a:pt x="2109" y="365"/>
                    <a:pt x="2109" y="365"/>
                  </a:cubicBezTo>
                  <a:cubicBezTo>
                    <a:pt x="2110" y="354"/>
                    <a:pt x="2111" y="354"/>
                    <a:pt x="2111" y="356"/>
                  </a:cubicBezTo>
                  <a:cubicBezTo>
                    <a:pt x="2111" y="355"/>
                    <a:pt x="2112" y="354"/>
                    <a:pt x="2112" y="354"/>
                  </a:cubicBezTo>
                  <a:cubicBezTo>
                    <a:pt x="2112" y="357"/>
                    <a:pt x="2111" y="360"/>
                    <a:pt x="2111" y="361"/>
                  </a:cubicBezTo>
                  <a:cubicBezTo>
                    <a:pt x="2113" y="359"/>
                    <a:pt x="2113" y="358"/>
                    <a:pt x="2113" y="358"/>
                  </a:cubicBezTo>
                  <a:cubicBezTo>
                    <a:pt x="2113" y="358"/>
                    <a:pt x="2113" y="359"/>
                    <a:pt x="2111" y="362"/>
                  </a:cubicBezTo>
                  <a:close/>
                  <a:moveTo>
                    <a:pt x="2133" y="359"/>
                  </a:moveTo>
                  <a:cubicBezTo>
                    <a:pt x="2137" y="332"/>
                    <a:pt x="2141" y="305"/>
                    <a:pt x="2144" y="278"/>
                  </a:cubicBezTo>
                  <a:cubicBezTo>
                    <a:pt x="2142" y="296"/>
                    <a:pt x="2135" y="314"/>
                    <a:pt x="2132" y="332"/>
                  </a:cubicBezTo>
                  <a:cubicBezTo>
                    <a:pt x="2131" y="341"/>
                    <a:pt x="2131" y="350"/>
                    <a:pt x="2133" y="359"/>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0" y="362"/>
                  </a:move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ubicBezTo>
                    <a:pt x="2111" y="359"/>
                    <a:pt x="2111" y="360"/>
                    <a:pt x="2110" y="362"/>
                  </a:cubicBezTo>
                  <a:close/>
                  <a:moveTo>
                    <a:pt x="2081" y="520"/>
                  </a:moveTo>
                  <a:cubicBezTo>
                    <a:pt x="2078" y="528"/>
                    <a:pt x="2074" y="537"/>
                    <a:pt x="2071" y="545"/>
                  </a:cubicBezTo>
                  <a:cubicBezTo>
                    <a:pt x="2070" y="547"/>
                    <a:pt x="2070" y="549"/>
                    <a:pt x="2070" y="551"/>
                  </a:cubicBezTo>
                  <a:cubicBezTo>
                    <a:pt x="2079" y="550"/>
                    <a:pt x="2079" y="527"/>
                    <a:pt x="2081" y="520"/>
                  </a:cubicBezTo>
                  <a:close/>
                  <a:moveTo>
                    <a:pt x="1972" y="797"/>
                  </a:moveTo>
                  <a:cubicBezTo>
                    <a:pt x="1970" y="800"/>
                    <a:pt x="1969" y="803"/>
                    <a:pt x="1967" y="806"/>
                  </a:cubicBezTo>
                  <a:cubicBezTo>
                    <a:pt x="1968" y="806"/>
                    <a:pt x="1969" y="804"/>
                    <a:pt x="1972" y="797"/>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9" y="1382"/>
                  </a:moveTo>
                  <a:cubicBezTo>
                    <a:pt x="1527" y="1384"/>
                    <a:pt x="1524" y="1387"/>
                    <a:pt x="1522" y="1388"/>
                  </a:cubicBezTo>
                  <a:cubicBezTo>
                    <a:pt x="1523" y="1391"/>
                    <a:pt x="1526" y="1389"/>
                    <a:pt x="1529" y="1382"/>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399"/>
                  </a:moveTo>
                  <a:cubicBezTo>
                    <a:pt x="1478" y="1399"/>
                    <a:pt x="1478" y="1399"/>
                    <a:pt x="1478" y="1400"/>
                  </a:cubicBez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lose/>
                  <a:moveTo>
                    <a:pt x="1397" y="1567"/>
                  </a:moveTo>
                  <a:cubicBezTo>
                    <a:pt x="1398" y="1566"/>
                    <a:pt x="1400" y="1565"/>
                    <a:pt x="1401" y="1564"/>
                  </a:cubicBezTo>
                  <a:cubicBezTo>
                    <a:pt x="1399" y="1565"/>
                    <a:pt x="1398" y="1566"/>
                    <a:pt x="1397" y="1567"/>
                  </a:cubicBezTo>
                  <a:close/>
                  <a:moveTo>
                    <a:pt x="1350" y="1521"/>
                  </a:move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ubicBezTo>
                    <a:pt x="1361" y="1514"/>
                    <a:pt x="1370" y="1508"/>
                    <a:pt x="1378" y="1501"/>
                  </a:cubicBezTo>
                  <a:cubicBezTo>
                    <a:pt x="1369" y="1508"/>
                    <a:pt x="1360" y="1515"/>
                    <a:pt x="1350" y="1521"/>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074" y="1678"/>
                  </a:move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ubicBezTo>
                    <a:pt x="1074" y="1678"/>
                    <a:pt x="1074" y="1678"/>
                    <a:pt x="1074" y="167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29" y="1853"/>
                  </a:move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ubicBezTo>
                    <a:pt x="929"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5" y="2220"/>
                  </a:move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lose/>
                  <a:moveTo>
                    <a:pt x="816" y="2179"/>
                  </a:moveTo>
                  <a:cubicBezTo>
                    <a:pt x="815" y="2175"/>
                    <a:pt x="815" y="2171"/>
                    <a:pt x="814" y="2167"/>
                  </a:cubicBezTo>
                  <a:cubicBezTo>
                    <a:pt x="814" y="2171"/>
                    <a:pt x="815" y="2175"/>
                    <a:pt x="816" y="2179"/>
                  </a:cubicBezTo>
                  <a:close/>
                  <a:moveTo>
                    <a:pt x="806" y="1921"/>
                  </a:moveTo>
                  <a:cubicBezTo>
                    <a:pt x="806" y="1921"/>
                    <a:pt x="807" y="1921"/>
                    <a:pt x="807" y="1921"/>
                  </a:cubicBezTo>
                  <a:cubicBezTo>
                    <a:pt x="818" y="1911"/>
                    <a:pt x="835" y="1904"/>
                    <a:pt x="856" y="1896"/>
                  </a:cubicBezTo>
                  <a:cubicBezTo>
                    <a:pt x="833" y="1901"/>
                    <a:pt x="812" y="1909"/>
                    <a:pt x="802" y="1926"/>
                  </a:cubicBezTo>
                  <a:cubicBezTo>
                    <a:pt x="801" y="1926"/>
                    <a:pt x="801" y="1927"/>
                    <a:pt x="801" y="1928"/>
                  </a:cubicBezTo>
                  <a:cubicBezTo>
                    <a:pt x="802" y="1926"/>
                    <a:pt x="804" y="1924"/>
                    <a:pt x="806" y="1922"/>
                  </a:cubicBezTo>
                  <a:cubicBezTo>
                    <a:pt x="806" y="1922"/>
                    <a:pt x="806" y="1921"/>
                    <a:pt x="806" y="1921"/>
                  </a:cubicBezTo>
                  <a:close/>
                  <a:moveTo>
                    <a:pt x="755" y="1824"/>
                  </a:moveTo>
                  <a:cubicBezTo>
                    <a:pt x="755" y="1832"/>
                    <a:pt x="762" y="1831"/>
                    <a:pt x="769" y="1829"/>
                  </a:cubicBezTo>
                  <a:cubicBezTo>
                    <a:pt x="762" y="1829"/>
                    <a:pt x="757" y="1827"/>
                    <a:pt x="755" y="1824"/>
                  </a:cubicBezTo>
                  <a:close/>
                  <a:moveTo>
                    <a:pt x="746" y="2190"/>
                  </a:moveTo>
                  <a:cubicBezTo>
                    <a:pt x="740" y="2188"/>
                    <a:pt x="734" y="2186"/>
                    <a:pt x="728" y="2185"/>
                  </a:cubicBezTo>
                  <a:cubicBezTo>
                    <a:pt x="734" y="2187"/>
                    <a:pt x="740" y="2188"/>
                    <a:pt x="746" y="2190"/>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1"/>
                  </a:moveTo>
                  <a:cubicBezTo>
                    <a:pt x="705" y="1561"/>
                    <a:pt x="705" y="1560"/>
                    <a:pt x="705" y="1560"/>
                  </a:cubicBezTo>
                  <a:cubicBezTo>
                    <a:pt x="705" y="1560"/>
                    <a:pt x="705" y="1561"/>
                    <a:pt x="705" y="1561"/>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6"/>
                  </a:moveTo>
                  <a:cubicBezTo>
                    <a:pt x="703" y="1556"/>
                    <a:pt x="703" y="1556"/>
                    <a:pt x="703" y="1555"/>
                  </a:cubicBezTo>
                  <a:cubicBezTo>
                    <a:pt x="703" y="1556"/>
                    <a:pt x="703" y="1556"/>
                    <a:pt x="703" y="1556"/>
                  </a:cubicBezTo>
                  <a:cubicBezTo>
                    <a:pt x="703" y="1556"/>
                    <a:pt x="703" y="1556"/>
                    <a:pt x="703" y="1556"/>
                  </a:cubicBezTo>
                  <a:close/>
                  <a:moveTo>
                    <a:pt x="514" y="1656"/>
                  </a:moveTo>
                  <a:cubicBezTo>
                    <a:pt x="509" y="1659"/>
                    <a:pt x="504" y="1662"/>
                    <a:pt x="498" y="1664"/>
                  </a:cubicBezTo>
                  <a:cubicBezTo>
                    <a:pt x="484" y="1676"/>
                    <a:pt x="470" y="1686"/>
                    <a:pt x="459" y="1694"/>
                  </a:cubicBezTo>
                  <a:cubicBezTo>
                    <a:pt x="473" y="1692"/>
                    <a:pt x="515" y="1664"/>
                    <a:pt x="514" y="165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0" y="1779"/>
                    <a:pt x="320" y="1779"/>
                  </a:cubicBezTo>
                  <a:cubicBezTo>
                    <a:pt x="320" y="1779"/>
                    <a:pt x="320" y="1779"/>
                    <a:pt x="321" y="1779"/>
                  </a:cubicBezTo>
                  <a:close/>
                  <a:moveTo>
                    <a:pt x="1704" y="1288"/>
                  </a:moveTo>
                  <a:cubicBezTo>
                    <a:pt x="1704" y="1288"/>
                    <a:pt x="1704" y="1288"/>
                    <a:pt x="1704" y="1288"/>
                  </a:cubicBezTo>
                  <a:cubicBezTo>
                    <a:pt x="1704" y="1288"/>
                    <a:pt x="1704" y="1288"/>
                    <a:pt x="1704" y="1288"/>
                  </a:cubicBez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49"/>
                  </a:moveTo>
                  <a:cubicBezTo>
                    <a:pt x="824" y="2149"/>
                    <a:pt x="824" y="2149"/>
                    <a:pt x="824" y="2149"/>
                  </a:cubicBezTo>
                  <a:cubicBezTo>
                    <a:pt x="824" y="2149"/>
                    <a:pt x="824" y="2149"/>
                    <a:pt x="824" y="2149"/>
                  </a:cubicBezTo>
                  <a:close/>
                  <a:moveTo>
                    <a:pt x="392" y="1716"/>
                  </a:moveTo>
                  <a:cubicBezTo>
                    <a:pt x="392" y="1716"/>
                    <a:pt x="392" y="1716"/>
                    <a:pt x="392" y="1717"/>
                  </a:cubicBezTo>
                  <a:cubicBezTo>
                    <a:pt x="392" y="1716"/>
                    <a:pt x="392" y="1716"/>
                    <a:pt x="392" y="1716"/>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ubicBezTo>
                    <a:pt x="325" y="1776"/>
                    <a:pt x="325" y="1776"/>
                    <a:pt x="325" y="177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2065" y="506"/>
                  </a:moveTo>
                  <a:cubicBezTo>
                    <a:pt x="2069" y="499"/>
                    <a:pt x="2071" y="491"/>
                    <a:pt x="2072" y="483"/>
                  </a:cubicBezTo>
                  <a:cubicBezTo>
                    <a:pt x="2070" y="491"/>
                    <a:pt x="2067" y="498"/>
                    <a:pt x="2065" y="506"/>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071" y="545"/>
                  </a:moveTo>
                  <a:cubicBezTo>
                    <a:pt x="2070" y="547"/>
                    <a:pt x="2070" y="549"/>
                    <a:pt x="2070" y="551"/>
                  </a:cubicBezTo>
                  <a:cubicBezTo>
                    <a:pt x="2079" y="550"/>
                    <a:pt x="2079" y="527"/>
                    <a:pt x="2081" y="520"/>
                  </a:cubicBezTo>
                  <a:cubicBezTo>
                    <a:pt x="2078" y="528"/>
                    <a:pt x="2074" y="537"/>
                    <a:pt x="2071" y="545"/>
                  </a:cubicBezTo>
                  <a:close/>
                  <a:moveTo>
                    <a:pt x="1967" y="806"/>
                  </a:moveTo>
                  <a:cubicBezTo>
                    <a:pt x="1968" y="806"/>
                    <a:pt x="1969" y="804"/>
                    <a:pt x="1972" y="797"/>
                  </a:cubicBezTo>
                  <a:cubicBezTo>
                    <a:pt x="1970" y="800"/>
                    <a:pt x="1969" y="803"/>
                    <a:pt x="1967" y="806"/>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2" y="1388"/>
                  </a:moveTo>
                  <a:cubicBezTo>
                    <a:pt x="1523" y="1391"/>
                    <a:pt x="1526" y="1389"/>
                    <a:pt x="1529" y="1382"/>
                  </a:cubicBezTo>
                  <a:cubicBezTo>
                    <a:pt x="1527" y="1384"/>
                    <a:pt x="1524" y="1387"/>
                    <a:pt x="1522" y="1388"/>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397" y="1567"/>
                  </a:moveTo>
                  <a:cubicBezTo>
                    <a:pt x="1398" y="1566"/>
                    <a:pt x="1400" y="1565"/>
                    <a:pt x="1401" y="1564"/>
                  </a:cubicBezTo>
                  <a:cubicBezTo>
                    <a:pt x="1399" y="1565"/>
                    <a:pt x="1398" y="1566"/>
                    <a:pt x="1397" y="1567"/>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982" y="1727"/>
                  </a:move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14" y="2167"/>
                  </a:moveTo>
                  <a:cubicBezTo>
                    <a:pt x="814" y="2171"/>
                    <a:pt x="815" y="2175"/>
                    <a:pt x="816" y="2179"/>
                  </a:cubicBezTo>
                  <a:cubicBezTo>
                    <a:pt x="815" y="2175"/>
                    <a:pt x="815" y="2171"/>
                    <a:pt x="814" y="2167"/>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755" y="1824"/>
                  </a:moveTo>
                  <a:cubicBezTo>
                    <a:pt x="755" y="1832"/>
                    <a:pt x="762" y="1831"/>
                    <a:pt x="769" y="1829"/>
                  </a:cubicBezTo>
                  <a:cubicBezTo>
                    <a:pt x="762" y="1829"/>
                    <a:pt x="757" y="1827"/>
                    <a:pt x="755" y="1824"/>
                  </a:cubicBezTo>
                  <a:close/>
                  <a:moveTo>
                    <a:pt x="728" y="2185"/>
                  </a:moveTo>
                  <a:cubicBezTo>
                    <a:pt x="734" y="2187"/>
                    <a:pt x="740" y="2188"/>
                    <a:pt x="746" y="2190"/>
                  </a:cubicBezTo>
                  <a:cubicBezTo>
                    <a:pt x="740" y="2188"/>
                    <a:pt x="734" y="2186"/>
                    <a:pt x="728" y="2185"/>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6"/>
                    <a:pt x="703" y="1556"/>
                    <a:pt x="703" y="1556"/>
                  </a:cubicBezTo>
                  <a:cubicBezTo>
                    <a:pt x="703" y="1556"/>
                    <a:pt x="703" y="1556"/>
                    <a:pt x="703" y="1556"/>
                  </a:cubicBezTo>
                  <a:cubicBezTo>
                    <a:pt x="703" y="1556"/>
                    <a:pt x="703" y="1556"/>
                    <a:pt x="703" y="1555"/>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2" y="1716"/>
                  </a:moveTo>
                  <a:cubicBezTo>
                    <a:pt x="392" y="1716"/>
                    <a:pt x="392" y="1716"/>
                    <a:pt x="392" y="1717"/>
                  </a:cubicBezTo>
                  <a:cubicBezTo>
                    <a:pt x="392" y="1716"/>
                    <a:pt x="392" y="1716"/>
                    <a:pt x="392" y="171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0" y="1779"/>
                  </a:moveTo>
                  <a:cubicBezTo>
                    <a:pt x="320" y="1779"/>
                    <a:pt x="320" y="1779"/>
                    <a:pt x="321" y="1779"/>
                  </a:cubicBezTo>
                  <a:cubicBezTo>
                    <a:pt x="321" y="1779"/>
                    <a:pt x="321" y="1779"/>
                    <a:pt x="321" y="1779"/>
                  </a:cubicBezTo>
                  <a:cubicBezTo>
                    <a:pt x="321" y="1779"/>
                    <a:pt x="320" y="1779"/>
                    <a:pt x="320" y="1779"/>
                  </a:cubicBezTo>
                  <a:close/>
                  <a:moveTo>
                    <a:pt x="1704" y="1288"/>
                  </a:moveTo>
                  <a:cubicBezTo>
                    <a:pt x="1704" y="1288"/>
                    <a:pt x="1704" y="1288"/>
                    <a:pt x="1704" y="1288"/>
                  </a:cubicBezTo>
                  <a:cubicBezTo>
                    <a:pt x="1704" y="1288"/>
                    <a:pt x="1704" y="1288"/>
                    <a:pt x="1704" y="1288"/>
                  </a:cubicBez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49"/>
                  </a:moveTo>
                  <a:cubicBezTo>
                    <a:pt x="824" y="2149"/>
                    <a:pt x="824" y="2149"/>
                    <a:pt x="824" y="2149"/>
                  </a:cubicBezTo>
                  <a:cubicBezTo>
                    <a:pt x="824" y="2149"/>
                    <a:pt x="824" y="2149"/>
                    <a:pt x="824" y="2149"/>
                  </a:cubicBezTo>
                  <a:close/>
                  <a:moveTo>
                    <a:pt x="392" y="1716"/>
                  </a:moveTo>
                  <a:cubicBezTo>
                    <a:pt x="392" y="1716"/>
                    <a:pt x="392" y="1716"/>
                    <a:pt x="392" y="1717"/>
                  </a:cubicBezTo>
                  <a:cubicBezTo>
                    <a:pt x="392" y="1716"/>
                    <a:pt x="392" y="1716"/>
                    <a:pt x="392" y="1716"/>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ubicBezTo>
                    <a:pt x="325" y="1776"/>
                    <a:pt x="325" y="1776"/>
                    <a:pt x="325" y="177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975" y="1729"/>
                  </a:moveTo>
                  <a:cubicBezTo>
                    <a:pt x="975" y="1729"/>
                    <a:pt x="975" y="1729"/>
                    <a:pt x="975" y="1729"/>
                  </a:cubicBezTo>
                  <a:cubicBezTo>
                    <a:pt x="975" y="1729"/>
                    <a:pt x="975" y="1729"/>
                    <a:pt x="975" y="1729"/>
                  </a:cubicBezTo>
                  <a:cubicBezTo>
                    <a:pt x="975" y="1729"/>
                    <a:pt x="975" y="1729"/>
                    <a:pt x="975"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071" y="545"/>
                  </a:moveTo>
                  <a:cubicBezTo>
                    <a:pt x="2070" y="547"/>
                    <a:pt x="2070" y="549"/>
                    <a:pt x="2070" y="551"/>
                  </a:cubicBezTo>
                  <a:cubicBezTo>
                    <a:pt x="2079" y="550"/>
                    <a:pt x="2079" y="527"/>
                    <a:pt x="2081" y="520"/>
                  </a:cubicBezTo>
                  <a:cubicBezTo>
                    <a:pt x="2078" y="528"/>
                    <a:pt x="2074" y="537"/>
                    <a:pt x="2071" y="545"/>
                  </a:cubicBezTo>
                  <a:close/>
                  <a:moveTo>
                    <a:pt x="1967" y="806"/>
                  </a:moveTo>
                  <a:cubicBezTo>
                    <a:pt x="1968" y="806"/>
                    <a:pt x="1969" y="804"/>
                    <a:pt x="1972" y="797"/>
                  </a:cubicBezTo>
                  <a:cubicBezTo>
                    <a:pt x="1970" y="800"/>
                    <a:pt x="1969" y="803"/>
                    <a:pt x="1967" y="806"/>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2" y="1388"/>
                  </a:moveTo>
                  <a:cubicBezTo>
                    <a:pt x="1523" y="1391"/>
                    <a:pt x="1526" y="1389"/>
                    <a:pt x="1529" y="1382"/>
                  </a:cubicBezTo>
                  <a:cubicBezTo>
                    <a:pt x="1527" y="1384"/>
                    <a:pt x="1524" y="1387"/>
                    <a:pt x="1522" y="1388"/>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397" y="1567"/>
                  </a:moveTo>
                  <a:cubicBezTo>
                    <a:pt x="1398" y="1566"/>
                    <a:pt x="1400" y="1565"/>
                    <a:pt x="1401" y="1564"/>
                  </a:cubicBezTo>
                  <a:cubicBezTo>
                    <a:pt x="1399" y="1565"/>
                    <a:pt x="1398" y="1566"/>
                    <a:pt x="1397" y="1567"/>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14" y="2167"/>
                  </a:moveTo>
                  <a:cubicBezTo>
                    <a:pt x="814" y="2171"/>
                    <a:pt x="815" y="2175"/>
                    <a:pt x="816" y="2179"/>
                  </a:cubicBezTo>
                  <a:cubicBezTo>
                    <a:pt x="815" y="2175"/>
                    <a:pt x="815" y="2171"/>
                    <a:pt x="814" y="2167"/>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755" y="1824"/>
                  </a:moveTo>
                  <a:cubicBezTo>
                    <a:pt x="755" y="1832"/>
                    <a:pt x="762" y="1831"/>
                    <a:pt x="769" y="1829"/>
                  </a:cubicBezTo>
                  <a:cubicBezTo>
                    <a:pt x="762" y="1829"/>
                    <a:pt x="757" y="1827"/>
                    <a:pt x="755" y="1824"/>
                  </a:cubicBezTo>
                  <a:close/>
                  <a:moveTo>
                    <a:pt x="728" y="2185"/>
                  </a:moveTo>
                  <a:cubicBezTo>
                    <a:pt x="734" y="2187"/>
                    <a:pt x="740" y="2188"/>
                    <a:pt x="746" y="2190"/>
                  </a:cubicBezTo>
                  <a:cubicBezTo>
                    <a:pt x="740" y="2188"/>
                    <a:pt x="734" y="2186"/>
                    <a:pt x="728" y="2185"/>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2" y="1716"/>
                  </a:moveTo>
                  <a:cubicBezTo>
                    <a:pt x="392" y="1716"/>
                    <a:pt x="392" y="1716"/>
                    <a:pt x="392" y="1717"/>
                  </a:cubicBezTo>
                  <a:cubicBezTo>
                    <a:pt x="392" y="1716"/>
                    <a:pt x="392" y="1716"/>
                    <a:pt x="392" y="171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1676" y="1306"/>
                  </a:moveTo>
                  <a:cubicBezTo>
                    <a:pt x="1676" y="1305"/>
                    <a:pt x="1675" y="1306"/>
                    <a:pt x="1674" y="1307"/>
                  </a:cubicBezTo>
                  <a:cubicBezTo>
                    <a:pt x="1668" y="1314"/>
                    <a:pt x="1661" y="1322"/>
                    <a:pt x="1655" y="1330"/>
                  </a:cubicBezTo>
                  <a:cubicBezTo>
                    <a:pt x="1666" y="1318"/>
                    <a:pt x="1676" y="1306"/>
                    <a:pt x="1687" y="1294"/>
                  </a:cubicBezTo>
                  <a:cubicBezTo>
                    <a:pt x="1673" y="1308"/>
                    <a:pt x="1677" y="1304"/>
                    <a:pt x="1676" y="1306"/>
                  </a:cubicBezTo>
                  <a:close/>
                  <a:moveTo>
                    <a:pt x="392" y="1716"/>
                  </a:moveTo>
                  <a:cubicBezTo>
                    <a:pt x="392" y="1716"/>
                    <a:pt x="392" y="1716"/>
                    <a:pt x="392" y="1717"/>
                  </a:cubicBezTo>
                  <a:cubicBezTo>
                    <a:pt x="392" y="1716"/>
                    <a:pt x="392" y="1716"/>
                    <a:pt x="392" y="171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975" y="1729"/>
                  </a:moveTo>
                  <a:cubicBezTo>
                    <a:pt x="975" y="1729"/>
                    <a:pt x="975" y="1729"/>
                    <a:pt x="975" y="1729"/>
                  </a:cubicBezTo>
                  <a:cubicBezTo>
                    <a:pt x="975" y="1729"/>
                    <a:pt x="975" y="1729"/>
                    <a:pt x="975" y="1729"/>
                  </a:cubicBezTo>
                  <a:cubicBezTo>
                    <a:pt x="975" y="1729"/>
                    <a:pt x="975" y="1729"/>
                    <a:pt x="975"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9" y="2089"/>
                  </a:moveTo>
                  <a:cubicBezTo>
                    <a:pt x="398" y="2088"/>
                    <a:pt x="398" y="2088"/>
                    <a:pt x="398" y="2088"/>
                  </a:cubicBezTo>
                  <a:cubicBezTo>
                    <a:pt x="398" y="2088"/>
                    <a:pt x="398" y="2088"/>
                    <a:pt x="398" y="2088"/>
                  </a:cubicBezTo>
                  <a:cubicBezTo>
                    <a:pt x="398" y="2088"/>
                    <a:pt x="398" y="2088"/>
                    <a:pt x="398" y="2088"/>
                  </a:cubicBezTo>
                  <a:cubicBezTo>
                    <a:pt x="395" y="2087"/>
                    <a:pt x="392" y="2087"/>
                    <a:pt x="389" y="2086"/>
                  </a:cubicBezTo>
                  <a:cubicBezTo>
                    <a:pt x="401" y="2090"/>
                    <a:pt x="413" y="2094"/>
                    <a:pt x="425" y="2099"/>
                  </a:cubicBezTo>
                  <a:cubicBezTo>
                    <a:pt x="418" y="2096"/>
                    <a:pt x="401" y="2089"/>
                    <a:pt x="399" y="2089"/>
                  </a:cubicBezTo>
                  <a:close/>
                  <a:moveTo>
                    <a:pt x="676" y="2176"/>
                  </a:moveTo>
                  <a:cubicBezTo>
                    <a:pt x="676" y="2175"/>
                    <a:pt x="676" y="2175"/>
                    <a:pt x="676" y="2174"/>
                  </a:cubicBezTo>
                  <a:cubicBezTo>
                    <a:pt x="675" y="2174"/>
                    <a:pt x="674" y="2174"/>
                    <a:pt x="673" y="2173"/>
                  </a:cubicBezTo>
                  <a:cubicBezTo>
                    <a:pt x="656" y="2161"/>
                    <a:pt x="635" y="2157"/>
                    <a:pt x="615" y="2154"/>
                  </a:cubicBezTo>
                  <a:cubicBezTo>
                    <a:pt x="614" y="2154"/>
                    <a:pt x="602" y="2150"/>
                    <a:pt x="590" y="2147"/>
                  </a:cubicBezTo>
                  <a:cubicBezTo>
                    <a:pt x="579" y="2144"/>
                    <a:pt x="568" y="2142"/>
                    <a:pt x="570" y="2143"/>
                  </a:cubicBezTo>
                  <a:cubicBezTo>
                    <a:pt x="570" y="2143"/>
                    <a:pt x="570" y="2143"/>
                    <a:pt x="570" y="2143"/>
                  </a:cubicBezTo>
                  <a:cubicBezTo>
                    <a:pt x="570" y="2143"/>
                    <a:pt x="570" y="2143"/>
                    <a:pt x="570" y="2143"/>
                  </a:cubicBezTo>
                  <a:cubicBezTo>
                    <a:pt x="570" y="2144"/>
                    <a:pt x="570" y="2144"/>
                    <a:pt x="570" y="2144"/>
                  </a:cubicBezTo>
                  <a:cubicBezTo>
                    <a:pt x="570" y="2144"/>
                    <a:pt x="570" y="2144"/>
                    <a:pt x="570" y="2144"/>
                  </a:cubicBezTo>
                  <a:cubicBezTo>
                    <a:pt x="570" y="2144"/>
                    <a:pt x="570" y="2144"/>
                    <a:pt x="571" y="2144"/>
                  </a:cubicBezTo>
                  <a:cubicBezTo>
                    <a:pt x="571" y="2144"/>
                    <a:pt x="571" y="2144"/>
                    <a:pt x="571" y="2144"/>
                  </a:cubicBezTo>
                  <a:cubicBezTo>
                    <a:pt x="571" y="2144"/>
                    <a:pt x="571" y="2144"/>
                    <a:pt x="571" y="2144"/>
                  </a:cubicBezTo>
                  <a:cubicBezTo>
                    <a:pt x="571" y="2144"/>
                    <a:pt x="571" y="2144"/>
                    <a:pt x="571" y="2144"/>
                  </a:cubicBezTo>
                  <a:cubicBezTo>
                    <a:pt x="571" y="2144"/>
                    <a:pt x="571" y="2144"/>
                    <a:pt x="571" y="2144"/>
                  </a:cubicBezTo>
                  <a:cubicBezTo>
                    <a:pt x="573" y="2145"/>
                    <a:pt x="576" y="2146"/>
                    <a:pt x="580" y="2148"/>
                  </a:cubicBezTo>
                  <a:cubicBezTo>
                    <a:pt x="580" y="2148"/>
                    <a:pt x="580" y="2148"/>
                    <a:pt x="580" y="2148"/>
                  </a:cubicBezTo>
                  <a:cubicBezTo>
                    <a:pt x="583" y="2149"/>
                    <a:pt x="585" y="2150"/>
                    <a:pt x="586" y="2151"/>
                  </a:cubicBezTo>
                  <a:cubicBezTo>
                    <a:pt x="585" y="2150"/>
                    <a:pt x="585" y="2150"/>
                    <a:pt x="584" y="2150"/>
                  </a:cubicBezTo>
                  <a:cubicBezTo>
                    <a:pt x="586" y="2151"/>
                    <a:pt x="587" y="2151"/>
                    <a:pt x="587" y="2151"/>
                  </a:cubicBezTo>
                  <a:cubicBezTo>
                    <a:pt x="587" y="2151"/>
                    <a:pt x="587" y="2151"/>
                    <a:pt x="587" y="2151"/>
                  </a:cubicBezTo>
                  <a:cubicBezTo>
                    <a:pt x="587" y="2150"/>
                    <a:pt x="582" y="2148"/>
                    <a:pt x="576" y="2146"/>
                  </a:cubicBezTo>
                  <a:cubicBezTo>
                    <a:pt x="576" y="2146"/>
                    <a:pt x="576" y="2146"/>
                    <a:pt x="575" y="2146"/>
                  </a:cubicBezTo>
                  <a:cubicBezTo>
                    <a:pt x="582" y="2148"/>
                    <a:pt x="589" y="2150"/>
                    <a:pt x="597" y="2152"/>
                  </a:cubicBezTo>
                  <a:cubicBezTo>
                    <a:pt x="598" y="2152"/>
                    <a:pt x="599" y="2152"/>
                    <a:pt x="600" y="2153"/>
                  </a:cubicBezTo>
                  <a:cubicBezTo>
                    <a:pt x="625" y="2158"/>
                    <a:pt x="654" y="2163"/>
                    <a:pt x="671" y="2173"/>
                  </a:cubicBezTo>
                  <a:cubicBezTo>
                    <a:pt x="673" y="2174"/>
                    <a:pt x="675" y="2175"/>
                    <a:pt x="676" y="2176"/>
                  </a:cubicBezTo>
                  <a:cubicBezTo>
                    <a:pt x="676" y="2176"/>
                    <a:pt x="676" y="2176"/>
                    <a:pt x="677" y="2176"/>
                  </a:cubicBezTo>
                  <a:cubicBezTo>
                    <a:pt x="676" y="2176"/>
                    <a:pt x="676" y="2176"/>
                    <a:pt x="676" y="2176"/>
                  </a:cubicBezTo>
                  <a:close/>
                  <a:moveTo>
                    <a:pt x="698" y="1576"/>
                  </a:moveTo>
                  <a:cubicBezTo>
                    <a:pt x="695" y="1571"/>
                    <a:pt x="692" y="1566"/>
                    <a:pt x="688" y="1561"/>
                  </a:cubicBezTo>
                  <a:cubicBezTo>
                    <a:pt x="694" y="1572"/>
                    <a:pt x="699" y="1583"/>
                    <a:pt x="703" y="1595"/>
                  </a:cubicBezTo>
                  <a:cubicBezTo>
                    <a:pt x="701" y="1589"/>
                    <a:pt x="700" y="1583"/>
                    <a:pt x="698" y="1576"/>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815" y="2141"/>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lose/>
                  <a:moveTo>
                    <a:pt x="813" y="2124"/>
                  </a:moveTo>
                  <a:cubicBezTo>
                    <a:pt x="813" y="2124"/>
                    <a:pt x="813" y="2125"/>
                    <a:pt x="813" y="2125"/>
                  </a:cubicBezTo>
                  <a:cubicBezTo>
                    <a:pt x="813" y="2125"/>
                    <a:pt x="813" y="2125"/>
                    <a:pt x="813" y="2125"/>
                  </a:cubicBezTo>
                  <a:cubicBezTo>
                    <a:pt x="813" y="2125"/>
                    <a:pt x="813" y="2124"/>
                    <a:pt x="813" y="2124"/>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6"/>
                    <a:pt x="814" y="2134"/>
                    <a:pt x="814" y="2132"/>
                  </a:cubicBezTo>
                  <a:cubicBezTo>
                    <a:pt x="814" y="2132"/>
                    <a:pt x="814" y="2132"/>
                    <a:pt x="814" y="2132"/>
                  </a:cubicBezTo>
                  <a:cubicBezTo>
                    <a:pt x="814" y="2131"/>
                    <a:pt x="814" y="2131"/>
                    <a:pt x="814" y="2131"/>
                  </a:cubicBezTo>
                  <a:cubicBezTo>
                    <a:pt x="814" y="2131"/>
                    <a:pt x="814" y="2131"/>
                    <a:pt x="814" y="2131"/>
                  </a:cubicBezTo>
                  <a:cubicBezTo>
                    <a:pt x="814" y="2130"/>
                    <a:pt x="814" y="2130"/>
                    <a:pt x="814" y="2129"/>
                  </a:cubicBezTo>
                  <a:cubicBezTo>
                    <a:pt x="814" y="2129"/>
                    <a:pt x="814" y="2129"/>
                    <a:pt x="814" y="2129"/>
                  </a:cubicBezTo>
                  <a:cubicBezTo>
                    <a:pt x="814" y="2129"/>
                    <a:pt x="814" y="2128"/>
                    <a:pt x="814" y="2128"/>
                  </a:cubicBezTo>
                  <a:cubicBezTo>
                    <a:pt x="814" y="2128"/>
                    <a:pt x="814" y="2128"/>
                    <a:pt x="814" y="2128"/>
                  </a:cubicBezTo>
                  <a:cubicBezTo>
                    <a:pt x="814" y="2127"/>
                    <a:pt x="814" y="2127"/>
                    <a:pt x="814" y="2127"/>
                  </a:cubicBezTo>
                  <a:cubicBezTo>
                    <a:pt x="814" y="2127"/>
                    <a:pt x="813" y="2127"/>
                    <a:pt x="813" y="2126"/>
                  </a:cubicBezTo>
                  <a:cubicBezTo>
                    <a:pt x="813" y="2126"/>
                    <a:pt x="813" y="2126"/>
                    <a:pt x="813" y="2126"/>
                  </a:cubicBezTo>
                  <a:cubicBezTo>
                    <a:pt x="813" y="2126"/>
                    <a:pt x="813" y="2125"/>
                    <a:pt x="813" y="2125"/>
                  </a:cubicBezTo>
                  <a:cubicBezTo>
                    <a:pt x="813" y="2126"/>
                    <a:pt x="813" y="2126"/>
                    <a:pt x="813" y="2127"/>
                  </a:cubicBezTo>
                  <a:cubicBezTo>
                    <a:pt x="814" y="2127"/>
                    <a:pt x="814" y="2128"/>
                    <a:pt x="814" y="2128"/>
                  </a:cubicBezTo>
                  <a:cubicBezTo>
                    <a:pt x="814" y="2128"/>
                    <a:pt x="814" y="2129"/>
                    <a:pt x="814" y="2129"/>
                  </a:cubicBezTo>
                  <a:cubicBezTo>
                    <a:pt x="814" y="2129"/>
                    <a:pt x="814" y="2130"/>
                    <a:pt x="814" y="2130"/>
                  </a:cubicBezTo>
                  <a:cubicBezTo>
                    <a:pt x="814" y="2130"/>
                    <a:pt x="814" y="2130"/>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2"/>
                  </a:cubicBezTo>
                  <a:cubicBezTo>
                    <a:pt x="814" y="2132"/>
                    <a:pt x="814" y="2132"/>
                    <a:pt x="814" y="2132"/>
                  </a:cubicBezTo>
                  <a:cubicBezTo>
                    <a:pt x="811" y="2108"/>
                    <a:pt x="806" y="2082"/>
                    <a:pt x="805" y="2058"/>
                  </a:cubicBezTo>
                  <a:cubicBezTo>
                    <a:pt x="805" y="2069"/>
                    <a:pt x="806" y="2081"/>
                    <a:pt x="808" y="2093"/>
                  </a:cubicBezTo>
                  <a:cubicBezTo>
                    <a:pt x="809" y="2097"/>
                    <a:pt x="817" y="2159"/>
                    <a:pt x="815" y="2138"/>
                  </a:cubicBezTo>
                  <a:close/>
                  <a:moveTo>
                    <a:pt x="805" y="2094"/>
                  </a:moveTo>
                  <a:cubicBezTo>
                    <a:pt x="815" y="2157"/>
                    <a:pt x="815" y="2157"/>
                    <a:pt x="815" y="2157"/>
                  </a:cubicBezTo>
                  <a:cubicBezTo>
                    <a:pt x="816" y="2153"/>
                    <a:pt x="809" y="2115"/>
                    <a:pt x="805" y="2094"/>
                  </a:cubicBezTo>
                  <a:close/>
                  <a:moveTo>
                    <a:pt x="815" y="2141"/>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6"/>
                    <a:pt x="814" y="2134"/>
                    <a:pt x="814" y="2132"/>
                  </a:cubicBezTo>
                  <a:cubicBezTo>
                    <a:pt x="814" y="2132"/>
                    <a:pt x="814" y="2132"/>
                    <a:pt x="814" y="2132"/>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2"/>
                  </a:cubicBezTo>
                  <a:cubicBezTo>
                    <a:pt x="814" y="2132"/>
                    <a:pt x="814" y="2132"/>
                    <a:pt x="814" y="2132"/>
                  </a:cubicBezTo>
                  <a:cubicBezTo>
                    <a:pt x="811" y="2108"/>
                    <a:pt x="806" y="2082"/>
                    <a:pt x="805" y="2058"/>
                  </a:cubicBezTo>
                  <a:cubicBezTo>
                    <a:pt x="805" y="2069"/>
                    <a:pt x="806" y="2081"/>
                    <a:pt x="808" y="2093"/>
                  </a:cubicBezTo>
                  <a:cubicBezTo>
                    <a:pt x="809" y="2097"/>
                    <a:pt x="817" y="2159"/>
                    <a:pt x="815" y="2138"/>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14" y="2167"/>
                  </a:moveTo>
                  <a:cubicBezTo>
                    <a:pt x="814" y="2171"/>
                    <a:pt x="815" y="2175"/>
                    <a:pt x="816" y="2179"/>
                  </a:cubicBezTo>
                  <a:cubicBezTo>
                    <a:pt x="815" y="2175"/>
                    <a:pt x="815" y="2171"/>
                    <a:pt x="814" y="2167"/>
                  </a:cubicBezTo>
                  <a:close/>
                  <a:moveTo>
                    <a:pt x="817" y="2183"/>
                  </a:moveTo>
                  <a:cubicBezTo>
                    <a:pt x="817" y="2183"/>
                    <a:pt x="817" y="2183"/>
                    <a:pt x="817" y="2183"/>
                  </a:cubicBezTo>
                  <a:cubicBezTo>
                    <a:pt x="816" y="2181"/>
                    <a:pt x="816" y="2180"/>
                    <a:pt x="816" y="2179"/>
                  </a:cubicBezTo>
                  <a:cubicBezTo>
                    <a:pt x="816" y="2182"/>
                    <a:pt x="817" y="2186"/>
                    <a:pt x="818" y="2190"/>
                  </a:cubicBezTo>
                  <a:cubicBezTo>
                    <a:pt x="817" y="2187"/>
                    <a:pt x="817" y="2185"/>
                    <a:pt x="817" y="2183"/>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05" y="2094"/>
                  </a:moveTo>
                  <a:cubicBezTo>
                    <a:pt x="815" y="2157"/>
                    <a:pt x="815" y="2157"/>
                    <a:pt x="815" y="2157"/>
                  </a:cubicBezTo>
                  <a:cubicBezTo>
                    <a:pt x="816" y="2153"/>
                    <a:pt x="809" y="2115"/>
                    <a:pt x="805" y="2094"/>
                  </a:cubicBezTo>
                  <a:close/>
                  <a:moveTo>
                    <a:pt x="814" y="2131"/>
                  </a:moveTo>
                  <a:cubicBezTo>
                    <a:pt x="814" y="2131"/>
                    <a:pt x="814" y="2131"/>
                    <a:pt x="814" y="2131"/>
                  </a:cubicBezTo>
                  <a:cubicBezTo>
                    <a:pt x="814" y="2131"/>
                    <a:pt x="814" y="2131"/>
                    <a:pt x="814" y="2131"/>
                  </a:cubicBezTo>
                  <a:cubicBezTo>
                    <a:pt x="814" y="2131"/>
                    <a:pt x="814" y="2131"/>
                    <a:pt x="814" y="2131"/>
                  </a:cubicBezTo>
                  <a:close/>
                  <a:moveTo>
                    <a:pt x="814" y="2134"/>
                  </a:moveTo>
                  <a:cubicBezTo>
                    <a:pt x="814" y="2134"/>
                    <a:pt x="814" y="2134"/>
                    <a:pt x="814" y="2134"/>
                  </a:cubicBezTo>
                  <a:cubicBezTo>
                    <a:pt x="814" y="2133"/>
                    <a:pt x="814" y="2133"/>
                    <a:pt x="814" y="2133"/>
                  </a:cubicBezTo>
                  <a:cubicBezTo>
                    <a:pt x="814" y="2133"/>
                    <a:pt x="814" y="2133"/>
                    <a:pt x="814" y="2133"/>
                  </a:cubicBezTo>
                  <a:cubicBezTo>
                    <a:pt x="814" y="2133"/>
                    <a:pt x="814" y="2133"/>
                    <a:pt x="814" y="2133"/>
                  </a:cubicBezTo>
                  <a:cubicBezTo>
                    <a:pt x="814" y="2133"/>
                    <a:pt x="814" y="2133"/>
                    <a:pt x="814" y="2132"/>
                  </a:cubicBezTo>
                  <a:cubicBezTo>
                    <a:pt x="814" y="2132"/>
                    <a:pt x="814" y="2132"/>
                    <a:pt x="814" y="2132"/>
                  </a:cubicBezTo>
                  <a:cubicBezTo>
                    <a:pt x="814" y="2132"/>
                    <a:pt x="814" y="2132"/>
                    <a:pt x="814" y="2132"/>
                  </a:cubicBezTo>
                  <a:cubicBezTo>
                    <a:pt x="814" y="2132"/>
                    <a:pt x="814" y="2133"/>
                    <a:pt x="814" y="2133"/>
                  </a:cubicBezTo>
                  <a:cubicBezTo>
                    <a:pt x="814" y="2133"/>
                    <a:pt x="814" y="2133"/>
                    <a:pt x="814" y="2133"/>
                  </a:cubicBezTo>
                  <a:cubicBezTo>
                    <a:pt x="814" y="2133"/>
                    <a:pt x="814" y="2134"/>
                    <a:pt x="814" y="2134"/>
                  </a:cubicBezTo>
                  <a:cubicBezTo>
                    <a:pt x="814" y="2134"/>
                    <a:pt x="814" y="2134"/>
                    <a:pt x="814" y="2134"/>
                  </a:cubicBezTo>
                  <a:cubicBezTo>
                    <a:pt x="814" y="2134"/>
                    <a:pt x="814" y="2134"/>
                    <a:pt x="814" y="2134"/>
                  </a:cubicBezTo>
                  <a:cubicBezTo>
                    <a:pt x="814" y="2134"/>
                    <a:pt x="814" y="2134"/>
                    <a:pt x="814" y="2134"/>
                  </a:cubicBezTo>
                  <a:close/>
                  <a:moveTo>
                    <a:pt x="814" y="2135"/>
                  </a:moveTo>
                  <a:cubicBezTo>
                    <a:pt x="814" y="2135"/>
                    <a:pt x="814" y="2135"/>
                    <a:pt x="814" y="2135"/>
                  </a:cubicBezTo>
                  <a:cubicBezTo>
                    <a:pt x="814" y="2136"/>
                    <a:pt x="815" y="2136"/>
                    <a:pt x="815" y="2136"/>
                  </a:cubicBezTo>
                  <a:cubicBezTo>
                    <a:pt x="815" y="2136"/>
                    <a:pt x="815" y="2136"/>
                    <a:pt x="815" y="2136"/>
                  </a:cubicBezTo>
                  <a:cubicBezTo>
                    <a:pt x="814" y="2136"/>
                    <a:pt x="814" y="2136"/>
                    <a:pt x="814" y="2135"/>
                  </a:cubicBezTo>
                  <a:close/>
                  <a:moveTo>
                    <a:pt x="815" y="2136"/>
                  </a:moveTo>
                  <a:cubicBezTo>
                    <a:pt x="815" y="2136"/>
                    <a:pt x="815" y="2136"/>
                    <a:pt x="815" y="2136"/>
                  </a:cubicBezTo>
                  <a:cubicBezTo>
                    <a:pt x="815" y="2136"/>
                    <a:pt x="815" y="2136"/>
                    <a:pt x="815" y="2136"/>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8"/>
                    <a:pt x="815" y="2138"/>
                    <a:pt x="815" y="2138"/>
                  </a:cubicBezTo>
                  <a:cubicBezTo>
                    <a:pt x="815" y="2138"/>
                    <a:pt x="815" y="2138"/>
                    <a:pt x="815" y="2138"/>
                  </a:cubicBezTo>
                  <a:close/>
                  <a:moveTo>
                    <a:pt x="815" y="2140"/>
                  </a:moveTo>
                  <a:cubicBezTo>
                    <a:pt x="815" y="2140"/>
                    <a:pt x="815" y="2140"/>
                    <a:pt x="815" y="2140"/>
                  </a:cubicBezTo>
                  <a:cubicBezTo>
                    <a:pt x="815" y="2140"/>
                    <a:pt x="815" y="2140"/>
                    <a:pt x="815" y="2140"/>
                  </a:cubicBezTo>
                  <a:close/>
                  <a:moveTo>
                    <a:pt x="815" y="2140"/>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lose/>
                  <a:moveTo>
                    <a:pt x="862" y="1877"/>
                  </a:moveTo>
                  <a:cubicBezTo>
                    <a:pt x="860" y="1878"/>
                    <a:pt x="857" y="1879"/>
                    <a:pt x="855" y="1880"/>
                  </a:cubicBezTo>
                  <a:cubicBezTo>
                    <a:pt x="858" y="1880"/>
                    <a:pt x="860" y="1879"/>
                    <a:pt x="862" y="1879"/>
                  </a:cubicBezTo>
                  <a:cubicBezTo>
                    <a:pt x="862" y="1879"/>
                    <a:pt x="862" y="1879"/>
                    <a:pt x="862" y="1879"/>
                  </a:cubicBezTo>
                  <a:cubicBezTo>
                    <a:pt x="862" y="1879"/>
                    <a:pt x="862" y="1879"/>
                    <a:pt x="862" y="1879"/>
                  </a:cubicBezTo>
                  <a:cubicBezTo>
                    <a:pt x="866" y="1877"/>
                    <a:pt x="869" y="1876"/>
                    <a:pt x="873" y="1875"/>
                  </a:cubicBezTo>
                  <a:cubicBezTo>
                    <a:pt x="876" y="1873"/>
                    <a:pt x="878" y="1871"/>
                    <a:pt x="880" y="1869"/>
                  </a:cubicBezTo>
                  <a:cubicBezTo>
                    <a:pt x="874" y="1871"/>
                    <a:pt x="868" y="1873"/>
                    <a:pt x="862" y="1877"/>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704" y="1288"/>
                  </a:moveTo>
                  <a:cubicBezTo>
                    <a:pt x="1704" y="1288"/>
                    <a:pt x="1704" y="1288"/>
                    <a:pt x="1704" y="1288"/>
                  </a:cubicBezTo>
                  <a:cubicBezTo>
                    <a:pt x="1704" y="1288"/>
                    <a:pt x="1704" y="1288"/>
                    <a:pt x="1704" y="1288"/>
                  </a:cubicBezTo>
                  <a:close/>
                  <a:moveTo>
                    <a:pt x="1505" y="1483"/>
                  </a:moveTo>
                  <a:cubicBezTo>
                    <a:pt x="1475" y="1491"/>
                    <a:pt x="1441" y="1529"/>
                    <a:pt x="1411" y="1563"/>
                  </a:cubicBezTo>
                  <a:cubicBezTo>
                    <a:pt x="1408" y="1566"/>
                    <a:pt x="1405" y="1570"/>
                    <a:pt x="1401" y="1574"/>
                  </a:cubicBezTo>
                  <a:cubicBezTo>
                    <a:pt x="1395" y="1578"/>
                    <a:pt x="1388" y="1583"/>
                    <a:pt x="1383" y="1588"/>
                  </a:cubicBezTo>
                  <a:cubicBezTo>
                    <a:pt x="1386" y="1586"/>
                    <a:pt x="1389" y="1583"/>
                    <a:pt x="1392" y="1581"/>
                  </a:cubicBezTo>
                  <a:cubicBezTo>
                    <a:pt x="1391" y="1582"/>
                    <a:pt x="1388" y="1585"/>
                    <a:pt x="1384" y="1589"/>
                  </a:cubicBezTo>
                  <a:cubicBezTo>
                    <a:pt x="1384" y="1590"/>
                    <a:pt x="1384" y="1590"/>
                    <a:pt x="1384" y="1590"/>
                  </a:cubicBezTo>
                  <a:cubicBezTo>
                    <a:pt x="1377" y="1595"/>
                    <a:pt x="1369" y="1600"/>
                    <a:pt x="1362" y="1606"/>
                  </a:cubicBezTo>
                  <a:cubicBezTo>
                    <a:pt x="1367" y="1603"/>
                    <a:pt x="1371" y="1601"/>
                    <a:pt x="1375" y="1599"/>
                  </a:cubicBezTo>
                  <a:cubicBezTo>
                    <a:pt x="1375" y="1599"/>
                    <a:pt x="1375" y="1599"/>
                    <a:pt x="1375" y="1600"/>
                  </a:cubicBezTo>
                  <a:cubicBezTo>
                    <a:pt x="1375" y="1600"/>
                    <a:pt x="1375" y="1600"/>
                    <a:pt x="1375" y="1599"/>
                  </a:cubicBezTo>
                  <a:cubicBezTo>
                    <a:pt x="1375" y="1600"/>
                    <a:pt x="1375" y="1600"/>
                    <a:pt x="1375" y="1599"/>
                  </a:cubicBezTo>
                  <a:cubicBezTo>
                    <a:pt x="1373" y="1602"/>
                    <a:pt x="1371" y="1604"/>
                    <a:pt x="1368" y="1606"/>
                  </a:cubicBezTo>
                  <a:cubicBezTo>
                    <a:pt x="1375" y="1601"/>
                    <a:pt x="1383" y="1593"/>
                    <a:pt x="1392" y="1584"/>
                  </a:cubicBezTo>
                  <a:cubicBezTo>
                    <a:pt x="1390" y="1585"/>
                    <a:pt x="1388" y="1587"/>
                    <a:pt x="1386" y="1588"/>
                  </a:cubicBezTo>
                  <a:cubicBezTo>
                    <a:pt x="1387" y="1587"/>
                    <a:pt x="1388" y="1586"/>
                    <a:pt x="1389" y="1585"/>
                  </a:cubicBezTo>
                  <a:cubicBezTo>
                    <a:pt x="1392" y="1582"/>
                    <a:pt x="1393" y="1581"/>
                    <a:pt x="1392" y="1581"/>
                  </a:cubicBezTo>
                  <a:cubicBezTo>
                    <a:pt x="1395" y="1579"/>
                    <a:pt x="1398" y="1577"/>
                    <a:pt x="1400" y="1575"/>
                  </a:cubicBezTo>
                  <a:cubicBezTo>
                    <a:pt x="1397" y="1578"/>
                    <a:pt x="1395" y="1581"/>
                    <a:pt x="1392" y="1584"/>
                  </a:cubicBezTo>
                  <a:cubicBezTo>
                    <a:pt x="1400" y="1577"/>
                    <a:pt x="1409" y="1571"/>
                    <a:pt x="1417" y="1564"/>
                  </a:cubicBezTo>
                  <a:cubicBezTo>
                    <a:pt x="1432" y="1554"/>
                    <a:pt x="1448" y="1544"/>
                    <a:pt x="1460" y="1530"/>
                  </a:cubicBezTo>
                  <a:cubicBezTo>
                    <a:pt x="1463" y="1527"/>
                    <a:pt x="1465" y="1524"/>
                    <a:pt x="1467" y="1521"/>
                  </a:cubicBezTo>
                  <a:cubicBezTo>
                    <a:pt x="1477" y="1507"/>
                    <a:pt x="1488" y="1489"/>
                    <a:pt x="1505" y="1483"/>
                  </a:cubicBezTo>
                  <a:cubicBezTo>
                    <a:pt x="1506" y="1483"/>
                    <a:pt x="1506" y="1483"/>
                    <a:pt x="1507" y="1483"/>
                  </a:cubicBezTo>
                  <a:cubicBezTo>
                    <a:pt x="1506" y="1483"/>
                    <a:pt x="1506" y="1483"/>
                    <a:pt x="1505" y="148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2" y="1892"/>
                    <a:pt x="852" y="1892"/>
                    <a:pt x="852" y="1892"/>
                  </a:cubicBezTo>
                  <a:cubicBezTo>
                    <a:pt x="852" y="1892"/>
                    <a:pt x="852" y="1892"/>
                    <a:pt x="851" y="1892"/>
                  </a:cubicBezTo>
                  <a:close/>
                  <a:moveTo>
                    <a:pt x="850" y="1893"/>
                  </a:moveTo>
                  <a:cubicBezTo>
                    <a:pt x="850" y="1893"/>
                    <a:pt x="851" y="1893"/>
                    <a:pt x="851" y="1893"/>
                  </a:cubicBezTo>
                  <a:cubicBezTo>
                    <a:pt x="851" y="1893"/>
                    <a:pt x="851" y="1893"/>
                    <a:pt x="851" y="1893"/>
                  </a:cubicBezTo>
                  <a:cubicBezTo>
                    <a:pt x="851" y="1893"/>
                    <a:pt x="851" y="1893"/>
                    <a:pt x="851" y="1893"/>
                  </a:cubicBezTo>
                  <a:cubicBezTo>
                    <a:pt x="851" y="1893"/>
                    <a:pt x="850" y="1893"/>
                    <a:pt x="850" y="1893"/>
                  </a:cubicBezTo>
                  <a:close/>
                  <a:moveTo>
                    <a:pt x="849" y="1893"/>
                  </a:moveTo>
                  <a:cubicBezTo>
                    <a:pt x="850" y="1893"/>
                    <a:pt x="850" y="1893"/>
                    <a:pt x="850" y="1893"/>
                  </a:cubicBezTo>
                  <a:cubicBezTo>
                    <a:pt x="850" y="1893"/>
                    <a:pt x="850" y="1893"/>
                    <a:pt x="850" y="1893"/>
                  </a:cubicBezTo>
                  <a:cubicBezTo>
                    <a:pt x="850" y="1893"/>
                    <a:pt x="850" y="1893"/>
                    <a:pt x="849" y="1893"/>
                  </a:cubicBezTo>
                  <a:close/>
                  <a:moveTo>
                    <a:pt x="856" y="1891"/>
                  </a:moveTo>
                  <a:cubicBezTo>
                    <a:pt x="856" y="1891"/>
                    <a:pt x="856" y="1891"/>
                    <a:pt x="856" y="1891"/>
                  </a:cubicBezTo>
                  <a:cubicBezTo>
                    <a:pt x="841" y="1896"/>
                    <a:pt x="823" y="1893"/>
                    <a:pt x="810" y="1903"/>
                  </a:cubicBezTo>
                  <a:cubicBezTo>
                    <a:pt x="824" y="1898"/>
                    <a:pt x="839" y="1896"/>
                    <a:pt x="854" y="1892"/>
                  </a:cubicBezTo>
                  <a:cubicBezTo>
                    <a:pt x="854" y="1892"/>
                    <a:pt x="853" y="1892"/>
                    <a:pt x="853" y="1892"/>
                  </a:cubicBezTo>
                  <a:cubicBezTo>
                    <a:pt x="853" y="1892"/>
                    <a:pt x="853" y="1892"/>
                    <a:pt x="853" y="1892"/>
                  </a:cubicBezTo>
                  <a:cubicBezTo>
                    <a:pt x="853" y="1892"/>
                    <a:pt x="853" y="1892"/>
                    <a:pt x="854" y="1892"/>
                  </a:cubicBezTo>
                  <a:cubicBezTo>
                    <a:pt x="854" y="1892"/>
                    <a:pt x="854" y="1892"/>
                    <a:pt x="854" y="1892"/>
                  </a:cubicBezTo>
                  <a:cubicBezTo>
                    <a:pt x="854" y="1892"/>
                    <a:pt x="854" y="1892"/>
                    <a:pt x="854" y="1892"/>
                  </a:cubicBezTo>
                  <a:cubicBezTo>
                    <a:pt x="854" y="1892"/>
                    <a:pt x="854" y="1891"/>
                    <a:pt x="854" y="1891"/>
                  </a:cubicBezTo>
                  <a:cubicBezTo>
                    <a:pt x="854"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6" y="1891"/>
                    <a:pt x="856" y="1891"/>
                  </a:cubicBezTo>
                  <a:cubicBezTo>
                    <a:pt x="856" y="1891"/>
                    <a:pt x="856" y="1891"/>
                    <a:pt x="856" y="1891"/>
                  </a:cubicBezTo>
                  <a:cubicBezTo>
                    <a:pt x="856" y="1891"/>
                    <a:pt x="856" y="1891"/>
                    <a:pt x="856" y="1891"/>
                  </a:cubicBezTo>
                  <a:cubicBezTo>
                    <a:pt x="856" y="1891"/>
                    <a:pt x="856" y="1891"/>
                    <a:pt x="856" y="1891"/>
                  </a:cubicBezTo>
                  <a:cubicBezTo>
                    <a:pt x="856" y="1891"/>
                    <a:pt x="856" y="1891"/>
                    <a:pt x="856" y="1891"/>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02" y="1926"/>
                  </a:moveTo>
                  <a:cubicBezTo>
                    <a:pt x="801" y="1926"/>
                    <a:pt x="801" y="1927"/>
                    <a:pt x="801" y="1928"/>
                  </a:cubicBezTo>
                  <a:cubicBezTo>
                    <a:pt x="802" y="1926"/>
                    <a:pt x="804" y="1924"/>
                    <a:pt x="806" y="1922"/>
                  </a:cubicBezTo>
                  <a:cubicBezTo>
                    <a:pt x="806" y="1922"/>
                    <a:pt x="807" y="1921"/>
                    <a:pt x="807" y="1921"/>
                  </a:cubicBezTo>
                  <a:cubicBezTo>
                    <a:pt x="818" y="1911"/>
                    <a:pt x="835" y="1904"/>
                    <a:pt x="856" y="1896"/>
                  </a:cubicBezTo>
                  <a:cubicBezTo>
                    <a:pt x="833" y="1901"/>
                    <a:pt x="812" y="1909"/>
                    <a:pt x="802" y="1926"/>
                  </a:cubicBezTo>
                  <a:close/>
                  <a:moveTo>
                    <a:pt x="797" y="2003"/>
                  </a:moveTo>
                  <a:cubicBezTo>
                    <a:pt x="798" y="2002"/>
                    <a:pt x="798" y="2002"/>
                    <a:pt x="798" y="2002"/>
                  </a:cubicBezTo>
                  <a:cubicBezTo>
                    <a:pt x="797" y="2002"/>
                    <a:pt x="797" y="2003"/>
                    <a:pt x="797" y="2003"/>
                  </a:cubicBezTo>
                  <a:close/>
                  <a:moveTo>
                    <a:pt x="799" y="2001"/>
                  </a:moveTo>
                  <a:cubicBezTo>
                    <a:pt x="799" y="2002"/>
                    <a:pt x="799" y="2002"/>
                    <a:pt x="799" y="2002"/>
                  </a:cubicBezTo>
                  <a:cubicBezTo>
                    <a:pt x="799" y="2002"/>
                    <a:pt x="799" y="2002"/>
                    <a:pt x="799" y="2002"/>
                  </a:cubicBezTo>
                  <a:cubicBezTo>
                    <a:pt x="800" y="2002"/>
                    <a:pt x="800" y="2001"/>
                    <a:pt x="799" y="2001"/>
                  </a:cubicBezTo>
                  <a:close/>
                  <a:moveTo>
                    <a:pt x="805" y="1984"/>
                  </a:moveTo>
                  <a:cubicBezTo>
                    <a:pt x="806" y="1988"/>
                    <a:pt x="807" y="1992"/>
                    <a:pt x="808" y="1995"/>
                  </a:cubicBezTo>
                  <a:cubicBezTo>
                    <a:pt x="808" y="1993"/>
                    <a:pt x="807" y="1989"/>
                    <a:pt x="805" y="1984"/>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247" y="2053"/>
                  </a:moveTo>
                  <a:cubicBezTo>
                    <a:pt x="251" y="2055"/>
                    <a:pt x="256" y="2056"/>
                    <a:pt x="260" y="2058"/>
                  </a:cubicBezTo>
                  <a:cubicBezTo>
                    <a:pt x="261" y="2058"/>
                    <a:pt x="262" y="2058"/>
                    <a:pt x="263" y="2058"/>
                  </a:cubicBezTo>
                  <a:cubicBezTo>
                    <a:pt x="258" y="2057"/>
                    <a:pt x="252" y="2055"/>
                    <a:pt x="247" y="2053"/>
                  </a:cubicBezTo>
                  <a:close/>
                  <a:moveTo>
                    <a:pt x="332" y="2081"/>
                  </a:moveTo>
                  <a:cubicBezTo>
                    <a:pt x="308" y="2074"/>
                    <a:pt x="284" y="2066"/>
                    <a:pt x="260" y="2058"/>
                  </a:cubicBezTo>
                  <a:cubicBezTo>
                    <a:pt x="256" y="2057"/>
                    <a:pt x="252" y="2057"/>
                    <a:pt x="249" y="2057"/>
                  </a:cubicBezTo>
                  <a:cubicBezTo>
                    <a:pt x="246" y="2056"/>
                    <a:pt x="244" y="2056"/>
                    <a:pt x="242" y="2055"/>
                  </a:cubicBezTo>
                  <a:cubicBezTo>
                    <a:pt x="244" y="2056"/>
                    <a:pt x="245" y="2056"/>
                    <a:pt x="247" y="2057"/>
                  </a:cubicBezTo>
                  <a:cubicBezTo>
                    <a:pt x="244" y="2056"/>
                    <a:pt x="241" y="2056"/>
                    <a:pt x="238" y="2056"/>
                  </a:cubicBezTo>
                  <a:cubicBezTo>
                    <a:pt x="266" y="2068"/>
                    <a:pt x="297" y="2082"/>
                    <a:pt x="298" y="2075"/>
                  </a:cubicBezTo>
                  <a:cubicBezTo>
                    <a:pt x="299" y="2074"/>
                    <a:pt x="298" y="2074"/>
                    <a:pt x="298" y="2073"/>
                  </a:cubicBezTo>
                  <a:cubicBezTo>
                    <a:pt x="309" y="2076"/>
                    <a:pt x="321" y="2079"/>
                    <a:pt x="332" y="2081"/>
                  </a:cubicBezTo>
                  <a:close/>
                  <a:moveTo>
                    <a:pt x="263" y="2058"/>
                  </a:moveTo>
                  <a:cubicBezTo>
                    <a:pt x="272" y="2061"/>
                    <a:pt x="281" y="2064"/>
                    <a:pt x="290" y="2066"/>
                  </a:cubicBezTo>
                  <a:cubicBezTo>
                    <a:pt x="281" y="2062"/>
                    <a:pt x="272" y="2060"/>
                    <a:pt x="263" y="2058"/>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7"/>
                  </a:moveTo>
                  <a:cubicBezTo>
                    <a:pt x="276"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4" y="1808"/>
                    <a:pt x="274" y="1808"/>
                    <a:pt x="274" y="1808"/>
                  </a:cubicBezTo>
                  <a:cubicBezTo>
                    <a:pt x="274" y="1808"/>
                    <a:pt x="274" y="1808"/>
                    <a:pt x="273" y="1808"/>
                  </a:cubicBezTo>
                  <a:cubicBezTo>
                    <a:pt x="273" y="1808"/>
                    <a:pt x="273" y="1808"/>
                    <a:pt x="273" y="1808"/>
                  </a:cubicBezTo>
                  <a:cubicBezTo>
                    <a:pt x="273" y="1809"/>
                    <a:pt x="273" y="1809"/>
                    <a:pt x="273" y="1809"/>
                  </a:cubicBezTo>
                  <a:cubicBezTo>
                    <a:pt x="273" y="1809"/>
                    <a:pt x="273" y="1809"/>
                    <a:pt x="272" y="1809"/>
                  </a:cubicBezTo>
                  <a:cubicBezTo>
                    <a:pt x="272" y="1809"/>
                    <a:pt x="272" y="1809"/>
                    <a:pt x="272" y="1809"/>
                  </a:cubicBezTo>
                  <a:cubicBezTo>
                    <a:pt x="272" y="1810"/>
                    <a:pt x="271" y="1810"/>
                    <a:pt x="271" y="1810"/>
                  </a:cubicBezTo>
                  <a:cubicBezTo>
                    <a:pt x="271" y="1810"/>
                    <a:pt x="271" y="1810"/>
                    <a:pt x="270" y="1811"/>
                  </a:cubicBezTo>
                  <a:cubicBezTo>
                    <a:pt x="270" y="1811"/>
                    <a:pt x="270" y="1811"/>
                    <a:pt x="270" y="1811"/>
                  </a:cubicBezTo>
                  <a:cubicBezTo>
                    <a:pt x="270" y="1811"/>
                    <a:pt x="269" y="1811"/>
                    <a:pt x="269" y="1811"/>
                  </a:cubicBezTo>
                  <a:cubicBezTo>
                    <a:pt x="271" y="1811"/>
                    <a:pt x="282" y="1803"/>
                    <a:pt x="276" y="1807"/>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320" y="1779"/>
                  </a:moveTo>
                  <a:cubicBezTo>
                    <a:pt x="320" y="1779"/>
                    <a:pt x="320" y="1779"/>
                    <a:pt x="321" y="1779"/>
                  </a:cubicBezTo>
                  <a:cubicBezTo>
                    <a:pt x="321" y="1779"/>
                    <a:pt x="321" y="1779"/>
                    <a:pt x="321" y="1779"/>
                  </a:cubicBezTo>
                  <a:cubicBezTo>
                    <a:pt x="321" y="1779"/>
                    <a:pt x="320" y="1779"/>
                    <a:pt x="320" y="1779"/>
                  </a:cubicBezTo>
                  <a:close/>
                  <a:moveTo>
                    <a:pt x="1335" y="1507"/>
                  </a:moveTo>
                  <a:cubicBezTo>
                    <a:pt x="1333" y="1509"/>
                    <a:pt x="1331" y="1511"/>
                    <a:pt x="1329" y="1512"/>
                  </a:cubicBezTo>
                  <a:cubicBezTo>
                    <a:pt x="1328" y="1512"/>
                    <a:pt x="1327" y="1512"/>
                    <a:pt x="1325" y="1513"/>
                  </a:cubicBezTo>
                  <a:cubicBezTo>
                    <a:pt x="1327" y="1510"/>
                    <a:pt x="1328" y="1507"/>
                    <a:pt x="1319" y="1516"/>
                  </a:cubicBezTo>
                  <a:cubicBezTo>
                    <a:pt x="1320" y="1516"/>
                    <a:pt x="1320" y="1516"/>
                    <a:pt x="1321" y="1516"/>
                  </a:cubicBezTo>
                  <a:cubicBezTo>
                    <a:pt x="1322" y="1515"/>
                    <a:pt x="1323" y="1515"/>
                    <a:pt x="1324" y="1515"/>
                  </a:cubicBezTo>
                  <a:cubicBezTo>
                    <a:pt x="1324" y="1516"/>
                    <a:pt x="1325" y="1516"/>
                    <a:pt x="1327" y="1514"/>
                  </a:cubicBezTo>
                  <a:cubicBezTo>
                    <a:pt x="1331" y="1513"/>
                    <a:pt x="1331" y="1513"/>
                    <a:pt x="1331" y="1513"/>
                  </a:cubicBezTo>
                  <a:cubicBezTo>
                    <a:pt x="1331" y="1512"/>
                    <a:pt x="1331" y="1512"/>
                    <a:pt x="1331" y="1512"/>
                  </a:cubicBezTo>
                  <a:cubicBezTo>
                    <a:pt x="1345" y="1505"/>
                    <a:pt x="1357" y="1490"/>
                    <a:pt x="1370" y="1478"/>
                  </a:cubicBezTo>
                  <a:cubicBezTo>
                    <a:pt x="1358" y="1487"/>
                    <a:pt x="1346" y="1496"/>
                    <a:pt x="1335" y="1507"/>
                  </a:cubicBezTo>
                  <a:close/>
                  <a:moveTo>
                    <a:pt x="1370" y="1478"/>
                  </a:moveTo>
                  <a:cubicBezTo>
                    <a:pt x="1376" y="1473"/>
                    <a:pt x="1383" y="1468"/>
                    <a:pt x="1390" y="1463"/>
                  </a:cubicBezTo>
                  <a:cubicBezTo>
                    <a:pt x="1383" y="1466"/>
                    <a:pt x="1376" y="1472"/>
                    <a:pt x="1370" y="1478"/>
                  </a:cubicBezTo>
                  <a:close/>
                  <a:moveTo>
                    <a:pt x="1722" y="1141"/>
                  </a:moveTo>
                  <a:cubicBezTo>
                    <a:pt x="1734" y="1127"/>
                    <a:pt x="1746" y="1112"/>
                    <a:pt x="1758" y="1097"/>
                  </a:cubicBezTo>
                  <a:cubicBezTo>
                    <a:pt x="1758" y="1097"/>
                    <a:pt x="1758" y="1097"/>
                    <a:pt x="1759" y="1096"/>
                  </a:cubicBezTo>
                  <a:cubicBezTo>
                    <a:pt x="1759" y="1096"/>
                    <a:pt x="1759" y="1096"/>
                    <a:pt x="1759" y="1096"/>
                  </a:cubicBezTo>
                  <a:cubicBezTo>
                    <a:pt x="1759" y="1096"/>
                    <a:pt x="1759" y="1096"/>
                    <a:pt x="1759" y="1096"/>
                  </a:cubicBezTo>
                  <a:cubicBezTo>
                    <a:pt x="1759" y="1096"/>
                    <a:pt x="1759" y="1096"/>
                    <a:pt x="1759" y="1096"/>
                  </a:cubicBezTo>
                  <a:cubicBezTo>
                    <a:pt x="1759" y="1096"/>
                    <a:pt x="1759" y="1095"/>
                    <a:pt x="1760" y="1095"/>
                  </a:cubicBezTo>
                  <a:cubicBezTo>
                    <a:pt x="1760" y="1095"/>
                    <a:pt x="1760" y="1095"/>
                    <a:pt x="1760" y="1095"/>
                  </a:cubicBezTo>
                  <a:cubicBezTo>
                    <a:pt x="1760" y="1094"/>
                    <a:pt x="1760" y="1094"/>
                    <a:pt x="1760" y="1094"/>
                  </a:cubicBezTo>
                  <a:cubicBezTo>
                    <a:pt x="1761" y="1093"/>
                    <a:pt x="1761" y="1092"/>
                    <a:pt x="1762" y="1091"/>
                  </a:cubicBezTo>
                  <a:cubicBezTo>
                    <a:pt x="1763" y="1089"/>
                    <a:pt x="1764" y="1087"/>
                    <a:pt x="1766" y="1085"/>
                  </a:cubicBezTo>
                  <a:cubicBezTo>
                    <a:pt x="1750" y="1103"/>
                    <a:pt x="1731" y="1118"/>
                    <a:pt x="1722" y="1141"/>
                  </a:cubicBezTo>
                  <a:close/>
                  <a:moveTo>
                    <a:pt x="1968" y="741"/>
                  </a:moveTo>
                  <a:cubicBezTo>
                    <a:pt x="1973" y="738"/>
                    <a:pt x="1989" y="721"/>
                    <a:pt x="1983" y="727"/>
                  </a:cubicBezTo>
                  <a:cubicBezTo>
                    <a:pt x="1983" y="727"/>
                    <a:pt x="1983" y="726"/>
                    <a:pt x="1983" y="726"/>
                  </a:cubicBezTo>
                  <a:cubicBezTo>
                    <a:pt x="1983" y="726"/>
                    <a:pt x="1983" y="726"/>
                    <a:pt x="1983" y="726"/>
                  </a:cubicBezTo>
                  <a:cubicBezTo>
                    <a:pt x="1983" y="726"/>
                    <a:pt x="1984" y="726"/>
                    <a:pt x="1984" y="726"/>
                  </a:cubicBezTo>
                  <a:cubicBezTo>
                    <a:pt x="1984" y="725"/>
                    <a:pt x="1984" y="725"/>
                    <a:pt x="1984" y="725"/>
                  </a:cubicBezTo>
                  <a:cubicBezTo>
                    <a:pt x="1984" y="725"/>
                    <a:pt x="1984" y="725"/>
                    <a:pt x="1984" y="725"/>
                  </a:cubicBezTo>
                  <a:cubicBezTo>
                    <a:pt x="1984" y="725"/>
                    <a:pt x="1984" y="725"/>
                    <a:pt x="1984" y="725"/>
                  </a:cubicBezTo>
                  <a:cubicBezTo>
                    <a:pt x="1984" y="724"/>
                    <a:pt x="1984" y="724"/>
                    <a:pt x="1984" y="724"/>
                  </a:cubicBezTo>
                  <a:cubicBezTo>
                    <a:pt x="1984" y="724"/>
                    <a:pt x="1984" y="724"/>
                    <a:pt x="1984" y="724"/>
                  </a:cubicBezTo>
                  <a:cubicBezTo>
                    <a:pt x="1987" y="719"/>
                    <a:pt x="1989" y="714"/>
                    <a:pt x="1992" y="709"/>
                  </a:cubicBezTo>
                  <a:cubicBezTo>
                    <a:pt x="1988" y="714"/>
                    <a:pt x="1971" y="738"/>
                    <a:pt x="1968" y="741"/>
                  </a:cubicBezTo>
                  <a:close/>
                  <a:moveTo>
                    <a:pt x="1992" y="708"/>
                  </a:moveTo>
                  <a:cubicBezTo>
                    <a:pt x="1992" y="708"/>
                    <a:pt x="1992" y="709"/>
                    <a:pt x="1992" y="709"/>
                  </a:cubicBezTo>
                  <a:cubicBezTo>
                    <a:pt x="1992" y="708"/>
                    <a:pt x="1992" y="708"/>
                    <a:pt x="1992" y="708"/>
                  </a:cubicBezTo>
                  <a:cubicBezTo>
                    <a:pt x="1992" y="708"/>
                    <a:pt x="1992" y="708"/>
                    <a:pt x="1992" y="708"/>
                  </a:cubicBezTo>
                  <a:close/>
                  <a:moveTo>
                    <a:pt x="1945" y="787"/>
                  </a:moveTo>
                  <a:cubicBezTo>
                    <a:pt x="1952" y="775"/>
                    <a:pt x="1959" y="763"/>
                    <a:pt x="1966" y="751"/>
                  </a:cubicBezTo>
                  <a:cubicBezTo>
                    <a:pt x="1970" y="738"/>
                    <a:pt x="1950" y="778"/>
                    <a:pt x="1945" y="787"/>
                  </a:cubicBezTo>
                  <a:close/>
                  <a:moveTo>
                    <a:pt x="2091" y="390"/>
                  </a:moveTo>
                  <a:cubicBezTo>
                    <a:pt x="2091" y="391"/>
                    <a:pt x="2091" y="391"/>
                    <a:pt x="2091" y="391"/>
                  </a:cubicBezTo>
                  <a:cubicBezTo>
                    <a:pt x="2091" y="392"/>
                    <a:pt x="2091" y="392"/>
                    <a:pt x="2091" y="392"/>
                  </a:cubicBezTo>
                  <a:cubicBezTo>
                    <a:pt x="2089" y="400"/>
                    <a:pt x="2087" y="408"/>
                    <a:pt x="2085" y="417"/>
                  </a:cubicBezTo>
                  <a:cubicBezTo>
                    <a:pt x="2091" y="407"/>
                    <a:pt x="2091" y="391"/>
                    <a:pt x="2091" y="390"/>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65" y="506"/>
                  </a:moveTo>
                  <a:cubicBezTo>
                    <a:pt x="2069" y="499"/>
                    <a:pt x="2071" y="491"/>
                    <a:pt x="2072" y="483"/>
                  </a:cubicBezTo>
                  <a:cubicBezTo>
                    <a:pt x="2070" y="491"/>
                    <a:pt x="2067" y="498"/>
                    <a:pt x="2065" y="50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86" y="434"/>
                  </a:moveTo>
                  <a:cubicBezTo>
                    <a:pt x="2087" y="430"/>
                    <a:pt x="2089" y="425"/>
                    <a:pt x="2090" y="421"/>
                  </a:cubicBezTo>
                  <a:cubicBezTo>
                    <a:pt x="2087" y="425"/>
                    <a:pt x="2084" y="430"/>
                    <a:pt x="2081" y="435"/>
                  </a:cubicBezTo>
                  <a:cubicBezTo>
                    <a:pt x="2080" y="437"/>
                    <a:pt x="2079" y="439"/>
                    <a:pt x="2078" y="441"/>
                  </a:cubicBezTo>
                  <a:cubicBezTo>
                    <a:pt x="2078" y="441"/>
                    <a:pt x="2078" y="441"/>
                    <a:pt x="2078" y="441"/>
                  </a:cubicBezTo>
                  <a:cubicBezTo>
                    <a:pt x="2077" y="442"/>
                    <a:pt x="2077" y="442"/>
                    <a:pt x="2078" y="442"/>
                  </a:cubicBezTo>
                  <a:cubicBezTo>
                    <a:pt x="2078" y="442"/>
                    <a:pt x="2078" y="442"/>
                    <a:pt x="2078" y="442"/>
                  </a:cubicBezTo>
                  <a:cubicBezTo>
                    <a:pt x="2078" y="442"/>
                    <a:pt x="2078" y="442"/>
                    <a:pt x="2077" y="442"/>
                  </a:cubicBezTo>
                  <a:cubicBezTo>
                    <a:pt x="2078" y="442"/>
                    <a:pt x="2078" y="442"/>
                    <a:pt x="2078" y="442"/>
                  </a:cubicBezTo>
                  <a:cubicBezTo>
                    <a:pt x="2079" y="441"/>
                    <a:pt x="2080" y="441"/>
                    <a:pt x="2080" y="440"/>
                  </a:cubicBezTo>
                  <a:cubicBezTo>
                    <a:pt x="2075" y="450"/>
                    <a:pt x="2074" y="461"/>
                    <a:pt x="2073" y="472"/>
                  </a:cubicBezTo>
                  <a:cubicBezTo>
                    <a:pt x="2077" y="460"/>
                    <a:pt x="2081" y="448"/>
                    <a:pt x="2085" y="436"/>
                  </a:cubicBezTo>
                  <a:cubicBezTo>
                    <a:pt x="2085" y="436"/>
                    <a:pt x="2085" y="436"/>
                    <a:pt x="2085" y="436"/>
                  </a:cubicBezTo>
                  <a:cubicBezTo>
                    <a:pt x="2095" y="428"/>
                    <a:pt x="2091" y="431"/>
                    <a:pt x="2086" y="434"/>
                  </a:cubicBezTo>
                  <a:close/>
                  <a:moveTo>
                    <a:pt x="2072" y="479"/>
                  </a:moveTo>
                  <a:cubicBezTo>
                    <a:pt x="2072" y="480"/>
                    <a:pt x="2072" y="481"/>
                    <a:pt x="2072" y="483"/>
                  </a:cubicBezTo>
                  <a:cubicBezTo>
                    <a:pt x="2073" y="477"/>
                    <a:pt x="2075" y="471"/>
                    <a:pt x="2076" y="466"/>
                  </a:cubicBez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897" y="1757"/>
                  </a:moveTo>
                  <a:cubicBezTo>
                    <a:pt x="888" y="1760"/>
                    <a:pt x="877" y="1764"/>
                    <a:pt x="869" y="1768"/>
                  </a:cubicBezTo>
                  <a:cubicBezTo>
                    <a:pt x="863" y="1770"/>
                    <a:pt x="858" y="1772"/>
                    <a:pt x="857" y="1772"/>
                  </a:cubicBezTo>
                  <a:cubicBezTo>
                    <a:pt x="857" y="1772"/>
                    <a:pt x="857" y="1773"/>
                    <a:pt x="857" y="1773"/>
                  </a:cubicBezTo>
                  <a:cubicBezTo>
                    <a:pt x="856" y="1773"/>
                    <a:pt x="856" y="1773"/>
                    <a:pt x="856" y="1773"/>
                  </a:cubicBezTo>
                  <a:cubicBezTo>
                    <a:pt x="856" y="1773"/>
                    <a:pt x="856" y="1773"/>
                    <a:pt x="856" y="1773"/>
                  </a:cubicBezTo>
                  <a:cubicBezTo>
                    <a:pt x="856" y="1773"/>
                    <a:pt x="856" y="1773"/>
                    <a:pt x="856" y="1773"/>
                  </a:cubicBezTo>
                  <a:cubicBezTo>
                    <a:pt x="856" y="1773"/>
                    <a:pt x="856" y="1773"/>
                    <a:pt x="856"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4" y="1773"/>
                    <a:pt x="854" y="1773"/>
                    <a:pt x="854" y="1773"/>
                  </a:cubicBezTo>
                  <a:cubicBezTo>
                    <a:pt x="854" y="1773"/>
                    <a:pt x="854" y="1773"/>
                    <a:pt x="854" y="1773"/>
                  </a:cubicBezTo>
                  <a:cubicBezTo>
                    <a:pt x="854" y="1773"/>
                    <a:pt x="854" y="1774"/>
                    <a:pt x="854" y="1774"/>
                  </a:cubicBezTo>
                  <a:cubicBezTo>
                    <a:pt x="854" y="1774"/>
                    <a:pt x="854" y="1774"/>
                    <a:pt x="854" y="1774"/>
                  </a:cubicBezTo>
                  <a:cubicBezTo>
                    <a:pt x="854" y="1774"/>
                    <a:pt x="854" y="1774"/>
                    <a:pt x="854"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2" y="1774"/>
                  </a:cubicBezTo>
                  <a:cubicBezTo>
                    <a:pt x="852" y="1774"/>
                    <a:pt x="852" y="1774"/>
                    <a:pt x="852" y="1774"/>
                  </a:cubicBezTo>
                  <a:cubicBezTo>
                    <a:pt x="853" y="1774"/>
                    <a:pt x="855" y="1774"/>
                    <a:pt x="856" y="1773"/>
                  </a:cubicBezTo>
                  <a:cubicBezTo>
                    <a:pt x="856" y="1773"/>
                    <a:pt x="856" y="1773"/>
                    <a:pt x="857" y="1773"/>
                  </a:cubicBezTo>
                  <a:cubicBezTo>
                    <a:pt x="857" y="1773"/>
                    <a:pt x="857" y="1773"/>
                    <a:pt x="857" y="1773"/>
                  </a:cubicBezTo>
                  <a:cubicBezTo>
                    <a:pt x="858" y="1773"/>
                    <a:pt x="858" y="1773"/>
                    <a:pt x="858" y="1773"/>
                  </a:cubicBezTo>
                  <a:cubicBezTo>
                    <a:pt x="858" y="1773"/>
                    <a:pt x="859" y="1773"/>
                    <a:pt x="859" y="1772"/>
                  </a:cubicBezTo>
                  <a:cubicBezTo>
                    <a:pt x="859" y="1772"/>
                    <a:pt x="860" y="1772"/>
                    <a:pt x="860" y="1772"/>
                  </a:cubicBezTo>
                  <a:cubicBezTo>
                    <a:pt x="860" y="1772"/>
                    <a:pt x="860" y="1772"/>
                    <a:pt x="860" y="1772"/>
                  </a:cubicBezTo>
                  <a:cubicBezTo>
                    <a:pt x="861" y="1772"/>
                    <a:pt x="861" y="1772"/>
                    <a:pt x="861" y="1772"/>
                  </a:cubicBezTo>
                  <a:cubicBezTo>
                    <a:pt x="861" y="1772"/>
                    <a:pt x="861" y="1772"/>
                    <a:pt x="862" y="1772"/>
                  </a:cubicBezTo>
                  <a:cubicBezTo>
                    <a:pt x="862" y="1771"/>
                    <a:pt x="863" y="1771"/>
                    <a:pt x="864" y="1771"/>
                  </a:cubicBezTo>
                  <a:cubicBezTo>
                    <a:pt x="864" y="1771"/>
                    <a:pt x="864" y="1771"/>
                    <a:pt x="864" y="1771"/>
                  </a:cubicBezTo>
                  <a:cubicBezTo>
                    <a:pt x="866" y="1770"/>
                    <a:pt x="867" y="1770"/>
                    <a:pt x="868" y="1770"/>
                  </a:cubicBezTo>
                  <a:cubicBezTo>
                    <a:pt x="868" y="1770"/>
                    <a:pt x="868" y="1770"/>
                    <a:pt x="868" y="1770"/>
                  </a:cubicBezTo>
                  <a:cubicBezTo>
                    <a:pt x="868" y="1769"/>
                    <a:pt x="868" y="1769"/>
                    <a:pt x="868" y="1769"/>
                  </a:cubicBezTo>
                  <a:cubicBezTo>
                    <a:pt x="869" y="1769"/>
                    <a:pt x="869" y="1769"/>
                    <a:pt x="869" y="1769"/>
                  </a:cubicBezTo>
                  <a:cubicBezTo>
                    <a:pt x="879" y="1766"/>
                    <a:pt x="888" y="1762"/>
                    <a:pt x="897" y="1758"/>
                  </a:cubicBezTo>
                  <a:cubicBezTo>
                    <a:pt x="905" y="1755"/>
                    <a:pt x="912" y="1752"/>
                    <a:pt x="919" y="1748"/>
                  </a:cubicBezTo>
                  <a:cubicBezTo>
                    <a:pt x="916" y="1750"/>
                    <a:pt x="907" y="1753"/>
                    <a:pt x="897" y="1757"/>
                  </a:cubicBezTo>
                  <a:close/>
                  <a:moveTo>
                    <a:pt x="1257" y="1568"/>
                  </a:moveTo>
                  <a:cubicBezTo>
                    <a:pt x="1258" y="1567"/>
                    <a:pt x="1258" y="1567"/>
                    <a:pt x="1259" y="1566"/>
                  </a:cubicBezTo>
                  <a:cubicBezTo>
                    <a:pt x="1258" y="1567"/>
                    <a:pt x="1257" y="1567"/>
                    <a:pt x="1257" y="1568"/>
                  </a:cubicBezTo>
                  <a:close/>
                  <a:moveTo>
                    <a:pt x="1277" y="1560"/>
                  </a:moveTo>
                  <a:cubicBezTo>
                    <a:pt x="1273" y="1562"/>
                    <a:pt x="1269" y="1564"/>
                    <a:pt x="1265" y="1567"/>
                  </a:cubicBezTo>
                  <a:cubicBezTo>
                    <a:pt x="1279" y="1561"/>
                    <a:pt x="1280" y="1559"/>
                    <a:pt x="1277" y="1560"/>
                  </a:cubicBezTo>
                  <a:close/>
                  <a:moveTo>
                    <a:pt x="1285" y="1556"/>
                  </a:moveTo>
                  <a:cubicBezTo>
                    <a:pt x="1302" y="1551"/>
                    <a:pt x="1312" y="1533"/>
                    <a:pt x="1328" y="1524"/>
                  </a:cubicBezTo>
                  <a:cubicBezTo>
                    <a:pt x="1299" y="1524"/>
                    <a:pt x="1281" y="1551"/>
                    <a:pt x="1259" y="1566"/>
                  </a:cubicBezTo>
                  <a:cubicBezTo>
                    <a:pt x="1264" y="1564"/>
                    <a:pt x="1272" y="1561"/>
                    <a:pt x="1276" y="1560"/>
                  </a:cubicBezTo>
                  <a:cubicBezTo>
                    <a:pt x="1276" y="1560"/>
                    <a:pt x="1276" y="1560"/>
                    <a:pt x="1276" y="1560"/>
                  </a:cubicBezTo>
                  <a:cubicBezTo>
                    <a:pt x="1276" y="1560"/>
                    <a:pt x="1276" y="1560"/>
                    <a:pt x="1276" y="1560"/>
                  </a:cubicBezTo>
                  <a:cubicBezTo>
                    <a:pt x="1276" y="1560"/>
                    <a:pt x="1276" y="1560"/>
                    <a:pt x="1276" y="1560"/>
                  </a:cubicBezTo>
                  <a:cubicBezTo>
                    <a:pt x="1276" y="1560"/>
                    <a:pt x="1276" y="1560"/>
                    <a:pt x="1277" y="1560"/>
                  </a:cubicBezTo>
                  <a:cubicBezTo>
                    <a:pt x="1278" y="1559"/>
                    <a:pt x="1279" y="1558"/>
                    <a:pt x="1280" y="1557"/>
                  </a:cubicBezTo>
                  <a:cubicBezTo>
                    <a:pt x="1281" y="1557"/>
                    <a:pt x="1281" y="1557"/>
                    <a:pt x="1281" y="1557"/>
                  </a:cubicBezTo>
                  <a:cubicBezTo>
                    <a:pt x="1281" y="1557"/>
                    <a:pt x="1281" y="1557"/>
                    <a:pt x="1282" y="1557"/>
                  </a:cubicBezTo>
                  <a:cubicBezTo>
                    <a:pt x="1282" y="1557"/>
                    <a:pt x="1283" y="1557"/>
                    <a:pt x="1283" y="1557"/>
                  </a:cubicBezTo>
                  <a:cubicBezTo>
                    <a:pt x="1283" y="1557"/>
                    <a:pt x="1283" y="1557"/>
                    <a:pt x="1283" y="1557"/>
                  </a:cubicBezTo>
                  <a:cubicBezTo>
                    <a:pt x="1283" y="1557"/>
                    <a:pt x="1283" y="1557"/>
                    <a:pt x="1283" y="1557"/>
                  </a:cubicBezTo>
                  <a:cubicBezTo>
                    <a:pt x="1283" y="1557"/>
                    <a:pt x="1284" y="1557"/>
                    <a:pt x="1284" y="1557"/>
                  </a:cubicBezTo>
                  <a:cubicBezTo>
                    <a:pt x="1284" y="1557"/>
                    <a:pt x="1285" y="1557"/>
                    <a:pt x="1285" y="1557"/>
                  </a:cubicBezTo>
                  <a:cubicBezTo>
                    <a:pt x="1285" y="1557"/>
                    <a:pt x="1285" y="1557"/>
                    <a:pt x="1285" y="1557"/>
                  </a:cubicBezTo>
                  <a:cubicBezTo>
                    <a:pt x="1285" y="1557"/>
                    <a:pt x="1285" y="1557"/>
                    <a:pt x="1285" y="1557"/>
                  </a:cubicBezTo>
                  <a:cubicBezTo>
                    <a:pt x="1293" y="1556"/>
                    <a:pt x="1289" y="1556"/>
                    <a:pt x="1285" y="1556"/>
                  </a:cubicBezTo>
                  <a:close/>
                  <a:moveTo>
                    <a:pt x="1899" y="915"/>
                  </a:moveTo>
                  <a:cubicBezTo>
                    <a:pt x="1899" y="915"/>
                    <a:pt x="1899" y="915"/>
                    <a:pt x="1899" y="915"/>
                  </a:cubicBezTo>
                  <a:cubicBezTo>
                    <a:pt x="1899" y="915"/>
                    <a:pt x="1899" y="915"/>
                    <a:pt x="1899" y="916"/>
                  </a:cubicBezTo>
                  <a:cubicBezTo>
                    <a:pt x="1900" y="915"/>
                    <a:pt x="1900" y="914"/>
                    <a:pt x="1900" y="914"/>
                  </a:cubicBezTo>
                  <a:cubicBezTo>
                    <a:pt x="1900" y="914"/>
                    <a:pt x="1900" y="914"/>
                    <a:pt x="1899" y="915"/>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9" y="1687"/>
                  </a:moveTo>
                  <a:cubicBezTo>
                    <a:pt x="1059" y="1687"/>
                    <a:pt x="1059" y="1687"/>
                    <a:pt x="1059" y="1687"/>
                  </a:cubicBezTo>
                  <a:cubicBezTo>
                    <a:pt x="1059" y="1687"/>
                    <a:pt x="1059" y="1687"/>
                    <a:pt x="1059" y="1687"/>
                  </a:cubicBezTo>
                  <a:cubicBezTo>
                    <a:pt x="1059" y="1687"/>
                    <a:pt x="1059" y="1687"/>
                    <a:pt x="1059" y="1687"/>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899" y="915"/>
                  </a:moveTo>
                  <a:cubicBezTo>
                    <a:pt x="1899" y="915"/>
                    <a:pt x="1899" y="915"/>
                    <a:pt x="1899" y="915"/>
                  </a:cubicBezTo>
                  <a:cubicBezTo>
                    <a:pt x="1899" y="915"/>
                    <a:pt x="1899" y="915"/>
                    <a:pt x="1899" y="916"/>
                  </a:cubicBezTo>
                  <a:cubicBezTo>
                    <a:pt x="1900" y="915"/>
                    <a:pt x="1900" y="914"/>
                    <a:pt x="1900" y="914"/>
                  </a:cubicBezTo>
                  <a:cubicBezTo>
                    <a:pt x="1900" y="914"/>
                    <a:pt x="1900" y="914"/>
                    <a:pt x="1899" y="915"/>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64" name="Freeform 734">
              <a:extLst>
                <a:ext uri="{FF2B5EF4-FFF2-40B4-BE49-F238E27FC236}">
                  <a16:creationId xmlns:a16="http://schemas.microsoft.com/office/drawing/2014/main" id="{7B2F5DF4-6C54-93D6-48E6-7CAE494B4047}"/>
                </a:ext>
              </a:extLst>
            </p:cNvPr>
            <p:cNvSpPr>
              <a:spLocks/>
            </p:cNvSpPr>
            <p:nvPr userDrawn="1"/>
          </p:nvSpPr>
          <p:spPr bwMode="auto">
            <a:xfrm>
              <a:off x="4075" y="1199"/>
              <a:ext cx="19" cy="35"/>
            </a:xfrm>
            <a:custGeom>
              <a:avLst/>
              <a:gdLst>
                <a:gd name="T0" fmla="*/ 0 w 13"/>
                <a:gd name="T1" fmla="*/ 24 h 24"/>
                <a:gd name="T2" fmla="*/ 13 w 13"/>
                <a:gd name="T3" fmla="*/ 0 h 24"/>
                <a:gd name="T4" fmla="*/ 0 w 13"/>
                <a:gd name="T5" fmla="*/ 24 h 24"/>
              </a:gdLst>
              <a:ahLst/>
              <a:cxnLst>
                <a:cxn ang="0">
                  <a:pos x="T0" y="T1"/>
                </a:cxn>
                <a:cxn ang="0">
                  <a:pos x="T2" y="T3"/>
                </a:cxn>
                <a:cxn ang="0">
                  <a:pos x="T4" y="T5"/>
                </a:cxn>
              </a:cxnLst>
              <a:rect l="0" t="0" r="r" b="b"/>
              <a:pathLst>
                <a:path w="13" h="24">
                  <a:moveTo>
                    <a:pt x="0" y="24"/>
                  </a:moveTo>
                  <a:cubicBezTo>
                    <a:pt x="6" y="13"/>
                    <a:pt x="10" y="6"/>
                    <a:pt x="13" y="0"/>
                  </a:cubicBezTo>
                  <a:cubicBezTo>
                    <a:pt x="9" y="8"/>
                    <a:pt x="5" y="16"/>
                    <a:pt x="0" y="2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65" name="Freeform 735">
              <a:extLst>
                <a:ext uri="{FF2B5EF4-FFF2-40B4-BE49-F238E27FC236}">
                  <a16:creationId xmlns:a16="http://schemas.microsoft.com/office/drawing/2014/main" id="{5A1F3B78-7DD0-A330-A3B1-C3A25045EB30}"/>
                </a:ext>
              </a:extLst>
            </p:cNvPr>
            <p:cNvSpPr>
              <a:spLocks/>
            </p:cNvSpPr>
            <p:nvPr userDrawn="1"/>
          </p:nvSpPr>
          <p:spPr bwMode="auto">
            <a:xfrm>
              <a:off x="1625" y="2647"/>
              <a:ext cx="13" cy="11"/>
            </a:xfrm>
            <a:custGeom>
              <a:avLst/>
              <a:gdLst>
                <a:gd name="T0" fmla="*/ 9 w 9"/>
                <a:gd name="T1" fmla="*/ 0 h 7"/>
                <a:gd name="T2" fmla="*/ 0 w 9"/>
                <a:gd name="T3" fmla="*/ 7 h 7"/>
                <a:gd name="T4" fmla="*/ 9 w 9"/>
                <a:gd name="T5" fmla="*/ 0 h 7"/>
              </a:gdLst>
              <a:ahLst/>
              <a:cxnLst>
                <a:cxn ang="0">
                  <a:pos x="T0" y="T1"/>
                </a:cxn>
                <a:cxn ang="0">
                  <a:pos x="T2" y="T3"/>
                </a:cxn>
                <a:cxn ang="0">
                  <a:pos x="T4" y="T5"/>
                </a:cxn>
              </a:cxnLst>
              <a:rect l="0" t="0" r="r" b="b"/>
              <a:pathLst>
                <a:path w="9" h="7">
                  <a:moveTo>
                    <a:pt x="9" y="0"/>
                  </a:moveTo>
                  <a:cubicBezTo>
                    <a:pt x="9" y="1"/>
                    <a:pt x="5" y="4"/>
                    <a:pt x="0" y="7"/>
                  </a:cubicBezTo>
                  <a:cubicBezTo>
                    <a:pt x="1" y="7"/>
                    <a:pt x="3" y="5"/>
                    <a:pt x="9"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66" name="Freeform 736">
              <a:extLst>
                <a:ext uri="{FF2B5EF4-FFF2-40B4-BE49-F238E27FC236}">
                  <a16:creationId xmlns:a16="http://schemas.microsoft.com/office/drawing/2014/main" id="{820A7FBF-088C-98CB-5440-21662B88925B}"/>
                </a:ext>
              </a:extLst>
            </p:cNvPr>
            <p:cNvSpPr>
              <a:spLocks/>
            </p:cNvSpPr>
            <p:nvPr userDrawn="1"/>
          </p:nvSpPr>
          <p:spPr bwMode="auto">
            <a:xfrm>
              <a:off x="4401" y="510"/>
              <a:ext cx="16" cy="84"/>
            </a:xfrm>
            <a:custGeom>
              <a:avLst/>
              <a:gdLst>
                <a:gd name="T0" fmla="*/ 5 w 11"/>
                <a:gd name="T1" fmla="*/ 21 h 58"/>
                <a:gd name="T2" fmla="*/ 0 w 11"/>
                <a:gd name="T3" fmla="*/ 58 h 58"/>
                <a:gd name="T4" fmla="*/ 5 w 11"/>
                <a:gd name="T5" fmla="*/ 21 h 58"/>
              </a:gdLst>
              <a:ahLst/>
              <a:cxnLst>
                <a:cxn ang="0">
                  <a:pos x="T0" y="T1"/>
                </a:cxn>
                <a:cxn ang="0">
                  <a:pos x="T2" y="T3"/>
                </a:cxn>
                <a:cxn ang="0">
                  <a:pos x="T4" y="T5"/>
                </a:cxn>
              </a:cxnLst>
              <a:rect l="0" t="0" r="r" b="b"/>
              <a:pathLst>
                <a:path w="11" h="58">
                  <a:moveTo>
                    <a:pt x="5" y="21"/>
                  </a:moveTo>
                  <a:cubicBezTo>
                    <a:pt x="11" y="0"/>
                    <a:pt x="3" y="41"/>
                    <a:pt x="0" y="58"/>
                  </a:cubicBezTo>
                  <a:cubicBezTo>
                    <a:pt x="2" y="41"/>
                    <a:pt x="1" y="34"/>
                    <a:pt x="5" y="2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67" name="Freeform 737">
              <a:extLst>
                <a:ext uri="{FF2B5EF4-FFF2-40B4-BE49-F238E27FC236}">
                  <a16:creationId xmlns:a16="http://schemas.microsoft.com/office/drawing/2014/main" id="{4B6A5936-F074-8A69-AA0B-B5EF3C3AA053}"/>
                </a:ext>
              </a:extLst>
            </p:cNvPr>
            <p:cNvSpPr>
              <a:spLocks/>
            </p:cNvSpPr>
            <p:nvPr userDrawn="1"/>
          </p:nvSpPr>
          <p:spPr bwMode="auto">
            <a:xfrm>
              <a:off x="4365" y="672"/>
              <a:ext cx="16" cy="59"/>
            </a:xfrm>
            <a:custGeom>
              <a:avLst/>
              <a:gdLst>
                <a:gd name="T0" fmla="*/ 0 w 11"/>
                <a:gd name="T1" fmla="*/ 41 h 41"/>
                <a:gd name="T2" fmla="*/ 11 w 11"/>
                <a:gd name="T3" fmla="*/ 0 h 41"/>
                <a:gd name="T4" fmla="*/ 0 w 11"/>
                <a:gd name="T5" fmla="*/ 41 h 41"/>
              </a:gdLst>
              <a:ahLst/>
              <a:cxnLst>
                <a:cxn ang="0">
                  <a:pos x="T0" y="T1"/>
                </a:cxn>
                <a:cxn ang="0">
                  <a:pos x="T2" y="T3"/>
                </a:cxn>
                <a:cxn ang="0">
                  <a:pos x="T4" y="T5"/>
                </a:cxn>
              </a:cxnLst>
              <a:rect l="0" t="0" r="r" b="b"/>
              <a:pathLst>
                <a:path w="11" h="41">
                  <a:moveTo>
                    <a:pt x="0" y="41"/>
                  </a:moveTo>
                  <a:cubicBezTo>
                    <a:pt x="4" y="31"/>
                    <a:pt x="7" y="17"/>
                    <a:pt x="11" y="0"/>
                  </a:cubicBezTo>
                  <a:cubicBezTo>
                    <a:pt x="9" y="11"/>
                    <a:pt x="6" y="23"/>
                    <a:pt x="0" y="4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68" name="Freeform 738">
              <a:extLst>
                <a:ext uri="{FF2B5EF4-FFF2-40B4-BE49-F238E27FC236}">
                  <a16:creationId xmlns:a16="http://schemas.microsoft.com/office/drawing/2014/main" id="{235D36F4-BAA0-798B-200E-66177276BF2F}"/>
                </a:ext>
              </a:extLst>
            </p:cNvPr>
            <p:cNvSpPr>
              <a:spLocks/>
            </p:cNvSpPr>
            <p:nvPr userDrawn="1"/>
          </p:nvSpPr>
          <p:spPr bwMode="auto">
            <a:xfrm>
              <a:off x="4381" y="575"/>
              <a:ext cx="17" cy="97"/>
            </a:xfrm>
            <a:custGeom>
              <a:avLst/>
              <a:gdLst>
                <a:gd name="T0" fmla="*/ 12 w 12"/>
                <a:gd name="T1" fmla="*/ 0 h 67"/>
                <a:gd name="T2" fmla="*/ 0 w 12"/>
                <a:gd name="T3" fmla="*/ 67 h 67"/>
                <a:gd name="T4" fmla="*/ 12 w 12"/>
                <a:gd name="T5" fmla="*/ 0 h 67"/>
              </a:gdLst>
              <a:ahLst/>
              <a:cxnLst>
                <a:cxn ang="0">
                  <a:pos x="T0" y="T1"/>
                </a:cxn>
                <a:cxn ang="0">
                  <a:pos x="T2" y="T3"/>
                </a:cxn>
                <a:cxn ang="0">
                  <a:pos x="T4" y="T5"/>
                </a:cxn>
              </a:cxnLst>
              <a:rect l="0" t="0" r="r" b="b"/>
              <a:pathLst>
                <a:path w="12" h="67">
                  <a:moveTo>
                    <a:pt x="12" y="0"/>
                  </a:moveTo>
                  <a:cubicBezTo>
                    <a:pt x="8" y="26"/>
                    <a:pt x="4" y="49"/>
                    <a:pt x="0" y="67"/>
                  </a:cubicBezTo>
                  <a:cubicBezTo>
                    <a:pt x="3" y="50"/>
                    <a:pt x="5" y="35"/>
                    <a:pt x="12"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69" name="Freeform 739">
              <a:extLst>
                <a:ext uri="{FF2B5EF4-FFF2-40B4-BE49-F238E27FC236}">
                  <a16:creationId xmlns:a16="http://schemas.microsoft.com/office/drawing/2014/main" id="{753EF363-045D-78BB-1B3B-4CEFB0F1DB2E}"/>
                </a:ext>
              </a:extLst>
            </p:cNvPr>
            <p:cNvSpPr>
              <a:spLocks/>
            </p:cNvSpPr>
            <p:nvPr userDrawn="1"/>
          </p:nvSpPr>
          <p:spPr bwMode="auto">
            <a:xfrm>
              <a:off x="4190" y="1112"/>
              <a:ext cx="62" cy="118"/>
            </a:xfrm>
            <a:custGeom>
              <a:avLst/>
              <a:gdLst>
                <a:gd name="T0" fmla="*/ 3 w 43"/>
                <a:gd name="T1" fmla="*/ 78 h 82"/>
                <a:gd name="T2" fmla="*/ 29 w 43"/>
                <a:gd name="T3" fmla="*/ 22 h 82"/>
                <a:gd name="T4" fmla="*/ 16 w 43"/>
                <a:gd name="T5" fmla="*/ 54 h 82"/>
                <a:gd name="T6" fmla="*/ 43 w 43"/>
                <a:gd name="T7" fmla="*/ 0 h 82"/>
                <a:gd name="T8" fmla="*/ 3 w 43"/>
                <a:gd name="T9" fmla="*/ 78 h 82"/>
                <a:gd name="T10" fmla="*/ 10 w 43"/>
                <a:gd name="T11" fmla="*/ 66 h 82"/>
                <a:gd name="T12" fmla="*/ 7 w 43"/>
                <a:gd name="T13" fmla="*/ 71 h 82"/>
                <a:gd name="T14" fmla="*/ 6 w 43"/>
                <a:gd name="T15" fmla="*/ 73 h 82"/>
                <a:gd name="T16" fmla="*/ 3 w 43"/>
                <a:gd name="T17" fmla="*/ 78 h 82"/>
                <a:gd name="T18" fmla="*/ 3 w 43"/>
                <a:gd name="T19" fmla="*/ 78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82">
                  <a:moveTo>
                    <a:pt x="3" y="78"/>
                  </a:moveTo>
                  <a:cubicBezTo>
                    <a:pt x="6" y="73"/>
                    <a:pt x="26" y="21"/>
                    <a:pt x="29" y="22"/>
                  </a:cubicBezTo>
                  <a:cubicBezTo>
                    <a:pt x="24" y="32"/>
                    <a:pt x="20" y="43"/>
                    <a:pt x="16" y="54"/>
                  </a:cubicBezTo>
                  <a:cubicBezTo>
                    <a:pt x="21" y="34"/>
                    <a:pt x="33" y="17"/>
                    <a:pt x="43" y="0"/>
                  </a:cubicBezTo>
                  <a:cubicBezTo>
                    <a:pt x="32" y="27"/>
                    <a:pt x="16" y="52"/>
                    <a:pt x="3" y="78"/>
                  </a:cubicBezTo>
                  <a:cubicBezTo>
                    <a:pt x="6" y="74"/>
                    <a:pt x="8" y="70"/>
                    <a:pt x="10" y="66"/>
                  </a:cubicBezTo>
                  <a:cubicBezTo>
                    <a:pt x="1" y="80"/>
                    <a:pt x="0" y="82"/>
                    <a:pt x="7" y="71"/>
                  </a:cubicBezTo>
                  <a:cubicBezTo>
                    <a:pt x="2" y="80"/>
                    <a:pt x="1" y="80"/>
                    <a:pt x="6" y="73"/>
                  </a:cubicBezTo>
                  <a:cubicBezTo>
                    <a:pt x="8" y="68"/>
                    <a:pt x="7" y="70"/>
                    <a:pt x="3" y="78"/>
                  </a:cubicBezTo>
                  <a:cubicBezTo>
                    <a:pt x="6" y="73"/>
                    <a:pt x="11" y="64"/>
                    <a:pt x="3" y="7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70" name="Freeform 740">
              <a:extLst>
                <a:ext uri="{FF2B5EF4-FFF2-40B4-BE49-F238E27FC236}">
                  <a16:creationId xmlns:a16="http://schemas.microsoft.com/office/drawing/2014/main" id="{5AD4D14E-A5C1-A88C-8579-394C93946099}"/>
                </a:ext>
              </a:extLst>
            </p:cNvPr>
            <p:cNvSpPr>
              <a:spLocks/>
            </p:cNvSpPr>
            <p:nvPr userDrawn="1"/>
          </p:nvSpPr>
          <p:spPr bwMode="auto">
            <a:xfrm>
              <a:off x="4117" y="1343"/>
              <a:ext cx="15" cy="32"/>
            </a:xfrm>
            <a:custGeom>
              <a:avLst/>
              <a:gdLst>
                <a:gd name="T0" fmla="*/ 0 w 11"/>
                <a:gd name="T1" fmla="*/ 22 h 22"/>
                <a:gd name="T2" fmla="*/ 11 w 11"/>
                <a:gd name="T3" fmla="*/ 0 h 22"/>
                <a:gd name="T4" fmla="*/ 0 w 11"/>
                <a:gd name="T5" fmla="*/ 22 h 22"/>
              </a:gdLst>
              <a:ahLst/>
              <a:cxnLst>
                <a:cxn ang="0">
                  <a:pos x="T0" y="T1"/>
                </a:cxn>
                <a:cxn ang="0">
                  <a:pos x="T2" y="T3"/>
                </a:cxn>
                <a:cxn ang="0">
                  <a:pos x="T4" y="T5"/>
                </a:cxn>
              </a:cxnLst>
              <a:rect l="0" t="0" r="r" b="b"/>
              <a:pathLst>
                <a:path w="11" h="22">
                  <a:moveTo>
                    <a:pt x="0" y="22"/>
                  </a:moveTo>
                  <a:cubicBezTo>
                    <a:pt x="4" y="14"/>
                    <a:pt x="8" y="6"/>
                    <a:pt x="11" y="0"/>
                  </a:cubicBezTo>
                  <a:cubicBezTo>
                    <a:pt x="7" y="8"/>
                    <a:pt x="4" y="15"/>
                    <a:pt x="0" y="2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71" name="Freeform 741">
              <a:extLst>
                <a:ext uri="{FF2B5EF4-FFF2-40B4-BE49-F238E27FC236}">
                  <a16:creationId xmlns:a16="http://schemas.microsoft.com/office/drawing/2014/main" id="{E6BEC9BA-7213-FF7C-7A1D-AB6307DACC27}"/>
                </a:ext>
              </a:extLst>
            </p:cNvPr>
            <p:cNvSpPr>
              <a:spLocks/>
            </p:cNvSpPr>
            <p:nvPr userDrawn="1"/>
          </p:nvSpPr>
          <p:spPr bwMode="auto">
            <a:xfrm>
              <a:off x="4085" y="1415"/>
              <a:ext cx="1" cy="7"/>
            </a:xfrm>
            <a:custGeom>
              <a:avLst/>
              <a:gdLst>
                <a:gd name="T0" fmla="*/ 0 w 1"/>
                <a:gd name="T1" fmla="*/ 4 h 5"/>
                <a:gd name="T2" fmla="*/ 0 w 1"/>
                <a:gd name="T3" fmla="*/ 5 h 5"/>
                <a:gd name="T4" fmla="*/ 0 w 1"/>
                <a:gd name="T5" fmla="*/ 4 h 5"/>
                <a:gd name="T6" fmla="*/ 0 w 1"/>
                <a:gd name="T7" fmla="*/ 4 h 5"/>
                <a:gd name="T8" fmla="*/ 0 w 1"/>
                <a:gd name="T9" fmla="*/ 4 h 5"/>
                <a:gd name="T10" fmla="*/ 0 w 1"/>
                <a:gd name="T11" fmla="*/ 4 h 5"/>
              </a:gdLst>
              <a:ahLst/>
              <a:cxnLst>
                <a:cxn ang="0">
                  <a:pos x="T0" y="T1"/>
                </a:cxn>
                <a:cxn ang="0">
                  <a:pos x="T2" y="T3"/>
                </a:cxn>
                <a:cxn ang="0">
                  <a:pos x="T4" y="T5"/>
                </a:cxn>
                <a:cxn ang="0">
                  <a:pos x="T6" y="T7"/>
                </a:cxn>
                <a:cxn ang="0">
                  <a:pos x="T8" y="T9"/>
                </a:cxn>
                <a:cxn ang="0">
                  <a:pos x="T10" y="T11"/>
                </a:cxn>
              </a:cxnLst>
              <a:rect l="0" t="0" r="r" b="b"/>
              <a:pathLst>
                <a:path w="1" h="5">
                  <a:moveTo>
                    <a:pt x="0" y="4"/>
                  </a:moveTo>
                  <a:cubicBezTo>
                    <a:pt x="0" y="4"/>
                    <a:pt x="0" y="5"/>
                    <a:pt x="0" y="5"/>
                  </a:cubicBezTo>
                  <a:cubicBezTo>
                    <a:pt x="0" y="5"/>
                    <a:pt x="0" y="5"/>
                    <a:pt x="0" y="4"/>
                  </a:cubicBezTo>
                  <a:cubicBezTo>
                    <a:pt x="0" y="4"/>
                    <a:pt x="0" y="4"/>
                    <a:pt x="0" y="4"/>
                  </a:cubicBezTo>
                  <a:cubicBezTo>
                    <a:pt x="0" y="2"/>
                    <a:pt x="1" y="0"/>
                    <a:pt x="0" y="4"/>
                  </a:cubicBezTo>
                  <a:cubicBezTo>
                    <a:pt x="0" y="4"/>
                    <a:pt x="0" y="4"/>
                    <a:pt x="0" y="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72" name="Freeform 742">
              <a:extLst>
                <a:ext uri="{FF2B5EF4-FFF2-40B4-BE49-F238E27FC236}">
                  <a16:creationId xmlns:a16="http://schemas.microsoft.com/office/drawing/2014/main" id="{6D6B1B3E-6132-9B0F-D311-E170DCD2A264}"/>
                </a:ext>
              </a:extLst>
            </p:cNvPr>
            <p:cNvSpPr>
              <a:spLocks/>
            </p:cNvSpPr>
            <p:nvPr userDrawn="1"/>
          </p:nvSpPr>
          <p:spPr bwMode="auto">
            <a:xfrm>
              <a:off x="4049" y="1375"/>
              <a:ext cx="66" cy="109"/>
            </a:xfrm>
            <a:custGeom>
              <a:avLst/>
              <a:gdLst>
                <a:gd name="T0" fmla="*/ 32 w 46"/>
                <a:gd name="T1" fmla="*/ 24 h 76"/>
                <a:gd name="T2" fmla="*/ 25 w 46"/>
                <a:gd name="T3" fmla="*/ 34 h 76"/>
                <a:gd name="T4" fmla="*/ 25 w 46"/>
                <a:gd name="T5" fmla="*/ 34 h 76"/>
                <a:gd name="T6" fmla="*/ 25 w 46"/>
                <a:gd name="T7" fmla="*/ 35 h 76"/>
                <a:gd name="T8" fmla="*/ 25 w 46"/>
                <a:gd name="T9" fmla="*/ 34 h 76"/>
                <a:gd name="T10" fmla="*/ 25 w 46"/>
                <a:gd name="T11" fmla="*/ 35 h 76"/>
                <a:gd name="T12" fmla="*/ 31 w 46"/>
                <a:gd name="T13" fmla="*/ 30 h 76"/>
                <a:gd name="T14" fmla="*/ 32 w 46"/>
                <a:gd name="T15" fmla="*/ 30 h 76"/>
                <a:gd name="T16" fmla="*/ 32 w 46"/>
                <a:gd name="T17" fmla="*/ 30 h 76"/>
                <a:gd name="T18" fmla="*/ 31 w 46"/>
                <a:gd name="T19" fmla="*/ 32 h 76"/>
                <a:gd name="T20" fmla="*/ 26 w 46"/>
                <a:gd name="T21" fmla="*/ 39 h 76"/>
                <a:gd name="T22" fmla="*/ 21 w 46"/>
                <a:gd name="T23" fmla="*/ 48 h 76"/>
                <a:gd name="T24" fmla="*/ 8 w 46"/>
                <a:gd name="T25" fmla="*/ 66 h 76"/>
                <a:gd name="T26" fmla="*/ 2 w 46"/>
                <a:gd name="T27" fmla="*/ 74 h 76"/>
                <a:gd name="T28" fmla="*/ 2 w 46"/>
                <a:gd name="T29" fmla="*/ 74 h 76"/>
                <a:gd name="T30" fmla="*/ 0 w 46"/>
                <a:gd name="T31" fmla="*/ 76 h 76"/>
                <a:gd name="T32" fmla="*/ 7 w 46"/>
                <a:gd name="T33" fmla="*/ 64 h 76"/>
                <a:gd name="T34" fmla="*/ 20 w 46"/>
                <a:gd name="T35" fmla="*/ 42 h 76"/>
                <a:gd name="T36" fmla="*/ 24 w 46"/>
                <a:gd name="T37" fmla="*/ 36 h 76"/>
                <a:gd name="T38" fmla="*/ 24 w 46"/>
                <a:gd name="T39" fmla="*/ 35 h 76"/>
                <a:gd name="T40" fmla="*/ 25 w 46"/>
                <a:gd name="T41" fmla="*/ 33 h 76"/>
                <a:gd name="T42" fmla="*/ 25 w 46"/>
                <a:gd name="T43" fmla="*/ 34 h 76"/>
                <a:gd name="T44" fmla="*/ 38 w 46"/>
                <a:gd name="T45" fmla="*/ 13 h 76"/>
                <a:gd name="T46" fmla="*/ 46 w 46"/>
                <a:gd name="T47" fmla="*/ 0 h 76"/>
                <a:gd name="T48" fmla="*/ 32 w 46"/>
                <a:gd name="T49" fmla="*/ 2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6" h="76">
                  <a:moveTo>
                    <a:pt x="32" y="24"/>
                  </a:moveTo>
                  <a:cubicBezTo>
                    <a:pt x="30" y="27"/>
                    <a:pt x="27" y="31"/>
                    <a:pt x="25" y="34"/>
                  </a:cubicBezTo>
                  <a:cubicBezTo>
                    <a:pt x="25" y="34"/>
                    <a:pt x="25" y="34"/>
                    <a:pt x="25" y="34"/>
                  </a:cubicBezTo>
                  <a:cubicBezTo>
                    <a:pt x="25" y="34"/>
                    <a:pt x="25" y="35"/>
                    <a:pt x="25" y="35"/>
                  </a:cubicBezTo>
                  <a:cubicBezTo>
                    <a:pt x="25" y="35"/>
                    <a:pt x="25" y="34"/>
                    <a:pt x="25" y="34"/>
                  </a:cubicBezTo>
                  <a:cubicBezTo>
                    <a:pt x="25" y="34"/>
                    <a:pt x="25" y="35"/>
                    <a:pt x="25" y="35"/>
                  </a:cubicBezTo>
                  <a:cubicBezTo>
                    <a:pt x="26" y="35"/>
                    <a:pt x="28" y="34"/>
                    <a:pt x="31" y="30"/>
                  </a:cubicBezTo>
                  <a:cubicBezTo>
                    <a:pt x="32" y="30"/>
                    <a:pt x="32" y="30"/>
                    <a:pt x="32" y="30"/>
                  </a:cubicBezTo>
                  <a:cubicBezTo>
                    <a:pt x="32" y="30"/>
                    <a:pt x="32" y="30"/>
                    <a:pt x="32" y="30"/>
                  </a:cubicBezTo>
                  <a:cubicBezTo>
                    <a:pt x="32" y="30"/>
                    <a:pt x="31" y="31"/>
                    <a:pt x="31" y="32"/>
                  </a:cubicBezTo>
                  <a:cubicBezTo>
                    <a:pt x="28" y="37"/>
                    <a:pt x="26" y="39"/>
                    <a:pt x="26" y="39"/>
                  </a:cubicBezTo>
                  <a:cubicBezTo>
                    <a:pt x="24" y="42"/>
                    <a:pt x="23" y="45"/>
                    <a:pt x="21" y="48"/>
                  </a:cubicBezTo>
                  <a:cubicBezTo>
                    <a:pt x="17" y="54"/>
                    <a:pt x="12" y="60"/>
                    <a:pt x="8" y="66"/>
                  </a:cubicBezTo>
                  <a:cubicBezTo>
                    <a:pt x="6" y="68"/>
                    <a:pt x="4" y="71"/>
                    <a:pt x="2" y="74"/>
                  </a:cubicBezTo>
                  <a:cubicBezTo>
                    <a:pt x="2" y="74"/>
                    <a:pt x="2" y="74"/>
                    <a:pt x="2" y="74"/>
                  </a:cubicBezTo>
                  <a:cubicBezTo>
                    <a:pt x="1" y="75"/>
                    <a:pt x="1" y="75"/>
                    <a:pt x="0" y="76"/>
                  </a:cubicBezTo>
                  <a:cubicBezTo>
                    <a:pt x="3" y="72"/>
                    <a:pt x="5" y="68"/>
                    <a:pt x="7" y="64"/>
                  </a:cubicBezTo>
                  <a:cubicBezTo>
                    <a:pt x="11" y="57"/>
                    <a:pt x="16" y="49"/>
                    <a:pt x="20" y="42"/>
                  </a:cubicBezTo>
                  <a:cubicBezTo>
                    <a:pt x="21" y="40"/>
                    <a:pt x="23" y="38"/>
                    <a:pt x="24" y="36"/>
                  </a:cubicBezTo>
                  <a:cubicBezTo>
                    <a:pt x="24" y="35"/>
                    <a:pt x="24" y="35"/>
                    <a:pt x="24" y="35"/>
                  </a:cubicBezTo>
                  <a:cubicBezTo>
                    <a:pt x="25" y="34"/>
                    <a:pt x="25" y="34"/>
                    <a:pt x="25" y="33"/>
                  </a:cubicBezTo>
                  <a:cubicBezTo>
                    <a:pt x="25" y="33"/>
                    <a:pt x="25" y="34"/>
                    <a:pt x="25" y="34"/>
                  </a:cubicBezTo>
                  <a:cubicBezTo>
                    <a:pt x="28" y="27"/>
                    <a:pt x="33" y="19"/>
                    <a:pt x="38" y="13"/>
                  </a:cubicBezTo>
                  <a:cubicBezTo>
                    <a:pt x="41" y="8"/>
                    <a:pt x="44" y="4"/>
                    <a:pt x="46" y="0"/>
                  </a:cubicBezTo>
                  <a:cubicBezTo>
                    <a:pt x="42" y="8"/>
                    <a:pt x="37" y="16"/>
                    <a:pt x="32" y="2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73" name="Freeform 743">
              <a:extLst>
                <a:ext uri="{FF2B5EF4-FFF2-40B4-BE49-F238E27FC236}">
                  <a16:creationId xmlns:a16="http://schemas.microsoft.com/office/drawing/2014/main" id="{D5F38021-19BA-CAC1-E5C8-5DF4627C21A0}"/>
                </a:ext>
              </a:extLst>
            </p:cNvPr>
            <p:cNvSpPr>
              <a:spLocks/>
            </p:cNvSpPr>
            <p:nvPr userDrawn="1"/>
          </p:nvSpPr>
          <p:spPr bwMode="auto">
            <a:xfrm>
              <a:off x="3143" y="2403"/>
              <a:ext cx="69" cy="47"/>
            </a:xfrm>
            <a:custGeom>
              <a:avLst/>
              <a:gdLst>
                <a:gd name="T0" fmla="*/ 27 w 48"/>
                <a:gd name="T1" fmla="*/ 14 h 33"/>
                <a:gd name="T2" fmla="*/ 48 w 48"/>
                <a:gd name="T3" fmla="*/ 0 h 33"/>
                <a:gd name="T4" fmla="*/ 0 w 48"/>
                <a:gd name="T5" fmla="*/ 33 h 33"/>
                <a:gd name="T6" fmla="*/ 27 w 48"/>
                <a:gd name="T7" fmla="*/ 13 h 33"/>
                <a:gd name="T8" fmla="*/ 27 w 48"/>
                <a:gd name="T9" fmla="*/ 14 h 33"/>
                <a:gd name="T10" fmla="*/ 27 w 48"/>
                <a:gd name="T11" fmla="*/ 14 h 33"/>
              </a:gdLst>
              <a:ahLst/>
              <a:cxnLst>
                <a:cxn ang="0">
                  <a:pos x="T0" y="T1"/>
                </a:cxn>
                <a:cxn ang="0">
                  <a:pos x="T2" y="T3"/>
                </a:cxn>
                <a:cxn ang="0">
                  <a:pos x="T4" y="T5"/>
                </a:cxn>
                <a:cxn ang="0">
                  <a:pos x="T6" y="T7"/>
                </a:cxn>
                <a:cxn ang="0">
                  <a:pos x="T8" y="T9"/>
                </a:cxn>
                <a:cxn ang="0">
                  <a:pos x="T10" y="T11"/>
                </a:cxn>
              </a:cxnLst>
              <a:rect l="0" t="0" r="r" b="b"/>
              <a:pathLst>
                <a:path w="48" h="33">
                  <a:moveTo>
                    <a:pt x="27" y="14"/>
                  </a:moveTo>
                  <a:cubicBezTo>
                    <a:pt x="34" y="9"/>
                    <a:pt x="41" y="5"/>
                    <a:pt x="48" y="0"/>
                  </a:cubicBezTo>
                  <a:cubicBezTo>
                    <a:pt x="33" y="11"/>
                    <a:pt x="21" y="33"/>
                    <a:pt x="0" y="33"/>
                  </a:cubicBezTo>
                  <a:cubicBezTo>
                    <a:pt x="11" y="33"/>
                    <a:pt x="20" y="19"/>
                    <a:pt x="27" y="13"/>
                  </a:cubicBezTo>
                  <a:cubicBezTo>
                    <a:pt x="26" y="14"/>
                    <a:pt x="26" y="14"/>
                    <a:pt x="27" y="14"/>
                  </a:cubicBezTo>
                  <a:cubicBezTo>
                    <a:pt x="34" y="9"/>
                    <a:pt x="18" y="20"/>
                    <a:pt x="27" y="1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74" name="Freeform 744">
              <a:extLst>
                <a:ext uri="{FF2B5EF4-FFF2-40B4-BE49-F238E27FC236}">
                  <a16:creationId xmlns:a16="http://schemas.microsoft.com/office/drawing/2014/main" id="{1AF0D33D-5A8E-BCD0-E210-8824980F56EE}"/>
                </a:ext>
              </a:extLst>
            </p:cNvPr>
            <p:cNvSpPr>
              <a:spLocks/>
            </p:cNvSpPr>
            <p:nvPr userDrawn="1"/>
          </p:nvSpPr>
          <p:spPr bwMode="auto">
            <a:xfrm>
              <a:off x="2959" y="2512"/>
              <a:ext cx="16" cy="9"/>
            </a:xfrm>
            <a:custGeom>
              <a:avLst/>
              <a:gdLst>
                <a:gd name="T0" fmla="*/ 0 w 11"/>
                <a:gd name="T1" fmla="*/ 6 h 6"/>
                <a:gd name="T2" fmla="*/ 11 w 11"/>
                <a:gd name="T3" fmla="*/ 0 h 6"/>
                <a:gd name="T4" fmla="*/ 0 w 11"/>
                <a:gd name="T5" fmla="*/ 6 h 6"/>
                <a:gd name="T6" fmla="*/ 0 w 11"/>
                <a:gd name="T7" fmla="*/ 6 h 6"/>
              </a:gdLst>
              <a:ahLst/>
              <a:cxnLst>
                <a:cxn ang="0">
                  <a:pos x="T0" y="T1"/>
                </a:cxn>
                <a:cxn ang="0">
                  <a:pos x="T2" y="T3"/>
                </a:cxn>
                <a:cxn ang="0">
                  <a:pos x="T4" y="T5"/>
                </a:cxn>
                <a:cxn ang="0">
                  <a:pos x="T6" y="T7"/>
                </a:cxn>
              </a:cxnLst>
              <a:rect l="0" t="0" r="r" b="b"/>
              <a:pathLst>
                <a:path w="11" h="6">
                  <a:moveTo>
                    <a:pt x="0" y="6"/>
                  </a:moveTo>
                  <a:cubicBezTo>
                    <a:pt x="4" y="4"/>
                    <a:pt x="7" y="2"/>
                    <a:pt x="11" y="0"/>
                  </a:cubicBezTo>
                  <a:cubicBezTo>
                    <a:pt x="7" y="3"/>
                    <a:pt x="1" y="6"/>
                    <a:pt x="0" y="6"/>
                  </a:cubicBezTo>
                  <a:cubicBezTo>
                    <a:pt x="4" y="4"/>
                    <a:pt x="0" y="6"/>
                    <a:pt x="0" y="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75" name="Freeform 745">
              <a:extLst>
                <a:ext uri="{FF2B5EF4-FFF2-40B4-BE49-F238E27FC236}">
                  <a16:creationId xmlns:a16="http://schemas.microsoft.com/office/drawing/2014/main" id="{B3908874-1491-32E9-9A81-B738121F5F1D}"/>
                </a:ext>
              </a:extLst>
            </p:cNvPr>
            <p:cNvSpPr>
              <a:spLocks/>
            </p:cNvSpPr>
            <p:nvPr userDrawn="1"/>
          </p:nvSpPr>
          <p:spPr bwMode="auto">
            <a:xfrm>
              <a:off x="2477" y="2764"/>
              <a:ext cx="33" cy="53"/>
            </a:xfrm>
            <a:custGeom>
              <a:avLst/>
              <a:gdLst>
                <a:gd name="T0" fmla="*/ 7 w 23"/>
                <a:gd name="T1" fmla="*/ 4 h 37"/>
                <a:gd name="T2" fmla="*/ 23 w 23"/>
                <a:gd name="T3" fmla="*/ 0 h 37"/>
                <a:gd name="T4" fmla="*/ 8 w 23"/>
                <a:gd name="T5" fmla="*/ 37 h 37"/>
                <a:gd name="T6" fmla="*/ 7 w 23"/>
                <a:gd name="T7" fmla="*/ 4 h 37"/>
                <a:gd name="T8" fmla="*/ 7 w 23"/>
                <a:gd name="T9" fmla="*/ 4 h 37"/>
              </a:gdLst>
              <a:ahLst/>
              <a:cxnLst>
                <a:cxn ang="0">
                  <a:pos x="T0" y="T1"/>
                </a:cxn>
                <a:cxn ang="0">
                  <a:pos x="T2" y="T3"/>
                </a:cxn>
                <a:cxn ang="0">
                  <a:pos x="T4" y="T5"/>
                </a:cxn>
                <a:cxn ang="0">
                  <a:pos x="T6" y="T7"/>
                </a:cxn>
                <a:cxn ang="0">
                  <a:pos x="T8" y="T9"/>
                </a:cxn>
              </a:cxnLst>
              <a:rect l="0" t="0" r="r" b="b"/>
              <a:pathLst>
                <a:path w="23" h="37">
                  <a:moveTo>
                    <a:pt x="7" y="4"/>
                  </a:moveTo>
                  <a:cubicBezTo>
                    <a:pt x="12" y="3"/>
                    <a:pt x="18" y="1"/>
                    <a:pt x="23" y="0"/>
                  </a:cubicBezTo>
                  <a:cubicBezTo>
                    <a:pt x="0" y="0"/>
                    <a:pt x="5" y="23"/>
                    <a:pt x="8" y="37"/>
                  </a:cubicBezTo>
                  <a:cubicBezTo>
                    <a:pt x="6" y="29"/>
                    <a:pt x="7" y="5"/>
                    <a:pt x="7" y="4"/>
                  </a:cubicBezTo>
                  <a:cubicBezTo>
                    <a:pt x="12" y="3"/>
                    <a:pt x="7" y="4"/>
                    <a:pt x="7" y="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76" name="Freeform 746">
              <a:extLst>
                <a:ext uri="{FF2B5EF4-FFF2-40B4-BE49-F238E27FC236}">
                  <a16:creationId xmlns:a16="http://schemas.microsoft.com/office/drawing/2014/main" id="{2AF951C8-4342-B7FE-59D7-76FA281B27CB}"/>
                </a:ext>
              </a:extLst>
            </p:cNvPr>
            <p:cNvSpPr>
              <a:spLocks/>
            </p:cNvSpPr>
            <p:nvPr userDrawn="1"/>
          </p:nvSpPr>
          <p:spPr bwMode="auto">
            <a:xfrm>
              <a:off x="2518" y="3013"/>
              <a:ext cx="13" cy="83"/>
            </a:xfrm>
            <a:custGeom>
              <a:avLst/>
              <a:gdLst>
                <a:gd name="T0" fmla="*/ 0 w 9"/>
                <a:gd name="T1" fmla="*/ 0 h 58"/>
                <a:gd name="T2" fmla="*/ 9 w 9"/>
                <a:gd name="T3" fmla="*/ 58 h 58"/>
                <a:gd name="T4" fmla="*/ 0 w 9"/>
                <a:gd name="T5" fmla="*/ 0 h 58"/>
                <a:gd name="T6" fmla="*/ 0 w 9"/>
                <a:gd name="T7" fmla="*/ 0 h 58"/>
                <a:gd name="T8" fmla="*/ 0 w 9"/>
                <a:gd name="T9" fmla="*/ 0 h 58"/>
              </a:gdLst>
              <a:ahLst/>
              <a:cxnLst>
                <a:cxn ang="0">
                  <a:pos x="T0" y="T1"/>
                </a:cxn>
                <a:cxn ang="0">
                  <a:pos x="T2" y="T3"/>
                </a:cxn>
                <a:cxn ang="0">
                  <a:pos x="T4" y="T5"/>
                </a:cxn>
                <a:cxn ang="0">
                  <a:pos x="T6" y="T7"/>
                </a:cxn>
                <a:cxn ang="0">
                  <a:pos x="T8" y="T9"/>
                </a:cxn>
              </a:cxnLst>
              <a:rect l="0" t="0" r="r" b="b"/>
              <a:pathLst>
                <a:path w="9" h="58">
                  <a:moveTo>
                    <a:pt x="0" y="0"/>
                  </a:moveTo>
                  <a:cubicBezTo>
                    <a:pt x="5" y="20"/>
                    <a:pt x="8" y="39"/>
                    <a:pt x="9" y="58"/>
                  </a:cubicBezTo>
                  <a:cubicBezTo>
                    <a:pt x="6" y="38"/>
                    <a:pt x="2" y="8"/>
                    <a:pt x="0" y="0"/>
                  </a:cubicBezTo>
                  <a:cubicBezTo>
                    <a:pt x="7" y="24"/>
                    <a:pt x="0" y="0"/>
                    <a:pt x="0" y="0"/>
                  </a:cubicBezTo>
                  <a:cubicBezTo>
                    <a:pt x="5" y="19"/>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77" name="Freeform 747">
              <a:extLst>
                <a:ext uri="{FF2B5EF4-FFF2-40B4-BE49-F238E27FC236}">
                  <a16:creationId xmlns:a16="http://schemas.microsoft.com/office/drawing/2014/main" id="{1524674F-EFB4-2EDA-A8A2-E8CF06603392}"/>
                </a:ext>
              </a:extLst>
            </p:cNvPr>
            <p:cNvSpPr>
              <a:spLocks/>
            </p:cNvSpPr>
            <p:nvPr userDrawn="1"/>
          </p:nvSpPr>
          <p:spPr bwMode="auto">
            <a:xfrm>
              <a:off x="2381" y="2387"/>
              <a:ext cx="43" cy="148"/>
            </a:xfrm>
            <a:custGeom>
              <a:avLst/>
              <a:gdLst>
                <a:gd name="T0" fmla="*/ 30 w 30"/>
                <a:gd name="T1" fmla="*/ 94 h 103"/>
                <a:gd name="T2" fmla="*/ 0 w 30"/>
                <a:gd name="T3" fmla="*/ 0 h 103"/>
                <a:gd name="T4" fmla="*/ 30 w 30"/>
                <a:gd name="T5" fmla="*/ 94 h 103"/>
              </a:gdLst>
              <a:ahLst/>
              <a:cxnLst>
                <a:cxn ang="0">
                  <a:pos x="T0" y="T1"/>
                </a:cxn>
                <a:cxn ang="0">
                  <a:pos x="T2" y="T3"/>
                </a:cxn>
                <a:cxn ang="0">
                  <a:pos x="T4" y="T5"/>
                </a:cxn>
              </a:cxnLst>
              <a:rect l="0" t="0" r="r" b="b"/>
              <a:pathLst>
                <a:path w="30" h="103">
                  <a:moveTo>
                    <a:pt x="30" y="94"/>
                  </a:moveTo>
                  <a:cubicBezTo>
                    <a:pt x="29" y="103"/>
                    <a:pt x="8" y="23"/>
                    <a:pt x="0" y="0"/>
                  </a:cubicBezTo>
                  <a:cubicBezTo>
                    <a:pt x="9" y="15"/>
                    <a:pt x="17" y="64"/>
                    <a:pt x="30" y="9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78" name="Freeform 748">
              <a:extLst>
                <a:ext uri="{FF2B5EF4-FFF2-40B4-BE49-F238E27FC236}">
                  <a16:creationId xmlns:a16="http://schemas.microsoft.com/office/drawing/2014/main" id="{3654F333-D08E-A2ED-F1C8-9945E18ABA12}"/>
                </a:ext>
              </a:extLst>
            </p:cNvPr>
            <p:cNvSpPr>
              <a:spLocks/>
            </p:cNvSpPr>
            <p:nvPr userDrawn="1"/>
          </p:nvSpPr>
          <p:spPr bwMode="auto">
            <a:xfrm>
              <a:off x="3963" y="1278"/>
              <a:ext cx="90" cy="141"/>
            </a:xfrm>
            <a:custGeom>
              <a:avLst/>
              <a:gdLst>
                <a:gd name="T0" fmla="*/ 43 w 63"/>
                <a:gd name="T1" fmla="*/ 32 h 98"/>
                <a:gd name="T2" fmla="*/ 0 w 63"/>
                <a:gd name="T3" fmla="*/ 98 h 98"/>
                <a:gd name="T4" fmla="*/ 32 w 63"/>
                <a:gd name="T5" fmla="*/ 50 h 98"/>
                <a:gd name="T6" fmla="*/ 32 w 63"/>
                <a:gd name="T7" fmla="*/ 50 h 98"/>
                <a:gd name="T8" fmla="*/ 43 w 63"/>
                <a:gd name="T9" fmla="*/ 32 h 98"/>
                <a:gd name="T10" fmla="*/ 33 w 63"/>
                <a:gd name="T11" fmla="*/ 48 h 98"/>
                <a:gd name="T12" fmla="*/ 43 w 63"/>
                <a:gd name="T13" fmla="*/ 32 h 98"/>
                <a:gd name="T14" fmla="*/ 43 w 63"/>
                <a:gd name="T15" fmla="*/ 32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98">
                  <a:moveTo>
                    <a:pt x="43" y="32"/>
                  </a:moveTo>
                  <a:cubicBezTo>
                    <a:pt x="29" y="54"/>
                    <a:pt x="15" y="76"/>
                    <a:pt x="0" y="98"/>
                  </a:cubicBezTo>
                  <a:cubicBezTo>
                    <a:pt x="6" y="89"/>
                    <a:pt x="63" y="0"/>
                    <a:pt x="32" y="50"/>
                  </a:cubicBezTo>
                  <a:cubicBezTo>
                    <a:pt x="47" y="26"/>
                    <a:pt x="47" y="26"/>
                    <a:pt x="32" y="50"/>
                  </a:cubicBezTo>
                  <a:cubicBezTo>
                    <a:pt x="36" y="44"/>
                    <a:pt x="39" y="38"/>
                    <a:pt x="43" y="32"/>
                  </a:cubicBezTo>
                  <a:cubicBezTo>
                    <a:pt x="40" y="38"/>
                    <a:pt x="36" y="43"/>
                    <a:pt x="33" y="48"/>
                  </a:cubicBezTo>
                  <a:cubicBezTo>
                    <a:pt x="36" y="43"/>
                    <a:pt x="40" y="37"/>
                    <a:pt x="43" y="32"/>
                  </a:cubicBezTo>
                  <a:cubicBezTo>
                    <a:pt x="29" y="54"/>
                    <a:pt x="27" y="58"/>
                    <a:pt x="43" y="3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79" name="Freeform 749">
              <a:extLst>
                <a:ext uri="{FF2B5EF4-FFF2-40B4-BE49-F238E27FC236}">
                  <a16:creationId xmlns:a16="http://schemas.microsoft.com/office/drawing/2014/main" id="{809DA50F-074B-16D7-EB67-BA0F6A6D5902}"/>
                </a:ext>
              </a:extLst>
            </p:cNvPr>
            <p:cNvSpPr>
              <a:spLocks/>
            </p:cNvSpPr>
            <p:nvPr userDrawn="1"/>
          </p:nvSpPr>
          <p:spPr bwMode="auto">
            <a:xfrm>
              <a:off x="1722" y="2604"/>
              <a:ext cx="5" cy="3"/>
            </a:xfrm>
            <a:custGeom>
              <a:avLst/>
              <a:gdLst>
                <a:gd name="T0" fmla="*/ 0 w 3"/>
                <a:gd name="T1" fmla="*/ 2 h 2"/>
                <a:gd name="T2" fmla="*/ 2 w 3"/>
                <a:gd name="T3" fmla="*/ 0 h 2"/>
                <a:gd name="T4" fmla="*/ 0 w 3"/>
                <a:gd name="T5" fmla="*/ 2 h 2"/>
              </a:gdLst>
              <a:ahLst/>
              <a:cxnLst>
                <a:cxn ang="0">
                  <a:pos x="T0" y="T1"/>
                </a:cxn>
                <a:cxn ang="0">
                  <a:pos x="T2" y="T3"/>
                </a:cxn>
                <a:cxn ang="0">
                  <a:pos x="T4" y="T5"/>
                </a:cxn>
              </a:cxnLst>
              <a:rect l="0" t="0" r="r" b="b"/>
              <a:pathLst>
                <a:path w="3" h="2">
                  <a:moveTo>
                    <a:pt x="0" y="2"/>
                  </a:moveTo>
                  <a:cubicBezTo>
                    <a:pt x="2" y="0"/>
                    <a:pt x="2" y="0"/>
                    <a:pt x="2" y="0"/>
                  </a:cubicBezTo>
                  <a:cubicBezTo>
                    <a:pt x="3" y="2"/>
                    <a:pt x="1" y="1"/>
                    <a:pt x="0" y="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80" name="Freeform 750">
              <a:extLst>
                <a:ext uri="{FF2B5EF4-FFF2-40B4-BE49-F238E27FC236}">
                  <a16:creationId xmlns:a16="http://schemas.microsoft.com/office/drawing/2014/main" id="{AEB55CD0-FF5B-D109-6219-AC076D267811}"/>
                </a:ext>
              </a:extLst>
            </p:cNvPr>
            <p:cNvSpPr>
              <a:spLocks/>
            </p:cNvSpPr>
            <p:nvPr userDrawn="1"/>
          </p:nvSpPr>
          <p:spPr bwMode="auto">
            <a:xfrm>
              <a:off x="1735" y="2676"/>
              <a:ext cx="6" cy="3"/>
            </a:xfrm>
            <a:custGeom>
              <a:avLst/>
              <a:gdLst>
                <a:gd name="T0" fmla="*/ 0 w 4"/>
                <a:gd name="T1" fmla="*/ 2 h 2"/>
                <a:gd name="T2" fmla="*/ 3 w 4"/>
                <a:gd name="T3" fmla="*/ 0 h 2"/>
                <a:gd name="T4" fmla="*/ 0 w 4"/>
                <a:gd name="T5" fmla="*/ 2 h 2"/>
              </a:gdLst>
              <a:ahLst/>
              <a:cxnLst>
                <a:cxn ang="0">
                  <a:pos x="T0" y="T1"/>
                </a:cxn>
                <a:cxn ang="0">
                  <a:pos x="T2" y="T3"/>
                </a:cxn>
                <a:cxn ang="0">
                  <a:pos x="T4" y="T5"/>
                </a:cxn>
              </a:cxnLst>
              <a:rect l="0" t="0" r="r" b="b"/>
              <a:pathLst>
                <a:path w="4" h="2">
                  <a:moveTo>
                    <a:pt x="0" y="2"/>
                  </a:moveTo>
                  <a:cubicBezTo>
                    <a:pt x="1" y="1"/>
                    <a:pt x="2" y="0"/>
                    <a:pt x="3" y="0"/>
                  </a:cubicBezTo>
                  <a:cubicBezTo>
                    <a:pt x="4" y="1"/>
                    <a:pt x="2" y="1"/>
                    <a:pt x="0" y="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81" name="Freeform 751">
              <a:extLst>
                <a:ext uri="{FF2B5EF4-FFF2-40B4-BE49-F238E27FC236}">
                  <a16:creationId xmlns:a16="http://schemas.microsoft.com/office/drawing/2014/main" id="{2E3D8FA7-DEA6-5534-DF32-B2151CFB182E}"/>
                </a:ext>
              </a:extLst>
            </p:cNvPr>
            <p:cNvSpPr>
              <a:spLocks/>
            </p:cNvSpPr>
            <p:nvPr userDrawn="1"/>
          </p:nvSpPr>
          <p:spPr bwMode="auto">
            <a:xfrm>
              <a:off x="1734" y="2679"/>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1" y="0"/>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82" name="Freeform 752">
              <a:extLst>
                <a:ext uri="{FF2B5EF4-FFF2-40B4-BE49-F238E27FC236}">
                  <a16:creationId xmlns:a16="http://schemas.microsoft.com/office/drawing/2014/main" id="{82D33451-F565-9EE4-343D-0FE542075B25}"/>
                </a:ext>
              </a:extLst>
            </p:cNvPr>
            <p:cNvSpPr>
              <a:spLocks/>
            </p:cNvSpPr>
            <p:nvPr userDrawn="1"/>
          </p:nvSpPr>
          <p:spPr bwMode="auto">
            <a:xfrm>
              <a:off x="1734" y="2617"/>
              <a:ext cx="3" cy="0"/>
            </a:xfrm>
            <a:custGeom>
              <a:avLst/>
              <a:gdLst>
                <a:gd name="T0" fmla="*/ 2 w 2"/>
                <a:gd name="T1" fmla="*/ 0 w 2"/>
                <a:gd name="T2" fmla="*/ 2 w 2"/>
              </a:gdLst>
              <a:ahLst/>
              <a:cxnLst>
                <a:cxn ang="0">
                  <a:pos x="T0" y="0"/>
                </a:cxn>
                <a:cxn ang="0">
                  <a:pos x="T1" y="0"/>
                </a:cxn>
                <a:cxn ang="0">
                  <a:pos x="T2" y="0"/>
                </a:cxn>
              </a:cxnLst>
              <a:rect l="0" t="0" r="r" b="b"/>
              <a:pathLst>
                <a:path w="2">
                  <a:moveTo>
                    <a:pt x="2" y="0"/>
                  </a:moveTo>
                  <a:cubicBezTo>
                    <a:pt x="1" y="0"/>
                    <a:pt x="1" y="0"/>
                    <a:pt x="0" y="0"/>
                  </a:cubicBezTo>
                  <a:cubicBezTo>
                    <a:pt x="0" y="0"/>
                    <a:pt x="1" y="0"/>
                    <a:pt x="2"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83" name="Freeform 753">
              <a:extLst>
                <a:ext uri="{FF2B5EF4-FFF2-40B4-BE49-F238E27FC236}">
                  <a16:creationId xmlns:a16="http://schemas.microsoft.com/office/drawing/2014/main" id="{004A4FD1-E42C-4CFE-4C29-524E9042F304}"/>
                </a:ext>
              </a:extLst>
            </p:cNvPr>
            <p:cNvSpPr>
              <a:spLocks/>
            </p:cNvSpPr>
            <p:nvPr userDrawn="1"/>
          </p:nvSpPr>
          <p:spPr bwMode="auto">
            <a:xfrm>
              <a:off x="1731" y="2971"/>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84" name="Freeform 754">
              <a:extLst>
                <a:ext uri="{FF2B5EF4-FFF2-40B4-BE49-F238E27FC236}">
                  <a16:creationId xmlns:a16="http://schemas.microsoft.com/office/drawing/2014/main" id="{86AAAEBD-6AC6-9A58-3F9A-CB89FDBE9C4B}"/>
                </a:ext>
              </a:extLst>
            </p:cNvPr>
            <p:cNvSpPr>
              <a:spLocks noEditPoints="1"/>
            </p:cNvSpPr>
            <p:nvPr userDrawn="1"/>
          </p:nvSpPr>
          <p:spPr bwMode="auto">
            <a:xfrm>
              <a:off x="1671" y="2613"/>
              <a:ext cx="97" cy="403"/>
            </a:xfrm>
            <a:custGeom>
              <a:avLst/>
              <a:gdLst>
                <a:gd name="T0" fmla="*/ 15 w 68"/>
                <a:gd name="T1" fmla="*/ 198 h 280"/>
                <a:gd name="T2" fmla="*/ 58 w 68"/>
                <a:gd name="T3" fmla="*/ 244 h 280"/>
                <a:gd name="T4" fmla="*/ 51 w 68"/>
                <a:gd name="T5" fmla="*/ 139 h 280"/>
                <a:gd name="T6" fmla="*/ 41 w 68"/>
                <a:gd name="T7" fmla="*/ 121 h 280"/>
                <a:gd name="T8" fmla="*/ 46 w 68"/>
                <a:gd name="T9" fmla="*/ 134 h 280"/>
                <a:gd name="T10" fmla="*/ 39 w 68"/>
                <a:gd name="T11" fmla="*/ 109 h 280"/>
                <a:gd name="T12" fmla="*/ 46 w 68"/>
                <a:gd name="T13" fmla="*/ 54 h 280"/>
                <a:gd name="T14" fmla="*/ 47 w 68"/>
                <a:gd name="T15" fmla="*/ 45 h 280"/>
                <a:gd name="T16" fmla="*/ 35 w 68"/>
                <a:gd name="T17" fmla="*/ 12 h 280"/>
                <a:gd name="T18" fmla="*/ 40 w 68"/>
                <a:gd name="T19" fmla="*/ 18 h 280"/>
                <a:gd name="T20" fmla="*/ 45 w 68"/>
                <a:gd name="T21" fmla="*/ 0 h 280"/>
                <a:gd name="T22" fmla="*/ 15 w 68"/>
                <a:gd name="T23" fmla="*/ 198 h 280"/>
                <a:gd name="T24" fmla="*/ 15 w 68"/>
                <a:gd name="T25" fmla="*/ 198 h 280"/>
                <a:gd name="T26" fmla="*/ 35 w 68"/>
                <a:gd name="T27" fmla="*/ 117 h 280"/>
                <a:gd name="T28" fmla="*/ 45 w 68"/>
                <a:gd name="T29" fmla="*/ 114 h 280"/>
                <a:gd name="T30" fmla="*/ 35 w 68"/>
                <a:gd name="T31" fmla="*/ 117 h 280"/>
                <a:gd name="T32" fmla="*/ 35 w 68"/>
                <a:gd name="T33" fmla="*/ 117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8" h="280">
                  <a:moveTo>
                    <a:pt x="15" y="198"/>
                  </a:moveTo>
                  <a:cubicBezTo>
                    <a:pt x="27" y="211"/>
                    <a:pt x="24" y="280"/>
                    <a:pt x="58" y="244"/>
                  </a:cubicBezTo>
                  <a:cubicBezTo>
                    <a:pt x="16" y="253"/>
                    <a:pt x="52" y="142"/>
                    <a:pt x="51" y="139"/>
                  </a:cubicBezTo>
                  <a:cubicBezTo>
                    <a:pt x="48" y="132"/>
                    <a:pt x="45" y="136"/>
                    <a:pt x="41" y="121"/>
                  </a:cubicBezTo>
                  <a:cubicBezTo>
                    <a:pt x="38" y="123"/>
                    <a:pt x="48" y="134"/>
                    <a:pt x="46" y="134"/>
                  </a:cubicBezTo>
                  <a:cubicBezTo>
                    <a:pt x="10" y="130"/>
                    <a:pt x="68" y="128"/>
                    <a:pt x="39" y="109"/>
                  </a:cubicBezTo>
                  <a:cubicBezTo>
                    <a:pt x="58" y="106"/>
                    <a:pt x="44" y="66"/>
                    <a:pt x="46" y="54"/>
                  </a:cubicBezTo>
                  <a:cubicBezTo>
                    <a:pt x="35" y="73"/>
                    <a:pt x="48" y="44"/>
                    <a:pt x="47" y="45"/>
                  </a:cubicBezTo>
                  <a:cubicBezTo>
                    <a:pt x="23" y="63"/>
                    <a:pt x="62" y="11"/>
                    <a:pt x="35" y="12"/>
                  </a:cubicBezTo>
                  <a:cubicBezTo>
                    <a:pt x="36" y="14"/>
                    <a:pt x="38" y="16"/>
                    <a:pt x="40" y="18"/>
                  </a:cubicBezTo>
                  <a:cubicBezTo>
                    <a:pt x="40" y="11"/>
                    <a:pt x="41" y="6"/>
                    <a:pt x="45" y="0"/>
                  </a:cubicBezTo>
                  <a:cubicBezTo>
                    <a:pt x="21" y="22"/>
                    <a:pt x="0" y="172"/>
                    <a:pt x="15" y="198"/>
                  </a:cubicBezTo>
                  <a:cubicBezTo>
                    <a:pt x="24" y="208"/>
                    <a:pt x="15" y="199"/>
                    <a:pt x="15" y="198"/>
                  </a:cubicBezTo>
                  <a:close/>
                  <a:moveTo>
                    <a:pt x="35" y="117"/>
                  </a:moveTo>
                  <a:cubicBezTo>
                    <a:pt x="39" y="117"/>
                    <a:pt x="42" y="116"/>
                    <a:pt x="45" y="114"/>
                  </a:cubicBezTo>
                  <a:cubicBezTo>
                    <a:pt x="36" y="113"/>
                    <a:pt x="36" y="116"/>
                    <a:pt x="35" y="117"/>
                  </a:cubicBezTo>
                  <a:cubicBezTo>
                    <a:pt x="39" y="117"/>
                    <a:pt x="37" y="116"/>
                    <a:pt x="35" y="11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85" name="Freeform 755">
              <a:extLst>
                <a:ext uri="{FF2B5EF4-FFF2-40B4-BE49-F238E27FC236}">
                  <a16:creationId xmlns:a16="http://schemas.microsoft.com/office/drawing/2014/main" id="{B9A2236A-7444-E214-EDA1-5EA745577D7D}"/>
                </a:ext>
              </a:extLst>
            </p:cNvPr>
            <p:cNvSpPr>
              <a:spLocks/>
            </p:cNvSpPr>
            <p:nvPr userDrawn="1"/>
          </p:nvSpPr>
          <p:spPr bwMode="auto">
            <a:xfrm>
              <a:off x="2433" y="2817"/>
              <a:ext cx="3" cy="3"/>
            </a:xfrm>
            <a:custGeom>
              <a:avLst/>
              <a:gdLst>
                <a:gd name="T0" fmla="*/ 0 w 2"/>
                <a:gd name="T1" fmla="*/ 2 h 2"/>
                <a:gd name="T2" fmla="*/ 1 w 2"/>
                <a:gd name="T3" fmla="*/ 0 h 2"/>
                <a:gd name="T4" fmla="*/ 0 w 2"/>
                <a:gd name="T5" fmla="*/ 2 h 2"/>
              </a:gdLst>
              <a:ahLst/>
              <a:cxnLst>
                <a:cxn ang="0">
                  <a:pos x="T0" y="T1"/>
                </a:cxn>
                <a:cxn ang="0">
                  <a:pos x="T2" y="T3"/>
                </a:cxn>
                <a:cxn ang="0">
                  <a:pos x="T4" y="T5"/>
                </a:cxn>
              </a:cxnLst>
              <a:rect l="0" t="0" r="r" b="b"/>
              <a:pathLst>
                <a:path w="2" h="2">
                  <a:moveTo>
                    <a:pt x="0" y="2"/>
                  </a:moveTo>
                  <a:cubicBezTo>
                    <a:pt x="1" y="0"/>
                    <a:pt x="1" y="0"/>
                    <a:pt x="1" y="0"/>
                  </a:cubicBezTo>
                  <a:cubicBezTo>
                    <a:pt x="2" y="1"/>
                    <a:pt x="0" y="1"/>
                    <a:pt x="0" y="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86" name="Freeform 756">
              <a:extLst>
                <a:ext uri="{FF2B5EF4-FFF2-40B4-BE49-F238E27FC236}">
                  <a16:creationId xmlns:a16="http://schemas.microsoft.com/office/drawing/2014/main" id="{5779B533-7E97-44D0-5083-53B4A69EC8AF}"/>
                </a:ext>
              </a:extLst>
            </p:cNvPr>
            <p:cNvSpPr>
              <a:spLocks/>
            </p:cNvSpPr>
            <p:nvPr userDrawn="1"/>
          </p:nvSpPr>
          <p:spPr bwMode="auto">
            <a:xfrm>
              <a:off x="2446" y="2889"/>
              <a:ext cx="5" cy="1"/>
            </a:xfrm>
            <a:custGeom>
              <a:avLst/>
              <a:gdLst>
                <a:gd name="T0" fmla="*/ 0 w 4"/>
                <a:gd name="T1" fmla="*/ 1 h 1"/>
                <a:gd name="T2" fmla="*/ 3 w 4"/>
                <a:gd name="T3" fmla="*/ 0 h 1"/>
                <a:gd name="T4" fmla="*/ 0 w 4"/>
                <a:gd name="T5" fmla="*/ 1 h 1"/>
              </a:gdLst>
              <a:ahLst/>
              <a:cxnLst>
                <a:cxn ang="0">
                  <a:pos x="T0" y="T1"/>
                </a:cxn>
                <a:cxn ang="0">
                  <a:pos x="T2" y="T3"/>
                </a:cxn>
                <a:cxn ang="0">
                  <a:pos x="T4" y="T5"/>
                </a:cxn>
              </a:cxnLst>
              <a:rect l="0" t="0" r="r" b="b"/>
              <a:pathLst>
                <a:path w="4" h="1">
                  <a:moveTo>
                    <a:pt x="0" y="1"/>
                  </a:moveTo>
                  <a:cubicBezTo>
                    <a:pt x="1" y="1"/>
                    <a:pt x="2" y="0"/>
                    <a:pt x="3" y="0"/>
                  </a:cubicBezTo>
                  <a:cubicBezTo>
                    <a:pt x="4" y="1"/>
                    <a:pt x="1" y="1"/>
                    <a:pt x="0" y="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87" name="Freeform 757">
              <a:extLst>
                <a:ext uri="{FF2B5EF4-FFF2-40B4-BE49-F238E27FC236}">
                  <a16:creationId xmlns:a16="http://schemas.microsoft.com/office/drawing/2014/main" id="{F5243E11-DF9C-2553-32A1-E1577DEF6F9D}"/>
                </a:ext>
              </a:extLst>
            </p:cNvPr>
            <p:cNvSpPr>
              <a:spLocks/>
            </p:cNvSpPr>
            <p:nvPr userDrawn="1"/>
          </p:nvSpPr>
          <p:spPr bwMode="auto">
            <a:xfrm>
              <a:off x="2444" y="2890"/>
              <a:ext cx="2" cy="2"/>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1"/>
                    <a:pt x="0" y="1"/>
                    <a:pt x="0" y="1"/>
                  </a:cubicBezTo>
                  <a:cubicBezTo>
                    <a:pt x="0" y="1"/>
                    <a:pt x="0" y="1"/>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88" name="Freeform 758">
              <a:extLst>
                <a:ext uri="{FF2B5EF4-FFF2-40B4-BE49-F238E27FC236}">
                  <a16:creationId xmlns:a16="http://schemas.microsoft.com/office/drawing/2014/main" id="{3F3CE7E3-C721-A5E1-E0BA-9179EDC5F1CA}"/>
                </a:ext>
              </a:extLst>
            </p:cNvPr>
            <p:cNvSpPr>
              <a:spLocks/>
            </p:cNvSpPr>
            <p:nvPr userDrawn="1"/>
          </p:nvSpPr>
          <p:spPr bwMode="auto">
            <a:xfrm>
              <a:off x="2443" y="2829"/>
              <a:ext cx="3"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1" y="1"/>
                    <a:pt x="0" y="1"/>
                  </a:cubicBezTo>
                  <a:cubicBezTo>
                    <a:pt x="1" y="1"/>
                    <a:pt x="1" y="1"/>
                    <a:pt x="2"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89" name="Freeform 759">
              <a:extLst>
                <a:ext uri="{FF2B5EF4-FFF2-40B4-BE49-F238E27FC236}">
                  <a16:creationId xmlns:a16="http://schemas.microsoft.com/office/drawing/2014/main" id="{E680A9FF-F1B9-CF95-5030-2C270EB9A6CE}"/>
                </a:ext>
              </a:extLst>
            </p:cNvPr>
            <p:cNvSpPr>
              <a:spLocks/>
            </p:cNvSpPr>
            <p:nvPr userDrawn="1"/>
          </p:nvSpPr>
          <p:spPr bwMode="auto">
            <a:xfrm>
              <a:off x="2441" y="318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90" name="Freeform 760">
              <a:extLst>
                <a:ext uri="{FF2B5EF4-FFF2-40B4-BE49-F238E27FC236}">
                  <a16:creationId xmlns:a16="http://schemas.microsoft.com/office/drawing/2014/main" id="{AAA393C7-25C3-0DC4-3C0B-08EB51B1BAD8}"/>
                </a:ext>
              </a:extLst>
            </p:cNvPr>
            <p:cNvSpPr>
              <a:spLocks noEditPoints="1"/>
            </p:cNvSpPr>
            <p:nvPr userDrawn="1"/>
          </p:nvSpPr>
          <p:spPr bwMode="auto">
            <a:xfrm>
              <a:off x="2385" y="2826"/>
              <a:ext cx="78" cy="369"/>
            </a:xfrm>
            <a:custGeom>
              <a:avLst/>
              <a:gdLst>
                <a:gd name="T0" fmla="*/ 32 w 54"/>
                <a:gd name="T1" fmla="*/ 117 h 257"/>
                <a:gd name="T2" fmla="*/ 33 w 54"/>
                <a:gd name="T3" fmla="*/ 117 h 257"/>
                <a:gd name="T4" fmla="*/ 41 w 54"/>
                <a:gd name="T5" fmla="*/ 113 h 257"/>
                <a:gd name="T6" fmla="*/ 32 w 54"/>
                <a:gd name="T7" fmla="*/ 117 h 257"/>
                <a:gd name="T8" fmla="*/ 43 w 54"/>
                <a:gd name="T9" fmla="*/ 133 h 257"/>
                <a:gd name="T10" fmla="*/ 40 w 54"/>
                <a:gd name="T11" fmla="*/ 128 h 257"/>
                <a:gd name="T12" fmla="*/ 43 w 54"/>
                <a:gd name="T13" fmla="*/ 133 h 257"/>
                <a:gd name="T14" fmla="*/ 47 w 54"/>
                <a:gd name="T15" fmla="*/ 141 h 257"/>
                <a:gd name="T16" fmla="*/ 47 w 54"/>
                <a:gd name="T17" fmla="*/ 139 h 257"/>
                <a:gd name="T18" fmla="*/ 46 w 54"/>
                <a:gd name="T19" fmla="*/ 137 h 257"/>
                <a:gd name="T20" fmla="*/ 43 w 54"/>
                <a:gd name="T21" fmla="*/ 133 h 257"/>
                <a:gd name="T22" fmla="*/ 43 w 54"/>
                <a:gd name="T23" fmla="*/ 134 h 257"/>
                <a:gd name="T24" fmla="*/ 39 w 54"/>
                <a:gd name="T25" fmla="*/ 126 h 257"/>
                <a:gd name="T26" fmla="*/ 40 w 54"/>
                <a:gd name="T27" fmla="*/ 128 h 257"/>
                <a:gd name="T28" fmla="*/ 39 w 54"/>
                <a:gd name="T29" fmla="*/ 126 h 257"/>
                <a:gd name="T30" fmla="*/ 44 w 54"/>
                <a:gd name="T31" fmla="*/ 121 h 257"/>
                <a:gd name="T32" fmla="*/ 42 w 54"/>
                <a:gd name="T33" fmla="*/ 114 h 257"/>
                <a:gd name="T34" fmla="*/ 36 w 54"/>
                <a:gd name="T35" fmla="*/ 109 h 257"/>
                <a:gd name="T36" fmla="*/ 41 w 54"/>
                <a:gd name="T37" fmla="*/ 107 h 257"/>
                <a:gd name="T38" fmla="*/ 42 w 54"/>
                <a:gd name="T39" fmla="*/ 54 h 257"/>
                <a:gd name="T40" fmla="*/ 43 w 54"/>
                <a:gd name="T41" fmla="*/ 45 h 257"/>
                <a:gd name="T42" fmla="*/ 43 w 54"/>
                <a:gd name="T43" fmla="*/ 45 h 257"/>
                <a:gd name="T44" fmla="*/ 42 w 54"/>
                <a:gd name="T45" fmla="*/ 45 h 257"/>
                <a:gd name="T46" fmla="*/ 37 w 54"/>
                <a:gd name="T47" fmla="*/ 13 h 257"/>
                <a:gd name="T48" fmla="*/ 40 w 54"/>
                <a:gd name="T49" fmla="*/ 3 h 257"/>
                <a:gd name="T50" fmla="*/ 40 w 54"/>
                <a:gd name="T51" fmla="*/ 3 h 257"/>
                <a:gd name="T52" fmla="*/ 40 w 54"/>
                <a:gd name="T53" fmla="*/ 2 h 257"/>
                <a:gd name="T54" fmla="*/ 42 w 54"/>
                <a:gd name="T55" fmla="*/ 0 h 257"/>
                <a:gd name="T56" fmla="*/ 34 w 54"/>
                <a:gd name="T57" fmla="*/ 12 h 257"/>
                <a:gd name="T58" fmla="*/ 31 w 54"/>
                <a:gd name="T59" fmla="*/ 12 h 257"/>
                <a:gd name="T60" fmla="*/ 33 w 54"/>
                <a:gd name="T61" fmla="*/ 14 h 257"/>
                <a:gd name="T62" fmla="*/ 27 w 54"/>
                <a:gd name="T63" fmla="*/ 29 h 257"/>
                <a:gd name="T64" fmla="*/ 11 w 54"/>
                <a:gd name="T65" fmla="*/ 198 h 257"/>
                <a:gd name="T66" fmla="*/ 11 w 54"/>
                <a:gd name="T67" fmla="*/ 198 h 257"/>
                <a:gd name="T68" fmla="*/ 11 w 54"/>
                <a:gd name="T69" fmla="*/ 199 h 257"/>
                <a:gd name="T70" fmla="*/ 12 w 54"/>
                <a:gd name="T71" fmla="*/ 199 h 257"/>
                <a:gd name="T72" fmla="*/ 27 w 54"/>
                <a:gd name="T73" fmla="*/ 244 h 257"/>
                <a:gd name="T74" fmla="*/ 46 w 54"/>
                <a:gd name="T75" fmla="*/ 251 h 257"/>
                <a:gd name="T76" fmla="*/ 46 w 54"/>
                <a:gd name="T77" fmla="*/ 251 h 257"/>
                <a:gd name="T78" fmla="*/ 54 w 54"/>
                <a:gd name="T79" fmla="*/ 243 h 257"/>
                <a:gd name="T80" fmla="*/ 47 w 54"/>
                <a:gd name="T81" fmla="*/ 141 h 257"/>
                <a:gd name="T82" fmla="*/ 12 w 54"/>
                <a:gd name="T83" fmla="*/ 199 h 257"/>
                <a:gd name="T84" fmla="*/ 11 w 54"/>
                <a:gd name="T85" fmla="*/ 199 h 257"/>
                <a:gd name="T86" fmla="*/ 11 w 54"/>
                <a:gd name="T87" fmla="*/ 199 h 257"/>
                <a:gd name="T88" fmla="*/ 12 w 54"/>
                <a:gd name="T89" fmla="*/ 199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4" h="257">
                  <a:moveTo>
                    <a:pt x="32" y="117"/>
                  </a:moveTo>
                  <a:cubicBezTo>
                    <a:pt x="32" y="117"/>
                    <a:pt x="33" y="117"/>
                    <a:pt x="33" y="117"/>
                  </a:cubicBezTo>
                  <a:cubicBezTo>
                    <a:pt x="36" y="117"/>
                    <a:pt x="39" y="116"/>
                    <a:pt x="41" y="113"/>
                  </a:cubicBezTo>
                  <a:cubicBezTo>
                    <a:pt x="33" y="113"/>
                    <a:pt x="33" y="116"/>
                    <a:pt x="32" y="117"/>
                  </a:cubicBezTo>
                  <a:close/>
                  <a:moveTo>
                    <a:pt x="43" y="133"/>
                  </a:moveTo>
                  <a:cubicBezTo>
                    <a:pt x="42" y="132"/>
                    <a:pt x="41" y="130"/>
                    <a:pt x="40" y="128"/>
                  </a:cubicBezTo>
                  <a:cubicBezTo>
                    <a:pt x="41" y="131"/>
                    <a:pt x="42" y="132"/>
                    <a:pt x="43" y="133"/>
                  </a:cubicBezTo>
                  <a:close/>
                  <a:moveTo>
                    <a:pt x="47" y="141"/>
                  </a:moveTo>
                  <a:cubicBezTo>
                    <a:pt x="47" y="140"/>
                    <a:pt x="47" y="139"/>
                    <a:pt x="47" y="139"/>
                  </a:cubicBezTo>
                  <a:cubicBezTo>
                    <a:pt x="47" y="138"/>
                    <a:pt x="47" y="138"/>
                    <a:pt x="46" y="137"/>
                  </a:cubicBezTo>
                  <a:cubicBezTo>
                    <a:pt x="45" y="135"/>
                    <a:pt x="44" y="134"/>
                    <a:pt x="43" y="133"/>
                  </a:cubicBezTo>
                  <a:cubicBezTo>
                    <a:pt x="43" y="134"/>
                    <a:pt x="43" y="134"/>
                    <a:pt x="43" y="134"/>
                  </a:cubicBezTo>
                  <a:cubicBezTo>
                    <a:pt x="23" y="132"/>
                    <a:pt x="32" y="130"/>
                    <a:pt x="39" y="126"/>
                  </a:cubicBezTo>
                  <a:cubicBezTo>
                    <a:pt x="39" y="126"/>
                    <a:pt x="39" y="127"/>
                    <a:pt x="40" y="128"/>
                  </a:cubicBezTo>
                  <a:cubicBezTo>
                    <a:pt x="39" y="127"/>
                    <a:pt x="39" y="126"/>
                    <a:pt x="39" y="126"/>
                  </a:cubicBezTo>
                  <a:cubicBezTo>
                    <a:pt x="41" y="125"/>
                    <a:pt x="43" y="123"/>
                    <a:pt x="44" y="121"/>
                  </a:cubicBezTo>
                  <a:cubicBezTo>
                    <a:pt x="45" y="120"/>
                    <a:pt x="45" y="117"/>
                    <a:pt x="42" y="114"/>
                  </a:cubicBezTo>
                  <a:cubicBezTo>
                    <a:pt x="41" y="113"/>
                    <a:pt x="39" y="111"/>
                    <a:pt x="36" y="109"/>
                  </a:cubicBezTo>
                  <a:cubicBezTo>
                    <a:pt x="38" y="109"/>
                    <a:pt x="39" y="108"/>
                    <a:pt x="41" y="107"/>
                  </a:cubicBezTo>
                  <a:cubicBezTo>
                    <a:pt x="52" y="98"/>
                    <a:pt x="41" y="64"/>
                    <a:pt x="42" y="54"/>
                  </a:cubicBezTo>
                  <a:cubicBezTo>
                    <a:pt x="33" y="71"/>
                    <a:pt x="42" y="49"/>
                    <a:pt x="43" y="45"/>
                  </a:cubicBezTo>
                  <a:cubicBezTo>
                    <a:pt x="43" y="45"/>
                    <a:pt x="44" y="45"/>
                    <a:pt x="43" y="45"/>
                  </a:cubicBezTo>
                  <a:cubicBezTo>
                    <a:pt x="43" y="45"/>
                    <a:pt x="43" y="45"/>
                    <a:pt x="42" y="45"/>
                  </a:cubicBezTo>
                  <a:cubicBezTo>
                    <a:pt x="22" y="60"/>
                    <a:pt x="51" y="19"/>
                    <a:pt x="37" y="13"/>
                  </a:cubicBezTo>
                  <a:cubicBezTo>
                    <a:pt x="37" y="9"/>
                    <a:pt x="38" y="6"/>
                    <a:pt x="40" y="3"/>
                  </a:cubicBezTo>
                  <a:cubicBezTo>
                    <a:pt x="40" y="3"/>
                    <a:pt x="40" y="3"/>
                    <a:pt x="40" y="3"/>
                  </a:cubicBezTo>
                  <a:cubicBezTo>
                    <a:pt x="40" y="3"/>
                    <a:pt x="40" y="2"/>
                    <a:pt x="40" y="2"/>
                  </a:cubicBezTo>
                  <a:cubicBezTo>
                    <a:pt x="41" y="2"/>
                    <a:pt x="41" y="1"/>
                    <a:pt x="42" y="0"/>
                  </a:cubicBezTo>
                  <a:cubicBezTo>
                    <a:pt x="39" y="3"/>
                    <a:pt x="36" y="7"/>
                    <a:pt x="34" y="12"/>
                  </a:cubicBezTo>
                  <a:cubicBezTo>
                    <a:pt x="33" y="12"/>
                    <a:pt x="32" y="12"/>
                    <a:pt x="31" y="12"/>
                  </a:cubicBezTo>
                  <a:cubicBezTo>
                    <a:pt x="32" y="13"/>
                    <a:pt x="32" y="13"/>
                    <a:pt x="33" y="14"/>
                  </a:cubicBezTo>
                  <a:cubicBezTo>
                    <a:pt x="31" y="18"/>
                    <a:pt x="29" y="24"/>
                    <a:pt x="27" y="29"/>
                  </a:cubicBezTo>
                  <a:cubicBezTo>
                    <a:pt x="10" y="80"/>
                    <a:pt x="0" y="177"/>
                    <a:pt x="11" y="198"/>
                  </a:cubicBezTo>
                  <a:cubicBezTo>
                    <a:pt x="11" y="198"/>
                    <a:pt x="11" y="198"/>
                    <a:pt x="11" y="198"/>
                  </a:cubicBezTo>
                  <a:cubicBezTo>
                    <a:pt x="11" y="198"/>
                    <a:pt x="11" y="198"/>
                    <a:pt x="11" y="199"/>
                  </a:cubicBezTo>
                  <a:cubicBezTo>
                    <a:pt x="19" y="206"/>
                    <a:pt x="14" y="202"/>
                    <a:pt x="12" y="199"/>
                  </a:cubicBezTo>
                  <a:cubicBezTo>
                    <a:pt x="19" y="208"/>
                    <a:pt x="21" y="231"/>
                    <a:pt x="27" y="244"/>
                  </a:cubicBezTo>
                  <a:cubicBezTo>
                    <a:pt x="31" y="253"/>
                    <a:pt x="36" y="257"/>
                    <a:pt x="46" y="251"/>
                  </a:cubicBezTo>
                  <a:cubicBezTo>
                    <a:pt x="46" y="251"/>
                    <a:pt x="46" y="251"/>
                    <a:pt x="46" y="251"/>
                  </a:cubicBezTo>
                  <a:cubicBezTo>
                    <a:pt x="48" y="249"/>
                    <a:pt x="51" y="247"/>
                    <a:pt x="54" y="243"/>
                  </a:cubicBezTo>
                  <a:cubicBezTo>
                    <a:pt x="15" y="252"/>
                    <a:pt x="44" y="156"/>
                    <a:pt x="47" y="141"/>
                  </a:cubicBezTo>
                  <a:close/>
                  <a:moveTo>
                    <a:pt x="12" y="199"/>
                  </a:moveTo>
                  <a:cubicBezTo>
                    <a:pt x="12" y="199"/>
                    <a:pt x="12" y="199"/>
                    <a:pt x="11" y="199"/>
                  </a:cubicBezTo>
                  <a:cubicBezTo>
                    <a:pt x="11" y="199"/>
                    <a:pt x="11" y="199"/>
                    <a:pt x="11" y="199"/>
                  </a:cubicBezTo>
                  <a:cubicBezTo>
                    <a:pt x="11" y="199"/>
                    <a:pt x="12" y="199"/>
                    <a:pt x="12" y="19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91" name="Freeform 761">
              <a:extLst>
                <a:ext uri="{FF2B5EF4-FFF2-40B4-BE49-F238E27FC236}">
                  <a16:creationId xmlns:a16="http://schemas.microsoft.com/office/drawing/2014/main" id="{C210CFBA-1CAA-F9F9-1617-37F17A6E56BF}"/>
                </a:ext>
              </a:extLst>
            </p:cNvPr>
            <p:cNvSpPr>
              <a:spLocks noEditPoints="1"/>
            </p:cNvSpPr>
            <p:nvPr userDrawn="1"/>
          </p:nvSpPr>
          <p:spPr bwMode="auto">
            <a:xfrm>
              <a:off x="2564" y="2514"/>
              <a:ext cx="63" cy="236"/>
            </a:xfrm>
            <a:custGeom>
              <a:avLst/>
              <a:gdLst>
                <a:gd name="T0" fmla="*/ 7 w 44"/>
                <a:gd name="T1" fmla="*/ 146 h 164"/>
                <a:gd name="T2" fmla="*/ 6 w 44"/>
                <a:gd name="T3" fmla="*/ 146 h 164"/>
                <a:gd name="T4" fmla="*/ 7 w 44"/>
                <a:gd name="T5" fmla="*/ 147 h 164"/>
                <a:gd name="T6" fmla="*/ 7 w 44"/>
                <a:gd name="T7" fmla="*/ 146 h 164"/>
                <a:gd name="T8" fmla="*/ 34 w 44"/>
                <a:gd name="T9" fmla="*/ 74 h 164"/>
                <a:gd name="T10" fmla="*/ 31 w 44"/>
                <a:gd name="T11" fmla="*/ 57 h 164"/>
                <a:gd name="T12" fmla="*/ 41 w 44"/>
                <a:gd name="T13" fmla="*/ 35 h 164"/>
                <a:gd name="T14" fmla="*/ 38 w 44"/>
                <a:gd name="T15" fmla="*/ 15 h 164"/>
                <a:gd name="T16" fmla="*/ 38 w 44"/>
                <a:gd name="T17" fmla="*/ 14 h 164"/>
                <a:gd name="T18" fmla="*/ 37 w 44"/>
                <a:gd name="T19" fmla="*/ 2 h 164"/>
                <a:gd name="T20" fmla="*/ 36 w 44"/>
                <a:gd name="T21" fmla="*/ 0 h 164"/>
                <a:gd name="T22" fmla="*/ 12 w 44"/>
                <a:gd name="T23" fmla="*/ 14 h 164"/>
                <a:gd name="T24" fmla="*/ 10 w 44"/>
                <a:gd name="T25" fmla="*/ 25 h 164"/>
                <a:gd name="T26" fmla="*/ 10 w 44"/>
                <a:gd name="T27" fmla="*/ 26 h 164"/>
                <a:gd name="T28" fmla="*/ 10 w 44"/>
                <a:gd name="T29" fmla="*/ 26 h 164"/>
                <a:gd name="T30" fmla="*/ 10 w 44"/>
                <a:gd name="T31" fmla="*/ 26 h 164"/>
                <a:gd name="T32" fmla="*/ 6 w 44"/>
                <a:gd name="T33" fmla="*/ 52 h 164"/>
                <a:gd name="T34" fmla="*/ 2 w 44"/>
                <a:gd name="T35" fmla="*/ 128 h 164"/>
                <a:gd name="T36" fmla="*/ 2 w 44"/>
                <a:gd name="T37" fmla="*/ 128 h 164"/>
                <a:gd name="T38" fmla="*/ 3 w 44"/>
                <a:gd name="T39" fmla="*/ 134 h 164"/>
                <a:gd name="T40" fmla="*/ 3 w 44"/>
                <a:gd name="T41" fmla="*/ 136 h 164"/>
                <a:gd name="T42" fmla="*/ 6 w 44"/>
                <a:gd name="T43" fmla="*/ 146 h 164"/>
                <a:gd name="T44" fmla="*/ 6 w 44"/>
                <a:gd name="T45" fmla="*/ 146 h 164"/>
                <a:gd name="T46" fmla="*/ 6 w 44"/>
                <a:gd name="T47" fmla="*/ 146 h 164"/>
                <a:gd name="T48" fmla="*/ 7 w 44"/>
                <a:gd name="T49" fmla="*/ 147 h 164"/>
                <a:gd name="T50" fmla="*/ 7 w 44"/>
                <a:gd name="T51" fmla="*/ 146 h 164"/>
                <a:gd name="T52" fmla="*/ 10 w 44"/>
                <a:gd name="T53" fmla="*/ 150 h 164"/>
                <a:gd name="T54" fmla="*/ 10 w 44"/>
                <a:gd name="T55" fmla="*/ 150 h 164"/>
                <a:gd name="T56" fmla="*/ 7 w 44"/>
                <a:gd name="T57" fmla="*/ 147 h 164"/>
                <a:gd name="T58" fmla="*/ 9 w 44"/>
                <a:gd name="T59" fmla="*/ 150 h 164"/>
                <a:gd name="T60" fmla="*/ 10 w 44"/>
                <a:gd name="T61" fmla="*/ 153 h 164"/>
                <a:gd name="T62" fmla="*/ 14 w 44"/>
                <a:gd name="T63" fmla="*/ 164 h 164"/>
                <a:gd name="T64" fmla="*/ 29 w 44"/>
                <a:gd name="T65" fmla="*/ 156 h 164"/>
                <a:gd name="T66" fmla="*/ 30 w 44"/>
                <a:gd name="T67" fmla="*/ 147 h 164"/>
                <a:gd name="T68" fmla="*/ 30 w 44"/>
                <a:gd name="T69" fmla="*/ 146 h 164"/>
                <a:gd name="T70" fmla="*/ 31 w 44"/>
                <a:gd name="T71" fmla="*/ 140 h 164"/>
                <a:gd name="T72" fmla="*/ 31 w 44"/>
                <a:gd name="T73" fmla="*/ 137 h 164"/>
                <a:gd name="T74" fmla="*/ 34 w 44"/>
                <a:gd name="T75" fmla="*/ 124 h 164"/>
                <a:gd name="T76" fmla="*/ 34 w 44"/>
                <a:gd name="T77" fmla="*/ 122 h 164"/>
                <a:gd name="T78" fmla="*/ 35 w 44"/>
                <a:gd name="T79" fmla="*/ 117 h 164"/>
                <a:gd name="T80" fmla="*/ 42 w 44"/>
                <a:gd name="T81" fmla="*/ 87 h 164"/>
                <a:gd name="T82" fmla="*/ 38 w 44"/>
                <a:gd name="T83" fmla="*/ 81 h 164"/>
                <a:gd name="T84" fmla="*/ 38 w 44"/>
                <a:gd name="T85" fmla="*/ 82 h 164"/>
                <a:gd name="T86" fmla="*/ 34 w 44"/>
                <a:gd name="T87" fmla="*/ 74 h 164"/>
                <a:gd name="T88" fmla="*/ 27 w 44"/>
                <a:gd name="T89" fmla="*/ 65 h 164"/>
                <a:gd name="T90" fmla="*/ 28 w 44"/>
                <a:gd name="T91" fmla="*/ 65 h 164"/>
                <a:gd name="T92" fmla="*/ 36 w 44"/>
                <a:gd name="T93" fmla="*/ 61 h 164"/>
                <a:gd name="T94" fmla="*/ 27 w 44"/>
                <a:gd name="T95" fmla="*/ 65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 h="164">
                  <a:moveTo>
                    <a:pt x="7" y="146"/>
                  </a:moveTo>
                  <a:cubicBezTo>
                    <a:pt x="6" y="146"/>
                    <a:pt x="6" y="146"/>
                    <a:pt x="6" y="146"/>
                  </a:cubicBezTo>
                  <a:cubicBezTo>
                    <a:pt x="7" y="146"/>
                    <a:pt x="7" y="147"/>
                    <a:pt x="7" y="147"/>
                  </a:cubicBezTo>
                  <a:cubicBezTo>
                    <a:pt x="7" y="147"/>
                    <a:pt x="7" y="146"/>
                    <a:pt x="7" y="146"/>
                  </a:cubicBezTo>
                  <a:close/>
                  <a:moveTo>
                    <a:pt x="34" y="74"/>
                  </a:moveTo>
                  <a:cubicBezTo>
                    <a:pt x="39" y="70"/>
                    <a:pt x="44" y="65"/>
                    <a:pt x="31" y="57"/>
                  </a:cubicBezTo>
                  <a:cubicBezTo>
                    <a:pt x="40" y="55"/>
                    <a:pt x="41" y="46"/>
                    <a:pt x="41" y="35"/>
                  </a:cubicBezTo>
                  <a:cubicBezTo>
                    <a:pt x="40" y="28"/>
                    <a:pt x="39" y="21"/>
                    <a:pt x="38" y="15"/>
                  </a:cubicBezTo>
                  <a:cubicBezTo>
                    <a:pt x="38" y="15"/>
                    <a:pt x="38" y="14"/>
                    <a:pt x="38" y="14"/>
                  </a:cubicBezTo>
                  <a:cubicBezTo>
                    <a:pt x="37" y="9"/>
                    <a:pt x="37" y="4"/>
                    <a:pt x="37" y="2"/>
                  </a:cubicBezTo>
                  <a:cubicBezTo>
                    <a:pt x="31" y="13"/>
                    <a:pt x="33" y="7"/>
                    <a:pt x="36" y="0"/>
                  </a:cubicBezTo>
                  <a:cubicBezTo>
                    <a:pt x="28" y="5"/>
                    <a:pt x="20" y="9"/>
                    <a:pt x="12" y="14"/>
                  </a:cubicBezTo>
                  <a:cubicBezTo>
                    <a:pt x="12" y="17"/>
                    <a:pt x="11" y="21"/>
                    <a:pt x="10" y="25"/>
                  </a:cubicBezTo>
                  <a:cubicBezTo>
                    <a:pt x="10" y="25"/>
                    <a:pt x="10" y="25"/>
                    <a:pt x="10" y="26"/>
                  </a:cubicBezTo>
                  <a:cubicBezTo>
                    <a:pt x="10" y="26"/>
                    <a:pt x="10" y="26"/>
                    <a:pt x="10" y="26"/>
                  </a:cubicBezTo>
                  <a:cubicBezTo>
                    <a:pt x="10" y="26"/>
                    <a:pt x="10" y="26"/>
                    <a:pt x="10" y="26"/>
                  </a:cubicBezTo>
                  <a:cubicBezTo>
                    <a:pt x="8" y="35"/>
                    <a:pt x="7" y="43"/>
                    <a:pt x="6" y="52"/>
                  </a:cubicBezTo>
                  <a:cubicBezTo>
                    <a:pt x="2" y="81"/>
                    <a:pt x="0" y="109"/>
                    <a:pt x="2" y="128"/>
                  </a:cubicBezTo>
                  <a:cubicBezTo>
                    <a:pt x="2" y="128"/>
                    <a:pt x="2" y="128"/>
                    <a:pt x="2" y="128"/>
                  </a:cubicBezTo>
                  <a:cubicBezTo>
                    <a:pt x="2" y="130"/>
                    <a:pt x="2" y="132"/>
                    <a:pt x="3" y="134"/>
                  </a:cubicBezTo>
                  <a:cubicBezTo>
                    <a:pt x="3" y="134"/>
                    <a:pt x="3" y="135"/>
                    <a:pt x="3" y="136"/>
                  </a:cubicBezTo>
                  <a:cubicBezTo>
                    <a:pt x="4" y="140"/>
                    <a:pt x="5" y="144"/>
                    <a:pt x="6" y="146"/>
                  </a:cubicBezTo>
                  <a:cubicBezTo>
                    <a:pt x="6" y="146"/>
                    <a:pt x="6" y="146"/>
                    <a:pt x="6" y="146"/>
                  </a:cubicBezTo>
                  <a:cubicBezTo>
                    <a:pt x="6" y="146"/>
                    <a:pt x="6" y="146"/>
                    <a:pt x="6" y="146"/>
                  </a:cubicBezTo>
                  <a:cubicBezTo>
                    <a:pt x="7" y="146"/>
                    <a:pt x="7" y="147"/>
                    <a:pt x="7" y="147"/>
                  </a:cubicBezTo>
                  <a:cubicBezTo>
                    <a:pt x="7" y="147"/>
                    <a:pt x="7" y="146"/>
                    <a:pt x="7" y="146"/>
                  </a:cubicBezTo>
                  <a:cubicBezTo>
                    <a:pt x="8" y="148"/>
                    <a:pt x="9" y="149"/>
                    <a:pt x="10" y="150"/>
                  </a:cubicBezTo>
                  <a:cubicBezTo>
                    <a:pt x="11" y="151"/>
                    <a:pt x="10" y="151"/>
                    <a:pt x="10" y="150"/>
                  </a:cubicBezTo>
                  <a:cubicBezTo>
                    <a:pt x="9" y="149"/>
                    <a:pt x="8" y="148"/>
                    <a:pt x="7" y="147"/>
                  </a:cubicBezTo>
                  <a:cubicBezTo>
                    <a:pt x="8" y="148"/>
                    <a:pt x="8" y="149"/>
                    <a:pt x="9" y="150"/>
                  </a:cubicBezTo>
                  <a:cubicBezTo>
                    <a:pt x="9" y="151"/>
                    <a:pt x="10" y="152"/>
                    <a:pt x="10" y="153"/>
                  </a:cubicBezTo>
                  <a:cubicBezTo>
                    <a:pt x="11" y="156"/>
                    <a:pt x="13" y="160"/>
                    <a:pt x="14" y="164"/>
                  </a:cubicBezTo>
                  <a:cubicBezTo>
                    <a:pt x="19" y="162"/>
                    <a:pt x="24" y="159"/>
                    <a:pt x="29" y="156"/>
                  </a:cubicBezTo>
                  <a:cubicBezTo>
                    <a:pt x="29" y="153"/>
                    <a:pt x="30" y="150"/>
                    <a:pt x="30" y="147"/>
                  </a:cubicBezTo>
                  <a:cubicBezTo>
                    <a:pt x="30" y="147"/>
                    <a:pt x="30" y="146"/>
                    <a:pt x="30" y="146"/>
                  </a:cubicBezTo>
                  <a:cubicBezTo>
                    <a:pt x="30" y="144"/>
                    <a:pt x="31" y="142"/>
                    <a:pt x="31" y="140"/>
                  </a:cubicBezTo>
                  <a:cubicBezTo>
                    <a:pt x="31" y="139"/>
                    <a:pt x="31" y="138"/>
                    <a:pt x="31" y="137"/>
                  </a:cubicBezTo>
                  <a:cubicBezTo>
                    <a:pt x="32" y="133"/>
                    <a:pt x="33" y="128"/>
                    <a:pt x="34" y="124"/>
                  </a:cubicBezTo>
                  <a:cubicBezTo>
                    <a:pt x="34" y="123"/>
                    <a:pt x="34" y="123"/>
                    <a:pt x="34" y="122"/>
                  </a:cubicBezTo>
                  <a:cubicBezTo>
                    <a:pt x="35" y="120"/>
                    <a:pt x="35" y="119"/>
                    <a:pt x="35" y="117"/>
                  </a:cubicBezTo>
                  <a:cubicBezTo>
                    <a:pt x="39" y="100"/>
                    <a:pt x="43" y="88"/>
                    <a:pt x="42" y="87"/>
                  </a:cubicBezTo>
                  <a:cubicBezTo>
                    <a:pt x="41" y="83"/>
                    <a:pt x="39" y="82"/>
                    <a:pt x="38" y="81"/>
                  </a:cubicBezTo>
                  <a:cubicBezTo>
                    <a:pt x="38" y="82"/>
                    <a:pt x="38" y="82"/>
                    <a:pt x="38" y="82"/>
                  </a:cubicBezTo>
                  <a:cubicBezTo>
                    <a:pt x="18" y="79"/>
                    <a:pt x="27" y="78"/>
                    <a:pt x="34" y="74"/>
                  </a:cubicBezTo>
                  <a:moveTo>
                    <a:pt x="27" y="65"/>
                  </a:moveTo>
                  <a:cubicBezTo>
                    <a:pt x="27" y="65"/>
                    <a:pt x="28" y="65"/>
                    <a:pt x="28" y="65"/>
                  </a:cubicBezTo>
                  <a:cubicBezTo>
                    <a:pt x="31" y="65"/>
                    <a:pt x="34" y="64"/>
                    <a:pt x="36" y="61"/>
                  </a:cubicBezTo>
                  <a:cubicBezTo>
                    <a:pt x="28" y="61"/>
                    <a:pt x="28" y="64"/>
                    <a:pt x="27" y="6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92" name="Freeform 762">
              <a:extLst>
                <a:ext uri="{FF2B5EF4-FFF2-40B4-BE49-F238E27FC236}">
                  <a16:creationId xmlns:a16="http://schemas.microsoft.com/office/drawing/2014/main" id="{AB641749-BC66-A845-6DC8-2D16E272742A}"/>
                </a:ext>
              </a:extLst>
            </p:cNvPr>
            <p:cNvSpPr>
              <a:spLocks noEditPoints="1"/>
            </p:cNvSpPr>
            <p:nvPr userDrawn="1"/>
          </p:nvSpPr>
          <p:spPr bwMode="auto">
            <a:xfrm>
              <a:off x="3050" y="2268"/>
              <a:ext cx="61" cy="201"/>
            </a:xfrm>
            <a:custGeom>
              <a:avLst/>
              <a:gdLst>
                <a:gd name="T0" fmla="*/ 6 w 43"/>
                <a:gd name="T1" fmla="*/ 125 h 140"/>
                <a:gd name="T2" fmla="*/ 6 w 43"/>
                <a:gd name="T3" fmla="*/ 125 h 140"/>
                <a:gd name="T4" fmla="*/ 6 w 43"/>
                <a:gd name="T5" fmla="*/ 125 h 140"/>
                <a:gd name="T6" fmla="*/ 6 w 43"/>
                <a:gd name="T7" fmla="*/ 125 h 140"/>
                <a:gd name="T8" fmla="*/ 33 w 43"/>
                <a:gd name="T9" fmla="*/ 63 h 140"/>
                <a:gd name="T10" fmla="*/ 30 w 43"/>
                <a:gd name="T11" fmla="*/ 48 h 140"/>
                <a:gd name="T12" fmla="*/ 40 w 43"/>
                <a:gd name="T13" fmla="*/ 30 h 140"/>
                <a:gd name="T14" fmla="*/ 38 w 43"/>
                <a:gd name="T15" fmla="*/ 13 h 140"/>
                <a:gd name="T16" fmla="*/ 38 w 43"/>
                <a:gd name="T17" fmla="*/ 12 h 140"/>
                <a:gd name="T18" fmla="*/ 36 w 43"/>
                <a:gd name="T19" fmla="*/ 1 h 140"/>
                <a:gd name="T20" fmla="*/ 35 w 43"/>
                <a:gd name="T21" fmla="*/ 0 h 140"/>
                <a:gd name="T22" fmla="*/ 12 w 43"/>
                <a:gd name="T23" fmla="*/ 12 h 140"/>
                <a:gd name="T24" fmla="*/ 10 w 43"/>
                <a:gd name="T25" fmla="*/ 21 h 140"/>
                <a:gd name="T26" fmla="*/ 9 w 43"/>
                <a:gd name="T27" fmla="*/ 22 h 140"/>
                <a:gd name="T28" fmla="*/ 9 w 43"/>
                <a:gd name="T29" fmla="*/ 22 h 140"/>
                <a:gd name="T30" fmla="*/ 9 w 43"/>
                <a:gd name="T31" fmla="*/ 22 h 140"/>
                <a:gd name="T32" fmla="*/ 5 w 43"/>
                <a:gd name="T33" fmla="*/ 44 h 140"/>
                <a:gd name="T34" fmla="*/ 1 w 43"/>
                <a:gd name="T35" fmla="*/ 109 h 140"/>
                <a:gd name="T36" fmla="*/ 1 w 43"/>
                <a:gd name="T37" fmla="*/ 109 h 140"/>
                <a:gd name="T38" fmla="*/ 2 w 43"/>
                <a:gd name="T39" fmla="*/ 114 h 140"/>
                <a:gd name="T40" fmla="*/ 2 w 43"/>
                <a:gd name="T41" fmla="*/ 116 h 140"/>
                <a:gd name="T42" fmla="*/ 6 w 43"/>
                <a:gd name="T43" fmla="*/ 125 h 140"/>
                <a:gd name="T44" fmla="*/ 6 w 43"/>
                <a:gd name="T45" fmla="*/ 125 h 140"/>
                <a:gd name="T46" fmla="*/ 6 w 43"/>
                <a:gd name="T47" fmla="*/ 125 h 140"/>
                <a:gd name="T48" fmla="*/ 6 w 43"/>
                <a:gd name="T49" fmla="*/ 125 h 140"/>
                <a:gd name="T50" fmla="*/ 6 w 43"/>
                <a:gd name="T51" fmla="*/ 125 h 140"/>
                <a:gd name="T52" fmla="*/ 9 w 43"/>
                <a:gd name="T53" fmla="*/ 128 h 140"/>
                <a:gd name="T54" fmla="*/ 9 w 43"/>
                <a:gd name="T55" fmla="*/ 128 h 140"/>
                <a:gd name="T56" fmla="*/ 7 w 43"/>
                <a:gd name="T57" fmla="*/ 126 h 140"/>
                <a:gd name="T58" fmla="*/ 8 w 43"/>
                <a:gd name="T59" fmla="*/ 128 h 140"/>
                <a:gd name="T60" fmla="*/ 9 w 43"/>
                <a:gd name="T61" fmla="*/ 130 h 140"/>
                <a:gd name="T62" fmla="*/ 13 w 43"/>
                <a:gd name="T63" fmla="*/ 140 h 140"/>
                <a:gd name="T64" fmla="*/ 29 w 43"/>
                <a:gd name="T65" fmla="*/ 133 h 140"/>
                <a:gd name="T66" fmla="*/ 30 w 43"/>
                <a:gd name="T67" fmla="*/ 125 h 140"/>
                <a:gd name="T68" fmla="*/ 30 w 43"/>
                <a:gd name="T69" fmla="*/ 125 h 140"/>
                <a:gd name="T70" fmla="*/ 31 w 43"/>
                <a:gd name="T71" fmla="*/ 119 h 140"/>
                <a:gd name="T72" fmla="*/ 31 w 43"/>
                <a:gd name="T73" fmla="*/ 117 h 140"/>
                <a:gd name="T74" fmla="*/ 33 w 43"/>
                <a:gd name="T75" fmla="*/ 106 h 140"/>
                <a:gd name="T76" fmla="*/ 34 w 43"/>
                <a:gd name="T77" fmla="*/ 104 h 140"/>
                <a:gd name="T78" fmla="*/ 35 w 43"/>
                <a:gd name="T79" fmla="*/ 100 h 140"/>
                <a:gd name="T80" fmla="*/ 42 w 43"/>
                <a:gd name="T81" fmla="*/ 74 h 140"/>
                <a:gd name="T82" fmla="*/ 37 w 43"/>
                <a:gd name="T83" fmla="*/ 69 h 140"/>
                <a:gd name="T84" fmla="*/ 37 w 43"/>
                <a:gd name="T85" fmla="*/ 70 h 140"/>
                <a:gd name="T86" fmla="*/ 33 w 43"/>
                <a:gd name="T87" fmla="*/ 63 h 140"/>
                <a:gd name="T88" fmla="*/ 26 w 43"/>
                <a:gd name="T89" fmla="*/ 55 h 140"/>
                <a:gd name="T90" fmla="*/ 28 w 43"/>
                <a:gd name="T91" fmla="*/ 55 h 140"/>
                <a:gd name="T92" fmla="*/ 36 w 43"/>
                <a:gd name="T93" fmla="*/ 52 h 140"/>
                <a:gd name="T94" fmla="*/ 26 w 43"/>
                <a:gd name="T95" fmla="*/ 5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140">
                  <a:moveTo>
                    <a:pt x="6" y="125"/>
                  </a:moveTo>
                  <a:cubicBezTo>
                    <a:pt x="6" y="125"/>
                    <a:pt x="6" y="125"/>
                    <a:pt x="6" y="125"/>
                  </a:cubicBezTo>
                  <a:cubicBezTo>
                    <a:pt x="6" y="125"/>
                    <a:pt x="6" y="125"/>
                    <a:pt x="6" y="125"/>
                  </a:cubicBezTo>
                  <a:cubicBezTo>
                    <a:pt x="6" y="125"/>
                    <a:pt x="6" y="125"/>
                    <a:pt x="6" y="125"/>
                  </a:cubicBezTo>
                  <a:close/>
                  <a:moveTo>
                    <a:pt x="33" y="63"/>
                  </a:moveTo>
                  <a:cubicBezTo>
                    <a:pt x="39" y="60"/>
                    <a:pt x="43" y="56"/>
                    <a:pt x="30" y="48"/>
                  </a:cubicBezTo>
                  <a:cubicBezTo>
                    <a:pt x="39" y="47"/>
                    <a:pt x="41" y="39"/>
                    <a:pt x="40" y="30"/>
                  </a:cubicBezTo>
                  <a:cubicBezTo>
                    <a:pt x="40" y="24"/>
                    <a:pt x="39" y="18"/>
                    <a:pt x="38" y="13"/>
                  </a:cubicBezTo>
                  <a:cubicBezTo>
                    <a:pt x="38" y="12"/>
                    <a:pt x="38" y="12"/>
                    <a:pt x="38" y="12"/>
                  </a:cubicBezTo>
                  <a:cubicBezTo>
                    <a:pt x="37" y="7"/>
                    <a:pt x="36" y="4"/>
                    <a:pt x="36" y="1"/>
                  </a:cubicBezTo>
                  <a:cubicBezTo>
                    <a:pt x="30" y="11"/>
                    <a:pt x="33" y="6"/>
                    <a:pt x="35" y="0"/>
                  </a:cubicBezTo>
                  <a:cubicBezTo>
                    <a:pt x="27" y="4"/>
                    <a:pt x="20" y="8"/>
                    <a:pt x="12" y="12"/>
                  </a:cubicBezTo>
                  <a:cubicBezTo>
                    <a:pt x="11" y="15"/>
                    <a:pt x="10" y="18"/>
                    <a:pt x="10" y="21"/>
                  </a:cubicBezTo>
                  <a:cubicBezTo>
                    <a:pt x="10" y="21"/>
                    <a:pt x="9" y="22"/>
                    <a:pt x="9" y="22"/>
                  </a:cubicBezTo>
                  <a:cubicBezTo>
                    <a:pt x="9" y="22"/>
                    <a:pt x="9" y="22"/>
                    <a:pt x="9" y="22"/>
                  </a:cubicBezTo>
                  <a:cubicBezTo>
                    <a:pt x="9" y="22"/>
                    <a:pt x="9" y="22"/>
                    <a:pt x="9" y="22"/>
                  </a:cubicBezTo>
                  <a:cubicBezTo>
                    <a:pt x="8" y="30"/>
                    <a:pt x="6" y="37"/>
                    <a:pt x="5" y="44"/>
                  </a:cubicBezTo>
                  <a:cubicBezTo>
                    <a:pt x="1" y="69"/>
                    <a:pt x="0" y="93"/>
                    <a:pt x="1" y="109"/>
                  </a:cubicBezTo>
                  <a:cubicBezTo>
                    <a:pt x="1" y="109"/>
                    <a:pt x="1" y="109"/>
                    <a:pt x="1" y="109"/>
                  </a:cubicBezTo>
                  <a:cubicBezTo>
                    <a:pt x="2" y="111"/>
                    <a:pt x="2" y="113"/>
                    <a:pt x="2" y="114"/>
                  </a:cubicBezTo>
                  <a:cubicBezTo>
                    <a:pt x="2" y="115"/>
                    <a:pt x="2" y="115"/>
                    <a:pt x="2" y="116"/>
                  </a:cubicBezTo>
                  <a:cubicBezTo>
                    <a:pt x="3" y="120"/>
                    <a:pt x="4" y="123"/>
                    <a:pt x="6" y="125"/>
                  </a:cubicBezTo>
                  <a:cubicBezTo>
                    <a:pt x="6" y="125"/>
                    <a:pt x="6" y="125"/>
                    <a:pt x="6" y="125"/>
                  </a:cubicBezTo>
                  <a:cubicBezTo>
                    <a:pt x="6" y="125"/>
                    <a:pt x="6" y="125"/>
                    <a:pt x="6" y="125"/>
                  </a:cubicBezTo>
                  <a:cubicBezTo>
                    <a:pt x="6" y="125"/>
                    <a:pt x="6" y="125"/>
                    <a:pt x="6" y="125"/>
                  </a:cubicBezTo>
                  <a:cubicBezTo>
                    <a:pt x="6" y="125"/>
                    <a:pt x="6" y="125"/>
                    <a:pt x="6" y="125"/>
                  </a:cubicBezTo>
                  <a:cubicBezTo>
                    <a:pt x="8" y="127"/>
                    <a:pt x="9" y="127"/>
                    <a:pt x="9" y="128"/>
                  </a:cubicBezTo>
                  <a:cubicBezTo>
                    <a:pt x="10" y="129"/>
                    <a:pt x="10" y="129"/>
                    <a:pt x="9" y="128"/>
                  </a:cubicBezTo>
                  <a:cubicBezTo>
                    <a:pt x="9" y="127"/>
                    <a:pt x="7" y="126"/>
                    <a:pt x="7" y="126"/>
                  </a:cubicBezTo>
                  <a:cubicBezTo>
                    <a:pt x="7" y="126"/>
                    <a:pt x="8" y="127"/>
                    <a:pt x="8" y="128"/>
                  </a:cubicBezTo>
                  <a:cubicBezTo>
                    <a:pt x="9" y="129"/>
                    <a:pt x="9" y="129"/>
                    <a:pt x="9" y="130"/>
                  </a:cubicBezTo>
                  <a:cubicBezTo>
                    <a:pt x="11" y="133"/>
                    <a:pt x="12" y="137"/>
                    <a:pt x="13" y="140"/>
                  </a:cubicBezTo>
                  <a:cubicBezTo>
                    <a:pt x="18" y="138"/>
                    <a:pt x="24" y="136"/>
                    <a:pt x="29" y="133"/>
                  </a:cubicBezTo>
                  <a:cubicBezTo>
                    <a:pt x="29" y="130"/>
                    <a:pt x="29" y="128"/>
                    <a:pt x="30" y="125"/>
                  </a:cubicBezTo>
                  <a:cubicBezTo>
                    <a:pt x="30" y="125"/>
                    <a:pt x="30" y="125"/>
                    <a:pt x="30" y="125"/>
                  </a:cubicBezTo>
                  <a:cubicBezTo>
                    <a:pt x="30" y="123"/>
                    <a:pt x="30" y="121"/>
                    <a:pt x="31" y="119"/>
                  </a:cubicBezTo>
                  <a:cubicBezTo>
                    <a:pt x="31" y="119"/>
                    <a:pt x="31" y="118"/>
                    <a:pt x="31" y="117"/>
                  </a:cubicBezTo>
                  <a:cubicBezTo>
                    <a:pt x="32" y="113"/>
                    <a:pt x="32" y="110"/>
                    <a:pt x="33" y="106"/>
                  </a:cubicBezTo>
                  <a:cubicBezTo>
                    <a:pt x="34" y="105"/>
                    <a:pt x="34" y="105"/>
                    <a:pt x="34" y="104"/>
                  </a:cubicBezTo>
                  <a:cubicBezTo>
                    <a:pt x="34" y="103"/>
                    <a:pt x="35" y="101"/>
                    <a:pt x="35" y="100"/>
                  </a:cubicBezTo>
                  <a:cubicBezTo>
                    <a:pt x="39" y="86"/>
                    <a:pt x="42" y="75"/>
                    <a:pt x="42" y="74"/>
                  </a:cubicBezTo>
                  <a:cubicBezTo>
                    <a:pt x="40" y="71"/>
                    <a:pt x="39" y="70"/>
                    <a:pt x="37" y="69"/>
                  </a:cubicBezTo>
                  <a:cubicBezTo>
                    <a:pt x="38" y="70"/>
                    <a:pt x="38" y="70"/>
                    <a:pt x="37" y="70"/>
                  </a:cubicBezTo>
                  <a:cubicBezTo>
                    <a:pt x="18" y="68"/>
                    <a:pt x="26" y="66"/>
                    <a:pt x="33" y="63"/>
                  </a:cubicBezTo>
                  <a:moveTo>
                    <a:pt x="26" y="55"/>
                  </a:moveTo>
                  <a:cubicBezTo>
                    <a:pt x="27" y="55"/>
                    <a:pt x="27" y="55"/>
                    <a:pt x="28" y="55"/>
                  </a:cubicBezTo>
                  <a:cubicBezTo>
                    <a:pt x="31" y="55"/>
                    <a:pt x="33" y="54"/>
                    <a:pt x="36" y="52"/>
                  </a:cubicBezTo>
                  <a:cubicBezTo>
                    <a:pt x="27" y="52"/>
                    <a:pt x="27" y="55"/>
                    <a:pt x="26" y="5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93" name="Freeform 763">
              <a:extLst>
                <a:ext uri="{FF2B5EF4-FFF2-40B4-BE49-F238E27FC236}">
                  <a16:creationId xmlns:a16="http://schemas.microsoft.com/office/drawing/2014/main" id="{B03ED17B-FAD5-AEFE-DE97-D3A5B14EF525}"/>
                </a:ext>
              </a:extLst>
            </p:cNvPr>
            <p:cNvSpPr>
              <a:spLocks noEditPoints="1"/>
            </p:cNvSpPr>
            <p:nvPr userDrawn="1"/>
          </p:nvSpPr>
          <p:spPr bwMode="auto">
            <a:xfrm>
              <a:off x="3307" y="2087"/>
              <a:ext cx="62" cy="201"/>
            </a:xfrm>
            <a:custGeom>
              <a:avLst/>
              <a:gdLst>
                <a:gd name="T0" fmla="*/ 6 w 43"/>
                <a:gd name="T1" fmla="*/ 125 h 140"/>
                <a:gd name="T2" fmla="*/ 6 w 43"/>
                <a:gd name="T3" fmla="*/ 125 h 140"/>
                <a:gd name="T4" fmla="*/ 7 w 43"/>
                <a:gd name="T5" fmla="*/ 125 h 140"/>
                <a:gd name="T6" fmla="*/ 6 w 43"/>
                <a:gd name="T7" fmla="*/ 125 h 140"/>
                <a:gd name="T8" fmla="*/ 34 w 43"/>
                <a:gd name="T9" fmla="*/ 63 h 140"/>
                <a:gd name="T10" fmla="*/ 31 w 43"/>
                <a:gd name="T11" fmla="*/ 49 h 140"/>
                <a:gd name="T12" fmla="*/ 41 w 43"/>
                <a:gd name="T13" fmla="*/ 30 h 140"/>
                <a:gd name="T14" fmla="*/ 38 w 43"/>
                <a:gd name="T15" fmla="*/ 13 h 140"/>
                <a:gd name="T16" fmla="*/ 38 w 43"/>
                <a:gd name="T17" fmla="*/ 12 h 140"/>
                <a:gd name="T18" fmla="*/ 37 w 43"/>
                <a:gd name="T19" fmla="*/ 1 h 140"/>
                <a:gd name="T20" fmla="*/ 35 w 43"/>
                <a:gd name="T21" fmla="*/ 0 h 140"/>
                <a:gd name="T22" fmla="*/ 12 w 43"/>
                <a:gd name="T23" fmla="*/ 12 h 140"/>
                <a:gd name="T24" fmla="*/ 10 w 43"/>
                <a:gd name="T25" fmla="*/ 21 h 140"/>
                <a:gd name="T26" fmla="*/ 10 w 43"/>
                <a:gd name="T27" fmla="*/ 22 h 140"/>
                <a:gd name="T28" fmla="*/ 10 w 43"/>
                <a:gd name="T29" fmla="*/ 22 h 140"/>
                <a:gd name="T30" fmla="*/ 10 w 43"/>
                <a:gd name="T31" fmla="*/ 22 h 140"/>
                <a:gd name="T32" fmla="*/ 6 w 43"/>
                <a:gd name="T33" fmla="*/ 44 h 140"/>
                <a:gd name="T34" fmla="*/ 2 w 43"/>
                <a:gd name="T35" fmla="*/ 109 h 140"/>
                <a:gd name="T36" fmla="*/ 2 w 43"/>
                <a:gd name="T37" fmla="*/ 109 h 140"/>
                <a:gd name="T38" fmla="*/ 2 w 43"/>
                <a:gd name="T39" fmla="*/ 114 h 140"/>
                <a:gd name="T40" fmla="*/ 3 w 43"/>
                <a:gd name="T41" fmla="*/ 116 h 140"/>
                <a:gd name="T42" fmla="*/ 6 w 43"/>
                <a:gd name="T43" fmla="*/ 125 h 140"/>
                <a:gd name="T44" fmla="*/ 6 w 43"/>
                <a:gd name="T45" fmla="*/ 125 h 140"/>
                <a:gd name="T46" fmla="*/ 6 w 43"/>
                <a:gd name="T47" fmla="*/ 125 h 140"/>
                <a:gd name="T48" fmla="*/ 7 w 43"/>
                <a:gd name="T49" fmla="*/ 125 h 140"/>
                <a:gd name="T50" fmla="*/ 6 w 43"/>
                <a:gd name="T51" fmla="*/ 125 h 140"/>
                <a:gd name="T52" fmla="*/ 10 w 43"/>
                <a:gd name="T53" fmla="*/ 128 h 140"/>
                <a:gd name="T54" fmla="*/ 10 w 43"/>
                <a:gd name="T55" fmla="*/ 128 h 140"/>
                <a:gd name="T56" fmla="*/ 7 w 43"/>
                <a:gd name="T57" fmla="*/ 126 h 140"/>
                <a:gd name="T58" fmla="*/ 9 w 43"/>
                <a:gd name="T59" fmla="*/ 128 h 140"/>
                <a:gd name="T60" fmla="*/ 10 w 43"/>
                <a:gd name="T61" fmla="*/ 130 h 140"/>
                <a:gd name="T62" fmla="*/ 14 w 43"/>
                <a:gd name="T63" fmla="*/ 140 h 140"/>
                <a:gd name="T64" fmla="*/ 29 w 43"/>
                <a:gd name="T65" fmla="*/ 133 h 140"/>
                <a:gd name="T66" fmla="*/ 30 w 43"/>
                <a:gd name="T67" fmla="*/ 125 h 140"/>
                <a:gd name="T68" fmla="*/ 30 w 43"/>
                <a:gd name="T69" fmla="*/ 125 h 140"/>
                <a:gd name="T70" fmla="*/ 31 w 43"/>
                <a:gd name="T71" fmla="*/ 119 h 140"/>
                <a:gd name="T72" fmla="*/ 31 w 43"/>
                <a:gd name="T73" fmla="*/ 117 h 140"/>
                <a:gd name="T74" fmla="*/ 34 w 43"/>
                <a:gd name="T75" fmla="*/ 106 h 140"/>
                <a:gd name="T76" fmla="*/ 34 w 43"/>
                <a:gd name="T77" fmla="*/ 104 h 140"/>
                <a:gd name="T78" fmla="*/ 35 w 43"/>
                <a:gd name="T79" fmla="*/ 100 h 140"/>
                <a:gd name="T80" fmla="*/ 42 w 43"/>
                <a:gd name="T81" fmla="*/ 74 h 140"/>
                <a:gd name="T82" fmla="*/ 38 w 43"/>
                <a:gd name="T83" fmla="*/ 69 h 140"/>
                <a:gd name="T84" fmla="*/ 38 w 43"/>
                <a:gd name="T85" fmla="*/ 70 h 140"/>
                <a:gd name="T86" fmla="*/ 33 w 43"/>
                <a:gd name="T87" fmla="*/ 63 h 140"/>
                <a:gd name="T88" fmla="*/ 27 w 43"/>
                <a:gd name="T89" fmla="*/ 55 h 140"/>
                <a:gd name="T90" fmla="*/ 28 w 43"/>
                <a:gd name="T91" fmla="*/ 55 h 140"/>
                <a:gd name="T92" fmla="*/ 36 w 43"/>
                <a:gd name="T93" fmla="*/ 52 h 140"/>
                <a:gd name="T94" fmla="*/ 27 w 43"/>
                <a:gd name="T95" fmla="*/ 5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140">
                  <a:moveTo>
                    <a:pt x="6" y="125"/>
                  </a:moveTo>
                  <a:cubicBezTo>
                    <a:pt x="6" y="125"/>
                    <a:pt x="6" y="125"/>
                    <a:pt x="6" y="125"/>
                  </a:cubicBezTo>
                  <a:cubicBezTo>
                    <a:pt x="6" y="125"/>
                    <a:pt x="6" y="125"/>
                    <a:pt x="7" y="125"/>
                  </a:cubicBezTo>
                  <a:cubicBezTo>
                    <a:pt x="7" y="125"/>
                    <a:pt x="6" y="125"/>
                    <a:pt x="6" y="125"/>
                  </a:cubicBezTo>
                  <a:close/>
                  <a:moveTo>
                    <a:pt x="34" y="63"/>
                  </a:moveTo>
                  <a:cubicBezTo>
                    <a:pt x="39" y="60"/>
                    <a:pt x="43" y="56"/>
                    <a:pt x="31" y="49"/>
                  </a:cubicBezTo>
                  <a:cubicBezTo>
                    <a:pt x="39" y="47"/>
                    <a:pt x="41" y="39"/>
                    <a:pt x="41" y="30"/>
                  </a:cubicBezTo>
                  <a:cubicBezTo>
                    <a:pt x="40" y="24"/>
                    <a:pt x="39" y="18"/>
                    <a:pt x="38" y="13"/>
                  </a:cubicBezTo>
                  <a:cubicBezTo>
                    <a:pt x="38" y="12"/>
                    <a:pt x="38" y="12"/>
                    <a:pt x="38" y="12"/>
                  </a:cubicBezTo>
                  <a:cubicBezTo>
                    <a:pt x="37" y="7"/>
                    <a:pt x="37" y="4"/>
                    <a:pt x="37" y="1"/>
                  </a:cubicBezTo>
                  <a:cubicBezTo>
                    <a:pt x="31" y="11"/>
                    <a:pt x="33" y="6"/>
                    <a:pt x="35" y="0"/>
                  </a:cubicBezTo>
                  <a:cubicBezTo>
                    <a:pt x="28" y="4"/>
                    <a:pt x="20" y="8"/>
                    <a:pt x="12" y="12"/>
                  </a:cubicBezTo>
                  <a:cubicBezTo>
                    <a:pt x="11" y="15"/>
                    <a:pt x="11" y="18"/>
                    <a:pt x="10" y="21"/>
                  </a:cubicBezTo>
                  <a:cubicBezTo>
                    <a:pt x="10" y="21"/>
                    <a:pt x="10" y="22"/>
                    <a:pt x="10" y="22"/>
                  </a:cubicBezTo>
                  <a:cubicBezTo>
                    <a:pt x="10" y="22"/>
                    <a:pt x="10" y="22"/>
                    <a:pt x="10" y="22"/>
                  </a:cubicBezTo>
                  <a:cubicBezTo>
                    <a:pt x="10" y="22"/>
                    <a:pt x="10" y="22"/>
                    <a:pt x="10" y="22"/>
                  </a:cubicBezTo>
                  <a:cubicBezTo>
                    <a:pt x="8" y="30"/>
                    <a:pt x="7" y="37"/>
                    <a:pt x="6" y="44"/>
                  </a:cubicBezTo>
                  <a:cubicBezTo>
                    <a:pt x="2" y="69"/>
                    <a:pt x="0" y="93"/>
                    <a:pt x="2" y="109"/>
                  </a:cubicBezTo>
                  <a:cubicBezTo>
                    <a:pt x="2" y="109"/>
                    <a:pt x="2" y="109"/>
                    <a:pt x="2" y="109"/>
                  </a:cubicBezTo>
                  <a:cubicBezTo>
                    <a:pt x="2" y="111"/>
                    <a:pt x="2" y="113"/>
                    <a:pt x="2" y="114"/>
                  </a:cubicBezTo>
                  <a:cubicBezTo>
                    <a:pt x="3" y="115"/>
                    <a:pt x="3" y="115"/>
                    <a:pt x="3" y="116"/>
                  </a:cubicBezTo>
                  <a:cubicBezTo>
                    <a:pt x="4" y="120"/>
                    <a:pt x="5" y="123"/>
                    <a:pt x="6" y="125"/>
                  </a:cubicBezTo>
                  <a:cubicBezTo>
                    <a:pt x="6" y="125"/>
                    <a:pt x="6" y="125"/>
                    <a:pt x="6" y="125"/>
                  </a:cubicBezTo>
                  <a:cubicBezTo>
                    <a:pt x="6" y="125"/>
                    <a:pt x="6" y="125"/>
                    <a:pt x="6" y="125"/>
                  </a:cubicBezTo>
                  <a:cubicBezTo>
                    <a:pt x="6" y="125"/>
                    <a:pt x="6" y="125"/>
                    <a:pt x="7" y="125"/>
                  </a:cubicBezTo>
                  <a:cubicBezTo>
                    <a:pt x="7" y="125"/>
                    <a:pt x="6" y="125"/>
                    <a:pt x="6" y="125"/>
                  </a:cubicBezTo>
                  <a:cubicBezTo>
                    <a:pt x="8" y="127"/>
                    <a:pt x="9" y="127"/>
                    <a:pt x="10" y="128"/>
                  </a:cubicBezTo>
                  <a:cubicBezTo>
                    <a:pt x="11" y="129"/>
                    <a:pt x="10" y="129"/>
                    <a:pt x="10" y="128"/>
                  </a:cubicBezTo>
                  <a:cubicBezTo>
                    <a:pt x="9" y="127"/>
                    <a:pt x="8" y="126"/>
                    <a:pt x="7" y="126"/>
                  </a:cubicBezTo>
                  <a:cubicBezTo>
                    <a:pt x="8" y="126"/>
                    <a:pt x="8" y="127"/>
                    <a:pt x="9" y="128"/>
                  </a:cubicBezTo>
                  <a:cubicBezTo>
                    <a:pt x="9" y="129"/>
                    <a:pt x="10" y="130"/>
                    <a:pt x="10" y="130"/>
                  </a:cubicBezTo>
                  <a:cubicBezTo>
                    <a:pt x="11" y="133"/>
                    <a:pt x="12" y="137"/>
                    <a:pt x="14" y="140"/>
                  </a:cubicBezTo>
                  <a:cubicBezTo>
                    <a:pt x="19" y="138"/>
                    <a:pt x="24" y="136"/>
                    <a:pt x="29" y="133"/>
                  </a:cubicBezTo>
                  <a:cubicBezTo>
                    <a:pt x="29" y="130"/>
                    <a:pt x="30" y="128"/>
                    <a:pt x="30" y="125"/>
                  </a:cubicBezTo>
                  <a:cubicBezTo>
                    <a:pt x="30" y="125"/>
                    <a:pt x="30" y="125"/>
                    <a:pt x="30" y="125"/>
                  </a:cubicBezTo>
                  <a:cubicBezTo>
                    <a:pt x="30" y="123"/>
                    <a:pt x="31" y="121"/>
                    <a:pt x="31" y="119"/>
                  </a:cubicBezTo>
                  <a:cubicBezTo>
                    <a:pt x="31" y="119"/>
                    <a:pt x="31" y="118"/>
                    <a:pt x="31" y="117"/>
                  </a:cubicBezTo>
                  <a:cubicBezTo>
                    <a:pt x="32" y="114"/>
                    <a:pt x="33" y="110"/>
                    <a:pt x="34" y="106"/>
                  </a:cubicBezTo>
                  <a:cubicBezTo>
                    <a:pt x="34" y="105"/>
                    <a:pt x="34" y="105"/>
                    <a:pt x="34" y="104"/>
                  </a:cubicBezTo>
                  <a:cubicBezTo>
                    <a:pt x="35" y="103"/>
                    <a:pt x="35" y="101"/>
                    <a:pt x="35" y="100"/>
                  </a:cubicBezTo>
                  <a:cubicBezTo>
                    <a:pt x="39" y="86"/>
                    <a:pt x="43" y="75"/>
                    <a:pt x="42" y="74"/>
                  </a:cubicBezTo>
                  <a:cubicBezTo>
                    <a:pt x="41" y="71"/>
                    <a:pt x="39" y="70"/>
                    <a:pt x="38" y="69"/>
                  </a:cubicBezTo>
                  <a:cubicBezTo>
                    <a:pt x="38" y="70"/>
                    <a:pt x="38" y="70"/>
                    <a:pt x="38" y="70"/>
                  </a:cubicBezTo>
                  <a:cubicBezTo>
                    <a:pt x="18" y="68"/>
                    <a:pt x="27" y="66"/>
                    <a:pt x="33" y="63"/>
                  </a:cubicBezTo>
                  <a:moveTo>
                    <a:pt x="27" y="55"/>
                  </a:moveTo>
                  <a:cubicBezTo>
                    <a:pt x="27" y="55"/>
                    <a:pt x="28" y="55"/>
                    <a:pt x="28" y="55"/>
                  </a:cubicBezTo>
                  <a:cubicBezTo>
                    <a:pt x="31" y="55"/>
                    <a:pt x="34" y="54"/>
                    <a:pt x="36" y="52"/>
                  </a:cubicBezTo>
                  <a:cubicBezTo>
                    <a:pt x="28" y="52"/>
                    <a:pt x="28" y="55"/>
                    <a:pt x="27" y="5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94" name="Freeform 764">
              <a:extLst>
                <a:ext uri="{FF2B5EF4-FFF2-40B4-BE49-F238E27FC236}">
                  <a16:creationId xmlns:a16="http://schemas.microsoft.com/office/drawing/2014/main" id="{3BE6EB0B-A122-5257-9C6F-792CA72173C3}"/>
                </a:ext>
              </a:extLst>
            </p:cNvPr>
            <p:cNvSpPr>
              <a:spLocks noEditPoints="1"/>
            </p:cNvSpPr>
            <p:nvPr userDrawn="1"/>
          </p:nvSpPr>
          <p:spPr bwMode="auto">
            <a:xfrm>
              <a:off x="3612" y="1810"/>
              <a:ext cx="63" cy="193"/>
            </a:xfrm>
            <a:custGeom>
              <a:avLst/>
              <a:gdLst>
                <a:gd name="T0" fmla="*/ 7 w 44"/>
                <a:gd name="T1" fmla="*/ 119 h 134"/>
                <a:gd name="T2" fmla="*/ 7 w 44"/>
                <a:gd name="T3" fmla="*/ 119 h 134"/>
                <a:gd name="T4" fmla="*/ 7 w 44"/>
                <a:gd name="T5" fmla="*/ 119 h 134"/>
                <a:gd name="T6" fmla="*/ 7 w 44"/>
                <a:gd name="T7" fmla="*/ 119 h 134"/>
                <a:gd name="T8" fmla="*/ 34 w 44"/>
                <a:gd name="T9" fmla="*/ 60 h 134"/>
                <a:gd name="T10" fmla="*/ 31 w 44"/>
                <a:gd name="T11" fmla="*/ 46 h 134"/>
                <a:gd name="T12" fmla="*/ 41 w 44"/>
                <a:gd name="T13" fmla="*/ 28 h 134"/>
                <a:gd name="T14" fmla="*/ 39 w 44"/>
                <a:gd name="T15" fmla="*/ 12 h 134"/>
                <a:gd name="T16" fmla="*/ 38 w 44"/>
                <a:gd name="T17" fmla="*/ 11 h 134"/>
                <a:gd name="T18" fmla="*/ 37 w 44"/>
                <a:gd name="T19" fmla="*/ 1 h 134"/>
                <a:gd name="T20" fmla="*/ 36 w 44"/>
                <a:gd name="T21" fmla="*/ 0 h 134"/>
                <a:gd name="T22" fmla="*/ 13 w 44"/>
                <a:gd name="T23" fmla="*/ 10 h 134"/>
                <a:gd name="T24" fmla="*/ 10 w 44"/>
                <a:gd name="T25" fmla="*/ 19 h 134"/>
                <a:gd name="T26" fmla="*/ 10 w 44"/>
                <a:gd name="T27" fmla="*/ 20 h 134"/>
                <a:gd name="T28" fmla="*/ 10 w 44"/>
                <a:gd name="T29" fmla="*/ 21 h 134"/>
                <a:gd name="T30" fmla="*/ 10 w 44"/>
                <a:gd name="T31" fmla="*/ 21 h 134"/>
                <a:gd name="T32" fmla="*/ 6 w 44"/>
                <a:gd name="T33" fmla="*/ 42 h 134"/>
                <a:gd name="T34" fmla="*/ 2 w 44"/>
                <a:gd name="T35" fmla="*/ 104 h 134"/>
                <a:gd name="T36" fmla="*/ 2 w 44"/>
                <a:gd name="T37" fmla="*/ 104 h 134"/>
                <a:gd name="T38" fmla="*/ 3 w 44"/>
                <a:gd name="T39" fmla="*/ 109 h 134"/>
                <a:gd name="T40" fmla="*/ 3 w 44"/>
                <a:gd name="T41" fmla="*/ 111 h 134"/>
                <a:gd name="T42" fmla="*/ 6 w 44"/>
                <a:gd name="T43" fmla="*/ 119 h 134"/>
                <a:gd name="T44" fmla="*/ 7 w 44"/>
                <a:gd name="T45" fmla="*/ 119 h 134"/>
                <a:gd name="T46" fmla="*/ 7 w 44"/>
                <a:gd name="T47" fmla="*/ 119 h 134"/>
                <a:gd name="T48" fmla="*/ 7 w 44"/>
                <a:gd name="T49" fmla="*/ 119 h 134"/>
                <a:gd name="T50" fmla="*/ 7 w 44"/>
                <a:gd name="T51" fmla="*/ 119 h 134"/>
                <a:gd name="T52" fmla="*/ 10 w 44"/>
                <a:gd name="T53" fmla="*/ 122 h 134"/>
                <a:gd name="T54" fmla="*/ 10 w 44"/>
                <a:gd name="T55" fmla="*/ 122 h 134"/>
                <a:gd name="T56" fmla="*/ 7 w 44"/>
                <a:gd name="T57" fmla="*/ 120 h 134"/>
                <a:gd name="T58" fmla="*/ 9 w 44"/>
                <a:gd name="T59" fmla="*/ 122 h 134"/>
                <a:gd name="T60" fmla="*/ 10 w 44"/>
                <a:gd name="T61" fmla="*/ 124 h 134"/>
                <a:gd name="T62" fmla="*/ 14 w 44"/>
                <a:gd name="T63" fmla="*/ 134 h 134"/>
                <a:gd name="T64" fmla="*/ 30 w 44"/>
                <a:gd name="T65" fmla="*/ 127 h 134"/>
                <a:gd name="T66" fmla="*/ 30 w 44"/>
                <a:gd name="T67" fmla="*/ 119 h 134"/>
                <a:gd name="T68" fmla="*/ 30 w 44"/>
                <a:gd name="T69" fmla="*/ 119 h 134"/>
                <a:gd name="T70" fmla="*/ 31 w 44"/>
                <a:gd name="T71" fmla="*/ 114 h 134"/>
                <a:gd name="T72" fmla="*/ 32 w 44"/>
                <a:gd name="T73" fmla="*/ 112 h 134"/>
                <a:gd name="T74" fmla="*/ 34 w 44"/>
                <a:gd name="T75" fmla="*/ 101 h 134"/>
                <a:gd name="T76" fmla="*/ 35 w 44"/>
                <a:gd name="T77" fmla="*/ 99 h 134"/>
                <a:gd name="T78" fmla="*/ 36 w 44"/>
                <a:gd name="T79" fmla="*/ 95 h 134"/>
                <a:gd name="T80" fmla="*/ 42 w 44"/>
                <a:gd name="T81" fmla="*/ 70 h 134"/>
                <a:gd name="T82" fmla="*/ 38 w 44"/>
                <a:gd name="T83" fmla="*/ 66 h 134"/>
                <a:gd name="T84" fmla="*/ 38 w 44"/>
                <a:gd name="T85" fmla="*/ 66 h 134"/>
                <a:gd name="T86" fmla="*/ 34 w 44"/>
                <a:gd name="T87" fmla="*/ 60 h 134"/>
                <a:gd name="T88" fmla="*/ 27 w 44"/>
                <a:gd name="T89" fmla="*/ 52 h 134"/>
                <a:gd name="T90" fmla="*/ 28 w 44"/>
                <a:gd name="T91" fmla="*/ 52 h 134"/>
                <a:gd name="T92" fmla="*/ 36 w 44"/>
                <a:gd name="T93" fmla="*/ 50 h 134"/>
                <a:gd name="T94" fmla="*/ 27 w 44"/>
                <a:gd name="T95" fmla="*/ 52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 h="134">
                  <a:moveTo>
                    <a:pt x="7" y="119"/>
                  </a:moveTo>
                  <a:cubicBezTo>
                    <a:pt x="7" y="119"/>
                    <a:pt x="7" y="119"/>
                    <a:pt x="7" y="119"/>
                  </a:cubicBezTo>
                  <a:cubicBezTo>
                    <a:pt x="7" y="119"/>
                    <a:pt x="7" y="119"/>
                    <a:pt x="7" y="119"/>
                  </a:cubicBezTo>
                  <a:cubicBezTo>
                    <a:pt x="7" y="119"/>
                    <a:pt x="7" y="119"/>
                    <a:pt x="7" y="119"/>
                  </a:cubicBezTo>
                  <a:close/>
                  <a:moveTo>
                    <a:pt x="34" y="60"/>
                  </a:moveTo>
                  <a:cubicBezTo>
                    <a:pt x="40" y="57"/>
                    <a:pt x="44" y="53"/>
                    <a:pt x="31" y="46"/>
                  </a:cubicBezTo>
                  <a:cubicBezTo>
                    <a:pt x="40" y="45"/>
                    <a:pt x="42" y="37"/>
                    <a:pt x="41" y="28"/>
                  </a:cubicBezTo>
                  <a:cubicBezTo>
                    <a:pt x="41" y="23"/>
                    <a:pt x="39" y="17"/>
                    <a:pt x="39" y="12"/>
                  </a:cubicBezTo>
                  <a:cubicBezTo>
                    <a:pt x="38" y="11"/>
                    <a:pt x="38" y="11"/>
                    <a:pt x="38" y="11"/>
                  </a:cubicBezTo>
                  <a:cubicBezTo>
                    <a:pt x="38" y="6"/>
                    <a:pt x="37" y="3"/>
                    <a:pt x="37" y="1"/>
                  </a:cubicBezTo>
                  <a:cubicBezTo>
                    <a:pt x="31" y="10"/>
                    <a:pt x="33" y="5"/>
                    <a:pt x="36" y="0"/>
                  </a:cubicBezTo>
                  <a:cubicBezTo>
                    <a:pt x="28" y="3"/>
                    <a:pt x="20" y="7"/>
                    <a:pt x="13" y="10"/>
                  </a:cubicBezTo>
                  <a:cubicBezTo>
                    <a:pt x="12" y="13"/>
                    <a:pt x="11" y="16"/>
                    <a:pt x="10" y="19"/>
                  </a:cubicBezTo>
                  <a:cubicBezTo>
                    <a:pt x="10" y="20"/>
                    <a:pt x="10" y="20"/>
                    <a:pt x="10" y="20"/>
                  </a:cubicBezTo>
                  <a:cubicBezTo>
                    <a:pt x="10" y="21"/>
                    <a:pt x="10" y="21"/>
                    <a:pt x="10" y="21"/>
                  </a:cubicBezTo>
                  <a:cubicBezTo>
                    <a:pt x="10" y="21"/>
                    <a:pt x="10" y="21"/>
                    <a:pt x="10" y="21"/>
                  </a:cubicBezTo>
                  <a:cubicBezTo>
                    <a:pt x="9" y="28"/>
                    <a:pt x="7" y="35"/>
                    <a:pt x="6" y="42"/>
                  </a:cubicBezTo>
                  <a:cubicBezTo>
                    <a:pt x="2" y="65"/>
                    <a:pt x="0" y="89"/>
                    <a:pt x="2" y="104"/>
                  </a:cubicBezTo>
                  <a:cubicBezTo>
                    <a:pt x="2" y="104"/>
                    <a:pt x="2" y="104"/>
                    <a:pt x="2" y="104"/>
                  </a:cubicBezTo>
                  <a:cubicBezTo>
                    <a:pt x="2" y="106"/>
                    <a:pt x="3" y="107"/>
                    <a:pt x="3" y="109"/>
                  </a:cubicBezTo>
                  <a:cubicBezTo>
                    <a:pt x="3" y="109"/>
                    <a:pt x="3" y="110"/>
                    <a:pt x="3" y="111"/>
                  </a:cubicBezTo>
                  <a:cubicBezTo>
                    <a:pt x="4" y="114"/>
                    <a:pt x="5" y="117"/>
                    <a:pt x="6" y="119"/>
                  </a:cubicBezTo>
                  <a:cubicBezTo>
                    <a:pt x="6" y="119"/>
                    <a:pt x="7" y="119"/>
                    <a:pt x="7" y="119"/>
                  </a:cubicBezTo>
                  <a:cubicBezTo>
                    <a:pt x="7" y="119"/>
                    <a:pt x="7" y="119"/>
                    <a:pt x="7" y="119"/>
                  </a:cubicBezTo>
                  <a:cubicBezTo>
                    <a:pt x="7" y="119"/>
                    <a:pt x="7" y="119"/>
                    <a:pt x="7" y="119"/>
                  </a:cubicBezTo>
                  <a:cubicBezTo>
                    <a:pt x="7" y="119"/>
                    <a:pt x="7" y="119"/>
                    <a:pt x="7" y="119"/>
                  </a:cubicBezTo>
                  <a:cubicBezTo>
                    <a:pt x="9" y="121"/>
                    <a:pt x="10" y="122"/>
                    <a:pt x="10" y="122"/>
                  </a:cubicBezTo>
                  <a:cubicBezTo>
                    <a:pt x="11" y="123"/>
                    <a:pt x="11" y="123"/>
                    <a:pt x="10" y="122"/>
                  </a:cubicBezTo>
                  <a:cubicBezTo>
                    <a:pt x="9" y="122"/>
                    <a:pt x="8" y="121"/>
                    <a:pt x="7" y="120"/>
                  </a:cubicBezTo>
                  <a:cubicBezTo>
                    <a:pt x="8" y="120"/>
                    <a:pt x="9" y="121"/>
                    <a:pt x="9" y="122"/>
                  </a:cubicBezTo>
                  <a:cubicBezTo>
                    <a:pt x="10" y="123"/>
                    <a:pt x="10" y="123"/>
                    <a:pt x="10" y="124"/>
                  </a:cubicBezTo>
                  <a:cubicBezTo>
                    <a:pt x="12" y="127"/>
                    <a:pt x="13" y="130"/>
                    <a:pt x="14" y="134"/>
                  </a:cubicBezTo>
                  <a:cubicBezTo>
                    <a:pt x="19" y="132"/>
                    <a:pt x="24" y="129"/>
                    <a:pt x="30" y="127"/>
                  </a:cubicBezTo>
                  <a:cubicBezTo>
                    <a:pt x="30" y="124"/>
                    <a:pt x="30" y="122"/>
                    <a:pt x="30" y="119"/>
                  </a:cubicBezTo>
                  <a:cubicBezTo>
                    <a:pt x="30" y="119"/>
                    <a:pt x="30" y="119"/>
                    <a:pt x="30" y="119"/>
                  </a:cubicBezTo>
                  <a:cubicBezTo>
                    <a:pt x="31" y="117"/>
                    <a:pt x="31" y="116"/>
                    <a:pt x="31" y="114"/>
                  </a:cubicBezTo>
                  <a:cubicBezTo>
                    <a:pt x="31" y="113"/>
                    <a:pt x="32" y="112"/>
                    <a:pt x="32" y="112"/>
                  </a:cubicBezTo>
                  <a:cubicBezTo>
                    <a:pt x="32" y="108"/>
                    <a:pt x="33" y="104"/>
                    <a:pt x="34" y="101"/>
                  </a:cubicBezTo>
                  <a:cubicBezTo>
                    <a:pt x="34" y="100"/>
                    <a:pt x="34" y="100"/>
                    <a:pt x="35" y="99"/>
                  </a:cubicBezTo>
                  <a:cubicBezTo>
                    <a:pt x="35" y="98"/>
                    <a:pt x="35" y="96"/>
                    <a:pt x="36" y="95"/>
                  </a:cubicBezTo>
                  <a:cubicBezTo>
                    <a:pt x="39" y="82"/>
                    <a:pt x="43" y="71"/>
                    <a:pt x="42" y="70"/>
                  </a:cubicBezTo>
                  <a:cubicBezTo>
                    <a:pt x="41" y="67"/>
                    <a:pt x="40" y="67"/>
                    <a:pt x="38" y="66"/>
                  </a:cubicBezTo>
                  <a:cubicBezTo>
                    <a:pt x="39" y="66"/>
                    <a:pt x="39" y="66"/>
                    <a:pt x="38" y="66"/>
                  </a:cubicBezTo>
                  <a:cubicBezTo>
                    <a:pt x="18" y="64"/>
                    <a:pt x="27" y="63"/>
                    <a:pt x="34" y="60"/>
                  </a:cubicBezTo>
                  <a:moveTo>
                    <a:pt x="27" y="52"/>
                  </a:moveTo>
                  <a:cubicBezTo>
                    <a:pt x="28" y="52"/>
                    <a:pt x="28" y="52"/>
                    <a:pt x="28" y="52"/>
                  </a:cubicBezTo>
                  <a:cubicBezTo>
                    <a:pt x="32" y="52"/>
                    <a:pt x="34" y="51"/>
                    <a:pt x="36" y="50"/>
                  </a:cubicBezTo>
                  <a:cubicBezTo>
                    <a:pt x="28" y="49"/>
                    <a:pt x="28" y="52"/>
                    <a:pt x="27" y="5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95" name="Freeform 765">
              <a:extLst>
                <a:ext uri="{FF2B5EF4-FFF2-40B4-BE49-F238E27FC236}">
                  <a16:creationId xmlns:a16="http://schemas.microsoft.com/office/drawing/2014/main" id="{13F74D10-0245-90EA-4EF8-30E8EB745008}"/>
                </a:ext>
              </a:extLst>
            </p:cNvPr>
            <p:cNvSpPr>
              <a:spLocks noEditPoints="1"/>
            </p:cNvSpPr>
            <p:nvPr userDrawn="1"/>
          </p:nvSpPr>
          <p:spPr bwMode="auto">
            <a:xfrm>
              <a:off x="2745" y="2435"/>
              <a:ext cx="37" cy="210"/>
            </a:xfrm>
            <a:custGeom>
              <a:avLst/>
              <a:gdLst>
                <a:gd name="T0" fmla="*/ 4 w 26"/>
                <a:gd name="T1" fmla="*/ 130 h 146"/>
                <a:gd name="T2" fmla="*/ 4 w 26"/>
                <a:gd name="T3" fmla="*/ 130 h 146"/>
                <a:gd name="T4" fmla="*/ 4 w 26"/>
                <a:gd name="T5" fmla="*/ 130 h 146"/>
                <a:gd name="T6" fmla="*/ 4 w 26"/>
                <a:gd name="T7" fmla="*/ 130 h 146"/>
                <a:gd name="T8" fmla="*/ 20 w 26"/>
                <a:gd name="T9" fmla="*/ 65 h 146"/>
                <a:gd name="T10" fmla="*/ 18 w 26"/>
                <a:gd name="T11" fmla="*/ 50 h 146"/>
                <a:gd name="T12" fmla="*/ 25 w 26"/>
                <a:gd name="T13" fmla="*/ 30 h 146"/>
                <a:gd name="T14" fmla="*/ 23 w 26"/>
                <a:gd name="T15" fmla="*/ 13 h 146"/>
                <a:gd name="T16" fmla="*/ 23 w 26"/>
                <a:gd name="T17" fmla="*/ 11 h 146"/>
                <a:gd name="T18" fmla="*/ 22 w 26"/>
                <a:gd name="T19" fmla="*/ 1 h 146"/>
                <a:gd name="T20" fmla="*/ 21 w 26"/>
                <a:gd name="T21" fmla="*/ 0 h 146"/>
                <a:gd name="T22" fmla="*/ 7 w 26"/>
                <a:gd name="T23" fmla="*/ 11 h 146"/>
                <a:gd name="T24" fmla="*/ 6 w 26"/>
                <a:gd name="T25" fmla="*/ 21 h 146"/>
                <a:gd name="T26" fmla="*/ 6 w 26"/>
                <a:gd name="T27" fmla="*/ 22 h 146"/>
                <a:gd name="T28" fmla="*/ 6 w 26"/>
                <a:gd name="T29" fmla="*/ 23 h 146"/>
                <a:gd name="T30" fmla="*/ 6 w 26"/>
                <a:gd name="T31" fmla="*/ 23 h 146"/>
                <a:gd name="T32" fmla="*/ 3 w 26"/>
                <a:gd name="T33" fmla="*/ 46 h 146"/>
                <a:gd name="T34" fmla="*/ 1 w 26"/>
                <a:gd name="T35" fmla="*/ 113 h 146"/>
                <a:gd name="T36" fmla="*/ 1 w 26"/>
                <a:gd name="T37" fmla="*/ 114 h 146"/>
                <a:gd name="T38" fmla="*/ 1 w 26"/>
                <a:gd name="T39" fmla="*/ 118 h 146"/>
                <a:gd name="T40" fmla="*/ 2 w 26"/>
                <a:gd name="T41" fmla="*/ 121 h 146"/>
                <a:gd name="T42" fmla="*/ 4 w 26"/>
                <a:gd name="T43" fmla="*/ 130 h 146"/>
                <a:gd name="T44" fmla="*/ 4 w 26"/>
                <a:gd name="T45" fmla="*/ 130 h 146"/>
                <a:gd name="T46" fmla="*/ 4 w 26"/>
                <a:gd name="T47" fmla="*/ 130 h 146"/>
                <a:gd name="T48" fmla="*/ 4 w 26"/>
                <a:gd name="T49" fmla="*/ 130 h 146"/>
                <a:gd name="T50" fmla="*/ 4 w 26"/>
                <a:gd name="T51" fmla="*/ 130 h 146"/>
                <a:gd name="T52" fmla="*/ 6 w 26"/>
                <a:gd name="T53" fmla="*/ 133 h 146"/>
                <a:gd name="T54" fmla="*/ 6 w 26"/>
                <a:gd name="T55" fmla="*/ 133 h 146"/>
                <a:gd name="T56" fmla="*/ 4 w 26"/>
                <a:gd name="T57" fmla="*/ 131 h 146"/>
                <a:gd name="T58" fmla="*/ 5 w 26"/>
                <a:gd name="T59" fmla="*/ 133 h 146"/>
                <a:gd name="T60" fmla="*/ 6 w 26"/>
                <a:gd name="T61" fmla="*/ 135 h 146"/>
                <a:gd name="T62" fmla="*/ 8 w 26"/>
                <a:gd name="T63" fmla="*/ 146 h 146"/>
                <a:gd name="T64" fmla="*/ 18 w 26"/>
                <a:gd name="T65" fmla="*/ 138 h 146"/>
                <a:gd name="T66" fmla="*/ 18 w 26"/>
                <a:gd name="T67" fmla="*/ 130 h 146"/>
                <a:gd name="T68" fmla="*/ 18 w 26"/>
                <a:gd name="T69" fmla="*/ 130 h 146"/>
                <a:gd name="T70" fmla="*/ 19 w 26"/>
                <a:gd name="T71" fmla="*/ 124 h 146"/>
                <a:gd name="T72" fmla="*/ 19 w 26"/>
                <a:gd name="T73" fmla="*/ 122 h 146"/>
                <a:gd name="T74" fmla="*/ 20 w 26"/>
                <a:gd name="T75" fmla="*/ 110 h 146"/>
                <a:gd name="T76" fmla="*/ 21 w 26"/>
                <a:gd name="T77" fmla="*/ 108 h 146"/>
                <a:gd name="T78" fmla="*/ 21 w 26"/>
                <a:gd name="T79" fmla="*/ 104 h 146"/>
                <a:gd name="T80" fmla="*/ 25 w 26"/>
                <a:gd name="T81" fmla="*/ 76 h 146"/>
                <a:gd name="T82" fmla="*/ 23 w 26"/>
                <a:gd name="T83" fmla="*/ 71 h 146"/>
                <a:gd name="T84" fmla="*/ 23 w 26"/>
                <a:gd name="T85" fmla="*/ 72 h 146"/>
                <a:gd name="T86" fmla="*/ 20 w 26"/>
                <a:gd name="T87" fmla="*/ 65 h 146"/>
                <a:gd name="T88" fmla="*/ 16 w 26"/>
                <a:gd name="T89" fmla="*/ 57 h 146"/>
                <a:gd name="T90" fmla="*/ 17 w 26"/>
                <a:gd name="T91" fmla="*/ 57 h 146"/>
                <a:gd name="T92" fmla="*/ 22 w 26"/>
                <a:gd name="T93" fmla="*/ 54 h 146"/>
                <a:gd name="T94" fmla="*/ 16 w 26"/>
                <a:gd name="T95" fmla="*/ 57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6" h="146">
                  <a:moveTo>
                    <a:pt x="4" y="130"/>
                  </a:moveTo>
                  <a:cubicBezTo>
                    <a:pt x="4" y="130"/>
                    <a:pt x="4" y="130"/>
                    <a:pt x="4" y="130"/>
                  </a:cubicBezTo>
                  <a:cubicBezTo>
                    <a:pt x="4" y="130"/>
                    <a:pt x="4" y="130"/>
                    <a:pt x="4" y="130"/>
                  </a:cubicBezTo>
                  <a:cubicBezTo>
                    <a:pt x="4" y="130"/>
                    <a:pt x="4" y="130"/>
                    <a:pt x="4" y="130"/>
                  </a:cubicBezTo>
                  <a:close/>
                  <a:moveTo>
                    <a:pt x="20" y="65"/>
                  </a:moveTo>
                  <a:cubicBezTo>
                    <a:pt x="24" y="62"/>
                    <a:pt x="26" y="57"/>
                    <a:pt x="18" y="50"/>
                  </a:cubicBezTo>
                  <a:cubicBezTo>
                    <a:pt x="24" y="49"/>
                    <a:pt x="25" y="40"/>
                    <a:pt x="25" y="30"/>
                  </a:cubicBezTo>
                  <a:cubicBezTo>
                    <a:pt x="24" y="25"/>
                    <a:pt x="24" y="18"/>
                    <a:pt x="23" y="13"/>
                  </a:cubicBezTo>
                  <a:cubicBezTo>
                    <a:pt x="23" y="12"/>
                    <a:pt x="23" y="12"/>
                    <a:pt x="23" y="11"/>
                  </a:cubicBezTo>
                  <a:cubicBezTo>
                    <a:pt x="22" y="7"/>
                    <a:pt x="22" y="3"/>
                    <a:pt x="22" y="1"/>
                  </a:cubicBezTo>
                  <a:cubicBezTo>
                    <a:pt x="18" y="11"/>
                    <a:pt x="20" y="5"/>
                    <a:pt x="21" y="0"/>
                  </a:cubicBezTo>
                  <a:cubicBezTo>
                    <a:pt x="17" y="3"/>
                    <a:pt x="12" y="7"/>
                    <a:pt x="7" y="11"/>
                  </a:cubicBezTo>
                  <a:cubicBezTo>
                    <a:pt x="7" y="15"/>
                    <a:pt x="6" y="18"/>
                    <a:pt x="6" y="21"/>
                  </a:cubicBezTo>
                  <a:cubicBezTo>
                    <a:pt x="6" y="21"/>
                    <a:pt x="6" y="22"/>
                    <a:pt x="6" y="22"/>
                  </a:cubicBezTo>
                  <a:cubicBezTo>
                    <a:pt x="6" y="22"/>
                    <a:pt x="6" y="22"/>
                    <a:pt x="6" y="23"/>
                  </a:cubicBezTo>
                  <a:cubicBezTo>
                    <a:pt x="6" y="23"/>
                    <a:pt x="6" y="23"/>
                    <a:pt x="6" y="23"/>
                  </a:cubicBezTo>
                  <a:cubicBezTo>
                    <a:pt x="5" y="30"/>
                    <a:pt x="4" y="38"/>
                    <a:pt x="3" y="46"/>
                  </a:cubicBezTo>
                  <a:cubicBezTo>
                    <a:pt x="1" y="71"/>
                    <a:pt x="0" y="97"/>
                    <a:pt x="1" y="113"/>
                  </a:cubicBezTo>
                  <a:cubicBezTo>
                    <a:pt x="1" y="113"/>
                    <a:pt x="1" y="114"/>
                    <a:pt x="1" y="114"/>
                  </a:cubicBezTo>
                  <a:cubicBezTo>
                    <a:pt x="1" y="115"/>
                    <a:pt x="1" y="117"/>
                    <a:pt x="1" y="118"/>
                  </a:cubicBezTo>
                  <a:cubicBezTo>
                    <a:pt x="1" y="119"/>
                    <a:pt x="2" y="120"/>
                    <a:pt x="2" y="121"/>
                  </a:cubicBezTo>
                  <a:cubicBezTo>
                    <a:pt x="2" y="124"/>
                    <a:pt x="3" y="127"/>
                    <a:pt x="4" y="130"/>
                  </a:cubicBezTo>
                  <a:cubicBezTo>
                    <a:pt x="4" y="130"/>
                    <a:pt x="4" y="130"/>
                    <a:pt x="4" y="130"/>
                  </a:cubicBezTo>
                  <a:cubicBezTo>
                    <a:pt x="4" y="130"/>
                    <a:pt x="4" y="130"/>
                    <a:pt x="4" y="130"/>
                  </a:cubicBezTo>
                  <a:cubicBezTo>
                    <a:pt x="4" y="130"/>
                    <a:pt x="4" y="130"/>
                    <a:pt x="4" y="130"/>
                  </a:cubicBezTo>
                  <a:cubicBezTo>
                    <a:pt x="4" y="130"/>
                    <a:pt x="4" y="130"/>
                    <a:pt x="4" y="130"/>
                  </a:cubicBezTo>
                  <a:cubicBezTo>
                    <a:pt x="5" y="132"/>
                    <a:pt x="5" y="132"/>
                    <a:pt x="6" y="133"/>
                  </a:cubicBezTo>
                  <a:cubicBezTo>
                    <a:pt x="6" y="134"/>
                    <a:pt x="6" y="134"/>
                    <a:pt x="6" y="133"/>
                  </a:cubicBezTo>
                  <a:cubicBezTo>
                    <a:pt x="5" y="132"/>
                    <a:pt x="5" y="131"/>
                    <a:pt x="4" y="131"/>
                  </a:cubicBezTo>
                  <a:cubicBezTo>
                    <a:pt x="5" y="131"/>
                    <a:pt x="5" y="132"/>
                    <a:pt x="5" y="133"/>
                  </a:cubicBezTo>
                  <a:cubicBezTo>
                    <a:pt x="5" y="134"/>
                    <a:pt x="6" y="135"/>
                    <a:pt x="6" y="135"/>
                  </a:cubicBezTo>
                  <a:cubicBezTo>
                    <a:pt x="7" y="138"/>
                    <a:pt x="7" y="142"/>
                    <a:pt x="8" y="146"/>
                  </a:cubicBezTo>
                  <a:cubicBezTo>
                    <a:pt x="11" y="144"/>
                    <a:pt x="14" y="141"/>
                    <a:pt x="18" y="138"/>
                  </a:cubicBezTo>
                  <a:cubicBezTo>
                    <a:pt x="18" y="136"/>
                    <a:pt x="18" y="133"/>
                    <a:pt x="18" y="130"/>
                  </a:cubicBezTo>
                  <a:cubicBezTo>
                    <a:pt x="18" y="130"/>
                    <a:pt x="18" y="130"/>
                    <a:pt x="18" y="130"/>
                  </a:cubicBezTo>
                  <a:cubicBezTo>
                    <a:pt x="18" y="128"/>
                    <a:pt x="18" y="126"/>
                    <a:pt x="19" y="124"/>
                  </a:cubicBezTo>
                  <a:cubicBezTo>
                    <a:pt x="19" y="123"/>
                    <a:pt x="19" y="123"/>
                    <a:pt x="19" y="122"/>
                  </a:cubicBezTo>
                  <a:cubicBezTo>
                    <a:pt x="19" y="118"/>
                    <a:pt x="20" y="114"/>
                    <a:pt x="20" y="110"/>
                  </a:cubicBezTo>
                  <a:cubicBezTo>
                    <a:pt x="20" y="109"/>
                    <a:pt x="21" y="109"/>
                    <a:pt x="21" y="108"/>
                  </a:cubicBezTo>
                  <a:cubicBezTo>
                    <a:pt x="21" y="107"/>
                    <a:pt x="21" y="105"/>
                    <a:pt x="21" y="104"/>
                  </a:cubicBezTo>
                  <a:cubicBezTo>
                    <a:pt x="23" y="89"/>
                    <a:pt x="26" y="77"/>
                    <a:pt x="25" y="76"/>
                  </a:cubicBezTo>
                  <a:cubicBezTo>
                    <a:pt x="24" y="73"/>
                    <a:pt x="24" y="73"/>
                    <a:pt x="23" y="71"/>
                  </a:cubicBezTo>
                  <a:cubicBezTo>
                    <a:pt x="23" y="72"/>
                    <a:pt x="23" y="72"/>
                    <a:pt x="23" y="72"/>
                  </a:cubicBezTo>
                  <a:cubicBezTo>
                    <a:pt x="11" y="70"/>
                    <a:pt x="16" y="69"/>
                    <a:pt x="20" y="65"/>
                  </a:cubicBezTo>
                  <a:moveTo>
                    <a:pt x="16" y="57"/>
                  </a:moveTo>
                  <a:cubicBezTo>
                    <a:pt x="16" y="57"/>
                    <a:pt x="17" y="57"/>
                    <a:pt x="17" y="57"/>
                  </a:cubicBezTo>
                  <a:cubicBezTo>
                    <a:pt x="19" y="57"/>
                    <a:pt x="20" y="56"/>
                    <a:pt x="22" y="54"/>
                  </a:cubicBezTo>
                  <a:cubicBezTo>
                    <a:pt x="17" y="53"/>
                    <a:pt x="17" y="57"/>
                    <a:pt x="16" y="5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96" name="Freeform 766">
              <a:extLst>
                <a:ext uri="{FF2B5EF4-FFF2-40B4-BE49-F238E27FC236}">
                  <a16:creationId xmlns:a16="http://schemas.microsoft.com/office/drawing/2014/main" id="{A57EFCD0-8F49-91A4-7264-E22AFECB2A69}"/>
                </a:ext>
              </a:extLst>
            </p:cNvPr>
            <p:cNvSpPr>
              <a:spLocks/>
            </p:cNvSpPr>
            <p:nvPr userDrawn="1"/>
          </p:nvSpPr>
          <p:spPr bwMode="auto">
            <a:xfrm>
              <a:off x="2306" y="2179"/>
              <a:ext cx="3" cy="7"/>
            </a:xfrm>
            <a:custGeom>
              <a:avLst/>
              <a:gdLst>
                <a:gd name="T0" fmla="*/ 0 w 2"/>
                <a:gd name="T1" fmla="*/ 5 h 5"/>
                <a:gd name="T2" fmla="*/ 1 w 2"/>
                <a:gd name="T3" fmla="*/ 0 h 5"/>
                <a:gd name="T4" fmla="*/ 0 w 2"/>
                <a:gd name="T5" fmla="*/ 5 h 5"/>
              </a:gdLst>
              <a:ahLst/>
              <a:cxnLst>
                <a:cxn ang="0">
                  <a:pos x="T0" y="T1"/>
                </a:cxn>
                <a:cxn ang="0">
                  <a:pos x="T2" y="T3"/>
                </a:cxn>
                <a:cxn ang="0">
                  <a:pos x="T4" y="T5"/>
                </a:cxn>
              </a:cxnLst>
              <a:rect l="0" t="0" r="r" b="b"/>
              <a:pathLst>
                <a:path w="2" h="5">
                  <a:moveTo>
                    <a:pt x="0" y="5"/>
                  </a:moveTo>
                  <a:cubicBezTo>
                    <a:pt x="1" y="0"/>
                    <a:pt x="1" y="0"/>
                    <a:pt x="1" y="0"/>
                  </a:cubicBezTo>
                  <a:cubicBezTo>
                    <a:pt x="2" y="3"/>
                    <a:pt x="0" y="2"/>
                    <a:pt x="0" y="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97" name="Freeform 767">
              <a:extLst>
                <a:ext uri="{FF2B5EF4-FFF2-40B4-BE49-F238E27FC236}">
                  <a16:creationId xmlns:a16="http://schemas.microsoft.com/office/drawing/2014/main" id="{C97CD70B-4FD2-B764-2A50-9964A994BA7B}"/>
                </a:ext>
              </a:extLst>
            </p:cNvPr>
            <p:cNvSpPr>
              <a:spLocks/>
            </p:cNvSpPr>
            <p:nvPr userDrawn="1"/>
          </p:nvSpPr>
          <p:spPr bwMode="auto">
            <a:xfrm>
              <a:off x="2312" y="2184"/>
              <a:ext cx="3" cy="8"/>
            </a:xfrm>
            <a:custGeom>
              <a:avLst/>
              <a:gdLst>
                <a:gd name="T0" fmla="*/ 0 w 2"/>
                <a:gd name="T1" fmla="*/ 0 h 5"/>
                <a:gd name="T2" fmla="*/ 0 w 2"/>
                <a:gd name="T3" fmla="*/ 0 h 5"/>
              </a:gdLst>
              <a:ahLst/>
              <a:cxnLst>
                <a:cxn ang="0">
                  <a:pos x="T0" y="T1"/>
                </a:cxn>
                <a:cxn ang="0">
                  <a:pos x="T2" y="T3"/>
                </a:cxn>
              </a:cxnLst>
              <a:rect l="0" t="0" r="r" b="b"/>
              <a:pathLst>
                <a:path w="2" h="5">
                  <a:moveTo>
                    <a:pt x="0" y="0"/>
                  </a:moveTo>
                  <a:cubicBezTo>
                    <a:pt x="2" y="5"/>
                    <a:pt x="1" y="1"/>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98" name="Freeform 768">
              <a:extLst>
                <a:ext uri="{FF2B5EF4-FFF2-40B4-BE49-F238E27FC236}">
                  <a16:creationId xmlns:a16="http://schemas.microsoft.com/office/drawing/2014/main" id="{74DB3C4D-E320-1BF9-A44E-B0D8FC663489}"/>
                </a:ext>
              </a:extLst>
            </p:cNvPr>
            <p:cNvSpPr>
              <a:spLocks/>
            </p:cNvSpPr>
            <p:nvPr userDrawn="1"/>
          </p:nvSpPr>
          <p:spPr bwMode="auto">
            <a:xfrm>
              <a:off x="2319" y="2364"/>
              <a:ext cx="6" cy="7"/>
            </a:xfrm>
            <a:custGeom>
              <a:avLst/>
              <a:gdLst>
                <a:gd name="T0" fmla="*/ 0 w 4"/>
                <a:gd name="T1" fmla="*/ 5 h 5"/>
                <a:gd name="T2" fmla="*/ 3 w 4"/>
                <a:gd name="T3" fmla="*/ 0 h 5"/>
                <a:gd name="T4" fmla="*/ 0 w 4"/>
                <a:gd name="T5" fmla="*/ 5 h 5"/>
              </a:gdLst>
              <a:ahLst/>
              <a:cxnLst>
                <a:cxn ang="0">
                  <a:pos x="T0" y="T1"/>
                </a:cxn>
                <a:cxn ang="0">
                  <a:pos x="T2" y="T3"/>
                </a:cxn>
                <a:cxn ang="0">
                  <a:pos x="T4" y="T5"/>
                </a:cxn>
              </a:cxnLst>
              <a:rect l="0" t="0" r="r" b="b"/>
              <a:pathLst>
                <a:path w="4" h="5">
                  <a:moveTo>
                    <a:pt x="0" y="5"/>
                  </a:moveTo>
                  <a:cubicBezTo>
                    <a:pt x="1" y="3"/>
                    <a:pt x="2" y="2"/>
                    <a:pt x="3" y="0"/>
                  </a:cubicBezTo>
                  <a:cubicBezTo>
                    <a:pt x="4" y="4"/>
                    <a:pt x="1" y="4"/>
                    <a:pt x="0" y="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99" name="Freeform 769">
              <a:extLst>
                <a:ext uri="{FF2B5EF4-FFF2-40B4-BE49-F238E27FC236}">
                  <a16:creationId xmlns:a16="http://schemas.microsoft.com/office/drawing/2014/main" id="{A0F3ED5D-385A-931D-D8E8-2F880CC116CC}"/>
                </a:ext>
              </a:extLst>
            </p:cNvPr>
            <p:cNvSpPr>
              <a:spLocks/>
            </p:cNvSpPr>
            <p:nvPr userDrawn="1"/>
          </p:nvSpPr>
          <p:spPr bwMode="auto">
            <a:xfrm>
              <a:off x="2318" y="2371"/>
              <a:ext cx="1" cy="3"/>
            </a:xfrm>
            <a:custGeom>
              <a:avLst/>
              <a:gdLst>
                <a:gd name="T0" fmla="*/ 1 w 1"/>
                <a:gd name="T1" fmla="*/ 0 h 2"/>
                <a:gd name="T2" fmla="*/ 0 w 1"/>
                <a:gd name="T3" fmla="*/ 2 h 2"/>
                <a:gd name="T4" fmla="*/ 1 w 1"/>
                <a:gd name="T5" fmla="*/ 0 h 2"/>
              </a:gdLst>
              <a:ahLst/>
              <a:cxnLst>
                <a:cxn ang="0">
                  <a:pos x="T0" y="T1"/>
                </a:cxn>
                <a:cxn ang="0">
                  <a:pos x="T2" y="T3"/>
                </a:cxn>
                <a:cxn ang="0">
                  <a:pos x="T4" y="T5"/>
                </a:cxn>
              </a:cxnLst>
              <a:rect l="0" t="0" r="r" b="b"/>
              <a:pathLst>
                <a:path w="1" h="2">
                  <a:moveTo>
                    <a:pt x="1" y="0"/>
                  </a:moveTo>
                  <a:cubicBezTo>
                    <a:pt x="0" y="2"/>
                    <a:pt x="0" y="2"/>
                    <a:pt x="0" y="2"/>
                  </a:cubicBezTo>
                  <a:cubicBezTo>
                    <a:pt x="0" y="1"/>
                    <a:pt x="0" y="1"/>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00" name="Freeform 770">
              <a:extLst>
                <a:ext uri="{FF2B5EF4-FFF2-40B4-BE49-F238E27FC236}">
                  <a16:creationId xmlns:a16="http://schemas.microsoft.com/office/drawing/2014/main" id="{E428B44E-2FBB-0AEE-063E-AE503A8A782E}"/>
                </a:ext>
              </a:extLst>
            </p:cNvPr>
            <p:cNvSpPr>
              <a:spLocks/>
            </p:cNvSpPr>
            <p:nvPr userDrawn="1"/>
          </p:nvSpPr>
          <p:spPr bwMode="auto">
            <a:xfrm>
              <a:off x="2316" y="2210"/>
              <a:ext cx="3" cy="3"/>
            </a:xfrm>
            <a:custGeom>
              <a:avLst/>
              <a:gdLst>
                <a:gd name="T0" fmla="*/ 2 w 2"/>
                <a:gd name="T1" fmla="*/ 0 h 2"/>
                <a:gd name="T2" fmla="*/ 0 w 2"/>
                <a:gd name="T3" fmla="*/ 2 h 2"/>
                <a:gd name="T4" fmla="*/ 2 w 2"/>
                <a:gd name="T5" fmla="*/ 0 h 2"/>
              </a:gdLst>
              <a:ahLst/>
              <a:cxnLst>
                <a:cxn ang="0">
                  <a:pos x="T0" y="T1"/>
                </a:cxn>
                <a:cxn ang="0">
                  <a:pos x="T2" y="T3"/>
                </a:cxn>
                <a:cxn ang="0">
                  <a:pos x="T4" y="T5"/>
                </a:cxn>
              </a:cxnLst>
              <a:rect l="0" t="0" r="r" b="b"/>
              <a:pathLst>
                <a:path w="2" h="2">
                  <a:moveTo>
                    <a:pt x="2" y="0"/>
                  </a:moveTo>
                  <a:cubicBezTo>
                    <a:pt x="2" y="1"/>
                    <a:pt x="1" y="2"/>
                    <a:pt x="0" y="2"/>
                  </a:cubicBezTo>
                  <a:cubicBezTo>
                    <a:pt x="1" y="1"/>
                    <a:pt x="1" y="0"/>
                    <a:pt x="2"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01" name="Freeform 771">
              <a:extLst>
                <a:ext uri="{FF2B5EF4-FFF2-40B4-BE49-F238E27FC236}">
                  <a16:creationId xmlns:a16="http://schemas.microsoft.com/office/drawing/2014/main" id="{4C4D59AF-C6EE-AA3D-CBD7-0450F6199FB0}"/>
                </a:ext>
              </a:extLst>
            </p:cNvPr>
            <p:cNvSpPr>
              <a:spLocks/>
            </p:cNvSpPr>
            <p:nvPr userDrawn="1"/>
          </p:nvSpPr>
          <p:spPr bwMode="auto">
            <a:xfrm>
              <a:off x="2315" y="3138"/>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02" name="Freeform 772">
              <a:extLst>
                <a:ext uri="{FF2B5EF4-FFF2-40B4-BE49-F238E27FC236}">
                  <a16:creationId xmlns:a16="http://schemas.microsoft.com/office/drawing/2014/main" id="{0B241A35-DD56-80CE-F4C9-B89BFCA0B96E}"/>
                </a:ext>
              </a:extLst>
            </p:cNvPr>
            <p:cNvSpPr>
              <a:spLocks noEditPoints="1"/>
            </p:cNvSpPr>
            <p:nvPr userDrawn="1"/>
          </p:nvSpPr>
          <p:spPr bwMode="auto">
            <a:xfrm>
              <a:off x="2256" y="2202"/>
              <a:ext cx="82" cy="965"/>
            </a:xfrm>
            <a:custGeom>
              <a:avLst/>
              <a:gdLst>
                <a:gd name="T0" fmla="*/ 34 w 57"/>
                <a:gd name="T1" fmla="*/ 305 h 671"/>
                <a:gd name="T2" fmla="*/ 34 w 57"/>
                <a:gd name="T3" fmla="*/ 305 h 671"/>
                <a:gd name="T4" fmla="*/ 35 w 57"/>
                <a:gd name="T5" fmla="*/ 305 h 671"/>
                <a:gd name="T6" fmla="*/ 35 w 57"/>
                <a:gd name="T7" fmla="*/ 306 h 671"/>
                <a:gd name="T8" fmla="*/ 35 w 57"/>
                <a:gd name="T9" fmla="*/ 306 h 671"/>
                <a:gd name="T10" fmla="*/ 43 w 57"/>
                <a:gd name="T11" fmla="*/ 296 h 671"/>
                <a:gd name="T12" fmla="*/ 34 w 57"/>
                <a:gd name="T13" fmla="*/ 305 h 671"/>
                <a:gd name="T14" fmla="*/ 45 w 57"/>
                <a:gd name="T15" fmla="*/ 348 h 671"/>
                <a:gd name="T16" fmla="*/ 42 w 57"/>
                <a:gd name="T17" fmla="*/ 334 h 671"/>
                <a:gd name="T18" fmla="*/ 45 w 57"/>
                <a:gd name="T19" fmla="*/ 348 h 671"/>
                <a:gd name="T20" fmla="*/ 49 w 57"/>
                <a:gd name="T21" fmla="*/ 363 h 671"/>
                <a:gd name="T22" fmla="*/ 45 w 57"/>
                <a:gd name="T23" fmla="*/ 348 h 671"/>
                <a:gd name="T24" fmla="*/ 45 w 57"/>
                <a:gd name="T25" fmla="*/ 350 h 671"/>
                <a:gd name="T26" fmla="*/ 41 w 57"/>
                <a:gd name="T27" fmla="*/ 329 h 671"/>
                <a:gd name="T28" fmla="*/ 42 w 57"/>
                <a:gd name="T29" fmla="*/ 334 h 671"/>
                <a:gd name="T30" fmla="*/ 41 w 57"/>
                <a:gd name="T31" fmla="*/ 329 h 671"/>
                <a:gd name="T32" fmla="*/ 38 w 57"/>
                <a:gd name="T33" fmla="*/ 285 h 671"/>
                <a:gd name="T34" fmla="*/ 44 w 57"/>
                <a:gd name="T35" fmla="*/ 140 h 671"/>
                <a:gd name="T36" fmla="*/ 45 w 57"/>
                <a:gd name="T37" fmla="*/ 117 h 671"/>
                <a:gd name="T38" fmla="*/ 46 w 57"/>
                <a:gd name="T39" fmla="*/ 116 h 671"/>
                <a:gd name="T40" fmla="*/ 45 w 57"/>
                <a:gd name="T41" fmla="*/ 118 h 671"/>
                <a:gd name="T42" fmla="*/ 42 w 57"/>
                <a:gd name="T43" fmla="*/ 71 h 671"/>
                <a:gd name="T44" fmla="*/ 39 w 57"/>
                <a:gd name="T45" fmla="*/ 32 h 671"/>
                <a:gd name="T46" fmla="*/ 39 w 57"/>
                <a:gd name="T47" fmla="*/ 31 h 671"/>
                <a:gd name="T48" fmla="*/ 39 w 57"/>
                <a:gd name="T49" fmla="*/ 30 h 671"/>
                <a:gd name="T50" fmla="*/ 44 w 57"/>
                <a:gd name="T51" fmla="*/ 0 h 671"/>
                <a:gd name="T52" fmla="*/ 37 w 57"/>
                <a:gd name="T53" fmla="*/ 26 h 671"/>
                <a:gd name="T54" fmla="*/ 36 w 57"/>
                <a:gd name="T55" fmla="*/ 29 h 671"/>
                <a:gd name="T56" fmla="*/ 36 w 57"/>
                <a:gd name="T57" fmla="*/ 30 h 671"/>
                <a:gd name="T58" fmla="*/ 33 w 57"/>
                <a:gd name="T59" fmla="*/ 30 h 671"/>
                <a:gd name="T60" fmla="*/ 35 w 57"/>
                <a:gd name="T61" fmla="*/ 36 h 671"/>
                <a:gd name="T62" fmla="*/ 34 w 57"/>
                <a:gd name="T63" fmla="*/ 39 h 671"/>
                <a:gd name="T64" fmla="*/ 13 w 57"/>
                <a:gd name="T65" fmla="*/ 518 h 671"/>
                <a:gd name="T66" fmla="*/ 14 w 57"/>
                <a:gd name="T67" fmla="*/ 522 h 671"/>
                <a:gd name="T68" fmla="*/ 14 w 57"/>
                <a:gd name="T69" fmla="*/ 520 h 671"/>
                <a:gd name="T70" fmla="*/ 17 w 57"/>
                <a:gd name="T71" fmla="*/ 530 h 671"/>
                <a:gd name="T72" fmla="*/ 14 w 57"/>
                <a:gd name="T73" fmla="*/ 522 h 671"/>
                <a:gd name="T74" fmla="*/ 31 w 57"/>
                <a:gd name="T75" fmla="*/ 648 h 671"/>
                <a:gd name="T76" fmla="*/ 31 w 57"/>
                <a:gd name="T77" fmla="*/ 650 h 671"/>
                <a:gd name="T78" fmla="*/ 31 w 57"/>
                <a:gd name="T79" fmla="*/ 650 h 671"/>
                <a:gd name="T80" fmla="*/ 50 w 57"/>
                <a:gd name="T81" fmla="*/ 654 h 671"/>
                <a:gd name="T82" fmla="*/ 56 w 57"/>
                <a:gd name="T83" fmla="*/ 637 h 671"/>
                <a:gd name="T84" fmla="*/ 49 w 57"/>
                <a:gd name="T85" fmla="*/ 363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7" h="671">
                  <a:moveTo>
                    <a:pt x="34" y="305"/>
                  </a:moveTo>
                  <a:cubicBezTo>
                    <a:pt x="34" y="305"/>
                    <a:pt x="34" y="305"/>
                    <a:pt x="34" y="305"/>
                  </a:cubicBezTo>
                  <a:cubicBezTo>
                    <a:pt x="34" y="305"/>
                    <a:pt x="34" y="305"/>
                    <a:pt x="35" y="305"/>
                  </a:cubicBezTo>
                  <a:cubicBezTo>
                    <a:pt x="35" y="306"/>
                    <a:pt x="35" y="306"/>
                    <a:pt x="35" y="306"/>
                  </a:cubicBezTo>
                  <a:cubicBezTo>
                    <a:pt x="35" y="306"/>
                    <a:pt x="35" y="306"/>
                    <a:pt x="35" y="306"/>
                  </a:cubicBezTo>
                  <a:cubicBezTo>
                    <a:pt x="38" y="306"/>
                    <a:pt x="41" y="303"/>
                    <a:pt x="43" y="296"/>
                  </a:cubicBezTo>
                  <a:cubicBezTo>
                    <a:pt x="35" y="295"/>
                    <a:pt x="35" y="304"/>
                    <a:pt x="34" y="305"/>
                  </a:cubicBezTo>
                  <a:close/>
                  <a:moveTo>
                    <a:pt x="45" y="348"/>
                  </a:moveTo>
                  <a:cubicBezTo>
                    <a:pt x="45" y="345"/>
                    <a:pt x="43" y="339"/>
                    <a:pt x="42" y="334"/>
                  </a:cubicBezTo>
                  <a:cubicBezTo>
                    <a:pt x="43" y="342"/>
                    <a:pt x="44" y="345"/>
                    <a:pt x="45" y="348"/>
                  </a:cubicBezTo>
                  <a:close/>
                  <a:moveTo>
                    <a:pt x="49" y="363"/>
                  </a:moveTo>
                  <a:cubicBezTo>
                    <a:pt x="48" y="354"/>
                    <a:pt x="47" y="352"/>
                    <a:pt x="45" y="348"/>
                  </a:cubicBezTo>
                  <a:cubicBezTo>
                    <a:pt x="45" y="349"/>
                    <a:pt x="45" y="350"/>
                    <a:pt x="45" y="350"/>
                  </a:cubicBezTo>
                  <a:cubicBezTo>
                    <a:pt x="25" y="344"/>
                    <a:pt x="34" y="340"/>
                    <a:pt x="41" y="329"/>
                  </a:cubicBezTo>
                  <a:cubicBezTo>
                    <a:pt x="41" y="330"/>
                    <a:pt x="41" y="332"/>
                    <a:pt x="42" y="334"/>
                  </a:cubicBezTo>
                  <a:cubicBezTo>
                    <a:pt x="42" y="332"/>
                    <a:pt x="41" y="330"/>
                    <a:pt x="41" y="329"/>
                  </a:cubicBezTo>
                  <a:cubicBezTo>
                    <a:pt x="47" y="320"/>
                    <a:pt x="51" y="307"/>
                    <a:pt x="38" y="285"/>
                  </a:cubicBezTo>
                  <a:cubicBezTo>
                    <a:pt x="57" y="277"/>
                    <a:pt x="43" y="172"/>
                    <a:pt x="44" y="140"/>
                  </a:cubicBezTo>
                  <a:cubicBezTo>
                    <a:pt x="35" y="186"/>
                    <a:pt x="44" y="128"/>
                    <a:pt x="45" y="117"/>
                  </a:cubicBezTo>
                  <a:cubicBezTo>
                    <a:pt x="46" y="117"/>
                    <a:pt x="46" y="116"/>
                    <a:pt x="46" y="116"/>
                  </a:cubicBezTo>
                  <a:cubicBezTo>
                    <a:pt x="45" y="117"/>
                    <a:pt x="45" y="117"/>
                    <a:pt x="45" y="118"/>
                  </a:cubicBezTo>
                  <a:cubicBezTo>
                    <a:pt x="31" y="143"/>
                    <a:pt x="39" y="105"/>
                    <a:pt x="42" y="71"/>
                  </a:cubicBezTo>
                  <a:cubicBezTo>
                    <a:pt x="44" y="54"/>
                    <a:pt x="44" y="38"/>
                    <a:pt x="39" y="32"/>
                  </a:cubicBezTo>
                  <a:cubicBezTo>
                    <a:pt x="39" y="32"/>
                    <a:pt x="39" y="32"/>
                    <a:pt x="39" y="31"/>
                  </a:cubicBezTo>
                  <a:cubicBezTo>
                    <a:pt x="39" y="31"/>
                    <a:pt x="39" y="30"/>
                    <a:pt x="39" y="30"/>
                  </a:cubicBezTo>
                  <a:cubicBezTo>
                    <a:pt x="40" y="19"/>
                    <a:pt x="41" y="9"/>
                    <a:pt x="44" y="0"/>
                  </a:cubicBezTo>
                  <a:cubicBezTo>
                    <a:pt x="41" y="6"/>
                    <a:pt x="39" y="15"/>
                    <a:pt x="37" y="26"/>
                  </a:cubicBezTo>
                  <a:cubicBezTo>
                    <a:pt x="36" y="27"/>
                    <a:pt x="36" y="28"/>
                    <a:pt x="36" y="29"/>
                  </a:cubicBezTo>
                  <a:cubicBezTo>
                    <a:pt x="36" y="29"/>
                    <a:pt x="36" y="30"/>
                    <a:pt x="36" y="30"/>
                  </a:cubicBezTo>
                  <a:cubicBezTo>
                    <a:pt x="35" y="30"/>
                    <a:pt x="34" y="30"/>
                    <a:pt x="33" y="30"/>
                  </a:cubicBezTo>
                  <a:cubicBezTo>
                    <a:pt x="34" y="32"/>
                    <a:pt x="34" y="34"/>
                    <a:pt x="35" y="36"/>
                  </a:cubicBezTo>
                  <a:cubicBezTo>
                    <a:pt x="35" y="37"/>
                    <a:pt x="34" y="38"/>
                    <a:pt x="34" y="39"/>
                  </a:cubicBezTo>
                  <a:cubicBezTo>
                    <a:pt x="14" y="156"/>
                    <a:pt x="0" y="458"/>
                    <a:pt x="13" y="518"/>
                  </a:cubicBezTo>
                  <a:cubicBezTo>
                    <a:pt x="13" y="519"/>
                    <a:pt x="14" y="520"/>
                    <a:pt x="14" y="522"/>
                  </a:cubicBezTo>
                  <a:cubicBezTo>
                    <a:pt x="14" y="521"/>
                    <a:pt x="14" y="520"/>
                    <a:pt x="14" y="520"/>
                  </a:cubicBezTo>
                  <a:cubicBezTo>
                    <a:pt x="16" y="526"/>
                    <a:pt x="17" y="529"/>
                    <a:pt x="17" y="530"/>
                  </a:cubicBezTo>
                  <a:cubicBezTo>
                    <a:pt x="17" y="529"/>
                    <a:pt x="16" y="525"/>
                    <a:pt x="14" y="522"/>
                  </a:cubicBezTo>
                  <a:cubicBezTo>
                    <a:pt x="21" y="547"/>
                    <a:pt x="23" y="616"/>
                    <a:pt x="31" y="648"/>
                  </a:cubicBezTo>
                  <a:cubicBezTo>
                    <a:pt x="31" y="649"/>
                    <a:pt x="31" y="649"/>
                    <a:pt x="31" y="650"/>
                  </a:cubicBezTo>
                  <a:cubicBezTo>
                    <a:pt x="31" y="650"/>
                    <a:pt x="31" y="650"/>
                    <a:pt x="31" y="650"/>
                  </a:cubicBezTo>
                  <a:cubicBezTo>
                    <a:pt x="35" y="666"/>
                    <a:pt x="41" y="671"/>
                    <a:pt x="50" y="654"/>
                  </a:cubicBezTo>
                  <a:cubicBezTo>
                    <a:pt x="52" y="649"/>
                    <a:pt x="54" y="644"/>
                    <a:pt x="56" y="637"/>
                  </a:cubicBezTo>
                  <a:cubicBezTo>
                    <a:pt x="14" y="661"/>
                    <a:pt x="51" y="371"/>
                    <a:pt x="49" y="3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03" name="Freeform 773">
              <a:extLst>
                <a:ext uri="{FF2B5EF4-FFF2-40B4-BE49-F238E27FC236}">
                  <a16:creationId xmlns:a16="http://schemas.microsoft.com/office/drawing/2014/main" id="{BDF16784-1B9B-818B-38B3-7DB46EDD4B85}"/>
                </a:ext>
              </a:extLst>
            </p:cNvPr>
            <p:cNvSpPr>
              <a:spLocks noEditPoints="1"/>
            </p:cNvSpPr>
            <p:nvPr userDrawn="1"/>
          </p:nvSpPr>
          <p:spPr bwMode="auto">
            <a:xfrm>
              <a:off x="2925" y="2322"/>
              <a:ext cx="58" cy="238"/>
            </a:xfrm>
            <a:custGeom>
              <a:avLst/>
              <a:gdLst>
                <a:gd name="T0" fmla="*/ 8 w 41"/>
                <a:gd name="T1" fmla="*/ 165 h 165"/>
                <a:gd name="T2" fmla="*/ 9 w 41"/>
                <a:gd name="T3" fmla="*/ 164 h 165"/>
                <a:gd name="T4" fmla="*/ 6 w 41"/>
                <a:gd name="T5" fmla="*/ 158 h 165"/>
                <a:gd name="T6" fmla="*/ 8 w 41"/>
                <a:gd name="T7" fmla="*/ 165 h 165"/>
                <a:gd name="T8" fmla="*/ 1 w 41"/>
                <a:gd name="T9" fmla="*/ 23 h 165"/>
                <a:gd name="T10" fmla="*/ 0 w 41"/>
                <a:gd name="T11" fmla="*/ 50 h 165"/>
                <a:gd name="T12" fmla="*/ 0 w 41"/>
                <a:gd name="T13" fmla="*/ 51 h 165"/>
                <a:gd name="T14" fmla="*/ 0 w 41"/>
                <a:gd name="T15" fmla="*/ 56 h 165"/>
                <a:gd name="T16" fmla="*/ 5 w 41"/>
                <a:gd name="T17" fmla="*/ 151 h 165"/>
                <a:gd name="T18" fmla="*/ 5 w 41"/>
                <a:gd name="T19" fmla="*/ 154 h 165"/>
                <a:gd name="T20" fmla="*/ 6 w 41"/>
                <a:gd name="T21" fmla="*/ 158 h 165"/>
                <a:gd name="T22" fmla="*/ 6 w 41"/>
                <a:gd name="T23" fmla="*/ 156 h 165"/>
                <a:gd name="T24" fmla="*/ 9 w 41"/>
                <a:gd name="T25" fmla="*/ 164 h 165"/>
                <a:gd name="T26" fmla="*/ 29 w 41"/>
                <a:gd name="T27" fmla="*/ 153 h 165"/>
                <a:gd name="T28" fmla="*/ 30 w 41"/>
                <a:gd name="T29" fmla="*/ 136 h 165"/>
                <a:gd name="T30" fmla="*/ 30 w 41"/>
                <a:gd name="T31" fmla="*/ 135 h 165"/>
                <a:gd name="T32" fmla="*/ 30 w 41"/>
                <a:gd name="T33" fmla="*/ 135 h 165"/>
                <a:gd name="T34" fmla="*/ 38 w 41"/>
                <a:gd name="T35" fmla="*/ 35 h 165"/>
                <a:gd name="T36" fmla="*/ 41 w 41"/>
                <a:gd name="T37" fmla="*/ 0 h 165"/>
                <a:gd name="T38" fmla="*/ 1 w 41"/>
                <a:gd name="T39" fmla="*/ 23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65">
                  <a:moveTo>
                    <a:pt x="8" y="165"/>
                  </a:moveTo>
                  <a:cubicBezTo>
                    <a:pt x="8" y="165"/>
                    <a:pt x="8" y="164"/>
                    <a:pt x="9" y="164"/>
                  </a:cubicBezTo>
                  <a:cubicBezTo>
                    <a:pt x="8" y="163"/>
                    <a:pt x="7" y="160"/>
                    <a:pt x="6" y="158"/>
                  </a:cubicBezTo>
                  <a:cubicBezTo>
                    <a:pt x="7" y="160"/>
                    <a:pt x="7" y="162"/>
                    <a:pt x="8" y="165"/>
                  </a:cubicBezTo>
                  <a:close/>
                  <a:moveTo>
                    <a:pt x="1" y="23"/>
                  </a:moveTo>
                  <a:cubicBezTo>
                    <a:pt x="0" y="32"/>
                    <a:pt x="0" y="41"/>
                    <a:pt x="0" y="50"/>
                  </a:cubicBezTo>
                  <a:cubicBezTo>
                    <a:pt x="0" y="51"/>
                    <a:pt x="0" y="51"/>
                    <a:pt x="0" y="51"/>
                  </a:cubicBezTo>
                  <a:cubicBezTo>
                    <a:pt x="0" y="53"/>
                    <a:pt x="0" y="55"/>
                    <a:pt x="0" y="56"/>
                  </a:cubicBezTo>
                  <a:cubicBezTo>
                    <a:pt x="0" y="99"/>
                    <a:pt x="1" y="133"/>
                    <a:pt x="5" y="151"/>
                  </a:cubicBezTo>
                  <a:cubicBezTo>
                    <a:pt x="5" y="152"/>
                    <a:pt x="5" y="153"/>
                    <a:pt x="5" y="154"/>
                  </a:cubicBezTo>
                  <a:cubicBezTo>
                    <a:pt x="5" y="155"/>
                    <a:pt x="6" y="156"/>
                    <a:pt x="6" y="158"/>
                  </a:cubicBezTo>
                  <a:cubicBezTo>
                    <a:pt x="6" y="157"/>
                    <a:pt x="6" y="156"/>
                    <a:pt x="6" y="156"/>
                  </a:cubicBezTo>
                  <a:cubicBezTo>
                    <a:pt x="7" y="160"/>
                    <a:pt x="8" y="163"/>
                    <a:pt x="9" y="164"/>
                  </a:cubicBezTo>
                  <a:cubicBezTo>
                    <a:pt x="16" y="161"/>
                    <a:pt x="22" y="157"/>
                    <a:pt x="29" y="153"/>
                  </a:cubicBezTo>
                  <a:cubicBezTo>
                    <a:pt x="30" y="148"/>
                    <a:pt x="30" y="142"/>
                    <a:pt x="30" y="136"/>
                  </a:cubicBezTo>
                  <a:cubicBezTo>
                    <a:pt x="30" y="136"/>
                    <a:pt x="30" y="135"/>
                    <a:pt x="30" y="135"/>
                  </a:cubicBezTo>
                  <a:cubicBezTo>
                    <a:pt x="30" y="135"/>
                    <a:pt x="30" y="135"/>
                    <a:pt x="30" y="135"/>
                  </a:cubicBezTo>
                  <a:cubicBezTo>
                    <a:pt x="33" y="98"/>
                    <a:pt x="36" y="61"/>
                    <a:pt x="38" y="35"/>
                  </a:cubicBezTo>
                  <a:cubicBezTo>
                    <a:pt x="40" y="17"/>
                    <a:pt x="41" y="5"/>
                    <a:pt x="41" y="0"/>
                  </a:cubicBezTo>
                  <a:cubicBezTo>
                    <a:pt x="28" y="8"/>
                    <a:pt x="14" y="15"/>
                    <a:pt x="1" y="2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04" name="Freeform 774">
              <a:extLst>
                <a:ext uri="{FF2B5EF4-FFF2-40B4-BE49-F238E27FC236}">
                  <a16:creationId xmlns:a16="http://schemas.microsoft.com/office/drawing/2014/main" id="{A05EC205-9811-5A3B-6F32-B0CFB35CE730}"/>
                </a:ext>
              </a:extLst>
            </p:cNvPr>
            <p:cNvSpPr>
              <a:spLocks noEditPoints="1"/>
            </p:cNvSpPr>
            <p:nvPr userDrawn="1"/>
          </p:nvSpPr>
          <p:spPr bwMode="auto">
            <a:xfrm>
              <a:off x="3182" y="2184"/>
              <a:ext cx="59" cy="193"/>
            </a:xfrm>
            <a:custGeom>
              <a:avLst/>
              <a:gdLst>
                <a:gd name="T0" fmla="*/ 8 w 41"/>
                <a:gd name="T1" fmla="*/ 134 h 134"/>
                <a:gd name="T2" fmla="*/ 9 w 41"/>
                <a:gd name="T3" fmla="*/ 134 h 134"/>
                <a:gd name="T4" fmla="*/ 6 w 41"/>
                <a:gd name="T5" fmla="*/ 129 h 134"/>
                <a:gd name="T6" fmla="*/ 8 w 41"/>
                <a:gd name="T7" fmla="*/ 134 h 134"/>
                <a:gd name="T8" fmla="*/ 1 w 41"/>
                <a:gd name="T9" fmla="*/ 18 h 134"/>
                <a:gd name="T10" fmla="*/ 0 w 41"/>
                <a:gd name="T11" fmla="*/ 40 h 134"/>
                <a:gd name="T12" fmla="*/ 0 w 41"/>
                <a:gd name="T13" fmla="*/ 41 h 134"/>
                <a:gd name="T14" fmla="*/ 0 w 41"/>
                <a:gd name="T15" fmla="*/ 46 h 134"/>
                <a:gd name="T16" fmla="*/ 5 w 41"/>
                <a:gd name="T17" fmla="*/ 123 h 134"/>
                <a:gd name="T18" fmla="*/ 5 w 41"/>
                <a:gd name="T19" fmla="*/ 126 h 134"/>
                <a:gd name="T20" fmla="*/ 6 w 41"/>
                <a:gd name="T21" fmla="*/ 128 h 134"/>
                <a:gd name="T22" fmla="*/ 6 w 41"/>
                <a:gd name="T23" fmla="*/ 127 h 134"/>
                <a:gd name="T24" fmla="*/ 9 w 41"/>
                <a:gd name="T25" fmla="*/ 134 h 134"/>
                <a:gd name="T26" fmla="*/ 29 w 41"/>
                <a:gd name="T27" fmla="*/ 125 h 134"/>
                <a:gd name="T28" fmla="*/ 30 w 41"/>
                <a:gd name="T29" fmla="*/ 111 h 134"/>
                <a:gd name="T30" fmla="*/ 30 w 41"/>
                <a:gd name="T31" fmla="*/ 110 h 134"/>
                <a:gd name="T32" fmla="*/ 30 w 41"/>
                <a:gd name="T33" fmla="*/ 110 h 134"/>
                <a:gd name="T34" fmla="*/ 38 w 41"/>
                <a:gd name="T35" fmla="*/ 28 h 134"/>
                <a:gd name="T36" fmla="*/ 41 w 41"/>
                <a:gd name="T37" fmla="*/ 0 h 134"/>
                <a:gd name="T38" fmla="*/ 1 w 41"/>
                <a:gd name="T39" fmla="*/ 18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34">
                  <a:moveTo>
                    <a:pt x="8" y="134"/>
                  </a:moveTo>
                  <a:cubicBezTo>
                    <a:pt x="8" y="134"/>
                    <a:pt x="8" y="134"/>
                    <a:pt x="9" y="134"/>
                  </a:cubicBezTo>
                  <a:cubicBezTo>
                    <a:pt x="8" y="132"/>
                    <a:pt x="7" y="130"/>
                    <a:pt x="6" y="129"/>
                  </a:cubicBezTo>
                  <a:cubicBezTo>
                    <a:pt x="7" y="130"/>
                    <a:pt x="7" y="132"/>
                    <a:pt x="8" y="134"/>
                  </a:cubicBezTo>
                  <a:close/>
                  <a:moveTo>
                    <a:pt x="1" y="18"/>
                  </a:moveTo>
                  <a:cubicBezTo>
                    <a:pt x="0" y="26"/>
                    <a:pt x="0" y="33"/>
                    <a:pt x="0" y="40"/>
                  </a:cubicBezTo>
                  <a:cubicBezTo>
                    <a:pt x="0" y="41"/>
                    <a:pt x="0" y="41"/>
                    <a:pt x="0" y="41"/>
                  </a:cubicBezTo>
                  <a:cubicBezTo>
                    <a:pt x="0" y="43"/>
                    <a:pt x="0" y="44"/>
                    <a:pt x="0" y="46"/>
                  </a:cubicBezTo>
                  <a:cubicBezTo>
                    <a:pt x="0" y="80"/>
                    <a:pt x="1" y="108"/>
                    <a:pt x="5" y="123"/>
                  </a:cubicBezTo>
                  <a:cubicBezTo>
                    <a:pt x="5" y="124"/>
                    <a:pt x="5" y="125"/>
                    <a:pt x="5" y="126"/>
                  </a:cubicBezTo>
                  <a:cubicBezTo>
                    <a:pt x="5" y="126"/>
                    <a:pt x="6" y="127"/>
                    <a:pt x="6" y="128"/>
                  </a:cubicBezTo>
                  <a:cubicBezTo>
                    <a:pt x="6" y="128"/>
                    <a:pt x="6" y="127"/>
                    <a:pt x="6" y="127"/>
                  </a:cubicBezTo>
                  <a:cubicBezTo>
                    <a:pt x="7" y="130"/>
                    <a:pt x="8" y="132"/>
                    <a:pt x="9" y="134"/>
                  </a:cubicBezTo>
                  <a:cubicBezTo>
                    <a:pt x="16" y="131"/>
                    <a:pt x="22" y="128"/>
                    <a:pt x="29" y="125"/>
                  </a:cubicBezTo>
                  <a:cubicBezTo>
                    <a:pt x="30" y="120"/>
                    <a:pt x="30" y="115"/>
                    <a:pt x="30" y="111"/>
                  </a:cubicBezTo>
                  <a:cubicBezTo>
                    <a:pt x="30" y="110"/>
                    <a:pt x="30" y="110"/>
                    <a:pt x="30" y="110"/>
                  </a:cubicBezTo>
                  <a:cubicBezTo>
                    <a:pt x="30" y="110"/>
                    <a:pt x="30" y="110"/>
                    <a:pt x="30" y="110"/>
                  </a:cubicBezTo>
                  <a:cubicBezTo>
                    <a:pt x="33" y="79"/>
                    <a:pt x="36" y="49"/>
                    <a:pt x="38" y="28"/>
                  </a:cubicBezTo>
                  <a:cubicBezTo>
                    <a:pt x="40" y="14"/>
                    <a:pt x="41" y="3"/>
                    <a:pt x="41" y="0"/>
                  </a:cubicBezTo>
                  <a:cubicBezTo>
                    <a:pt x="28" y="6"/>
                    <a:pt x="14" y="12"/>
                    <a:pt x="1" y="1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05" name="Freeform 775">
              <a:extLst>
                <a:ext uri="{FF2B5EF4-FFF2-40B4-BE49-F238E27FC236}">
                  <a16:creationId xmlns:a16="http://schemas.microsoft.com/office/drawing/2014/main" id="{E170BF72-A0C7-D0B1-AF74-C486435CA06D}"/>
                </a:ext>
              </a:extLst>
            </p:cNvPr>
            <p:cNvSpPr>
              <a:spLocks noEditPoints="1"/>
            </p:cNvSpPr>
            <p:nvPr userDrawn="1"/>
          </p:nvSpPr>
          <p:spPr bwMode="auto">
            <a:xfrm>
              <a:off x="3467" y="1972"/>
              <a:ext cx="59" cy="192"/>
            </a:xfrm>
            <a:custGeom>
              <a:avLst/>
              <a:gdLst>
                <a:gd name="T0" fmla="*/ 7 w 41"/>
                <a:gd name="T1" fmla="*/ 134 h 134"/>
                <a:gd name="T2" fmla="*/ 8 w 41"/>
                <a:gd name="T3" fmla="*/ 134 h 134"/>
                <a:gd name="T4" fmla="*/ 6 w 41"/>
                <a:gd name="T5" fmla="*/ 129 h 134"/>
                <a:gd name="T6" fmla="*/ 7 w 41"/>
                <a:gd name="T7" fmla="*/ 134 h 134"/>
                <a:gd name="T8" fmla="*/ 0 w 41"/>
                <a:gd name="T9" fmla="*/ 19 h 134"/>
                <a:gd name="T10" fmla="*/ 0 w 41"/>
                <a:gd name="T11" fmla="*/ 41 h 134"/>
                <a:gd name="T12" fmla="*/ 0 w 41"/>
                <a:gd name="T13" fmla="*/ 42 h 134"/>
                <a:gd name="T14" fmla="*/ 0 w 41"/>
                <a:gd name="T15" fmla="*/ 46 h 134"/>
                <a:gd name="T16" fmla="*/ 4 w 41"/>
                <a:gd name="T17" fmla="*/ 124 h 134"/>
                <a:gd name="T18" fmla="*/ 5 w 41"/>
                <a:gd name="T19" fmla="*/ 126 h 134"/>
                <a:gd name="T20" fmla="*/ 6 w 41"/>
                <a:gd name="T21" fmla="*/ 129 h 134"/>
                <a:gd name="T22" fmla="*/ 5 w 41"/>
                <a:gd name="T23" fmla="*/ 127 h 134"/>
                <a:gd name="T24" fmla="*/ 8 w 41"/>
                <a:gd name="T25" fmla="*/ 134 h 134"/>
                <a:gd name="T26" fmla="*/ 29 w 41"/>
                <a:gd name="T27" fmla="*/ 125 h 134"/>
                <a:gd name="T28" fmla="*/ 30 w 41"/>
                <a:gd name="T29" fmla="*/ 111 h 134"/>
                <a:gd name="T30" fmla="*/ 30 w 41"/>
                <a:gd name="T31" fmla="*/ 110 h 134"/>
                <a:gd name="T32" fmla="*/ 30 w 41"/>
                <a:gd name="T33" fmla="*/ 110 h 134"/>
                <a:gd name="T34" fmla="*/ 38 w 41"/>
                <a:gd name="T35" fmla="*/ 28 h 134"/>
                <a:gd name="T36" fmla="*/ 41 w 41"/>
                <a:gd name="T37" fmla="*/ 0 h 134"/>
                <a:gd name="T38" fmla="*/ 0 w 41"/>
                <a:gd name="T39" fmla="*/ 19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34">
                  <a:moveTo>
                    <a:pt x="7" y="134"/>
                  </a:moveTo>
                  <a:cubicBezTo>
                    <a:pt x="8" y="134"/>
                    <a:pt x="8" y="134"/>
                    <a:pt x="8" y="134"/>
                  </a:cubicBezTo>
                  <a:cubicBezTo>
                    <a:pt x="8" y="133"/>
                    <a:pt x="7" y="131"/>
                    <a:pt x="6" y="129"/>
                  </a:cubicBezTo>
                  <a:cubicBezTo>
                    <a:pt x="6" y="131"/>
                    <a:pt x="7" y="132"/>
                    <a:pt x="7" y="134"/>
                  </a:cubicBezTo>
                  <a:close/>
                  <a:moveTo>
                    <a:pt x="0" y="19"/>
                  </a:moveTo>
                  <a:cubicBezTo>
                    <a:pt x="0" y="26"/>
                    <a:pt x="0" y="34"/>
                    <a:pt x="0" y="41"/>
                  </a:cubicBezTo>
                  <a:cubicBezTo>
                    <a:pt x="0" y="42"/>
                    <a:pt x="0" y="42"/>
                    <a:pt x="0" y="42"/>
                  </a:cubicBezTo>
                  <a:cubicBezTo>
                    <a:pt x="0" y="43"/>
                    <a:pt x="0" y="45"/>
                    <a:pt x="0" y="46"/>
                  </a:cubicBezTo>
                  <a:cubicBezTo>
                    <a:pt x="0" y="81"/>
                    <a:pt x="1" y="109"/>
                    <a:pt x="4" y="124"/>
                  </a:cubicBezTo>
                  <a:cubicBezTo>
                    <a:pt x="4" y="124"/>
                    <a:pt x="4" y="125"/>
                    <a:pt x="5" y="126"/>
                  </a:cubicBezTo>
                  <a:cubicBezTo>
                    <a:pt x="5" y="127"/>
                    <a:pt x="5" y="128"/>
                    <a:pt x="6" y="129"/>
                  </a:cubicBezTo>
                  <a:cubicBezTo>
                    <a:pt x="6" y="128"/>
                    <a:pt x="5" y="128"/>
                    <a:pt x="5" y="127"/>
                  </a:cubicBezTo>
                  <a:cubicBezTo>
                    <a:pt x="7" y="131"/>
                    <a:pt x="8" y="133"/>
                    <a:pt x="8" y="134"/>
                  </a:cubicBezTo>
                  <a:cubicBezTo>
                    <a:pt x="15" y="131"/>
                    <a:pt x="22" y="128"/>
                    <a:pt x="29" y="125"/>
                  </a:cubicBezTo>
                  <a:cubicBezTo>
                    <a:pt x="29" y="121"/>
                    <a:pt x="29" y="116"/>
                    <a:pt x="30" y="111"/>
                  </a:cubicBezTo>
                  <a:cubicBezTo>
                    <a:pt x="30" y="111"/>
                    <a:pt x="30" y="111"/>
                    <a:pt x="30" y="110"/>
                  </a:cubicBezTo>
                  <a:cubicBezTo>
                    <a:pt x="30" y="110"/>
                    <a:pt x="30" y="110"/>
                    <a:pt x="30" y="110"/>
                  </a:cubicBezTo>
                  <a:cubicBezTo>
                    <a:pt x="32" y="80"/>
                    <a:pt x="35" y="50"/>
                    <a:pt x="38" y="28"/>
                  </a:cubicBezTo>
                  <a:cubicBezTo>
                    <a:pt x="39" y="14"/>
                    <a:pt x="41" y="4"/>
                    <a:pt x="41" y="0"/>
                  </a:cubicBezTo>
                  <a:cubicBezTo>
                    <a:pt x="27" y="6"/>
                    <a:pt x="14" y="13"/>
                    <a:pt x="0" y="1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06" name="Freeform 776">
              <a:extLst>
                <a:ext uri="{FF2B5EF4-FFF2-40B4-BE49-F238E27FC236}">
                  <a16:creationId xmlns:a16="http://schemas.microsoft.com/office/drawing/2014/main" id="{4B681531-E490-3BEA-A421-0CCE5318B078}"/>
                </a:ext>
              </a:extLst>
            </p:cNvPr>
            <p:cNvSpPr>
              <a:spLocks noEditPoints="1"/>
            </p:cNvSpPr>
            <p:nvPr userDrawn="1"/>
          </p:nvSpPr>
          <p:spPr bwMode="auto">
            <a:xfrm>
              <a:off x="3851" y="1578"/>
              <a:ext cx="33" cy="156"/>
            </a:xfrm>
            <a:custGeom>
              <a:avLst/>
              <a:gdLst>
                <a:gd name="T0" fmla="*/ 9 w 23"/>
                <a:gd name="T1" fmla="*/ 98 h 109"/>
                <a:gd name="T2" fmla="*/ 9 w 23"/>
                <a:gd name="T3" fmla="*/ 98 h 109"/>
                <a:gd name="T4" fmla="*/ 9 w 23"/>
                <a:gd name="T5" fmla="*/ 98 h 109"/>
                <a:gd name="T6" fmla="*/ 9 w 23"/>
                <a:gd name="T7" fmla="*/ 98 h 109"/>
                <a:gd name="T8" fmla="*/ 17 w 23"/>
                <a:gd name="T9" fmla="*/ 48 h 109"/>
                <a:gd name="T10" fmla="*/ 14 w 23"/>
                <a:gd name="T11" fmla="*/ 37 h 109"/>
                <a:gd name="T12" fmla="*/ 17 w 23"/>
                <a:gd name="T13" fmla="*/ 22 h 109"/>
                <a:gd name="T14" fmla="*/ 14 w 23"/>
                <a:gd name="T15" fmla="*/ 9 h 109"/>
                <a:gd name="T16" fmla="*/ 14 w 23"/>
                <a:gd name="T17" fmla="*/ 9 h 109"/>
                <a:gd name="T18" fmla="*/ 12 w 23"/>
                <a:gd name="T19" fmla="*/ 1 h 109"/>
                <a:gd name="T20" fmla="*/ 11 w 23"/>
                <a:gd name="T21" fmla="*/ 0 h 109"/>
                <a:gd name="T22" fmla="*/ 0 w 23"/>
                <a:gd name="T23" fmla="*/ 10 h 109"/>
                <a:gd name="T24" fmla="*/ 0 w 23"/>
                <a:gd name="T25" fmla="*/ 18 h 109"/>
                <a:gd name="T26" fmla="*/ 0 w 23"/>
                <a:gd name="T27" fmla="*/ 19 h 109"/>
                <a:gd name="T28" fmla="*/ 0 w 23"/>
                <a:gd name="T29" fmla="*/ 19 h 109"/>
                <a:gd name="T30" fmla="*/ 0 w 23"/>
                <a:gd name="T31" fmla="*/ 19 h 109"/>
                <a:gd name="T32" fmla="*/ 0 w 23"/>
                <a:gd name="T33" fmla="*/ 36 h 109"/>
                <a:gd name="T34" fmla="*/ 5 w 23"/>
                <a:gd name="T35" fmla="*/ 86 h 109"/>
                <a:gd name="T36" fmla="*/ 5 w 23"/>
                <a:gd name="T37" fmla="*/ 86 h 109"/>
                <a:gd name="T38" fmla="*/ 6 w 23"/>
                <a:gd name="T39" fmla="*/ 90 h 109"/>
                <a:gd name="T40" fmla="*/ 6 w 23"/>
                <a:gd name="T41" fmla="*/ 91 h 109"/>
                <a:gd name="T42" fmla="*/ 9 w 23"/>
                <a:gd name="T43" fmla="*/ 97 h 109"/>
                <a:gd name="T44" fmla="*/ 9 w 23"/>
                <a:gd name="T45" fmla="*/ 98 h 109"/>
                <a:gd name="T46" fmla="*/ 9 w 23"/>
                <a:gd name="T47" fmla="*/ 98 h 109"/>
                <a:gd name="T48" fmla="*/ 9 w 23"/>
                <a:gd name="T49" fmla="*/ 98 h 109"/>
                <a:gd name="T50" fmla="*/ 9 w 23"/>
                <a:gd name="T51" fmla="*/ 98 h 109"/>
                <a:gd name="T52" fmla="*/ 11 w 23"/>
                <a:gd name="T53" fmla="*/ 100 h 109"/>
                <a:gd name="T54" fmla="*/ 11 w 23"/>
                <a:gd name="T55" fmla="*/ 100 h 109"/>
                <a:gd name="T56" fmla="*/ 10 w 23"/>
                <a:gd name="T57" fmla="*/ 98 h 109"/>
                <a:gd name="T58" fmla="*/ 11 w 23"/>
                <a:gd name="T59" fmla="*/ 100 h 109"/>
                <a:gd name="T60" fmla="*/ 12 w 23"/>
                <a:gd name="T61" fmla="*/ 101 h 109"/>
                <a:gd name="T62" fmla="*/ 15 w 23"/>
                <a:gd name="T63" fmla="*/ 109 h 109"/>
                <a:gd name="T64" fmla="*/ 22 w 23"/>
                <a:gd name="T65" fmla="*/ 102 h 109"/>
                <a:gd name="T66" fmla="*/ 22 w 23"/>
                <a:gd name="T67" fmla="*/ 96 h 109"/>
                <a:gd name="T68" fmla="*/ 22 w 23"/>
                <a:gd name="T69" fmla="*/ 96 h 109"/>
                <a:gd name="T70" fmla="*/ 22 w 23"/>
                <a:gd name="T71" fmla="*/ 92 h 109"/>
                <a:gd name="T72" fmla="*/ 22 w 23"/>
                <a:gd name="T73" fmla="*/ 90 h 109"/>
                <a:gd name="T74" fmla="*/ 22 w 23"/>
                <a:gd name="T75" fmla="*/ 81 h 109"/>
                <a:gd name="T76" fmla="*/ 22 w 23"/>
                <a:gd name="T77" fmla="*/ 80 h 109"/>
                <a:gd name="T78" fmla="*/ 22 w 23"/>
                <a:gd name="T79" fmla="*/ 76 h 109"/>
                <a:gd name="T80" fmla="*/ 23 w 23"/>
                <a:gd name="T81" fmla="*/ 56 h 109"/>
                <a:gd name="T82" fmla="*/ 20 w 23"/>
                <a:gd name="T83" fmla="*/ 52 h 109"/>
                <a:gd name="T84" fmla="*/ 20 w 23"/>
                <a:gd name="T85" fmla="*/ 53 h 109"/>
                <a:gd name="T86" fmla="*/ 17 w 23"/>
                <a:gd name="T87" fmla="*/ 48 h 109"/>
                <a:gd name="T88" fmla="*/ 13 w 23"/>
                <a:gd name="T89" fmla="*/ 43 h 109"/>
                <a:gd name="T90" fmla="*/ 13 w 23"/>
                <a:gd name="T91" fmla="*/ 43 h 109"/>
                <a:gd name="T92" fmla="*/ 17 w 23"/>
                <a:gd name="T93" fmla="*/ 40 h 109"/>
                <a:gd name="T94" fmla="*/ 13 w 23"/>
                <a:gd name="T95" fmla="*/ 43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 h="109">
                  <a:moveTo>
                    <a:pt x="9" y="98"/>
                  </a:moveTo>
                  <a:cubicBezTo>
                    <a:pt x="9" y="98"/>
                    <a:pt x="9" y="98"/>
                    <a:pt x="9" y="98"/>
                  </a:cubicBezTo>
                  <a:cubicBezTo>
                    <a:pt x="9" y="98"/>
                    <a:pt x="9" y="98"/>
                    <a:pt x="9" y="98"/>
                  </a:cubicBezTo>
                  <a:cubicBezTo>
                    <a:pt x="9" y="98"/>
                    <a:pt x="9" y="98"/>
                    <a:pt x="9" y="98"/>
                  </a:cubicBezTo>
                  <a:close/>
                  <a:moveTo>
                    <a:pt x="17" y="48"/>
                  </a:moveTo>
                  <a:cubicBezTo>
                    <a:pt x="20" y="45"/>
                    <a:pt x="22" y="42"/>
                    <a:pt x="14" y="37"/>
                  </a:cubicBezTo>
                  <a:cubicBezTo>
                    <a:pt x="19" y="36"/>
                    <a:pt x="19" y="29"/>
                    <a:pt x="17" y="22"/>
                  </a:cubicBezTo>
                  <a:cubicBezTo>
                    <a:pt x="17" y="18"/>
                    <a:pt x="15" y="13"/>
                    <a:pt x="14" y="9"/>
                  </a:cubicBezTo>
                  <a:cubicBezTo>
                    <a:pt x="14" y="9"/>
                    <a:pt x="14" y="9"/>
                    <a:pt x="14" y="9"/>
                  </a:cubicBezTo>
                  <a:cubicBezTo>
                    <a:pt x="13" y="5"/>
                    <a:pt x="12" y="3"/>
                    <a:pt x="12" y="1"/>
                  </a:cubicBezTo>
                  <a:cubicBezTo>
                    <a:pt x="10" y="9"/>
                    <a:pt x="11" y="5"/>
                    <a:pt x="11" y="0"/>
                  </a:cubicBezTo>
                  <a:cubicBezTo>
                    <a:pt x="8" y="3"/>
                    <a:pt x="4" y="7"/>
                    <a:pt x="0" y="10"/>
                  </a:cubicBezTo>
                  <a:cubicBezTo>
                    <a:pt x="0" y="13"/>
                    <a:pt x="0" y="15"/>
                    <a:pt x="0" y="18"/>
                  </a:cubicBezTo>
                  <a:cubicBezTo>
                    <a:pt x="0" y="18"/>
                    <a:pt x="0" y="18"/>
                    <a:pt x="0" y="19"/>
                  </a:cubicBezTo>
                  <a:cubicBezTo>
                    <a:pt x="0" y="19"/>
                    <a:pt x="0" y="19"/>
                    <a:pt x="0" y="19"/>
                  </a:cubicBezTo>
                  <a:cubicBezTo>
                    <a:pt x="0" y="19"/>
                    <a:pt x="0" y="19"/>
                    <a:pt x="0" y="19"/>
                  </a:cubicBezTo>
                  <a:cubicBezTo>
                    <a:pt x="0" y="24"/>
                    <a:pt x="0" y="30"/>
                    <a:pt x="0" y="36"/>
                  </a:cubicBezTo>
                  <a:cubicBezTo>
                    <a:pt x="1" y="55"/>
                    <a:pt x="2" y="74"/>
                    <a:pt x="5" y="86"/>
                  </a:cubicBezTo>
                  <a:cubicBezTo>
                    <a:pt x="5" y="86"/>
                    <a:pt x="5" y="86"/>
                    <a:pt x="5" y="86"/>
                  </a:cubicBezTo>
                  <a:cubicBezTo>
                    <a:pt x="5" y="87"/>
                    <a:pt x="6" y="89"/>
                    <a:pt x="6" y="90"/>
                  </a:cubicBezTo>
                  <a:cubicBezTo>
                    <a:pt x="6" y="90"/>
                    <a:pt x="6" y="91"/>
                    <a:pt x="6" y="91"/>
                  </a:cubicBezTo>
                  <a:cubicBezTo>
                    <a:pt x="7" y="94"/>
                    <a:pt x="8" y="96"/>
                    <a:pt x="9" y="97"/>
                  </a:cubicBezTo>
                  <a:cubicBezTo>
                    <a:pt x="9" y="98"/>
                    <a:pt x="9" y="98"/>
                    <a:pt x="9" y="98"/>
                  </a:cubicBezTo>
                  <a:cubicBezTo>
                    <a:pt x="9" y="98"/>
                    <a:pt x="9" y="98"/>
                    <a:pt x="9" y="98"/>
                  </a:cubicBezTo>
                  <a:cubicBezTo>
                    <a:pt x="9" y="98"/>
                    <a:pt x="9" y="98"/>
                    <a:pt x="9" y="98"/>
                  </a:cubicBezTo>
                  <a:cubicBezTo>
                    <a:pt x="9" y="98"/>
                    <a:pt x="9" y="98"/>
                    <a:pt x="9" y="98"/>
                  </a:cubicBezTo>
                  <a:cubicBezTo>
                    <a:pt x="10" y="99"/>
                    <a:pt x="11" y="99"/>
                    <a:pt x="11" y="100"/>
                  </a:cubicBezTo>
                  <a:cubicBezTo>
                    <a:pt x="12" y="100"/>
                    <a:pt x="12" y="100"/>
                    <a:pt x="11" y="100"/>
                  </a:cubicBezTo>
                  <a:cubicBezTo>
                    <a:pt x="11" y="99"/>
                    <a:pt x="10" y="99"/>
                    <a:pt x="10" y="98"/>
                  </a:cubicBezTo>
                  <a:cubicBezTo>
                    <a:pt x="10" y="99"/>
                    <a:pt x="10" y="99"/>
                    <a:pt x="11" y="100"/>
                  </a:cubicBezTo>
                  <a:cubicBezTo>
                    <a:pt x="11" y="100"/>
                    <a:pt x="11" y="101"/>
                    <a:pt x="12" y="101"/>
                  </a:cubicBezTo>
                  <a:cubicBezTo>
                    <a:pt x="13" y="104"/>
                    <a:pt x="14" y="106"/>
                    <a:pt x="15" y="109"/>
                  </a:cubicBezTo>
                  <a:cubicBezTo>
                    <a:pt x="17" y="107"/>
                    <a:pt x="20" y="105"/>
                    <a:pt x="22" y="102"/>
                  </a:cubicBezTo>
                  <a:cubicBezTo>
                    <a:pt x="22" y="100"/>
                    <a:pt x="22" y="98"/>
                    <a:pt x="22" y="96"/>
                  </a:cubicBezTo>
                  <a:cubicBezTo>
                    <a:pt x="22" y="96"/>
                    <a:pt x="22" y="96"/>
                    <a:pt x="22" y="96"/>
                  </a:cubicBezTo>
                  <a:cubicBezTo>
                    <a:pt x="22" y="94"/>
                    <a:pt x="22" y="93"/>
                    <a:pt x="22" y="92"/>
                  </a:cubicBezTo>
                  <a:cubicBezTo>
                    <a:pt x="22" y="91"/>
                    <a:pt x="22" y="90"/>
                    <a:pt x="22" y="90"/>
                  </a:cubicBezTo>
                  <a:cubicBezTo>
                    <a:pt x="22" y="87"/>
                    <a:pt x="22" y="84"/>
                    <a:pt x="22" y="81"/>
                  </a:cubicBezTo>
                  <a:cubicBezTo>
                    <a:pt x="22" y="81"/>
                    <a:pt x="22" y="80"/>
                    <a:pt x="22" y="80"/>
                  </a:cubicBezTo>
                  <a:cubicBezTo>
                    <a:pt x="22" y="78"/>
                    <a:pt x="22" y="77"/>
                    <a:pt x="22" y="76"/>
                  </a:cubicBezTo>
                  <a:cubicBezTo>
                    <a:pt x="22" y="65"/>
                    <a:pt x="23" y="57"/>
                    <a:pt x="23" y="56"/>
                  </a:cubicBezTo>
                  <a:cubicBezTo>
                    <a:pt x="22" y="54"/>
                    <a:pt x="21" y="53"/>
                    <a:pt x="20" y="52"/>
                  </a:cubicBezTo>
                  <a:cubicBezTo>
                    <a:pt x="20" y="53"/>
                    <a:pt x="20" y="53"/>
                    <a:pt x="20" y="53"/>
                  </a:cubicBezTo>
                  <a:cubicBezTo>
                    <a:pt x="9" y="53"/>
                    <a:pt x="14" y="51"/>
                    <a:pt x="17" y="48"/>
                  </a:cubicBezTo>
                  <a:moveTo>
                    <a:pt x="13" y="43"/>
                  </a:moveTo>
                  <a:cubicBezTo>
                    <a:pt x="13" y="43"/>
                    <a:pt x="13" y="43"/>
                    <a:pt x="13" y="43"/>
                  </a:cubicBezTo>
                  <a:cubicBezTo>
                    <a:pt x="15" y="42"/>
                    <a:pt x="16" y="42"/>
                    <a:pt x="17" y="40"/>
                  </a:cubicBezTo>
                  <a:cubicBezTo>
                    <a:pt x="13" y="40"/>
                    <a:pt x="13" y="42"/>
                    <a:pt x="13" y="4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07" name="Freeform 777">
              <a:extLst>
                <a:ext uri="{FF2B5EF4-FFF2-40B4-BE49-F238E27FC236}">
                  <a16:creationId xmlns:a16="http://schemas.microsoft.com/office/drawing/2014/main" id="{BAE4A1F8-FA19-A120-63C0-C051A8DC96EB}"/>
                </a:ext>
              </a:extLst>
            </p:cNvPr>
            <p:cNvSpPr>
              <a:spLocks noEditPoints="1"/>
            </p:cNvSpPr>
            <p:nvPr userDrawn="1"/>
          </p:nvSpPr>
          <p:spPr bwMode="auto">
            <a:xfrm>
              <a:off x="3746" y="1713"/>
              <a:ext cx="46" cy="154"/>
            </a:xfrm>
            <a:custGeom>
              <a:avLst/>
              <a:gdLst>
                <a:gd name="T0" fmla="*/ 7 w 32"/>
                <a:gd name="T1" fmla="*/ 107 h 107"/>
                <a:gd name="T2" fmla="*/ 8 w 32"/>
                <a:gd name="T3" fmla="*/ 107 h 107"/>
                <a:gd name="T4" fmla="*/ 6 w 32"/>
                <a:gd name="T5" fmla="*/ 103 h 107"/>
                <a:gd name="T6" fmla="*/ 7 w 32"/>
                <a:gd name="T7" fmla="*/ 107 h 107"/>
                <a:gd name="T8" fmla="*/ 0 w 32"/>
                <a:gd name="T9" fmla="*/ 15 h 107"/>
                <a:gd name="T10" fmla="*/ 0 w 32"/>
                <a:gd name="T11" fmla="*/ 33 h 107"/>
                <a:gd name="T12" fmla="*/ 0 w 32"/>
                <a:gd name="T13" fmla="*/ 33 h 107"/>
                <a:gd name="T14" fmla="*/ 0 w 32"/>
                <a:gd name="T15" fmla="*/ 37 h 107"/>
                <a:gd name="T16" fmla="*/ 4 w 32"/>
                <a:gd name="T17" fmla="*/ 98 h 107"/>
                <a:gd name="T18" fmla="*/ 5 w 32"/>
                <a:gd name="T19" fmla="*/ 100 h 107"/>
                <a:gd name="T20" fmla="*/ 6 w 32"/>
                <a:gd name="T21" fmla="*/ 103 h 107"/>
                <a:gd name="T22" fmla="*/ 5 w 32"/>
                <a:gd name="T23" fmla="*/ 101 h 107"/>
                <a:gd name="T24" fmla="*/ 8 w 32"/>
                <a:gd name="T25" fmla="*/ 107 h 107"/>
                <a:gd name="T26" fmla="*/ 24 w 32"/>
                <a:gd name="T27" fmla="*/ 100 h 107"/>
                <a:gd name="T28" fmla="*/ 24 w 32"/>
                <a:gd name="T29" fmla="*/ 89 h 107"/>
                <a:gd name="T30" fmla="*/ 24 w 32"/>
                <a:gd name="T31" fmla="*/ 88 h 107"/>
                <a:gd name="T32" fmla="*/ 24 w 32"/>
                <a:gd name="T33" fmla="*/ 88 h 107"/>
                <a:gd name="T34" fmla="*/ 30 w 32"/>
                <a:gd name="T35" fmla="*/ 22 h 107"/>
                <a:gd name="T36" fmla="*/ 32 w 32"/>
                <a:gd name="T37" fmla="*/ 0 h 107"/>
                <a:gd name="T38" fmla="*/ 0 w 32"/>
                <a:gd name="T39" fmla="*/ 15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107">
                  <a:moveTo>
                    <a:pt x="7" y="107"/>
                  </a:moveTo>
                  <a:cubicBezTo>
                    <a:pt x="7" y="107"/>
                    <a:pt x="7" y="107"/>
                    <a:pt x="8" y="107"/>
                  </a:cubicBezTo>
                  <a:cubicBezTo>
                    <a:pt x="7" y="106"/>
                    <a:pt x="6" y="104"/>
                    <a:pt x="6" y="103"/>
                  </a:cubicBezTo>
                  <a:cubicBezTo>
                    <a:pt x="6" y="104"/>
                    <a:pt x="6" y="106"/>
                    <a:pt x="7" y="107"/>
                  </a:cubicBezTo>
                  <a:close/>
                  <a:moveTo>
                    <a:pt x="0" y="15"/>
                  </a:moveTo>
                  <a:cubicBezTo>
                    <a:pt x="0" y="21"/>
                    <a:pt x="0" y="27"/>
                    <a:pt x="0" y="33"/>
                  </a:cubicBezTo>
                  <a:cubicBezTo>
                    <a:pt x="0" y="33"/>
                    <a:pt x="0" y="33"/>
                    <a:pt x="0" y="33"/>
                  </a:cubicBezTo>
                  <a:cubicBezTo>
                    <a:pt x="0" y="35"/>
                    <a:pt x="0" y="36"/>
                    <a:pt x="0" y="37"/>
                  </a:cubicBezTo>
                  <a:cubicBezTo>
                    <a:pt x="0" y="65"/>
                    <a:pt x="1" y="87"/>
                    <a:pt x="4" y="98"/>
                  </a:cubicBezTo>
                  <a:cubicBezTo>
                    <a:pt x="4" y="99"/>
                    <a:pt x="4" y="100"/>
                    <a:pt x="5" y="100"/>
                  </a:cubicBezTo>
                  <a:cubicBezTo>
                    <a:pt x="5" y="101"/>
                    <a:pt x="5" y="102"/>
                    <a:pt x="6" y="103"/>
                  </a:cubicBezTo>
                  <a:cubicBezTo>
                    <a:pt x="5" y="102"/>
                    <a:pt x="5" y="102"/>
                    <a:pt x="5" y="101"/>
                  </a:cubicBezTo>
                  <a:cubicBezTo>
                    <a:pt x="6" y="104"/>
                    <a:pt x="7" y="106"/>
                    <a:pt x="8" y="107"/>
                  </a:cubicBezTo>
                  <a:cubicBezTo>
                    <a:pt x="13" y="104"/>
                    <a:pt x="18" y="102"/>
                    <a:pt x="24" y="100"/>
                  </a:cubicBezTo>
                  <a:cubicBezTo>
                    <a:pt x="24" y="96"/>
                    <a:pt x="24" y="92"/>
                    <a:pt x="24" y="89"/>
                  </a:cubicBezTo>
                  <a:cubicBezTo>
                    <a:pt x="24" y="88"/>
                    <a:pt x="24" y="88"/>
                    <a:pt x="24" y="88"/>
                  </a:cubicBezTo>
                  <a:cubicBezTo>
                    <a:pt x="24" y="88"/>
                    <a:pt x="24" y="88"/>
                    <a:pt x="24" y="88"/>
                  </a:cubicBezTo>
                  <a:cubicBezTo>
                    <a:pt x="26" y="63"/>
                    <a:pt x="28" y="39"/>
                    <a:pt x="30" y="22"/>
                  </a:cubicBezTo>
                  <a:cubicBezTo>
                    <a:pt x="31" y="11"/>
                    <a:pt x="32" y="3"/>
                    <a:pt x="32" y="0"/>
                  </a:cubicBezTo>
                  <a:cubicBezTo>
                    <a:pt x="21" y="5"/>
                    <a:pt x="11" y="10"/>
                    <a:pt x="0" y="1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08" name="Freeform 778">
              <a:extLst>
                <a:ext uri="{FF2B5EF4-FFF2-40B4-BE49-F238E27FC236}">
                  <a16:creationId xmlns:a16="http://schemas.microsoft.com/office/drawing/2014/main" id="{23B255A7-CC1C-4021-8E1F-C1A9BAF78DF8}"/>
                </a:ext>
              </a:extLst>
            </p:cNvPr>
            <p:cNvSpPr>
              <a:spLocks noEditPoints="1"/>
            </p:cNvSpPr>
            <p:nvPr userDrawn="1"/>
          </p:nvSpPr>
          <p:spPr bwMode="auto">
            <a:xfrm>
              <a:off x="3957" y="1434"/>
              <a:ext cx="22" cy="175"/>
            </a:xfrm>
            <a:custGeom>
              <a:avLst/>
              <a:gdLst>
                <a:gd name="T0" fmla="*/ 3 w 15"/>
                <a:gd name="T1" fmla="*/ 122 h 122"/>
                <a:gd name="T2" fmla="*/ 3 w 15"/>
                <a:gd name="T3" fmla="*/ 121 h 122"/>
                <a:gd name="T4" fmla="*/ 2 w 15"/>
                <a:gd name="T5" fmla="*/ 117 h 122"/>
                <a:gd name="T6" fmla="*/ 3 w 15"/>
                <a:gd name="T7" fmla="*/ 122 h 122"/>
                <a:gd name="T8" fmla="*/ 0 w 15"/>
                <a:gd name="T9" fmla="*/ 16 h 122"/>
                <a:gd name="T10" fmla="*/ 0 w 15"/>
                <a:gd name="T11" fmla="*/ 37 h 122"/>
                <a:gd name="T12" fmla="*/ 0 w 15"/>
                <a:gd name="T13" fmla="*/ 37 h 122"/>
                <a:gd name="T14" fmla="*/ 0 w 15"/>
                <a:gd name="T15" fmla="*/ 41 h 122"/>
                <a:gd name="T16" fmla="*/ 1 w 15"/>
                <a:gd name="T17" fmla="*/ 112 h 122"/>
                <a:gd name="T18" fmla="*/ 2 w 15"/>
                <a:gd name="T19" fmla="*/ 114 h 122"/>
                <a:gd name="T20" fmla="*/ 2 w 15"/>
                <a:gd name="T21" fmla="*/ 117 h 122"/>
                <a:gd name="T22" fmla="*/ 2 w 15"/>
                <a:gd name="T23" fmla="*/ 115 h 122"/>
                <a:gd name="T24" fmla="*/ 3 w 15"/>
                <a:gd name="T25" fmla="*/ 121 h 122"/>
                <a:gd name="T26" fmla="*/ 11 w 15"/>
                <a:gd name="T27" fmla="*/ 113 h 122"/>
                <a:gd name="T28" fmla="*/ 11 w 15"/>
                <a:gd name="T29" fmla="*/ 101 h 122"/>
                <a:gd name="T30" fmla="*/ 11 w 15"/>
                <a:gd name="T31" fmla="*/ 99 h 122"/>
                <a:gd name="T32" fmla="*/ 11 w 15"/>
                <a:gd name="T33" fmla="*/ 99 h 122"/>
                <a:gd name="T34" fmla="*/ 14 w 15"/>
                <a:gd name="T35" fmla="*/ 25 h 122"/>
                <a:gd name="T36" fmla="*/ 15 w 15"/>
                <a:gd name="T37" fmla="*/ 0 h 122"/>
                <a:gd name="T38" fmla="*/ 0 w 15"/>
                <a:gd name="T39" fmla="*/ 1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122">
                  <a:moveTo>
                    <a:pt x="3" y="122"/>
                  </a:moveTo>
                  <a:cubicBezTo>
                    <a:pt x="3" y="121"/>
                    <a:pt x="3" y="121"/>
                    <a:pt x="3" y="121"/>
                  </a:cubicBezTo>
                  <a:cubicBezTo>
                    <a:pt x="3" y="120"/>
                    <a:pt x="2" y="118"/>
                    <a:pt x="2" y="117"/>
                  </a:cubicBezTo>
                  <a:cubicBezTo>
                    <a:pt x="2" y="118"/>
                    <a:pt x="2" y="120"/>
                    <a:pt x="3" y="122"/>
                  </a:cubicBezTo>
                  <a:close/>
                  <a:moveTo>
                    <a:pt x="0" y="16"/>
                  </a:moveTo>
                  <a:cubicBezTo>
                    <a:pt x="0" y="23"/>
                    <a:pt x="0" y="30"/>
                    <a:pt x="0" y="37"/>
                  </a:cubicBezTo>
                  <a:cubicBezTo>
                    <a:pt x="0" y="37"/>
                    <a:pt x="0" y="37"/>
                    <a:pt x="0" y="37"/>
                  </a:cubicBezTo>
                  <a:cubicBezTo>
                    <a:pt x="0" y="39"/>
                    <a:pt x="0" y="40"/>
                    <a:pt x="0" y="41"/>
                  </a:cubicBezTo>
                  <a:cubicBezTo>
                    <a:pt x="0" y="73"/>
                    <a:pt x="0" y="98"/>
                    <a:pt x="1" y="112"/>
                  </a:cubicBezTo>
                  <a:cubicBezTo>
                    <a:pt x="1" y="112"/>
                    <a:pt x="2" y="113"/>
                    <a:pt x="2" y="114"/>
                  </a:cubicBezTo>
                  <a:cubicBezTo>
                    <a:pt x="2" y="114"/>
                    <a:pt x="2" y="115"/>
                    <a:pt x="2" y="117"/>
                  </a:cubicBezTo>
                  <a:cubicBezTo>
                    <a:pt x="2" y="116"/>
                    <a:pt x="2" y="115"/>
                    <a:pt x="2" y="115"/>
                  </a:cubicBezTo>
                  <a:cubicBezTo>
                    <a:pt x="2" y="118"/>
                    <a:pt x="3" y="120"/>
                    <a:pt x="3" y="121"/>
                  </a:cubicBezTo>
                  <a:cubicBezTo>
                    <a:pt x="6" y="119"/>
                    <a:pt x="8" y="116"/>
                    <a:pt x="11" y="113"/>
                  </a:cubicBezTo>
                  <a:cubicBezTo>
                    <a:pt x="11" y="109"/>
                    <a:pt x="11" y="105"/>
                    <a:pt x="11" y="101"/>
                  </a:cubicBezTo>
                  <a:cubicBezTo>
                    <a:pt x="11" y="100"/>
                    <a:pt x="11" y="100"/>
                    <a:pt x="11" y="99"/>
                  </a:cubicBezTo>
                  <a:cubicBezTo>
                    <a:pt x="11" y="99"/>
                    <a:pt x="11" y="99"/>
                    <a:pt x="11" y="99"/>
                  </a:cubicBezTo>
                  <a:cubicBezTo>
                    <a:pt x="12" y="72"/>
                    <a:pt x="13" y="44"/>
                    <a:pt x="14" y="25"/>
                  </a:cubicBezTo>
                  <a:cubicBezTo>
                    <a:pt x="15" y="12"/>
                    <a:pt x="15" y="3"/>
                    <a:pt x="15" y="0"/>
                  </a:cubicBezTo>
                  <a:cubicBezTo>
                    <a:pt x="10" y="5"/>
                    <a:pt x="5" y="11"/>
                    <a:pt x="0" y="1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09" name="Freeform 779">
              <a:extLst>
                <a:ext uri="{FF2B5EF4-FFF2-40B4-BE49-F238E27FC236}">
                  <a16:creationId xmlns:a16="http://schemas.microsoft.com/office/drawing/2014/main" id="{A658DEF2-1511-A2FB-99CA-4EC7B1FA69B3}"/>
                </a:ext>
              </a:extLst>
            </p:cNvPr>
            <p:cNvSpPr>
              <a:spLocks noEditPoints="1"/>
            </p:cNvSpPr>
            <p:nvPr userDrawn="1"/>
          </p:nvSpPr>
          <p:spPr bwMode="auto">
            <a:xfrm>
              <a:off x="4033" y="1317"/>
              <a:ext cx="46" cy="158"/>
            </a:xfrm>
            <a:custGeom>
              <a:avLst/>
              <a:gdLst>
                <a:gd name="T0" fmla="*/ 17 w 32"/>
                <a:gd name="T1" fmla="*/ 48 h 110"/>
                <a:gd name="T2" fmla="*/ 18 w 32"/>
                <a:gd name="T3" fmla="*/ 48 h 110"/>
                <a:gd name="T4" fmla="*/ 21 w 32"/>
                <a:gd name="T5" fmla="*/ 44 h 110"/>
                <a:gd name="T6" fmla="*/ 17 w 32"/>
                <a:gd name="T7" fmla="*/ 48 h 110"/>
                <a:gd name="T8" fmla="*/ 31 w 32"/>
                <a:gd name="T9" fmla="*/ 84 h 110"/>
                <a:gd name="T10" fmla="*/ 31 w 32"/>
                <a:gd name="T11" fmla="*/ 84 h 110"/>
                <a:gd name="T12" fmla="*/ 31 w 32"/>
                <a:gd name="T13" fmla="*/ 82 h 110"/>
                <a:gd name="T14" fmla="*/ 31 w 32"/>
                <a:gd name="T15" fmla="*/ 81 h 110"/>
                <a:gd name="T16" fmla="*/ 29 w 32"/>
                <a:gd name="T17" fmla="*/ 61 h 110"/>
                <a:gd name="T18" fmla="*/ 26 w 32"/>
                <a:gd name="T19" fmla="*/ 58 h 110"/>
                <a:gd name="T20" fmla="*/ 26 w 32"/>
                <a:gd name="T21" fmla="*/ 59 h 110"/>
                <a:gd name="T22" fmla="*/ 22 w 32"/>
                <a:gd name="T23" fmla="*/ 53 h 110"/>
                <a:gd name="T24" fmla="*/ 22 w 32"/>
                <a:gd name="T25" fmla="*/ 53 h 110"/>
                <a:gd name="T26" fmla="*/ 18 w 32"/>
                <a:gd name="T27" fmla="*/ 41 h 110"/>
                <a:gd name="T28" fmla="*/ 19 w 32"/>
                <a:gd name="T29" fmla="*/ 24 h 110"/>
                <a:gd name="T30" fmla="*/ 16 w 32"/>
                <a:gd name="T31" fmla="*/ 16 h 110"/>
                <a:gd name="T32" fmla="*/ 14 w 32"/>
                <a:gd name="T33" fmla="*/ 12 h 110"/>
                <a:gd name="T34" fmla="*/ 14 w 32"/>
                <a:gd name="T35" fmla="*/ 11 h 110"/>
                <a:gd name="T36" fmla="*/ 14 w 32"/>
                <a:gd name="T37" fmla="*/ 10 h 110"/>
                <a:gd name="T38" fmla="*/ 13 w 32"/>
                <a:gd name="T39" fmla="*/ 9 h 110"/>
                <a:gd name="T40" fmla="*/ 10 w 32"/>
                <a:gd name="T41" fmla="*/ 1 h 110"/>
                <a:gd name="T42" fmla="*/ 9 w 32"/>
                <a:gd name="T43" fmla="*/ 0 h 110"/>
                <a:gd name="T44" fmla="*/ 0 w 32"/>
                <a:gd name="T45" fmla="*/ 13 h 110"/>
                <a:gd name="T46" fmla="*/ 1 w 32"/>
                <a:gd name="T47" fmla="*/ 21 h 110"/>
                <a:gd name="T48" fmla="*/ 1 w 32"/>
                <a:gd name="T49" fmla="*/ 22 h 110"/>
                <a:gd name="T50" fmla="*/ 1 w 32"/>
                <a:gd name="T51" fmla="*/ 22 h 110"/>
                <a:gd name="T52" fmla="*/ 1 w 32"/>
                <a:gd name="T53" fmla="*/ 22 h 110"/>
                <a:gd name="T54" fmla="*/ 2 w 32"/>
                <a:gd name="T55" fmla="*/ 30 h 110"/>
                <a:gd name="T56" fmla="*/ 2 w 32"/>
                <a:gd name="T57" fmla="*/ 32 h 110"/>
                <a:gd name="T58" fmla="*/ 3 w 32"/>
                <a:gd name="T59" fmla="*/ 38 h 110"/>
                <a:gd name="T60" fmla="*/ 3 w 32"/>
                <a:gd name="T61" fmla="*/ 41 h 110"/>
                <a:gd name="T62" fmla="*/ 16 w 32"/>
                <a:gd name="T63" fmla="*/ 97 h 110"/>
                <a:gd name="T64" fmla="*/ 16 w 32"/>
                <a:gd name="T65" fmla="*/ 97 h 110"/>
                <a:gd name="T66" fmla="*/ 17 w 32"/>
                <a:gd name="T67" fmla="*/ 101 h 110"/>
                <a:gd name="T68" fmla="*/ 18 w 32"/>
                <a:gd name="T69" fmla="*/ 103 h 110"/>
                <a:gd name="T70" fmla="*/ 18 w 32"/>
                <a:gd name="T71" fmla="*/ 103 h 110"/>
                <a:gd name="T72" fmla="*/ 18 w 32"/>
                <a:gd name="T73" fmla="*/ 104 h 110"/>
                <a:gd name="T74" fmla="*/ 19 w 32"/>
                <a:gd name="T75" fmla="*/ 105 h 110"/>
                <a:gd name="T76" fmla="*/ 19 w 32"/>
                <a:gd name="T77" fmla="*/ 106 h 110"/>
                <a:gd name="T78" fmla="*/ 32 w 32"/>
                <a:gd name="T79" fmla="*/ 88 h 110"/>
                <a:gd name="T80" fmla="*/ 31 w 32"/>
                <a:gd name="T81" fmla="*/ 84 h 110"/>
                <a:gd name="T82" fmla="*/ 22 w 32"/>
                <a:gd name="T83" fmla="*/ 110 h 110"/>
                <a:gd name="T84" fmla="*/ 22 w 32"/>
                <a:gd name="T85" fmla="*/ 110 h 110"/>
                <a:gd name="T86" fmla="*/ 22 w 32"/>
                <a:gd name="T87" fmla="*/ 110 h 110"/>
                <a:gd name="T88" fmla="*/ 22 w 32"/>
                <a:gd name="T89" fmla="*/ 110 h 110"/>
                <a:gd name="T90" fmla="*/ 22 w 32"/>
                <a:gd name="T91" fmla="*/ 110 h 110"/>
                <a:gd name="T92" fmla="*/ 22 w 32"/>
                <a:gd name="T93" fmla="*/ 110 h 110"/>
                <a:gd name="T94" fmla="*/ 22 w 32"/>
                <a:gd name="T95"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 h="110">
                  <a:moveTo>
                    <a:pt x="17" y="48"/>
                  </a:moveTo>
                  <a:cubicBezTo>
                    <a:pt x="17" y="48"/>
                    <a:pt x="18" y="48"/>
                    <a:pt x="18" y="48"/>
                  </a:cubicBezTo>
                  <a:cubicBezTo>
                    <a:pt x="19" y="47"/>
                    <a:pt x="20" y="46"/>
                    <a:pt x="21" y="44"/>
                  </a:cubicBezTo>
                  <a:cubicBezTo>
                    <a:pt x="17" y="45"/>
                    <a:pt x="17" y="47"/>
                    <a:pt x="17" y="48"/>
                  </a:cubicBezTo>
                  <a:close/>
                  <a:moveTo>
                    <a:pt x="31" y="84"/>
                  </a:moveTo>
                  <a:cubicBezTo>
                    <a:pt x="31" y="84"/>
                    <a:pt x="31" y="84"/>
                    <a:pt x="31" y="84"/>
                  </a:cubicBezTo>
                  <a:cubicBezTo>
                    <a:pt x="31" y="83"/>
                    <a:pt x="31" y="83"/>
                    <a:pt x="31" y="82"/>
                  </a:cubicBezTo>
                  <a:cubicBezTo>
                    <a:pt x="31" y="82"/>
                    <a:pt x="31" y="82"/>
                    <a:pt x="31" y="81"/>
                  </a:cubicBezTo>
                  <a:cubicBezTo>
                    <a:pt x="30" y="70"/>
                    <a:pt x="30" y="62"/>
                    <a:pt x="29" y="61"/>
                  </a:cubicBezTo>
                  <a:cubicBezTo>
                    <a:pt x="28" y="59"/>
                    <a:pt x="27" y="59"/>
                    <a:pt x="26" y="58"/>
                  </a:cubicBezTo>
                  <a:cubicBezTo>
                    <a:pt x="26" y="58"/>
                    <a:pt x="26" y="59"/>
                    <a:pt x="26" y="59"/>
                  </a:cubicBezTo>
                  <a:cubicBezTo>
                    <a:pt x="15" y="60"/>
                    <a:pt x="19" y="57"/>
                    <a:pt x="22" y="53"/>
                  </a:cubicBezTo>
                  <a:cubicBezTo>
                    <a:pt x="22" y="53"/>
                    <a:pt x="22" y="53"/>
                    <a:pt x="22" y="53"/>
                  </a:cubicBezTo>
                  <a:cubicBezTo>
                    <a:pt x="25" y="50"/>
                    <a:pt x="26" y="46"/>
                    <a:pt x="18" y="41"/>
                  </a:cubicBezTo>
                  <a:cubicBezTo>
                    <a:pt x="22" y="39"/>
                    <a:pt x="21" y="32"/>
                    <a:pt x="19" y="24"/>
                  </a:cubicBezTo>
                  <a:cubicBezTo>
                    <a:pt x="18" y="22"/>
                    <a:pt x="17" y="19"/>
                    <a:pt x="16" y="16"/>
                  </a:cubicBezTo>
                  <a:cubicBezTo>
                    <a:pt x="15" y="15"/>
                    <a:pt x="15" y="13"/>
                    <a:pt x="14" y="12"/>
                  </a:cubicBezTo>
                  <a:cubicBezTo>
                    <a:pt x="14" y="11"/>
                    <a:pt x="14" y="11"/>
                    <a:pt x="14" y="11"/>
                  </a:cubicBezTo>
                  <a:cubicBezTo>
                    <a:pt x="14" y="10"/>
                    <a:pt x="14" y="10"/>
                    <a:pt x="14" y="10"/>
                  </a:cubicBezTo>
                  <a:cubicBezTo>
                    <a:pt x="13" y="10"/>
                    <a:pt x="13" y="9"/>
                    <a:pt x="13" y="9"/>
                  </a:cubicBezTo>
                  <a:cubicBezTo>
                    <a:pt x="12" y="6"/>
                    <a:pt x="11" y="3"/>
                    <a:pt x="10" y="1"/>
                  </a:cubicBezTo>
                  <a:cubicBezTo>
                    <a:pt x="9" y="10"/>
                    <a:pt x="9" y="5"/>
                    <a:pt x="9" y="0"/>
                  </a:cubicBezTo>
                  <a:cubicBezTo>
                    <a:pt x="6" y="4"/>
                    <a:pt x="3" y="8"/>
                    <a:pt x="0" y="13"/>
                  </a:cubicBezTo>
                  <a:cubicBezTo>
                    <a:pt x="0" y="15"/>
                    <a:pt x="0" y="18"/>
                    <a:pt x="1" y="21"/>
                  </a:cubicBezTo>
                  <a:cubicBezTo>
                    <a:pt x="1" y="21"/>
                    <a:pt x="1" y="21"/>
                    <a:pt x="1" y="22"/>
                  </a:cubicBezTo>
                  <a:cubicBezTo>
                    <a:pt x="1" y="22"/>
                    <a:pt x="1" y="22"/>
                    <a:pt x="1" y="22"/>
                  </a:cubicBezTo>
                  <a:cubicBezTo>
                    <a:pt x="1" y="22"/>
                    <a:pt x="1" y="22"/>
                    <a:pt x="1" y="22"/>
                  </a:cubicBezTo>
                  <a:cubicBezTo>
                    <a:pt x="1" y="25"/>
                    <a:pt x="1" y="27"/>
                    <a:pt x="2" y="30"/>
                  </a:cubicBezTo>
                  <a:cubicBezTo>
                    <a:pt x="2" y="31"/>
                    <a:pt x="2" y="32"/>
                    <a:pt x="2" y="32"/>
                  </a:cubicBezTo>
                  <a:cubicBezTo>
                    <a:pt x="2" y="34"/>
                    <a:pt x="3" y="36"/>
                    <a:pt x="3" y="38"/>
                  </a:cubicBezTo>
                  <a:cubicBezTo>
                    <a:pt x="3" y="39"/>
                    <a:pt x="3" y="40"/>
                    <a:pt x="3" y="41"/>
                  </a:cubicBezTo>
                  <a:cubicBezTo>
                    <a:pt x="7" y="63"/>
                    <a:pt x="11" y="84"/>
                    <a:pt x="16" y="97"/>
                  </a:cubicBezTo>
                  <a:cubicBezTo>
                    <a:pt x="16" y="97"/>
                    <a:pt x="16" y="97"/>
                    <a:pt x="16" y="97"/>
                  </a:cubicBezTo>
                  <a:cubicBezTo>
                    <a:pt x="16" y="99"/>
                    <a:pt x="17" y="100"/>
                    <a:pt x="17" y="101"/>
                  </a:cubicBezTo>
                  <a:cubicBezTo>
                    <a:pt x="17" y="102"/>
                    <a:pt x="18" y="102"/>
                    <a:pt x="18" y="103"/>
                  </a:cubicBezTo>
                  <a:cubicBezTo>
                    <a:pt x="18" y="103"/>
                    <a:pt x="18" y="103"/>
                    <a:pt x="18" y="103"/>
                  </a:cubicBezTo>
                  <a:cubicBezTo>
                    <a:pt x="18" y="104"/>
                    <a:pt x="18" y="104"/>
                    <a:pt x="18" y="104"/>
                  </a:cubicBezTo>
                  <a:cubicBezTo>
                    <a:pt x="18" y="104"/>
                    <a:pt x="19" y="104"/>
                    <a:pt x="19" y="105"/>
                  </a:cubicBezTo>
                  <a:cubicBezTo>
                    <a:pt x="19" y="105"/>
                    <a:pt x="19" y="105"/>
                    <a:pt x="19" y="106"/>
                  </a:cubicBezTo>
                  <a:cubicBezTo>
                    <a:pt x="23" y="100"/>
                    <a:pt x="28" y="94"/>
                    <a:pt x="32" y="88"/>
                  </a:cubicBezTo>
                  <a:cubicBezTo>
                    <a:pt x="31" y="87"/>
                    <a:pt x="31" y="85"/>
                    <a:pt x="31" y="84"/>
                  </a:cubicBezTo>
                  <a:close/>
                  <a:moveTo>
                    <a:pt x="22" y="110"/>
                  </a:moveTo>
                  <a:cubicBezTo>
                    <a:pt x="22" y="110"/>
                    <a:pt x="22" y="110"/>
                    <a:pt x="22" y="110"/>
                  </a:cubicBezTo>
                  <a:cubicBezTo>
                    <a:pt x="22" y="110"/>
                    <a:pt x="22" y="110"/>
                    <a:pt x="22" y="110"/>
                  </a:cubicBezTo>
                  <a:close/>
                  <a:moveTo>
                    <a:pt x="22" y="110"/>
                  </a:moveTo>
                  <a:cubicBezTo>
                    <a:pt x="22" y="110"/>
                    <a:pt x="22" y="110"/>
                    <a:pt x="22" y="110"/>
                  </a:cubicBezTo>
                  <a:cubicBezTo>
                    <a:pt x="22" y="110"/>
                    <a:pt x="22" y="110"/>
                    <a:pt x="22" y="110"/>
                  </a:cubicBezTo>
                  <a:cubicBezTo>
                    <a:pt x="22" y="110"/>
                    <a:pt x="22" y="110"/>
                    <a:pt x="22" y="11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10" name="Freeform 780">
              <a:extLst>
                <a:ext uri="{FF2B5EF4-FFF2-40B4-BE49-F238E27FC236}">
                  <a16:creationId xmlns:a16="http://schemas.microsoft.com/office/drawing/2014/main" id="{E5B7E908-6BF8-79FE-2685-F148C88F9015}"/>
                </a:ext>
              </a:extLst>
            </p:cNvPr>
            <p:cNvSpPr>
              <a:spLocks noEditPoints="1"/>
            </p:cNvSpPr>
            <p:nvPr userDrawn="1"/>
          </p:nvSpPr>
          <p:spPr bwMode="auto">
            <a:xfrm>
              <a:off x="4220" y="945"/>
              <a:ext cx="46" cy="142"/>
            </a:xfrm>
            <a:custGeom>
              <a:avLst/>
              <a:gdLst>
                <a:gd name="T0" fmla="*/ 17 w 32"/>
                <a:gd name="T1" fmla="*/ 43 h 99"/>
                <a:gd name="T2" fmla="*/ 18 w 32"/>
                <a:gd name="T3" fmla="*/ 43 h 99"/>
                <a:gd name="T4" fmla="*/ 22 w 32"/>
                <a:gd name="T5" fmla="*/ 40 h 99"/>
                <a:gd name="T6" fmla="*/ 17 w 32"/>
                <a:gd name="T7" fmla="*/ 43 h 99"/>
                <a:gd name="T8" fmla="*/ 32 w 32"/>
                <a:gd name="T9" fmla="*/ 76 h 99"/>
                <a:gd name="T10" fmla="*/ 32 w 32"/>
                <a:gd name="T11" fmla="*/ 76 h 99"/>
                <a:gd name="T12" fmla="*/ 31 w 32"/>
                <a:gd name="T13" fmla="*/ 74 h 99"/>
                <a:gd name="T14" fmla="*/ 31 w 32"/>
                <a:gd name="T15" fmla="*/ 73 h 99"/>
                <a:gd name="T16" fmla="*/ 30 w 32"/>
                <a:gd name="T17" fmla="*/ 56 h 99"/>
                <a:gd name="T18" fmla="*/ 26 w 32"/>
                <a:gd name="T19" fmla="*/ 52 h 99"/>
                <a:gd name="T20" fmla="*/ 26 w 32"/>
                <a:gd name="T21" fmla="*/ 53 h 99"/>
                <a:gd name="T22" fmla="*/ 23 w 32"/>
                <a:gd name="T23" fmla="*/ 48 h 99"/>
                <a:gd name="T24" fmla="*/ 23 w 32"/>
                <a:gd name="T25" fmla="*/ 48 h 99"/>
                <a:gd name="T26" fmla="*/ 18 w 32"/>
                <a:gd name="T27" fmla="*/ 38 h 99"/>
                <a:gd name="T28" fmla="*/ 19 w 32"/>
                <a:gd name="T29" fmla="*/ 22 h 99"/>
                <a:gd name="T30" fmla="*/ 16 w 32"/>
                <a:gd name="T31" fmla="*/ 15 h 99"/>
                <a:gd name="T32" fmla="*/ 15 w 32"/>
                <a:gd name="T33" fmla="*/ 11 h 99"/>
                <a:gd name="T34" fmla="*/ 14 w 32"/>
                <a:gd name="T35" fmla="*/ 10 h 99"/>
                <a:gd name="T36" fmla="*/ 14 w 32"/>
                <a:gd name="T37" fmla="*/ 9 h 99"/>
                <a:gd name="T38" fmla="*/ 14 w 32"/>
                <a:gd name="T39" fmla="*/ 8 h 99"/>
                <a:gd name="T40" fmla="*/ 11 w 32"/>
                <a:gd name="T41" fmla="*/ 1 h 99"/>
                <a:gd name="T42" fmla="*/ 10 w 32"/>
                <a:gd name="T43" fmla="*/ 0 h 99"/>
                <a:gd name="T44" fmla="*/ 0 w 32"/>
                <a:gd name="T45" fmla="*/ 11 h 99"/>
                <a:gd name="T46" fmla="*/ 1 w 32"/>
                <a:gd name="T47" fmla="*/ 19 h 99"/>
                <a:gd name="T48" fmla="*/ 1 w 32"/>
                <a:gd name="T49" fmla="*/ 20 h 99"/>
                <a:gd name="T50" fmla="*/ 1 w 32"/>
                <a:gd name="T51" fmla="*/ 20 h 99"/>
                <a:gd name="T52" fmla="*/ 1 w 32"/>
                <a:gd name="T53" fmla="*/ 20 h 99"/>
                <a:gd name="T54" fmla="*/ 2 w 32"/>
                <a:gd name="T55" fmla="*/ 27 h 99"/>
                <a:gd name="T56" fmla="*/ 2 w 32"/>
                <a:gd name="T57" fmla="*/ 29 h 99"/>
                <a:gd name="T58" fmla="*/ 3 w 32"/>
                <a:gd name="T59" fmla="*/ 35 h 99"/>
                <a:gd name="T60" fmla="*/ 4 w 32"/>
                <a:gd name="T61" fmla="*/ 37 h 99"/>
                <a:gd name="T62" fmla="*/ 16 w 32"/>
                <a:gd name="T63" fmla="*/ 88 h 99"/>
                <a:gd name="T64" fmla="*/ 16 w 32"/>
                <a:gd name="T65" fmla="*/ 88 h 99"/>
                <a:gd name="T66" fmla="*/ 17 w 32"/>
                <a:gd name="T67" fmla="*/ 91 h 99"/>
                <a:gd name="T68" fmla="*/ 18 w 32"/>
                <a:gd name="T69" fmla="*/ 93 h 99"/>
                <a:gd name="T70" fmla="*/ 18 w 32"/>
                <a:gd name="T71" fmla="*/ 93 h 99"/>
                <a:gd name="T72" fmla="*/ 19 w 32"/>
                <a:gd name="T73" fmla="*/ 94 h 99"/>
                <a:gd name="T74" fmla="*/ 19 w 32"/>
                <a:gd name="T75" fmla="*/ 95 h 99"/>
                <a:gd name="T76" fmla="*/ 19 w 32"/>
                <a:gd name="T77" fmla="*/ 95 h 99"/>
                <a:gd name="T78" fmla="*/ 32 w 32"/>
                <a:gd name="T79" fmla="*/ 79 h 99"/>
                <a:gd name="T80" fmla="*/ 32 w 32"/>
                <a:gd name="T81" fmla="*/ 76 h 99"/>
                <a:gd name="T82" fmla="*/ 22 w 32"/>
                <a:gd name="T83" fmla="*/ 99 h 99"/>
                <a:gd name="T84" fmla="*/ 22 w 32"/>
                <a:gd name="T85" fmla="*/ 99 h 99"/>
                <a:gd name="T86" fmla="*/ 22 w 32"/>
                <a:gd name="T87" fmla="*/ 99 h 99"/>
                <a:gd name="T88" fmla="*/ 22 w 32"/>
                <a:gd name="T89" fmla="*/ 99 h 99"/>
                <a:gd name="T90" fmla="*/ 22 w 32"/>
                <a:gd name="T91" fmla="*/ 99 h 99"/>
                <a:gd name="T92" fmla="*/ 22 w 32"/>
                <a:gd name="T93" fmla="*/ 99 h 99"/>
                <a:gd name="T94" fmla="*/ 22 w 32"/>
                <a:gd name="T95" fmla="*/ 9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 h="99">
                  <a:moveTo>
                    <a:pt x="17" y="43"/>
                  </a:moveTo>
                  <a:cubicBezTo>
                    <a:pt x="18" y="43"/>
                    <a:pt x="18" y="43"/>
                    <a:pt x="18" y="43"/>
                  </a:cubicBezTo>
                  <a:cubicBezTo>
                    <a:pt x="20" y="43"/>
                    <a:pt x="21" y="42"/>
                    <a:pt x="22" y="40"/>
                  </a:cubicBezTo>
                  <a:cubicBezTo>
                    <a:pt x="17" y="40"/>
                    <a:pt x="18" y="43"/>
                    <a:pt x="17" y="43"/>
                  </a:cubicBezTo>
                  <a:close/>
                  <a:moveTo>
                    <a:pt x="32" y="76"/>
                  </a:moveTo>
                  <a:cubicBezTo>
                    <a:pt x="32" y="76"/>
                    <a:pt x="32" y="76"/>
                    <a:pt x="32" y="76"/>
                  </a:cubicBezTo>
                  <a:cubicBezTo>
                    <a:pt x="32" y="75"/>
                    <a:pt x="31" y="75"/>
                    <a:pt x="31" y="74"/>
                  </a:cubicBezTo>
                  <a:cubicBezTo>
                    <a:pt x="31" y="74"/>
                    <a:pt x="31" y="74"/>
                    <a:pt x="31" y="73"/>
                  </a:cubicBezTo>
                  <a:cubicBezTo>
                    <a:pt x="30" y="64"/>
                    <a:pt x="30" y="56"/>
                    <a:pt x="30" y="56"/>
                  </a:cubicBezTo>
                  <a:cubicBezTo>
                    <a:pt x="28" y="54"/>
                    <a:pt x="27" y="53"/>
                    <a:pt x="26" y="52"/>
                  </a:cubicBezTo>
                  <a:cubicBezTo>
                    <a:pt x="26" y="53"/>
                    <a:pt x="27" y="53"/>
                    <a:pt x="26" y="53"/>
                  </a:cubicBezTo>
                  <a:cubicBezTo>
                    <a:pt x="15" y="54"/>
                    <a:pt x="20" y="52"/>
                    <a:pt x="23" y="48"/>
                  </a:cubicBezTo>
                  <a:cubicBezTo>
                    <a:pt x="23" y="48"/>
                    <a:pt x="23" y="48"/>
                    <a:pt x="23" y="48"/>
                  </a:cubicBezTo>
                  <a:cubicBezTo>
                    <a:pt x="25" y="45"/>
                    <a:pt x="26" y="41"/>
                    <a:pt x="18" y="38"/>
                  </a:cubicBezTo>
                  <a:cubicBezTo>
                    <a:pt x="22" y="35"/>
                    <a:pt x="21" y="29"/>
                    <a:pt x="19" y="22"/>
                  </a:cubicBezTo>
                  <a:cubicBezTo>
                    <a:pt x="18" y="20"/>
                    <a:pt x="17" y="17"/>
                    <a:pt x="16" y="15"/>
                  </a:cubicBezTo>
                  <a:cubicBezTo>
                    <a:pt x="16" y="14"/>
                    <a:pt x="15" y="12"/>
                    <a:pt x="15" y="11"/>
                  </a:cubicBezTo>
                  <a:cubicBezTo>
                    <a:pt x="14" y="10"/>
                    <a:pt x="14" y="10"/>
                    <a:pt x="14" y="10"/>
                  </a:cubicBezTo>
                  <a:cubicBezTo>
                    <a:pt x="14" y="10"/>
                    <a:pt x="14" y="9"/>
                    <a:pt x="14" y="9"/>
                  </a:cubicBezTo>
                  <a:cubicBezTo>
                    <a:pt x="14" y="9"/>
                    <a:pt x="14" y="9"/>
                    <a:pt x="14" y="8"/>
                  </a:cubicBezTo>
                  <a:cubicBezTo>
                    <a:pt x="12" y="5"/>
                    <a:pt x="11" y="2"/>
                    <a:pt x="11" y="1"/>
                  </a:cubicBezTo>
                  <a:cubicBezTo>
                    <a:pt x="10" y="9"/>
                    <a:pt x="10" y="5"/>
                    <a:pt x="10" y="0"/>
                  </a:cubicBezTo>
                  <a:cubicBezTo>
                    <a:pt x="7" y="4"/>
                    <a:pt x="3" y="8"/>
                    <a:pt x="0" y="11"/>
                  </a:cubicBezTo>
                  <a:cubicBezTo>
                    <a:pt x="0" y="14"/>
                    <a:pt x="1" y="16"/>
                    <a:pt x="1" y="19"/>
                  </a:cubicBezTo>
                  <a:cubicBezTo>
                    <a:pt x="1" y="19"/>
                    <a:pt x="1" y="19"/>
                    <a:pt x="1" y="20"/>
                  </a:cubicBezTo>
                  <a:cubicBezTo>
                    <a:pt x="1" y="20"/>
                    <a:pt x="1" y="20"/>
                    <a:pt x="1" y="20"/>
                  </a:cubicBezTo>
                  <a:cubicBezTo>
                    <a:pt x="1" y="20"/>
                    <a:pt x="1" y="20"/>
                    <a:pt x="1" y="20"/>
                  </a:cubicBezTo>
                  <a:cubicBezTo>
                    <a:pt x="1" y="22"/>
                    <a:pt x="2" y="25"/>
                    <a:pt x="2" y="27"/>
                  </a:cubicBezTo>
                  <a:cubicBezTo>
                    <a:pt x="2" y="28"/>
                    <a:pt x="2" y="29"/>
                    <a:pt x="2" y="29"/>
                  </a:cubicBezTo>
                  <a:cubicBezTo>
                    <a:pt x="3" y="31"/>
                    <a:pt x="3" y="33"/>
                    <a:pt x="3" y="35"/>
                  </a:cubicBezTo>
                  <a:cubicBezTo>
                    <a:pt x="4" y="36"/>
                    <a:pt x="4" y="36"/>
                    <a:pt x="4" y="37"/>
                  </a:cubicBezTo>
                  <a:cubicBezTo>
                    <a:pt x="7" y="57"/>
                    <a:pt x="12" y="76"/>
                    <a:pt x="16" y="88"/>
                  </a:cubicBezTo>
                  <a:cubicBezTo>
                    <a:pt x="16" y="88"/>
                    <a:pt x="16" y="88"/>
                    <a:pt x="16" y="88"/>
                  </a:cubicBezTo>
                  <a:cubicBezTo>
                    <a:pt x="17" y="89"/>
                    <a:pt x="17" y="90"/>
                    <a:pt x="17" y="91"/>
                  </a:cubicBezTo>
                  <a:cubicBezTo>
                    <a:pt x="18" y="92"/>
                    <a:pt x="18" y="92"/>
                    <a:pt x="18" y="93"/>
                  </a:cubicBezTo>
                  <a:cubicBezTo>
                    <a:pt x="18" y="93"/>
                    <a:pt x="18" y="93"/>
                    <a:pt x="18" y="93"/>
                  </a:cubicBezTo>
                  <a:cubicBezTo>
                    <a:pt x="18" y="93"/>
                    <a:pt x="19" y="94"/>
                    <a:pt x="19" y="94"/>
                  </a:cubicBezTo>
                  <a:cubicBezTo>
                    <a:pt x="19" y="94"/>
                    <a:pt x="19" y="94"/>
                    <a:pt x="19" y="95"/>
                  </a:cubicBezTo>
                  <a:cubicBezTo>
                    <a:pt x="19" y="95"/>
                    <a:pt x="19" y="95"/>
                    <a:pt x="19" y="95"/>
                  </a:cubicBezTo>
                  <a:cubicBezTo>
                    <a:pt x="24" y="90"/>
                    <a:pt x="28" y="85"/>
                    <a:pt x="32" y="79"/>
                  </a:cubicBezTo>
                  <a:cubicBezTo>
                    <a:pt x="32" y="78"/>
                    <a:pt x="32" y="77"/>
                    <a:pt x="32" y="76"/>
                  </a:cubicBezTo>
                  <a:close/>
                  <a:moveTo>
                    <a:pt x="22" y="99"/>
                  </a:moveTo>
                  <a:cubicBezTo>
                    <a:pt x="22" y="99"/>
                    <a:pt x="22" y="99"/>
                    <a:pt x="22" y="99"/>
                  </a:cubicBezTo>
                  <a:cubicBezTo>
                    <a:pt x="22" y="99"/>
                    <a:pt x="22" y="99"/>
                    <a:pt x="22" y="99"/>
                  </a:cubicBezTo>
                  <a:close/>
                  <a:moveTo>
                    <a:pt x="22" y="99"/>
                  </a:moveTo>
                  <a:cubicBezTo>
                    <a:pt x="22" y="99"/>
                    <a:pt x="22" y="99"/>
                    <a:pt x="22" y="99"/>
                  </a:cubicBezTo>
                  <a:cubicBezTo>
                    <a:pt x="22" y="99"/>
                    <a:pt x="22" y="99"/>
                    <a:pt x="22" y="99"/>
                  </a:cubicBezTo>
                  <a:cubicBezTo>
                    <a:pt x="22" y="99"/>
                    <a:pt x="22" y="99"/>
                    <a:pt x="22" y="9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11" name="Freeform 781">
              <a:extLst>
                <a:ext uri="{FF2B5EF4-FFF2-40B4-BE49-F238E27FC236}">
                  <a16:creationId xmlns:a16="http://schemas.microsoft.com/office/drawing/2014/main" id="{66762F2D-6B84-93F7-4549-3593B67B6B18}"/>
                </a:ext>
              </a:extLst>
            </p:cNvPr>
            <p:cNvSpPr>
              <a:spLocks noEditPoints="1"/>
            </p:cNvSpPr>
            <p:nvPr userDrawn="1"/>
          </p:nvSpPr>
          <p:spPr bwMode="auto">
            <a:xfrm>
              <a:off x="4269" y="798"/>
              <a:ext cx="42" cy="114"/>
            </a:xfrm>
            <a:custGeom>
              <a:avLst/>
              <a:gdLst>
                <a:gd name="T0" fmla="*/ 15 w 29"/>
                <a:gd name="T1" fmla="*/ 35 h 79"/>
                <a:gd name="T2" fmla="*/ 15 w 29"/>
                <a:gd name="T3" fmla="*/ 34 h 79"/>
                <a:gd name="T4" fmla="*/ 16 w 29"/>
                <a:gd name="T5" fmla="*/ 30 h 79"/>
                <a:gd name="T6" fmla="*/ 15 w 29"/>
                <a:gd name="T7" fmla="*/ 35 h 79"/>
                <a:gd name="T8" fmla="*/ 29 w 29"/>
                <a:gd name="T9" fmla="*/ 58 h 79"/>
                <a:gd name="T10" fmla="*/ 29 w 29"/>
                <a:gd name="T11" fmla="*/ 58 h 79"/>
                <a:gd name="T12" fmla="*/ 28 w 29"/>
                <a:gd name="T13" fmla="*/ 57 h 79"/>
                <a:gd name="T14" fmla="*/ 28 w 29"/>
                <a:gd name="T15" fmla="*/ 56 h 79"/>
                <a:gd name="T16" fmla="*/ 24 w 29"/>
                <a:gd name="T17" fmla="*/ 41 h 79"/>
                <a:gd name="T18" fmla="*/ 21 w 29"/>
                <a:gd name="T19" fmla="*/ 40 h 79"/>
                <a:gd name="T20" fmla="*/ 21 w 29"/>
                <a:gd name="T21" fmla="*/ 40 h 79"/>
                <a:gd name="T22" fmla="*/ 19 w 29"/>
                <a:gd name="T23" fmla="*/ 37 h 79"/>
                <a:gd name="T24" fmla="*/ 19 w 29"/>
                <a:gd name="T25" fmla="*/ 37 h 79"/>
                <a:gd name="T26" fmla="*/ 14 w 29"/>
                <a:gd name="T27" fmla="*/ 30 h 79"/>
                <a:gd name="T28" fmla="*/ 12 w 29"/>
                <a:gd name="T29" fmla="*/ 16 h 79"/>
                <a:gd name="T30" fmla="*/ 9 w 29"/>
                <a:gd name="T31" fmla="*/ 11 h 79"/>
                <a:gd name="T32" fmla="*/ 7 w 29"/>
                <a:gd name="T33" fmla="*/ 8 h 79"/>
                <a:gd name="T34" fmla="*/ 7 w 29"/>
                <a:gd name="T35" fmla="*/ 7 h 79"/>
                <a:gd name="T36" fmla="*/ 7 w 29"/>
                <a:gd name="T37" fmla="*/ 7 h 79"/>
                <a:gd name="T38" fmla="*/ 6 w 29"/>
                <a:gd name="T39" fmla="*/ 6 h 79"/>
                <a:gd name="T40" fmla="*/ 3 w 29"/>
                <a:gd name="T41" fmla="*/ 0 h 79"/>
                <a:gd name="T42" fmla="*/ 3 w 29"/>
                <a:gd name="T43" fmla="*/ 0 h 79"/>
                <a:gd name="T44" fmla="*/ 0 w 29"/>
                <a:gd name="T45" fmla="*/ 13 h 79"/>
                <a:gd name="T46" fmla="*/ 2 w 29"/>
                <a:gd name="T47" fmla="*/ 19 h 79"/>
                <a:gd name="T48" fmla="*/ 2 w 29"/>
                <a:gd name="T49" fmla="*/ 20 h 79"/>
                <a:gd name="T50" fmla="*/ 2 w 29"/>
                <a:gd name="T51" fmla="*/ 20 h 79"/>
                <a:gd name="T52" fmla="*/ 2 w 29"/>
                <a:gd name="T53" fmla="*/ 20 h 79"/>
                <a:gd name="T54" fmla="*/ 4 w 29"/>
                <a:gd name="T55" fmla="*/ 26 h 79"/>
                <a:gd name="T56" fmla="*/ 5 w 29"/>
                <a:gd name="T57" fmla="*/ 28 h 79"/>
                <a:gd name="T58" fmla="*/ 6 w 29"/>
                <a:gd name="T59" fmla="*/ 32 h 79"/>
                <a:gd name="T60" fmla="*/ 7 w 29"/>
                <a:gd name="T61" fmla="*/ 34 h 79"/>
                <a:gd name="T62" fmla="*/ 23 w 29"/>
                <a:gd name="T63" fmla="*/ 73 h 79"/>
                <a:gd name="T64" fmla="*/ 23 w 29"/>
                <a:gd name="T65" fmla="*/ 73 h 79"/>
                <a:gd name="T66" fmla="*/ 25 w 29"/>
                <a:gd name="T67" fmla="*/ 76 h 79"/>
                <a:gd name="T68" fmla="*/ 25 w 29"/>
                <a:gd name="T69" fmla="*/ 77 h 79"/>
                <a:gd name="T70" fmla="*/ 25 w 29"/>
                <a:gd name="T71" fmla="*/ 77 h 79"/>
                <a:gd name="T72" fmla="*/ 26 w 29"/>
                <a:gd name="T73" fmla="*/ 78 h 79"/>
                <a:gd name="T74" fmla="*/ 26 w 29"/>
                <a:gd name="T75" fmla="*/ 78 h 79"/>
                <a:gd name="T76" fmla="*/ 26 w 29"/>
                <a:gd name="T77" fmla="*/ 79 h 79"/>
                <a:gd name="T78" fmla="*/ 29 w 29"/>
                <a:gd name="T79" fmla="*/ 61 h 79"/>
                <a:gd name="T80" fmla="*/ 29 w 29"/>
                <a:gd name="T81" fmla="*/ 58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9" h="79">
                  <a:moveTo>
                    <a:pt x="15" y="35"/>
                  </a:moveTo>
                  <a:cubicBezTo>
                    <a:pt x="15" y="35"/>
                    <a:pt x="15" y="34"/>
                    <a:pt x="15" y="34"/>
                  </a:cubicBezTo>
                  <a:cubicBezTo>
                    <a:pt x="16" y="34"/>
                    <a:pt x="16" y="32"/>
                    <a:pt x="16" y="30"/>
                  </a:cubicBezTo>
                  <a:cubicBezTo>
                    <a:pt x="14" y="32"/>
                    <a:pt x="15" y="34"/>
                    <a:pt x="15" y="35"/>
                  </a:cubicBezTo>
                  <a:close/>
                  <a:moveTo>
                    <a:pt x="29" y="58"/>
                  </a:moveTo>
                  <a:cubicBezTo>
                    <a:pt x="29" y="58"/>
                    <a:pt x="29" y="58"/>
                    <a:pt x="29" y="58"/>
                  </a:cubicBezTo>
                  <a:cubicBezTo>
                    <a:pt x="28" y="57"/>
                    <a:pt x="28" y="57"/>
                    <a:pt x="28" y="57"/>
                  </a:cubicBezTo>
                  <a:cubicBezTo>
                    <a:pt x="28" y="56"/>
                    <a:pt x="28" y="56"/>
                    <a:pt x="28" y="56"/>
                  </a:cubicBezTo>
                  <a:cubicBezTo>
                    <a:pt x="26" y="48"/>
                    <a:pt x="24" y="42"/>
                    <a:pt x="24" y="41"/>
                  </a:cubicBezTo>
                  <a:cubicBezTo>
                    <a:pt x="22" y="40"/>
                    <a:pt x="22" y="40"/>
                    <a:pt x="21" y="40"/>
                  </a:cubicBezTo>
                  <a:cubicBezTo>
                    <a:pt x="22" y="40"/>
                    <a:pt x="22" y="40"/>
                    <a:pt x="21" y="40"/>
                  </a:cubicBezTo>
                  <a:cubicBezTo>
                    <a:pt x="16" y="44"/>
                    <a:pt x="18" y="41"/>
                    <a:pt x="19" y="37"/>
                  </a:cubicBezTo>
                  <a:cubicBezTo>
                    <a:pt x="19" y="37"/>
                    <a:pt x="19" y="37"/>
                    <a:pt x="19" y="37"/>
                  </a:cubicBezTo>
                  <a:cubicBezTo>
                    <a:pt x="19" y="34"/>
                    <a:pt x="19" y="30"/>
                    <a:pt x="14" y="30"/>
                  </a:cubicBezTo>
                  <a:cubicBezTo>
                    <a:pt x="16" y="26"/>
                    <a:pt x="14" y="21"/>
                    <a:pt x="12" y="16"/>
                  </a:cubicBezTo>
                  <a:cubicBezTo>
                    <a:pt x="11" y="14"/>
                    <a:pt x="10" y="13"/>
                    <a:pt x="9" y="11"/>
                  </a:cubicBezTo>
                  <a:cubicBezTo>
                    <a:pt x="8" y="10"/>
                    <a:pt x="8" y="9"/>
                    <a:pt x="7" y="8"/>
                  </a:cubicBezTo>
                  <a:cubicBezTo>
                    <a:pt x="7" y="8"/>
                    <a:pt x="7" y="7"/>
                    <a:pt x="7" y="7"/>
                  </a:cubicBezTo>
                  <a:cubicBezTo>
                    <a:pt x="7" y="7"/>
                    <a:pt x="7" y="7"/>
                    <a:pt x="7" y="7"/>
                  </a:cubicBezTo>
                  <a:cubicBezTo>
                    <a:pt x="7" y="7"/>
                    <a:pt x="6" y="6"/>
                    <a:pt x="6" y="6"/>
                  </a:cubicBezTo>
                  <a:cubicBezTo>
                    <a:pt x="5" y="4"/>
                    <a:pt x="4" y="2"/>
                    <a:pt x="3" y="0"/>
                  </a:cubicBezTo>
                  <a:cubicBezTo>
                    <a:pt x="5" y="8"/>
                    <a:pt x="4" y="4"/>
                    <a:pt x="3" y="0"/>
                  </a:cubicBezTo>
                  <a:cubicBezTo>
                    <a:pt x="2" y="4"/>
                    <a:pt x="1" y="9"/>
                    <a:pt x="0" y="13"/>
                  </a:cubicBezTo>
                  <a:cubicBezTo>
                    <a:pt x="1" y="15"/>
                    <a:pt x="1" y="17"/>
                    <a:pt x="2" y="19"/>
                  </a:cubicBezTo>
                  <a:cubicBezTo>
                    <a:pt x="2" y="20"/>
                    <a:pt x="2" y="20"/>
                    <a:pt x="2" y="20"/>
                  </a:cubicBezTo>
                  <a:cubicBezTo>
                    <a:pt x="2" y="20"/>
                    <a:pt x="2" y="20"/>
                    <a:pt x="2" y="20"/>
                  </a:cubicBezTo>
                  <a:cubicBezTo>
                    <a:pt x="2" y="20"/>
                    <a:pt x="2" y="20"/>
                    <a:pt x="2" y="20"/>
                  </a:cubicBezTo>
                  <a:cubicBezTo>
                    <a:pt x="3" y="22"/>
                    <a:pt x="4" y="24"/>
                    <a:pt x="4" y="26"/>
                  </a:cubicBezTo>
                  <a:cubicBezTo>
                    <a:pt x="4" y="27"/>
                    <a:pt x="5" y="27"/>
                    <a:pt x="5" y="28"/>
                  </a:cubicBezTo>
                  <a:cubicBezTo>
                    <a:pt x="5" y="29"/>
                    <a:pt x="6" y="31"/>
                    <a:pt x="6" y="32"/>
                  </a:cubicBezTo>
                  <a:cubicBezTo>
                    <a:pt x="7" y="33"/>
                    <a:pt x="7" y="34"/>
                    <a:pt x="7" y="34"/>
                  </a:cubicBezTo>
                  <a:cubicBezTo>
                    <a:pt x="13" y="50"/>
                    <a:pt x="19" y="64"/>
                    <a:pt x="23" y="73"/>
                  </a:cubicBezTo>
                  <a:cubicBezTo>
                    <a:pt x="23" y="73"/>
                    <a:pt x="23" y="73"/>
                    <a:pt x="23" y="73"/>
                  </a:cubicBezTo>
                  <a:cubicBezTo>
                    <a:pt x="24" y="74"/>
                    <a:pt x="24" y="75"/>
                    <a:pt x="25" y="76"/>
                  </a:cubicBezTo>
                  <a:cubicBezTo>
                    <a:pt x="25" y="76"/>
                    <a:pt x="25" y="77"/>
                    <a:pt x="25" y="77"/>
                  </a:cubicBezTo>
                  <a:cubicBezTo>
                    <a:pt x="25" y="77"/>
                    <a:pt x="25" y="77"/>
                    <a:pt x="25" y="77"/>
                  </a:cubicBezTo>
                  <a:cubicBezTo>
                    <a:pt x="26" y="77"/>
                    <a:pt x="26" y="78"/>
                    <a:pt x="26" y="78"/>
                  </a:cubicBezTo>
                  <a:cubicBezTo>
                    <a:pt x="26" y="78"/>
                    <a:pt x="26" y="78"/>
                    <a:pt x="26" y="78"/>
                  </a:cubicBezTo>
                  <a:cubicBezTo>
                    <a:pt x="26" y="78"/>
                    <a:pt x="26" y="79"/>
                    <a:pt x="26" y="79"/>
                  </a:cubicBezTo>
                  <a:cubicBezTo>
                    <a:pt x="28" y="73"/>
                    <a:pt x="29" y="67"/>
                    <a:pt x="29" y="61"/>
                  </a:cubicBezTo>
                  <a:cubicBezTo>
                    <a:pt x="29" y="60"/>
                    <a:pt x="29" y="59"/>
                    <a:pt x="29" y="5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12" name="Freeform 782">
              <a:extLst>
                <a:ext uri="{FF2B5EF4-FFF2-40B4-BE49-F238E27FC236}">
                  <a16:creationId xmlns:a16="http://schemas.microsoft.com/office/drawing/2014/main" id="{7D023AF7-9BD3-4730-FF20-68E6AEDD5C99}"/>
                </a:ext>
              </a:extLst>
            </p:cNvPr>
            <p:cNvSpPr>
              <a:spLocks/>
            </p:cNvSpPr>
            <p:nvPr userDrawn="1"/>
          </p:nvSpPr>
          <p:spPr bwMode="auto">
            <a:xfrm>
              <a:off x="4105" y="1208"/>
              <a:ext cx="42" cy="124"/>
            </a:xfrm>
            <a:custGeom>
              <a:avLst/>
              <a:gdLst>
                <a:gd name="T0" fmla="*/ 29 w 29"/>
                <a:gd name="T1" fmla="*/ 71 h 86"/>
                <a:gd name="T2" fmla="*/ 28 w 29"/>
                <a:gd name="T3" fmla="*/ 69 h 86"/>
                <a:gd name="T4" fmla="*/ 27 w 29"/>
                <a:gd name="T5" fmla="*/ 65 h 86"/>
                <a:gd name="T6" fmla="*/ 16 w 29"/>
                <a:gd name="T7" fmla="*/ 25 h 86"/>
                <a:gd name="T8" fmla="*/ 13 w 29"/>
                <a:gd name="T9" fmla="*/ 11 h 86"/>
                <a:gd name="T10" fmla="*/ 10 w 29"/>
                <a:gd name="T11" fmla="*/ 0 h 86"/>
                <a:gd name="T12" fmla="*/ 0 w 29"/>
                <a:gd name="T13" fmla="*/ 21 h 86"/>
                <a:gd name="T14" fmla="*/ 3 w 29"/>
                <a:gd name="T15" fmla="*/ 29 h 86"/>
                <a:gd name="T16" fmla="*/ 3 w 29"/>
                <a:gd name="T17" fmla="*/ 30 h 86"/>
                <a:gd name="T18" fmla="*/ 3 w 29"/>
                <a:gd name="T19" fmla="*/ 30 h 86"/>
                <a:gd name="T20" fmla="*/ 6 w 29"/>
                <a:gd name="T21" fmla="*/ 40 h 86"/>
                <a:gd name="T22" fmla="*/ 6 w 29"/>
                <a:gd name="T23" fmla="*/ 41 h 86"/>
                <a:gd name="T24" fmla="*/ 7 w 29"/>
                <a:gd name="T25" fmla="*/ 44 h 86"/>
                <a:gd name="T26" fmla="*/ 19 w 29"/>
                <a:gd name="T27" fmla="*/ 82 h 86"/>
                <a:gd name="T28" fmla="*/ 20 w 29"/>
                <a:gd name="T29" fmla="*/ 84 h 86"/>
                <a:gd name="T30" fmla="*/ 21 w 29"/>
                <a:gd name="T31" fmla="*/ 86 h 86"/>
                <a:gd name="T32" fmla="*/ 21 w 29"/>
                <a:gd name="T33" fmla="*/ 86 h 86"/>
                <a:gd name="T34" fmla="*/ 25 w 29"/>
                <a:gd name="T35" fmla="*/ 79 h 86"/>
                <a:gd name="T36" fmla="*/ 29 w 29"/>
                <a:gd name="T37" fmla="*/ 71 h 86"/>
                <a:gd name="T38" fmla="*/ 29 w 29"/>
                <a:gd name="T39" fmla="*/ 71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86">
                  <a:moveTo>
                    <a:pt x="29" y="71"/>
                  </a:moveTo>
                  <a:cubicBezTo>
                    <a:pt x="28" y="70"/>
                    <a:pt x="28" y="69"/>
                    <a:pt x="28" y="69"/>
                  </a:cubicBezTo>
                  <a:cubicBezTo>
                    <a:pt x="28" y="68"/>
                    <a:pt x="27" y="67"/>
                    <a:pt x="27" y="65"/>
                  </a:cubicBezTo>
                  <a:cubicBezTo>
                    <a:pt x="23" y="50"/>
                    <a:pt x="19" y="36"/>
                    <a:pt x="16" y="25"/>
                  </a:cubicBezTo>
                  <a:cubicBezTo>
                    <a:pt x="15" y="20"/>
                    <a:pt x="14" y="15"/>
                    <a:pt x="13" y="11"/>
                  </a:cubicBezTo>
                  <a:cubicBezTo>
                    <a:pt x="11" y="6"/>
                    <a:pt x="10" y="2"/>
                    <a:pt x="10" y="0"/>
                  </a:cubicBezTo>
                  <a:cubicBezTo>
                    <a:pt x="7" y="7"/>
                    <a:pt x="3" y="14"/>
                    <a:pt x="0" y="21"/>
                  </a:cubicBezTo>
                  <a:cubicBezTo>
                    <a:pt x="1" y="24"/>
                    <a:pt x="2" y="26"/>
                    <a:pt x="3" y="29"/>
                  </a:cubicBezTo>
                  <a:cubicBezTo>
                    <a:pt x="3" y="29"/>
                    <a:pt x="3" y="29"/>
                    <a:pt x="3" y="30"/>
                  </a:cubicBezTo>
                  <a:cubicBezTo>
                    <a:pt x="3" y="30"/>
                    <a:pt x="3" y="30"/>
                    <a:pt x="3" y="30"/>
                  </a:cubicBezTo>
                  <a:cubicBezTo>
                    <a:pt x="4" y="33"/>
                    <a:pt x="5" y="37"/>
                    <a:pt x="6" y="40"/>
                  </a:cubicBezTo>
                  <a:cubicBezTo>
                    <a:pt x="6" y="41"/>
                    <a:pt x="6" y="41"/>
                    <a:pt x="6" y="41"/>
                  </a:cubicBezTo>
                  <a:cubicBezTo>
                    <a:pt x="7" y="42"/>
                    <a:pt x="7" y="43"/>
                    <a:pt x="7" y="44"/>
                  </a:cubicBezTo>
                  <a:cubicBezTo>
                    <a:pt x="12" y="58"/>
                    <a:pt x="16" y="71"/>
                    <a:pt x="19" y="82"/>
                  </a:cubicBezTo>
                  <a:cubicBezTo>
                    <a:pt x="20" y="83"/>
                    <a:pt x="20" y="83"/>
                    <a:pt x="20" y="84"/>
                  </a:cubicBezTo>
                  <a:cubicBezTo>
                    <a:pt x="20" y="85"/>
                    <a:pt x="20" y="85"/>
                    <a:pt x="21" y="86"/>
                  </a:cubicBezTo>
                  <a:cubicBezTo>
                    <a:pt x="21" y="86"/>
                    <a:pt x="21" y="86"/>
                    <a:pt x="21" y="86"/>
                  </a:cubicBezTo>
                  <a:cubicBezTo>
                    <a:pt x="22" y="84"/>
                    <a:pt x="23" y="81"/>
                    <a:pt x="25" y="79"/>
                  </a:cubicBezTo>
                  <a:cubicBezTo>
                    <a:pt x="26" y="76"/>
                    <a:pt x="27" y="74"/>
                    <a:pt x="29" y="71"/>
                  </a:cubicBezTo>
                  <a:cubicBezTo>
                    <a:pt x="29" y="71"/>
                    <a:pt x="29" y="71"/>
                    <a:pt x="29" y="7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13" name="Freeform 783">
              <a:extLst>
                <a:ext uri="{FF2B5EF4-FFF2-40B4-BE49-F238E27FC236}">
                  <a16:creationId xmlns:a16="http://schemas.microsoft.com/office/drawing/2014/main" id="{59A7768F-47D3-FAC7-B9EA-EC577E621BBE}"/>
                </a:ext>
              </a:extLst>
            </p:cNvPr>
            <p:cNvSpPr>
              <a:spLocks/>
            </p:cNvSpPr>
            <p:nvPr userDrawn="1"/>
          </p:nvSpPr>
          <p:spPr bwMode="auto">
            <a:xfrm>
              <a:off x="4165" y="1087"/>
              <a:ext cx="42" cy="125"/>
            </a:xfrm>
            <a:custGeom>
              <a:avLst/>
              <a:gdLst>
                <a:gd name="T0" fmla="*/ 28 w 29"/>
                <a:gd name="T1" fmla="*/ 71 h 87"/>
                <a:gd name="T2" fmla="*/ 28 w 29"/>
                <a:gd name="T3" fmla="*/ 69 h 87"/>
                <a:gd name="T4" fmla="*/ 27 w 29"/>
                <a:gd name="T5" fmla="*/ 66 h 87"/>
                <a:gd name="T6" fmla="*/ 16 w 29"/>
                <a:gd name="T7" fmla="*/ 25 h 87"/>
                <a:gd name="T8" fmla="*/ 13 w 29"/>
                <a:gd name="T9" fmla="*/ 11 h 87"/>
                <a:gd name="T10" fmla="*/ 10 w 29"/>
                <a:gd name="T11" fmla="*/ 0 h 87"/>
                <a:gd name="T12" fmla="*/ 0 w 29"/>
                <a:gd name="T13" fmla="*/ 21 h 87"/>
                <a:gd name="T14" fmla="*/ 3 w 29"/>
                <a:gd name="T15" fmla="*/ 29 h 87"/>
                <a:gd name="T16" fmla="*/ 3 w 29"/>
                <a:gd name="T17" fmla="*/ 30 h 87"/>
                <a:gd name="T18" fmla="*/ 3 w 29"/>
                <a:gd name="T19" fmla="*/ 30 h 87"/>
                <a:gd name="T20" fmla="*/ 6 w 29"/>
                <a:gd name="T21" fmla="*/ 40 h 87"/>
                <a:gd name="T22" fmla="*/ 6 w 29"/>
                <a:gd name="T23" fmla="*/ 41 h 87"/>
                <a:gd name="T24" fmla="*/ 7 w 29"/>
                <a:gd name="T25" fmla="*/ 45 h 87"/>
                <a:gd name="T26" fmla="*/ 19 w 29"/>
                <a:gd name="T27" fmla="*/ 82 h 87"/>
                <a:gd name="T28" fmla="*/ 20 w 29"/>
                <a:gd name="T29" fmla="*/ 84 h 87"/>
                <a:gd name="T30" fmla="*/ 21 w 29"/>
                <a:gd name="T31" fmla="*/ 86 h 87"/>
                <a:gd name="T32" fmla="*/ 21 w 29"/>
                <a:gd name="T33" fmla="*/ 87 h 87"/>
                <a:gd name="T34" fmla="*/ 25 w 29"/>
                <a:gd name="T35" fmla="*/ 79 h 87"/>
                <a:gd name="T36" fmla="*/ 29 w 29"/>
                <a:gd name="T37" fmla="*/ 71 h 87"/>
                <a:gd name="T38" fmla="*/ 28 w 29"/>
                <a:gd name="T39" fmla="*/ 7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87">
                  <a:moveTo>
                    <a:pt x="28" y="71"/>
                  </a:moveTo>
                  <a:cubicBezTo>
                    <a:pt x="28" y="70"/>
                    <a:pt x="28" y="70"/>
                    <a:pt x="28" y="69"/>
                  </a:cubicBezTo>
                  <a:cubicBezTo>
                    <a:pt x="28" y="68"/>
                    <a:pt x="27" y="67"/>
                    <a:pt x="27" y="66"/>
                  </a:cubicBezTo>
                  <a:cubicBezTo>
                    <a:pt x="23" y="50"/>
                    <a:pt x="19" y="36"/>
                    <a:pt x="16" y="25"/>
                  </a:cubicBezTo>
                  <a:cubicBezTo>
                    <a:pt x="15" y="20"/>
                    <a:pt x="14" y="15"/>
                    <a:pt x="13" y="11"/>
                  </a:cubicBezTo>
                  <a:cubicBezTo>
                    <a:pt x="11" y="6"/>
                    <a:pt x="10" y="2"/>
                    <a:pt x="10" y="0"/>
                  </a:cubicBezTo>
                  <a:cubicBezTo>
                    <a:pt x="7" y="7"/>
                    <a:pt x="3" y="14"/>
                    <a:pt x="0" y="21"/>
                  </a:cubicBezTo>
                  <a:cubicBezTo>
                    <a:pt x="1" y="24"/>
                    <a:pt x="2" y="27"/>
                    <a:pt x="3" y="29"/>
                  </a:cubicBezTo>
                  <a:cubicBezTo>
                    <a:pt x="3" y="29"/>
                    <a:pt x="3" y="30"/>
                    <a:pt x="3" y="30"/>
                  </a:cubicBezTo>
                  <a:cubicBezTo>
                    <a:pt x="3" y="30"/>
                    <a:pt x="3" y="30"/>
                    <a:pt x="3" y="30"/>
                  </a:cubicBezTo>
                  <a:cubicBezTo>
                    <a:pt x="4" y="34"/>
                    <a:pt x="5" y="37"/>
                    <a:pt x="6" y="40"/>
                  </a:cubicBezTo>
                  <a:cubicBezTo>
                    <a:pt x="6" y="41"/>
                    <a:pt x="6" y="41"/>
                    <a:pt x="6" y="41"/>
                  </a:cubicBezTo>
                  <a:cubicBezTo>
                    <a:pt x="6" y="42"/>
                    <a:pt x="7" y="43"/>
                    <a:pt x="7" y="45"/>
                  </a:cubicBezTo>
                  <a:cubicBezTo>
                    <a:pt x="12" y="59"/>
                    <a:pt x="16" y="71"/>
                    <a:pt x="19" y="82"/>
                  </a:cubicBezTo>
                  <a:cubicBezTo>
                    <a:pt x="19" y="83"/>
                    <a:pt x="20" y="83"/>
                    <a:pt x="20" y="84"/>
                  </a:cubicBezTo>
                  <a:cubicBezTo>
                    <a:pt x="20" y="85"/>
                    <a:pt x="20" y="86"/>
                    <a:pt x="21" y="86"/>
                  </a:cubicBezTo>
                  <a:cubicBezTo>
                    <a:pt x="21" y="86"/>
                    <a:pt x="21" y="87"/>
                    <a:pt x="21" y="87"/>
                  </a:cubicBezTo>
                  <a:cubicBezTo>
                    <a:pt x="22" y="84"/>
                    <a:pt x="23" y="82"/>
                    <a:pt x="25" y="79"/>
                  </a:cubicBezTo>
                  <a:cubicBezTo>
                    <a:pt x="26" y="77"/>
                    <a:pt x="27" y="74"/>
                    <a:pt x="29" y="71"/>
                  </a:cubicBezTo>
                  <a:cubicBezTo>
                    <a:pt x="29" y="71"/>
                    <a:pt x="28" y="71"/>
                    <a:pt x="28" y="7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14" name="Freeform 784">
              <a:extLst>
                <a:ext uri="{FF2B5EF4-FFF2-40B4-BE49-F238E27FC236}">
                  <a16:creationId xmlns:a16="http://schemas.microsoft.com/office/drawing/2014/main" id="{A4D84F79-514F-CF40-2030-F7DF568D53D1}"/>
                </a:ext>
              </a:extLst>
            </p:cNvPr>
            <p:cNvSpPr>
              <a:spLocks/>
            </p:cNvSpPr>
            <p:nvPr userDrawn="1"/>
          </p:nvSpPr>
          <p:spPr bwMode="auto">
            <a:xfrm>
              <a:off x="1889" y="2498"/>
              <a:ext cx="2" cy="1"/>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1"/>
                    <a:pt x="1" y="0"/>
                    <a:pt x="1" y="0"/>
                  </a:cubicBezTo>
                  <a:cubicBezTo>
                    <a:pt x="1" y="1"/>
                    <a:pt x="1" y="1"/>
                    <a:pt x="0" y="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15" name="Freeform 785">
              <a:extLst>
                <a:ext uri="{FF2B5EF4-FFF2-40B4-BE49-F238E27FC236}">
                  <a16:creationId xmlns:a16="http://schemas.microsoft.com/office/drawing/2014/main" id="{1E87DD08-D7AE-A366-3306-795A7438550D}"/>
                </a:ext>
              </a:extLst>
            </p:cNvPr>
            <p:cNvSpPr>
              <a:spLocks/>
            </p:cNvSpPr>
            <p:nvPr userDrawn="1"/>
          </p:nvSpPr>
          <p:spPr bwMode="auto">
            <a:xfrm>
              <a:off x="1886" y="2486"/>
              <a:ext cx="7" cy="12"/>
            </a:xfrm>
            <a:custGeom>
              <a:avLst/>
              <a:gdLst>
                <a:gd name="T0" fmla="*/ 5 w 5"/>
                <a:gd name="T1" fmla="*/ 0 h 8"/>
                <a:gd name="T2" fmla="*/ 3 w 5"/>
                <a:gd name="T3" fmla="*/ 8 h 8"/>
                <a:gd name="T4" fmla="*/ 5 w 5"/>
                <a:gd name="T5" fmla="*/ 0 h 8"/>
              </a:gdLst>
              <a:ahLst/>
              <a:cxnLst>
                <a:cxn ang="0">
                  <a:pos x="T0" y="T1"/>
                </a:cxn>
                <a:cxn ang="0">
                  <a:pos x="T2" y="T3"/>
                </a:cxn>
                <a:cxn ang="0">
                  <a:pos x="T4" y="T5"/>
                </a:cxn>
              </a:cxnLst>
              <a:rect l="0" t="0" r="r" b="b"/>
              <a:pathLst>
                <a:path w="5" h="8">
                  <a:moveTo>
                    <a:pt x="5" y="0"/>
                  </a:moveTo>
                  <a:cubicBezTo>
                    <a:pt x="5" y="2"/>
                    <a:pt x="4" y="6"/>
                    <a:pt x="3" y="8"/>
                  </a:cubicBezTo>
                  <a:cubicBezTo>
                    <a:pt x="2" y="6"/>
                    <a:pt x="0" y="0"/>
                    <a:pt x="5"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16" name="Freeform 786">
              <a:extLst>
                <a:ext uri="{FF2B5EF4-FFF2-40B4-BE49-F238E27FC236}">
                  <a16:creationId xmlns:a16="http://schemas.microsoft.com/office/drawing/2014/main" id="{6A0C150E-D5DB-3294-8ABF-F24289553A43}"/>
                </a:ext>
              </a:extLst>
            </p:cNvPr>
            <p:cNvSpPr>
              <a:spLocks/>
            </p:cNvSpPr>
            <p:nvPr userDrawn="1"/>
          </p:nvSpPr>
          <p:spPr bwMode="auto">
            <a:xfrm>
              <a:off x="1879" y="2495"/>
              <a:ext cx="4" cy="4"/>
            </a:xfrm>
            <a:custGeom>
              <a:avLst/>
              <a:gdLst>
                <a:gd name="T0" fmla="*/ 0 w 3"/>
                <a:gd name="T1" fmla="*/ 3 h 3"/>
                <a:gd name="T2" fmla="*/ 2 w 3"/>
                <a:gd name="T3" fmla="*/ 0 h 3"/>
                <a:gd name="T4" fmla="*/ 0 w 3"/>
                <a:gd name="T5" fmla="*/ 3 h 3"/>
              </a:gdLst>
              <a:ahLst/>
              <a:cxnLst>
                <a:cxn ang="0">
                  <a:pos x="T0" y="T1"/>
                </a:cxn>
                <a:cxn ang="0">
                  <a:pos x="T2" y="T3"/>
                </a:cxn>
                <a:cxn ang="0">
                  <a:pos x="T4" y="T5"/>
                </a:cxn>
              </a:cxnLst>
              <a:rect l="0" t="0" r="r" b="b"/>
              <a:pathLst>
                <a:path w="3" h="3">
                  <a:moveTo>
                    <a:pt x="0" y="3"/>
                  </a:moveTo>
                  <a:cubicBezTo>
                    <a:pt x="2" y="0"/>
                    <a:pt x="2" y="0"/>
                    <a:pt x="2" y="0"/>
                  </a:cubicBezTo>
                  <a:cubicBezTo>
                    <a:pt x="3" y="2"/>
                    <a:pt x="1" y="1"/>
                    <a:pt x="0" y="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17" name="Freeform 787">
              <a:extLst>
                <a:ext uri="{FF2B5EF4-FFF2-40B4-BE49-F238E27FC236}">
                  <a16:creationId xmlns:a16="http://schemas.microsoft.com/office/drawing/2014/main" id="{3E66B1A0-C2ED-6EBC-3096-4E4F1DAE5289}"/>
                </a:ext>
              </a:extLst>
            </p:cNvPr>
            <p:cNvSpPr>
              <a:spLocks/>
            </p:cNvSpPr>
            <p:nvPr userDrawn="1"/>
          </p:nvSpPr>
          <p:spPr bwMode="auto">
            <a:xfrm>
              <a:off x="1885" y="2498"/>
              <a:ext cx="3" cy="3"/>
            </a:xfrm>
            <a:custGeom>
              <a:avLst/>
              <a:gdLst>
                <a:gd name="T0" fmla="*/ 0 w 2"/>
                <a:gd name="T1" fmla="*/ 0 h 2"/>
                <a:gd name="T2" fmla="*/ 0 w 2"/>
                <a:gd name="T3" fmla="*/ 0 h 2"/>
              </a:gdLst>
              <a:ahLst/>
              <a:cxnLst>
                <a:cxn ang="0">
                  <a:pos x="T0" y="T1"/>
                </a:cxn>
                <a:cxn ang="0">
                  <a:pos x="T2" y="T3"/>
                </a:cxn>
              </a:cxnLst>
              <a:rect l="0" t="0" r="r" b="b"/>
              <a:pathLst>
                <a:path w="2" h="2">
                  <a:moveTo>
                    <a:pt x="0" y="0"/>
                  </a:moveTo>
                  <a:cubicBezTo>
                    <a:pt x="1" y="1"/>
                    <a:pt x="2" y="2"/>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18" name="Freeform 788">
              <a:extLst>
                <a:ext uri="{FF2B5EF4-FFF2-40B4-BE49-F238E27FC236}">
                  <a16:creationId xmlns:a16="http://schemas.microsoft.com/office/drawing/2014/main" id="{B14D0BB6-C62D-77BC-1B53-DAF7E9665033}"/>
                </a:ext>
              </a:extLst>
            </p:cNvPr>
            <p:cNvSpPr>
              <a:spLocks/>
            </p:cNvSpPr>
            <p:nvPr userDrawn="1"/>
          </p:nvSpPr>
          <p:spPr bwMode="auto">
            <a:xfrm>
              <a:off x="1888" y="2708"/>
              <a:ext cx="1" cy="1"/>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1" y="1"/>
                    <a:pt x="1" y="1"/>
                    <a:pt x="1" y="1"/>
                  </a:cubicBezTo>
                  <a:cubicBezTo>
                    <a:pt x="0" y="1"/>
                    <a:pt x="0" y="1"/>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19" name="Freeform 789">
              <a:extLst>
                <a:ext uri="{FF2B5EF4-FFF2-40B4-BE49-F238E27FC236}">
                  <a16:creationId xmlns:a16="http://schemas.microsoft.com/office/drawing/2014/main" id="{AEFFC5CA-C817-B24E-FF4B-FDDC38B64EE8}"/>
                </a:ext>
              </a:extLst>
            </p:cNvPr>
            <p:cNvSpPr>
              <a:spLocks/>
            </p:cNvSpPr>
            <p:nvPr userDrawn="1"/>
          </p:nvSpPr>
          <p:spPr bwMode="auto">
            <a:xfrm>
              <a:off x="1892" y="2594"/>
              <a:ext cx="6" cy="5"/>
            </a:xfrm>
            <a:custGeom>
              <a:avLst/>
              <a:gdLst>
                <a:gd name="T0" fmla="*/ 0 w 4"/>
                <a:gd name="T1" fmla="*/ 3 h 3"/>
                <a:gd name="T2" fmla="*/ 3 w 4"/>
                <a:gd name="T3" fmla="*/ 0 h 3"/>
                <a:gd name="T4" fmla="*/ 0 w 4"/>
                <a:gd name="T5" fmla="*/ 3 h 3"/>
              </a:gdLst>
              <a:ahLst/>
              <a:cxnLst>
                <a:cxn ang="0">
                  <a:pos x="T0" y="T1"/>
                </a:cxn>
                <a:cxn ang="0">
                  <a:pos x="T2" y="T3"/>
                </a:cxn>
                <a:cxn ang="0">
                  <a:pos x="T4" y="T5"/>
                </a:cxn>
              </a:cxnLst>
              <a:rect l="0" t="0" r="r" b="b"/>
              <a:pathLst>
                <a:path w="4" h="3">
                  <a:moveTo>
                    <a:pt x="0" y="3"/>
                  </a:moveTo>
                  <a:cubicBezTo>
                    <a:pt x="1" y="1"/>
                    <a:pt x="2" y="0"/>
                    <a:pt x="3" y="0"/>
                  </a:cubicBezTo>
                  <a:cubicBezTo>
                    <a:pt x="4" y="2"/>
                    <a:pt x="1" y="2"/>
                    <a:pt x="0" y="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20" name="Freeform 790">
              <a:extLst>
                <a:ext uri="{FF2B5EF4-FFF2-40B4-BE49-F238E27FC236}">
                  <a16:creationId xmlns:a16="http://schemas.microsoft.com/office/drawing/2014/main" id="{FE743BAE-6851-02AE-547F-951750BF54ED}"/>
                </a:ext>
              </a:extLst>
            </p:cNvPr>
            <p:cNvSpPr>
              <a:spLocks/>
            </p:cNvSpPr>
            <p:nvPr userDrawn="1"/>
          </p:nvSpPr>
          <p:spPr bwMode="auto">
            <a:xfrm>
              <a:off x="1891" y="2599"/>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21" name="Freeform 791">
              <a:extLst>
                <a:ext uri="{FF2B5EF4-FFF2-40B4-BE49-F238E27FC236}">
                  <a16:creationId xmlns:a16="http://schemas.microsoft.com/office/drawing/2014/main" id="{30B8DF8E-D264-7685-73E9-AF961B67E0D8}"/>
                </a:ext>
              </a:extLst>
            </p:cNvPr>
            <p:cNvSpPr>
              <a:spLocks/>
            </p:cNvSpPr>
            <p:nvPr userDrawn="1"/>
          </p:nvSpPr>
          <p:spPr bwMode="auto">
            <a:xfrm>
              <a:off x="1891" y="2511"/>
              <a:ext cx="2"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1" y="1"/>
                    <a:pt x="0" y="1"/>
                  </a:cubicBezTo>
                  <a:cubicBezTo>
                    <a:pt x="0" y="1"/>
                    <a:pt x="1" y="0"/>
                    <a:pt x="2"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22" name="Freeform 792">
              <a:extLst>
                <a:ext uri="{FF2B5EF4-FFF2-40B4-BE49-F238E27FC236}">
                  <a16:creationId xmlns:a16="http://schemas.microsoft.com/office/drawing/2014/main" id="{7C00D889-9817-D0F7-C293-11DF52CDF40F}"/>
                </a:ext>
              </a:extLst>
            </p:cNvPr>
            <p:cNvSpPr>
              <a:spLocks/>
            </p:cNvSpPr>
            <p:nvPr userDrawn="1"/>
          </p:nvSpPr>
          <p:spPr bwMode="auto">
            <a:xfrm>
              <a:off x="1806" y="2505"/>
              <a:ext cx="109" cy="557"/>
            </a:xfrm>
            <a:custGeom>
              <a:avLst/>
              <a:gdLst>
                <a:gd name="T0" fmla="*/ 10 w 76"/>
                <a:gd name="T1" fmla="*/ 276 h 387"/>
                <a:gd name="T2" fmla="*/ 46 w 76"/>
                <a:gd name="T3" fmla="*/ 343 h 387"/>
                <a:gd name="T4" fmla="*/ 43 w 76"/>
                <a:gd name="T5" fmla="*/ 256 h 387"/>
                <a:gd name="T6" fmla="*/ 46 w 76"/>
                <a:gd name="T7" fmla="*/ 212 h 387"/>
                <a:gd name="T8" fmla="*/ 43 w 76"/>
                <a:gd name="T9" fmla="*/ 194 h 387"/>
                <a:gd name="T10" fmla="*/ 46 w 76"/>
                <a:gd name="T11" fmla="*/ 170 h 387"/>
                <a:gd name="T12" fmla="*/ 38 w 76"/>
                <a:gd name="T13" fmla="*/ 180 h 387"/>
                <a:gd name="T14" fmla="*/ 58 w 76"/>
                <a:gd name="T15" fmla="*/ 129 h 387"/>
                <a:gd name="T16" fmla="*/ 60 w 76"/>
                <a:gd name="T17" fmla="*/ 76 h 387"/>
                <a:gd name="T18" fmla="*/ 62 w 76"/>
                <a:gd name="T19" fmla="*/ 81 h 387"/>
                <a:gd name="T20" fmla="*/ 63 w 76"/>
                <a:gd name="T21" fmla="*/ 63 h 387"/>
                <a:gd name="T22" fmla="*/ 48 w 76"/>
                <a:gd name="T23" fmla="*/ 19 h 387"/>
                <a:gd name="T24" fmla="*/ 56 w 76"/>
                <a:gd name="T25" fmla="*/ 25 h 387"/>
                <a:gd name="T26" fmla="*/ 60 w 76"/>
                <a:gd name="T27" fmla="*/ 1 h 387"/>
                <a:gd name="T28" fmla="*/ 55 w 76"/>
                <a:gd name="T29" fmla="*/ 0 h 387"/>
                <a:gd name="T30" fmla="*/ 19 w 76"/>
                <a:gd name="T31" fmla="*/ 189 h 387"/>
                <a:gd name="T32" fmla="*/ 10 w 76"/>
                <a:gd name="T33" fmla="*/ 276 h 387"/>
                <a:gd name="T34" fmla="*/ 10 w 76"/>
                <a:gd name="T35" fmla="*/ 276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6" h="387">
                  <a:moveTo>
                    <a:pt x="10" y="276"/>
                  </a:moveTo>
                  <a:cubicBezTo>
                    <a:pt x="11" y="278"/>
                    <a:pt x="13" y="387"/>
                    <a:pt x="46" y="343"/>
                  </a:cubicBezTo>
                  <a:cubicBezTo>
                    <a:pt x="24" y="347"/>
                    <a:pt x="31" y="249"/>
                    <a:pt x="43" y="256"/>
                  </a:cubicBezTo>
                  <a:cubicBezTo>
                    <a:pt x="31" y="246"/>
                    <a:pt x="42" y="222"/>
                    <a:pt x="46" y="212"/>
                  </a:cubicBezTo>
                  <a:cubicBezTo>
                    <a:pt x="56" y="183"/>
                    <a:pt x="54" y="200"/>
                    <a:pt x="43" y="194"/>
                  </a:cubicBezTo>
                  <a:cubicBezTo>
                    <a:pt x="59" y="178"/>
                    <a:pt x="60" y="170"/>
                    <a:pt x="46" y="170"/>
                  </a:cubicBezTo>
                  <a:cubicBezTo>
                    <a:pt x="37" y="177"/>
                    <a:pt x="63" y="188"/>
                    <a:pt x="38" y="180"/>
                  </a:cubicBezTo>
                  <a:cubicBezTo>
                    <a:pt x="52" y="176"/>
                    <a:pt x="59" y="144"/>
                    <a:pt x="58" y="129"/>
                  </a:cubicBezTo>
                  <a:cubicBezTo>
                    <a:pt x="57" y="108"/>
                    <a:pt x="56" y="102"/>
                    <a:pt x="60" y="76"/>
                  </a:cubicBezTo>
                  <a:cubicBezTo>
                    <a:pt x="55" y="82"/>
                    <a:pt x="56" y="84"/>
                    <a:pt x="62" y="81"/>
                  </a:cubicBezTo>
                  <a:cubicBezTo>
                    <a:pt x="58" y="94"/>
                    <a:pt x="55" y="68"/>
                    <a:pt x="63" y="63"/>
                  </a:cubicBezTo>
                  <a:cubicBezTo>
                    <a:pt x="40" y="80"/>
                    <a:pt x="76" y="11"/>
                    <a:pt x="48" y="19"/>
                  </a:cubicBezTo>
                  <a:cubicBezTo>
                    <a:pt x="50" y="21"/>
                    <a:pt x="53" y="24"/>
                    <a:pt x="56" y="25"/>
                  </a:cubicBezTo>
                  <a:cubicBezTo>
                    <a:pt x="55" y="25"/>
                    <a:pt x="58" y="6"/>
                    <a:pt x="60" y="1"/>
                  </a:cubicBezTo>
                  <a:cubicBezTo>
                    <a:pt x="57" y="7"/>
                    <a:pt x="56" y="6"/>
                    <a:pt x="55" y="0"/>
                  </a:cubicBezTo>
                  <a:cubicBezTo>
                    <a:pt x="43" y="53"/>
                    <a:pt x="13" y="136"/>
                    <a:pt x="19" y="189"/>
                  </a:cubicBezTo>
                  <a:cubicBezTo>
                    <a:pt x="21" y="215"/>
                    <a:pt x="0" y="247"/>
                    <a:pt x="10" y="276"/>
                  </a:cubicBezTo>
                  <a:cubicBezTo>
                    <a:pt x="17" y="288"/>
                    <a:pt x="11" y="278"/>
                    <a:pt x="10" y="27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23" name="Freeform 793">
              <a:extLst>
                <a:ext uri="{FF2B5EF4-FFF2-40B4-BE49-F238E27FC236}">
                  <a16:creationId xmlns:a16="http://schemas.microsoft.com/office/drawing/2014/main" id="{BF329226-732C-7B86-C81C-7AE63098C0F2}"/>
                </a:ext>
              </a:extLst>
            </p:cNvPr>
            <p:cNvSpPr>
              <a:spLocks/>
            </p:cNvSpPr>
            <p:nvPr userDrawn="1"/>
          </p:nvSpPr>
          <p:spPr bwMode="auto">
            <a:xfrm>
              <a:off x="1895" y="2512"/>
              <a:ext cx="7" cy="3"/>
            </a:xfrm>
            <a:custGeom>
              <a:avLst/>
              <a:gdLst>
                <a:gd name="T0" fmla="*/ 2 w 5"/>
                <a:gd name="T1" fmla="*/ 1 h 2"/>
                <a:gd name="T2" fmla="*/ 2 w 5"/>
                <a:gd name="T3" fmla="*/ 2 h 2"/>
                <a:gd name="T4" fmla="*/ 2 w 5"/>
                <a:gd name="T5" fmla="*/ 1 h 2"/>
              </a:gdLst>
              <a:ahLst/>
              <a:cxnLst>
                <a:cxn ang="0">
                  <a:pos x="T0" y="T1"/>
                </a:cxn>
                <a:cxn ang="0">
                  <a:pos x="T2" y="T3"/>
                </a:cxn>
                <a:cxn ang="0">
                  <a:pos x="T4" y="T5"/>
                </a:cxn>
              </a:cxnLst>
              <a:rect l="0" t="0" r="r" b="b"/>
              <a:pathLst>
                <a:path w="5" h="2">
                  <a:moveTo>
                    <a:pt x="2" y="1"/>
                  </a:moveTo>
                  <a:cubicBezTo>
                    <a:pt x="5" y="0"/>
                    <a:pt x="2" y="2"/>
                    <a:pt x="2" y="2"/>
                  </a:cubicBezTo>
                  <a:cubicBezTo>
                    <a:pt x="2" y="2"/>
                    <a:pt x="0" y="1"/>
                    <a:pt x="2" y="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24" name="Freeform 794">
              <a:extLst>
                <a:ext uri="{FF2B5EF4-FFF2-40B4-BE49-F238E27FC236}">
                  <a16:creationId xmlns:a16="http://schemas.microsoft.com/office/drawing/2014/main" id="{A88340F8-EEDC-97B4-8947-BA0C7385FCAD}"/>
                </a:ext>
              </a:extLst>
            </p:cNvPr>
            <p:cNvSpPr>
              <a:spLocks/>
            </p:cNvSpPr>
            <p:nvPr userDrawn="1"/>
          </p:nvSpPr>
          <p:spPr bwMode="auto">
            <a:xfrm>
              <a:off x="1889" y="2519"/>
              <a:ext cx="3" cy="3"/>
            </a:xfrm>
            <a:custGeom>
              <a:avLst/>
              <a:gdLst>
                <a:gd name="T0" fmla="*/ 0 w 2"/>
                <a:gd name="T1" fmla="*/ 2 h 2"/>
                <a:gd name="T2" fmla="*/ 2 w 2"/>
                <a:gd name="T3" fmla="*/ 0 h 2"/>
                <a:gd name="T4" fmla="*/ 0 w 2"/>
                <a:gd name="T5" fmla="*/ 2 h 2"/>
              </a:gdLst>
              <a:ahLst/>
              <a:cxnLst>
                <a:cxn ang="0">
                  <a:pos x="T0" y="T1"/>
                </a:cxn>
                <a:cxn ang="0">
                  <a:pos x="T2" y="T3"/>
                </a:cxn>
                <a:cxn ang="0">
                  <a:pos x="T4" y="T5"/>
                </a:cxn>
              </a:cxnLst>
              <a:rect l="0" t="0" r="r" b="b"/>
              <a:pathLst>
                <a:path w="2" h="2">
                  <a:moveTo>
                    <a:pt x="0" y="2"/>
                  </a:moveTo>
                  <a:cubicBezTo>
                    <a:pt x="1" y="2"/>
                    <a:pt x="2" y="1"/>
                    <a:pt x="2" y="0"/>
                  </a:cubicBezTo>
                  <a:cubicBezTo>
                    <a:pt x="2" y="1"/>
                    <a:pt x="2" y="1"/>
                    <a:pt x="0" y="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25" name="Freeform 795">
              <a:extLst>
                <a:ext uri="{FF2B5EF4-FFF2-40B4-BE49-F238E27FC236}">
                  <a16:creationId xmlns:a16="http://schemas.microsoft.com/office/drawing/2014/main" id="{CA95D22E-BBE9-AEDB-5131-FB7AB6B44245}"/>
                </a:ext>
              </a:extLst>
            </p:cNvPr>
            <p:cNvSpPr>
              <a:spLocks/>
            </p:cNvSpPr>
            <p:nvPr userDrawn="1"/>
          </p:nvSpPr>
          <p:spPr bwMode="auto">
            <a:xfrm>
              <a:off x="1891" y="2515"/>
              <a:ext cx="2" cy="4"/>
            </a:xfrm>
            <a:custGeom>
              <a:avLst/>
              <a:gdLst>
                <a:gd name="T0" fmla="*/ 1 w 2"/>
                <a:gd name="T1" fmla="*/ 0 h 3"/>
                <a:gd name="T2" fmla="*/ 1 w 2"/>
                <a:gd name="T3" fmla="*/ 3 h 3"/>
                <a:gd name="T4" fmla="*/ 1 w 2"/>
                <a:gd name="T5" fmla="*/ 0 h 3"/>
              </a:gdLst>
              <a:ahLst/>
              <a:cxnLst>
                <a:cxn ang="0">
                  <a:pos x="T0" y="T1"/>
                </a:cxn>
                <a:cxn ang="0">
                  <a:pos x="T2" y="T3"/>
                </a:cxn>
                <a:cxn ang="0">
                  <a:pos x="T4" y="T5"/>
                </a:cxn>
              </a:cxnLst>
              <a:rect l="0" t="0" r="r" b="b"/>
              <a:pathLst>
                <a:path w="2" h="3">
                  <a:moveTo>
                    <a:pt x="1" y="0"/>
                  </a:moveTo>
                  <a:cubicBezTo>
                    <a:pt x="1" y="1"/>
                    <a:pt x="2" y="2"/>
                    <a:pt x="1" y="3"/>
                  </a:cubicBezTo>
                  <a:cubicBezTo>
                    <a:pt x="1" y="2"/>
                    <a:pt x="0" y="1"/>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26" name="Freeform 796">
              <a:extLst>
                <a:ext uri="{FF2B5EF4-FFF2-40B4-BE49-F238E27FC236}">
                  <a16:creationId xmlns:a16="http://schemas.microsoft.com/office/drawing/2014/main" id="{981093C0-F94B-C2C4-71F7-B387E0CF3824}"/>
                </a:ext>
              </a:extLst>
            </p:cNvPr>
            <p:cNvSpPr>
              <a:spLocks/>
            </p:cNvSpPr>
            <p:nvPr userDrawn="1"/>
          </p:nvSpPr>
          <p:spPr bwMode="auto">
            <a:xfrm>
              <a:off x="1891" y="2683"/>
              <a:ext cx="0" cy="10"/>
            </a:xfrm>
            <a:custGeom>
              <a:avLst/>
              <a:gdLst>
                <a:gd name="T0" fmla="*/ 0 h 7"/>
                <a:gd name="T1" fmla="*/ 0 h 7"/>
              </a:gdLst>
              <a:ahLst/>
              <a:cxnLst>
                <a:cxn ang="0">
                  <a:pos x="0" y="T0"/>
                </a:cxn>
                <a:cxn ang="0">
                  <a:pos x="0" y="T1"/>
                </a:cxn>
              </a:cxnLst>
              <a:rect l="0" t="0" r="r" b="b"/>
              <a:pathLst>
                <a:path h="7">
                  <a:moveTo>
                    <a:pt x="0" y="0"/>
                  </a:moveTo>
                  <a:cubicBezTo>
                    <a:pt x="0" y="0"/>
                    <a:pt x="0" y="7"/>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27" name="Freeform 797">
              <a:extLst>
                <a:ext uri="{FF2B5EF4-FFF2-40B4-BE49-F238E27FC236}">
                  <a16:creationId xmlns:a16="http://schemas.microsoft.com/office/drawing/2014/main" id="{19CF4E26-2A3D-E288-A8BB-D417FD6703F2}"/>
                </a:ext>
              </a:extLst>
            </p:cNvPr>
            <p:cNvSpPr>
              <a:spLocks/>
            </p:cNvSpPr>
            <p:nvPr userDrawn="1"/>
          </p:nvSpPr>
          <p:spPr bwMode="auto">
            <a:xfrm>
              <a:off x="1593" y="2807"/>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28" name="Freeform 798">
              <a:extLst>
                <a:ext uri="{FF2B5EF4-FFF2-40B4-BE49-F238E27FC236}">
                  <a16:creationId xmlns:a16="http://schemas.microsoft.com/office/drawing/2014/main" id="{ACA19C6B-3431-1FFC-CBE5-9ED129B5A39F}"/>
                </a:ext>
              </a:extLst>
            </p:cNvPr>
            <p:cNvSpPr>
              <a:spLocks/>
            </p:cNvSpPr>
            <p:nvPr userDrawn="1"/>
          </p:nvSpPr>
          <p:spPr bwMode="auto">
            <a:xfrm>
              <a:off x="1603" y="2798"/>
              <a:ext cx="1" cy="2"/>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1"/>
                    <a:pt x="1" y="1"/>
                    <a:pt x="1" y="1"/>
                  </a:cubicBezTo>
                  <a:cubicBezTo>
                    <a:pt x="0" y="1"/>
                    <a:pt x="0" y="1"/>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29" name="Freeform 799">
              <a:extLst>
                <a:ext uri="{FF2B5EF4-FFF2-40B4-BE49-F238E27FC236}">
                  <a16:creationId xmlns:a16="http://schemas.microsoft.com/office/drawing/2014/main" id="{E9513690-5DCB-8A43-B1CD-03829D52ACF7}"/>
                </a:ext>
              </a:extLst>
            </p:cNvPr>
            <p:cNvSpPr>
              <a:spLocks/>
            </p:cNvSpPr>
            <p:nvPr userDrawn="1"/>
          </p:nvSpPr>
          <p:spPr bwMode="auto">
            <a:xfrm>
              <a:off x="1593" y="280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30" name="Freeform 800">
              <a:extLst>
                <a:ext uri="{FF2B5EF4-FFF2-40B4-BE49-F238E27FC236}">
                  <a16:creationId xmlns:a16="http://schemas.microsoft.com/office/drawing/2014/main" id="{E22DC819-49A0-E77B-342C-D364239D96AF}"/>
                </a:ext>
              </a:extLst>
            </p:cNvPr>
            <p:cNvSpPr>
              <a:spLocks/>
            </p:cNvSpPr>
            <p:nvPr userDrawn="1"/>
          </p:nvSpPr>
          <p:spPr bwMode="auto">
            <a:xfrm>
              <a:off x="1593" y="293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31" name="Freeform 801">
              <a:extLst>
                <a:ext uri="{FF2B5EF4-FFF2-40B4-BE49-F238E27FC236}">
                  <a16:creationId xmlns:a16="http://schemas.microsoft.com/office/drawing/2014/main" id="{8590A815-8EF8-6A84-1F39-7D477AC504AB}"/>
                </a:ext>
              </a:extLst>
            </p:cNvPr>
            <p:cNvSpPr>
              <a:spLocks noEditPoints="1"/>
            </p:cNvSpPr>
            <p:nvPr userDrawn="1"/>
          </p:nvSpPr>
          <p:spPr bwMode="auto">
            <a:xfrm>
              <a:off x="1543" y="2711"/>
              <a:ext cx="89" cy="226"/>
            </a:xfrm>
            <a:custGeom>
              <a:avLst/>
              <a:gdLst>
                <a:gd name="T0" fmla="*/ 9 w 62"/>
                <a:gd name="T1" fmla="*/ 121 h 157"/>
                <a:gd name="T2" fmla="*/ 16 w 62"/>
                <a:gd name="T3" fmla="*/ 145 h 157"/>
                <a:gd name="T4" fmla="*/ 13 w 62"/>
                <a:gd name="T5" fmla="*/ 145 h 157"/>
                <a:gd name="T6" fmla="*/ 51 w 62"/>
                <a:gd name="T7" fmla="*/ 150 h 157"/>
                <a:gd name="T8" fmla="*/ 29 w 62"/>
                <a:gd name="T9" fmla="*/ 113 h 157"/>
                <a:gd name="T10" fmla="*/ 34 w 62"/>
                <a:gd name="T11" fmla="*/ 86 h 157"/>
                <a:gd name="T12" fmla="*/ 27 w 62"/>
                <a:gd name="T13" fmla="*/ 79 h 157"/>
                <a:gd name="T14" fmla="*/ 33 w 62"/>
                <a:gd name="T15" fmla="*/ 67 h 157"/>
                <a:gd name="T16" fmla="*/ 34 w 62"/>
                <a:gd name="T17" fmla="*/ 45 h 157"/>
                <a:gd name="T18" fmla="*/ 35 w 62"/>
                <a:gd name="T19" fmla="*/ 37 h 157"/>
                <a:gd name="T20" fmla="*/ 26 w 62"/>
                <a:gd name="T21" fmla="*/ 10 h 157"/>
                <a:gd name="T22" fmla="*/ 36 w 62"/>
                <a:gd name="T23" fmla="*/ 0 h 157"/>
                <a:gd name="T24" fmla="*/ 9 w 62"/>
                <a:gd name="T25" fmla="*/ 121 h 157"/>
                <a:gd name="T26" fmla="*/ 9 w 62"/>
                <a:gd name="T27" fmla="*/ 121 h 157"/>
                <a:gd name="T28" fmla="*/ 34 w 62"/>
                <a:gd name="T29" fmla="*/ 86 h 157"/>
                <a:gd name="T30" fmla="*/ 34 w 62"/>
                <a:gd name="T31" fmla="*/ 86 h 157"/>
                <a:gd name="T32" fmla="*/ 29 w 62"/>
                <a:gd name="T33" fmla="*/ 71 h 157"/>
                <a:gd name="T34" fmla="*/ 38 w 62"/>
                <a:gd name="T35" fmla="*/ 70 h 157"/>
                <a:gd name="T36" fmla="*/ 29 w 62"/>
                <a:gd name="T37" fmla="*/ 71 h 157"/>
                <a:gd name="T38" fmla="*/ 29 w 62"/>
                <a:gd name="T39" fmla="*/ 71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2" h="157">
                  <a:moveTo>
                    <a:pt x="9" y="121"/>
                  </a:moveTo>
                  <a:cubicBezTo>
                    <a:pt x="9" y="129"/>
                    <a:pt x="12" y="137"/>
                    <a:pt x="16" y="145"/>
                  </a:cubicBezTo>
                  <a:cubicBezTo>
                    <a:pt x="22" y="142"/>
                    <a:pt x="21" y="142"/>
                    <a:pt x="13" y="145"/>
                  </a:cubicBezTo>
                  <a:cubicBezTo>
                    <a:pt x="16" y="157"/>
                    <a:pt x="43" y="152"/>
                    <a:pt x="51" y="150"/>
                  </a:cubicBezTo>
                  <a:cubicBezTo>
                    <a:pt x="19" y="153"/>
                    <a:pt x="48" y="116"/>
                    <a:pt x="29" y="113"/>
                  </a:cubicBezTo>
                  <a:cubicBezTo>
                    <a:pt x="35" y="110"/>
                    <a:pt x="44" y="83"/>
                    <a:pt x="34" y="86"/>
                  </a:cubicBezTo>
                  <a:cubicBezTo>
                    <a:pt x="62" y="78"/>
                    <a:pt x="32" y="80"/>
                    <a:pt x="27" y="79"/>
                  </a:cubicBezTo>
                  <a:cubicBezTo>
                    <a:pt x="49" y="75"/>
                    <a:pt x="51" y="71"/>
                    <a:pt x="33" y="67"/>
                  </a:cubicBezTo>
                  <a:cubicBezTo>
                    <a:pt x="55" y="67"/>
                    <a:pt x="34" y="45"/>
                    <a:pt x="34" y="45"/>
                  </a:cubicBezTo>
                  <a:cubicBezTo>
                    <a:pt x="34" y="37"/>
                    <a:pt x="35" y="33"/>
                    <a:pt x="35" y="37"/>
                  </a:cubicBezTo>
                  <a:cubicBezTo>
                    <a:pt x="36" y="19"/>
                    <a:pt x="41" y="17"/>
                    <a:pt x="26" y="10"/>
                  </a:cubicBezTo>
                  <a:cubicBezTo>
                    <a:pt x="54" y="8"/>
                    <a:pt x="19" y="8"/>
                    <a:pt x="36" y="0"/>
                  </a:cubicBezTo>
                  <a:cubicBezTo>
                    <a:pt x="18" y="0"/>
                    <a:pt x="0" y="112"/>
                    <a:pt x="9" y="121"/>
                  </a:cubicBezTo>
                  <a:cubicBezTo>
                    <a:pt x="11" y="122"/>
                    <a:pt x="9" y="122"/>
                    <a:pt x="9" y="121"/>
                  </a:cubicBezTo>
                  <a:close/>
                  <a:moveTo>
                    <a:pt x="34" y="86"/>
                  </a:moveTo>
                  <a:cubicBezTo>
                    <a:pt x="38" y="87"/>
                    <a:pt x="35" y="86"/>
                    <a:pt x="34" y="86"/>
                  </a:cubicBezTo>
                  <a:close/>
                  <a:moveTo>
                    <a:pt x="29" y="71"/>
                  </a:moveTo>
                  <a:cubicBezTo>
                    <a:pt x="32" y="72"/>
                    <a:pt x="35" y="71"/>
                    <a:pt x="38" y="70"/>
                  </a:cubicBezTo>
                  <a:cubicBezTo>
                    <a:pt x="34" y="68"/>
                    <a:pt x="31" y="69"/>
                    <a:pt x="29" y="71"/>
                  </a:cubicBezTo>
                  <a:cubicBezTo>
                    <a:pt x="32" y="72"/>
                    <a:pt x="31" y="71"/>
                    <a:pt x="29" y="7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32" name="Freeform 802">
              <a:extLst>
                <a:ext uri="{FF2B5EF4-FFF2-40B4-BE49-F238E27FC236}">
                  <a16:creationId xmlns:a16="http://schemas.microsoft.com/office/drawing/2014/main" id="{04495586-AAB5-D11D-0D50-8CE659371A1E}"/>
                </a:ext>
              </a:extLst>
            </p:cNvPr>
            <p:cNvSpPr>
              <a:spLocks/>
            </p:cNvSpPr>
            <p:nvPr userDrawn="1"/>
          </p:nvSpPr>
          <p:spPr bwMode="auto">
            <a:xfrm>
              <a:off x="1589" y="2850"/>
              <a:ext cx="8" cy="3"/>
            </a:xfrm>
            <a:custGeom>
              <a:avLst/>
              <a:gdLst>
                <a:gd name="T0" fmla="*/ 5 w 6"/>
                <a:gd name="T1" fmla="*/ 2 h 2"/>
                <a:gd name="T2" fmla="*/ 2 w 6"/>
                <a:gd name="T3" fmla="*/ 0 h 2"/>
                <a:gd name="T4" fmla="*/ 5 w 6"/>
                <a:gd name="T5" fmla="*/ 2 h 2"/>
              </a:gdLst>
              <a:ahLst/>
              <a:cxnLst>
                <a:cxn ang="0">
                  <a:pos x="T0" y="T1"/>
                </a:cxn>
                <a:cxn ang="0">
                  <a:pos x="T2" y="T3"/>
                </a:cxn>
                <a:cxn ang="0">
                  <a:pos x="T4" y="T5"/>
                </a:cxn>
              </a:cxnLst>
              <a:rect l="0" t="0" r="r" b="b"/>
              <a:pathLst>
                <a:path w="6" h="2">
                  <a:moveTo>
                    <a:pt x="5" y="2"/>
                  </a:moveTo>
                  <a:cubicBezTo>
                    <a:pt x="1" y="2"/>
                    <a:pt x="3" y="1"/>
                    <a:pt x="2" y="0"/>
                  </a:cubicBezTo>
                  <a:cubicBezTo>
                    <a:pt x="6" y="1"/>
                    <a:pt x="0" y="1"/>
                    <a:pt x="5" y="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33" name="Freeform 803">
              <a:extLst>
                <a:ext uri="{FF2B5EF4-FFF2-40B4-BE49-F238E27FC236}">
                  <a16:creationId xmlns:a16="http://schemas.microsoft.com/office/drawing/2014/main" id="{DA2E817F-C1C8-8484-1450-1FC10736554C}"/>
                </a:ext>
              </a:extLst>
            </p:cNvPr>
            <p:cNvSpPr>
              <a:spLocks/>
            </p:cNvSpPr>
            <p:nvPr userDrawn="1"/>
          </p:nvSpPr>
          <p:spPr bwMode="auto">
            <a:xfrm>
              <a:off x="2168" y="2637"/>
              <a:ext cx="0" cy="5"/>
            </a:xfrm>
            <a:custGeom>
              <a:avLst/>
              <a:gdLst>
                <a:gd name="T0" fmla="*/ 0 h 3"/>
                <a:gd name="T1" fmla="*/ 3 h 3"/>
                <a:gd name="T2" fmla="*/ 0 h 3"/>
              </a:gdLst>
              <a:ahLst/>
              <a:cxnLst>
                <a:cxn ang="0">
                  <a:pos x="0" y="T0"/>
                </a:cxn>
                <a:cxn ang="0">
                  <a:pos x="0" y="T1"/>
                </a:cxn>
                <a:cxn ang="0">
                  <a:pos x="0" y="T2"/>
                </a:cxn>
              </a:cxnLst>
              <a:rect l="0" t="0" r="r" b="b"/>
              <a:pathLst>
                <a:path h="3">
                  <a:moveTo>
                    <a:pt x="0" y="0"/>
                  </a:moveTo>
                  <a:cubicBezTo>
                    <a:pt x="0" y="1"/>
                    <a:pt x="0" y="2"/>
                    <a:pt x="0" y="3"/>
                  </a:cubicBezTo>
                  <a:cubicBezTo>
                    <a:pt x="0" y="2"/>
                    <a:pt x="0" y="1"/>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34" name="Freeform 804">
              <a:extLst>
                <a:ext uri="{FF2B5EF4-FFF2-40B4-BE49-F238E27FC236}">
                  <a16:creationId xmlns:a16="http://schemas.microsoft.com/office/drawing/2014/main" id="{91BE86D3-BDBD-FBE3-0119-2E4CEB254486}"/>
                </a:ext>
              </a:extLst>
            </p:cNvPr>
            <p:cNvSpPr>
              <a:spLocks/>
            </p:cNvSpPr>
            <p:nvPr userDrawn="1"/>
          </p:nvSpPr>
          <p:spPr bwMode="auto">
            <a:xfrm>
              <a:off x="2178" y="2609"/>
              <a:ext cx="0" cy="3"/>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2"/>
                    <a:pt x="0" y="2"/>
                    <a:pt x="0" y="2"/>
                  </a:cubicBezTo>
                  <a:cubicBezTo>
                    <a:pt x="0" y="1"/>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35" name="Freeform 805">
              <a:extLst>
                <a:ext uri="{FF2B5EF4-FFF2-40B4-BE49-F238E27FC236}">
                  <a16:creationId xmlns:a16="http://schemas.microsoft.com/office/drawing/2014/main" id="{97AF832C-E333-03D3-076F-8488DED07B6F}"/>
                </a:ext>
              </a:extLst>
            </p:cNvPr>
            <p:cNvSpPr>
              <a:spLocks/>
            </p:cNvSpPr>
            <p:nvPr userDrawn="1"/>
          </p:nvSpPr>
          <p:spPr bwMode="auto">
            <a:xfrm>
              <a:off x="2168" y="264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36" name="Freeform 806">
              <a:extLst>
                <a:ext uri="{FF2B5EF4-FFF2-40B4-BE49-F238E27FC236}">
                  <a16:creationId xmlns:a16="http://schemas.microsoft.com/office/drawing/2014/main" id="{68C8DEE7-7BF1-F707-1DCC-04E050980967}"/>
                </a:ext>
              </a:extLst>
            </p:cNvPr>
            <p:cNvSpPr>
              <a:spLocks/>
            </p:cNvSpPr>
            <p:nvPr userDrawn="1"/>
          </p:nvSpPr>
          <p:spPr bwMode="auto">
            <a:xfrm>
              <a:off x="2168" y="3113"/>
              <a:ext cx="0" cy="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37" name="Freeform 807">
              <a:extLst>
                <a:ext uri="{FF2B5EF4-FFF2-40B4-BE49-F238E27FC236}">
                  <a16:creationId xmlns:a16="http://schemas.microsoft.com/office/drawing/2014/main" id="{30C172D7-BBA0-CD70-35D9-29D74E043281}"/>
                </a:ext>
              </a:extLst>
            </p:cNvPr>
            <p:cNvSpPr>
              <a:spLocks noEditPoints="1"/>
            </p:cNvSpPr>
            <p:nvPr userDrawn="1"/>
          </p:nvSpPr>
          <p:spPr bwMode="auto">
            <a:xfrm>
              <a:off x="2119" y="2268"/>
              <a:ext cx="88" cy="848"/>
            </a:xfrm>
            <a:custGeom>
              <a:avLst/>
              <a:gdLst>
                <a:gd name="T0" fmla="*/ 28 w 61"/>
                <a:gd name="T1" fmla="*/ 275 h 590"/>
                <a:gd name="T2" fmla="*/ 28 w 61"/>
                <a:gd name="T3" fmla="*/ 275 h 590"/>
                <a:gd name="T4" fmla="*/ 28 w 61"/>
                <a:gd name="T5" fmla="*/ 276 h 590"/>
                <a:gd name="T6" fmla="*/ 28 w 61"/>
                <a:gd name="T7" fmla="*/ 276 h 590"/>
                <a:gd name="T8" fmla="*/ 28 w 61"/>
                <a:gd name="T9" fmla="*/ 276 h 590"/>
                <a:gd name="T10" fmla="*/ 37 w 61"/>
                <a:gd name="T11" fmla="*/ 268 h 590"/>
                <a:gd name="T12" fmla="*/ 28 w 61"/>
                <a:gd name="T13" fmla="*/ 275 h 590"/>
                <a:gd name="T14" fmla="*/ 34 w 61"/>
                <a:gd name="T15" fmla="*/ 29 h 590"/>
                <a:gd name="T16" fmla="*/ 30 w 61"/>
                <a:gd name="T17" fmla="*/ 9 h 590"/>
                <a:gd name="T18" fmla="*/ 34 w 61"/>
                <a:gd name="T19" fmla="*/ 1 h 590"/>
                <a:gd name="T20" fmla="*/ 30 w 61"/>
                <a:gd name="T21" fmla="*/ 10 h 590"/>
                <a:gd name="T22" fmla="*/ 25 w 61"/>
                <a:gd name="T23" fmla="*/ 36 h 590"/>
                <a:gd name="T24" fmla="*/ 25 w 61"/>
                <a:gd name="T25" fmla="*/ 37 h 590"/>
                <a:gd name="T26" fmla="*/ 34 w 61"/>
                <a:gd name="T27" fmla="*/ 29 h 590"/>
                <a:gd name="T28" fmla="*/ 40 w 61"/>
                <a:gd name="T29" fmla="*/ 575 h 590"/>
                <a:gd name="T30" fmla="*/ 27 w 61"/>
                <a:gd name="T31" fmla="*/ 437 h 590"/>
                <a:gd name="T32" fmla="*/ 33 w 61"/>
                <a:gd name="T33" fmla="*/ 331 h 590"/>
                <a:gd name="T34" fmla="*/ 33 w 61"/>
                <a:gd name="T35" fmla="*/ 331 h 590"/>
                <a:gd name="T36" fmla="*/ 33 w 61"/>
                <a:gd name="T37" fmla="*/ 331 h 590"/>
                <a:gd name="T38" fmla="*/ 25 w 61"/>
                <a:gd name="T39" fmla="*/ 303 h 590"/>
                <a:gd name="T40" fmla="*/ 34 w 61"/>
                <a:gd name="T41" fmla="*/ 260 h 590"/>
                <a:gd name="T42" fmla="*/ 31 w 61"/>
                <a:gd name="T43" fmla="*/ 257 h 590"/>
                <a:gd name="T44" fmla="*/ 33 w 61"/>
                <a:gd name="T45" fmla="*/ 174 h 590"/>
                <a:gd name="T46" fmla="*/ 34 w 61"/>
                <a:gd name="T47" fmla="*/ 141 h 590"/>
                <a:gd name="T48" fmla="*/ 25 w 61"/>
                <a:gd name="T49" fmla="*/ 37 h 590"/>
                <a:gd name="T50" fmla="*/ 7 w 61"/>
                <a:gd name="T51" fmla="*/ 466 h 590"/>
                <a:gd name="T52" fmla="*/ 7 w 61"/>
                <a:gd name="T53" fmla="*/ 466 h 590"/>
                <a:gd name="T54" fmla="*/ 14 w 61"/>
                <a:gd name="T55" fmla="*/ 555 h 590"/>
                <a:gd name="T56" fmla="*/ 12 w 61"/>
                <a:gd name="T57" fmla="*/ 558 h 590"/>
                <a:gd name="T58" fmla="*/ 12 w 61"/>
                <a:gd name="T59" fmla="*/ 564 h 590"/>
                <a:gd name="T60" fmla="*/ 12 w 61"/>
                <a:gd name="T61" fmla="*/ 564 h 590"/>
                <a:gd name="T62" fmla="*/ 13 w 61"/>
                <a:gd name="T63" fmla="*/ 570 h 590"/>
                <a:gd name="T64" fmla="*/ 34 w 61"/>
                <a:gd name="T65" fmla="*/ 588 h 590"/>
                <a:gd name="T66" fmla="*/ 34 w 61"/>
                <a:gd name="T67" fmla="*/ 588 h 590"/>
                <a:gd name="T68" fmla="*/ 47 w 61"/>
                <a:gd name="T69" fmla="*/ 580 h 590"/>
                <a:gd name="T70" fmla="*/ 47 w 61"/>
                <a:gd name="T71" fmla="*/ 580 h 590"/>
                <a:gd name="T72" fmla="*/ 49 w 61"/>
                <a:gd name="T73" fmla="*/ 578 h 590"/>
                <a:gd name="T74" fmla="*/ 40 w 61"/>
                <a:gd name="T75" fmla="*/ 575 h 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1" h="590">
                  <a:moveTo>
                    <a:pt x="28" y="275"/>
                  </a:moveTo>
                  <a:cubicBezTo>
                    <a:pt x="28" y="275"/>
                    <a:pt x="28" y="275"/>
                    <a:pt x="28" y="275"/>
                  </a:cubicBezTo>
                  <a:cubicBezTo>
                    <a:pt x="28" y="275"/>
                    <a:pt x="28" y="276"/>
                    <a:pt x="28" y="276"/>
                  </a:cubicBezTo>
                  <a:cubicBezTo>
                    <a:pt x="28" y="276"/>
                    <a:pt x="28" y="276"/>
                    <a:pt x="28" y="276"/>
                  </a:cubicBezTo>
                  <a:cubicBezTo>
                    <a:pt x="28" y="276"/>
                    <a:pt x="28" y="276"/>
                    <a:pt x="28" y="276"/>
                  </a:cubicBezTo>
                  <a:cubicBezTo>
                    <a:pt x="31" y="277"/>
                    <a:pt x="34" y="274"/>
                    <a:pt x="37" y="268"/>
                  </a:cubicBezTo>
                  <a:cubicBezTo>
                    <a:pt x="33" y="263"/>
                    <a:pt x="30" y="265"/>
                    <a:pt x="28" y="275"/>
                  </a:cubicBezTo>
                  <a:close/>
                  <a:moveTo>
                    <a:pt x="34" y="29"/>
                  </a:moveTo>
                  <a:cubicBezTo>
                    <a:pt x="32" y="25"/>
                    <a:pt x="28" y="20"/>
                    <a:pt x="30" y="9"/>
                  </a:cubicBezTo>
                  <a:cubicBezTo>
                    <a:pt x="31" y="7"/>
                    <a:pt x="32" y="4"/>
                    <a:pt x="34" y="1"/>
                  </a:cubicBezTo>
                  <a:cubicBezTo>
                    <a:pt x="33" y="0"/>
                    <a:pt x="31" y="4"/>
                    <a:pt x="30" y="10"/>
                  </a:cubicBezTo>
                  <a:cubicBezTo>
                    <a:pt x="28" y="16"/>
                    <a:pt x="26" y="25"/>
                    <a:pt x="25" y="36"/>
                  </a:cubicBezTo>
                  <a:cubicBezTo>
                    <a:pt x="25" y="36"/>
                    <a:pt x="25" y="36"/>
                    <a:pt x="25" y="37"/>
                  </a:cubicBezTo>
                  <a:cubicBezTo>
                    <a:pt x="38" y="34"/>
                    <a:pt x="37" y="33"/>
                    <a:pt x="34" y="29"/>
                  </a:cubicBezTo>
                  <a:close/>
                  <a:moveTo>
                    <a:pt x="40" y="575"/>
                  </a:moveTo>
                  <a:cubicBezTo>
                    <a:pt x="25" y="555"/>
                    <a:pt x="44" y="447"/>
                    <a:pt x="27" y="437"/>
                  </a:cubicBezTo>
                  <a:cubicBezTo>
                    <a:pt x="33" y="425"/>
                    <a:pt x="42" y="325"/>
                    <a:pt x="33" y="331"/>
                  </a:cubicBezTo>
                  <a:cubicBezTo>
                    <a:pt x="33" y="331"/>
                    <a:pt x="33" y="331"/>
                    <a:pt x="33" y="331"/>
                  </a:cubicBezTo>
                  <a:cubicBezTo>
                    <a:pt x="33" y="331"/>
                    <a:pt x="33" y="331"/>
                    <a:pt x="33" y="331"/>
                  </a:cubicBezTo>
                  <a:cubicBezTo>
                    <a:pt x="61" y="302"/>
                    <a:pt x="31" y="310"/>
                    <a:pt x="25" y="303"/>
                  </a:cubicBezTo>
                  <a:cubicBezTo>
                    <a:pt x="46" y="289"/>
                    <a:pt x="49" y="275"/>
                    <a:pt x="34" y="260"/>
                  </a:cubicBezTo>
                  <a:cubicBezTo>
                    <a:pt x="33" y="259"/>
                    <a:pt x="32" y="258"/>
                    <a:pt x="31" y="257"/>
                  </a:cubicBezTo>
                  <a:cubicBezTo>
                    <a:pt x="53" y="256"/>
                    <a:pt x="34" y="174"/>
                    <a:pt x="33" y="174"/>
                  </a:cubicBezTo>
                  <a:cubicBezTo>
                    <a:pt x="33" y="144"/>
                    <a:pt x="34" y="126"/>
                    <a:pt x="34" y="141"/>
                  </a:cubicBezTo>
                  <a:cubicBezTo>
                    <a:pt x="34" y="73"/>
                    <a:pt x="40" y="67"/>
                    <a:pt x="25" y="37"/>
                  </a:cubicBezTo>
                  <a:cubicBezTo>
                    <a:pt x="11" y="141"/>
                    <a:pt x="0" y="436"/>
                    <a:pt x="7" y="466"/>
                  </a:cubicBezTo>
                  <a:cubicBezTo>
                    <a:pt x="9" y="471"/>
                    <a:pt x="8" y="469"/>
                    <a:pt x="7" y="466"/>
                  </a:cubicBezTo>
                  <a:cubicBezTo>
                    <a:pt x="8" y="497"/>
                    <a:pt x="10" y="527"/>
                    <a:pt x="14" y="555"/>
                  </a:cubicBezTo>
                  <a:cubicBezTo>
                    <a:pt x="14" y="556"/>
                    <a:pt x="13" y="557"/>
                    <a:pt x="12" y="558"/>
                  </a:cubicBezTo>
                  <a:cubicBezTo>
                    <a:pt x="12" y="560"/>
                    <a:pt x="12" y="562"/>
                    <a:pt x="12" y="564"/>
                  </a:cubicBezTo>
                  <a:cubicBezTo>
                    <a:pt x="12" y="564"/>
                    <a:pt x="12" y="564"/>
                    <a:pt x="12" y="564"/>
                  </a:cubicBezTo>
                  <a:cubicBezTo>
                    <a:pt x="13" y="566"/>
                    <a:pt x="13" y="568"/>
                    <a:pt x="13" y="570"/>
                  </a:cubicBezTo>
                  <a:cubicBezTo>
                    <a:pt x="17" y="587"/>
                    <a:pt x="26" y="590"/>
                    <a:pt x="34" y="588"/>
                  </a:cubicBezTo>
                  <a:cubicBezTo>
                    <a:pt x="34" y="588"/>
                    <a:pt x="34" y="588"/>
                    <a:pt x="34" y="588"/>
                  </a:cubicBezTo>
                  <a:cubicBezTo>
                    <a:pt x="39" y="587"/>
                    <a:pt x="44" y="583"/>
                    <a:pt x="47" y="580"/>
                  </a:cubicBezTo>
                  <a:cubicBezTo>
                    <a:pt x="47" y="580"/>
                    <a:pt x="47" y="580"/>
                    <a:pt x="47" y="580"/>
                  </a:cubicBezTo>
                  <a:cubicBezTo>
                    <a:pt x="48" y="579"/>
                    <a:pt x="49" y="578"/>
                    <a:pt x="49" y="578"/>
                  </a:cubicBezTo>
                  <a:cubicBezTo>
                    <a:pt x="45" y="579"/>
                    <a:pt x="42" y="578"/>
                    <a:pt x="40" y="57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38" name="Freeform 808">
              <a:extLst>
                <a:ext uri="{FF2B5EF4-FFF2-40B4-BE49-F238E27FC236}">
                  <a16:creationId xmlns:a16="http://schemas.microsoft.com/office/drawing/2014/main" id="{2A7747E9-53B9-4530-01CD-666AB09AF883}"/>
                </a:ext>
              </a:extLst>
            </p:cNvPr>
            <p:cNvSpPr>
              <a:spLocks/>
            </p:cNvSpPr>
            <p:nvPr userDrawn="1"/>
          </p:nvSpPr>
          <p:spPr bwMode="auto">
            <a:xfrm>
              <a:off x="2164" y="2806"/>
              <a:ext cx="8" cy="13"/>
            </a:xfrm>
            <a:custGeom>
              <a:avLst/>
              <a:gdLst>
                <a:gd name="T0" fmla="*/ 4 w 6"/>
                <a:gd name="T1" fmla="*/ 9 h 9"/>
                <a:gd name="T2" fmla="*/ 1 w 6"/>
                <a:gd name="T3" fmla="*/ 0 h 9"/>
                <a:gd name="T4" fmla="*/ 4 w 6"/>
                <a:gd name="T5" fmla="*/ 9 h 9"/>
              </a:gdLst>
              <a:ahLst/>
              <a:cxnLst>
                <a:cxn ang="0">
                  <a:pos x="T0" y="T1"/>
                </a:cxn>
                <a:cxn ang="0">
                  <a:pos x="T2" y="T3"/>
                </a:cxn>
                <a:cxn ang="0">
                  <a:pos x="T4" y="T5"/>
                </a:cxn>
              </a:cxnLst>
              <a:rect l="0" t="0" r="r" b="b"/>
              <a:pathLst>
                <a:path w="6" h="9">
                  <a:moveTo>
                    <a:pt x="4" y="9"/>
                  </a:moveTo>
                  <a:cubicBezTo>
                    <a:pt x="1" y="9"/>
                    <a:pt x="2" y="2"/>
                    <a:pt x="1" y="0"/>
                  </a:cubicBezTo>
                  <a:cubicBezTo>
                    <a:pt x="6" y="2"/>
                    <a:pt x="0" y="5"/>
                    <a:pt x="4" y="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39" name="Freeform 809">
              <a:extLst>
                <a:ext uri="{FF2B5EF4-FFF2-40B4-BE49-F238E27FC236}">
                  <a16:creationId xmlns:a16="http://schemas.microsoft.com/office/drawing/2014/main" id="{16FEB052-846E-4591-0B7E-4DD83DB716A5}"/>
                </a:ext>
              </a:extLst>
            </p:cNvPr>
            <p:cNvSpPr>
              <a:spLocks/>
            </p:cNvSpPr>
            <p:nvPr userDrawn="1"/>
          </p:nvSpPr>
          <p:spPr bwMode="auto">
            <a:xfrm>
              <a:off x="2016" y="2692"/>
              <a:ext cx="1" cy="1"/>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0"/>
                    <a:pt x="1" y="1"/>
                    <a:pt x="1" y="1"/>
                  </a:cubicBezTo>
                  <a:cubicBezTo>
                    <a:pt x="0" y="1"/>
                    <a:pt x="1" y="0"/>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40" name="Freeform 810">
              <a:extLst>
                <a:ext uri="{FF2B5EF4-FFF2-40B4-BE49-F238E27FC236}">
                  <a16:creationId xmlns:a16="http://schemas.microsoft.com/office/drawing/2014/main" id="{378B9808-22A4-805A-2AE2-9E5ADECCD45D}"/>
                </a:ext>
              </a:extLst>
            </p:cNvPr>
            <p:cNvSpPr>
              <a:spLocks/>
            </p:cNvSpPr>
            <p:nvPr userDrawn="1"/>
          </p:nvSpPr>
          <p:spPr bwMode="auto">
            <a:xfrm>
              <a:off x="2027" y="2668"/>
              <a:ext cx="0" cy="2"/>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2"/>
                    <a:pt x="0" y="2"/>
                    <a:pt x="0" y="2"/>
                  </a:cubicBezTo>
                  <a:cubicBezTo>
                    <a:pt x="0" y="1"/>
                    <a:pt x="0" y="1"/>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41" name="Freeform 811">
              <a:extLst>
                <a:ext uri="{FF2B5EF4-FFF2-40B4-BE49-F238E27FC236}">
                  <a16:creationId xmlns:a16="http://schemas.microsoft.com/office/drawing/2014/main" id="{613C0DE5-2D2C-B10E-B567-9F05DA7E1EE9}"/>
                </a:ext>
              </a:extLst>
            </p:cNvPr>
            <p:cNvSpPr>
              <a:spLocks/>
            </p:cNvSpPr>
            <p:nvPr userDrawn="1"/>
          </p:nvSpPr>
          <p:spPr bwMode="auto">
            <a:xfrm>
              <a:off x="2016" y="2693"/>
              <a:ext cx="1" cy="2"/>
            </a:xfrm>
            <a:custGeom>
              <a:avLst/>
              <a:gdLst>
                <a:gd name="T0" fmla="*/ 1 w 1"/>
                <a:gd name="T1" fmla="*/ 1 h 1"/>
                <a:gd name="T2" fmla="*/ 1 w 1"/>
                <a:gd name="T3" fmla="*/ 1 h 1"/>
                <a:gd name="T4" fmla="*/ 1 w 1"/>
                <a:gd name="T5" fmla="*/ 1 h 1"/>
              </a:gdLst>
              <a:ahLst/>
              <a:cxnLst>
                <a:cxn ang="0">
                  <a:pos x="T0" y="T1"/>
                </a:cxn>
                <a:cxn ang="0">
                  <a:pos x="T2" y="T3"/>
                </a:cxn>
                <a:cxn ang="0">
                  <a:pos x="T4" y="T5"/>
                </a:cxn>
              </a:cxnLst>
              <a:rect l="0" t="0" r="r" b="b"/>
              <a:pathLst>
                <a:path w="1" h="1">
                  <a:moveTo>
                    <a:pt x="1" y="1"/>
                  </a:moveTo>
                  <a:cubicBezTo>
                    <a:pt x="1" y="1"/>
                    <a:pt x="0" y="0"/>
                    <a:pt x="1" y="1"/>
                  </a:cubicBezTo>
                  <a:cubicBezTo>
                    <a:pt x="1" y="1"/>
                    <a:pt x="1" y="1"/>
                    <a:pt x="1" y="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42" name="Freeform 812">
              <a:extLst>
                <a:ext uri="{FF2B5EF4-FFF2-40B4-BE49-F238E27FC236}">
                  <a16:creationId xmlns:a16="http://schemas.microsoft.com/office/drawing/2014/main" id="{A728AB1A-96F7-073C-B47B-DC48052561DF}"/>
                </a:ext>
              </a:extLst>
            </p:cNvPr>
            <p:cNvSpPr>
              <a:spLocks/>
            </p:cNvSpPr>
            <p:nvPr userDrawn="1"/>
          </p:nvSpPr>
          <p:spPr bwMode="auto">
            <a:xfrm>
              <a:off x="2016" y="306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43" name="Freeform 813">
              <a:extLst>
                <a:ext uri="{FF2B5EF4-FFF2-40B4-BE49-F238E27FC236}">
                  <a16:creationId xmlns:a16="http://schemas.microsoft.com/office/drawing/2014/main" id="{F4A9AFC0-CEF3-3F3E-1F8E-4F5183DC3683}"/>
                </a:ext>
              </a:extLst>
            </p:cNvPr>
            <p:cNvSpPr>
              <a:spLocks noEditPoints="1"/>
            </p:cNvSpPr>
            <p:nvPr userDrawn="1"/>
          </p:nvSpPr>
          <p:spPr bwMode="auto">
            <a:xfrm>
              <a:off x="1965" y="2399"/>
              <a:ext cx="91" cy="686"/>
            </a:xfrm>
            <a:custGeom>
              <a:avLst/>
              <a:gdLst>
                <a:gd name="T0" fmla="*/ 9 w 63"/>
                <a:gd name="T1" fmla="*/ 368 h 477"/>
                <a:gd name="T2" fmla="*/ 16 w 63"/>
                <a:gd name="T3" fmla="*/ 440 h 477"/>
                <a:gd name="T4" fmla="*/ 14 w 63"/>
                <a:gd name="T5" fmla="*/ 441 h 477"/>
                <a:gd name="T6" fmla="*/ 51 w 63"/>
                <a:gd name="T7" fmla="*/ 456 h 477"/>
                <a:gd name="T8" fmla="*/ 29 w 63"/>
                <a:gd name="T9" fmla="*/ 346 h 477"/>
                <a:gd name="T10" fmla="*/ 35 w 63"/>
                <a:gd name="T11" fmla="*/ 262 h 477"/>
                <a:gd name="T12" fmla="*/ 27 w 63"/>
                <a:gd name="T13" fmla="*/ 240 h 477"/>
                <a:gd name="T14" fmla="*/ 33 w 63"/>
                <a:gd name="T15" fmla="*/ 204 h 477"/>
                <a:gd name="T16" fmla="*/ 35 w 63"/>
                <a:gd name="T17" fmla="*/ 138 h 477"/>
                <a:gd name="T18" fmla="*/ 36 w 63"/>
                <a:gd name="T19" fmla="*/ 112 h 477"/>
                <a:gd name="T20" fmla="*/ 27 w 63"/>
                <a:gd name="T21" fmla="*/ 30 h 477"/>
                <a:gd name="T22" fmla="*/ 36 w 63"/>
                <a:gd name="T23" fmla="*/ 1 h 477"/>
                <a:gd name="T24" fmla="*/ 9 w 63"/>
                <a:gd name="T25" fmla="*/ 368 h 477"/>
                <a:gd name="T26" fmla="*/ 9 w 63"/>
                <a:gd name="T27" fmla="*/ 368 h 477"/>
                <a:gd name="T28" fmla="*/ 34 w 63"/>
                <a:gd name="T29" fmla="*/ 261 h 477"/>
                <a:gd name="T30" fmla="*/ 34 w 63"/>
                <a:gd name="T31" fmla="*/ 261 h 477"/>
                <a:gd name="T32" fmla="*/ 29 w 63"/>
                <a:gd name="T33" fmla="*/ 218 h 477"/>
                <a:gd name="T34" fmla="*/ 38 w 63"/>
                <a:gd name="T35" fmla="*/ 212 h 477"/>
                <a:gd name="T36" fmla="*/ 29 w 63"/>
                <a:gd name="T37" fmla="*/ 218 h 477"/>
                <a:gd name="T38" fmla="*/ 29 w 63"/>
                <a:gd name="T39" fmla="*/ 218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3" h="477">
                  <a:moveTo>
                    <a:pt x="9" y="368"/>
                  </a:moveTo>
                  <a:cubicBezTo>
                    <a:pt x="10" y="394"/>
                    <a:pt x="12" y="418"/>
                    <a:pt x="16" y="440"/>
                  </a:cubicBezTo>
                  <a:cubicBezTo>
                    <a:pt x="22" y="432"/>
                    <a:pt x="21" y="433"/>
                    <a:pt x="14" y="441"/>
                  </a:cubicBezTo>
                  <a:cubicBezTo>
                    <a:pt x="16" y="477"/>
                    <a:pt x="44" y="464"/>
                    <a:pt x="51" y="456"/>
                  </a:cubicBezTo>
                  <a:cubicBezTo>
                    <a:pt x="20" y="465"/>
                    <a:pt x="49" y="354"/>
                    <a:pt x="29" y="346"/>
                  </a:cubicBezTo>
                  <a:cubicBezTo>
                    <a:pt x="35" y="336"/>
                    <a:pt x="44" y="254"/>
                    <a:pt x="35" y="262"/>
                  </a:cubicBezTo>
                  <a:cubicBezTo>
                    <a:pt x="63" y="239"/>
                    <a:pt x="32" y="245"/>
                    <a:pt x="27" y="240"/>
                  </a:cubicBezTo>
                  <a:cubicBezTo>
                    <a:pt x="49" y="228"/>
                    <a:pt x="51" y="216"/>
                    <a:pt x="33" y="204"/>
                  </a:cubicBezTo>
                  <a:cubicBezTo>
                    <a:pt x="55" y="203"/>
                    <a:pt x="35" y="136"/>
                    <a:pt x="35" y="138"/>
                  </a:cubicBezTo>
                  <a:cubicBezTo>
                    <a:pt x="35" y="114"/>
                    <a:pt x="36" y="99"/>
                    <a:pt x="36" y="112"/>
                  </a:cubicBezTo>
                  <a:cubicBezTo>
                    <a:pt x="36" y="58"/>
                    <a:pt x="41" y="53"/>
                    <a:pt x="27" y="30"/>
                  </a:cubicBezTo>
                  <a:cubicBezTo>
                    <a:pt x="54" y="25"/>
                    <a:pt x="19" y="25"/>
                    <a:pt x="36" y="1"/>
                  </a:cubicBezTo>
                  <a:cubicBezTo>
                    <a:pt x="18" y="0"/>
                    <a:pt x="0" y="340"/>
                    <a:pt x="9" y="368"/>
                  </a:cubicBezTo>
                  <a:cubicBezTo>
                    <a:pt x="11" y="372"/>
                    <a:pt x="10" y="370"/>
                    <a:pt x="9" y="368"/>
                  </a:cubicBezTo>
                  <a:close/>
                  <a:moveTo>
                    <a:pt x="34" y="261"/>
                  </a:moveTo>
                  <a:cubicBezTo>
                    <a:pt x="39" y="266"/>
                    <a:pt x="35" y="262"/>
                    <a:pt x="34" y="261"/>
                  </a:cubicBezTo>
                  <a:close/>
                  <a:moveTo>
                    <a:pt x="29" y="218"/>
                  </a:moveTo>
                  <a:cubicBezTo>
                    <a:pt x="33" y="219"/>
                    <a:pt x="36" y="217"/>
                    <a:pt x="38" y="212"/>
                  </a:cubicBezTo>
                  <a:cubicBezTo>
                    <a:pt x="34" y="208"/>
                    <a:pt x="31" y="210"/>
                    <a:pt x="29" y="218"/>
                  </a:cubicBezTo>
                  <a:cubicBezTo>
                    <a:pt x="33" y="219"/>
                    <a:pt x="31" y="216"/>
                    <a:pt x="29" y="21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44" name="Freeform 814">
              <a:extLst>
                <a:ext uri="{FF2B5EF4-FFF2-40B4-BE49-F238E27FC236}">
                  <a16:creationId xmlns:a16="http://schemas.microsoft.com/office/drawing/2014/main" id="{EA9A5ED8-B49C-935F-77E5-97A16FA76427}"/>
                </a:ext>
              </a:extLst>
            </p:cNvPr>
            <p:cNvSpPr>
              <a:spLocks/>
            </p:cNvSpPr>
            <p:nvPr userDrawn="1"/>
          </p:nvSpPr>
          <p:spPr bwMode="auto">
            <a:xfrm>
              <a:off x="2011" y="2823"/>
              <a:ext cx="10" cy="10"/>
            </a:xfrm>
            <a:custGeom>
              <a:avLst/>
              <a:gdLst>
                <a:gd name="T0" fmla="*/ 5 w 7"/>
                <a:gd name="T1" fmla="*/ 7 h 7"/>
                <a:gd name="T2" fmla="*/ 2 w 7"/>
                <a:gd name="T3" fmla="*/ 0 h 7"/>
                <a:gd name="T4" fmla="*/ 5 w 7"/>
                <a:gd name="T5" fmla="*/ 7 h 7"/>
              </a:gdLst>
              <a:ahLst/>
              <a:cxnLst>
                <a:cxn ang="0">
                  <a:pos x="T0" y="T1"/>
                </a:cxn>
                <a:cxn ang="0">
                  <a:pos x="T2" y="T3"/>
                </a:cxn>
                <a:cxn ang="0">
                  <a:pos x="T4" y="T5"/>
                </a:cxn>
              </a:cxnLst>
              <a:rect l="0" t="0" r="r" b="b"/>
              <a:pathLst>
                <a:path w="7" h="7">
                  <a:moveTo>
                    <a:pt x="5" y="7"/>
                  </a:moveTo>
                  <a:cubicBezTo>
                    <a:pt x="1" y="7"/>
                    <a:pt x="3" y="2"/>
                    <a:pt x="2" y="0"/>
                  </a:cubicBezTo>
                  <a:cubicBezTo>
                    <a:pt x="7" y="2"/>
                    <a:pt x="0" y="5"/>
                    <a:pt x="5" y="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grpSp>
      <p:sp>
        <p:nvSpPr>
          <p:cNvPr id="245" name="Red text">
            <a:extLst>
              <a:ext uri="{FF2B5EF4-FFF2-40B4-BE49-F238E27FC236}">
                <a16:creationId xmlns:a16="http://schemas.microsoft.com/office/drawing/2014/main" id="{B914E86B-F0A4-30E9-99DE-7B21761C9792}"/>
              </a:ext>
            </a:extLst>
          </p:cNvPr>
          <p:cNvSpPr txBox="1"/>
          <p:nvPr/>
        </p:nvSpPr>
        <p:spPr>
          <a:xfrm>
            <a:off x="6137728" y="5579359"/>
            <a:ext cx="3664868" cy="400110"/>
          </a:xfrm>
          <a:prstGeom prst="rect">
            <a:avLst/>
          </a:prstGeom>
          <a:noFill/>
        </p:spPr>
        <p:txBody>
          <a:bodyPr wrap="square" rtlCol="0">
            <a:spAutoFit/>
          </a:bodyPr>
          <a:lstStyle/>
          <a:p>
            <a:r>
              <a:rPr lang="en-US" sz="2000" dirty="0">
                <a:solidFill>
                  <a:srgbClr val="FD7D00"/>
                </a:solidFill>
                <a:latin typeface="Segoe Print" panose="02000600000000000000" pitchFamily="2" charset="0"/>
              </a:rPr>
              <a:t>One-way, not reversible</a:t>
            </a:r>
          </a:p>
        </p:txBody>
      </p:sp>
      <p:sp>
        <p:nvSpPr>
          <p:cNvPr id="246" name="!!boxHash">
            <a:extLst>
              <a:ext uri="{FF2B5EF4-FFF2-40B4-BE49-F238E27FC236}">
                <a16:creationId xmlns:a16="http://schemas.microsoft.com/office/drawing/2014/main" id="{29CC012A-AF89-2F10-E6C3-08D1E213AB9D}"/>
              </a:ext>
            </a:extLst>
          </p:cNvPr>
          <p:cNvSpPr/>
          <p:nvPr/>
        </p:nvSpPr>
        <p:spPr>
          <a:xfrm>
            <a:off x="675758" y="4000724"/>
            <a:ext cx="3242173" cy="9926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247" name="!!txtHash">
            <a:extLst>
              <a:ext uri="{FF2B5EF4-FFF2-40B4-BE49-F238E27FC236}">
                <a16:creationId xmlns:a16="http://schemas.microsoft.com/office/drawing/2014/main" id="{19AD0DFC-4FD0-084A-68E8-D0E7AED43DCE}"/>
              </a:ext>
            </a:extLst>
          </p:cNvPr>
          <p:cNvSpPr txBox="1"/>
          <p:nvPr/>
        </p:nvSpPr>
        <p:spPr>
          <a:xfrm>
            <a:off x="755756" y="4086183"/>
            <a:ext cx="2816797"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HASH(</a:t>
            </a:r>
            <a:r>
              <a:rPr lang="en-US" sz="1700" dirty="0" err="1">
                <a:latin typeface="Courier New" panose="02070309020205020404" pitchFamily="49" charset="0"/>
                <a:cs typeface="Courier New" panose="02070309020205020404" pitchFamily="49" charset="0"/>
              </a:rPr>
              <a:t>ThisTalkRocks</a:t>
            </a:r>
            <a:r>
              <a:rPr lang="en-US" sz="2000" b="1" dirty="0">
                <a:latin typeface="Courier New" panose="02070309020205020404" pitchFamily="49" charset="0"/>
                <a:cs typeface="Courier New" panose="02070309020205020404" pitchFamily="49" charset="0"/>
              </a:rPr>
              <a:t>)</a:t>
            </a:r>
          </a:p>
        </p:txBody>
      </p:sp>
      <p:sp>
        <p:nvSpPr>
          <p:cNvPr id="248" name="!!txtHashed">
            <a:extLst>
              <a:ext uri="{FF2B5EF4-FFF2-40B4-BE49-F238E27FC236}">
                <a16:creationId xmlns:a16="http://schemas.microsoft.com/office/drawing/2014/main" id="{218AB74C-411E-B02D-5040-1D47CB7322B6}"/>
              </a:ext>
            </a:extLst>
          </p:cNvPr>
          <p:cNvSpPr txBox="1"/>
          <p:nvPr/>
        </p:nvSpPr>
        <p:spPr>
          <a:xfrm>
            <a:off x="755755" y="4460407"/>
            <a:ext cx="168988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a:t>
            </a:r>
            <a:r>
              <a:rPr lang="en-US" sz="2000" dirty="0">
                <a:solidFill>
                  <a:srgbClr val="C00000"/>
                </a:solidFill>
                <a:latin typeface="Courier New" panose="02070309020205020404" pitchFamily="49" charset="0"/>
                <a:cs typeface="Courier New" panose="02070309020205020404" pitchFamily="49" charset="0"/>
                <a:sym typeface="Wingdings" panose="05000000000000000000" pitchFamily="2" charset="2"/>
              </a:rPr>
              <a:t>{Hashed}</a:t>
            </a:r>
            <a:endParaRPr lang="en-US" sz="2000" dirty="0">
              <a:solidFill>
                <a:srgbClr val="C00000"/>
              </a:solidFill>
              <a:latin typeface="Courier New" panose="02070309020205020404" pitchFamily="49" charset="0"/>
              <a:cs typeface="Courier New" panose="02070309020205020404" pitchFamily="49" charset="0"/>
            </a:endParaRPr>
          </a:p>
        </p:txBody>
      </p:sp>
      <p:sp>
        <p:nvSpPr>
          <p:cNvPr id="249" name="Red text">
            <a:extLst>
              <a:ext uri="{FF2B5EF4-FFF2-40B4-BE49-F238E27FC236}">
                <a16:creationId xmlns:a16="http://schemas.microsoft.com/office/drawing/2014/main" id="{EC908C03-7E07-79A5-30E3-0EAEC3231E05}"/>
              </a:ext>
            </a:extLst>
          </p:cNvPr>
          <p:cNvSpPr txBox="1"/>
          <p:nvPr/>
        </p:nvSpPr>
        <p:spPr>
          <a:xfrm>
            <a:off x="6144353" y="5979469"/>
            <a:ext cx="4194514" cy="400110"/>
          </a:xfrm>
          <a:prstGeom prst="rect">
            <a:avLst/>
          </a:prstGeom>
          <a:noFill/>
        </p:spPr>
        <p:txBody>
          <a:bodyPr wrap="square" rtlCol="0">
            <a:spAutoFit/>
          </a:bodyPr>
          <a:lstStyle/>
          <a:p>
            <a:r>
              <a:rPr lang="en-US" sz="2000" dirty="0">
                <a:solidFill>
                  <a:srgbClr val="FD7D00"/>
                </a:solidFill>
                <a:latin typeface="Segoe Print" panose="02000600000000000000" pitchFamily="2" charset="0"/>
              </a:rPr>
              <a:t>Unique input -&gt; unique output</a:t>
            </a:r>
          </a:p>
        </p:txBody>
      </p:sp>
      <p:pic>
        <p:nvPicPr>
          <p:cNvPr id="7" name="Picture 6">
            <a:extLst>
              <a:ext uri="{FF2B5EF4-FFF2-40B4-BE49-F238E27FC236}">
                <a16:creationId xmlns:a16="http://schemas.microsoft.com/office/drawing/2014/main" id="{A90978D2-45C1-C631-852D-22B1390C6872}"/>
              </a:ext>
            </a:extLst>
          </p:cNvPr>
          <p:cNvPicPr>
            <a:picLocks noChangeAspect="1"/>
          </p:cNvPicPr>
          <p:nvPr/>
        </p:nvPicPr>
        <p:blipFill>
          <a:blip r:embed="rId3"/>
          <a:stretch>
            <a:fillRect/>
          </a:stretch>
        </p:blipFill>
        <p:spPr>
          <a:xfrm>
            <a:off x="10174626" y="6943421"/>
            <a:ext cx="2017374" cy="2642940"/>
          </a:xfrm>
          <a:prstGeom prst="rect">
            <a:avLst/>
          </a:prstGeom>
        </p:spPr>
      </p:pic>
    </p:spTree>
    <p:extLst>
      <p:ext uri="{BB962C8B-B14F-4D97-AF65-F5344CB8AC3E}">
        <p14:creationId xmlns:p14="http://schemas.microsoft.com/office/powerpoint/2010/main" val="373446639"/>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CD6CA6F-F5F4-D71C-B6FB-E359AED0B8FB}"/>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8" name="TextBox 7">
            <a:extLst>
              <a:ext uri="{FF2B5EF4-FFF2-40B4-BE49-F238E27FC236}">
                <a16:creationId xmlns:a16="http://schemas.microsoft.com/office/drawing/2014/main" id="{5F1C18B2-7C88-92B1-CE06-8B41A986EFC7}"/>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61" name="!!Title">
            <a:extLst>
              <a:ext uri="{FF2B5EF4-FFF2-40B4-BE49-F238E27FC236}">
                <a16:creationId xmlns:a16="http://schemas.microsoft.com/office/drawing/2014/main" id="{EE2E4F0A-6AEA-14C7-6AEE-9EF26A429329}"/>
              </a:ext>
            </a:extLst>
          </p:cNvPr>
          <p:cNvSpPr>
            <a:spLocks noGrp="1"/>
          </p:cNvSpPr>
          <p:nvPr>
            <p:ph idx="1"/>
          </p:nvPr>
        </p:nvSpPr>
        <p:spPr>
          <a:xfrm>
            <a:off x="838200" y="339725"/>
            <a:ext cx="10515600" cy="923810"/>
          </a:xfrm>
        </p:spPr>
        <p:txBody>
          <a:bodyPr>
            <a:normAutofit/>
          </a:bodyPr>
          <a:lstStyle/>
          <a:p>
            <a:pPr marL="0" indent="0">
              <a:buNone/>
            </a:pPr>
            <a:r>
              <a:rPr lang="en-US" sz="4000" dirty="0">
                <a:solidFill>
                  <a:srgbClr val="FD7D00"/>
                </a:solidFill>
              </a:rPr>
              <a:t>Authentication</a:t>
            </a:r>
            <a:endParaRPr lang="en-US" dirty="0"/>
          </a:p>
          <a:p>
            <a:endParaRPr lang="en-US" dirty="0"/>
          </a:p>
        </p:txBody>
      </p:sp>
      <p:sp>
        <p:nvSpPr>
          <p:cNvPr id="246" name="!!boxHash">
            <a:extLst>
              <a:ext uri="{FF2B5EF4-FFF2-40B4-BE49-F238E27FC236}">
                <a16:creationId xmlns:a16="http://schemas.microsoft.com/office/drawing/2014/main" id="{D2A7C57A-85DC-908E-F21E-1F50AC226367}"/>
              </a:ext>
            </a:extLst>
          </p:cNvPr>
          <p:cNvSpPr/>
          <p:nvPr/>
        </p:nvSpPr>
        <p:spPr>
          <a:xfrm>
            <a:off x="1224397" y="2645750"/>
            <a:ext cx="3242173" cy="9926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247" name="!!txtHash">
            <a:extLst>
              <a:ext uri="{FF2B5EF4-FFF2-40B4-BE49-F238E27FC236}">
                <a16:creationId xmlns:a16="http://schemas.microsoft.com/office/drawing/2014/main" id="{23FE2CB0-A838-4689-10DC-150930B7575A}"/>
              </a:ext>
            </a:extLst>
          </p:cNvPr>
          <p:cNvSpPr txBox="1"/>
          <p:nvPr/>
        </p:nvSpPr>
        <p:spPr>
          <a:xfrm>
            <a:off x="1304395" y="2731209"/>
            <a:ext cx="2816797"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HASH(</a:t>
            </a:r>
            <a:r>
              <a:rPr lang="en-US" sz="1700" dirty="0" err="1">
                <a:latin typeface="Courier New" panose="02070309020205020404" pitchFamily="49" charset="0"/>
                <a:cs typeface="Courier New" panose="02070309020205020404" pitchFamily="49" charset="0"/>
              </a:rPr>
              <a:t>ThisTalkRocks</a:t>
            </a:r>
            <a:r>
              <a:rPr lang="en-US" sz="2000" b="1" dirty="0">
                <a:latin typeface="Courier New" panose="02070309020205020404" pitchFamily="49" charset="0"/>
                <a:cs typeface="Courier New" panose="02070309020205020404" pitchFamily="49" charset="0"/>
              </a:rPr>
              <a:t>)</a:t>
            </a:r>
          </a:p>
        </p:txBody>
      </p:sp>
      <p:sp>
        <p:nvSpPr>
          <p:cNvPr id="248" name="!!txtHashed">
            <a:extLst>
              <a:ext uri="{FF2B5EF4-FFF2-40B4-BE49-F238E27FC236}">
                <a16:creationId xmlns:a16="http://schemas.microsoft.com/office/drawing/2014/main" id="{9ED33436-BC3D-EF6E-22A4-4BBCCA0AD6E8}"/>
              </a:ext>
            </a:extLst>
          </p:cNvPr>
          <p:cNvSpPr txBox="1"/>
          <p:nvPr/>
        </p:nvSpPr>
        <p:spPr>
          <a:xfrm>
            <a:off x="1304394" y="3105433"/>
            <a:ext cx="168988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a:t>
            </a:r>
            <a:r>
              <a:rPr lang="en-US" sz="2000" dirty="0">
                <a:solidFill>
                  <a:srgbClr val="C00000"/>
                </a:solidFill>
                <a:latin typeface="Courier New" panose="02070309020205020404" pitchFamily="49" charset="0"/>
                <a:cs typeface="Courier New" panose="02070309020205020404" pitchFamily="49" charset="0"/>
                <a:sym typeface="Wingdings" panose="05000000000000000000" pitchFamily="2" charset="2"/>
              </a:rPr>
              <a:t>{Hashed}</a:t>
            </a:r>
            <a:endParaRPr lang="en-US" sz="2000" dirty="0">
              <a:solidFill>
                <a:srgbClr val="C00000"/>
              </a:solidFill>
              <a:latin typeface="Courier New" panose="02070309020205020404" pitchFamily="49" charset="0"/>
              <a:cs typeface="Courier New" panose="02070309020205020404" pitchFamily="49" charset="0"/>
            </a:endParaRPr>
          </a:p>
        </p:txBody>
      </p:sp>
      <p:pic>
        <p:nvPicPr>
          <p:cNvPr id="5" name="Picture 4">
            <a:extLst>
              <a:ext uri="{FF2B5EF4-FFF2-40B4-BE49-F238E27FC236}">
                <a16:creationId xmlns:a16="http://schemas.microsoft.com/office/drawing/2014/main" id="{9F1902B3-3EE7-454E-2DE3-F3B06164D00A}"/>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7" name="Group 6">
            <a:extLst>
              <a:ext uri="{FF2B5EF4-FFF2-40B4-BE49-F238E27FC236}">
                <a16:creationId xmlns:a16="http://schemas.microsoft.com/office/drawing/2014/main" id="{0E4255BC-8F89-F83A-DDD7-F32DF445506A}"/>
              </a:ext>
            </a:extLst>
          </p:cNvPr>
          <p:cNvGrpSpPr/>
          <p:nvPr/>
        </p:nvGrpSpPr>
        <p:grpSpPr>
          <a:xfrm>
            <a:off x="7745695" y="2569088"/>
            <a:ext cx="3301324" cy="1051848"/>
            <a:chOff x="491743" y="3568700"/>
            <a:chExt cx="3301324" cy="1051848"/>
          </a:xfrm>
        </p:grpSpPr>
        <p:sp>
          <p:nvSpPr>
            <p:cNvPr id="9" name="Rectangle: Rounded Corners 8">
              <a:extLst>
                <a:ext uri="{FF2B5EF4-FFF2-40B4-BE49-F238E27FC236}">
                  <a16:creationId xmlns:a16="http://schemas.microsoft.com/office/drawing/2014/main" id="{AF926AEE-8EFB-6A31-C559-4AECB8F7F64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 name="Group 9">
              <a:extLst>
                <a:ext uri="{FF2B5EF4-FFF2-40B4-BE49-F238E27FC236}">
                  <a16:creationId xmlns:a16="http://schemas.microsoft.com/office/drawing/2014/main" id="{D7F51437-F646-B515-78C4-36E18A922B36}"/>
                </a:ext>
              </a:extLst>
            </p:cNvPr>
            <p:cNvGrpSpPr/>
            <p:nvPr/>
          </p:nvGrpSpPr>
          <p:grpSpPr>
            <a:xfrm>
              <a:off x="627883" y="3743690"/>
              <a:ext cx="528269" cy="683865"/>
              <a:chOff x="9592919" y="3281030"/>
              <a:chExt cx="2412301" cy="3122817"/>
            </a:xfrm>
          </p:grpSpPr>
          <p:sp>
            <p:nvSpPr>
              <p:cNvPr id="11" name="Freeform 158">
                <a:extLst>
                  <a:ext uri="{FF2B5EF4-FFF2-40B4-BE49-F238E27FC236}">
                    <a16:creationId xmlns:a16="http://schemas.microsoft.com/office/drawing/2014/main" id="{E2091811-DFAB-4328-5957-911E1FC8C88F}"/>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2" name="Group 11">
                <a:extLst>
                  <a:ext uri="{FF2B5EF4-FFF2-40B4-BE49-F238E27FC236}">
                    <a16:creationId xmlns:a16="http://schemas.microsoft.com/office/drawing/2014/main" id="{02A4AB46-17A3-9487-B0B0-8A6607331FA8}"/>
                  </a:ext>
                </a:extLst>
              </p:cNvPr>
              <p:cNvGrpSpPr/>
              <p:nvPr/>
            </p:nvGrpSpPr>
            <p:grpSpPr>
              <a:xfrm>
                <a:off x="10528695" y="4589748"/>
                <a:ext cx="560994" cy="1088627"/>
                <a:chOff x="6048941" y="4798352"/>
                <a:chExt cx="549031" cy="1349261"/>
              </a:xfrm>
            </p:grpSpPr>
            <p:grpSp>
              <p:nvGrpSpPr>
                <p:cNvPr id="15" name="Group 14">
                  <a:extLst>
                    <a:ext uri="{FF2B5EF4-FFF2-40B4-BE49-F238E27FC236}">
                      <a16:creationId xmlns:a16="http://schemas.microsoft.com/office/drawing/2014/main" id="{7701B597-8684-469C-A763-1F6A51A1B08D}"/>
                    </a:ext>
                  </a:extLst>
                </p:cNvPr>
                <p:cNvGrpSpPr/>
                <p:nvPr/>
              </p:nvGrpSpPr>
              <p:grpSpPr>
                <a:xfrm>
                  <a:off x="6048941" y="4798352"/>
                  <a:ext cx="542456" cy="1088197"/>
                  <a:chOff x="6048941" y="4798352"/>
                  <a:chExt cx="542456" cy="1088197"/>
                </a:xfrm>
              </p:grpSpPr>
              <p:sp>
                <p:nvSpPr>
                  <p:cNvPr id="17" name="Freeform 159">
                    <a:extLst>
                      <a:ext uri="{FF2B5EF4-FFF2-40B4-BE49-F238E27FC236}">
                        <a16:creationId xmlns:a16="http://schemas.microsoft.com/office/drawing/2014/main" id="{41399FC4-2BD3-5B09-FA5E-91BCC7A4335C}"/>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60">
                    <a:extLst>
                      <a:ext uri="{FF2B5EF4-FFF2-40B4-BE49-F238E27FC236}">
                        <a16:creationId xmlns:a16="http://schemas.microsoft.com/office/drawing/2014/main" id="{02BBA0CA-72A1-10B4-BE30-3A7264343EF5}"/>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6" name="Freeform 165">
                  <a:extLst>
                    <a:ext uri="{FF2B5EF4-FFF2-40B4-BE49-F238E27FC236}">
                      <a16:creationId xmlns:a16="http://schemas.microsoft.com/office/drawing/2014/main" id="{905757A7-92C2-5BEB-424C-14EAE278B3DE}"/>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3" name="Freeform 161">
                <a:extLst>
                  <a:ext uri="{FF2B5EF4-FFF2-40B4-BE49-F238E27FC236}">
                    <a16:creationId xmlns:a16="http://schemas.microsoft.com/office/drawing/2014/main" id="{D338FFF3-FE32-BEA4-536D-8BF76309AB2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4" name="Freeform 11">
                <a:extLst>
                  <a:ext uri="{FF2B5EF4-FFF2-40B4-BE49-F238E27FC236}">
                    <a16:creationId xmlns:a16="http://schemas.microsoft.com/office/drawing/2014/main" id="{3FEB7423-5CA9-87B3-A6B0-13349BAF24EC}"/>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9" name="TextBox 18">
            <a:extLst>
              <a:ext uri="{FF2B5EF4-FFF2-40B4-BE49-F238E27FC236}">
                <a16:creationId xmlns:a16="http://schemas.microsoft.com/office/drawing/2014/main" id="{477B72AC-4D88-FF86-0BE5-DD07517CEF3E}"/>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0" name="!!txtDbVal">
            <a:extLst>
              <a:ext uri="{FF2B5EF4-FFF2-40B4-BE49-F238E27FC236}">
                <a16:creationId xmlns:a16="http://schemas.microsoft.com/office/drawing/2014/main" id="{D6325A84-70FC-4BF6-8A2D-500697E96E89}"/>
              </a:ext>
            </a:extLst>
          </p:cNvPr>
          <p:cNvSpPr txBox="1"/>
          <p:nvPr/>
        </p:nvSpPr>
        <p:spPr>
          <a:xfrm>
            <a:off x="8453811" y="3061724"/>
            <a:ext cx="1415772" cy="400110"/>
          </a:xfrm>
          <a:prstGeom prst="rect">
            <a:avLst/>
          </a:prstGeom>
          <a:noFill/>
        </p:spPr>
        <p:txBody>
          <a:bodyPr wrap="none" rtlCol="0">
            <a:spAutoFit/>
          </a:bodyPr>
          <a:lstStyle/>
          <a:p>
            <a:r>
              <a:rPr lang="en-US" sz="2000" dirty="0">
                <a:solidFill>
                  <a:srgbClr val="C00000"/>
                </a:solidFill>
                <a:latin typeface="Courier New" panose="02070309020205020404" pitchFamily="49" charset="0"/>
                <a:cs typeface="Courier New" panose="02070309020205020404" pitchFamily="49" charset="0"/>
              </a:rPr>
              <a:t>{Hashed}</a:t>
            </a:r>
          </a:p>
        </p:txBody>
      </p:sp>
      <p:sp>
        <p:nvSpPr>
          <p:cNvPr id="22" name="!!Box1">
            <a:extLst>
              <a:ext uri="{FF2B5EF4-FFF2-40B4-BE49-F238E27FC236}">
                <a16:creationId xmlns:a16="http://schemas.microsoft.com/office/drawing/2014/main" id="{5304C488-5514-A256-EBE9-E28A8EA2AED1}"/>
              </a:ext>
            </a:extLst>
          </p:cNvPr>
          <p:cNvSpPr/>
          <p:nvPr/>
        </p:nvSpPr>
        <p:spPr>
          <a:xfrm>
            <a:off x="8467160" y="3059625"/>
            <a:ext cx="1840412" cy="38863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A9D80232-8485-27F3-A26F-710947D434DD}"/>
              </a:ext>
            </a:extLst>
          </p:cNvPr>
          <p:cNvSpPr/>
          <p:nvPr/>
        </p:nvSpPr>
        <p:spPr>
          <a:xfrm>
            <a:off x="2867025" y="3479397"/>
            <a:ext cx="5791200" cy="553375"/>
          </a:xfrm>
          <a:custGeom>
            <a:avLst/>
            <a:gdLst>
              <a:gd name="connsiteX0" fmla="*/ 0 w 5791200"/>
              <a:gd name="connsiteY0" fmla="*/ 104775 h 553375"/>
              <a:gd name="connsiteX1" fmla="*/ 3200400 w 5791200"/>
              <a:gd name="connsiteY1" fmla="*/ 552450 h 553375"/>
              <a:gd name="connsiteX2" fmla="*/ 5791200 w 5791200"/>
              <a:gd name="connsiteY2" fmla="*/ 0 h 553375"/>
            </a:gdLst>
            <a:ahLst/>
            <a:cxnLst>
              <a:cxn ang="0">
                <a:pos x="connsiteX0" y="connsiteY0"/>
              </a:cxn>
              <a:cxn ang="0">
                <a:pos x="connsiteX1" y="connsiteY1"/>
              </a:cxn>
              <a:cxn ang="0">
                <a:pos x="connsiteX2" y="connsiteY2"/>
              </a:cxn>
            </a:cxnLst>
            <a:rect l="l" t="t" r="r" b="b"/>
            <a:pathLst>
              <a:path w="5791200" h="553375">
                <a:moveTo>
                  <a:pt x="0" y="104775"/>
                </a:moveTo>
                <a:cubicBezTo>
                  <a:pt x="1117600" y="337344"/>
                  <a:pt x="2235200" y="569913"/>
                  <a:pt x="3200400" y="552450"/>
                </a:cubicBezTo>
                <a:cubicBezTo>
                  <a:pt x="4165600" y="534988"/>
                  <a:pt x="5443538" y="79375"/>
                  <a:pt x="5791200" y="0"/>
                </a:cubicBezTo>
              </a:path>
            </a:pathLst>
          </a:custGeom>
          <a:ln w="15875">
            <a:prstDash val="sysDash"/>
            <a:tailEnd type="triangle" w="lg" len="lg"/>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pic>
        <p:nvPicPr>
          <p:cNvPr id="24" name="Picture 2">
            <a:extLst>
              <a:ext uri="{FF2B5EF4-FFF2-40B4-BE49-F238E27FC236}">
                <a16:creationId xmlns:a16="http://schemas.microsoft.com/office/drawing/2014/main" id="{B21E3DB5-2848-FF0A-45D3-11615F040DC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7927655" y="4263345"/>
            <a:ext cx="2436948" cy="2844119"/>
          </a:xfrm>
          <a:prstGeom prst="rect">
            <a:avLst/>
          </a:prstGeom>
          <a:noFill/>
          <a:extLst>
            <a:ext uri="{909E8E84-426E-40DD-AFC4-6F175D3DCCD1}">
              <a14:hiddenFill xmlns:a14="http://schemas.microsoft.com/office/drawing/2010/main">
                <a:solidFill>
                  <a:srgbClr val="FFFFFF"/>
                </a:solidFill>
              </a14:hiddenFill>
            </a:ext>
          </a:extLst>
        </p:spPr>
      </p:pic>
      <p:sp>
        <p:nvSpPr>
          <p:cNvPr id="25" name="!!Cloud curse you">
            <a:extLst>
              <a:ext uri="{FF2B5EF4-FFF2-40B4-BE49-F238E27FC236}">
                <a16:creationId xmlns:a16="http://schemas.microsoft.com/office/drawing/2014/main" id="{7C0B05C6-3B52-C845-9853-D55B9DF32E05}"/>
              </a:ext>
            </a:extLst>
          </p:cNvPr>
          <p:cNvSpPr/>
          <p:nvPr/>
        </p:nvSpPr>
        <p:spPr>
          <a:xfrm>
            <a:off x="9727511" y="3942281"/>
            <a:ext cx="2443792" cy="965762"/>
          </a:xfrm>
          <a:prstGeom prst="cloudCallout">
            <a:avLst>
              <a:gd name="adj1" fmla="val -51048"/>
              <a:gd name="adj2" fmla="val 50427"/>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HackerText 2">
            <a:extLst>
              <a:ext uri="{FF2B5EF4-FFF2-40B4-BE49-F238E27FC236}">
                <a16:creationId xmlns:a16="http://schemas.microsoft.com/office/drawing/2014/main" id="{6B5E08C4-662D-6CF8-529B-3615EEED8B93}"/>
              </a:ext>
            </a:extLst>
          </p:cNvPr>
          <p:cNvSpPr txBox="1"/>
          <p:nvPr/>
        </p:nvSpPr>
        <p:spPr>
          <a:xfrm>
            <a:off x="9867904" y="4182839"/>
            <a:ext cx="2301774"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Foiled again!</a:t>
            </a:r>
            <a:endParaRPr lang="en-US" dirty="0">
              <a:solidFill>
                <a:schemeClr val="bg1">
                  <a:lumMod val="50000"/>
                </a:schemeClr>
              </a:solidFill>
              <a:latin typeface="Segoe Print" panose="02000600000000000000" pitchFamily="2" charset="0"/>
            </a:endParaRPr>
          </a:p>
        </p:txBody>
      </p:sp>
    </p:spTree>
    <p:extLst>
      <p:ext uri="{BB962C8B-B14F-4D97-AF65-F5344CB8AC3E}">
        <p14:creationId xmlns:p14="http://schemas.microsoft.com/office/powerpoint/2010/main" val="243462453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left)">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24"/>
                                        </p:tgtEl>
                                        <p:attrNameLst>
                                          <p:attrName>style.visibility</p:attrName>
                                        </p:attrNameLst>
                                      </p:cBhvr>
                                      <p:to>
                                        <p:strVal val="visible"/>
                                      </p:to>
                                    </p:set>
                                    <p:anim calcmode="lin" valueType="num">
                                      <p:cBhvr additive="base">
                                        <p:cTn id="12" dur="500" fill="hold"/>
                                        <p:tgtEl>
                                          <p:spTgt spid="24"/>
                                        </p:tgtEl>
                                        <p:attrNameLst>
                                          <p:attrName>ppt_x</p:attrName>
                                        </p:attrNameLst>
                                      </p:cBhvr>
                                      <p:tavLst>
                                        <p:tav tm="0">
                                          <p:val>
                                            <p:strVal val="#ppt_x"/>
                                          </p:val>
                                        </p:tav>
                                        <p:tav tm="100000">
                                          <p:val>
                                            <p:strVal val="#ppt_x"/>
                                          </p:val>
                                        </p:tav>
                                      </p:tavLst>
                                    </p:anim>
                                    <p:anim calcmode="lin" valueType="num">
                                      <p:cBhvr additive="base">
                                        <p:cTn id="13" dur="500" fill="hold"/>
                                        <p:tgtEl>
                                          <p:spTgt spid="24"/>
                                        </p:tgtEl>
                                        <p:attrNameLst>
                                          <p:attrName>ppt_y</p:attrName>
                                        </p:attrNameLst>
                                      </p:cBhvr>
                                      <p:tavLst>
                                        <p:tav tm="0">
                                          <p:val>
                                            <p:strVal val="1+#ppt_h/2"/>
                                          </p:val>
                                        </p:tav>
                                        <p:tav tm="100000">
                                          <p:val>
                                            <p:strVal val="#ppt_y"/>
                                          </p:val>
                                        </p:tav>
                                      </p:tavLst>
                                    </p:anim>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fade">
                                      <p:cBhvr>
                                        <p:cTn id="17" dur="500"/>
                                        <p:tgtEl>
                                          <p:spTgt spid="25"/>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6"/>
                                        </p:tgtEl>
                                        <p:attrNameLst>
                                          <p:attrName>style.visibility</p:attrName>
                                        </p:attrNameLst>
                                      </p:cBhvr>
                                      <p:to>
                                        <p:strVal val="visible"/>
                                      </p:to>
                                    </p:set>
                                    <p:animEffect transition="in" filter="fade">
                                      <p:cBhvr>
                                        <p:cTn id="20"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5" grpId="0" animBg="1"/>
      <p:bldP spid="26"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C2FE1E2-8BAE-744D-91F9-BA45E865F935}"/>
              </a:ext>
            </a:extLst>
          </p:cNvPr>
          <p:cNvSpPr txBox="1">
            <a:spLocks/>
          </p:cNvSpPr>
          <p:nvPr/>
        </p:nvSpPr>
        <p:spPr>
          <a:xfrm>
            <a:off x="818850" y="2770628"/>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baseline="0">
                <a:solidFill>
                  <a:srgbClr val="FD7D00"/>
                </a:solidFill>
                <a:latin typeface="Corbel" panose="020B0503020204020204" pitchFamily="34" charset="0"/>
                <a:ea typeface="+mj-ea"/>
                <a:cs typeface="+mj-cs"/>
              </a:defRPr>
            </a:lvl1pPr>
          </a:lstStyle>
          <a:p>
            <a:pPr algn="ctr"/>
            <a:r>
              <a:rPr lang="en-US" sz="4800" dirty="0"/>
              <a:t>Today’s goal: No more rookie mistakes!</a:t>
            </a:r>
          </a:p>
        </p:txBody>
      </p:sp>
    </p:spTree>
    <p:extLst>
      <p:ext uri="{BB962C8B-B14F-4D97-AF65-F5344CB8AC3E}">
        <p14:creationId xmlns:p14="http://schemas.microsoft.com/office/powerpoint/2010/main" val="3475020628"/>
      </p:ext>
    </p:extLst>
  </p:cSld>
  <p:clrMapOvr>
    <a:masterClrMapping/>
  </p:clrMapOvr>
  <p:transition spd="slow">
    <p:push dir="u"/>
  </p:transition>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a:extLst>
            <a:ext uri="{FF2B5EF4-FFF2-40B4-BE49-F238E27FC236}">
              <a16:creationId xmlns:a16="http://schemas.microsoft.com/office/drawing/2014/main" id="{21E43E20-CD1A-073A-199F-67D967F076DB}"/>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753EEB03-47CE-EDA2-E64F-BD9DA63B5189}"/>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8" name="TextBox 7">
            <a:extLst>
              <a:ext uri="{FF2B5EF4-FFF2-40B4-BE49-F238E27FC236}">
                <a16:creationId xmlns:a16="http://schemas.microsoft.com/office/drawing/2014/main" id="{607AC562-232E-C8E0-E041-3925EEC47283}"/>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61" name="!!Title">
            <a:extLst>
              <a:ext uri="{FF2B5EF4-FFF2-40B4-BE49-F238E27FC236}">
                <a16:creationId xmlns:a16="http://schemas.microsoft.com/office/drawing/2014/main" id="{F3E8DB2D-DEA9-B272-AE96-ACC46BBCE1F3}"/>
              </a:ext>
            </a:extLst>
          </p:cNvPr>
          <p:cNvSpPr>
            <a:spLocks noGrp="1"/>
          </p:cNvSpPr>
          <p:nvPr>
            <p:ph idx="1"/>
          </p:nvPr>
        </p:nvSpPr>
        <p:spPr>
          <a:xfrm>
            <a:off x="838200" y="339725"/>
            <a:ext cx="10515600" cy="923810"/>
          </a:xfrm>
        </p:spPr>
        <p:txBody>
          <a:bodyPr>
            <a:normAutofit/>
          </a:bodyPr>
          <a:lstStyle/>
          <a:p>
            <a:pPr marL="0" indent="0">
              <a:buNone/>
            </a:pPr>
            <a:r>
              <a:rPr lang="en-US" sz="4000" dirty="0">
                <a:solidFill>
                  <a:srgbClr val="FD7D00"/>
                </a:solidFill>
              </a:rPr>
              <a:t>Authentication</a:t>
            </a:r>
            <a:endParaRPr lang="en-US" dirty="0"/>
          </a:p>
          <a:p>
            <a:endParaRPr lang="en-US" dirty="0"/>
          </a:p>
        </p:txBody>
      </p:sp>
      <p:sp>
        <p:nvSpPr>
          <p:cNvPr id="246" name="!!boxHash">
            <a:extLst>
              <a:ext uri="{FF2B5EF4-FFF2-40B4-BE49-F238E27FC236}">
                <a16:creationId xmlns:a16="http://schemas.microsoft.com/office/drawing/2014/main" id="{E43B380E-542E-D4FA-2B55-8BD6A330E175}"/>
              </a:ext>
            </a:extLst>
          </p:cNvPr>
          <p:cNvSpPr/>
          <p:nvPr/>
        </p:nvSpPr>
        <p:spPr>
          <a:xfrm>
            <a:off x="1224397" y="2645750"/>
            <a:ext cx="3242173" cy="9926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247" name="!!txtHash">
            <a:extLst>
              <a:ext uri="{FF2B5EF4-FFF2-40B4-BE49-F238E27FC236}">
                <a16:creationId xmlns:a16="http://schemas.microsoft.com/office/drawing/2014/main" id="{2419B6C9-0201-49D8-D06F-15DFE66420BD}"/>
              </a:ext>
            </a:extLst>
          </p:cNvPr>
          <p:cNvSpPr txBox="1"/>
          <p:nvPr/>
        </p:nvSpPr>
        <p:spPr>
          <a:xfrm>
            <a:off x="1304395" y="2731209"/>
            <a:ext cx="2816797"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HASH(</a:t>
            </a:r>
            <a:r>
              <a:rPr lang="en-US" sz="1700" dirty="0" err="1">
                <a:latin typeface="Courier New" panose="02070309020205020404" pitchFamily="49" charset="0"/>
                <a:cs typeface="Courier New" panose="02070309020205020404" pitchFamily="49" charset="0"/>
              </a:rPr>
              <a:t>ThisTalkRocks</a:t>
            </a:r>
            <a:r>
              <a:rPr lang="en-US" sz="2000" b="1" dirty="0">
                <a:latin typeface="Courier New" panose="02070309020205020404" pitchFamily="49" charset="0"/>
                <a:cs typeface="Courier New" panose="02070309020205020404" pitchFamily="49" charset="0"/>
              </a:rPr>
              <a:t>)</a:t>
            </a:r>
          </a:p>
        </p:txBody>
      </p:sp>
      <p:sp>
        <p:nvSpPr>
          <p:cNvPr id="248" name="!!txtHashed">
            <a:extLst>
              <a:ext uri="{FF2B5EF4-FFF2-40B4-BE49-F238E27FC236}">
                <a16:creationId xmlns:a16="http://schemas.microsoft.com/office/drawing/2014/main" id="{117874EF-DAA0-5880-C79A-DE215EDBA76C}"/>
              </a:ext>
            </a:extLst>
          </p:cNvPr>
          <p:cNvSpPr txBox="1"/>
          <p:nvPr/>
        </p:nvSpPr>
        <p:spPr>
          <a:xfrm>
            <a:off x="1304394" y="3105433"/>
            <a:ext cx="168988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a:t>
            </a:r>
            <a:r>
              <a:rPr lang="en-US" sz="2000" dirty="0">
                <a:solidFill>
                  <a:srgbClr val="C00000"/>
                </a:solidFill>
                <a:latin typeface="Courier New" panose="02070309020205020404" pitchFamily="49" charset="0"/>
                <a:cs typeface="Courier New" panose="02070309020205020404" pitchFamily="49" charset="0"/>
                <a:sym typeface="Wingdings" panose="05000000000000000000" pitchFamily="2" charset="2"/>
              </a:rPr>
              <a:t>{Hashed}</a:t>
            </a:r>
            <a:endParaRPr lang="en-US" sz="2000" dirty="0">
              <a:solidFill>
                <a:srgbClr val="C00000"/>
              </a:solidFill>
              <a:latin typeface="Courier New" panose="02070309020205020404" pitchFamily="49" charset="0"/>
              <a:cs typeface="Courier New" panose="02070309020205020404" pitchFamily="49" charset="0"/>
            </a:endParaRPr>
          </a:p>
        </p:txBody>
      </p:sp>
      <p:pic>
        <p:nvPicPr>
          <p:cNvPr id="5" name="Picture 4">
            <a:extLst>
              <a:ext uri="{FF2B5EF4-FFF2-40B4-BE49-F238E27FC236}">
                <a16:creationId xmlns:a16="http://schemas.microsoft.com/office/drawing/2014/main" id="{CAADA3E7-0D61-9250-1E64-3177742F0663}"/>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7" name="Group 6">
            <a:extLst>
              <a:ext uri="{FF2B5EF4-FFF2-40B4-BE49-F238E27FC236}">
                <a16:creationId xmlns:a16="http://schemas.microsoft.com/office/drawing/2014/main" id="{2128F020-736A-3C81-5D7D-650169E48033}"/>
              </a:ext>
            </a:extLst>
          </p:cNvPr>
          <p:cNvGrpSpPr/>
          <p:nvPr/>
        </p:nvGrpSpPr>
        <p:grpSpPr>
          <a:xfrm>
            <a:off x="7745695" y="2569088"/>
            <a:ext cx="3301324" cy="1051848"/>
            <a:chOff x="491743" y="3568700"/>
            <a:chExt cx="3301324" cy="1051848"/>
          </a:xfrm>
        </p:grpSpPr>
        <p:sp>
          <p:nvSpPr>
            <p:cNvPr id="9" name="Rectangle: Rounded Corners 8">
              <a:extLst>
                <a:ext uri="{FF2B5EF4-FFF2-40B4-BE49-F238E27FC236}">
                  <a16:creationId xmlns:a16="http://schemas.microsoft.com/office/drawing/2014/main" id="{9A48A87D-8C0A-1906-DFA3-B12AA5730031}"/>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 name="Group 9">
              <a:extLst>
                <a:ext uri="{FF2B5EF4-FFF2-40B4-BE49-F238E27FC236}">
                  <a16:creationId xmlns:a16="http://schemas.microsoft.com/office/drawing/2014/main" id="{F18CF7D2-5597-40F3-4BCE-BFFA7D0A7999}"/>
                </a:ext>
              </a:extLst>
            </p:cNvPr>
            <p:cNvGrpSpPr/>
            <p:nvPr/>
          </p:nvGrpSpPr>
          <p:grpSpPr>
            <a:xfrm>
              <a:off x="627883" y="3743690"/>
              <a:ext cx="528269" cy="683865"/>
              <a:chOff x="9592919" y="3281030"/>
              <a:chExt cx="2412301" cy="3122817"/>
            </a:xfrm>
          </p:grpSpPr>
          <p:sp>
            <p:nvSpPr>
              <p:cNvPr id="11" name="Freeform 158">
                <a:extLst>
                  <a:ext uri="{FF2B5EF4-FFF2-40B4-BE49-F238E27FC236}">
                    <a16:creationId xmlns:a16="http://schemas.microsoft.com/office/drawing/2014/main" id="{A08D7958-9E8C-BEF7-D94C-AA8487E1DAD6}"/>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2" name="Group 11">
                <a:extLst>
                  <a:ext uri="{FF2B5EF4-FFF2-40B4-BE49-F238E27FC236}">
                    <a16:creationId xmlns:a16="http://schemas.microsoft.com/office/drawing/2014/main" id="{9EEBE149-FBF5-42F1-1EC7-AE25984E9758}"/>
                  </a:ext>
                </a:extLst>
              </p:cNvPr>
              <p:cNvGrpSpPr/>
              <p:nvPr/>
            </p:nvGrpSpPr>
            <p:grpSpPr>
              <a:xfrm>
                <a:off x="10528695" y="4589748"/>
                <a:ext cx="560994" cy="1088627"/>
                <a:chOff x="6048941" y="4798352"/>
                <a:chExt cx="549031" cy="1349261"/>
              </a:xfrm>
            </p:grpSpPr>
            <p:grpSp>
              <p:nvGrpSpPr>
                <p:cNvPr id="15" name="Group 14">
                  <a:extLst>
                    <a:ext uri="{FF2B5EF4-FFF2-40B4-BE49-F238E27FC236}">
                      <a16:creationId xmlns:a16="http://schemas.microsoft.com/office/drawing/2014/main" id="{949B27D6-C93A-D36B-9E9C-337AF04DE383}"/>
                    </a:ext>
                  </a:extLst>
                </p:cNvPr>
                <p:cNvGrpSpPr/>
                <p:nvPr/>
              </p:nvGrpSpPr>
              <p:grpSpPr>
                <a:xfrm>
                  <a:off x="6048941" y="4798352"/>
                  <a:ext cx="542456" cy="1088197"/>
                  <a:chOff x="6048941" y="4798352"/>
                  <a:chExt cx="542456" cy="1088197"/>
                </a:xfrm>
              </p:grpSpPr>
              <p:sp>
                <p:nvSpPr>
                  <p:cNvPr id="17" name="Freeform 159">
                    <a:extLst>
                      <a:ext uri="{FF2B5EF4-FFF2-40B4-BE49-F238E27FC236}">
                        <a16:creationId xmlns:a16="http://schemas.microsoft.com/office/drawing/2014/main" id="{3383427A-4D66-B3E2-CEDF-1126961EE95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60">
                    <a:extLst>
                      <a:ext uri="{FF2B5EF4-FFF2-40B4-BE49-F238E27FC236}">
                        <a16:creationId xmlns:a16="http://schemas.microsoft.com/office/drawing/2014/main" id="{51A71F04-DB83-86B9-5900-7CF4CC702FE0}"/>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6" name="Freeform 165">
                  <a:extLst>
                    <a:ext uri="{FF2B5EF4-FFF2-40B4-BE49-F238E27FC236}">
                      <a16:creationId xmlns:a16="http://schemas.microsoft.com/office/drawing/2014/main" id="{AA8681C5-5C12-45AC-ACA9-22BB02BA2ADD}"/>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3" name="Freeform 161">
                <a:extLst>
                  <a:ext uri="{FF2B5EF4-FFF2-40B4-BE49-F238E27FC236}">
                    <a16:creationId xmlns:a16="http://schemas.microsoft.com/office/drawing/2014/main" id="{7671B31D-8355-0940-D11F-5F33FED94923}"/>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4" name="Freeform 11">
                <a:extLst>
                  <a:ext uri="{FF2B5EF4-FFF2-40B4-BE49-F238E27FC236}">
                    <a16:creationId xmlns:a16="http://schemas.microsoft.com/office/drawing/2014/main" id="{906A5A17-82D4-DCB4-44A0-A4E39269B4BB}"/>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9" name="TextBox 18">
            <a:extLst>
              <a:ext uri="{FF2B5EF4-FFF2-40B4-BE49-F238E27FC236}">
                <a16:creationId xmlns:a16="http://schemas.microsoft.com/office/drawing/2014/main" id="{93EFD904-8494-FAEC-1083-A9420DD0A05F}"/>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0" name="!!txtDbVal">
            <a:extLst>
              <a:ext uri="{FF2B5EF4-FFF2-40B4-BE49-F238E27FC236}">
                <a16:creationId xmlns:a16="http://schemas.microsoft.com/office/drawing/2014/main" id="{6523B7B7-01DA-D3B9-8046-0C910DCD1E8C}"/>
              </a:ext>
            </a:extLst>
          </p:cNvPr>
          <p:cNvSpPr txBox="1"/>
          <p:nvPr/>
        </p:nvSpPr>
        <p:spPr>
          <a:xfrm>
            <a:off x="8453811" y="3061724"/>
            <a:ext cx="1415772" cy="400110"/>
          </a:xfrm>
          <a:prstGeom prst="rect">
            <a:avLst/>
          </a:prstGeom>
          <a:noFill/>
        </p:spPr>
        <p:txBody>
          <a:bodyPr wrap="none" rtlCol="0">
            <a:spAutoFit/>
          </a:bodyPr>
          <a:lstStyle/>
          <a:p>
            <a:r>
              <a:rPr lang="en-US" sz="2000" dirty="0">
                <a:solidFill>
                  <a:srgbClr val="C00000"/>
                </a:solidFill>
                <a:latin typeface="Courier New" panose="02070309020205020404" pitchFamily="49" charset="0"/>
                <a:cs typeface="Courier New" panose="02070309020205020404" pitchFamily="49" charset="0"/>
              </a:rPr>
              <a:t>{Hashed}</a:t>
            </a:r>
          </a:p>
        </p:txBody>
      </p:sp>
      <p:sp>
        <p:nvSpPr>
          <p:cNvPr id="22" name="!!Box1">
            <a:extLst>
              <a:ext uri="{FF2B5EF4-FFF2-40B4-BE49-F238E27FC236}">
                <a16:creationId xmlns:a16="http://schemas.microsoft.com/office/drawing/2014/main" id="{4E50EDB9-8429-5D61-10D5-58933F101C48}"/>
              </a:ext>
            </a:extLst>
          </p:cNvPr>
          <p:cNvSpPr/>
          <p:nvPr/>
        </p:nvSpPr>
        <p:spPr>
          <a:xfrm>
            <a:off x="8467160" y="3059625"/>
            <a:ext cx="1840412" cy="38863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057CA5DA-FD5D-0345-7C64-E8DEF1C11E03}"/>
              </a:ext>
            </a:extLst>
          </p:cNvPr>
          <p:cNvSpPr/>
          <p:nvPr/>
        </p:nvSpPr>
        <p:spPr>
          <a:xfrm>
            <a:off x="2867025" y="3479397"/>
            <a:ext cx="5791200" cy="553375"/>
          </a:xfrm>
          <a:custGeom>
            <a:avLst/>
            <a:gdLst>
              <a:gd name="connsiteX0" fmla="*/ 0 w 5791200"/>
              <a:gd name="connsiteY0" fmla="*/ 104775 h 553375"/>
              <a:gd name="connsiteX1" fmla="*/ 3200400 w 5791200"/>
              <a:gd name="connsiteY1" fmla="*/ 552450 h 553375"/>
              <a:gd name="connsiteX2" fmla="*/ 5791200 w 5791200"/>
              <a:gd name="connsiteY2" fmla="*/ 0 h 553375"/>
            </a:gdLst>
            <a:ahLst/>
            <a:cxnLst>
              <a:cxn ang="0">
                <a:pos x="connsiteX0" y="connsiteY0"/>
              </a:cxn>
              <a:cxn ang="0">
                <a:pos x="connsiteX1" y="connsiteY1"/>
              </a:cxn>
              <a:cxn ang="0">
                <a:pos x="connsiteX2" y="connsiteY2"/>
              </a:cxn>
            </a:cxnLst>
            <a:rect l="l" t="t" r="r" b="b"/>
            <a:pathLst>
              <a:path w="5791200" h="553375">
                <a:moveTo>
                  <a:pt x="0" y="104775"/>
                </a:moveTo>
                <a:cubicBezTo>
                  <a:pt x="1117600" y="337344"/>
                  <a:pt x="2235200" y="569913"/>
                  <a:pt x="3200400" y="552450"/>
                </a:cubicBezTo>
                <a:cubicBezTo>
                  <a:pt x="4165600" y="534988"/>
                  <a:pt x="5443538" y="79375"/>
                  <a:pt x="5791200" y="0"/>
                </a:cubicBezTo>
              </a:path>
            </a:pathLst>
          </a:custGeom>
          <a:ln w="15875">
            <a:prstDash val="sysDash"/>
            <a:tailEnd type="triangle" w="lg" len="lg"/>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pic>
        <p:nvPicPr>
          <p:cNvPr id="24" name="Picture 2">
            <a:extLst>
              <a:ext uri="{FF2B5EF4-FFF2-40B4-BE49-F238E27FC236}">
                <a16:creationId xmlns:a16="http://schemas.microsoft.com/office/drawing/2014/main" id="{955CAD31-0489-7FA4-975F-D1DDE1E0BF8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7927655" y="4263345"/>
            <a:ext cx="2436948" cy="2844119"/>
          </a:xfrm>
          <a:prstGeom prst="rect">
            <a:avLst/>
          </a:prstGeom>
          <a:noFill/>
          <a:extLst>
            <a:ext uri="{909E8E84-426E-40DD-AFC4-6F175D3DCCD1}">
              <a14:hiddenFill xmlns:a14="http://schemas.microsoft.com/office/drawing/2010/main">
                <a:solidFill>
                  <a:srgbClr val="FFFFFF"/>
                </a:solidFill>
              </a14:hiddenFill>
            </a:ext>
          </a:extLst>
        </p:spPr>
      </p:pic>
      <p:sp>
        <p:nvSpPr>
          <p:cNvPr id="25" name="!!Cloud curse you">
            <a:extLst>
              <a:ext uri="{FF2B5EF4-FFF2-40B4-BE49-F238E27FC236}">
                <a16:creationId xmlns:a16="http://schemas.microsoft.com/office/drawing/2014/main" id="{DAF0E934-973E-3278-305D-0DFDFEE3B10D}"/>
              </a:ext>
            </a:extLst>
          </p:cNvPr>
          <p:cNvSpPr/>
          <p:nvPr/>
        </p:nvSpPr>
        <p:spPr>
          <a:xfrm>
            <a:off x="9727511" y="3942281"/>
            <a:ext cx="2443792" cy="965762"/>
          </a:xfrm>
          <a:prstGeom prst="cloudCallout">
            <a:avLst>
              <a:gd name="adj1" fmla="val -51048"/>
              <a:gd name="adj2" fmla="val 50427"/>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HackerText 2">
            <a:extLst>
              <a:ext uri="{FF2B5EF4-FFF2-40B4-BE49-F238E27FC236}">
                <a16:creationId xmlns:a16="http://schemas.microsoft.com/office/drawing/2014/main" id="{78325A45-B930-76D0-3AEC-5682FBEF9943}"/>
              </a:ext>
            </a:extLst>
          </p:cNvPr>
          <p:cNvSpPr txBox="1"/>
          <p:nvPr/>
        </p:nvSpPr>
        <p:spPr>
          <a:xfrm>
            <a:off x="9867904" y="4182839"/>
            <a:ext cx="2301774"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Foiled again!</a:t>
            </a:r>
            <a:endParaRPr lang="en-US" dirty="0">
              <a:solidFill>
                <a:schemeClr val="bg1">
                  <a:lumMod val="50000"/>
                </a:schemeClr>
              </a:solidFill>
              <a:latin typeface="Segoe Print" panose="02000600000000000000" pitchFamily="2" charset="0"/>
            </a:endParaRPr>
          </a:p>
        </p:txBody>
      </p:sp>
      <p:sp>
        <p:nvSpPr>
          <p:cNvPr id="2" name="Rectangle: Rounded Corners 1">
            <a:extLst>
              <a:ext uri="{FF2B5EF4-FFF2-40B4-BE49-F238E27FC236}">
                <a16:creationId xmlns:a16="http://schemas.microsoft.com/office/drawing/2014/main" id="{12AD9FAC-C9ED-0EA9-4F61-BED0CFF2FE6E}"/>
              </a:ext>
            </a:extLst>
          </p:cNvPr>
          <p:cNvSpPr/>
          <p:nvPr/>
        </p:nvSpPr>
        <p:spPr>
          <a:xfrm>
            <a:off x="923925" y="4823181"/>
            <a:ext cx="4457700" cy="1229794"/>
          </a:xfrm>
          <a:prstGeom prst="roundRect">
            <a:avLst>
              <a:gd name="adj" fmla="val 3941"/>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9D990748-334E-194A-C038-45C9F8C2A16F}"/>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923925" y="4823181"/>
            <a:ext cx="1229794" cy="1229794"/>
          </a:xfrm>
          <a:prstGeom prst="rect">
            <a:avLst/>
          </a:prstGeom>
        </p:spPr>
      </p:pic>
      <p:sp>
        <p:nvSpPr>
          <p:cNvPr id="4" name="TextBox 3">
            <a:extLst>
              <a:ext uri="{FF2B5EF4-FFF2-40B4-BE49-F238E27FC236}">
                <a16:creationId xmlns:a16="http://schemas.microsoft.com/office/drawing/2014/main" id="{FD5F6588-B040-4D12-C3FF-3EF27625CA49}"/>
              </a:ext>
            </a:extLst>
          </p:cNvPr>
          <p:cNvSpPr txBox="1"/>
          <p:nvPr/>
        </p:nvSpPr>
        <p:spPr>
          <a:xfrm>
            <a:off x="923924" y="4377826"/>
            <a:ext cx="4457699"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Additional reading</a:t>
            </a:r>
          </a:p>
        </p:txBody>
      </p:sp>
      <p:sp>
        <p:nvSpPr>
          <p:cNvPr id="27" name="TextBox 26">
            <a:extLst>
              <a:ext uri="{FF2B5EF4-FFF2-40B4-BE49-F238E27FC236}">
                <a16:creationId xmlns:a16="http://schemas.microsoft.com/office/drawing/2014/main" id="{EA5782E3-5163-809E-580A-936CDFF0E2A1}"/>
              </a:ext>
            </a:extLst>
          </p:cNvPr>
          <p:cNvSpPr txBox="1"/>
          <p:nvPr/>
        </p:nvSpPr>
        <p:spPr>
          <a:xfrm>
            <a:off x="2104501" y="4913672"/>
            <a:ext cx="3365809" cy="1015663"/>
          </a:xfrm>
          <a:prstGeom prst="rect">
            <a:avLst/>
          </a:prstGeom>
          <a:noFill/>
        </p:spPr>
        <p:txBody>
          <a:bodyPr wrap="square" rtlCol="0">
            <a:spAutoFit/>
          </a:bodyPr>
          <a:lstStyle/>
          <a:p>
            <a:pPr marL="342900" indent="-228600">
              <a:buFont typeface="Arial" panose="020B0604020202020204" pitchFamily="34" charset="0"/>
              <a:buChar char="•"/>
            </a:pPr>
            <a:r>
              <a:rPr lang="en-US" sz="2000" dirty="0">
                <a:solidFill>
                  <a:schemeClr val="bg1"/>
                </a:solidFill>
                <a:latin typeface="Corbel" panose="020B0503020204020204" pitchFamily="34" charset="0"/>
              </a:rPr>
              <a:t>Different hash algorithms</a:t>
            </a:r>
          </a:p>
          <a:p>
            <a:pPr marL="342900" indent="-228600">
              <a:buFont typeface="Arial" panose="020B0604020202020204" pitchFamily="34" charset="0"/>
              <a:buChar char="•"/>
            </a:pPr>
            <a:r>
              <a:rPr lang="en-US" sz="2000" dirty="0">
                <a:solidFill>
                  <a:schemeClr val="bg1"/>
                </a:solidFill>
                <a:latin typeface="Corbel" panose="020B0503020204020204" pitchFamily="34" charset="0"/>
              </a:rPr>
              <a:t>Salting hashed passwords</a:t>
            </a:r>
          </a:p>
          <a:p>
            <a:pPr marL="342900" indent="-228600">
              <a:buFont typeface="Arial" panose="020B0604020202020204" pitchFamily="34" charset="0"/>
              <a:buChar char="•"/>
            </a:pPr>
            <a:r>
              <a:rPr lang="en-US" sz="2000" dirty="0">
                <a:solidFill>
                  <a:schemeClr val="bg1"/>
                </a:solidFill>
                <a:latin typeface="Corbel" panose="020B0503020204020204" pitchFamily="34" charset="0"/>
              </a:rPr>
              <a:t>Rainbow tables</a:t>
            </a:r>
          </a:p>
        </p:txBody>
      </p:sp>
    </p:spTree>
    <p:extLst>
      <p:ext uri="{BB962C8B-B14F-4D97-AF65-F5344CB8AC3E}">
        <p14:creationId xmlns:p14="http://schemas.microsoft.com/office/powerpoint/2010/main" val="265456914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3"/>
          <a:stretch>
            <a:fillRect/>
          </a:stretch>
        </p:blipFill>
        <p:spPr>
          <a:xfrm>
            <a:off x="9244436" y="2864351"/>
            <a:ext cx="930283" cy="992661"/>
          </a:xfrm>
          <a:prstGeom prst="rect">
            <a:avLst/>
          </a:prstGeom>
        </p:spPr>
      </p:pic>
      <p:cxnSp>
        <p:nvCxnSpPr>
          <p:cNvPr id="50" name="!!Arrow 2">
            <a:extLst>
              <a:ext uri="{FF2B5EF4-FFF2-40B4-BE49-F238E27FC236}">
                <a16:creationId xmlns:a16="http://schemas.microsoft.com/office/drawing/2014/main" id="{4F64642C-B8DD-AE18-C694-183CE4B093DE}"/>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842C2EED-0ABB-1F70-B29C-CB55367BEB2E}"/>
              </a:ext>
            </a:extLst>
          </p:cNvPr>
          <p:cNvPicPr>
            <a:picLocks noChangeAspect="1"/>
          </p:cNvPicPr>
          <p:nvPr/>
        </p:nvPicPr>
        <p:blipFill>
          <a:blip r:embed="rId3"/>
          <a:stretch>
            <a:fillRect/>
          </a:stretch>
        </p:blipFill>
        <p:spPr>
          <a:xfrm>
            <a:off x="2139694" y="2871607"/>
            <a:ext cx="930283" cy="992661"/>
          </a:xfrm>
          <a:prstGeom prst="rect">
            <a:avLst/>
          </a:prstGeom>
        </p:spPr>
      </p:pic>
      <p:sp>
        <p:nvSpPr>
          <p:cNvPr id="2" name="!!Url BG">
            <a:extLst>
              <a:ext uri="{FF2B5EF4-FFF2-40B4-BE49-F238E27FC236}">
                <a16:creationId xmlns:a16="http://schemas.microsoft.com/office/drawing/2014/main" id="{7345B4CC-3CC4-DBC6-E1C1-1D798F3EC8EE}"/>
              </a:ext>
            </a:extLst>
          </p:cNvPr>
          <p:cNvSpPr/>
          <p:nvPr/>
        </p:nvSpPr>
        <p:spPr>
          <a:xfrm>
            <a:off x="4688114" y="3328546"/>
            <a:ext cx="2757715" cy="47484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9" name="!!URL">
            <a:extLst>
              <a:ext uri="{FF2B5EF4-FFF2-40B4-BE49-F238E27FC236}">
                <a16:creationId xmlns:a16="http://schemas.microsoft.com/office/drawing/2014/main" id="{D276BCA2-D895-C116-FE3A-FAAF80B0BAEA}"/>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43956200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3"/>
          <a:stretch>
            <a:fillRect/>
          </a:stretch>
        </p:blipFill>
        <p:spPr>
          <a:xfrm>
            <a:off x="9244436" y="2864351"/>
            <a:ext cx="930283" cy="992661"/>
          </a:xfrm>
          <a:prstGeom prst="rect">
            <a:avLst/>
          </a:prstGeom>
        </p:spPr>
      </p:pic>
      <p:cxnSp>
        <p:nvCxnSpPr>
          <p:cNvPr id="50" name="!!Arrow 2">
            <a:extLst>
              <a:ext uri="{FF2B5EF4-FFF2-40B4-BE49-F238E27FC236}">
                <a16:creationId xmlns:a16="http://schemas.microsoft.com/office/drawing/2014/main" id="{4F64642C-B8DD-AE18-C694-183CE4B093DE}"/>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842C2EED-0ABB-1F70-B29C-CB55367BEB2E}"/>
              </a:ext>
            </a:extLst>
          </p:cNvPr>
          <p:cNvPicPr>
            <a:picLocks noChangeAspect="1"/>
          </p:cNvPicPr>
          <p:nvPr/>
        </p:nvPicPr>
        <p:blipFill>
          <a:blip r:embed="rId3"/>
          <a:stretch>
            <a:fillRect/>
          </a:stretch>
        </p:blipFill>
        <p:spPr>
          <a:xfrm>
            <a:off x="2139694" y="2871607"/>
            <a:ext cx="930283" cy="992661"/>
          </a:xfrm>
          <a:prstGeom prst="rect">
            <a:avLst/>
          </a:prstGeom>
        </p:spPr>
      </p:pic>
      <p:sp>
        <p:nvSpPr>
          <p:cNvPr id="15" name="!!Url BG">
            <a:extLst>
              <a:ext uri="{FF2B5EF4-FFF2-40B4-BE49-F238E27FC236}">
                <a16:creationId xmlns:a16="http://schemas.microsoft.com/office/drawing/2014/main" id="{C002A692-0F3C-7131-BCFB-0C8A327B418D}"/>
              </a:ext>
            </a:extLst>
          </p:cNvPr>
          <p:cNvSpPr/>
          <p:nvPr/>
        </p:nvSpPr>
        <p:spPr>
          <a:xfrm>
            <a:off x="3913820" y="3328546"/>
            <a:ext cx="4106230"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6" name="!!URL">
            <a:extLst>
              <a:ext uri="{FF2B5EF4-FFF2-40B4-BE49-F238E27FC236}">
                <a16:creationId xmlns:a16="http://schemas.microsoft.com/office/drawing/2014/main" id="{270F7F51-7AA4-BE21-56AA-78990966E2CE}"/>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sp>
        <p:nvSpPr>
          <p:cNvPr id="17" name="!!Header">
            <a:extLst>
              <a:ext uri="{FF2B5EF4-FFF2-40B4-BE49-F238E27FC236}">
                <a16:creationId xmlns:a16="http://schemas.microsoft.com/office/drawing/2014/main" id="{A2BAB69F-14B3-C7C3-CBE7-404CB5014A7C}"/>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8" name="!!Scheme">
            <a:extLst>
              <a:ext uri="{FF2B5EF4-FFF2-40B4-BE49-F238E27FC236}">
                <a16:creationId xmlns:a16="http://schemas.microsoft.com/office/drawing/2014/main" id="{9AA87237-F8B0-6F18-6609-77C83353F17C}"/>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19" name="!!Value">
            <a:extLst>
              <a:ext uri="{FF2B5EF4-FFF2-40B4-BE49-F238E27FC236}">
                <a16:creationId xmlns:a16="http://schemas.microsoft.com/office/drawing/2014/main" id="{FFB661D8-3561-B865-2979-71BAF271F880}"/>
              </a:ext>
            </a:extLst>
          </p:cNvPr>
          <p:cNvSpPr txBox="1"/>
          <p:nvPr/>
        </p:nvSpPr>
        <p:spPr>
          <a:xfrm>
            <a:off x="7211054" y="3742964"/>
            <a:ext cx="646331" cy="400110"/>
          </a:xfrm>
          <a:prstGeom prst="rect">
            <a:avLst/>
          </a:prstGeom>
          <a:noFill/>
        </p:spPr>
        <p:txBody>
          <a:bodyPr wrap="none" rtlCol="0">
            <a:spAutoFit/>
          </a:bodyPr>
          <a:lstStyle/>
          <a:p>
            <a:r>
              <a:rPr lang="en-US" sz="2000" dirty="0">
                <a:solidFill>
                  <a:srgbClr val="000000"/>
                </a:solidFill>
                <a:latin typeface="Courier New" panose="02070309020205020404" pitchFamily="49" charset="0"/>
                <a:cs typeface="Courier New" panose="02070309020205020404" pitchFamily="49" charset="0"/>
              </a:rPr>
              <a:t>&lt;…&gt;</a:t>
            </a:r>
          </a:p>
        </p:txBody>
      </p:sp>
      <p:sp>
        <p:nvSpPr>
          <p:cNvPr id="21" name="Rectangle: Rounded Corners 20">
            <a:extLst>
              <a:ext uri="{FF2B5EF4-FFF2-40B4-BE49-F238E27FC236}">
                <a16:creationId xmlns:a16="http://schemas.microsoft.com/office/drawing/2014/main" id="{1B6CA787-6F32-7CF2-2249-AA71EB717AE1}"/>
              </a:ext>
            </a:extLst>
          </p:cNvPr>
          <p:cNvSpPr/>
          <p:nvPr/>
        </p:nvSpPr>
        <p:spPr>
          <a:xfrm>
            <a:off x="4006853" y="3816570"/>
            <a:ext cx="2300057"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BDF3E183-5566-D984-77F2-F87AEDA5A383}"/>
              </a:ext>
            </a:extLst>
          </p:cNvPr>
          <p:cNvSpPr txBox="1"/>
          <p:nvPr/>
        </p:nvSpPr>
        <p:spPr>
          <a:xfrm>
            <a:off x="2799443" y="4235860"/>
            <a:ext cx="4714875"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This is poorly named. Can be for</a:t>
            </a:r>
            <a:br>
              <a:rPr lang="en-US" sz="2000" dirty="0">
                <a:solidFill>
                  <a:schemeClr val="bg1"/>
                </a:solidFill>
                <a:latin typeface="Corbel" panose="020B0503020204020204" pitchFamily="34" charset="0"/>
              </a:rPr>
            </a:br>
            <a:r>
              <a:rPr lang="en-US" sz="2000" dirty="0">
                <a:solidFill>
                  <a:schemeClr val="bg1"/>
                </a:solidFill>
                <a:latin typeface="Corbel" panose="020B0503020204020204" pitchFamily="34" charset="0"/>
              </a:rPr>
              <a:t>authorization </a:t>
            </a:r>
            <a:r>
              <a:rPr lang="en-US" sz="2000" i="1" dirty="0">
                <a:solidFill>
                  <a:schemeClr val="bg1"/>
                </a:solidFill>
                <a:latin typeface="Corbel" panose="020B0503020204020204" pitchFamily="34" charset="0"/>
              </a:rPr>
              <a:t>or </a:t>
            </a:r>
            <a:r>
              <a:rPr lang="en-US" sz="2000" dirty="0">
                <a:solidFill>
                  <a:schemeClr val="bg1"/>
                </a:solidFill>
                <a:latin typeface="Corbel" panose="020B0503020204020204" pitchFamily="34" charset="0"/>
              </a:rPr>
              <a:t>authentication.</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55343716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sp>
        <p:nvSpPr>
          <p:cNvPr id="5" name="!!Url BG">
            <a:extLst>
              <a:ext uri="{FF2B5EF4-FFF2-40B4-BE49-F238E27FC236}">
                <a16:creationId xmlns:a16="http://schemas.microsoft.com/office/drawing/2014/main" id="{6C25DDBD-253C-80EA-E61F-A7EAE7AF9556}"/>
              </a:ext>
            </a:extLst>
          </p:cNvPr>
          <p:cNvSpPr/>
          <p:nvPr/>
        </p:nvSpPr>
        <p:spPr>
          <a:xfrm>
            <a:off x="3913820" y="3328546"/>
            <a:ext cx="4106230"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6" name="!!URL">
            <a:extLst>
              <a:ext uri="{FF2B5EF4-FFF2-40B4-BE49-F238E27FC236}">
                <a16:creationId xmlns:a16="http://schemas.microsoft.com/office/drawing/2014/main" id="{97419290-CE61-BC0E-7DED-6D216C42E1A3}"/>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8" name="!!Arrow 2">
            <a:extLst>
              <a:ext uri="{FF2B5EF4-FFF2-40B4-BE49-F238E27FC236}">
                <a16:creationId xmlns:a16="http://schemas.microsoft.com/office/drawing/2014/main" id="{54251B5E-857C-1945-7DAB-781625CB2F0F}"/>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13" name="!!Header">
            <a:extLst>
              <a:ext uri="{FF2B5EF4-FFF2-40B4-BE49-F238E27FC236}">
                <a16:creationId xmlns:a16="http://schemas.microsoft.com/office/drawing/2014/main" id="{CF73CC79-59DB-A9C5-7557-097C4AEA7C0A}"/>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4" name="!!Scheme">
            <a:extLst>
              <a:ext uri="{FF2B5EF4-FFF2-40B4-BE49-F238E27FC236}">
                <a16:creationId xmlns:a16="http://schemas.microsoft.com/office/drawing/2014/main" id="{29C484CC-A8CE-47AC-EEC4-5281B2E424E0}"/>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15" name="!!Scheme">
            <a:extLst>
              <a:ext uri="{FF2B5EF4-FFF2-40B4-BE49-F238E27FC236}">
                <a16:creationId xmlns:a16="http://schemas.microsoft.com/office/drawing/2014/main" id="{D611AC83-6525-208D-F6C3-A930C441D4C7}"/>
              </a:ext>
            </a:extLst>
          </p:cNvPr>
          <p:cNvSpPr txBox="1"/>
          <p:nvPr/>
        </p:nvSpPr>
        <p:spPr>
          <a:xfrm>
            <a:off x="7211054" y="3742964"/>
            <a:ext cx="646331" cy="400110"/>
          </a:xfrm>
          <a:prstGeom prst="rect">
            <a:avLst/>
          </a:prstGeom>
          <a:noFill/>
        </p:spPr>
        <p:txBody>
          <a:bodyPr wrap="none" rtlCol="0">
            <a:spAutoFit/>
          </a:bodyPr>
          <a:lstStyle/>
          <a:p>
            <a:r>
              <a:rPr lang="en-US" sz="2000" dirty="0">
                <a:solidFill>
                  <a:srgbClr val="000000"/>
                </a:solidFill>
                <a:latin typeface="Courier New" panose="02070309020205020404" pitchFamily="49" charset="0"/>
                <a:cs typeface="Courier New" panose="02070309020205020404" pitchFamily="49" charset="0"/>
              </a:rPr>
              <a:t>&lt;…&gt;</a:t>
            </a:r>
          </a:p>
        </p:txBody>
      </p:sp>
      <p:sp>
        <p:nvSpPr>
          <p:cNvPr id="10" name="Rectangle: Rounded Corners 9">
            <a:extLst>
              <a:ext uri="{FF2B5EF4-FFF2-40B4-BE49-F238E27FC236}">
                <a16:creationId xmlns:a16="http://schemas.microsoft.com/office/drawing/2014/main" id="{7E8C1358-1DBC-0E49-4904-CB16CC748989}"/>
              </a:ext>
            </a:extLst>
          </p:cNvPr>
          <p:cNvSpPr/>
          <p:nvPr/>
        </p:nvSpPr>
        <p:spPr>
          <a:xfrm>
            <a:off x="6306910" y="3816570"/>
            <a:ext cx="88582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7E78E06B-A54B-09B7-3BB3-9130B5CA0467}"/>
              </a:ext>
            </a:extLst>
          </p:cNvPr>
          <p:cNvPicPr>
            <a:picLocks noChangeAspect="1"/>
          </p:cNvPicPr>
          <p:nvPr/>
        </p:nvPicPr>
        <p:blipFill>
          <a:blip r:embed="rId3"/>
          <a:stretch>
            <a:fillRect/>
          </a:stretch>
        </p:blipFill>
        <p:spPr>
          <a:xfrm>
            <a:off x="9244436" y="2864351"/>
            <a:ext cx="930283" cy="992661"/>
          </a:xfrm>
          <a:prstGeom prst="rect">
            <a:avLst/>
          </a:prstGeom>
        </p:spPr>
      </p:pic>
      <p:pic>
        <p:nvPicPr>
          <p:cNvPr id="12" name="Picture 11">
            <a:extLst>
              <a:ext uri="{FF2B5EF4-FFF2-40B4-BE49-F238E27FC236}">
                <a16:creationId xmlns:a16="http://schemas.microsoft.com/office/drawing/2014/main" id="{2FF65318-CCA2-F3CB-A514-5AD5A8CE26BD}"/>
              </a:ext>
            </a:extLst>
          </p:cNvPr>
          <p:cNvPicPr>
            <a:picLocks noChangeAspect="1"/>
          </p:cNvPicPr>
          <p:nvPr/>
        </p:nvPicPr>
        <p:blipFill>
          <a:blip r:embed="rId3"/>
          <a:stretch>
            <a:fillRect/>
          </a:stretch>
        </p:blipFill>
        <p:spPr>
          <a:xfrm>
            <a:off x="2139694" y="2871607"/>
            <a:ext cx="930283" cy="992661"/>
          </a:xfrm>
          <a:prstGeom prst="rect">
            <a:avLst/>
          </a:prstGeom>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cxnSp>
        <p:nvCxnSpPr>
          <p:cNvPr id="2" name="Straight Arrow Connector 1">
            <a:extLst>
              <a:ext uri="{FF2B5EF4-FFF2-40B4-BE49-F238E27FC236}">
                <a16:creationId xmlns:a16="http://schemas.microsoft.com/office/drawing/2014/main" id="{159B1715-4ACF-1654-714B-8060E18D7206}"/>
              </a:ext>
            </a:extLst>
          </p:cNvPr>
          <p:cNvCxnSpPr>
            <a:cxnSpLocks/>
          </p:cNvCxnSpPr>
          <p:nvPr/>
        </p:nvCxnSpPr>
        <p:spPr>
          <a:xfrm flipV="1">
            <a:off x="5816600" y="4191000"/>
            <a:ext cx="490310" cy="558334"/>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D8B7B45D-ABF3-C92A-E1EC-13374F0D8ABE}"/>
              </a:ext>
            </a:extLst>
          </p:cNvPr>
          <p:cNvSpPr txBox="1"/>
          <p:nvPr/>
        </p:nvSpPr>
        <p:spPr>
          <a:xfrm>
            <a:off x="3652156" y="4749334"/>
            <a:ext cx="353266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1</a:t>
            </a:r>
            <a:r>
              <a:rPr lang="en-US" sz="2000" baseline="30000" dirty="0">
                <a:solidFill>
                  <a:schemeClr val="bg1"/>
                </a:solidFill>
                <a:latin typeface="Corbel" panose="020B0503020204020204" pitchFamily="34" charset="0"/>
              </a:rPr>
              <a:t>st</a:t>
            </a:r>
            <a:r>
              <a:rPr lang="en-US" sz="2000" dirty="0">
                <a:solidFill>
                  <a:schemeClr val="bg1"/>
                </a:solidFill>
                <a:latin typeface="Corbel" panose="020B0503020204020204" pitchFamily="34" charset="0"/>
              </a:rPr>
              <a:t> part is the </a:t>
            </a:r>
            <a:r>
              <a:rPr lang="en-US" sz="2000" b="1" dirty="0">
                <a:solidFill>
                  <a:schemeClr val="bg1"/>
                </a:solidFill>
                <a:latin typeface="Corbel" panose="020B0503020204020204" pitchFamily="34" charset="0"/>
              </a:rPr>
              <a:t>scheme</a:t>
            </a:r>
            <a:endParaRPr lang="en-US" sz="2000" dirty="0">
              <a:solidFill>
                <a:schemeClr val="bg1"/>
              </a:solidFill>
              <a:latin typeface="Corbel" panose="020B0503020204020204" pitchFamily="34" charset="0"/>
            </a:endParaRPr>
          </a:p>
        </p:txBody>
      </p:sp>
    </p:spTree>
    <p:extLst>
      <p:ext uri="{BB962C8B-B14F-4D97-AF65-F5344CB8AC3E}">
        <p14:creationId xmlns:p14="http://schemas.microsoft.com/office/powerpoint/2010/main" val="383880154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sp>
        <p:nvSpPr>
          <p:cNvPr id="5" name="!!Url BG">
            <a:extLst>
              <a:ext uri="{FF2B5EF4-FFF2-40B4-BE49-F238E27FC236}">
                <a16:creationId xmlns:a16="http://schemas.microsoft.com/office/drawing/2014/main" id="{6C25DDBD-253C-80EA-E61F-A7EAE7AF9556}"/>
              </a:ext>
            </a:extLst>
          </p:cNvPr>
          <p:cNvSpPr/>
          <p:nvPr/>
        </p:nvSpPr>
        <p:spPr>
          <a:xfrm>
            <a:off x="3913820" y="3328546"/>
            <a:ext cx="4106230"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6" name="!!URL">
            <a:extLst>
              <a:ext uri="{FF2B5EF4-FFF2-40B4-BE49-F238E27FC236}">
                <a16:creationId xmlns:a16="http://schemas.microsoft.com/office/drawing/2014/main" id="{97419290-CE61-BC0E-7DED-6D216C42E1A3}"/>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8" name="!!Arrow 2">
            <a:extLst>
              <a:ext uri="{FF2B5EF4-FFF2-40B4-BE49-F238E27FC236}">
                <a16:creationId xmlns:a16="http://schemas.microsoft.com/office/drawing/2014/main" id="{54251B5E-857C-1945-7DAB-781625CB2F0F}"/>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13" name="!!Header">
            <a:extLst>
              <a:ext uri="{FF2B5EF4-FFF2-40B4-BE49-F238E27FC236}">
                <a16:creationId xmlns:a16="http://schemas.microsoft.com/office/drawing/2014/main" id="{CF73CC79-59DB-A9C5-7557-097C4AEA7C0A}"/>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4" name="!!Scheme">
            <a:extLst>
              <a:ext uri="{FF2B5EF4-FFF2-40B4-BE49-F238E27FC236}">
                <a16:creationId xmlns:a16="http://schemas.microsoft.com/office/drawing/2014/main" id="{29C484CC-A8CE-47AC-EEC4-5281B2E424E0}"/>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15" name="!!Scheme">
            <a:extLst>
              <a:ext uri="{FF2B5EF4-FFF2-40B4-BE49-F238E27FC236}">
                <a16:creationId xmlns:a16="http://schemas.microsoft.com/office/drawing/2014/main" id="{D611AC83-6525-208D-F6C3-A930C441D4C7}"/>
              </a:ext>
            </a:extLst>
          </p:cNvPr>
          <p:cNvSpPr txBox="1"/>
          <p:nvPr/>
        </p:nvSpPr>
        <p:spPr>
          <a:xfrm>
            <a:off x="7211054" y="3742964"/>
            <a:ext cx="646331" cy="400110"/>
          </a:xfrm>
          <a:prstGeom prst="rect">
            <a:avLst/>
          </a:prstGeom>
          <a:noFill/>
        </p:spPr>
        <p:txBody>
          <a:bodyPr wrap="none" rtlCol="0">
            <a:spAutoFit/>
          </a:bodyPr>
          <a:lstStyle/>
          <a:p>
            <a:r>
              <a:rPr lang="en-US" sz="2000" dirty="0">
                <a:solidFill>
                  <a:srgbClr val="000000"/>
                </a:solidFill>
                <a:latin typeface="Courier New" panose="02070309020205020404" pitchFamily="49" charset="0"/>
                <a:cs typeface="Courier New" panose="02070309020205020404" pitchFamily="49" charset="0"/>
              </a:rPr>
              <a:t>&lt;…&gt;</a:t>
            </a:r>
          </a:p>
        </p:txBody>
      </p:sp>
      <p:sp>
        <p:nvSpPr>
          <p:cNvPr id="10" name="Rectangle: Rounded Corners 9">
            <a:extLst>
              <a:ext uri="{FF2B5EF4-FFF2-40B4-BE49-F238E27FC236}">
                <a16:creationId xmlns:a16="http://schemas.microsoft.com/office/drawing/2014/main" id="{7E8C1358-1DBC-0E49-4904-CB16CC748989}"/>
              </a:ext>
            </a:extLst>
          </p:cNvPr>
          <p:cNvSpPr/>
          <p:nvPr/>
        </p:nvSpPr>
        <p:spPr>
          <a:xfrm>
            <a:off x="7230836" y="3816570"/>
            <a:ext cx="626550"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29CC3E95-EF6E-A1D0-7369-19F69E01405A}"/>
              </a:ext>
            </a:extLst>
          </p:cNvPr>
          <p:cNvGrpSpPr/>
          <p:nvPr/>
        </p:nvGrpSpPr>
        <p:grpSpPr>
          <a:xfrm>
            <a:off x="544795" y="6981602"/>
            <a:ext cx="3301324" cy="1051848"/>
            <a:chOff x="491743" y="3568700"/>
            <a:chExt cx="3301324" cy="1051848"/>
          </a:xfrm>
        </p:grpSpPr>
        <p:sp>
          <p:nvSpPr>
            <p:cNvPr id="12" name="Rectangle: Rounded Corners 11">
              <a:extLst>
                <a:ext uri="{FF2B5EF4-FFF2-40B4-BE49-F238E27FC236}">
                  <a16:creationId xmlns:a16="http://schemas.microsoft.com/office/drawing/2014/main" id="{B6F877E2-F5B5-D1B4-0712-20C34A6EA3BD}"/>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 name="Group 15">
              <a:extLst>
                <a:ext uri="{FF2B5EF4-FFF2-40B4-BE49-F238E27FC236}">
                  <a16:creationId xmlns:a16="http://schemas.microsoft.com/office/drawing/2014/main" id="{12AF228B-FC15-C19E-8F48-635C8F3F1835}"/>
                </a:ext>
              </a:extLst>
            </p:cNvPr>
            <p:cNvGrpSpPr/>
            <p:nvPr/>
          </p:nvGrpSpPr>
          <p:grpSpPr>
            <a:xfrm>
              <a:off x="627883" y="3743690"/>
              <a:ext cx="528269" cy="683865"/>
              <a:chOff x="9592919" y="3281030"/>
              <a:chExt cx="2412301" cy="3122817"/>
            </a:xfrm>
          </p:grpSpPr>
          <p:sp>
            <p:nvSpPr>
              <p:cNvPr id="17" name="Freeform 158">
                <a:extLst>
                  <a:ext uri="{FF2B5EF4-FFF2-40B4-BE49-F238E27FC236}">
                    <a16:creationId xmlns:a16="http://schemas.microsoft.com/office/drawing/2014/main" id="{D5E81580-3908-35DE-8BE6-D6826F31E5C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8" name="Group 17">
                <a:extLst>
                  <a:ext uri="{FF2B5EF4-FFF2-40B4-BE49-F238E27FC236}">
                    <a16:creationId xmlns:a16="http://schemas.microsoft.com/office/drawing/2014/main" id="{8BD46C44-443B-898A-2DA5-1E2FEF89B807}"/>
                  </a:ext>
                </a:extLst>
              </p:cNvPr>
              <p:cNvGrpSpPr/>
              <p:nvPr/>
            </p:nvGrpSpPr>
            <p:grpSpPr>
              <a:xfrm>
                <a:off x="10528695" y="4589748"/>
                <a:ext cx="560994" cy="1088627"/>
                <a:chOff x="6048941" y="4798352"/>
                <a:chExt cx="549031" cy="1349261"/>
              </a:xfrm>
            </p:grpSpPr>
            <p:grpSp>
              <p:nvGrpSpPr>
                <p:cNvPr id="21" name="Group 20">
                  <a:extLst>
                    <a:ext uri="{FF2B5EF4-FFF2-40B4-BE49-F238E27FC236}">
                      <a16:creationId xmlns:a16="http://schemas.microsoft.com/office/drawing/2014/main" id="{CB27318B-8688-8C9D-0D40-A870F4013C20}"/>
                    </a:ext>
                  </a:extLst>
                </p:cNvPr>
                <p:cNvGrpSpPr/>
                <p:nvPr/>
              </p:nvGrpSpPr>
              <p:grpSpPr>
                <a:xfrm>
                  <a:off x="6048941" y="4798352"/>
                  <a:ext cx="542456" cy="1088197"/>
                  <a:chOff x="6048941" y="4798352"/>
                  <a:chExt cx="542456" cy="1088197"/>
                </a:xfrm>
              </p:grpSpPr>
              <p:sp>
                <p:nvSpPr>
                  <p:cNvPr id="23" name="Freeform 159">
                    <a:extLst>
                      <a:ext uri="{FF2B5EF4-FFF2-40B4-BE49-F238E27FC236}">
                        <a16:creationId xmlns:a16="http://schemas.microsoft.com/office/drawing/2014/main" id="{36F48729-77E8-3AFF-A8CC-043BBE6461FC}"/>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60">
                    <a:extLst>
                      <a:ext uri="{FF2B5EF4-FFF2-40B4-BE49-F238E27FC236}">
                        <a16:creationId xmlns:a16="http://schemas.microsoft.com/office/drawing/2014/main" id="{833E5C64-5308-AE57-AF81-835789952B5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2" name="Freeform 165">
                  <a:extLst>
                    <a:ext uri="{FF2B5EF4-FFF2-40B4-BE49-F238E27FC236}">
                      <a16:creationId xmlns:a16="http://schemas.microsoft.com/office/drawing/2014/main" id="{55DC06C8-62DF-D609-4B72-893BEFC63D6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9" name="Freeform 161">
                <a:extLst>
                  <a:ext uri="{FF2B5EF4-FFF2-40B4-BE49-F238E27FC236}">
                    <a16:creationId xmlns:a16="http://schemas.microsoft.com/office/drawing/2014/main" id="{B7A4FCEC-9524-D521-1F0C-913626A0A04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0" name="Freeform 11">
                <a:extLst>
                  <a:ext uri="{FF2B5EF4-FFF2-40B4-BE49-F238E27FC236}">
                    <a16:creationId xmlns:a16="http://schemas.microsoft.com/office/drawing/2014/main" id="{0E8B2C36-BF8C-CBF7-4054-A43C031BAF7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5" name="!!txtUsername">
            <a:extLst>
              <a:ext uri="{FF2B5EF4-FFF2-40B4-BE49-F238E27FC236}">
                <a16:creationId xmlns:a16="http://schemas.microsoft.com/office/drawing/2014/main" id="{929EF892-F6EA-4F25-AAA7-7A7DEDCD9A71}"/>
              </a:ext>
            </a:extLst>
          </p:cNvPr>
          <p:cNvSpPr txBox="1"/>
          <p:nvPr/>
        </p:nvSpPr>
        <p:spPr>
          <a:xfrm>
            <a:off x="1252911" y="7152349"/>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6" name="!!txtPassword">
            <a:extLst>
              <a:ext uri="{FF2B5EF4-FFF2-40B4-BE49-F238E27FC236}">
                <a16:creationId xmlns:a16="http://schemas.microsoft.com/office/drawing/2014/main" id="{AD75A613-8D7C-B552-0D77-892C52FEB13B}"/>
              </a:ext>
            </a:extLst>
          </p:cNvPr>
          <p:cNvSpPr txBox="1"/>
          <p:nvPr/>
        </p:nvSpPr>
        <p:spPr>
          <a:xfrm>
            <a:off x="1252911" y="7474238"/>
            <a:ext cx="218521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27" name="Picture 26">
            <a:extLst>
              <a:ext uri="{FF2B5EF4-FFF2-40B4-BE49-F238E27FC236}">
                <a16:creationId xmlns:a16="http://schemas.microsoft.com/office/drawing/2014/main" id="{469D356D-87AA-E92A-B81B-E2071C6491E7}"/>
              </a:ext>
            </a:extLst>
          </p:cNvPr>
          <p:cNvPicPr>
            <a:picLocks noChangeAspect="1"/>
          </p:cNvPicPr>
          <p:nvPr/>
        </p:nvPicPr>
        <p:blipFill>
          <a:blip r:embed="rId3"/>
          <a:stretch>
            <a:fillRect/>
          </a:stretch>
        </p:blipFill>
        <p:spPr>
          <a:xfrm>
            <a:off x="9244436" y="2864351"/>
            <a:ext cx="930283" cy="992661"/>
          </a:xfrm>
          <a:prstGeom prst="rect">
            <a:avLst/>
          </a:prstGeom>
        </p:spPr>
      </p:pic>
      <p:pic>
        <p:nvPicPr>
          <p:cNvPr id="28" name="Picture 27">
            <a:extLst>
              <a:ext uri="{FF2B5EF4-FFF2-40B4-BE49-F238E27FC236}">
                <a16:creationId xmlns:a16="http://schemas.microsoft.com/office/drawing/2014/main" id="{10175104-0267-71CD-6215-778B2616A1ED}"/>
              </a:ext>
            </a:extLst>
          </p:cNvPr>
          <p:cNvPicPr>
            <a:picLocks noChangeAspect="1"/>
          </p:cNvPicPr>
          <p:nvPr/>
        </p:nvPicPr>
        <p:blipFill>
          <a:blip r:embed="rId3"/>
          <a:stretch>
            <a:fillRect/>
          </a:stretch>
        </p:blipFill>
        <p:spPr>
          <a:xfrm>
            <a:off x="2139694" y="2871607"/>
            <a:ext cx="930283" cy="992661"/>
          </a:xfrm>
          <a:prstGeom prst="rect">
            <a:avLst/>
          </a:prstGeom>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 name="TextBox 1">
            <a:extLst>
              <a:ext uri="{FF2B5EF4-FFF2-40B4-BE49-F238E27FC236}">
                <a16:creationId xmlns:a16="http://schemas.microsoft.com/office/drawing/2014/main" id="{DC1DEFBE-DE5C-AD53-35F4-5FDE3DAADD2A}"/>
              </a:ext>
            </a:extLst>
          </p:cNvPr>
          <p:cNvSpPr txBox="1"/>
          <p:nvPr/>
        </p:nvSpPr>
        <p:spPr>
          <a:xfrm>
            <a:off x="3652156" y="4749334"/>
            <a:ext cx="353266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1</a:t>
            </a:r>
            <a:r>
              <a:rPr lang="en-US" sz="2000" baseline="30000" dirty="0">
                <a:solidFill>
                  <a:schemeClr val="bg1"/>
                </a:solidFill>
                <a:latin typeface="Corbel" panose="020B0503020204020204" pitchFamily="34" charset="0"/>
              </a:rPr>
              <a:t>st</a:t>
            </a:r>
            <a:r>
              <a:rPr lang="en-US" sz="2000" dirty="0">
                <a:solidFill>
                  <a:schemeClr val="bg1"/>
                </a:solidFill>
                <a:latin typeface="Corbel" panose="020B0503020204020204" pitchFamily="34" charset="0"/>
              </a:rPr>
              <a:t> part is the </a:t>
            </a:r>
            <a:r>
              <a:rPr lang="en-US" sz="2000" b="1" dirty="0">
                <a:solidFill>
                  <a:schemeClr val="bg1"/>
                </a:solidFill>
                <a:latin typeface="Corbel" panose="020B0503020204020204" pitchFamily="34" charset="0"/>
              </a:rPr>
              <a:t>scheme</a:t>
            </a:r>
            <a:endParaRPr lang="en-US" sz="2000" dirty="0">
              <a:solidFill>
                <a:schemeClr val="bg1"/>
              </a:solidFill>
              <a:latin typeface="Corbel" panose="020B0503020204020204" pitchFamily="34" charset="0"/>
            </a:endParaRPr>
          </a:p>
        </p:txBody>
      </p:sp>
      <p:cxnSp>
        <p:nvCxnSpPr>
          <p:cNvPr id="4" name="Straight Arrow Connector 3">
            <a:extLst>
              <a:ext uri="{FF2B5EF4-FFF2-40B4-BE49-F238E27FC236}">
                <a16:creationId xmlns:a16="http://schemas.microsoft.com/office/drawing/2014/main" id="{2631FFB8-7448-DE0F-1886-22E34E2A0397}"/>
              </a:ext>
            </a:extLst>
          </p:cNvPr>
          <p:cNvCxnSpPr>
            <a:cxnSpLocks/>
          </p:cNvCxnSpPr>
          <p:nvPr/>
        </p:nvCxnSpPr>
        <p:spPr>
          <a:xfrm flipV="1">
            <a:off x="5816600" y="4191000"/>
            <a:ext cx="490310" cy="558334"/>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B0811157-F8A1-DC5A-1000-99DCC4384C19}"/>
              </a:ext>
            </a:extLst>
          </p:cNvPr>
          <p:cNvSpPr txBox="1"/>
          <p:nvPr/>
        </p:nvSpPr>
        <p:spPr>
          <a:xfrm>
            <a:off x="6783963" y="4711234"/>
            <a:ext cx="353266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2</a:t>
            </a:r>
            <a:r>
              <a:rPr lang="en-US" sz="2000" baseline="30000" dirty="0">
                <a:solidFill>
                  <a:schemeClr val="bg1"/>
                </a:solidFill>
                <a:latin typeface="Corbel" panose="020B0503020204020204" pitchFamily="34" charset="0"/>
              </a:rPr>
              <a:t>nd</a:t>
            </a:r>
            <a:r>
              <a:rPr lang="en-US" sz="2000" dirty="0">
                <a:solidFill>
                  <a:schemeClr val="bg1"/>
                </a:solidFill>
                <a:latin typeface="Corbel" panose="020B0503020204020204" pitchFamily="34" charset="0"/>
              </a:rPr>
              <a:t> part is scheme-specific</a:t>
            </a:r>
          </a:p>
        </p:txBody>
      </p:sp>
      <p:cxnSp>
        <p:nvCxnSpPr>
          <p:cNvPr id="35" name="Straight Arrow Connector 34">
            <a:extLst>
              <a:ext uri="{FF2B5EF4-FFF2-40B4-BE49-F238E27FC236}">
                <a16:creationId xmlns:a16="http://schemas.microsoft.com/office/drawing/2014/main" id="{EE2D82AA-6F3F-B6B3-09A3-7CF55B5512AF}"/>
              </a:ext>
            </a:extLst>
          </p:cNvPr>
          <p:cNvCxnSpPr>
            <a:cxnSpLocks/>
          </p:cNvCxnSpPr>
          <p:nvPr/>
        </p:nvCxnSpPr>
        <p:spPr>
          <a:xfrm rot="16200000" flipV="1">
            <a:off x="7683500" y="4191000"/>
            <a:ext cx="490310" cy="558334"/>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181410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7F785A-97AC-B434-D92E-4288858E0CB6}"/>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sp>
        <p:nvSpPr>
          <p:cNvPr id="32" name="!!Url BG">
            <a:extLst>
              <a:ext uri="{FF2B5EF4-FFF2-40B4-BE49-F238E27FC236}">
                <a16:creationId xmlns:a16="http://schemas.microsoft.com/office/drawing/2014/main" id="{DC07865E-FE85-5D32-8493-BB86F9D53549}"/>
              </a:ext>
            </a:extLst>
          </p:cNvPr>
          <p:cNvSpPr/>
          <p:nvPr/>
        </p:nvSpPr>
        <p:spPr>
          <a:xfrm>
            <a:off x="3913820" y="3328546"/>
            <a:ext cx="4106230"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4" name="!!URL">
            <a:extLst>
              <a:ext uri="{FF2B5EF4-FFF2-40B4-BE49-F238E27FC236}">
                <a16:creationId xmlns:a16="http://schemas.microsoft.com/office/drawing/2014/main" id="{2E64B0FB-E05B-AA85-00BB-562B58A247BA}"/>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36" name="!!Arrow 2">
            <a:extLst>
              <a:ext uri="{FF2B5EF4-FFF2-40B4-BE49-F238E27FC236}">
                <a16:creationId xmlns:a16="http://schemas.microsoft.com/office/drawing/2014/main" id="{ADE0B5CB-3B05-BADD-2E18-AB83904BDB13}"/>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37" name="!!Header">
            <a:extLst>
              <a:ext uri="{FF2B5EF4-FFF2-40B4-BE49-F238E27FC236}">
                <a16:creationId xmlns:a16="http://schemas.microsoft.com/office/drawing/2014/main" id="{9B19C65A-9A7C-A3D8-BA05-22C94D1698B5}"/>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38" name="!!Scheme">
            <a:extLst>
              <a:ext uri="{FF2B5EF4-FFF2-40B4-BE49-F238E27FC236}">
                <a16:creationId xmlns:a16="http://schemas.microsoft.com/office/drawing/2014/main" id="{06B5395A-D786-3FE5-8CC4-138DD5F35C4B}"/>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39" name="!!Scheme">
            <a:extLst>
              <a:ext uri="{FF2B5EF4-FFF2-40B4-BE49-F238E27FC236}">
                <a16:creationId xmlns:a16="http://schemas.microsoft.com/office/drawing/2014/main" id="{052810CF-03AE-7560-13F0-072C9966A030}"/>
              </a:ext>
            </a:extLst>
          </p:cNvPr>
          <p:cNvSpPr txBox="1"/>
          <p:nvPr/>
        </p:nvSpPr>
        <p:spPr>
          <a:xfrm>
            <a:off x="7211054" y="3742964"/>
            <a:ext cx="646331" cy="400110"/>
          </a:xfrm>
          <a:prstGeom prst="rect">
            <a:avLst/>
          </a:prstGeom>
          <a:noFill/>
        </p:spPr>
        <p:txBody>
          <a:bodyPr wrap="none" rtlCol="0">
            <a:spAutoFit/>
          </a:bodyPr>
          <a:lstStyle/>
          <a:p>
            <a:r>
              <a:rPr lang="en-US" sz="2000" dirty="0">
                <a:solidFill>
                  <a:srgbClr val="000000"/>
                </a:solidFill>
                <a:latin typeface="Courier New" panose="02070309020205020404" pitchFamily="49" charset="0"/>
                <a:cs typeface="Courier New" panose="02070309020205020404" pitchFamily="49" charset="0"/>
              </a:rPr>
              <a:t>&lt;…&gt;</a:t>
            </a:r>
          </a:p>
        </p:txBody>
      </p:sp>
      <p:pic>
        <p:nvPicPr>
          <p:cNvPr id="40" name="Picture 39">
            <a:extLst>
              <a:ext uri="{FF2B5EF4-FFF2-40B4-BE49-F238E27FC236}">
                <a16:creationId xmlns:a16="http://schemas.microsoft.com/office/drawing/2014/main" id="{5F736CA7-3CFC-EB58-76BC-D6DF9EB78F1C}"/>
              </a:ext>
            </a:extLst>
          </p:cNvPr>
          <p:cNvPicPr>
            <a:picLocks noChangeAspect="1"/>
          </p:cNvPicPr>
          <p:nvPr/>
        </p:nvPicPr>
        <p:blipFill>
          <a:blip r:embed="rId3"/>
          <a:stretch>
            <a:fillRect/>
          </a:stretch>
        </p:blipFill>
        <p:spPr>
          <a:xfrm>
            <a:off x="9244436" y="2864351"/>
            <a:ext cx="930283" cy="992661"/>
          </a:xfrm>
          <a:prstGeom prst="rect">
            <a:avLst/>
          </a:prstGeom>
        </p:spPr>
      </p:pic>
      <p:pic>
        <p:nvPicPr>
          <p:cNvPr id="41" name="Picture 40">
            <a:extLst>
              <a:ext uri="{FF2B5EF4-FFF2-40B4-BE49-F238E27FC236}">
                <a16:creationId xmlns:a16="http://schemas.microsoft.com/office/drawing/2014/main" id="{7FBFDE18-EFE5-1E34-F066-42434D4DCC62}"/>
              </a:ext>
            </a:extLst>
          </p:cNvPr>
          <p:cNvPicPr>
            <a:picLocks noChangeAspect="1"/>
          </p:cNvPicPr>
          <p:nvPr/>
        </p:nvPicPr>
        <p:blipFill>
          <a:blip r:embed="rId3"/>
          <a:stretch>
            <a:fillRect/>
          </a:stretch>
        </p:blipFill>
        <p:spPr>
          <a:xfrm>
            <a:off x="2139694" y="2871607"/>
            <a:ext cx="930283" cy="992661"/>
          </a:xfrm>
          <a:prstGeom prst="rect">
            <a:avLst/>
          </a:prstGeom>
        </p:spPr>
      </p:pic>
      <p:sp>
        <p:nvSpPr>
          <p:cNvPr id="42" name="!!Title">
            <a:extLst>
              <a:ext uri="{FF2B5EF4-FFF2-40B4-BE49-F238E27FC236}">
                <a16:creationId xmlns:a16="http://schemas.microsoft.com/office/drawing/2014/main" id="{75EE8746-80CE-5BE8-295A-66D10C301221}"/>
              </a:ext>
            </a:extLst>
          </p:cNvPr>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43" name="!!txtAuthBg">
            <a:extLst>
              <a:ext uri="{FF2B5EF4-FFF2-40B4-BE49-F238E27FC236}">
                <a16:creationId xmlns:a16="http://schemas.microsoft.com/office/drawing/2014/main" id="{D27E5006-9434-CD05-4657-78D6E750C20F}"/>
              </a:ext>
            </a:extLst>
          </p:cNvPr>
          <p:cNvSpPr/>
          <p:nvPr/>
        </p:nvSpPr>
        <p:spPr>
          <a:xfrm>
            <a:off x="544795" y="4300887"/>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4" name="Group 43">
            <a:extLst>
              <a:ext uri="{FF2B5EF4-FFF2-40B4-BE49-F238E27FC236}">
                <a16:creationId xmlns:a16="http://schemas.microsoft.com/office/drawing/2014/main" id="{A8C7D561-09CA-A219-B7A2-22FDCA6F07B1}"/>
              </a:ext>
            </a:extLst>
          </p:cNvPr>
          <p:cNvGrpSpPr/>
          <p:nvPr/>
        </p:nvGrpSpPr>
        <p:grpSpPr>
          <a:xfrm>
            <a:off x="544795" y="4314602"/>
            <a:ext cx="3301324" cy="1051848"/>
            <a:chOff x="491743" y="3568700"/>
            <a:chExt cx="3301324" cy="1051848"/>
          </a:xfrm>
        </p:grpSpPr>
        <p:sp>
          <p:nvSpPr>
            <p:cNvPr id="45" name="Rectangle: Rounded Corners 44">
              <a:extLst>
                <a:ext uri="{FF2B5EF4-FFF2-40B4-BE49-F238E27FC236}">
                  <a16:creationId xmlns:a16="http://schemas.microsoft.com/office/drawing/2014/main" id="{83D79B3B-3F6A-6365-AD04-BB50CEE69105}"/>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6" name="Group 45">
              <a:extLst>
                <a:ext uri="{FF2B5EF4-FFF2-40B4-BE49-F238E27FC236}">
                  <a16:creationId xmlns:a16="http://schemas.microsoft.com/office/drawing/2014/main" id="{0C1E45FB-AED7-8119-3CD1-FB1C26A0B5F3}"/>
                </a:ext>
              </a:extLst>
            </p:cNvPr>
            <p:cNvGrpSpPr/>
            <p:nvPr/>
          </p:nvGrpSpPr>
          <p:grpSpPr>
            <a:xfrm>
              <a:off x="627883" y="3743690"/>
              <a:ext cx="528269" cy="683865"/>
              <a:chOff x="9592919" y="3281030"/>
              <a:chExt cx="2412301" cy="3122817"/>
            </a:xfrm>
          </p:grpSpPr>
          <p:sp>
            <p:nvSpPr>
              <p:cNvPr id="47" name="Freeform 158">
                <a:extLst>
                  <a:ext uri="{FF2B5EF4-FFF2-40B4-BE49-F238E27FC236}">
                    <a16:creationId xmlns:a16="http://schemas.microsoft.com/office/drawing/2014/main" id="{D1E1FFCF-7080-91CD-21AE-5DB48AA438C1}"/>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8" name="Group 47">
                <a:extLst>
                  <a:ext uri="{FF2B5EF4-FFF2-40B4-BE49-F238E27FC236}">
                    <a16:creationId xmlns:a16="http://schemas.microsoft.com/office/drawing/2014/main" id="{AA00DBB0-75F5-F3DC-3C8C-39F9C39D1BD0}"/>
                  </a:ext>
                </a:extLst>
              </p:cNvPr>
              <p:cNvGrpSpPr/>
              <p:nvPr/>
            </p:nvGrpSpPr>
            <p:grpSpPr>
              <a:xfrm>
                <a:off x="10528695" y="4589748"/>
                <a:ext cx="560994" cy="1088627"/>
                <a:chOff x="6048941" y="4798352"/>
                <a:chExt cx="549031" cy="1349261"/>
              </a:xfrm>
            </p:grpSpPr>
            <p:grpSp>
              <p:nvGrpSpPr>
                <p:cNvPr id="51" name="Group 50">
                  <a:extLst>
                    <a:ext uri="{FF2B5EF4-FFF2-40B4-BE49-F238E27FC236}">
                      <a16:creationId xmlns:a16="http://schemas.microsoft.com/office/drawing/2014/main" id="{13F79C90-7D4B-3F79-822A-6A78E5BF2F56}"/>
                    </a:ext>
                  </a:extLst>
                </p:cNvPr>
                <p:cNvGrpSpPr/>
                <p:nvPr/>
              </p:nvGrpSpPr>
              <p:grpSpPr>
                <a:xfrm>
                  <a:off x="6048941" y="4798352"/>
                  <a:ext cx="542456" cy="1088197"/>
                  <a:chOff x="6048941" y="4798352"/>
                  <a:chExt cx="542456" cy="1088197"/>
                </a:xfrm>
              </p:grpSpPr>
              <p:sp>
                <p:nvSpPr>
                  <p:cNvPr id="53" name="Freeform 159">
                    <a:extLst>
                      <a:ext uri="{FF2B5EF4-FFF2-40B4-BE49-F238E27FC236}">
                        <a16:creationId xmlns:a16="http://schemas.microsoft.com/office/drawing/2014/main" id="{6C10DE8C-5686-7929-44AC-280C62E52C8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60">
                    <a:extLst>
                      <a:ext uri="{FF2B5EF4-FFF2-40B4-BE49-F238E27FC236}">
                        <a16:creationId xmlns:a16="http://schemas.microsoft.com/office/drawing/2014/main" id="{D470B2FD-D1EB-92DE-A892-4D7605D9699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52" name="Freeform 165">
                  <a:extLst>
                    <a:ext uri="{FF2B5EF4-FFF2-40B4-BE49-F238E27FC236}">
                      <a16:creationId xmlns:a16="http://schemas.microsoft.com/office/drawing/2014/main" id="{BD2E0513-CC9A-B813-59FA-7EF01E11DC8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9" name="Freeform 161">
                <a:extLst>
                  <a:ext uri="{FF2B5EF4-FFF2-40B4-BE49-F238E27FC236}">
                    <a16:creationId xmlns:a16="http://schemas.microsoft.com/office/drawing/2014/main" id="{382BCC94-5538-40D2-A8AE-B3B7A447AAF4}"/>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0" name="Freeform 11">
                <a:extLst>
                  <a:ext uri="{FF2B5EF4-FFF2-40B4-BE49-F238E27FC236}">
                    <a16:creationId xmlns:a16="http://schemas.microsoft.com/office/drawing/2014/main" id="{C86CD0FD-1EB6-2F61-FD0D-23158CFFFD4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55" name="!!txtPassword">
            <a:extLst>
              <a:ext uri="{FF2B5EF4-FFF2-40B4-BE49-F238E27FC236}">
                <a16:creationId xmlns:a16="http://schemas.microsoft.com/office/drawing/2014/main" id="{9ADEBCEF-72E2-3458-3F4C-B2FF1A95CEED}"/>
              </a:ext>
            </a:extLst>
          </p:cNvPr>
          <p:cNvSpPr txBox="1"/>
          <p:nvPr/>
        </p:nvSpPr>
        <p:spPr>
          <a:xfrm>
            <a:off x="1252911" y="4807238"/>
            <a:ext cx="218521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sp>
        <p:nvSpPr>
          <p:cNvPr id="56" name="!!txtUsername">
            <a:extLst>
              <a:ext uri="{FF2B5EF4-FFF2-40B4-BE49-F238E27FC236}">
                <a16:creationId xmlns:a16="http://schemas.microsoft.com/office/drawing/2014/main" id="{F15C3EE5-E8C9-F58E-BA52-D032E01EAB0B}"/>
              </a:ext>
            </a:extLst>
          </p:cNvPr>
          <p:cNvSpPr txBox="1"/>
          <p:nvPr/>
        </p:nvSpPr>
        <p:spPr>
          <a:xfrm>
            <a:off x="1252911" y="4485349"/>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 name="TextBox 1">
            <a:extLst>
              <a:ext uri="{FF2B5EF4-FFF2-40B4-BE49-F238E27FC236}">
                <a16:creationId xmlns:a16="http://schemas.microsoft.com/office/drawing/2014/main" id="{803308F9-7E52-9614-8988-C55D72E2AE3F}"/>
              </a:ext>
            </a:extLst>
          </p:cNvPr>
          <p:cNvSpPr txBox="1"/>
          <p:nvPr/>
        </p:nvSpPr>
        <p:spPr>
          <a:xfrm>
            <a:off x="185513" y="5382946"/>
            <a:ext cx="4043010" cy="707886"/>
          </a:xfrm>
          <a:prstGeom prst="rect">
            <a:avLst/>
          </a:prstGeom>
          <a:noFill/>
        </p:spPr>
        <p:txBody>
          <a:bodyPr wrap="square" rtlCol="0">
            <a:spAutoFit/>
          </a:bodyPr>
          <a:lstStyle/>
          <a:p>
            <a:pPr algn="ctr"/>
            <a:r>
              <a:rPr lang="en-US" sz="2000" dirty="0">
                <a:solidFill>
                  <a:srgbClr val="FD7D00"/>
                </a:solidFill>
                <a:latin typeface="Corbel" panose="020B0503020204020204" pitchFamily="34" charset="0"/>
              </a:rPr>
              <a:t>Client needs to know the</a:t>
            </a:r>
            <a:br>
              <a:rPr lang="en-US" sz="2000" dirty="0">
                <a:solidFill>
                  <a:srgbClr val="FD7D00"/>
                </a:solidFill>
                <a:latin typeface="Corbel" panose="020B0503020204020204" pitchFamily="34" charset="0"/>
              </a:rPr>
            </a:br>
            <a:r>
              <a:rPr lang="en-US" sz="2000" b="1" dirty="0">
                <a:solidFill>
                  <a:srgbClr val="FD7D00"/>
                </a:solidFill>
                <a:latin typeface="Corbel" panose="020B0503020204020204" pitchFamily="34" charset="0"/>
              </a:rPr>
              <a:t>username</a:t>
            </a:r>
            <a:r>
              <a:rPr lang="en-US" sz="2000" dirty="0">
                <a:solidFill>
                  <a:srgbClr val="FD7D00"/>
                </a:solidFill>
                <a:latin typeface="Corbel" panose="020B0503020204020204" pitchFamily="34" charset="0"/>
              </a:rPr>
              <a:t> and </a:t>
            </a:r>
            <a:r>
              <a:rPr lang="en-US" sz="2000" b="1" dirty="0">
                <a:solidFill>
                  <a:srgbClr val="FD7D00"/>
                </a:solidFill>
                <a:latin typeface="Corbel" panose="020B0503020204020204" pitchFamily="34" charset="0"/>
              </a:rPr>
              <a:t>password</a:t>
            </a:r>
          </a:p>
        </p:txBody>
      </p:sp>
    </p:spTree>
    <p:extLst>
      <p:ext uri="{BB962C8B-B14F-4D97-AF65-F5344CB8AC3E}">
        <p14:creationId xmlns:p14="http://schemas.microsoft.com/office/powerpoint/2010/main" val="36776838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43"/>
                                        </p:tgtEl>
                                        <p:attrNameLst>
                                          <p:attrName>style.visibility</p:attrName>
                                        </p:attrNameLst>
                                      </p:cBhvr>
                                      <p:to>
                                        <p:strVal val="visible"/>
                                      </p:to>
                                    </p:set>
                                  </p:childTnLst>
                                </p:cTn>
                              </p:par>
                            </p:childTnLst>
                          </p:cTn>
                        </p:par>
                        <p:par>
                          <p:cTn id="7" fill="hold">
                            <p:stCondLst>
                              <p:cond delay="0"/>
                            </p:stCondLst>
                            <p:childTnLst>
                              <p:par>
                                <p:cTn id="8" presetID="10" presetClass="entr" presetSubtype="0" fill="hold" grpId="0" nodeType="after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2" grpId="0"/>
    </p:bld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7F785A-97AC-B434-D92E-4288858E0CB6}"/>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sp>
        <p:nvSpPr>
          <p:cNvPr id="32" name="!!Url BG">
            <a:extLst>
              <a:ext uri="{FF2B5EF4-FFF2-40B4-BE49-F238E27FC236}">
                <a16:creationId xmlns:a16="http://schemas.microsoft.com/office/drawing/2014/main" id="{DC07865E-FE85-5D32-8493-BB86F9D53549}"/>
              </a:ext>
            </a:extLst>
          </p:cNvPr>
          <p:cNvSpPr/>
          <p:nvPr/>
        </p:nvSpPr>
        <p:spPr>
          <a:xfrm>
            <a:off x="3913820" y="3328546"/>
            <a:ext cx="4106230"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4" name="!!URL">
            <a:extLst>
              <a:ext uri="{FF2B5EF4-FFF2-40B4-BE49-F238E27FC236}">
                <a16:creationId xmlns:a16="http://schemas.microsoft.com/office/drawing/2014/main" id="{2E64B0FB-E05B-AA85-00BB-562B58A247BA}"/>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36" name="!!Arrow 2">
            <a:extLst>
              <a:ext uri="{FF2B5EF4-FFF2-40B4-BE49-F238E27FC236}">
                <a16:creationId xmlns:a16="http://schemas.microsoft.com/office/drawing/2014/main" id="{ADE0B5CB-3B05-BADD-2E18-AB83904BDB13}"/>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37" name="!!Header">
            <a:extLst>
              <a:ext uri="{FF2B5EF4-FFF2-40B4-BE49-F238E27FC236}">
                <a16:creationId xmlns:a16="http://schemas.microsoft.com/office/drawing/2014/main" id="{9B19C65A-9A7C-A3D8-BA05-22C94D1698B5}"/>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38" name="!!Scheme">
            <a:extLst>
              <a:ext uri="{FF2B5EF4-FFF2-40B4-BE49-F238E27FC236}">
                <a16:creationId xmlns:a16="http://schemas.microsoft.com/office/drawing/2014/main" id="{06B5395A-D786-3FE5-8CC4-138DD5F35C4B}"/>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39" name="!!Scheme">
            <a:extLst>
              <a:ext uri="{FF2B5EF4-FFF2-40B4-BE49-F238E27FC236}">
                <a16:creationId xmlns:a16="http://schemas.microsoft.com/office/drawing/2014/main" id="{052810CF-03AE-7560-13F0-072C9966A030}"/>
              </a:ext>
            </a:extLst>
          </p:cNvPr>
          <p:cNvSpPr txBox="1"/>
          <p:nvPr/>
        </p:nvSpPr>
        <p:spPr>
          <a:xfrm>
            <a:off x="7211054" y="3742964"/>
            <a:ext cx="646331" cy="400110"/>
          </a:xfrm>
          <a:prstGeom prst="rect">
            <a:avLst/>
          </a:prstGeom>
          <a:noFill/>
        </p:spPr>
        <p:txBody>
          <a:bodyPr wrap="none" rtlCol="0">
            <a:spAutoFit/>
          </a:bodyPr>
          <a:lstStyle/>
          <a:p>
            <a:r>
              <a:rPr lang="en-US" sz="2000" dirty="0">
                <a:solidFill>
                  <a:srgbClr val="000000"/>
                </a:solidFill>
                <a:latin typeface="Courier New" panose="02070309020205020404" pitchFamily="49" charset="0"/>
                <a:cs typeface="Courier New" panose="02070309020205020404" pitchFamily="49" charset="0"/>
              </a:rPr>
              <a:t>&lt;…&gt;</a:t>
            </a:r>
          </a:p>
        </p:txBody>
      </p:sp>
      <p:pic>
        <p:nvPicPr>
          <p:cNvPr id="40" name="Picture 39">
            <a:extLst>
              <a:ext uri="{FF2B5EF4-FFF2-40B4-BE49-F238E27FC236}">
                <a16:creationId xmlns:a16="http://schemas.microsoft.com/office/drawing/2014/main" id="{5F736CA7-3CFC-EB58-76BC-D6DF9EB78F1C}"/>
              </a:ext>
            </a:extLst>
          </p:cNvPr>
          <p:cNvPicPr>
            <a:picLocks noChangeAspect="1"/>
          </p:cNvPicPr>
          <p:nvPr/>
        </p:nvPicPr>
        <p:blipFill>
          <a:blip r:embed="rId3"/>
          <a:stretch>
            <a:fillRect/>
          </a:stretch>
        </p:blipFill>
        <p:spPr>
          <a:xfrm>
            <a:off x="9244436" y="2864351"/>
            <a:ext cx="930283" cy="992661"/>
          </a:xfrm>
          <a:prstGeom prst="rect">
            <a:avLst/>
          </a:prstGeom>
        </p:spPr>
      </p:pic>
      <p:pic>
        <p:nvPicPr>
          <p:cNvPr id="41" name="Picture 40">
            <a:extLst>
              <a:ext uri="{FF2B5EF4-FFF2-40B4-BE49-F238E27FC236}">
                <a16:creationId xmlns:a16="http://schemas.microsoft.com/office/drawing/2014/main" id="{7FBFDE18-EFE5-1E34-F066-42434D4DCC62}"/>
              </a:ext>
            </a:extLst>
          </p:cNvPr>
          <p:cNvPicPr>
            <a:picLocks noChangeAspect="1"/>
          </p:cNvPicPr>
          <p:nvPr/>
        </p:nvPicPr>
        <p:blipFill>
          <a:blip r:embed="rId3"/>
          <a:stretch>
            <a:fillRect/>
          </a:stretch>
        </p:blipFill>
        <p:spPr>
          <a:xfrm>
            <a:off x="2139694" y="2871607"/>
            <a:ext cx="930283" cy="992661"/>
          </a:xfrm>
          <a:prstGeom prst="rect">
            <a:avLst/>
          </a:prstGeom>
        </p:spPr>
      </p:pic>
      <p:sp>
        <p:nvSpPr>
          <p:cNvPr id="42" name="!!Title">
            <a:extLst>
              <a:ext uri="{FF2B5EF4-FFF2-40B4-BE49-F238E27FC236}">
                <a16:creationId xmlns:a16="http://schemas.microsoft.com/office/drawing/2014/main" id="{75EE8746-80CE-5BE8-295A-66D10C301221}"/>
              </a:ext>
            </a:extLst>
          </p:cNvPr>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grpSp>
        <p:nvGrpSpPr>
          <p:cNvPr id="2" name="Group 1">
            <a:extLst>
              <a:ext uri="{FF2B5EF4-FFF2-40B4-BE49-F238E27FC236}">
                <a16:creationId xmlns:a16="http://schemas.microsoft.com/office/drawing/2014/main" id="{E43FC4CE-12B3-D223-1C79-1B216591993E}"/>
              </a:ext>
            </a:extLst>
          </p:cNvPr>
          <p:cNvGrpSpPr/>
          <p:nvPr/>
        </p:nvGrpSpPr>
        <p:grpSpPr>
          <a:xfrm>
            <a:off x="544795" y="4314603"/>
            <a:ext cx="3301324" cy="732544"/>
            <a:chOff x="491743" y="3568700"/>
            <a:chExt cx="3301324" cy="1051848"/>
          </a:xfrm>
        </p:grpSpPr>
        <p:sp>
          <p:nvSpPr>
            <p:cNvPr id="3" name="Rectangle: Rounded Corners 2">
              <a:extLst>
                <a:ext uri="{FF2B5EF4-FFF2-40B4-BE49-F238E27FC236}">
                  <a16:creationId xmlns:a16="http://schemas.microsoft.com/office/drawing/2014/main" id="{F831A500-BB1B-A0AB-082A-5BE553E01294}"/>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 name="Group 4">
              <a:extLst>
                <a:ext uri="{FF2B5EF4-FFF2-40B4-BE49-F238E27FC236}">
                  <a16:creationId xmlns:a16="http://schemas.microsoft.com/office/drawing/2014/main" id="{37231713-42BF-A601-44CD-FDE528533FA0}"/>
                </a:ext>
              </a:extLst>
            </p:cNvPr>
            <p:cNvGrpSpPr/>
            <p:nvPr/>
          </p:nvGrpSpPr>
          <p:grpSpPr>
            <a:xfrm>
              <a:off x="627883" y="3743690"/>
              <a:ext cx="528269" cy="683865"/>
              <a:chOff x="9592919" y="3281030"/>
              <a:chExt cx="2412301" cy="3122817"/>
            </a:xfrm>
          </p:grpSpPr>
          <p:sp>
            <p:nvSpPr>
              <p:cNvPr id="6" name="Freeform 158">
                <a:extLst>
                  <a:ext uri="{FF2B5EF4-FFF2-40B4-BE49-F238E27FC236}">
                    <a16:creationId xmlns:a16="http://schemas.microsoft.com/office/drawing/2014/main" id="{85F39D1D-CFD6-EFB3-BBDF-AFFBEEAC63A8}"/>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 name="Group 6">
                <a:extLst>
                  <a:ext uri="{FF2B5EF4-FFF2-40B4-BE49-F238E27FC236}">
                    <a16:creationId xmlns:a16="http://schemas.microsoft.com/office/drawing/2014/main" id="{037539A0-8681-5211-050D-17A139FF67F3}"/>
                  </a:ext>
                </a:extLst>
              </p:cNvPr>
              <p:cNvGrpSpPr/>
              <p:nvPr/>
            </p:nvGrpSpPr>
            <p:grpSpPr>
              <a:xfrm>
                <a:off x="10528695" y="4589748"/>
                <a:ext cx="560994" cy="1088627"/>
                <a:chOff x="6048941" y="4798352"/>
                <a:chExt cx="549031" cy="1349261"/>
              </a:xfrm>
            </p:grpSpPr>
            <p:grpSp>
              <p:nvGrpSpPr>
                <p:cNvPr id="10" name="Group 9">
                  <a:extLst>
                    <a:ext uri="{FF2B5EF4-FFF2-40B4-BE49-F238E27FC236}">
                      <a16:creationId xmlns:a16="http://schemas.microsoft.com/office/drawing/2014/main" id="{0B7E3528-5CF2-1E85-4FFC-A48CFFD359CD}"/>
                    </a:ext>
                  </a:extLst>
                </p:cNvPr>
                <p:cNvGrpSpPr/>
                <p:nvPr/>
              </p:nvGrpSpPr>
              <p:grpSpPr>
                <a:xfrm>
                  <a:off x="6048941" y="4798352"/>
                  <a:ext cx="542456" cy="1088197"/>
                  <a:chOff x="6048941" y="4798352"/>
                  <a:chExt cx="542456" cy="1088197"/>
                </a:xfrm>
              </p:grpSpPr>
              <p:sp>
                <p:nvSpPr>
                  <p:cNvPr id="12" name="Freeform 159">
                    <a:extLst>
                      <a:ext uri="{FF2B5EF4-FFF2-40B4-BE49-F238E27FC236}">
                        <a16:creationId xmlns:a16="http://schemas.microsoft.com/office/drawing/2014/main" id="{A760A2D8-5F67-710F-DCD7-7F20C8086CF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60">
                    <a:extLst>
                      <a:ext uri="{FF2B5EF4-FFF2-40B4-BE49-F238E27FC236}">
                        <a16:creationId xmlns:a16="http://schemas.microsoft.com/office/drawing/2014/main" id="{BD565090-E5AC-B83C-16F6-6E688660FF8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1" name="Freeform 165">
                  <a:extLst>
                    <a:ext uri="{FF2B5EF4-FFF2-40B4-BE49-F238E27FC236}">
                      <a16:creationId xmlns:a16="http://schemas.microsoft.com/office/drawing/2014/main" id="{1C5255E0-590F-EF2D-2ABE-3200FE5640A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8" name="Freeform 161">
                <a:extLst>
                  <a:ext uri="{FF2B5EF4-FFF2-40B4-BE49-F238E27FC236}">
                    <a16:creationId xmlns:a16="http://schemas.microsoft.com/office/drawing/2014/main" id="{38AF58E0-92CF-F16C-9F5D-BFD58F3B6CDA}"/>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9" name="Freeform 11">
                <a:extLst>
                  <a:ext uri="{FF2B5EF4-FFF2-40B4-BE49-F238E27FC236}">
                    <a16:creationId xmlns:a16="http://schemas.microsoft.com/office/drawing/2014/main" id="{FAADB0B5-7948-22D9-6C83-7A20B8CF12C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4" name="!!txtAuthBg">
            <a:extLst>
              <a:ext uri="{FF2B5EF4-FFF2-40B4-BE49-F238E27FC236}">
                <a16:creationId xmlns:a16="http://schemas.microsoft.com/office/drawing/2014/main" id="{B2A53AE4-12E7-A7D6-7461-90120C4C332D}"/>
              </a:ext>
            </a:extLst>
          </p:cNvPr>
          <p:cNvSpPr/>
          <p:nvPr/>
        </p:nvSpPr>
        <p:spPr>
          <a:xfrm>
            <a:off x="544795" y="4300887"/>
            <a:ext cx="3301324" cy="732543"/>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xtUsername">
            <a:extLst>
              <a:ext uri="{FF2B5EF4-FFF2-40B4-BE49-F238E27FC236}">
                <a16:creationId xmlns:a16="http://schemas.microsoft.com/office/drawing/2014/main" id="{7DD6D0B8-7CBA-F26E-EF5D-5F63302DBC91}"/>
              </a:ext>
            </a:extLst>
          </p:cNvPr>
          <p:cNvSpPr txBox="1"/>
          <p:nvPr/>
        </p:nvSpPr>
        <p:spPr>
          <a:xfrm>
            <a:off x="605211" y="4485349"/>
            <a:ext cx="11079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6" name="!!txtPassword">
            <a:extLst>
              <a:ext uri="{FF2B5EF4-FFF2-40B4-BE49-F238E27FC236}">
                <a16:creationId xmlns:a16="http://schemas.microsoft.com/office/drawing/2014/main" id="{4196DAFB-1091-B53C-91D4-A1378A41F4A7}"/>
              </a:ext>
            </a:extLst>
          </p:cNvPr>
          <p:cNvSpPr txBox="1"/>
          <p:nvPr/>
        </p:nvSpPr>
        <p:spPr>
          <a:xfrm>
            <a:off x="1534060" y="4489999"/>
            <a:ext cx="218521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sp>
        <p:nvSpPr>
          <p:cNvPr id="17" name="TextBox 16">
            <a:extLst>
              <a:ext uri="{FF2B5EF4-FFF2-40B4-BE49-F238E27FC236}">
                <a16:creationId xmlns:a16="http://schemas.microsoft.com/office/drawing/2014/main" id="{E1A040C4-65D9-46B2-3F2C-92BDCB3BDD59}"/>
              </a:ext>
            </a:extLst>
          </p:cNvPr>
          <p:cNvSpPr txBox="1"/>
          <p:nvPr/>
        </p:nvSpPr>
        <p:spPr>
          <a:xfrm>
            <a:off x="185513" y="5121688"/>
            <a:ext cx="4043010" cy="707886"/>
          </a:xfrm>
          <a:prstGeom prst="rect">
            <a:avLst/>
          </a:prstGeom>
          <a:noFill/>
        </p:spPr>
        <p:txBody>
          <a:bodyPr wrap="square" rtlCol="0">
            <a:spAutoFit/>
          </a:bodyPr>
          <a:lstStyle/>
          <a:p>
            <a:pPr algn="ctr"/>
            <a:r>
              <a:rPr lang="en-US" sz="2000" dirty="0">
                <a:solidFill>
                  <a:srgbClr val="FD7D00"/>
                </a:solidFill>
                <a:latin typeface="Corbel" panose="020B0503020204020204" pitchFamily="34" charset="0"/>
              </a:rPr>
              <a:t>Client </a:t>
            </a:r>
            <a:r>
              <a:rPr lang="en-US" sz="2000" b="1" dirty="0">
                <a:solidFill>
                  <a:srgbClr val="FD7D00"/>
                </a:solidFill>
                <a:latin typeface="Corbel" panose="020B0503020204020204" pitchFamily="34" charset="0"/>
              </a:rPr>
              <a:t>concatenates</a:t>
            </a:r>
            <a:r>
              <a:rPr lang="en-US" sz="2000" dirty="0">
                <a:solidFill>
                  <a:srgbClr val="FD7D00"/>
                </a:solidFill>
                <a:latin typeface="Corbel" panose="020B0503020204020204" pitchFamily="34" charset="0"/>
              </a:rPr>
              <a:t> those</a:t>
            </a:r>
            <a:br>
              <a:rPr lang="en-US" sz="2000" dirty="0">
                <a:solidFill>
                  <a:srgbClr val="FD7D00"/>
                </a:solidFill>
                <a:latin typeface="Corbel" panose="020B0503020204020204" pitchFamily="34" charset="0"/>
              </a:rPr>
            </a:br>
            <a:r>
              <a:rPr lang="en-US" sz="2000" dirty="0">
                <a:solidFill>
                  <a:srgbClr val="FD7D00"/>
                </a:solidFill>
                <a:latin typeface="Corbel" panose="020B0503020204020204" pitchFamily="34" charset="0"/>
              </a:rPr>
              <a:t>values together</a:t>
            </a:r>
            <a:endParaRPr lang="en-US" sz="2000" b="1" dirty="0">
              <a:solidFill>
                <a:srgbClr val="FD7D00"/>
              </a:solidFill>
              <a:latin typeface="Corbel" panose="020B0503020204020204" pitchFamily="34" charset="0"/>
            </a:endParaRPr>
          </a:p>
        </p:txBody>
      </p:sp>
    </p:spTree>
    <p:extLst>
      <p:ext uri="{BB962C8B-B14F-4D97-AF65-F5344CB8AC3E}">
        <p14:creationId xmlns:p14="http://schemas.microsoft.com/office/powerpoint/2010/main" val="4210024316"/>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7F785A-97AC-B434-D92E-4288858E0CB6}"/>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sp>
        <p:nvSpPr>
          <p:cNvPr id="32" name="!!Url BG">
            <a:extLst>
              <a:ext uri="{FF2B5EF4-FFF2-40B4-BE49-F238E27FC236}">
                <a16:creationId xmlns:a16="http://schemas.microsoft.com/office/drawing/2014/main" id="{DC07865E-FE85-5D32-8493-BB86F9D53549}"/>
              </a:ext>
            </a:extLst>
          </p:cNvPr>
          <p:cNvSpPr/>
          <p:nvPr/>
        </p:nvSpPr>
        <p:spPr>
          <a:xfrm>
            <a:off x="3913820" y="3328546"/>
            <a:ext cx="4106230"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4" name="!!URL">
            <a:extLst>
              <a:ext uri="{FF2B5EF4-FFF2-40B4-BE49-F238E27FC236}">
                <a16:creationId xmlns:a16="http://schemas.microsoft.com/office/drawing/2014/main" id="{2E64B0FB-E05B-AA85-00BB-562B58A247BA}"/>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36" name="!!Arrow 2">
            <a:extLst>
              <a:ext uri="{FF2B5EF4-FFF2-40B4-BE49-F238E27FC236}">
                <a16:creationId xmlns:a16="http://schemas.microsoft.com/office/drawing/2014/main" id="{ADE0B5CB-3B05-BADD-2E18-AB83904BDB13}"/>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37" name="!!Header">
            <a:extLst>
              <a:ext uri="{FF2B5EF4-FFF2-40B4-BE49-F238E27FC236}">
                <a16:creationId xmlns:a16="http://schemas.microsoft.com/office/drawing/2014/main" id="{9B19C65A-9A7C-A3D8-BA05-22C94D1698B5}"/>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38" name="!!Scheme">
            <a:extLst>
              <a:ext uri="{FF2B5EF4-FFF2-40B4-BE49-F238E27FC236}">
                <a16:creationId xmlns:a16="http://schemas.microsoft.com/office/drawing/2014/main" id="{06B5395A-D786-3FE5-8CC4-138DD5F35C4B}"/>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39" name="!!Scheme">
            <a:extLst>
              <a:ext uri="{FF2B5EF4-FFF2-40B4-BE49-F238E27FC236}">
                <a16:creationId xmlns:a16="http://schemas.microsoft.com/office/drawing/2014/main" id="{052810CF-03AE-7560-13F0-072C9966A030}"/>
              </a:ext>
            </a:extLst>
          </p:cNvPr>
          <p:cNvSpPr txBox="1"/>
          <p:nvPr/>
        </p:nvSpPr>
        <p:spPr>
          <a:xfrm>
            <a:off x="7211054" y="3742964"/>
            <a:ext cx="646331" cy="400110"/>
          </a:xfrm>
          <a:prstGeom prst="rect">
            <a:avLst/>
          </a:prstGeom>
          <a:noFill/>
        </p:spPr>
        <p:txBody>
          <a:bodyPr wrap="none" rtlCol="0">
            <a:spAutoFit/>
          </a:bodyPr>
          <a:lstStyle/>
          <a:p>
            <a:r>
              <a:rPr lang="en-US" sz="2000" dirty="0">
                <a:solidFill>
                  <a:srgbClr val="000000"/>
                </a:solidFill>
                <a:latin typeface="Courier New" panose="02070309020205020404" pitchFamily="49" charset="0"/>
                <a:cs typeface="Courier New" panose="02070309020205020404" pitchFamily="49" charset="0"/>
              </a:rPr>
              <a:t>&lt;…&gt;</a:t>
            </a:r>
          </a:p>
        </p:txBody>
      </p:sp>
      <p:pic>
        <p:nvPicPr>
          <p:cNvPr id="40" name="Picture 39">
            <a:extLst>
              <a:ext uri="{FF2B5EF4-FFF2-40B4-BE49-F238E27FC236}">
                <a16:creationId xmlns:a16="http://schemas.microsoft.com/office/drawing/2014/main" id="{5F736CA7-3CFC-EB58-76BC-D6DF9EB78F1C}"/>
              </a:ext>
            </a:extLst>
          </p:cNvPr>
          <p:cNvPicPr>
            <a:picLocks noChangeAspect="1"/>
          </p:cNvPicPr>
          <p:nvPr/>
        </p:nvPicPr>
        <p:blipFill>
          <a:blip r:embed="rId3"/>
          <a:stretch>
            <a:fillRect/>
          </a:stretch>
        </p:blipFill>
        <p:spPr>
          <a:xfrm>
            <a:off x="9244436" y="2864351"/>
            <a:ext cx="930283" cy="992661"/>
          </a:xfrm>
          <a:prstGeom prst="rect">
            <a:avLst/>
          </a:prstGeom>
        </p:spPr>
      </p:pic>
      <p:pic>
        <p:nvPicPr>
          <p:cNvPr id="41" name="Picture 40">
            <a:extLst>
              <a:ext uri="{FF2B5EF4-FFF2-40B4-BE49-F238E27FC236}">
                <a16:creationId xmlns:a16="http://schemas.microsoft.com/office/drawing/2014/main" id="{7FBFDE18-EFE5-1E34-F066-42434D4DCC62}"/>
              </a:ext>
            </a:extLst>
          </p:cNvPr>
          <p:cNvPicPr>
            <a:picLocks noChangeAspect="1"/>
          </p:cNvPicPr>
          <p:nvPr/>
        </p:nvPicPr>
        <p:blipFill>
          <a:blip r:embed="rId3"/>
          <a:stretch>
            <a:fillRect/>
          </a:stretch>
        </p:blipFill>
        <p:spPr>
          <a:xfrm>
            <a:off x="2139694" y="2871607"/>
            <a:ext cx="930283" cy="992661"/>
          </a:xfrm>
          <a:prstGeom prst="rect">
            <a:avLst/>
          </a:prstGeom>
        </p:spPr>
      </p:pic>
      <p:sp>
        <p:nvSpPr>
          <p:cNvPr id="42" name="!!Title">
            <a:extLst>
              <a:ext uri="{FF2B5EF4-FFF2-40B4-BE49-F238E27FC236}">
                <a16:creationId xmlns:a16="http://schemas.microsoft.com/office/drawing/2014/main" id="{75EE8746-80CE-5BE8-295A-66D10C301221}"/>
              </a:ext>
            </a:extLst>
          </p:cNvPr>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17" name="!!txtAuthBg">
            <a:extLst>
              <a:ext uri="{FF2B5EF4-FFF2-40B4-BE49-F238E27FC236}">
                <a16:creationId xmlns:a16="http://schemas.microsoft.com/office/drawing/2014/main" id="{F75EDAED-4DF2-6360-B02F-11D6528AF17F}"/>
              </a:ext>
            </a:extLst>
          </p:cNvPr>
          <p:cNvSpPr/>
          <p:nvPr/>
        </p:nvSpPr>
        <p:spPr>
          <a:xfrm>
            <a:off x="544795" y="4300887"/>
            <a:ext cx="5142644" cy="923329"/>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xtUsername">
            <a:extLst>
              <a:ext uri="{FF2B5EF4-FFF2-40B4-BE49-F238E27FC236}">
                <a16:creationId xmlns:a16="http://schemas.microsoft.com/office/drawing/2014/main" id="{18DE84B4-0CEB-5F81-2BC7-6CEEF6665774}"/>
              </a:ext>
            </a:extLst>
          </p:cNvPr>
          <p:cNvSpPr txBox="1"/>
          <p:nvPr/>
        </p:nvSpPr>
        <p:spPr>
          <a:xfrm>
            <a:off x="2357811" y="4485349"/>
            <a:ext cx="11079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9" name="!!txtPassword">
            <a:extLst>
              <a:ext uri="{FF2B5EF4-FFF2-40B4-BE49-F238E27FC236}">
                <a16:creationId xmlns:a16="http://schemas.microsoft.com/office/drawing/2014/main" id="{3BC3C50F-2689-92A8-B2D2-B5F15CBA0073}"/>
              </a:ext>
            </a:extLst>
          </p:cNvPr>
          <p:cNvSpPr txBox="1"/>
          <p:nvPr/>
        </p:nvSpPr>
        <p:spPr>
          <a:xfrm>
            <a:off x="3286660" y="4489999"/>
            <a:ext cx="218521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sp>
        <p:nvSpPr>
          <p:cNvPr id="20" name="!!txtBase64">
            <a:extLst>
              <a:ext uri="{FF2B5EF4-FFF2-40B4-BE49-F238E27FC236}">
                <a16:creationId xmlns:a16="http://schemas.microsoft.com/office/drawing/2014/main" id="{D555B17C-8C15-2D8F-DA8B-F4088ECC332B}"/>
              </a:ext>
            </a:extLst>
          </p:cNvPr>
          <p:cNvSpPr txBox="1"/>
          <p:nvPr/>
        </p:nvSpPr>
        <p:spPr>
          <a:xfrm>
            <a:off x="544795" y="4500738"/>
            <a:ext cx="5142643" cy="923330"/>
          </a:xfrm>
          <a:prstGeom prst="rect">
            <a:avLst/>
          </a:prstGeom>
          <a:noFill/>
        </p:spPr>
        <p:txBody>
          <a:bodyPr wrap="square">
            <a:spAutoFit/>
          </a:bodyPr>
          <a:lstStyle/>
          <a:p>
            <a:r>
              <a:rPr lang="en-US" sz="1800" b="1" dirty="0">
                <a:latin typeface="Courier New" panose="02070309020205020404" pitchFamily="49" charset="0"/>
                <a:cs typeface="Courier New" panose="02070309020205020404" pitchFamily="49" charset="0"/>
              </a:rPr>
              <a:t>Base64Encode(</a:t>
            </a:r>
            <a:r>
              <a:rPr lang="en-US" sz="1800" b="1" dirty="0">
                <a:solidFill>
                  <a:srgbClr val="D37011"/>
                </a:solidFill>
                <a:latin typeface="Courier New" panose="02070309020205020404" pitchFamily="49" charset="0"/>
                <a:cs typeface="Courier New" panose="02070309020205020404" pitchFamily="49" charset="0"/>
              </a:rPr>
              <a:t>                      </a:t>
            </a:r>
            <a:r>
              <a:rPr lang="en-US" sz="1800" b="1" dirty="0">
                <a:latin typeface="Courier New" panose="02070309020205020404" pitchFamily="49" charset="0"/>
                <a:cs typeface="Courier New" panose="02070309020205020404" pitchFamily="49" charset="0"/>
              </a:rPr>
              <a:t>)</a:t>
            </a:r>
            <a:br>
              <a:rPr lang="en-US" sz="1800" b="1"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sym typeface="Wingdings" panose="05000000000000000000" pitchFamily="2" charset="2"/>
              </a:rPr>
              <a:t></a:t>
            </a:r>
            <a:br>
              <a:rPr lang="en-US" sz="1800" b="1" dirty="0">
                <a:solidFill>
                  <a:srgbClr val="D37011"/>
                </a:solidFill>
                <a:latin typeface="Courier New" panose="02070309020205020404" pitchFamily="49" charset="0"/>
                <a:cs typeface="Courier New" panose="02070309020205020404" pitchFamily="49" charset="0"/>
              </a:rPr>
            </a:br>
            <a:endParaRPr lang="en-US" dirty="0"/>
          </a:p>
        </p:txBody>
      </p:sp>
      <p:sp>
        <p:nvSpPr>
          <p:cNvPr id="21" name="!!txtEncoded">
            <a:extLst>
              <a:ext uri="{FF2B5EF4-FFF2-40B4-BE49-F238E27FC236}">
                <a16:creationId xmlns:a16="http://schemas.microsoft.com/office/drawing/2014/main" id="{47191F9B-6AF1-A17E-6C0A-1BB903BC25C6}"/>
              </a:ext>
            </a:extLst>
          </p:cNvPr>
          <p:cNvSpPr txBox="1"/>
          <p:nvPr/>
        </p:nvSpPr>
        <p:spPr>
          <a:xfrm>
            <a:off x="830438" y="4756716"/>
            <a:ext cx="4641436" cy="400110"/>
          </a:xfrm>
          <a:prstGeom prst="rect">
            <a:avLst/>
          </a:prstGeom>
          <a:noFill/>
        </p:spPr>
        <p:txBody>
          <a:bodyPr wrap="square">
            <a:spAutoFit/>
          </a:bodyPr>
          <a:lstStyle/>
          <a:p>
            <a:r>
              <a:rPr lang="en-US" sz="2000" dirty="0">
                <a:solidFill>
                  <a:schemeClr val="accent1"/>
                </a:solidFill>
                <a:latin typeface="Courier New" panose="02070309020205020404" pitchFamily="49" charset="0"/>
                <a:cs typeface="Courier New" panose="02070309020205020404" pitchFamily="49" charset="0"/>
              </a:rPr>
              <a:t>QWxpY2U6VGhpc1RhbGtSb2Nrcw</a:t>
            </a:r>
            <a:r>
              <a:rPr lang="en-US" dirty="0">
                <a:latin typeface="Courier New" panose="02070309020205020404" pitchFamily="49" charset="0"/>
                <a:cs typeface="Courier New" panose="02070309020205020404" pitchFamily="49" charset="0"/>
              </a:rPr>
              <a:t>==</a:t>
            </a:r>
          </a:p>
        </p:txBody>
      </p:sp>
      <p:sp>
        <p:nvSpPr>
          <p:cNvPr id="2" name="!!txtBox1">
            <a:extLst>
              <a:ext uri="{FF2B5EF4-FFF2-40B4-BE49-F238E27FC236}">
                <a16:creationId xmlns:a16="http://schemas.microsoft.com/office/drawing/2014/main" id="{C30FA2A4-2E86-88DD-EA39-971BCEE2FE08}"/>
              </a:ext>
            </a:extLst>
          </p:cNvPr>
          <p:cNvSpPr txBox="1"/>
          <p:nvPr/>
        </p:nvSpPr>
        <p:spPr>
          <a:xfrm>
            <a:off x="969283" y="5281348"/>
            <a:ext cx="4043010" cy="707886"/>
          </a:xfrm>
          <a:prstGeom prst="rect">
            <a:avLst/>
          </a:prstGeom>
          <a:noFill/>
        </p:spPr>
        <p:txBody>
          <a:bodyPr wrap="square" rtlCol="0">
            <a:spAutoFit/>
          </a:bodyPr>
          <a:lstStyle/>
          <a:p>
            <a:pPr algn="ctr"/>
            <a:r>
              <a:rPr lang="en-US" sz="2000" dirty="0">
                <a:solidFill>
                  <a:srgbClr val="FD7D00"/>
                </a:solidFill>
                <a:latin typeface="Corbel" panose="020B0503020204020204" pitchFamily="34" charset="0"/>
              </a:rPr>
              <a:t>Client </a:t>
            </a:r>
            <a:r>
              <a:rPr lang="en-US" sz="2000" b="1" dirty="0">
                <a:solidFill>
                  <a:srgbClr val="FD7D00"/>
                </a:solidFill>
                <a:latin typeface="Corbel" panose="020B0503020204020204" pitchFamily="34" charset="0"/>
              </a:rPr>
              <a:t>Base64 encodes</a:t>
            </a:r>
            <a:br>
              <a:rPr lang="en-US" sz="2000" b="1" dirty="0">
                <a:solidFill>
                  <a:srgbClr val="FD7D00"/>
                </a:solidFill>
                <a:latin typeface="Corbel" panose="020B0503020204020204" pitchFamily="34" charset="0"/>
              </a:rPr>
            </a:br>
            <a:r>
              <a:rPr lang="en-US" sz="2000" dirty="0">
                <a:solidFill>
                  <a:srgbClr val="FD7D00"/>
                </a:solidFill>
                <a:latin typeface="Corbel" panose="020B0503020204020204" pitchFamily="34" charset="0"/>
              </a:rPr>
              <a:t>the concatenated string</a:t>
            </a:r>
            <a:endParaRPr lang="en-US" sz="2000" b="1" dirty="0">
              <a:solidFill>
                <a:srgbClr val="FD7D00"/>
              </a:solidFill>
              <a:latin typeface="Corbel" panose="020B0503020204020204" pitchFamily="34" charset="0"/>
            </a:endParaRPr>
          </a:p>
        </p:txBody>
      </p:sp>
      <p:sp>
        <p:nvSpPr>
          <p:cNvPr id="3" name="TextBox 2">
            <a:extLst>
              <a:ext uri="{FF2B5EF4-FFF2-40B4-BE49-F238E27FC236}">
                <a16:creationId xmlns:a16="http://schemas.microsoft.com/office/drawing/2014/main" id="{8444D930-2A22-3579-80FA-3B23E6972478}"/>
              </a:ext>
            </a:extLst>
          </p:cNvPr>
          <p:cNvSpPr txBox="1"/>
          <p:nvPr/>
        </p:nvSpPr>
        <p:spPr>
          <a:xfrm>
            <a:off x="4810183" y="5295862"/>
            <a:ext cx="5448071" cy="707886"/>
          </a:xfrm>
          <a:prstGeom prst="rect">
            <a:avLst/>
          </a:prstGeom>
          <a:noFill/>
        </p:spPr>
        <p:txBody>
          <a:bodyPr wrap="square" rtlCol="0">
            <a:spAutoFit/>
          </a:bodyPr>
          <a:lstStyle/>
          <a:p>
            <a:pPr algn="ctr"/>
            <a:r>
              <a:rPr lang="en-US" sz="2000" dirty="0">
                <a:solidFill>
                  <a:srgbClr val="FD7D00"/>
                </a:solidFill>
                <a:latin typeface="Corbel" panose="020B0503020204020204" pitchFamily="34" charset="0"/>
              </a:rPr>
              <a:t>This is NOT a secure representation!</a:t>
            </a:r>
          </a:p>
          <a:p>
            <a:pPr algn="ctr"/>
            <a:r>
              <a:rPr lang="en-US" sz="2000" dirty="0">
                <a:solidFill>
                  <a:srgbClr val="FD7D00"/>
                </a:solidFill>
                <a:latin typeface="Corbel" panose="020B0503020204020204" pitchFamily="34" charset="0"/>
              </a:rPr>
              <a:t>It can easily be reversed into "</a:t>
            </a:r>
            <a:r>
              <a:rPr lang="en-US" sz="2000" dirty="0" err="1">
                <a:solidFill>
                  <a:srgbClr val="FD7D00"/>
                </a:solidFill>
                <a:latin typeface="Corbel" panose="020B0503020204020204" pitchFamily="34" charset="0"/>
              </a:rPr>
              <a:t>Alice:ThisTalkRocks</a:t>
            </a:r>
            <a:r>
              <a:rPr lang="en-US" sz="2000" dirty="0">
                <a:solidFill>
                  <a:srgbClr val="FD7D00"/>
                </a:solidFill>
                <a:latin typeface="Corbel" panose="020B0503020204020204" pitchFamily="34" charset="0"/>
              </a:rPr>
              <a:t>"</a:t>
            </a:r>
          </a:p>
        </p:txBody>
      </p:sp>
    </p:spTree>
    <p:extLst>
      <p:ext uri="{BB962C8B-B14F-4D97-AF65-F5344CB8AC3E}">
        <p14:creationId xmlns:p14="http://schemas.microsoft.com/office/powerpoint/2010/main" val="2046366122"/>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xtAuthBg">
            <a:extLst>
              <a:ext uri="{FF2B5EF4-FFF2-40B4-BE49-F238E27FC236}">
                <a16:creationId xmlns:a16="http://schemas.microsoft.com/office/drawing/2014/main" id="{0DB10296-FA74-1724-A240-ADE2B11C4143}"/>
              </a:ext>
            </a:extLst>
          </p:cNvPr>
          <p:cNvSpPr/>
          <p:nvPr/>
        </p:nvSpPr>
        <p:spPr>
          <a:xfrm>
            <a:off x="5461676" y="3381950"/>
            <a:ext cx="3301324" cy="732543"/>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xtUsername">
            <a:extLst>
              <a:ext uri="{FF2B5EF4-FFF2-40B4-BE49-F238E27FC236}">
                <a16:creationId xmlns:a16="http://schemas.microsoft.com/office/drawing/2014/main" id="{4F2C0DAE-ADA2-A8C7-7406-C30BBE516D4B}"/>
              </a:ext>
            </a:extLst>
          </p:cNvPr>
          <p:cNvSpPr txBox="1"/>
          <p:nvPr/>
        </p:nvSpPr>
        <p:spPr>
          <a:xfrm>
            <a:off x="5522092" y="3566412"/>
            <a:ext cx="11079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7" name="!!txtPassword">
            <a:extLst>
              <a:ext uri="{FF2B5EF4-FFF2-40B4-BE49-F238E27FC236}">
                <a16:creationId xmlns:a16="http://schemas.microsoft.com/office/drawing/2014/main" id="{475326EE-06CC-A8DA-CC13-6545AC87F7AF}"/>
              </a:ext>
            </a:extLst>
          </p:cNvPr>
          <p:cNvSpPr txBox="1"/>
          <p:nvPr/>
        </p:nvSpPr>
        <p:spPr>
          <a:xfrm>
            <a:off x="6450941" y="3571062"/>
            <a:ext cx="218521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sp>
        <p:nvSpPr>
          <p:cNvPr id="8" name="TextBox 7">
            <a:extLst>
              <a:ext uri="{FF2B5EF4-FFF2-40B4-BE49-F238E27FC236}">
                <a16:creationId xmlns:a16="http://schemas.microsoft.com/office/drawing/2014/main" id="{478B043A-72BD-B459-C8B4-3B9BAD27F673}"/>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sp>
        <p:nvSpPr>
          <p:cNvPr id="9" name="!!Url BG">
            <a:extLst>
              <a:ext uri="{FF2B5EF4-FFF2-40B4-BE49-F238E27FC236}">
                <a16:creationId xmlns:a16="http://schemas.microsoft.com/office/drawing/2014/main" id="{AD57EE73-0C09-AE9D-AC7B-D634AE801E3C}"/>
              </a:ext>
            </a:extLst>
          </p:cNvPr>
          <p:cNvSpPr/>
          <p:nvPr/>
        </p:nvSpPr>
        <p:spPr>
          <a:xfrm>
            <a:off x="3913820" y="3328546"/>
            <a:ext cx="4850164"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0" name="!!URL">
            <a:extLst>
              <a:ext uri="{FF2B5EF4-FFF2-40B4-BE49-F238E27FC236}">
                <a16:creationId xmlns:a16="http://schemas.microsoft.com/office/drawing/2014/main" id="{60C22EB6-0BEB-91F6-BA51-1761C5AAD3AC}"/>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11" name="!!Arrow 2">
            <a:extLst>
              <a:ext uri="{FF2B5EF4-FFF2-40B4-BE49-F238E27FC236}">
                <a16:creationId xmlns:a16="http://schemas.microsoft.com/office/drawing/2014/main" id="{76AD2722-EEC0-C4A9-DBD7-A5D29661D0FC}"/>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lg"/>
            <a:tailEnd type="none" w="lg" len="lg"/>
          </a:ln>
        </p:spPr>
        <p:style>
          <a:lnRef idx="1">
            <a:schemeClr val="accent1"/>
          </a:lnRef>
          <a:fillRef idx="0">
            <a:schemeClr val="accent1"/>
          </a:fillRef>
          <a:effectRef idx="0">
            <a:schemeClr val="accent1"/>
          </a:effectRef>
          <a:fontRef idx="minor">
            <a:schemeClr val="tx1"/>
          </a:fontRef>
        </p:style>
      </p:cxnSp>
      <p:sp>
        <p:nvSpPr>
          <p:cNvPr id="12" name="!!Header">
            <a:extLst>
              <a:ext uri="{FF2B5EF4-FFF2-40B4-BE49-F238E27FC236}">
                <a16:creationId xmlns:a16="http://schemas.microsoft.com/office/drawing/2014/main" id="{151D2B8A-080D-9374-6EF0-30074E1F6871}"/>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3" name="!!Scheme">
            <a:extLst>
              <a:ext uri="{FF2B5EF4-FFF2-40B4-BE49-F238E27FC236}">
                <a16:creationId xmlns:a16="http://schemas.microsoft.com/office/drawing/2014/main" id="{954EDF03-AC7F-DBE8-5343-24CE28946224}"/>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pic>
        <p:nvPicPr>
          <p:cNvPr id="14" name="Picture 13">
            <a:extLst>
              <a:ext uri="{FF2B5EF4-FFF2-40B4-BE49-F238E27FC236}">
                <a16:creationId xmlns:a16="http://schemas.microsoft.com/office/drawing/2014/main" id="{C8D562D3-BFDB-58E4-36E5-92E00B7FB8C2}"/>
              </a:ext>
            </a:extLst>
          </p:cNvPr>
          <p:cNvPicPr>
            <a:picLocks noChangeAspect="1"/>
          </p:cNvPicPr>
          <p:nvPr/>
        </p:nvPicPr>
        <p:blipFill>
          <a:blip r:embed="rId3"/>
          <a:stretch>
            <a:fillRect/>
          </a:stretch>
        </p:blipFill>
        <p:spPr>
          <a:xfrm>
            <a:off x="9244436" y="2864351"/>
            <a:ext cx="930283" cy="992661"/>
          </a:xfrm>
          <a:prstGeom prst="rect">
            <a:avLst/>
          </a:prstGeom>
        </p:spPr>
      </p:pic>
      <p:pic>
        <p:nvPicPr>
          <p:cNvPr id="15" name="Picture 14">
            <a:extLst>
              <a:ext uri="{FF2B5EF4-FFF2-40B4-BE49-F238E27FC236}">
                <a16:creationId xmlns:a16="http://schemas.microsoft.com/office/drawing/2014/main" id="{461E5782-6E4A-C159-ADFF-818067501B1A}"/>
              </a:ext>
            </a:extLst>
          </p:cNvPr>
          <p:cNvPicPr>
            <a:picLocks noChangeAspect="1"/>
          </p:cNvPicPr>
          <p:nvPr/>
        </p:nvPicPr>
        <p:blipFill>
          <a:blip r:embed="rId3"/>
          <a:stretch>
            <a:fillRect/>
          </a:stretch>
        </p:blipFill>
        <p:spPr>
          <a:xfrm>
            <a:off x="2139694" y="2871607"/>
            <a:ext cx="930283" cy="992661"/>
          </a:xfrm>
          <a:prstGeom prst="rect">
            <a:avLst/>
          </a:prstGeom>
        </p:spPr>
      </p:pic>
      <p:sp>
        <p:nvSpPr>
          <p:cNvPr id="16" name="!!Title">
            <a:extLst>
              <a:ext uri="{FF2B5EF4-FFF2-40B4-BE49-F238E27FC236}">
                <a16:creationId xmlns:a16="http://schemas.microsoft.com/office/drawing/2014/main" id="{FDFA143A-1BFD-DFC3-E5D0-4488261FEA66}"/>
              </a:ext>
            </a:extLst>
          </p:cNvPr>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3" name="!!txtEncoded">
            <a:extLst>
              <a:ext uri="{FF2B5EF4-FFF2-40B4-BE49-F238E27FC236}">
                <a16:creationId xmlns:a16="http://schemas.microsoft.com/office/drawing/2014/main" id="{1AA4232D-3DA9-2C25-D4BF-6954842D1007}"/>
              </a:ext>
            </a:extLst>
          </p:cNvPr>
          <p:cNvSpPr txBox="1"/>
          <p:nvPr/>
        </p:nvSpPr>
        <p:spPr>
          <a:xfrm>
            <a:off x="7192816" y="3742964"/>
            <a:ext cx="4641436" cy="400110"/>
          </a:xfrm>
          <a:prstGeom prst="rect">
            <a:avLst/>
          </a:prstGeom>
          <a:noFill/>
        </p:spPr>
        <p:txBody>
          <a:bodyPr wrap="square">
            <a:spAutoFit/>
          </a:bodyPr>
          <a:lstStyle/>
          <a:p>
            <a:r>
              <a:rPr lang="en-US" sz="2000" dirty="0">
                <a:solidFill>
                  <a:schemeClr val="accent1"/>
                </a:solidFill>
                <a:latin typeface="Courier New" panose="02070309020205020404" pitchFamily="49" charset="0"/>
                <a:cs typeface="Courier New" panose="02070309020205020404" pitchFamily="49" charset="0"/>
              </a:rPr>
              <a:t>QWxpY2U…</a:t>
            </a:r>
            <a:endParaRPr lang="en-US" dirty="0">
              <a:latin typeface="Courier New" panose="02070309020205020404" pitchFamily="49" charset="0"/>
              <a:cs typeface="Courier New" panose="02070309020205020404" pitchFamily="49" charset="0"/>
            </a:endParaRPr>
          </a:p>
        </p:txBody>
      </p:sp>
      <p:sp>
        <p:nvSpPr>
          <p:cNvPr id="3" name="!!txtBox1">
            <a:extLst>
              <a:ext uri="{FF2B5EF4-FFF2-40B4-BE49-F238E27FC236}">
                <a16:creationId xmlns:a16="http://schemas.microsoft.com/office/drawing/2014/main" id="{E4B5B90A-2B63-3836-5771-F9D1B79D18B4}"/>
              </a:ext>
            </a:extLst>
          </p:cNvPr>
          <p:cNvSpPr txBox="1"/>
          <p:nvPr/>
        </p:nvSpPr>
        <p:spPr>
          <a:xfrm>
            <a:off x="5522043" y="4264786"/>
            <a:ext cx="4043010" cy="707886"/>
          </a:xfrm>
          <a:prstGeom prst="rect">
            <a:avLst/>
          </a:prstGeom>
          <a:noFill/>
        </p:spPr>
        <p:txBody>
          <a:bodyPr wrap="square" rtlCol="0">
            <a:spAutoFit/>
          </a:bodyPr>
          <a:lstStyle/>
          <a:p>
            <a:pPr algn="ctr"/>
            <a:r>
              <a:rPr lang="en-US" sz="2000" dirty="0">
                <a:solidFill>
                  <a:srgbClr val="FD7D00"/>
                </a:solidFill>
                <a:latin typeface="Corbel" panose="020B0503020204020204" pitchFamily="34" charset="0"/>
              </a:rPr>
              <a:t>Encoded string</a:t>
            </a:r>
            <a:br>
              <a:rPr lang="en-US" sz="2000" dirty="0">
                <a:solidFill>
                  <a:srgbClr val="FD7D00"/>
                </a:solidFill>
                <a:latin typeface="Corbel" panose="020B0503020204020204" pitchFamily="34" charset="0"/>
              </a:rPr>
            </a:br>
            <a:r>
              <a:rPr lang="en-US" sz="2000" dirty="0">
                <a:solidFill>
                  <a:srgbClr val="FD7D00"/>
                </a:solidFill>
                <a:latin typeface="Corbel" panose="020B0503020204020204" pitchFamily="34" charset="0"/>
              </a:rPr>
              <a:t>sent in HTTP Header</a:t>
            </a:r>
            <a:endParaRPr lang="en-US" sz="2000" b="1" dirty="0">
              <a:solidFill>
                <a:srgbClr val="FD7D00"/>
              </a:solidFill>
              <a:latin typeface="Corbel" panose="020B0503020204020204" pitchFamily="34" charset="0"/>
            </a:endParaRPr>
          </a:p>
        </p:txBody>
      </p:sp>
    </p:spTree>
    <p:extLst>
      <p:ext uri="{BB962C8B-B14F-4D97-AF65-F5344CB8AC3E}">
        <p14:creationId xmlns:p14="http://schemas.microsoft.com/office/powerpoint/2010/main" val="14498190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p:bld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4" name="!!txtAuthBg">
            <a:extLst>
              <a:ext uri="{FF2B5EF4-FFF2-40B4-BE49-F238E27FC236}">
                <a16:creationId xmlns:a16="http://schemas.microsoft.com/office/drawing/2014/main" id="{2695EEFF-29DE-AD99-634E-3DA54D3BC520}"/>
              </a:ext>
            </a:extLst>
          </p:cNvPr>
          <p:cNvSpPr/>
          <p:nvPr/>
        </p:nvSpPr>
        <p:spPr>
          <a:xfrm>
            <a:off x="8052476" y="4258250"/>
            <a:ext cx="3301324" cy="732543"/>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xtUsername">
            <a:extLst>
              <a:ext uri="{FF2B5EF4-FFF2-40B4-BE49-F238E27FC236}">
                <a16:creationId xmlns:a16="http://schemas.microsoft.com/office/drawing/2014/main" id="{FEEFCA2F-E852-0729-70E7-0FE1F899E3E2}"/>
              </a:ext>
            </a:extLst>
          </p:cNvPr>
          <p:cNvSpPr txBox="1"/>
          <p:nvPr/>
        </p:nvSpPr>
        <p:spPr>
          <a:xfrm>
            <a:off x="8112892" y="4442712"/>
            <a:ext cx="11079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8" name="!!txtPassword">
            <a:extLst>
              <a:ext uri="{FF2B5EF4-FFF2-40B4-BE49-F238E27FC236}">
                <a16:creationId xmlns:a16="http://schemas.microsoft.com/office/drawing/2014/main" id="{15F3B30B-B795-1AB1-A363-420D16CC9025}"/>
              </a:ext>
            </a:extLst>
          </p:cNvPr>
          <p:cNvSpPr txBox="1"/>
          <p:nvPr/>
        </p:nvSpPr>
        <p:spPr>
          <a:xfrm>
            <a:off x="9041741" y="4447362"/>
            <a:ext cx="218521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sp>
        <p:nvSpPr>
          <p:cNvPr id="19" name="TextBox 18">
            <a:extLst>
              <a:ext uri="{FF2B5EF4-FFF2-40B4-BE49-F238E27FC236}">
                <a16:creationId xmlns:a16="http://schemas.microsoft.com/office/drawing/2014/main" id="{7FF61619-EC26-CB2C-FC9E-672D5CC24758}"/>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sp>
        <p:nvSpPr>
          <p:cNvPr id="20" name="!!Url BG">
            <a:extLst>
              <a:ext uri="{FF2B5EF4-FFF2-40B4-BE49-F238E27FC236}">
                <a16:creationId xmlns:a16="http://schemas.microsoft.com/office/drawing/2014/main" id="{4C980C77-FFB2-1AE0-CFC5-9D19246D582D}"/>
              </a:ext>
            </a:extLst>
          </p:cNvPr>
          <p:cNvSpPr/>
          <p:nvPr/>
        </p:nvSpPr>
        <p:spPr>
          <a:xfrm>
            <a:off x="3913820" y="3328546"/>
            <a:ext cx="4850164"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1" name="!!URL">
            <a:extLst>
              <a:ext uri="{FF2B5EF4-FFF2-40B4-BE49-F238E27FC236}">
                <a16:creationId xmlns:a16="http://schemas.microsoft.com/office/drawing/2014/main" id="{07000487-5A67-D9A0-F266-39730FDA9513}"/>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22" name="!!Arrow 2">
            <a:extLst>
              <a:ext uri="{FF2B5EF4-FFF2-40B4-BE49-F238E27FC236}">
                <a16:creationId xmlns:a16="http://schemas.microsoft.com/office/drawing/2014/main" id="{74C10BC8-A95F-6A8E-3221-E96D3A3E8315}"/>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lg"/>
            <a:tailEnd type="none" w="lg" len="lg"/>
          </a:ln>
        </p:spPr>
        <p:style>
          <a:lnRef idx="1">
            <a:schemeClr val="accent1"/>
          </a:lnRef>
          <a:fillRef idx="0">
            <a:schemeClr val="accent1"/>
          </a:fillRef>
          <a:effectRef idx="0">
            <a:schemeClr val="accent1"/>
          </a:effectRef>
          <a:fontRef idx="minor">
            <a:schemeClr val="tx1"/>
          </a:fontRef>
        </p:style>
      </p:cxnSp>
      <p:sp>
        <p:nvSpPr>
          <p:cNvPr id="24" name="!!Header">
            <a:extLst>
              <a:ext uri="{FF2B5EF4-FFF2-40B4-BE49-F238E27FC236}">
                <a16:creationId xmlns:a16="http://schemas.microsoft.com/office/drawing/2014/main" id="{1F6304B5-1B7A-CDEB-0C58-A46ACB472561}"/>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25" name="!!Scheme">
            <a:extLst>
              <a:ext uri="{FF2B5EF4-FFF2-40B4-BE49-F238E27FC236}">
                <a16:creationId xmlns:a16="http://schemas.microsoft.com/office/drawing/2014/main" id="{A61B353F-CC32-09ED-D23E-4F0E76B81E94}"/>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pic>
        <p:nvPicPr>
          <p:cNvPr id="26" name="Picture 25">
            <a:extLst>
              <a:ext uri="{FF2B5EF4-FFF2-40B4-BE49-F238E27FC236}">
                <a16:creationId xmlns:a16="http://schemas.microsoft.com/office/drawing/2014/main" id="{7BE0BF1B-21CE-5697-D261-7514CC44D2F8}"/>
              </a:ext>
            </a:extLst>
          </p:cNvPr>
          <p:cNvPicPr>
            <a:picLocks noChangeAspect="1"/>
          </p:cNvPicPr>
          <p:nvPr/>
        </p:nvPicPr>
        <p:blipFill>
          <a:blip r:embed="rId3"/>
          <a:stretch>
            <a:fillRect/>
          </a:stretch>
        </p:blipFill>
        <p:spPr>
          <a:xfrm>
            <a:off x="9244436" y="2864351"/>
            <a:ext cx="930283" cy="992661"/>
          </a:xfrm>
          <a:prstGeom prst="rect">
            <a:avLst/>
          </a:prstGeom>
        </p:spPr>
      </p:pic>
      <p:pic>
        <p:nvPicPr>
          <p:cNvPr id="27" name="Picture 26">
            <a:extLst>
              <a:ext uri="{FF2B5EF4-FFF2-40B4-BE49-F238E27FC236}">
                <a16:creationId xmlns:a16="http://schemas.microsoft.com/office/drawing/2014/main" id="{24127B66-2456-BC63-7A8A-3EF680A7A418}"/>
              </a:ext>
            </a:extLst>
          </p:cNvPr>
          <p:cNvPicPr>
            <a:picLocks noChangeAspect="1"/>
          </p:cNvPicPr>
          <p:nvPr/>
        </p:nvPicPr>
        <p:blipFill>
          <a:blip r:embed="rId3"/>
          <a:stretch>
            <a:fillRect/>
          </a:stretch>
        </p:blipFill>
        <p:spPr>
          <a:xfrm>
            <a:off x="2139694" y="2871607"/>
            <a:ext cx="930283" cy="992661"/>
          </a:xfrm>
          <a:prstGeom prst="rect">
            <a:avLst/>
          </a:prstGeom>
        </p:spPr>
      </p:pic>
      <p:sp>
        <p:nvSpPr>
          <p:cNvPr id="28" name="!!Title">
            <a:extLst>
              <a:ext uri="{FF2B5EF4-FFF2-40B4-BE49-F238E27FC236}">
                <a16:creationId xmlns:a16="http://schemas.microsoft.com/office/drawing/2014/main" id="{E6343A90-DE1D-7431-9CE1-C13679B862CD}"/>
              </a:ext>
            </a:extLst>
          </p:cNvPr>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9" name="!!txtEncoded">
            <a:extLst>
              <a:ext uri="{FF2B5EF4-FFF2-40B4-BE49-F238E27FC236}">
                <a16:creationId xmlns:a16="http://schemas.microsoft.com/office/drawing/2014/main" id="{FFBF5E25-2F94-3868-4030-A509AE4A4C11}"/>
              </a:ext>
            </a:extLst>
          </p:cNvPr>
          <p:cNvSpPr txBox="1"/>
          <p:nvPr/>
        </p:nvSpPr>
        <p:spPr>
          <a:xfrm>
            <a:off x="7192816" y="3742964"/>
            <a:ext cx="4641436" cy="400110"/>
          </a:xfrm>
          <a:prstGeom prst="rect">
            <a:avLst/>
          </a:prstGeom>
          <a:noFill/>
        </p:spPr>
        <p:txBody>
          <a:bodyPr wrap="square">
            <a:spAutoFit/>
          </a:bodyPr>
          <a:lstStyle/>
          <a:p>
            <a:r>
              <a:rPr lang="en-US" sz="2000" dirty="0">
                <a:solidFill>
                  <a:schemeClr val="accent1"/>
                </a:solidFill>
                <a:latin typeface="Courier New" panose="02070309020205020404" pitchFamily="49" charset="0"/>
                <a:cs typeface="Courier New" panose="02070309020205020404" pitchFamily="49" charset="0"/>
              </a:rPr>
              <a:t>QWxpY2U…</a:t>
            </a:r>
            <a:endParaRPr lang="en-US" dirty="0">
              <a:latin typeface="Courier New" panose="02070309020205020404" pitchFamily="49" charset="0"/>
              <a:cs typeface="Courier New" panose="02070309020205020404" pitchFamily="49" charset="0"/>
            </a:endParaRPr>
          </a:p>
        </p:txBody>
      </p:sp>
      <p:sp>
        <p:nvSpPr>
          <p:cNvPr id="2" name="TextBox 1">
            <a:extLst>
              <a:ext uri="{FF2B5EF4-FFF2-40B4-BE49-F238E27FC236}">
                <a16:creationId xmlns:a16="http://schemas.microsoft.com/office/drawing/2014/main" id="{C4E5A194-8B7F-DADD-D510-3696D5979984}"/>
              </a:ext>
            </a:extLst>
          </p:cNvPr>
          <p:cNvSpPr txBox="1"/>
          <p:nvPr/>
        </p:nvSpPr>
        <p:spPr>
          <a:xfrm>
            <a:off x="7681633" y="5035743"/>
            <a:ext cx="4043010" cy="707886"/>
          </a:xfrm>
          <a:prstGeom prst="rect">
            <a:avLst/>
          </a:prstGeom>
          <a:noFill/>
        </p:spPr>
        <p:txBody>
          <a:bodyPr wrap="square" rtlCol="0">
            <a:spAutoFit/>
          </a:bodyPr>
          <a:lstStyle/>
          <a:p>
            <a:pPr algn="ctr"/>
            <a:r>
              <a:rPr lang="en-US" sz="2000" dirty="0">
                <a:solidFill>
                  <a:srgbClr val="FD7D00"/>
                </a:solidFill>
                <a:latin typeface="Corbel" panose="020B0503020204020204" pitchFamily="34" charset="0"/>
              </a:rPr>
              <a:t>Server </a:t>
            </a:r>
            <a:r>
              <a:rPr lang="en-US" sz="2000" b="1" dirty="0">
                <a:solidFill>
                  <a:srgbClr val="FD7D00"/>
                </a:solidFill>
                <a:latin typeface="Corbel" panose="020B0503020204020204" pitchFamily="34" charset="0"/>
              </a:rPr>
              <a:t>Base64 </a:t>
            </a:r>
            <a:r>
              <a:rPr lang="en-US" sz="2000" b="1" u="sng" dirty="0">
                <a:solidFill>
                  <a:srgbClr val="FD7D00"/>
                </a:solidFill>
                <a:latin typeface="Corbel" panose="020B0503020204020204" pitchFamily="34" charset="0"/>
              </a:rPr>
              <a:t>decodes</a:t>
            </a:r>
            <a:br>
              <a:rPr lang="en-US" sz="2000" b="1" dirty="0">
                <a:solidFill>
                  <a:srgbClr val="FD7D00"/>
                </a:solidFill>
                <a:latin typeface="Corbel" panose="020B0503020204020204" pitchFamily="34" charset="0"/>
              </a:rPr>
            </a:br>
            <a:r>
              <a:rPr lang="en-US" sz="2000" dirty="0">
                <a:solidFill>
                  <a:srgbClr val="FD7D00"/>
                </a:solidFill>
                <a:latin typeface="Corbel" panose="020B0503020204020204" pitchFamily="34" charset="0"/>
              </a:rPr>
              <a:t>the string into credentials</a:t>
            </a:r>
            <a:endParaRPr lang="en-US" sz="2000" b="1" dirty="0">
              <a:solidFill>
                <a:srgbClr val="FD7D00"/>
              </a:solidFill>
              <a:latin typeface="Corbel" panose="020B0503020204020204" pitchFamily="34" charset="0"/>
            </a:endParaRPr>
          </a:p>
        </p:txBody>
      </p:sp>
    </p:spTree>
    <p:extLst>
      <p:ext uri="{BB962C8B-B14F-4D97-AF65-F5344CB8AC3E}">
        <p14:creationId xmlns:p14="http://schemas.microsoft.com/office/powerpoint/2010/main" val="42088375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2"/>
          <p:cNvSpPr>
            <a:spLocks noGrp="1"/>
          </p:cNvSpPr>
          <p:nvPr>
            <p:ph type="title"/>
          </p:nvPr>
        </p:nvSpPr>
        <p:spPr>
          <a:xfrm>
            <a:off x="905934" y="2380192"/>
            <a:ext cx="10515600" cy="1325563"/>
          </a:xfrm>
        </p:spPr>
        <p:txBody>
          <a:bodyPr>
            <a:normAutofit/>
          </a:bodyPr>
          <a:lstStyle/>
          <a:p>
            <a:pPr algn="ctr"/>
            <a:r>
              <a:rPr lang="en-US" sz="4800" dirty="0"/>
              <a:t>This is not an advanced security session!</a:t>
            </a:r>
          </a:p>
        </p:txBody>
      </p:sp>
      <p:sp>
        <p:nvSpPr>
          <p:cNvPr id="109" name="TextBox 108">
            <a:extLst>
              <a:ext uri="{FF2B5EF4-FFF2-40B4-BE49-F238E27FC236}">
                <a16:creationId xmlns:a16="http://schemas.microsoft.com/office/drawing/2014/main" id="{DDE4EF07-DAD4-4AA4-B81F-5C2239FA19AF}"/>
              </a:ext>
            </a:extLst>
          </p:cNvPr>
          <p:cNvSpPr txBox="1"/>
          <p:nvPr/>
        </p:nvSpPr>
        <p:spPr>
          <a:xfrm>
            <a:off x="3407013" y="3687128"/>
            <a:ext cx="8045856" cy="1938992"/>
          </a:xfrm>
          <a:prstGeom prst="rect">
            <a:avLst/>
          </a:prstGeom>
          <a:noFill/>
        </p:spPr>
        <p:txBody>
          <a:bodyPr wrap="square" rtlCol="0">
            <a:spAutoFit/>
          </a:bodyPr>
          <a:lstStyle/>
          <a:p>
            <a:r>
              <a:rPr lang="en-US" sz="2400" dirty="0">
                <a:solidFill>
                  <a:schemeClr val="bg1"/>
                </a:solidFill>
                <a:latin typeface="Segoe Print" panose="02000600000000000000" pitchFamily="2" charset="0"/>
              </a:rPr>
              <a:t>This is me.</a:t>
            </a:r>
          </a:p>
          <a:p>
            <a:endParaRPr lang="en-US" sz="2400" dirty="0">
              <a:solidFill>
                <a:schemeClr val="bg1"/>
              </a:solidFill>
              <a:latin typeface="Segoe Print" panose="02000600000000000000" pitchFamily="2" charset="0"/>
            </a:endParaRPr>
          </a:p>
          <a:p>
            <a:r>
              <a:rPr lang="en-US" sz="2400" dirty="0">
                <a:solidFill>
                  <a:schemeClr val="bg1"/>
                </a:solidFill>
                <a:latin typeface="Segoe Print" panose="02000600000000000000" pitchFamily="2" charset="0"/>
              </a:rPr>
              <a:t>I am not a security expert!</a:t>
            </a:r>
          </a:p>
          <a:p>
            <a:endParaRPr lang="en-US" sz="2400" dirty="0">
              <a:solidFill>
                <a:schemeClr val="bg1"/>
              </a:solidFill>
              <a:latin typeface="Segoe Print" panose="02000600000000000000" pitchFamily="2" charset="0"/>
            </a:endParaRPr>
          </a:p>
          <a:p>
            <a:r>
              <a:rPr lang="en-US" sz="2400" dirty="0">
                <a:solidFill>
                  <a:schemeClr val="bg1">
                    <a:lumMod val="65000"/>
                  </a:schemeClr>
                </a:solidFill>
                <a:latin typeface="Segoe Print" panose="02000600000000000000" pitchFamily="2" charset="0"/>
              </a:rPr>
              <a:t>(But I did stay at a Holiday Inn Express once...)</a:t>
            </a:r>
            <a:endParaRPr lang="en-US" dirty="0">
              <a:solidFill>
                <a:schemeClr val="bg1">
                  <a:lumMod val="65000"/>
                </a:schemeClr>
              </a:solidFill>
              <a:latin typeface="Segoe Print" panose="02000600000000000000" pitchFamily="2" charset="0"/>
            </a:endParaRPr>
          </a:p>
        </p:txBody>
      </p:sp>
      <p:grpSp>
        <p:nvGrpSpPr>
          <p:cNvPr id="110" name="Group 715">
            <a:extLst>
              <a:ext uri="{FF2B5EF4-FFF2-40B4-BE49-F238E27FC236}">
                <a16:creationId xmlns:a16="http://schemas.microsoft.com/office/drawing/2014/main" id="{545F9056-A332-4E37-AB95-F430077BDBE8}"/>
              </a:ext>
            </a:extLst>
          </p:cNvPr>
          <p:cNvGrpSpPr>
            <a:grpSpLocks noChangeAspect="1"/>
          </p:cNvGrpSpPr>
          <p:nvPr/>
        </p:nvGrpSpPr>
        <p:grpSpPr bwMode="auto">
          <a:xfrm rot="16584033" flipV="1">
            <a:off x="2440128" y="3824181"/>
            <a:ext cx="896710" cy="935396"/>
            <a:chOff x="1328" y="0"/>
            <a:chExt cx="3106" cy="3240"/>
          </a:xfrm>
          <a:solidFill>
            <a:schemeClr val="bg1"/>
          </a:solidFill>
        </p:grpSpPr>
        <p:sp>
          <p:nvSpPr>
            <p:cNvPr id="111" name="Freeform 716">
              <a:extLst>
                <a:ext uri="{FF2B5EF4-FFF2-40B4-BE49-F238E27FC236}">
                  <a16:creationId xmlns:a16="http://schemas.microsoft.com/office/drawing/2014/main" id="{73120147-8EE0-49ED-80F3-11C7CE4433F7}"/>
                </a:ext>
              </a:extLst>
            </p:cNvPr>
            <p:cNvSpPr>
              <a:spLocks/>
            </p:cNvSpPr>
            <p:nvPr userDrawn="1"/>
          </p:nvSpPr>
          <p:spPr bwMode="auto">
            <a:xfrm>
              <a:off x="4426" y="250"/>
              <a:ext cx="1" cy="29"/>
            </a:xfrm>
            <a:custGeom>
              <a:avLst/>
              <a:gdLst>
                <a:gd name="T0" fmla="*/ 0 w 1"/>
                <a:gd name="T1" fmla="*/ 14 h 20"/>
                <a:gd name="T2" fmla="*/ 1 w 1"/>
                <a:gd name="T3" fmla="*/ 0 h 20"/>
                <a:gd name="T4" fmla="*/ 0 w 1"/>
                <a:gd name="T5" fmla="*/ 14 h 20"/>
              </a:gdLst>
              <a:ahLst/>
              <a:cxnLst>
                <a:cxn ang="0">
                  <a:pos x="T0" y="T1"/>
                </a:cxn>
                <a:cxn ang="0">
                  <a:pos x="T2" y="T3"/>
                </a:cxn>
                <a:cxn ang="0">
                  <a:pos x="T4" y="T5"/>
                </a:cxn>
              </a:cxnLst>
              <a:rect l="0" t="0" r="r" b="b"/>
              <a:pathLst>
                <a:path w="1" h="20">
                  <a:moveTo>
                    <a:pt x="0" y="14"/>
                  </a:moveTo>
                  <a:cubicBezTo>
                    <a:pt x="0" y="11"/>
                    <a:pt x="1" y="5"/>
                    <a:pt x="1" y="0"/>
                  </a:cubicBezTo>
                  <a:cubicBezTo>
                    <a:pt x="1" y="13"/>
                    <a:pt x="0" y="20"/>
                    <a:pt x="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Freeform 717">
              <a:extLst>
                <a:ext uri="{FF2B5EF4-FFF2-40B4-BE49-F238E27FC236}">
                  <a16:creationId xmlns:a16="http://schemas.microsoft.com/office/drawing/2014/main" id="{1BB48DE8-F6E3-4BDE-93BE-A59F76AE442A}"/>
                </a:ext>
              </a:extLst>
            </p:cNvPr>
            <p:cNvSpPr>
              <a:spLocks/>
            </p:cNvSpPr>
            <p:nvPr userDrawn="1"/>
          </p:nvSpPr>
          <p:spPr bwMode="auto">
            <a:xfrm>
              <a:off x="4414" y="0"/>
              <a:ext cx="20" cy="250"/>
            </a:xfrm>
            <a:custGeom>
              <a:avLst/>
              <a:gdLst>
                <a:gd name="T0" fmla="*/ 11 w 14"/>
                <a:gd name="T1" fmla="*/ 6 h 174"/>
                <a:gd name="T2" fmla="*/ 9 w 14"/>
                <a:gd name="T3" fmla="*/ 174 h 174"/>
                <a:gd name="T4" fmla="*/ 14 w 14"/>
                <a:gd name="T5" fmla="*/ 8 h 174"/>
                <a:gd name="T6" fmla="*/ 9 w 14"/>
                <a:gd name="T7" fmla="*/ 17 h 174"/>
                <a:gd name="T8" fmla="*/ 11 w 14"/>
                <a:gd name="T9" fmla="*/ 0 h 174"/>
                <a:gd name="T10" fmla="*/ 11 w 14"/>
                <a:gd name="T11" fmla="*/ 6 h 174"/>
                <a:gd name="T12" fmla="*/ 11 w 14"/>
                <a:gd name="T13" fmla="*/ 32 h 174"/>
                <a:gd name="T14" fmla="*/ 11 w 14"/>
                <a:gd name="T15" fmla="*/ 6 h 174"/>
                <a:gd name="T16" fmla="*/ 11 w 14"/>
                <a:gd name="T17" fmla="*/ 6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174">
                  <a:moveTo>
                    <a:pt x="11" y="6"/>
                  </a:moveTo>
                  <a:cubicBezTo>
                    <a:pt x="13" y="62"/>
                    <a:pt x="13" y="118"/>
                    <a:pt x="9" y="174"/>
                  </a:cubicBezTo>
                  <a:cubicBezTo>
                    <a:pt x="11" y="119"/>
                    <a:pt x="3" y="63"/>
                    <a:pt x="14" y="8"/>
                  </a:cubicBezTo>
                  <a:cubicBezTo>
                    <a:pt x="14" y="12"/>
                    <a:pt x="12" y="16"/>
                    <a:pt x="9" y="17"/>
                  </a:cubicBezTo>
                  <a:cubicBezTo>
                    <a:pt x="11" y="12"/>
                    <a:pt x="11" y="6"/>
                    <a:pt x="11" y="0"/>
                  </a:cubicBezTo>
                  <a:cubicBezTo>
                    <a:pt x="12" y="24"/>
                    <a:pt x="0" y="48"/>
                    <a:pt x="11" y="6"/>
                  </a:cubicBezTo>
                  <a:cubicBezTo>
                    <a:pt x="11" y="15"/>
                    <a:pt x="12" y="24"/>
                    <a:pt x="11" y="32"/>
                  </a:cubicBezTo>
                  <a:cubicBezTo>
                    <a:pt x="13" y="24"/>
                    <a:pt x="9" y="14"/>
                    <a:pt x="11" y="6"/>
                  </a:cubicBezTo>
                  <a:cubicBezTo>
                    <a:pt x="13" y="62"/>
                    <a:pt x="9" y="13"/>
                    <a:pt x="1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Freeform 718">
              <a:extLst>
                <a:ext uri="{FF2B5EF4-FFF2-40B4-BE49-F238E27FC236}">
                  <a16:creationId xmlns:a16="http://schemas.microsoft.com/office/drawing/2014/main" id="{2F0C284A-BB56-45EF-9AC5-E6D23F1974DE}"/>
                </a:ext>
              </a:extLst>
            </p:cNvPr>
            <p:cNvSpPr>
              <a:spLocks/>
            </p:cNvSpPr>
            <p:nvPr userDrawn="1"/>
          </p:nvSpPr>
          <p:spPr bwMode="auto">
            <a:xfrm>
              <a:off x="4416" y="198"/>
              <a:ext cx="4" cy="84"/>
            </a:xfrm>
            <a:custGeom>
              <a:avLst/>
              <a:gdLst>
                <a:gd name="T0" fmla="*/ 0 w 3"/>
                <a:gd name="T1" fmla="*/ 58 h 58"/>
                <a:gd name="T2" fmla="*/ 3 w 3"/>
                <a:gd name="T3" fmla="*/ 0 h 58"/>
                <a:gd name="T4" fmla="*/ 0 w 3"/>
                <a:gd name="T5" fmla="*/ 58 h 58"/>
              </a:gdLst>
              <a:ahLst/>
              <a:cxnLst>
                <a:cxn ang="0">
                  <a:pos x="T0" y="T1"/>
                </a:cxn>
                <a:cxn ang="0">
                  <a:pos x="T2" y="T3"/>
                </a:cxn>
                <a:cxn ang="0">
                  <a:pos x="T4" y="T5"/>
                </a:cxn>
              </a:cxnLst>
              <a:rect l="0" t="0" r="r" b="b"/>
              <a:pathLst>
                <a:path w="3" h="58">
                  <a:moveTo>
                    <a:pt x="0" y="58"/>
                  </a:moveTo>
                  <a:cubicBezTo>
                    <a:pt x="1" y="39"/>
                    <a:pt x="2" y="19"/>
                    <a:pt x="3" y="0"/>
                  </a:cubicBezTo>
                  <a:cubicBezTo>
                    <a:pt x="3" y="34"/>
                    <a:pt x="1" y="28"/>
                    <a:pt x="0"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Freeform 719">
              <a:extLst>
                <a:ext uri="{FF2B5EF4-FFF2-40B4-BE49-F238E27FC236}">
                  <a16:creationId xmlns:a16="http://schemas.microsoft.com/office/drawing/2014/main" id="{07FF5117-755C-47F2-B3D7-E1DB1B294D9E}"/>
                </a:ext>
              </a:extLst>
            </p:cNvPr>
            <p:cNvSpPr>
              <a:spLocks/>
            </p:cNvSpPr>
            <p:nvPr userDrawn="1"/>
          </p:nvSpPr>
          <p:spPr bwMode="auto">
            <a:xfrm>
              <a:off x="4420" y="224"/>
              <a:ext cx="4" cy="77"/>
            </a:xfrm>
            <a:custGeom>
              <a:avLst/>
              <a:gdLst>
                <a:gd name="T0" fmla="*/ 2 w 3"/>
                <a:gd name="T1" fmla="*/ 19 h 53"/>
                <a:gd name="T2" fmla="*/ 0 w 3"/>
                <a:gd name="T3" fmla="*/ 53 h 53"/>
                <a:gd name="T4" fmla="*/ 2 w 3"/>
                <a:gd name="T5" fmla="*/ 19 h 53"/>
                <a:gd name="T6" fmla="*/ 2 w 3"/>
                <a:gd name="T7" fmla="*/ 27 h 53"/>
                <a:gd name="T8" fmla="*/ 2 w 3"/>
                <a:gd name="T9" fmla="*/ 19 h 53"/>
                <a:gd name="T10" fmla="*/ 2 w 3"/>
                <a:gd name="T11" fmla="*/ 19 h 53"/>
              </a:gdLst>
              <a:ahLst/>
              <a:cxnLst>
                <a:cxn ang="0">
                  <a:pos x="T0" y="T1"/>
                </a:cxn>
                <a:cxn ang="0">
                  <a:pos x="T2" y="T3"/>
                </a:cxn>
                <a:cxn ang="0">
                  <a:pos x="T4" y="T5"/>
                </a:cxn>
                <a:cxn ang="0">
                  <a:pos x="T6" y="T7"/>
                </a:cxn>
                <a:cxn ang="0">
                  <a:pos x="T8" y="T9"/>
                </a:cxn>
                <a:cxn ang="0">
                  <a:pos x="T10" y="T11"/>
                </a:cxn>
              </a:cxnLst>
              <a:rect l="0" t="0" r="r" b="b"/>
              <a:pathLst>
                <a:path w="3" h="53">
                  <a:moveTo>
                    <a:pt x="2" y="19"/>
                  </a:moveTo>
                  <a:cubicBezTo>
                    <a:pt x="3" y="30"/>
                    <a:pt x="2" y="42"/>
                    <a:pt x="0" y="53"/>
                  </a:cubicBezTo>
                  <a:cubicBezTo>
                    <a:pt x="1" y="42"/>
                    <a:pt x="1" y="30"/>
                    <a:pt x="2" y="19"/>
                  </a:cubicBezTo>
                  <a:cubicBezTo>
                    <a:pt x="3" y="22"/>
                    <a:pt x="3" y="25"/>
                    <a:pt x="2" y="27"/>
                  </a:cubicBezTo>
                  <a:cubicBezTo>
                    <a:pt x="1" y="0"/>
                    <a:pt x="1" y="46"/>
                    <a:pt x="2" y="19"/>
                  </a:cubicBezTo>
                  <a:cubicBezTo>
                    <a:pt x="3" y="30"/>
                    <a:pt x="1" y="30"/>
                    <a:pt x="2"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720">
              <a:extLst>
                <a:ext uri="{FF2B5EF4-FFF2-40B4-BE49-F238E27FC236}">
                  <a16:creationId xmlns:a16="http://schemas.microsoft.com/office/drawing/2014/main" id="{0A87A112-364A-4B21-BBE2-538EE98EDA77}"/>
                </a:ext>
              </a:extLst>
            </p:cNvPr>
            <p:cNvSpPr>
              <a:spLocks/>
            </p:cNvSpPr>
            <p:nvPr userDrawn="1"/>
          </p:nvSpPr>
          <p:spPr bwMode="auto">
            <a:xfrm>
              <a:off x="2098" y="3108"/>
              <a:ext cx="13" cy="7"/>
            </a:xfrm>
            <a:custGeom>
              <a:avLst/>
              <a:gdLst>
                <a:gd name="T0" fmla="*/ 0 w 9"/>
                <a:gd name="T1" fmla="*/ 0 h 5"/>
                <a:gd name="T2" fmla="*/ 6 w 9"/>
                <a:gd name="T3" fmla="*/ 5 h 5"/>
                <a:gd name="T4" fmla="*/ 0 w 9"/>
                <a:gd name="T5" fmla="*/ 0 h 5"/>
              </a:gdLst>
              <a:ahLst/>
              <a:cxnLst>
                <a:cxn ang="0">
                  <a:pos x="T0" y="T1"/>
                </a:cxn>
                <a:cxn ang="0">
                  <a:pos x="T2" y="T3"/>
                </a:cxn>
                <a:cxn ang="0">
                  <a:pos x="T4" y="T5"/>
                </a:cxn>
              </a:cxnLst>
              <a:rect l="0" t="0" r="r" b="b"/>
              <a:pathLst>
                <a:path w="9" h="5">
                  <a:moveTo>
                    <a:pt x="0" y="0"/>
                  </a:moveTo>
                  <a:cubicBezTo>
                    <a:pt x="6" y="3"/>
                    <a:pt x="9" y="5"/>
                    <a:pt x="6" y="5"/>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721">
              <a:extLst>
                <a:ext uri="{FF2B5EF4-FFF2-40B4-BE49-F238E27FC236}">
                  <a16:creationId xmlns:a16="http://schemas.microsoft.com/office/drawing/2014/main" id="{4E3A483E-3082-41DD-8435-180464279648}"/>
                </a:ext>
              </a:extLst>
            </p:cNvPr>
            <p:cNvSpPr>
              <a:spLocks/>
            </p:cNvSpPr>
            <p:nvPr userDrawn="1"/>
          </p:nvSpPr>
          <p:spPr bwMode="auto">
            <a:xfrm>
              <a:off x="1876" y="3029"/>
              <a:ext cx="39" cy="12"/>
            </a:xfrm>
            <a:custGeom>
              <a:avLst/>
              <a:gdLst>
                <a:gd name="T0" fmla="*/ 27 w 27"/>
                <a:gd name="T1" fmla="*/ 9 h 9"/>
                <a:gd name="T2" fmla="*/ 0 w 27"/>
                <a:gd name="T3" fmla="*/ 0 h 9"/>
                <a:gd name="T4" fmla="*/ 27 w 27"/>
                <a:gd name="T5" fmla="*/ 9 h 9"/>
              </a:gdLst>
              <a:ahLst/>
              <a:cxnLst>
                <a:cxn ang="0">
                  <a:pos x="T0" y="T1"/>
                </a:cxn>
                <a:cxn ang="0">
                  <a:pos x="T2" y="T3"/>
                </a:cxn>
                <a:cxn ang="0">
                  <a:pos x="T4" y="T5"/>
                </a:cxn>
              </a:cxnLst>
              <a:rect l="0" t="0" r="r" b="b"/>
              <a:pathLst>
                <a:path w="27" h="9">
                  <a:moveTo>
                    <a:pt x="27" y="9"/>
                  </a:moveTo>
                  <a:cubicBezTo>
                    <a:pt x="0" y="0"/>
                    <a:pt x="0" y="0"/>
                    <a:pt x="0" y="0"/>
                  </a:cubicBezTo>
                  <a:cubicBezTo>
                    <a:pt x="8" y="3"/>
                    <a:pt x="15" y="5"/>
                    <a:pt x="27"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722">
              <a:extLst>
                <a:ext uri="{FF2B5EF4-FFF2-40B4-BE49-F238E27FC236}">
                  <a16:creationId xmlns:a16="http://schemas.microsoft.com/office/drawing/2014/main" id="{C378B2AC-149A-4819-BB50-3FEE8C3A56A3}"/>
                </a:ext>
              </a:extLst>
            </p:cNvPr>
            <p:cNvSpPr>
              <a:spLocks/>
            </p:cNvSpPr>
            <p:nvPr userDrawn="1"/>
          </p:nvSpPr>
          <p:spPr bwMode="auto">
            <a:xfrm>
              <a:off x="2234" y="3149"/>
              <a:ext cx="33" cy="10"/>
            </a:xfrm>
            <a:custGeom>
              <a:avLst/>
              <a:gdLst>
                <a:gd name="T0" fmla="*/ 23 w 23"/>
                <a:gd name="T1" fmla="*/ 7 h 7"/>
                <a:gd name="T2" fmla="*/ 0 w 23"/>
                <a:gd name="T3" fmla="*/ 0 h 7"/>
                <a:gd name="T4" fmla="*/ 23 w 23"/>
                <a:gd name="T5" fmla="*/ 7 h 7"/>
              </a:gdLst>
              <a:ahLst/>
              <a:cxnLst>
                <a:cxn ang="0">
                  <a:pos x="T0" y="T1"/>
                </a:cxn>
                <a:cxn ang="0">
                  <a:pos x="T2" y="T3"/>
                </a:cxn>
                <a:cxn ang="0">
                  <a:pos x="T4" y="T5"/>
                </a:cxn>
              </a:cxnLst>
              <a:rect l="0" t="0" r="r" b="b"/>
              <a:pathLst>
                <a:path w="23" h="7">
                  <a:moveTo>
                    <a:pt x="23" y="7"/>
                  </a:moveTo>
                  <a:cubicBezTo>
                    <a:pt x="0" y="0"/>
                    <a:pt x="0" y="0"/>
                    <a:pt x="0" y="0"/>
                  </a:cubicBezTo>
                  <a:cubicBezTo>
                    <a:pt x="8" y="2"/>
                    <a:pt x="16" y="4"/>
                    <a:pt x="2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723">
              <a:extLst>
                <a:ext uri="{FF2B5EF4-FFF2-40B4-BE49-F238E27FC236}">
                  <a16:creationId xmlns:a16="http://schemas.microsoft.com/office/drawing/2014/main" id="{0AB42A89-41AD-4D57-83DE-4F1D4B85F756}"/>
                </a:ext>
              </a:extLst>
            </p:cNvPr>
            <p:cNvSpPr>
              <a:spLocks/>
            </p:cNvSpPr>
            <p:nvPr userDrawn="1"/>
          </p:nvSpPr>
          <p:spPr bwMode="auto">
            <a:xfrm>
              <a:off x="3654" y="1951"/>
              <a:ext cx="61" cy="61"/>
            </a:xfrm>
            <a:custGeom>
              <a:avLst/>
              <a:gdLst>
                <a:gd name="T0" fmla="*/ 0 w 43"/>
                <a:gd name="T1" fmla="*/ 42 h 42"/>
                <a:gd name="T2" fmla="*/ 43 w 43"/>
                <a:gd name="T3" fmla="*/ 0 h 42"/>
                <a:gd name="T4" fmla="*/ 0 w 43"/>
                <a:gd name="T5" fmla="*/ 42 h 42"/>
              </a:gdLst>
              <a:ahLst/>
              <a:cxnLst>
                <a:cxn ang="0">
                  <a:pos x="T0" y="T1"/>
                </a:cxn>
                <a:cxn ang="0">
                  <a:pos x="T2" y="T3"/>
                </a:cxn>
                <a:cxn ang="0">
                  <a:pos x="T4" y="T5"/>
                </a:cxn>
              </a:cxnLst>
              <a:rect l="0" t="0" r="r" b="b"/>
              <a:pathLst>
                <a:path w="43" h="42">
                  <a:moveTo>
                    <a:pt x="0" y="42"/>
                  </a:moveTo>
                  <a:cubicBezTo>
                    <a:pt x="17" y="26"/>
                    <a:pt x="32" y="12"/>
                    <a:pt x="43" y="0"/>
                  </a:cubicBezTo>
                  <a:cubicBezTo>
                    <a:pt x="14" y="33"/>
                    <a:pt x="10" y="34"/>
                    <a:pt x="0"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724">
              <a:extLst>
                <a:ext uri="{FF2B5EF4-FFF2-40B4-BE49-F238E27FC236}">
                  <a16:creationId xmlns:a16="http://schemas.microsoft.com/office/drawing/2014/main" id="{32441C1A-94F5-44C7-92C8-64EA41CD24E3}"/>
                </a:ext>
              </a:extLst>
            </p:cNvPr>
            <p:cNvSpPr>
              <a:spLocks/>
            </p:cNvSpPr>
            <p:nvPr userDrawn="1"/>
          </p:nvSpPr>
          <p:spPr bwMode="auto">
            <a:xfrm>
              <a:off x="1865" y="2995"/>
              <a:ext cx="14" cy="6"/>
            </a:xfrm>
            <a:custGeom>
              <a:avLst/>
              <a:gdLst>
                <a:gd name="T0" fmla="*/ 10 w 10"/>
                <a:gd name="T1" fmla="*/ 2 h 4"/>
                <a:gd name="T2" fmla="*/ 0 w 10"/>
                <a:gd name="T3" fmla="*/ 0 h 4"/>
                <a:gd name="T4" fmla="*/ 10 w 10"/>
                <a:gd name="T5" fmla="*/ 2 h 4"/>
                <a:gd name="T6" fmla="*/ 10 w 10"/>
                <a:gd name="T7" fmla="*/ 2 h 4"/>
              </a:gdLst>
              <a:ahLst/>
              <a:cxnLst>
                <a:cxn ang="0">
                  <a:pos x="T0" y="T1"/>
                </a:cxn>
                <a:cxn ang="0">
                  <a:pos x="T2" y="T3"/>
                </a:cxn>
                <a:cxn ang="0">
                  <a:pos x="T4" y="T5"/>
                </a:cxn>
                <a:cxn ang="0">
                  <a:pos x="T6" y="T7"/>
                </a:cxn>
              </a:cxnLst>
              <a:rect l="0" t="0" r="r" b="b"/>
              <a:pathLst>
                <a:path w="10" h="4">
                  <a:moveTo>
                    <a:pt x="10" y="2"/>
                  </a:moveTo>
                  <a:cubicBezTo>
                    <a:pt x="10" y="4"/>
                    <a:pt x="0" y="1"/>
                    <a:pt x="0" y="0"/>
                  </a:cubicBezTo>
                  <a:cubicBezTo>
                    <a:pt x="3" y="1"/>
                    <a:pt x="6" y="2"/>
                    <a:pt x="10" y="2"/>
                  </a:cubicBezTo>
                  <a:cubicBezTo>
                    <a:pt x="10" y="4"/>
                    <a:pt x="10" y="2"/>
                    <a:pt x="1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725">
              <a:extLst>
                <a:ext uri="{FF2B5EF4-FFF2-40B4-BE49-F238E27FC236}">
                  <a16:creationId xmlns:a16="http://schemas.microsoft.com/office/drawing/2014/main" id="{BAB536EE-6450-4793-B088-174436044D4B}"/>
                </a:ext>
              </a:extLst>
            </p:cNvPr>
            <p:cNvSpPr>
              <a:spLocks/>
            </p:cNvSpPr>
            <p:nvPr userDrawn="1"/>
          </p:nvSpPr>
          <p:spPr bwMode="auto">
            <a:xfrm>
              <a:off x="2369" y="3191"/>
              <a:ext cx="59" cy="14"/>
            </a:xfrm>
            <a:custGeom>
              <a:avLst/>
              <a:gdLst>
                <a:gd name="T0" fmla="*/ 21 w 41"/>
                <a:gd name="T1" fmla="*/ 3 h 10"/>
                <a:gd name="T2" fmla="*/ 41 w 41"/>
                <a:gd name="T3" fmla="*/ 10 h 10"/>
                <a:gd name="T4" fmla="*/ 0 w 41"/>
                <a:gd name="T5" fmla="*/ 0 h 10"/>
                <a:gd name="T6" fmla="*/ 25 w 41"/>
                <a:gd name="T7" fmla="*/ 5 h 10"/>
                <a:gd name="T8" fmla="*/ 21 w 41"/>
                <a:gd name="T9" fmla="*/ 3 h 10"/>
                <a:gd name="T10" fmla="*/ 21 w 41"/>
                <a:gd name="T11" fmla="*/ 3 h 10"/>
              </a:gdLst>
              <a:ahLst/>
              <a:cxnLst>
                <a:cxn ang="0">
                  <a:pos x="T0" y="T1"/>
                </a:cxn>
                <a:cxn ang="0">
                  <a:pos x="T2" y="T3"/>
                </a:cxn>
                <a:cxn ang="0">
                  <a:pos x="T4" y="T5"/>
                </a:cxn>
                <a:cxn ang="0">
                  <a:pos x="T6" y="T7"/>
                </a:cxn>
                <a:cxn ang="0">
                  <a:pos x="T8" y="T9"/>
                </a:cxn>
                <a:cxn ang="0">
                  <a:pos x="T10" y="T11"/>
                </a:cxn>
              </a:cxnLst>
              <a:rect l="0" t="0" r="r" b="b"/>
              <a:pathLst>
                <a:path w="41" h="10">
                  <a:moveTo>
                    <a:pt x="21" y="3"/>
                  </a:moveTo>
                  <a:cubicBezTo>
                    <a:pt x="28" y="6"/>
                    <a:pt x="35" y="8"/>
                    <a:pt x="41" y="10"/>
                  </a:cubicBezTo>
                  <a:cubicBezTo>
                    <a:pt x="28" y="6"/>
                    <a:pt x="14" y="3"/>
                    <a:pt x="0" y="0"/>
                  </a:cubicBezTo>
                  <a:cubicBezTo>
                    <a:pt x="9" y="0"/>
                    <a:pt x="17" y="2"/>
                    <a:pt x="25" y="5"/>
                  </a:cubicBezTo>
                  <a:cubicBezTo>
                    <a:pt x="13" y="1"/>
                    <a:pt x="33" y="9"/>
                    <a:pt x="21" y="3"/>
                  </a:cubicBezTo>
                  <a:cubicBezTo>
                    <a:pt x="28" y="6"/>
                    <a:pt x="25" y="5"/>
                    <a:pt x="2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726">
              <a:extLst>
                <a:ext uri="{FF2B5EF4-FFF2-40B4-BE49-F238E27FC236}">
                  <a16:creationId xmlns:a16="http://schemas.microsoft.com/office/drawing/2014/main" id="{C311ACB8-E215-4E7B-88E2-4828BECE7C4F}"/>
                </a:ext>
              </a:extLst>
            </p:cNvPr>
            <p:cNvSpPr>
              <a:spLocks/>
            </p:cNvSpPr>
            <p:nvPr userDrawn="1"/>
          </p:nvSpPr>
          <p:spPr bwMode="auto">
            <a:xfrm>
              <a:off x="1859" y="2524"/>
              <a:ext cx="33" cy="20"/>
            </a:xfrm>
            <a:custGeom>
              <a:avLst/>
              <a:gdLst>
                <a:gd name="T0" fmla="*/ 2 w 23"/>
                <a:gd name="T1" fmla="*/ 12 h 14"/>
                <a:gd name="T2" fmla="*/ 23 w 23"/>
                <a:gd name="T3" fmla="*/ 0 h 14"/>
                <a:gd name="T4" fmla="*/ 2 w 23"/>
                <a:gd name="T5" fmla="*/ 12 h 14"/>
              </a:gdLst>
              <a:ahLst/>
              <a:cxnLst>
                <a:cxn ang="0">
                  <a:pos x="T0" y="T1"/>
                </a:cxn>
                <a:cxn ang="0">
                  <a:pos x="T2" y="T3"/>
                </a:cxn>
                <a:cxn ang="0">
                  <a:pos x="T4" y="T5"/>
                </a:cxn>
              </a:cxnLst>
              <a:rect l="0" t="0" r="r" b="b"/>
              <a:pathLst>
                <a:path w="23" h="14">
                  <a:moveTo>
                    <a:pt x="2" y="12"/>
                  </a:moveTo>
                  <a:cubicBezTo>
                    <a:pt x="10" y="7"/>
                    <a:pt x="17" y="3"/>
                    <a:pt x="23" y="0"/>
                  </a:cubicBezTo>
                  <a:cubicBezTo>
                    <a:pt x="8" y="10"/>
                    <a:pt x="0" y="14"/>
                    <a:pt x="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727">
              <a:extLst>
                <a:ext uri="{FF2B5EF4-FFF2-40B4-BE49-F238E27FC236}">
                  <a16:creationId xmlns:a16="http://schemas.microsoft.com/office/drawing/2014/main" id="{ABB33900-EA71-452E-8A18-9895E4B6A52D}"/>
                </a:ext>
              </a:extLst>
            </p:cNvPr>
            <p:cNvSpPr>
              <a:spLocks/>
            </p:cNvSpPr>
            <p:nvPr userDrawn="1"/>
          </p:nvSpPr>
          <p:spPr bwMode="auto">
            <a:xfrm>
              <a:off x="1868" y="3026"/>
              <a:ext cx="18" cy="5"/>
            </a:xfrm>
            <a:custGeom>
              <a:avLst/>
              <a:gdLst>
                <a:gd name="T0" fmla="*/ 3 w 13"/>
                <a:gd name="T1" fmla="*/ 1 h 4"/>
                <a:gd name="T2" fmla="*/ 3 w 13"/>
                <a:gd name="T3" fmla="*/ 1 h 4"/>
                <a:gd name="T4" fmla="*/ 3 w 13"/>
                <a:gd name="T5" fmla="*/ 1 h 4"/>
              </a:gdLst>
              <a:ahLst/>
              <a:cxnLst>
                <a:cxn ang="0">
                  <a:pos x="T0" y="T1"/>
                </a:cxn>
                <a:cxn ang="0">
                  <a:pos x="T2" y="T3"/>
                </a:cxn>
                <a:cxn ang="0">
                  <a:pos x="T4" y="T5"/>
                </a:cxn>
              </a:cxnLst>
              <a:rect l="0" t="0" r="r" b="b"/>
              <a:pathLst>
                <a:path w="13" h="4">
                  <a:moveTo>
                    <a:pt x="3" y="1"/>
                  </a:moveTo>
                  <a:cubicBezTo>
                    <a:pt x="0" y="0"/>
                    <a:pt x="13" y="4"/>
                    <a:pt x="3" y="1"/>
                  </a:cubicBezTo>
                  <a:cubicBezTo>
                    <a:pt x="3" y="1"/>
                    <a:pt x="3" y="1"/>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728">
              <a:extLst>
                <a:ext uri="{FF2B5EF4-FFF2-40B4-BE49-F238E27FC236}">
                  <a16:creationId xmlns:a16="http://schemas.microsoft.com/office/drawing/2014/main" id="{A4D0C8E5-EB78-4A3A-A8A8-AAF32D4AA5D5}"/>
                </a:ext>
              </a:extLst>
            </p:cNvPr>
            <p:cNvSpPr>
              <a:spLocks/>
            </p:cNvSpPr>
            <p:nvPr userDrawn="1"/>
          </p:nvSpPr>
          <p:spPr bwMode="auto">
            <a:xfrm>
              <a:off x="2105" y="3069"/>
              <a:ext cx="43" cy="14"/>
            </a:xfrm>
            <a:custGeom>
              <a:avLst/>
              <a:gdLst>
                <a:gd name="T0" fmla="*/ 30 w 30"/>
                <a:gd name="T1" fmla="*/ 10 h 10"/>
                <a:gd name="T2" fmla="*/ 0 w 30"/>
                <a:gd name="T3" fmla="*/ 0 h 10"/>
                <a:gd name="T4" fmla="*/ 30 w 30"/>
                <a:gd name="T5" fmla="*/ 10 h 10"/>
              </a:gdLst>
              <a:ahLst/>
              <a:cxnLst>
                <a:cxn ang="0">
                  <a:pos x="T0" y="T1"/>
                </a:cxn>
                <a:cxn ang="0">
                  <a:pos x="T2" y="T3"/>
                </a:cxn>
                <a:cxn ang="0">
                  <a:pos x="T4" y="T5"/>
                </a:cxn>
              </a:cxnLst>
              <a:rect l="0" t="0" r="r" b="b"/>
              <a:pathLst>
                <a:path w="30" h="10">
                  <a:moveTo>
                    <a:pt x="30" y="10"/>
                  </a:moveTo>
                  <a:cubicBezTo>
                    <a:pt x="0" y="0"/>
                    <a:pt x="0" y="0"/>
                    <a:pt x="0" y="0"/>
                  </a:cubicBezTo>
                  <a:cubicBezTo>
                    <a:pt x="13" y="4"/>
                    <a:pt x="23" y="7"/>
                    <a:pt x="3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Freeform 729">
              <a:extLst>
                <a:ext uri="{FF2B5EF4-FFF2-40B4-BE49-F238E27FC236}">
                  <a16:creationId xmlns:a16="http://schemas.microsoft.com/office/drawing/2014/main" id="{8B544C05-62C0-4F85-AE44-83ED3AA84EEE}"/>
                </a:ext>
              </a:extLst>
            </p:cNvPr>
            <p:cNvSpPr>
              <a:spLocks/>
            </p:cNvSpPr>
            <p:nvPr userDrawn="1"/>
          </p:nvSpPr>
          <p:spPr bwMode="auto">
            <a:xfrm>
              <a:off x="3633" y="2012"/>
              <a:ext cx="21" cy="19"/>
            </a:xfrm>
            <a:custGeom>
              <a:avLst/>
              <a:gdLst>
                <a:gd name="T0" fmla="*/ 14 w 14"/>
                <a:gd name="T1" fmla="*/ 0 h 13"/>
                <a:gd name="T2" fmla="*/ 0 w 14"/>
                <a:gd name="T3" fmla="*/ 13 h 13"/>
                <a:gd name="T4" fmla="*/ 14 w 14"/>
                <a:gd name="T5" fmla="*/ 0 h 13"/>
              </a:gdLst>
              <a:ahLst/>
              <a:cxnLst>
                <a:cxn ang="0">
                  <a:pos x="T0" y="T1"/>
                </a:cxn>
                <a:cxn ang="0">
                  <a:pos x="T2" y="T3"/>
                </a:cxn>
                <a:cxn ang="0">
                  <a:pos x="T4" y="T5"/>
                </a:cxn>
              </a:cxnLst>
              <a:rect l="0" t="0" r="r" b="b"/>
              <a:pathLst>
                <a:path w="14" h="13">
                  <a:moveTo>
                    <a:pt x="14" y="0"/>
                  </a:moveTo>
                  <a:cubicBezTo>
                    <a:pt x="0" y="13"/>
                    <a:pt x="0" y="13"/>
                    <a:pt x="0" y="13"/>
                  </a:cubicBezTo>
                  <a:cubicBezTo>
                    <a:pt x="6" y="6"/>
                    <a:pt x="10"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730">
              <a:extLst>
                <a:ext uri="{FF2B5EF4-FFF2-40B4-BE49-F238E27FC236}">
                  <a16:creationId xmlns:a16="http://schemas.microsoft.com/office/drawing/2014/main" id="{8B506BA8-401B-4855-AC63-3522DDA407D3}"/>
                </a:ext>
              </a:extLst>
            </p:cNvPr>
            <p:cNvSpPr>
              <a:spLocks/>
            </p:cNvSpPr>
            <p:nvPr userDrawn="1"/>
          </p:nvSpPr>
          <p:spPr bwMode="auto">
            <a:xfrm>
              <a:off x="4403" y="496"/>
              <a:ext cx="7" cy="39"/>
            </a:xfrm>
            <a:custGeom>
              <a:avLst/>
              <a:gdLst>
                <a:gd name="T0" fmla="*/ 5 w 5"/>
                <a:gd name="T1" fmla="*/ 0 h 27"/>
                <a:gd name="T2" fmla="*/ 0 w 5"/>
                <a:gd name="T3" fmla="*/ 27 h 27"/>
                <a:gd name="T4" fmla="*/ 5 w 5"/>
                <a:gd name="T5" fmla="*/ 0 h 27"/>
              </a:gdLst>
              <a:ahLst/>
              <a:cxnLst>
                <a:cxn ang="0">
                  <a:pos x="T0" y="T1"/>
                </a:cxn>
                <a:cxn ang="0">
                  <a:pos x="T2" y="T3"/>
                </a:cxn>
                <a:cxn ang="0">
                  <a:pos x="T4" y="T5"/>
                </a:cxn>
              </a:cxnLst>
              <a:rect l="0" t="0" r="r" b="b"/>
              <a:pathLst>
                <a:path w="5" h="27">
                  <a:moveTo>
                    <a:pt x="5" y="0"/>
                  </a:moveTo>
                  <a:cubicBezTo>
                    <a:pt x="3" y="19"/>
                    <a:pt x="1" y="24"/>
                    <a:pt x="0" y="27"/>
                  </a:cubicBezTo>
                  <a:cubicBezTo>
                    <a:pt x="2" y="17"/>
                    <a:pt x="3" y="8"/>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731">
              <a:extLst>
                <a:ext uri="{FF2B5EF4-FFF2-40B4-BE49-F238E27FC236}">
                  <a16:creationId xmlns:a16="http://schemas.microsoft.com/office/drawing/2014/main" id="{CB7D11AD-FCB7-4889-8234-62EBF3470104}"/>
                </a:ext>
              </a:extLst>
            </p:cNvPr>
            <p:cNvSpPr>
              <a:spLocks/>
            </p:cNvSpPr>
            <p:nvPr userDrawn="1"/>
          </p:nvSpPr>
          <p:spPr bwMode="auto">
            <a:xfrm>
              <a:off x="4413" y="63"/>
              <a:ext cx="0" cy="12"/>
            </a:xfrm>
            <a:custGeom>
              <a:avLst/>
              <a:gdLst>
                <a:gd name="T0" fmla="*/ 8 h 8"/>
                <a:gd name="T1" fmla="*/ 0 h 8"/>
                <a:gd name="T2" fmla="*/ 8 h 8"/>
              </a:gdLst>
              <a:ahLst/>
              <a:cxnLst>
                <a:cxn ang="0">
                  <a:pos x="0" y="T0"/>
                </a:cxn>
                <a:cxn ang="0">
                  <a:pos x="0" y="T1"/>
                </a:cxn>
                <a:cxn ang="0">
                  <a:pos x="0" y="T2"/>
                </a:cxn>
              </a:cxnLst>
              <a:rect l="0" t="0" r="r" b="b"/>
              <a:pathLst>
                <a:path h="8">
                  <a:moveTo>
                    <a:pt x="0" y="8"/>
                  </a:moveTo>
                  <a:cubicBezTo>
                    <a:pt x="0" y="0"/>
                    <a:pt x="0" y="0"/>
                    <a:pt x="0" y="0"/>
                  </a:cubicBezTo>
                  <a:cubicBezTo>
                    <a:pt x="0" y="3"/>
                    <a:pt x="0" y="6"/>
                    <a:pt x="0"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Freeform 732">
              <a:extLst>
                <a:ext uri="{FF2B5EF4-FFF2-40B4-BE49-F238E27FC236}">
                  <a16:creationId xmlns:a16="http://schemas.microsoft.com/office/drawing/2014/main" id="{463D495F-2A91-4849-867E-EDE379AA8882}"/>
                </a:ext>
              </a:extLst>
            </p:cNvPr>
            <p:cNvSpPr>
              <a:spLocks/>
            </p:cNvSpPr>
            <p:nvPr userDrawn="1"/>
          </p:nvSpPr>
          <p:spPr bwMode="auto">
            <a:xfrm>
              <a:off x="4147" y="1073"/>
              <a:ext cx="7" cy="11"/>
            </a:xfrm>
            <a:custGeom>
              <a:avLst/>
              <a:gdLst>
                <a:gd name="T0" fmla="*/ 5 w 5"/>
                <a:gd name="T1" fmla="*/ 0 h 8"/>
                <a:gd name="T2" fmla="*/ 0 w 5"/>
                <a:gd name="T3" fmla="*/ 8 h 8"/>
                <a:gd name="T4" fmla="*/ 5 w 5"/>
                <a:gd name="T5" fmla="*/ 0 h 8"/>
              </a:gdLst>
              <a:ahLst/>
              <a:cxnLst>
                <a:cxn ang="0">
                  <a:pos x="T0" y="T1"/>
                </a:cxn>
                <a:cxn ang="0">
                  <a:pos x="T2" y="T3"/>
                </a:cxn>
                <a:cxn ang="0">
                  <a:pos x="T4" y="T5"/>
                </a:cxn>
              </a:cxnLst>
              <a:rect l="0" t="0" r="r" b="b"/>
              <a:pathLst>
                <a:path w="5" h="8">
                  <a:moveTo>
                    <a:pt x="5" y="0"/>
                  </a:moveTo>
                  <a:cubicBezTo>
                    <a:pt x="3" y="3"/>
                    <a:pt x="2" y="6"/>
                    <a:pt x="0" y="8"/>
                  </a:cubicBezTo>
                  <a:cubicBezTo>
                    <a:pt x="2" y="3"/>
                    <a:pt x="4"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733">
              <a:extLst>
                <a:ext uri="{FF2B5EF4-FFF2-40B4-BE49-F238E27FC236}">
                  <a16:creationId xmlns:a16="http://schemas.microsoft.com/office/drawing/2014/main" id="{ED81B4E6-91AF-4127-821A-634DF134922F}"/>
                </a:ext>
              </a:extLst>
            </p:cNvPr>
            <p:cNvSpPr>
              <a:spLocks noEditPoints="1"/>
            </p:cNvSpPr>
            <p:nvPr userDrawn="1"/>
          </p:nvSpPr>
          <p:spPr bwMode="auto">
            <a:xfrm>
              <a:off x="1328" y="7"/>
              <a:ext cx="3095" cy="3233"/>
            </a:xfrm>
            <a:custGeom>
              <a:avLst/>
              <a:gdLst>
                <a:gd name="T0" fmla="*/ 135 w 2152"/>
                <a:gd name="T1" fmla="*/ 2033 h 2248"/>
                <a:gd name="T2" fmla="*/ 459 w 2152"/>
                <a:gd name="T3" fmla="*/ 1694 h 2248"/>
                <a:gd name="T4" fmla="*/ 823 w 2152"/>
                <a:gd name="T5" fmla="*/ 2146 h 2248"/>
                <a:gd name="T6" fmla="*/ 1239 w 2152"/>
                <a:gd name="T7" fmla="*/ 1566 h 2248"/>
                <a:gd name="T8" fmla="*/ 1395 w 2152"/>
                <a:gd name="T9" fmla="*/ 1593 h 2248"/>
                <a:gd name="T10" fmla="*/ 1895 w 2152"/>
                <a:gd name="T11" fmla="*/ 923 h 2248"/>
                <a:gd name="T12" fmla="*/ 1964 w 2152"/>
                <a:gd name="T13" fmla="*/ 893 h 2248"/>
                <a:gd name="T14" fmla="*/ 2067 w 2152"/>
                <a:gd name="T15" fmla="*/ 658 h 2248"/>
                <a:gd name="T16" fmla="*/ 1967 w 2152"/>
                <a:gd name="T17" fmla="*/ 888 h 2248"/>
                <a:gd name="T18" fmla="*/ 2065 w 2152"/>
                <a:gd name="T19" fmla="*/ 506 h 2248"/>
                <a:gd name="T20" fmla="*/ 2136 w 2152"/>
                <a:gd name="T21" fmla="*/ 5 h 2248"/>
                <a:gd name="T22" fmla="*/ 1478 w 2152"/>
                <a:gd name="T23" fmla="*/ 1400 h 2248"/>
                <a:gd name="T24" fmla="*/ 705 w 2152"/>
                <a:gd name="T25" fmla="*/ 1560 h 2248"/>
                <a:gd name="T26" fmla="*/ 276 w 2152"/>
                <a:gd name="T27" fmla="*/ 1806 h 2248"/>
                <a:gd name="T28" fmla="*/ 705 w 2152"/>
                <a:gd name="T29" fmla="*/ 1561 h 2248"/>
                <a:gd name="T30" fmla="*/ 982 w 2152"/>
                <a:gd name="T31" fmla="*/ 1727 h 2248"/>
                <a:gd name="T32" fmla="*/ 2071 w 2152"/>
                <a:gd name="T33" fmla="*/ 545 h 2248"/>
                <a:gd name="T34" fmla="*/ 1053 w 2152"/>
                <a:gd name="T35" fmla="*/ 1689 h 2248"/>
                <a:gd name="T36" fmla="*/ 703 w 2152"/>
                <a:gd name="T37" fmla="*/ 1555 h 2248"/>
                <a:gd name="T38" fmla="*/ 325 w 2152"/>
                <a:gd name="T39" fmla="*/ 1777 h 2248"/>
                <a:gd name="T40" fmla="*/ 823 w 2152"/>
                <a:gd name="T41" fmla="*/ 2146 h 2248"/>
                <a:gd name="T42" fmla="*/ 1912 w 2152"/>
                <a:gd name="T43" fmla="*/ 992 h 2248"/>
                <a:gd name="T44" fmla="*/ 1478 w 2152"/>
                <a:gd name="T45" fmla="*/ 1399 h 2248"/>
                <a:gd name="T46" fmla="*/ 703 w 2152"/>
                <a:gd name="T47" fmla="*/ 1555 h 2248"/>
                <a:gd name="T48" fmla="*/ 2149 w 2152"/>
                <a:gd name="T49" fmla="*/ 144 h 2248"/>
                <a:gd name="T50" fmla="*/ 1111 w 2152"/>
                <a:gd name="T51" fmla="*/ 1633 h 2248"/>
                <a:gd name="T52" fmla="*/ 791 w 2152"/>
                <a:gd name="T53" fmla="*/ 1938 h 2248"/>
                <a:gd name="T54" fmla="*/ 964 w 2152"/>
                <a:gd name="T55" fmla="*/ 1835 h 2248"/>
                <a:gd name="T56" fmla="*/ 824 w 2152"/>
                <a:gd name="T57" fmla="*/ 2154 h 2248"/>
                <a:gd name="T58" fmla="*/ 687 w 2152"/>
                <a:gd name="T59" fmla="*/ 1597 h 2248"/>
                <a:gd name="T60" fmla="*/ 1839 w 2152"/>
                <a:gd name="T61" fmla="*/ 1094 h 2248"/>
                <a:gd name="T62" fmla="*/ 323 w 2152"/>
                <a:gd name="T63" fmla="*/ 1778 h 2248"/>
                <a:gd name="T64" fmla="*/ 981 w 2152"/>
                <a:gd name="T65" fmla="*/ 1727 h 2248"/>
                <a:gd name="T66" fmla="*/ 1059 w 2152"/>
                <a:gd name="T67" fmla="*/ 1687 h 2248"/>
                <a:gd name="T68" fmla="*/ 1476 w 2152"/>
                <a:gd name="T69" fmla="*/ 1401 h 2248"/>
                <a:gd name="T70" fmla="*/ 2022 w 2152"/>
                <a:gd name="T71" fmla="*/ 616 h 2248"/>
                <a:gd name="T72" fmla="*/ 1478 w 2152"/>
                <a:gd name="T73" fmla="*/ 1400 h 2248"/>
                <a:gd name="T74" fmla="*/ 806 w 2152"/>
                <a:gd name="T75" fmla="*/ 1921 h 2248"/>
                <a:gd name="T76" fmla="*/ 824 w 2152"/>
                <a:gd name="T77" fmla="*/ 2153 h 2248"/>
                <a:gd name="T78" fmla="*/ 707 w 2152"/>
                <a:gd name="T79" fmla="*/ 1611 h 2248"/>
                <a:gd name="T80" fmla="*/ 2111 w 2152"/>
                <a:gd name="T81" fmla="*/ 362 h 2248"/>
                <a:gd name="T82" fmla="*/ 1345 w 2152"/>
                <a:gd name="T83" fmla="*/ 1524 h 2248"/>
                <a:gd name="T84" fmla="*/ 807 w 2152"/>
                <a:gd name="T85" fmla="*/ 1921 h 2248"/>
                <a:gd name="T86" fmla="*/ 824 w 2152"/>
                <a:gd name="T87" fmla="*/ 2153 h 2248"/>
                <a:gd name="T88" fmla="*/ 707 w 2152"/>
                <a:gd name="T89" fmla="*/ 1613 h 2248"/>
                <a:gd name="T90" fmla="*/ 1478 w 2152"/>
                <a:gd name="T91" fmla="*/ 1400 h 2248"/>
                <a:gd name="T92" fmla="*/ 1849 w 2152"/>
                <a:gd name="T93" fmla="*/ 1070 h 2248"/>
                <a:gd name="T94" fmla="*/ 1054 w 2152"/>
                <a:gd name="T95" fmla="*/ 1689 h 2248"/>
                <a:gd name="T96" fmla="*/ 728 w 2152"/>
                <a:gd name="T97" fmla="*/ 2185 h 2248"/>
                <a:gd name="T98" fmla="*/ 703 w 2152"/>
                <a:gd name="T99" fmla="*/ 1555 h 2248"/>
                <a:gd name="T100" fmla="*/ 580 w 2152"/>
                <a:gd name="T101" fmla="*/ 2148 h 2248"/>
                <a:gd name="T102" fmla="*/ 814 w 2152"/>
                <a:gd name="T103" fmla="*/ 2131 h 2248"/>
                <a:gd name="T104" fmla="*/ 824 w 2152"/>
                <a:gd name="T105" fmla="*/ 2154 h 2248"/>
                <a:gd name="T106" fmla="*/ 815 w 2152"/>
                <a:gd name="T107" fmla="*/ 2140 h 2248"/>
                <a:gd name="T108" fmla="*/ 1507 w 2152"/>
                <a:gd name="T109" fmla="*/ 1483 h 2248"/>
                <a:gd name="T110" fmla="*/ 855 w 2152"/>
                <a:gd name="T111" fmla="*/ 1891 h 2248"/>
                <a:gd name="T112" fmla="*/ 192 w 2152"/>
                <a:gd name="T113" fmla="*/ 2040 h 2248"/>
                <a:gd name="T114" fmla="*/ 1324 w 2152"/>
                <a:gd name="T115" fmla="*/ 1515 h 2248"/>
                <a:gd name="T116" fmla="*/ 2072 w 2152"/>
                <a:gd name="T117" fmla="*/ 479 h 2248"/>
                <a:gd name="T118" fmla="*/ 2111 w 2152"/>
                <a:gd name="T119" fmla="*/ 361 h 2248"/>
                <a:gd name="T120" fmla="*/ 859 w 2152"/>
                <a:gd name="T121" fmla="*/ 1772 h 2248"/>
                <a:gd name="T122" fmla="*/ 1059 w 2152"/>
                <a:gd name="T123" fmla="*/ 1687 h 2248"/>
                <a:gd name="T124" fmla="*/ 1346 w 2152"/>
                <a:gd name="T125" fmla="*/ 1524 h 2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152" h="2248">
                  <a:moveTo>
                    <a:pt x="21" y="1998"/>
                  </a:moveTo>
                  <a:cubicBezTo>
                    <a:pt x="21" y="1998"/>
                    <a:pt x="20" y="1998"/>
                    <a:pt x="20" y="1998"/>
                  </a:cubicBezTo>
                  <a:cubicBezTo>
                    <a:pt x="25" y="2002"/>
                    <a:pt x="32" y="2004"/>
                    <a:pt x="40" y="2007"/>
                  </a:cubicBezTo>
                  <a:cubicBezTo>
                    <a:pt x="33" y="2004"/>
                    <a:pt x="26" y="2002"/>
                    <a:pt x="21" y="1998"/>
                  </a:cubicBezTo>
                  <a:close/>
                  <a:moveTo>
                    <a:pt x="42" y="2007"/>
                  </a:moveTo>
                  <a:cubicBezTo>
                    <a:pt x="46" y="2008"/>
                    <a:pt x="49" y="2009"/>
                    <a:pt x="53" y="2010"/>
                  </a:cubicBezTo>
                  <a:cubicBezTo>
                    <a:pt x="49" y="2009"/>
                    <a:pt x="46" y="2008"/>
                    <a:pt x="42" y="2007"/>
                  </a:cubicBezTo>
                  <a:close/>
                  <a:moveTo>
                    <a:pt x="64" y="2011"/>
                  </a:moveTo>
                  <a:cubicBezTo>
                    <a:pt x="61" y="2011"/>
                    <a:pt x="57" y="2011"/>
                    <a:pt x="54" y="2010"/>
                  </a:cubicBezTo>
                  <a:cubicBezTo>
                    <a:pt x="61" y="2011"/>
                    <a:pt x="68" y="2013"/>
                    <a:pt x="73" y="2014"/>
                  </a:cubicBezTo>
                  <a:cubicBezTo>
                    <a:pt x="70" y="2013"/>
                    <a:pt x="67" y="2012"/>
                    <a:pt x="64" y="2011"/>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89" y="2050"/>
                  </a:moveTo>
                  <a:cubicBezTo>
                    <a:pt x="191" y="2050"/>
                    <a:pt x="194" y="2049"/>
                    <a:pt x="196" y="2049"/>
                  </a:cubicBezTo>
                  <a:cubicBezTo>
                    <a:pt x="175" y="2044"/>
                    <a:pt x="155" y="2038"/>
                    <a:pt x="135" y="2033"/>
                  </a:cubicBezTo>
                  <a:cubicBezTo>
                    <a:pt x="160" y="2040"/>
                    <a:pt x="184" y="2051"/>
                    <a:pt x="210" y="2059"/>
                  </a:cubicBezTo>
                  <a:cubicBezTo>
                    <a:pt x="205" y="2057"/>
                    <a:pt x="194" y="2049"/>
                    <a:pt x="189" y="2050"/>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196" y="2049"/>
                  </a:moveTo>
                  <a:cubicBezTo>
                    <a:pt x="196" y="2049"/>
                    <a:pt x="196" y="2049"/>
                    <a:pt x="196" y="2049"/>
                  </a:cubicBezTo>
                  <a:cubicBezTo>
                    <a:pt x="197" y="2050"/>
                    <a:pt x="199" y="2050"/>
                    <a:pt x="200" y="2051"/>
                  </a:cubicBezTo>
                  <a:cubicBezTo>
                    <a:pt x="199" y="2050"/>
                    <a:pt x="198" y="2050"/>
                    <a:pt x="196" y="2049"/>
                  </a:cubicBezTo>
                  <a:close/>
                  <a:moveTo>
                    <a:pt x="233" y="2061"/>
                  </a:moveTo>
                  <a:cubicBezTo>
                    <a:pt x="231" y="2061"/>
                    <a:pt x="236" y="2064"/>
                    <a:pt x="251" y="2070"/>
                  </a:cubicBezTo>
                  <a:cubicBezTo>
                    <a:pt x="246" y="2068"/>
                    <a:pt x="239" y="2064"/>
                    <a:pt x="233" y="2061"/>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3" y="1735"/>
                  </a:moveTo>
                  <a:cubicBezTo>
                    <a:pt x="754" y="1737"/>
                    <a:pt x="754" y="1739"/>
                    <a:pt x="755" y="1741"/>
                  </a:cubicBezTo>
                  <a:cubicBezTo>
                    <a:pt x="756" y="1745"/>
                    <a:pt x="756" y="1744"/>
                    <a:pt x="753" y="173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06" y="1980"/>
                  </a:moveTo>
                  <a:cubicBezTo>
                    <a:pt x="806" y="1982"/>
                    <a:pt x="806" y="1985"/>
                    <a:pt x="807" y="1987"/>
                  </a:cubicBezTo>
                  <a:cubicBezTo>
                    <a:pt x="807" y="1985"/>
                    <a:pt x="806" y="1982"/>
                    <a:pt x="806" y="1980"/>
                  </a:cubicBezTo>
                  <a:close/>
                  <a:moveTo>
                    <a:pt x="805" y="1984"/>
                  </a:moveTo>
                  <a:cubicBezTo>
                    <a:pt x="806" y="1988"/>
                    <a:pt x="807" y="1992"/>
                    <a:pt x="808" y="1995"/>
                  </a:cubicBezTo>
                  <a:cubicBezTo>
                    <a:pt x="808" y="1993"/>
                    <a:pt x="807" y="1989"/>
                    <a:pt x="805" y="1984"/>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200" y="1734"/>
                  </a:moveTo>
                  <a:cubicBezTo>
                    <a:pt x="1214" y="1737"/>
                    <a:pt x="1226" y="1724"/>
                    <a:pt x="1236" y="1712"/>
                  </a:cubicBezTo>
                  <a:cubicBezTo>
                    <a:pt x="1224" y="1719"/>
                    <a:pt x="1212" y="1727"/>
                    <a:pt x="1200" y="1734"/>
                  </a:cubicBezTo>
                  <a:close/>
                  <a:moveTo>
                    <a:pt x="1239" y="1566"/>
                  </a:moveTo>
                  <a:cubicBezTo>
                    <a:pt x="1240" y="1566"/>
                    <a:pt x="1241" y="1565"/>
                    <a:pt x="1242" y="1565"/>
                  </a:cubicBezTo>
                  <a:cubicBezTo>
                    <a:pt x="1246" y="1562"/>
                    <a:pt x="1250" y="1559"/>
                    <a:pt x="1254" y="1556"/>
                  </a:cubicBezTo>
                  <a:cubicBezTo>
                    <a:pt x="1256" y="1554"/>
                    <a:pt x="1256" y="1552"/>
                    <a:pt x="1257" y="1550"/>
                  </a:cubicBezTo>
                  <a:cubicBezTo>
                    <a:pt x="1256" y="1552"/>
                    <a:pt x="1248" y="1559"/>
                    <a:pt x="1239" y="1566"/>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76" y="1615"/>
                  </a:moveTo>
                  <a:cubicBezTo>
                    <a:pt x="1384" y="1612"/>
                    <a:pt x="1395" y="1601"/>
                    <a:pt x="1403" y="1592"/>
                  </a:cubicBezTo>
                  <a:cubicBezTo>
                    <a:pt x="1395" y="1600"/>
                    <a:pt x="1385" y="1608"/>
                    <a:pt x="1376"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97" y="1567"/>
                  </a:moveTo>
                  <a:cubicBezTo>
                    <a:pt x="1398" y="1566"/>
                    <a:pt x="1400" y="1565"/>
                    <a:pt x="1401" y="1564"/>
                  </a:cubicBezTo>
                  <a:cubicBezTo>
                    <a:pt x="1399" y="1565"/>
                    <a:pt x="1398" y="1566"/>
                    <a:pt x="1397" y="1567"/>
                  </a:cubicBezTo>
                  <a:close/>
                  <a:moveTo>
                    <a:pt x="1403" y="1592"/>
                  </a:moveTo>
                  <a:cubicBezTo>
                    <a:pt x="1408" y="1588"/>
                    <a:pt x="1412" y="1584"/>
                    <a:pt x="1416" y="1580"/>
                  </a:cubicBezTo>
                  <a:cubicBezTo>
                    <a:pt x="1414" y="1582"/>
                    <a:pt x="1409" y="1586"/>
                    <a:pt x="1403" y="1592"/>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584" y="1282"/>
                  </a:moveTo>
                  <a:cubicBezTo>
                    <a:pt x="1586" y="1280"/>
                    <a:pt x="1588" y="1278"/>
                    <a:pt x="1591" y="1275"/>
                  </a:cubicBezTo>
                  <a:cubicBezTo>
                    <a:pt x="1591" y="1274"/>
                    <a:pt x="1589" y="1276"/>
                    <a:pt x="1584" y="1282"/>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19" y="1289"/>
                    <a:pt x="1619" y="1289"/>
                    <a:pt x="1619" y="1289"/>
                  </a:cubicBezTo>
                  <a:close/>
                  <a:moveTo>
                    <a:pt x="1648" y="1214"/>
                  </a:moveTo>
                  <a:cubicBezTo>
                    <a:pt x="1652" y="1212"/>
                    <a:pt x="1657" y="1210"/>
                    <a:pt x="1661" y="1207"/>
                  </a:cubicBezTo>
                  <a:cubicBezTo>
                    <a:pt x="1669" y="1198"/>
                    <a:pt x="1665" y="1201"/>
                    <a:pt x="1648" y="1214"/>
                  </a:cubicBezTo>
                  <a:close/>
                  <a:moveTo>
                    <a:pt x="1704" y="1288"/>
                  </a:moveTo>
                  <a:cubicBezTo>
                    <a:pt x="1704" y="1288"/>
                    <a:pt x="1704" y="1288"/>
                    <a:pt x="1704" y="1288"/>
                  </a:cubicBezTo>
                  <a:cubicBezTo>
                    <a:pt x="1704" y="1288"/>
                    <a:pt x="1704" y="1288"/>
                    <a:pt x="1704" y="1288"/>
                  </a:cubicBezTo>
                  <a:close/>
                  <a:moveTo>
                    <a:pt x="1798" y="1174"/>
                  </a:moveTo>
                  <a:cubicBezTo>
                    <a:pt x="1808" y="1161"/>
                    <a:pt x="1818" y="1148"/>
                    <a:pt x="1827" y="1135"/>
                  </a:cubicBezTo>
                  <a:cubicBezTo>
                    <a:pt x="1815" y="1145"/>
                    <a:pt x="1805" y="1159"/>
                    <a:pt x="1798" y="1174"/>
                  </a:cubicBezTo>
                  <a:close/>
                  <a:moveTo>
                    <a:pt x="1828" y="1135"/>
                  </a:moveTo>
                  <a:cubicBezTo>
                    <a:pt x="1828" y="1135"/>
                    <a:pt x="1827" y="1135"/>
                    <a:pt x="1827" y="1135"/>
                  </a:cubicBezTo>
                  <a:cubicBezTo>
                    <a:pt x="1829" y="1134"/>
                    <a:pt x="1830" y="1133"/>
                    <a:pt x="1831" y="1132"/>
                  </a:cubicBezTo>
                  <a:cubicBezTo>
                    <a:pt x="1830" y="1133"/>
                    <a:pt x="1829" y="1134"/>
                    <a:pt x="1828" y="1135"/>
                  </a:cubicBezTo>
                  <a:close/>
                  <a:moveTo>
                    <a:pt x="1849" y="1070"/>
                  </a:moveTo>
                  <a:cubicBezTo>
                    <a:pt x="1851" y="1071"/>
                    <a:pt x="1853" y="1070"/>
                    <a:pt x="1856" y="1069"/>
                  </a:cubicBezTo>
                  <a:cubicBezTo>
                    <a:pt x="1863" y="1058"/>
                    <a:pt x="1861" y="1058"/>
                    <a:pt x="1849" y="1070"/>
                  </a:cubicBezTo>
                  <a:close/>
                  <a:moveTo>
                    <a:pt x="1895" y="923"/>
                  </a:moveTo>
                  <a:cubicBezTo>
                    <a:pt x="1892" y="929"/>
                    <a:pt x="1888" y="936"/>
                    <a:pt x="1883" y="943"/>
                  </a:cubicBezTo>
                  <a:cubicBezTo>
                    <a:pt x="1883" y="945"/>
                    <a:pt x="1884" y="947"/>
                    <a:pt x="1884" y="949"/>
                  </a:cubicBezTo>
                  <a:cubicBezTo>
                    <a:pt x="1888" y="942"/>
                    <a:pt x="1893" y="935"/>
                    <a:pt x="1897" y="927"/>
                  </a:cubicBezTo>
                  <a:cubicBezTo>
                    <a:pt x="1896" y="926"/>
                    <a:pt x="1896" y="924"/>
                    <a:pt x="1895" y="923"/>
                  </a:cubicBezTo>
                  <a:close/>
                  <a:moveTo>
                    <a:pt x="1895" y="921"/>
                  </a:moveTo>
                  <a:cubicBezTo>
                    <a:pt x="1894" y="921"/>
                    <a:pt x="1894" y="920"/>
                    <a:pt x="1894" y="920"/>
                  </a:cubicBezTo>
                  <a:cubicBezTo>
                    <a:pt x="1893" y="917"/>
                    <a:pt x="1892" y="914"/>
                    <a:pt x="1891" y="912"/>
                  </a:cubicBezTo>
                  <a:cubicBezTo>
                    <a:pt x="1890" y="921"/>
                    <a:pt x="1890" y="916"/>
                    <a:pt x="1890" y="911"/>
                  </a:cubicBezTo>
                  <a:cubicBezTo>
                    <a:pt x="1887" y="915"/>
                    <a:pt x="1884" y="919"/>
                    <a:pt x="1881" y="924"/>
                  </a:cubicBezTo>
                  <a:cubicBezTo>
                    <a:pt x="1881" y="926"/>
                    <a:pt x="1881" y="929"/>
                    <a:pt x="1882" y="932"/>
                  </a:cubicBezTo>
                  <a:cubicBezTo>
                    <a:pt x="1882" y="932"/>
                    <a:pt x="1882" y="932"/>
                    <a:pt x="1882" y="933"/>
                  </a:cubicBezTo>
                  <a:cubicBezTo>
                    <a:pt x="1882" y="933"/>
                    <a:pt x="1882" y="933"/>
                    <a:pt x="1882" y="933"/>
                  </a:cubicBezTo>
                  <a:cubicBezTo>
                    <a:pt x="1882" y="933"/>
                    <a:pt x="1882" y="933"/>
                    <a:pt x="1882" y="933"/>
                  </a:cubicBezTo>
                  <a:cubicBezTo>
                    <a:pt x="1882" y="936"/>
                    <a:pt x="1882" y="938"/>
                    <a:pt x="1883" y="941"/>
                  </a:cubicBezTo>
                  <a:cubicBezTo>
                    <a:pt x="1887" y="933"/>
                    <a:pt x="1890" y="928"/>
                    <a:pt x="1895" y="922"/>
                  </a:cubicBezTo>
                  <a:cubicBezTo>
                    <a:pt x="1895" y="921"/>
                    <a:pt x="1895" y="921"/>
                    <a:pt x="1895" y="921"/>
                  </a:cubicBezTo>
                  <a:close/>
                  <a:moveTo>
                    <a:pt x="1952" y="921"/>
                  </a:moveTo>
                  <a:cubicBezTo>
                    <a:pt x="1941" y="942"/>
                    <a:pt x="1929" y="962"/>
                    <a:pt x="1917" y="983"/>
                  </a:cubicBezTo>
                  <a:cubicBezTo>
                    <a:pt x="1917" y="983"/>
                    <a:pt x="1917" y="983"/>
                    <a:pt x="1917" y="983"/>
                  </a:cubicBezTo>
                  <a:cubicBezTo>
                    <a:pt x="1917" y="983"/>
                    <a:pt x="1917" y="983"/>
                    <a:pt x="1917" y="983"/>
                  </a:cubicBezTo>
                  <a:cubicBezTo>
                    <a:pt x="1917" y="983"/>
                    <a:pt x="1917" y="983"/>
                    <a:pt x="1917" y="983"/>
                  </a:cubicBezTo>
                  <a:cubicBezTo>
                    <a:pt x="1917" y="983"/>
                    <a:pt x="1917" y="983"/>
                    <a:pt x="1917" y="983"/>
                  </a:cubicBezTo>
                  <a:cubicBezTo>
                    <a:pt x="1915" y="986"/>
                    <a:pt x="1914" y="989"/>
                    <a:pt x="1912" y="992"/>
                  </a:cubicBezTo>
                  <a:cubicBezTo>
                    <a:pt x="1908" y="1000"/>
                    <a:pt x="1903" y="1007"/>
                    <a:pt x="1899" y="1014"/>
                  </a:cubicBezTo>
                  <a:cubicBezTo>
                    <a:pt x="1894" y="1023"/>
                    <a:pt x="1889" y="1031"/>
                    <a:pt x="1884" y="1039"/>
                  </a:cubicBezTo>
                  <a:cubicBezTo>
                    <a:pt x="1887" y="1035"/>
                    <a:pt x="1890" y="1030"/>
                    <a:pt x="1894" y="1025"/>
                  </a:cubicBezTo>
                  <a:cubicBezTo>
                    <a:pt x="1894" y="1025"/>
                    <a:pt x="1894" y="1025"/>
                    <a:pt x="1894" y="1025"/>
                  </a:cubicBezTo>
                  <a:cubicBezTo>
                    <a:pt x="1896" y="1022"/>
                    <a:pt x="1898" y="1019"/>
                    <a:pt x="1900" y="1016"/>
                  </a:cubicBezTo>
                  <a:cubicBezTo>
                    <a:pt x="1904" y="1009"/>
                    <a:pt x="1908" y="1002"/>
                    <a:pt x="1912" y="995"/>
                  </a:cubicBezTo>
                  <a:cubicBezTo>
                    <a:pt x="1913" y="993"/>
                    <a:pt x="1914" y="991"/>
                    <a:pt x="1915" y="989"/>
                  </a:cubicBezTo>
                  <a:cubicBezTo>
                    <a:pt x="1916" y="988"/>
                    <a:pt x="1917" y="987"/>
                    <a:pt x="1917" y="986"/>
                  </a:cubicBezTo>
                  <a:cubicBezTo>
                    <a:pt x="1920" y="982"/>
                    <a:pt x="1922" y="978"/>
                    <a:pt x="1924" y="975"/>
                  </a:cubicBezTo>
                  <a:cubicBezTo>
                    <a:pt x="1926" y="971"/>
                    <a:pt x="1928" y="967"/>
                    <a:pt x="1930" y="964"/>
                  </a:cubicBezTo>
                  <a:cubicBezTo>
                    <a:pt x="1937" y="950"/>
                    <a:pt x="1944" y="936"/>
                    <a:pt x="1952" y="921"/>
                  </a:cubicBezTo>
                  <a:cubicBezTo>
                    <a:pt x="1953" y="919"/>
                    <a:pt x="1954" y="916"/>
                    <a:pt x="1956" y="914"/>
                  </a:cubicBezTo>
                  <a:cubicBezTo>
                    <a:pt x="1954" y="916"/>
                    <a:pt x="1953" y="919"/>
                    <a:pt x="1952" y="921"/>
                  </a:cubicBezTo>
                  <a:close/>
                  <a:moveTo>
                    <a:pt x="1950" y="917"/>
                  </a:moveTo>
                  <a:cubicBezTo>
                    <a:pt x="1949" y="919"/>
                    <a:pt x="1949" y="922"/>
                    <a:pt x="1948" y="925"/>
                  </a:cubicBezTo>
                  <a:cubicBezTo>
                    <a:pt x="1949" y="923"/>
                    <a:pt x="1950" y="921"/>
                    <a:pt x="1951" y="919"/>
                  </a:cubicBezTo>
                  <a:cubicBezTo>
                    <a:pt x="1951" y="918"/>
                    <a:pt x="1951" y="918"/>
                    <a:pt x="1950" y="917"/>
                  </a:cubicBezTo>
                  <a:close/>
                  <a:moveTo>
                    <a:pt x="1895" y="923"/>
                  </a:moveTo>
                  <a:cubicBezTo>
                    <a:pt x="1892" y="929"/>
                    <a:pt x="1888" y="936"/>
                    <a:pt x="1883" y="943"/>
                  </a:cubicBezTo>
                  <a:cubicBezTo>
                    <a:pt x="1883" y="945"/>
                    <a:pt x="1884" y="947"/>
                    <a:pt x="1884" y="949"/>
                  </a:cubicBezTo>
                  <a:cubicBezTo>
                    <a:pt x="1888" y="942"/>
                    <a:pt x="1893" y="935"/>
                    <a:pt x="1897" y="927"/>
                  </a:cubicBezTo>
                  <a:cubicBezTo>
                    <a:pt x="1896" y="926"/>
                    <a:pt x="1896" y="924"/>
                    <a:pt x="1895" y="923"/>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67" y="806"/>
                  </a:moveTo>
                  <a:cubicBezTo>
                    <a:pt x="1968" y="806"/>
                    <a:pt x="1969" y="804"/>
                    <a:pt x="1972" y="797"/>
                  </a:cubicBezTo>
                  <a:cubicBezTo>
                    <a:pt x="1970" y="800"/>
                    <a:pt x="1969" y="803"/>
                    <a:pt x="1967" y="806"/>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2067" y="658"/>
                  </a:moveTo>
                  <a:cubicBezTo>
                    <a:pt x="2057" y="686"/>
                    <a:pt x="2047" y="715"/>
                    <a:pt x="2035" y="743"/>
                  </a:cubicBezTo>
                  <a:cubicBezTo>
                    <a:pt x="2033" y="751"/>
                    <a:pt x="2030" y="759"/>
                    <a:pt x="2026" y="763"/>
                  </a:cubicBezTo>
                  <a:cubicBezTo>
                    <a:pt x="2023" y="769"/>
                    <a:pt x="2020" y="775"/>
                    <a:pt x="2017" y="780"/>
                  </a:cubicBezTo>
                  <a:cubicBezTo>
                    <a:pt x="2020" y="775"/>
                    <a:pt x="2022" y="770"/>
                    <a:pt x="2024" y="765"/>
                  </a:cubicBezTo>
                  <a:cubicBezTo>
                    <a:pt x="2025" y="764"/>
                    <a:pt x="2025" y="764"/>
                    <a:pt x="2026" y="763"/>
                  </a:cubicBezTo>
                  <a:cubicBezTo>
                    <a:pt x="2029" y="756"/>
                    <a:pt x="2032" y="749"/>
                    <a:pt x="2035" y="743"/>
                  </a:cubicBezTo>
                  <a:cubicBezTo>
                    <a:pt x="2036" y="739"/>
                    <a:pt x="2037" y="735"/>
                    <a:pt x="2038" y="732"/>
                  </a:cubicBezTo>
                  <a:cubicBezTo>
                    <a:pt x="2035" y="740"/>
                    <a:pt x="2031" y="749"/>
                    <a:pt x="2027" y="757"/>
                  </a:cubicBezTo>
                  <a:cubicBezTo>
                    <a:pt x="2032" y="746"/>
                    <a:pt x="2036" y="736"/>
                    <a:pt x="2040" y="726"/>
                  </a:cubicBezTo>
                  <a:cubicBezTo>
                    <a:pt x="2039" y="728"/>
                    <a:pt x="2039" y="730"/>
                    <a:pt x="2038" y="732"/>
                  </a:cubicBezTo>
                  <a:cubicBezTo>
                    <a:pt x="2039" y="729"/>
                    <a:pt x="2040" y="726"/>
                    <a:pt x="2041" y="723"/>
                  </a:cubicBezTo>
                  <a:cubicBezTo>
                    <a:pt x="2040" y="724"/>
                    <a:pt x="2040" y="725"/>
                    <a:pt x="2040" y="726"/>
                  </a:cubicBezTo>
                  <a:cubicBezTo>
                    <a:pt x="2040" y="723"/>
                    <a:pt x="2041" y="720"/>
                    <a:pt x="2042" y="719"/>
                  </a:cubicBezTo>
                  <a:cubicBezTo>
                    <a:pt x="2041" y="720"/>
                    <a:pt x="2041" y="722"/>
                    <a:pt x="2041" y="723"/>
                  </a:cubicBezTo>
                  <a:cubicBezTo>
                    <a:pt x="2054" y="689"/>
                    <a:pt x="2063" y="661"/>
                    <a:pt x="2065" y="647"/>
                  </a:cubicBezTo>
                  <a:cubicBezTo>
                    <a:pt x="2075" y="627"/>
                    <a:pt x="2080" y="605"/>
                    <a:pt x="2084" y="582"/>
                  </a:cubicBezTo>
                  <a:cubicBezTo>
                    <a:pt x="2077" y="600"/>
                    <a:pt x="2070" y="620"/>
                    <a:pt x="2065" y="637"/>
                  </a:cubicBezTo>
                  <a:cubicBezTo>
                    <a:pt x="2063" y="640"/>
                    <a:pt x="2062" y="643"/>
                    <a:pt x="2062" y="645"/>
                  </a:cubicBezTo>
                  <a:cubicBezTo>
                    <a:pt x="2058" y="657"/>
                    <a:pt x="2055" y="668"/>
                    <a:pt x="2054" y="675"/>
                  </a:cubicBezTo>
                  <a:cubicBezTo>
                    <a:pt x="2052" y="667"/>
                    <a:pt x="2039" y="717"/>
                    <a:pt x="2038" y="720"/>
                  </a:cubicBezTo>
                  <a:cubicBezTo>
                    <a:pt x="2031" y="735"/>
                    <a:pt x="2025" y="750"/>
                    <a:pt x="2019" y="766"/>
                  </a:cubicBezTo>
                  <a:cubicBezTo>
                    <a:pt x="2021" y="766"/>
                    <a:pt x="2022" y="766"/>
                    <a:pt x="2023" y="765"/>
                  </a:cubicBezTo>
                  <a:cubicBezTo>
                    <a:pt x="2017" y="777"/>
                    <a:pt x="2011" y="789"/>
                    <a:pt x="2006" y="801"/>
                  </a:cubicBezTo>
                  <a:cubicBezTo>
                    <a:pt x="2010" y="794"/>
                    <a:pt x="2014" y="788"/>
                    <a:pt x="2017" y="781"/>
                  </a:cubicBezTo>
                  <a:cubicBezTo>
                    <a:pt x="2000" y="821"/>
                    <a:pt x="1980" y="865"/>
                    <a:pt x="1960" y="906"/>
                  </a:cubicBezTo>
                  <a:cubicBezTo>
                    <a:pt x="1958" y="909"/>
                    <a:pt x="1957" y="911"/>
                    <a:pt x="1956" y="914"/>
                  </a:cubicBezTo>
                  <a:cubicBezTo>
                    <a:pt x="1957" y="911"/>
                    <a:pt x="1958" y="909"/>
                    <a:pt x="1960" y="906"/>
                  </a:cubicBezTo>
                  <a:cubicBezTo>
                    <a:pt x="2002" y="826"/>
                    <a:pt x="2039" y="743"/>
                    <a:pt x="2070" y="658"/>
                  </a:cubicBezTo>
                  <a:cubicBezTo>
                    <a:pt x="2067" y="665"/>
                    <a:pt x="2066" y="665"/>
                    <a:pt x="2067" y="658"/>
                  </a:cubicBezTo>
                  <a:close/>
                  <a:moveTo>
                    <a:pt x="1963" y="896"/>
                  </a:move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ubicBezTo>
                    <a:pt x="1955" y="906"/>
                    <a:pt x="1952" y="911"/>
                    <a:pt x="1950" y="917"/>
                  </a:cubicBezTo>
                  <a:cubicBezTo>
                    <a:pt x="1951" y="918"/>
                    <a:pt x="1951" y="918"/>
                    <a:pt x="1951" y="919"/>
                  </a:cubicBezTo>
                  <a:cubicBezTo>
                    <a:pt x="1954" y="914"/>
                    <a:pt x="1956" y="909"/>
                    <a:pt x="1959" y="904"/>
                  </a:cubicBezTo>
                  <a:cubicBezTo>
                    <a:pt x="1960" y="901"/>
                    <a:pt x="1962" y="899"/>
                    <a:pt x="1963" y="896"/>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64" y="893"/>
                  </a:moveTo>
                  <a:cubicBezTo>
                    <a:pt x="1964" y="893"/>
                    <a:pt x="1964" y="893"/>
                    <a:pt x="1964" y="893"/>
                  </a:cubicBezTo>
                  <a:cubicBezTo>
                    <a:pt x="1964" y="893"/>
                    <a:pt x="1964" y="893"/>
                    <a:pt x="1964" y="893"/>
                  </a:cubicBezTo>
                  <a:close/>
                  <a:moveTo>
                    <a:pt x="1964" y="894"/>
                  </a:moveTo>
                  <a:cubicBezTo>
                    <a:pt x="1964" y="894"/>
                    <a:pt x="1964" y="894"/>
                    <a:pt x="1964" y="894"/>
                  </a:cubicBezTo>
                  <a:cubicBezTo>
                    <a:pt x="1964" y="894"/>
                    <a:pt x="1964" y="894"/>
                    <a:pt x="1964" y="894"/>
                  </a:cubicBezTo>
                  <a:cubicBezTo>
                    <a:pt x="1964" y="894"/>
                    <a:pt x="1964" y="894"/>
                    <a:pt x="1964" y="894"/>
                  </a:cubicBezTo>
                  <a:close/>
                  <a:moveTo>
                    <a:pt x="1930" y="871"/>
                  </a:move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ubicBezTo>
                    <a:pt x="1933" y="867"/>
                    <a:pt x="1931" y="869"/>
                    <a:pt x="1930" y="871"/>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02" y="536"/>
                  </a:moveTo>
                  <a:cubicBezTo>
                    <a:pt x="2102" y="539"/>
                    <a:pt x="2102" y="541"/>
                    <a:pt x="2102" y="543"/>
                  </a:cubicBezTo>
                  <a:cubicBezTo>
                    <a:pt x="2105" y="538"/>
                    <a:pt x="2106" y="533"/>
                    <a:pt x="2107" y="527"/>
                  </a:cubicBezTo>
                  <a:cubicBezTo>
                    <a:pt x="2106" y="528"/>
                    <a:pt x="2104" y="532"/>
                    <a:pt x="2102" y="536"/>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065" y="506"/>
                  </a:moveTo>
                  <a:cubicBezTo>
                    <a:pt x="2069" y="499"/>
                    <a:pt x="2071" y="491"/>
                    <a:pt x="2072" y="483"/>
                  </a:cubicBezTo>
                  <a:cubicBezTo>
                    <a:pt x="2070" y="491"/>
                    <a:pt x="2067" y="498"/>
                    <a:pt x="2065" y="506"/>
                  </a:cubicBezTo>
                  <a:close/>
                  <a:moveTo>
                    <a:pt x="2111" y="361"/>
                  </a:moveTo>
                  <a:cubicBezTo>
                    <a:pt x="2111" y="361"/>
                    <a:pt x="2111" y="361"/>
                    <a:pt x="2111" y="362"/>
                  </a:cubicBezTo>
                  <a:cubicBezTo>
                    <a:pt x="2111" y="362"/>
                    <a:pt x="2111" y="362"/>
                    <a:pt x="2111" y="362"/>
                  </a:cubicBezTo>
                  <a:cubicBezTo>
                    <a:pt x="2111" y="362"/>
                    <a:pt x="2111" y="362"/>
                    <a:pt x="2111" y="362"/>
                  </a:cubicBezTo>
                  <a:cubicBezTo>
                    <a:pt x="2111" y="362"/>
                    <a:pt x="2111" y="362"/>
                    <a:pt x="2111" y="361"/>
                  </a:cubicBezTo>
                  <a:close/>
                  <a:moveTo>
                    <a:pt x="2146" y="276"/>
                  </a:moveTo>
                  <a:cubicBezTo>
                    <a:pt x="2146" y="307"/>
                    <a:pt x="2145" y="338"/>
                    <a:pt x="2135" y="368"/>
                  </a:cubicBezTo>
                  <a:cubicBezTo>
                    <a:pt x="2134" y="365"/>
                    <a:pt x="2133" y="362"/>
                    <a:pt x="2133" y="359"/>
                  </a:cubicBezTo>
                  <a:cubicBezTo>
                    <a:pt x="2130" y="372"/>
                    <a:pt x="2128" y="385"/>
                    <a:pt x="2125" y="399"/>
                  </a:cubicBezTo>
                  <a:cubicBezTo>
                    <a:pt x="2123" y="409"/>
                    <a:pt x="2106" y="481"/>
                    <a:pt x="2107" y="486"/>
                  </a:cubicBezTo>
                  <a:cubicBezTo>
                    <a:pt x="2093" y="514"/>
                    <a:pt x="2090" y="548"/>
                    <a:pt x="2084" y="582"/>
                  </a:cubicBezTo>
                  <a:cubicBezTo>
                    <a:pt x="2091" y="563"/>
                    <a:pt x="2098" y="546"/>
                    <a:pt x="2102" y="536"/>
                  </a:cubicBezTo>
                  <a:cubicBezTo>
                    <a:pt x="2102" y="520"/>
                    <a:pt x="2105" y="502"/>
                    <a:pt x="2109" y="483"/>
                  </a:cubicBezTo>
                  <a:cubicBezTo>
                    <a:pt x="2109" y="483"/>
                    <a:pt x="2109" y="483"/>
                    <a:pt x="2109" y="483"/>
                  </a:cubicBezTo>
                  <a:cubicBezTo>
                    <a:pt x="2109" y="483"/>
                    <a:pt x="2109" y="483"/>
                    <a:pt x="2109" y="483"/>
                  </a:cubicBezTo>
                  <a:cubicBezTo>
                    <a:pt x="2109" y="482"/>
                    <a:pt x="2110" y="481"/>
                    <a:pt x="2110" y="480"/>
                  </a:cubicBezTo>
                  <a:cubicBezTo>
                    <a:pt x="2110" y="480"/>
                    <a:pt x="2110" y="481"/>
                    <a:pt x="2109" y="482"/>
                  </a:cubicBezTo>
                  <a:cubicBezTo>
                    <a:pt x="2114" y="459"/>
                    <a:pt x="2121" y="436"/>
                    <a:pt x="2127" y="419"/>
                  </a:cubicBezTo>
                  <a:cubicBezTo>
                    <a:pt x="2124" y="439"/>
                    <a:pt x="2120" y="459"/>
                    <a:pt x="2115" y="480"/>
                  </a:cubicBezTo>
                  <a:cubicBezTo>
                    <a:pt x="2124" y="444"/>
                    <a:pt x="2129" y="408"/>
                    <a:pt x="2135" y="372"/>
                  </a:cubicBezTo>
                  <a:cubicBezTo>
                    <a:pt x="2132" y="389"/>
                    <a:pt x="2134" y="384"/>
                    <a:pt x="2140" y="355"/>
                  </a:cubicBezTo>
                  <a:cubicBezTo>
                    <a:pt x="2146" y="329"/>
                    <a:pt x="2152" y="302"/>
                    <a:pt x="2146" y="276"/>
                  </a:cubicBezTo>
                  <a:close/>
                  <a:moveTo>
                    <a:pt x="2072" y="483"/>
                  </a:moveTo>
                  <a:cubicBezTo>
                    <a:pt x="2070" y="491"/>
                    <a:pt x="2067" y="498"/>
                    <a:pt x="2065" y="506"/>
                  </a:cubicBezTo>
                  <a:cubicBezTo>
                    <a:pt x="2069" y="499"/>
                    <a:pt x="2071" y="491"/>
                    <a:pt x="2072" y="483"/>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5" y="188"/>
                  </a:moveTo>
                  <a:cubicBezTo>
                    <a:pt x="2115" y="188"/>
                    <a:pt x="2115" y="187"/>
                    <a:pt x="2116" y="187"/>
                  </a:cubicBezTo>
                  <a:cubicBezTo>
                    <a:pt x="2116" y="186"/>
                    <a:pt x="2116" y="186"/>
                    <a:pt x="2116" y="185"/>
                  </a:cubicBezTo>
                  <a:cubicBezTo>
                    <a:pt x="2116" y="186"/>
                    <a:pt x="2115" y="187"/>
                    <a:pt x="2115" y="188"/>
                  </a:cubicBezTo>
                  <a:close/>
                  <a:moveTo>
                    <a:pt x="2116" y="185"/>
                  </a:moveTo>
                  <a:cubicBezTo>
                    <a:pt x="2119" y="177"/>
                    <a:pt x="2121" y="170"/>
                    <a:pt x="2122" y="162"/>
                  </a:cubicBezTo>
                  <a:cubicBezTo>
                    <a:pt x="2119" y="169"/>
                    <a:pt x="2117" y="177"/>
                    <a:pt x="2116" y="185"/>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36" y="30"/>
                  </a:moveTo>
                  <a:cubicBezTo>
                    <a:pt x="2132" y="44"/>
                    <a:pt x="2129" y="58"/>
                    <a:pt x="2135" y="70"/>
                  </a:cubicBezTo>
                  <a:cubicBezTo>
                    <a:pt x="2135" y="69"/>
                    <a:pt x="2135" y="69"/>
                    <a:pt x="2135" y="69"/>
                  </a:cubicBezTo>
                  <a:cubicBezTo>
                    <a:pt x="2132" y="61"/>
                    <a:pt x="2133" y="52"/>
                    <a:pt x="2136" y="42"/>
                  </a:cubicBezTo>
                  <a:cubicBezTo>
                    <a:pt x="2136" y="38"/>
                    <a:pt x="2136" y="33"/>
                    <a:pt x="2136" y="30"/>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3"/>
                    <a:pt x="2136" y="2"/>
                    <a:pt x="2136" y="0"/>
                  </a:cubicBezTo>
                  <a:cubicBezTo>
                    <a:pt x="2136" y="1"/>
                    <a:pt x="2136" y="3"/>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19" y="1289"/>
                    <a:pt x="1619" y="1289"/>
                    <a:pt x="1619" y="1289"/>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79" y="1728"/>
                  </a:moveTo>
                  <a:cubicBezTo>
                    <a:pt x="979" y="1728"/>
                    <a:pt x="979" y="1728"/>
                    <a:pt x="979" y="1728"/>
                  </a:cubicBezTo>
                  <a:cubicBezTo>
                    <a:pt x="979" y="1728"/>
                    <a:pt x="979" y="1728"/>
                    <a:pt x="979" y="1728"/>
                  </a:cubicBezTo>
                  <a:close/>
                  <a:moveTo>
                    <a:pt x="977" y="1729"/>
                  </a:moveTo>
                  <a:cubicBezTo>
                    <a:pt x="977" y="1729"/>
                    <a:pt x="977" y="1729"/>
                    <a:pt x="977" y="1729"/>
                  </a:cubicBezTo>
                  <a:cubicBezTo>
                    <a:pt x="977" y="1729"/>
                    <a:pt x="977" y="1729"/>
                    <a:pt x="977" y="1729"/>
                  </a:cubicBezTo>
                  <a:cubicBezTo>
                    <a:pt x="977" y="1729"/>
                    <a:pt x="977" y="1729"/>
                    <a:pt x="977" y="1729"/>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693" y="1520"/>
                  </a:moveTo>
                  <a:cubicBezTo>
                    <a:pt x="694" y="1533"/>
                    <a:pt x="699" y="1546"/>
                    <a:pt x="703" y="1558"/>
                  </a:cubicBezTo>
                  <a:cubicBezTo>
                    <a:pt x="700" y="1546"/>
                    <a:pt x="696" y="1533"/>
                    <a:pt x="693" y="1520"/>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7"/>
                  </a:moveTo>
                  <a:cubicBezTo>
                    <a:pt x="276"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4" y="1808"/>
                    <a:pt x="274" y="1808"/>
                    <a:pt x="274" y="1808"/>
                  </a:cubicBezTo>
                  <a:cubicBezTo>
                    <a:pt x="274" y="1808"/>
                    <a:pt x="274" y="1808"/>
                    <a:pt x="273" y="1808"/>
                  </a:cubicBezTo>
                  <a:cubicBezTo>
                    <a:pt x="273" y="1808"/>
                    <a:pt x="273" y="1808"/>
                    <a:pt x="273" y="1808"/>
                  </a:cubicBezTo>
                  <a:cubicBezTo>
                    <a:pt x="273" y="1809"/>
                    <a:pt x="273" y="1809"/>
                    <a:pt x="273" y="1809"/>
                  </a:cubicBezTo>
                  <a:cubicBezTo>
                    <a:pt x="273" y="1809"/>
                    <a:pt x="273" y="1809"/>
                    <a:pt x="272" y="1809"/>
                  </a:cubicBezTo>
                  <a:cubicBezTo>
                    <a:pt x="272" y="1809"/>
                    <a:pt x="272" y="1809"/>
                    <a:pt x="272" y="1809"/>
                  </a:cubicBezTo>
                  <a:cubicBezTo>
                    <a:pt x="272" y="1810"/>
                    <a:pt x="271" y="1810"/>
                    <a:pt x="271" y="1810"/>
                  </a:cubicBezTo>
                  <a:cubicBezTo>
                    <a:pt x="271" y="1810"/>
                    <a:pt x="271" y="1810"/>
                    <a:pt x="270" y="1811"/>
                  </a:cubicBezTo>
                  <a:cubicBezTo>
                    <a:pt x="270" y="1811"/>
                    <a:pt x="270" y="1811"/>
                    <a:pt x="270" y="1811"/>
                  </a:cubicBezTo>
                  <a:cubicBezTo>
                    <a:pt x="270" y="1811"/>
                    <a:pt x="269" y="1811"/>
                    <a:pt x="269" y="1811"/>
                  </a:cubicBezTo>
                  <a:cubicBezTo>
                    <a:pt x="271" y="1811"/>
                    <a:pt x="282" y="1803"/>
                    <a:pt x="276" y="1807"/>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392" y="1716"/>
                  </a:moveTo>
                  <a:cubicBezTo>
                    <a:pt x="392" y="1716"/>
                    <a:pt x="392" y="1716"/>
                    <a:pt x="392" y="1717"/>
                  </a:cubicBezTo>
                  <a:cubicBezTo>
                    <a:pt x="392" y="1716"/>
                    <a:pt x="392" y="1716"/>
                    <a:pt x="392" y="1716"/>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92" y="1716"/>
                  </a:moveTo>
                  <a:cubicBezTo>
                    <a:pt x="392" y="1716"/>
                    <a:pt x="392" y="1716"/>
                    <a:pt x="392" y="1717"/>
                  </a:cubicBezTo>
                  <a:cubicBezTo>
                    <a:pt x="392" y="1716"/>
                    <a:pt x="392" y="1716"/>
                    <a:pt x="392" y="171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397" y="1567"/>
                  </a:moveTo>
                  <a:cubicBezTo>
                    <a:pt x="1398" y="1566"/>
                    <a:pt x="1400" y="1565"/>
                    <a:pt x="1401" y="1564"/>
                  </a:cubicBezTo>
                  <a:cubicBezTo>
                    <a:pt x="1399" y="1565"/>
                    <a:pt x="1398" y="1566"/>
                    <a:pt x="1397" y="1567"/>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704" y="1288"/>
                  </a:moveTo>
                  <a:cubicBezTo>
                    <a:pt x="1704" y="1288"/>
                    <a:pt x="1704" y="1288"/>
                    <a:pt x="1704" y="1288"/>
                  </a:cubicBezTo>
                  <a:cubicBezTo>
                    <a:pt x="1704" y="1288"/>
                    <a:pt x="1704" y="1288"/>
                    <a:pt x="1704" y="1288"/>
                  </a:cubicBezTo>
                  <a:close/>
                  <a:moveTo>
                    <a:pt x="1849" y="1070"/>
                  </a:moveTo>
                  <a:cubicBezTo>
                    <a:pt x="1851" y="1071"/>
                    <a:pt x="1853" y="1070"/>
                    <a:pt x="1856" y="1069"/>
                  </a:cubicBezTo>
                  <a:cubicBezTo>
                    <a:pt x="1863" y="1058"/>
                    <a:pt x="1861" y="1058"/>
                    <a:pt x="1849" y="1070"/>
                  </a:cubicBezTo>
                  <a:close/>
                  <a:moveTo>
                    <a:pt x="1967" y="806"/>
                  </a:moveTo>
                  <a:cubicBezTo>
                    <a:pt x="1968" y="806"/>
                    <a:pt x="1969" y="804"/>
                    <a:pt x="1972" y="797"/>
                  </a:cubicBezTo>
                  <a:cubicBezTo>
                    <a:pt x="1970" y="800"/>
                    <a:pt x="1969" y="803"/>
                    <a:pt x="1967" y="806"/>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79" y="1728"/>
                  </a:moveTo>
                  <a:cubicBezTo>
                    <a:pt x="979" y="1728"/>
                    <a:pt x="979" y="1728"/>
                    <a:pt x="979" y="1728"/>
                  </a:cubicBezTo>
                  <a:cubicBezTo>
                    <a:pt x="979" y="1728"/>
                    <a:pt x="979" y="1728"/>
                    <a:pt x="979" y="1728"/>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5" y="1729"/>
                  </a:moveTo>
                  <a:cubicBezTo>
                    <a:pt x="975" y="1729"/>
                    <a:pt x="975" y="1729"/>
                    <a:pt x="975" y="1729"/>
                  </a:cubicBezTo>
                  <a:cubicBezTo>
                    <a:pt x="975" y="1729"/>
                    <a:pt x="975" y="1729"/>
                    <a:pt x="975" y="1729"/>
                  </a:cubicBezTo>
                  <a:cubicBezTo>
                    <a:pt x="975" y="1729"/>
                    <a:pt x="975" y="1729"/>
                    <a:pt x="975" y="1729"/>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693" y="1520"/>
                  </a:moveTo>
                  <a:cubicBezTo>
                    <a:pt x="694" y="1533"/>
                    <a:pt x="699" y="1546"/>
                    <a:pt x="703" y="1558"/>
                  </a:cubicBezTo>
                  <a:cubicBezTo>
                    <a:pt x="700" y="1546"/>
                    <a:pt x="696" y="1533"/>
                    <a:pt x="693" y="1520"/>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392" y="1716"/>
                  </a:moveTo>
                  <a:cubicBezTo>
                    <a:pt x="392" y="1716"/>
                    <a:pt x="392" y="1716"/>
                    <a:pt x="392" y="1717"/>
                  </a:cubicBezTo>
                  <a:cubicBezTo>
                    <a:pt x="392" y="1716"/>
                    <a:pt x="392" y="1716"/>
                    <a:pt x="392" y="1716"/>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81" y="1727"/>
                  </a:moveTo>
                  <a:cubicBezTo>
                    <a:pt x="981" y="1727"/>
                    <a:pt x="981" y="1727"/>
                    <a:pt x="981" y="1727"/>
                  </a:cubicBezTo>
                  <a:cubicBezTo>
                    <a:pt x="981" y="1727"/>
                    <a:pt x="981" y="1727"/>
                    <a:pt x="981" y="1727"/>
                  </a:cubicBezTo>
                  <a:cubicBezTo>
                    <a:pt x="981" y="1727"/>
                    <a:pt x="981" y="1727"/>
                    <a:pt x="981" y="1727"/>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397" y="1567"/>
                  </a:moveTo>
                  <a:cubicBezTo>
                    <a:pt x="1398" y="1566"/>
                    <a:pt x="1400" y="1565"/>
                    <a:pt x="1401" y="1564"/>
                  </a:cubicBezTo>
                  <a:cubicBezTo>
                    <a:pt x="1399" y="1565"/>
                    <a:pt x="1398" y="1566"/>
                    <a:pt x="1397" y="1567"/>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704" y="1288"/>
                  </a:moveTo>
                  <a:cubicBezTo>
                    <a:pt x="1704" y="1288"/>
                    <a:pt x="1704" y="1288"/>
                    <a:pt x="1704" y="1288"/>
                  </a:cubicBezTo>
                  <a:cubicBezTo>
                    <a:pt x="1704" y="1288"/>
                    <a:pt x="1704" y="1288"/>
                    <a:pt x="1704" y="1288"/>
                  </a:cubicBezTo>
                  <a:close/>
                  <a:moveTo>
                    <a:pt x="1849" y="1070"/>
                  </a:moveTo>
                  <a:cubicBezTo>
                    <a:pt x="1851" y="1071"/>
                    <a:pt x="1853" y="1070"/>
                    <a:pt x="1856" y="1069"/>
                  </a:cubicBezTo>
                  <a:cubicBezTo>
                    <a:pt x="1863" y="1058"/>
                    <a:pt x="1861" y="1058"/>
                    <a:pt x="1849" y="1070"/>
                  </a:cubicBezTo>
                  <a:close/>
                  <a:moveTo>
                    <a:pt x="1917" y="983"/>
                  </a:moveTo>
                  <a:cubicBezTo>
                    <a:pt x="1917" y="983"/>
                    <a:pt x="1917" y="983"/>
                    <a:pt x="1917" y="983"/>
                  </a:cubicBezTo>
                  <a:cubicBezTo>
                    <a:pt x="1915" y="986"/>
                    <a:pt x="1914" y="989"/>
                    <a:pt x="1912" y="992"/>
                  </a:cubicBezTo>
                  <a:cubicBezTo>
                    <a:pt x="1912" y="993"/>
                    <a:pt x="1912" y="993"/>
                    <a:pt x="1912" y="993"/>
                  </a:cubicBezTo>
                  <a:cubicBezTo>
                    <a:pt x="1912" y="994"/>
                    <a:pt x="1912" y="994"/>
                    <a:pt x="1912" y="995"/>
                  </a:cubicBezTo>
                  <a:cubicBezTo>
                    <a:pt x="1913" y="993"/>
                    <a:pt x="1914" y="991"/>
                    <a:pt x="1915" y="989"/>
                  </a:cubicBezTo>
                  <a:cubicBezTo>
                    <a:pt x="1915" y="989"/>
                    <a:pt x="1915" y="989"/>
                    <a:pt x="1916" y="989"/>
                  </a:cubicBezTo>
                  <a:cubicBezTo>
                    <a:pt x="1916" y="988"/>
                    <a:pt x="1916" y="987"/>
                    <a:pt x="1916" y="987"/>
                  </a:cubicBezTo>
                  <a:cubicBezTo>
                    <a:pt x="1916" y="986"/>
                    <a:pt x="1916" y="986"/>
                    <a:pt x="1916" y="986"/>
                  </a:cubicBezTo>
                  <a:cubicBezTo>
                    <a:pt x="1916" y="986"/>
                    <a:pt x="1917" y="986"/>
                    <a:pt x="1917" y="986"/>
                  </a:cubicBezTo>
                  <a:cubicBezTo>
                    <a:pt x="1917" y="986"/>
                    <a:pt x="1917" y="985"/>
                    <a:pt x="1917" y="985"/>
                  </a:cubicBezTo>
                  <a:cubicBezTo>
                    <a:pt x="1917" y="985"/>
                    <a:pt x="1917" y="985"/>
                    <a:pt x="1917" y="985"/>
                  </a:cubicBezTo>
                  <a:cubicBezTo>
                    <a:pt x="1917" y="985"/>
                    <a:pt x="1917" y="984"/>
                    <a:pt x="1917" y="984"/>
                  </a:cubicBezTo>
                  <a:cubicBezTo>
                    <a:pt x="1917" y="984"/>
                    <a:pt x="1917" y="983"/>
                    <a:pt x="1917" y="983"/>
                  </a:cubicBezTo>
                  <a:cubicBezTo>
                    <a:pt x="1917" y="983"/>
                    <a:pt x="1917" y="983"/>
                    <a:pt x="1917" y="983"/>
                  </a:cubicBezTo>
                  <a:close/>
                  <a:moveTo>
                    <a:pt x="1967" y="806"/>
                  </a:moveTo>
                  <a:cubicBezTo>
                    <a:pt x="1968" y="806"/>
                    <a:pt x="1969" y="804"/>
                    <a:pt x="1972" y="797"/>
                  </a:cubicBezTo>
                  <a:cubicBezTo>
                    <a:pt x="1970" y="800"/>
                    <a:pt x="1969" y="803"/>
                    <a:pt x="1967" y="806"/>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0" y="362"/>
                  </a:move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ubicBezTo>
                    <a:pt x="2111" y="359"/>
                    <a:pt x="2111" y="360"/>
                    <a:pt x="2110" y="362"/>
                  </a:cubicBezTo>
                  <a:close/>
                  <a:moveTo>
                    <a:pt x="2065" y="506"/>
                  </a:moveTo>
                  <a:cubicBezTo>
                    <a:pt x="2069" y="499"/>
                    <a:pt x="2071" y="491"/>
                    <a:pt x="2072" y="483"/>
                  </a:cubicBezTo>
                  <a:cubicBezTo>
                    <a:pt x="2070" y="491"/>
                    <a:pt x="2067" y="498"/>
                    <a:pt x="2065" y="506"/>
                  </a:cubicBezTo>
                  <a:close/>
                  <a:moveTo>
                    <a:pt x="1609" y="1300"/>
                  </a:moveTo>
                  <a:cubicBezTo>
                    <a:pt x="1609" y="1300"/>
                    <a:pt x="1608" y="1300"/>
                    <a:pt x="1608" y="1300"/>
                  </a:cubicBezTo>
                  <a:cubicBezTo>
                    <a:pt x="1608" y="1300"/>
                    <a:pt x="1609" y="1300"/>
                    <a:pt x="1609" y="1300"/>
                  </a:cubicBezTo>
                  <a:cubicBezTo>
                    <a:pt x="1609" y="1300"/>
                    <a:pt x="1609" y="1300"/>
                    <a:pt x="1609" y="13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lose/>
                  <a:moveTo>
                    <a:pt x="1053" y="1689"/>
                  </a:move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3" y="1689"/>
                    <a:pt x="1053" y="1689"/>
                    <a:pt x="1053"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708" y="1615"/>
                  </a:moveTo>
                  <a:cubicBezTo>
                    <a:pt x="708" y="1614"/>
                    <a:pt x="708" y="1614"/>
                    <a:pt x="707" y="1613"/>
                  </a:cubicBezTo>
                  <a:cubicBezTo>
                    <a:pt x="707" y="1613"/>
                    <a:pt x="707" y="1613"/>
                    <a:pt x="707" y="1613"/>
                  </a:cubicBezTo>
                  <a:cubicBezTo>
                    <a:pt x="708" y="1614"/>
                    <a:pt x="708" y="1614"/>
                    <a:pt x="708" y="1615"/>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0"/>
                  </a:moveTo>
                  <a:cubicBezTo>
                    <a:pt x="707" y="1610"/>
                    <a:pt x="707" y="1611"/>
                    <a:pt x="707" y="1611"/>
                  </a:cubicBezTo>
                  <a:cubicBezTo>
                    <a:pt x="707" y="1611"/>
                    <a:pt x="707" y="1611"/>
                    <a:pt x="707" y="1611"/>
                  </a:cubicBezTo>
                  <a:cubicBezTo>
                    <a:pt x="707" y="1611"/>
                    <a:pt x="707" y="1610"/>
                    <a:pt x="707" y="1609"/>
                  </a:cubicBezTo>
                  <a:lnTo>
                    <a:pt x="707" y="1610"/>
                  </a:ln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6"/>
                  </a:moveTo>
                  <a:cubicBezTo>
                    <a:pt x="703" y="1556"/>
                    <a:pt x="703" y="1556"/>
                    <a:pt x="703" y="1556"/>
                  </a:cubicBezTo>
                  <a:cubicBezTo>
                    <a:pt x="703" y="1556"/>
                    <a:pt x="703" y="1556"/>
                    <a:pt x="703" y="1555"/>
                  </a:cubicBezTo>
                  <a:cubicBezTo>
                    <a:pt x="703" y="1556"/>
                    <a:pt x="703" y="1556"/>
                    <a:pt x="703" y="1556"/>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lose/>
                  <a:moveTo>
                    <a:pt x="703" y="1558"/>
                  </a:moveTo>
                  <a:cubicBezTo>
                    <a:pt x="700" y="1546"/>
                    <a:pt x="696" y="1533"/>
                    <a:pt x="693" y="1520"/>
                  </a:cubicBezTo>
                  <a:cubicBezTo>
                    <a:pt x="694" y="1533"/>
                    <a:pt x="699" y="1546"/>
                    <a:pt x="703" y="1558"/>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1" y="1779"/>
                  </a:moveTo>
                  <a:cubicBezTo>
                    <a:pt x="321" y="1779"/>
                    <a:pt x="321" y="1779"/>
                    <a:pt x="321" y="1779"/>
                  </a:cubicBezTo>
                  <a:cubicBezTo>
                    <a:pt x="321" y="1779"/>
                    <a:pt x="320" y="1779"/>
                    <a:pt x="320" y="1779"/>
                  </a:cubicBezTo>
                  <a:cubicBezTo>
                    <a:pt x="320" y="1779"/>
                    <a:pt x="320" y="1779"/>
                    <a:pt x="321" y="1779"/>
                  </a:cubicBezTo>
                  <a:close/>
                  <a:moveTo>
                    <a:pt x="392" y="1717"/>
                  </a:moveTo>
                  <a:cubicBezTo>
                    <a:pt x="392" y="1716"/>
                    <a:pt x="392" y="1716"/>
                    <a:pt x="392" y="1716"/>
                  </a:cubicBezTo>
                  <a:cubicBezTo>
                    <a:pt x="392" y="1716"/>
                    <a:pt x="392" y="1716"/>
                    <a:pt x="392" y="1716"/>
                  </a:cubicBezTo>
                  <a:cubicBezTo>
                    <a:pt x="392" y="1716"/>
                    <a:pt x="392" y="1716"/>
                    <a:pt x="392" y="1717"/>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2150" y="149"/>
                  </a:moveTo>
                  <a:cubicBezTo>
                    <a:pt x="2150" y="149"/>
                    <a:pt x="2150" y="149"/>
                    <a:pt x="2150" y="149"/>
                  </a:cubicBezTo>
                  <a:cubicBezTo>
                    <a:pt x="2150" y="149"/>
                    <a:pt x="2150" y="149"/>
                    <a:pt x="2150" y="149"/>
                  </a:cubicBezTo>
                  <a:cubicBezTo>
                    <a:pt x="2150" y="149"/>
                    <a:pt x="2150" y="149"/>
                    <a:pt x="2150" y="149"/>
                  </a:cubicBezTo>
                  <a:cubicBezTo>
                    <a:pt x="2150" y="148"/>
                    <a:pt x="2150" y="146"/>
                    <a:pt x="2149" y="145"/>
                  </a:cubicBezTo>
                  <a:cubicBezTo>
                    <a:pt x="2149" y="144"/>
                    <a:pt x="2149" y="144"/>
                    <a:pt x="2149" y="144"/>
                  </a:cubicBezTo>
                  <a:cubicBezTo>
                    <a:pt x="2149" y="144"/>
                    <a:pt x="2149" y="144"/>
                    <a:pt x="2149" y="144"/>
                  </a:cubicBezTo>
                  <a:cubicBezTo>
                    <a:pt x="2149" y="144"/>
                    <a:pt x="2149" y="144"/>
                    <a:pt x="2149" y="144"/>
                  </a:cubicBezTo>
                  <a:cubicBezTo>
                    <a:pt x="2149" y="138"/>
                    <a:pt x="2148" y="132"/>
                    <a:pt x="2149" y="126"/>
                  </a:cubicBezTo>
                  <a:cubicBezTo>
                    <a:pt x="2145" y="148"/>
                    <a:pt x="2142" y="170"/>
                    <a:pt x="2138" y="192"/>
                  </a:cubicBezTo>
                  <a:cubicBezTo>
                    <a:pt x="2141" y="153"/>
                    <a:pt x="2149" y="114"/>
                    <a:pt x="2152" y="76"/>
                  </a:cubicBezTo>
                  <a:cubicBezTo>
                    <a:pt x="2133" y="141"/>
                    <a:pt x="2142" y="73"/>
                    <a:pt x="2146" y="57"/>
                  </a:cubicBezTo>
                  <a:cubicBezTo>
                    <a:pt x="2144" y="62"/>
                    <a:pt x="2140" y="71"/>
                    <a:pt x="2141" y="75"/>
                  </a:cubicBezTo>
                  <a:cubicBezTo>
                    <a:pt x="2135" y="53"/>
                    <a:pt x="2144" y="29"/>
                    <a:pt x="2146" y="7"/>
                  </a:cubicBezTo>
                  <a:cubicBezTo>
                    <a:pt x="2144" y="17"/>
                    <a:pt x="2139" y="30"/>
                    <a:pt x="2136" y="42"/>
                  </a:cubicBezTo>
                  <a:cubicBezTo>
                    <a:pt x="2136" y="50"/>
                    <a:pt x="2136" y="60"/>
                    <a:pt x="2135" y="69"/>
                  </a:cubicBezTo>
                  <a:cubicBezTo>
                    <a:pt x="2136" y="71"/>
                    <a:pt x="2137" y="72"/>
                    <a:pt x="2138" y="73"/>
                  </a:cubicBezTo>
                  <a:cubicBezTo>
                    <a:pt x="2137" y="72"/>
                    <a:pt x="2136" y="71"/>
                    <a:pt x="2135" y="70"/>
                  </a:cubicBezTo>
                  <a:cubicBezTo>
                    <a:pt x="2134" y="118"/>
                    <a:pt x="2131" y="175"/>
                    <a:pt x="2116" y="187"/>
                  </a:cubicBezTo>
                  <a:cubicBezTo>
                    <a:pt x="2112" y="208"/>
                    <a:pt x="2112" y="230"/>
                    <a:pt x="2110" y="251"/>
                  </a:cubicBezTo>
                  <a:cubicBezTo>
                    <a:pt x="2111" y="245"/>
                    <a:pt x="2112" y="207"/>
                    <a:pt x="2119" y="207"/>
                  </a:cubicBezTo>
                  <a:cubicBezTo>
                    <a:pt x="2118" y="230"/>
                    <a:pt x="2129" y="304"/>
                    <a:pt x="2101" y="316"/>
                  </a:cubicBezTo>
                  <a:cubicBezTo>
                    <a:pt x="2111" y="296"/>
                    <a:pt x="2088" y="337"/>
                    <a:pt x="2087" y="341"/>
                  </a:cubicBezTo>
                  <a:cubicBezTo>
                    <a:pt x="2079" y="375"/>
                    <a:pt x="2083" y="414"/>
                    <a:pt x="2070" y="447"/>
                  </a:cubicBezTo>
                  <a:cubicBezTo>
                    <a:pt x="2073" y="441"/>
                    <a:pt x="2079" y="430"/>
                    <a:pt x="2080" y="424"/>
                  </a:cubicBezTo>
                  <a:cubicBezTo>
                    <a:pt x="2079" y="429"/>
                    <a:pt x="2079" y="435"/>
                    <a:pt x="2078" y="441"/>
                  </a:cubicBezTo>
                  <a:cubicBezTo>
                    <a:pt x="2078" y="441"/>
                    <a:pt x="2078" y="441"/>
                    <a:pt x="2078" y="441"/>
                  </a:cubicBezTo>
                  <a:cubicBezTo>
                    <a:pt x="2077" y="442"/>
                    <a:pt x="2077" y="442"/>
                    <a:pt x="2078" y="442"/>
                  </a:cubicBezTo>
                  <a:cubicBezTo>
                    <a:pt x="2078" y="442"/>
                    <a:pt x="2078" y="442"/>
                    <a:pt x="2078" y="442"/>
                  </a:cubicBezTo>
                  <a:cubicBezTo>
                    <a:pt x="2078" y="442"/>
                    <a:pt x="2078" y="442"/>
                    <a:pt x="2077" y="442"/>
                  </a:cubicBezTo>
                  <a:cubicBezTo>
                    <a:pt x="2078" y="442"/>
                    <a:pt x="2078" y="442"/>
                    <a:pt x="2078" y="442"/>
                  </a:cubicBezTo>
                  <a:cubicBezTo>
                    <a:pt x="2072" y="474"/>
                    <a:pt x="2057" y="504"/>
                    <a:pt x="2046" y="534"/>
                  </a:cubicBezTo>
                  <a:cubicBezTo>
                    <a:pt x="2036" y="551"/>
                    <a:pt x="2023" y="614"/>
                    <a:pt x="2009" y="644"/>
                  </a:cubicBezTo>
                  <a:cubicBezTo>
                    <a:pt x="1993" y="676"/>
                    <a:pt x="1979" y="709"/>
                    <a:pt x="1964" y="742"/>
                  </a:cubicBezTo>
                  <a:cubicBezTo>
                    <a:pt x="1964" y="742"/>
                    <a:pt x="1964" y="742"/>
                    <a:pt x="1964" y="742"/>
                  </a:cubicBezTo>
                  <a:cubicBezTo>
                    <a:pt x="1964" y="743"/>
                    <a:pt x="1963" y="744"/>
                    <a:pt x="1963" y="745"/>
                  </a:cubicBezTo>
                  <a:cubicBezTo>
                    <a:pt x="1962" y="745"/>
                    <a:pt x="1962" y="746"/>
                    <a:pt x="1962" y="746"/>
                  </a:cubicBezTo>
                  <a:cubicBezTo>
                    <a:pt x="1950" y="774"/>
                    <a:pt x="1937" y="802"/>
                    <a:pt x="1923" y="829"/>
                  </a:cubicBezTo>
                  <a:cubicBezTo>
                    <a:pt x="1932" y="816"/>
                    <a:pt x="1940" y="804"/>
                    <a:pt x="1949" y="791"/>
                  </a:cubicBezTo>
                  <a:cubicBezTo>
                    <a:pt x="1940" y="810"/>
                    <a:pt x="1928" y="826"/>
                    <a:pt x="1916" y="842"/>
                  </a:cubicBezTo>
                  <a:cubicBezTo>
                    <a:pt x="1916" y="842"/>
                    <a:pt x="1916" y="842"/>
                    <a:pt x="1916" y="842"/>
                  </a:cubicBezTo>
                  <a:cubicBezTo>
                    <a:pt x="1915" y="843"/>
                    <a:pt x="1915" y="843"/>
                    <a:pt x="1915" y="844"/>
                  </a:cubicBezTo>
                  <a:cubicBezTo>
                    <a:pt x="1915" y="844"/>
                    <a:pt x="1915" y="844"/>
                    <a:pt x="1915" y="844"/>
                  </a:cubicBezTo>
                  <a:cubicBezTo>
                    <a:pt x="1904" y="858"/>
                    <a:pt x="1895" y="873"/>
                    <a:pt x="1890" y="891"/>
                  </a:cubicBezTo>
                  <a:cubicBezTo>
                    <a:pt x="1896" y="877"/>
                    <a:pt x="1904" y="865"/>
                    <a:pt x="1914" y="855"/>
                  </a:cubicBezTo>
                  <a:cubicBezTo>
                    <a:pt x="1878" y="915"/>
                    <a:pt x="1851" y="983"/>
                    <a:pt x="1802" y="1035"/>
                  </a:cubicBezTo>
                  <a:cubicBezTo>
                    <a:pt x="1808" y="1025"/>
                    <a:pt x="1814" y="1015"/>
                    <a:pt x="1819" y="1006"/>
                  </a:cubicBezTo>
                  <a:cubicBezTo>
                    <a:pt x="1816" y="1011"/>
                    <a:pt x="1788" y="1052"/>
                    <a:pt x="1794" y="1040"/>
                  </a:cubicBezTo>
                  <a:cubicBezTo>
                    <a:pt x="1786" y="1053"/>
                    <a:pt x="1777" y="1069"/>
                    <a:pt x="1766" y="1085"/>
                  </a:cubicBezTo>
                  <a:cubicBezTo>
                    <a:pt x="1770" y="1081"/>
                    <a:pt x="1774" y="1076"/>
                    <a:pt x="1777" y="1071"/>
                  </a:cubicBezTo>
                  <a:cubicBezTo>
                    <a:pt x="1773" y="1078"/>
                    <a:pt x="1769" y="1084"/>
                    <a:pt x="1763" y="1091"/>
                  </a:cubicBezTo>
                  <a:cubicBezTo>
                    <a:pt x="1763" y="1091"/>
                    <a:pt x="1763" y="1092"/>
                    <a:pt x="1762" y="1092"/>
                  </a:cubicBezTo>
                  <a:cubicBezTo>
                    <a:pt x="1762" y="1092"/>
                    <a:pt x="1762" y="1092"/>
                    <a:pt x="1762" y="1093"/>
                  </a:cubicBezTo>
                  <a:cubicBezTo>
                    <a:pt x="1761" y="1093"/>
                    <a:pt x="1761" y="1093"/>
                    <a:pt x="1761" y="1094"/>
                  </a:cubicBezTo>
                  <a:cubicBezTo>
                    <a:pt x="1760" y="1095"/>
                    <a:pt x="1759" y="1096"/>
                    <a:pt x="1759" y="1096"/>
                  </a:cubicBezTo>
                  <a:cubicBezTo>
                    <a:pt x="1759" y="1096"/>
                    <a:pt x="1759" y="1096"/>
                    <a:pt x="1759" y="1096"/>
                  </a:cubicBezTo>
                  <a:cubicBezTo>
                    <a:pt x="1759" y="1097"/>
                    <a:pt x="1758" y="1097"/>
                    <a:pt x="1758" y="1097"/>
                  </a:cubicBezTo>
                  <a:cubicBezTo>
                    <a:pt x="1730" y="1140"/>
                    <a:pt x="1695" y="1186"/>
                    <a:pt x="1661" y="1207"/>
                  </a:cubicBezTo>
                  <a:cubicBezTo>
                    <a:pt x="1658" y="1211"/>
                    <a:pt x="1653" y="1216"/>
                    <a:pt x="1646" y="1223"/>
                  </a:cubicBezTo>
                  <a:cubicBezTo>
                    <a:pt x="1628" y="1241"/>
                    <a:pt x="1608" y="1257"/>
                    <a:pt x="1591" y="1275"/>
                  </a:cubicBezTo>
                  <a:cubicBezTo>
                    <a:pt x="1589" y="1278"/>
                    <a:pt x="1557" y="1320"/>
                    <a:pt x="1552" y="1326"/>
                  </a:cubicBezTo>
                  <a:cubicBezTo>
                    <a:pt x="1523" y="1353"/>
                    <a:pt x="1491" y="1377"/>
                    <a:pt x="1460" y="1403"/>
                  </a:cubicBezTo>
                  <a:cubicBezTo>
                    <a:pt x="1402" y="1450"/>
                    <a:pt x="1323" y="1480"/>
                    <a:pt x="1277" y="1540"/>
                  </a:cubicBezTo>
                  <a:cubicBezTo>
                    <a:pt x="1286" y="1531"/>
                    <a:pt x="1297" y="1526"/>
                    <a:pt x="1309" y="1523"/>
                  </a:cubicBezTo>
                  <a:cubicBezTo>
                    <a:pt x="1289" y="1531"/>
                    <a:pt x="1272" y="1543"/>
                    <a:pt x="1254" y="1556"/>
                  </a:cubicBezTo>
                  <a:cubicBezTo>
                    <a:pt x="1252" y="1560"/>
                    <a:pt x="1247" y="1563"/>
                    <a:pt x="1242" y="1565"/>
                  </a:cubicBezTo>
                  <a:cubicBezTo>
                    <a:pt x="1235" y="1570"/>
                    <a:pt x="1229" y="1574"/>
                    <a:pt x="1222" y="1579"/>
                  </a:cubicBezTo>
                  <a:cubicBezTo>
                    <a:pt x="1225" y="1577"/>
                    <a:pt x="1232" y="1572"/>
                    <a:pt x="1239" y="1566"/>
                  </a:cubicBezTo>
                  <a:cubicBezTo>
                    <a:pt x="1229" y="1570"/>
                    <a:pt x="1216" y="1572"/>
                    <a:pt x="1210" y="1578"/>
                  </a:cubicBezTo>
                  <a:cubicBezTo>
                    <a:pt x="1222" y="1567"/>
                    <a:pt x="1235" y="1559"/>
                    <a:pt x="1250" y="1554"/>
                  </a:cubicBezTo>
                  <a:cubicBezTo>
                    <a:pt x="1227" y="1557"/>
                    <a:pt x="1198" y="1579"/>
                    <a:pt x="1171" y="1598"/>
                  </a:cubicBezTo>
                  <a:cubicBezTo>
                    <a:pt x="1171" y="1598"/>
                    <a:pt x="1171" y="1598"/>
                    <a:pt x="1171" y="1598"/>
                  </a:cubicBezTo>
                  <a:cubicBezTo>
                    <a:pt x="1165" y="1602"/>
                    <a:pt x="1158" y="1606"/>
                    <a:pt x="1151" y="1610"/>
                  </a:cubicBezTo>
                  <a:cubicBezTo>
                    <a:pt x="1138" y="1618"/>
                    <a:pt x="1124" y="1625"/>
                    <a:pt x="1111" y="1633"/>
                  </a:cubicBezTo>
                  <a:cubicBezTo>
                    <a:pt x="1045" y="1669"/>
                    <a:pt x="978" y="1701"/>
                    <a:pt x="911" y="1735"/>
                  </a:cubicBezTo>
                  <a:cubicBezTo>
                    <a:pt x="905" y="1737"/>
                    <a:pt x="900" y="1740"/>
                    <a:pt x="895" y="1743"/>
                  </a:cubicBezTo>
                  <a:cubicBezTo>
                    <a:pt x="887" y="1748"/>
                    <a:pt x="879" y="1752"/>
                    <a:pt x="871" y="1757"/>
                  </a:cubicBezTo>
                  <a:cubicBezTo>
                    <a:pt x="844" y="1772"/>
                    <a:pt x="816" y="1787"/>
                    <a:pt x="788" y="1790"/>
                  </a:cubicBezTo>
                  <a:cubicBezTo>
                    <a:pt x="761" y="1793"/>
                    <a:pt x="758" y="1762"/>
                    <a:pt x="755" y="1741"/>
                  </a:cubicBezTo>
                  <a:cubicBezTo>
                    <a:pt x="751" y="1731"/>
                    <a:pt x="736" y="1684"/>
                    <a:pt x="734" y="1672"/>
                  </a:cubicBezTo>
                  <a:cubicBezTo>
                    <a:pt x="725" y="1616"/>
                    <a:pt x="708" y="1561"/>
                    <a:pt x="692" y="1508"/>
                  </a:cubicBezTo>
                  <a:cubicBezTo>
                    <a:pt x="692" y="1512"/>
                    <a:pt x="692" y="1516"/>
                    <a:pt x="693" y="1520"/>
                  </a:cubicBezTo>
                  <a:cubicBezTo>
                    <a:pt x="691" y="1515"/>
                    <a:pt x="690" y="1509"/>
                    <a:pt x="688" y="1504"/>
                  </a:cubicBezTo>
                  <a:cubicBezTo>
                    <a:pt x="652" y="1529"/>
                    <a:pt x="616" y="1555"/>
                    <a:pt x="580" y="1581"/>
                  </a:cubicBezTo>
                  <a:cubicBezTo>
                    <a:pt x="580" y="1582"/>
                    <a:pt x="580" y="1582"/>
                    <a:pt x="580" y="1582"/>
                  </a:cubicBezTo>
                  <a:cubicBezTo>
                    <a:pt x="546" y="1606"/>
                    <a:pt x="513" y="1630"/>
                    <a:pt x="479" y="1653"/>
                  </a:cubicBezTo>
                  <a:cubicBezTo>
                    <a:pt x="482" y="1651"/>
                    <a:pt x="483" y="1650"/>
                    <a:pt x="483" y="1649"/>
                  </a:cubicBezTo>
                  <a:cubicBezTo>
                    <a:pt x="508" y="1638"/>
                    <a:pt x="524" y="1612"/>
                    <a:pt x="547" y="1596"/>
                  </a:cubicBezTo>
                  <a:cubicBezTo>
                    <a:pt x="438" y="1650"/>
                    <a:pt x="349" y="1734"/>
                    <a:pt x="253" y="1806"/>
                  </a:cubicBezTo>
                  <a:cubicBezTo>
                    <a:pt x="291" y="1782"/>
                    <a:pt x="322" y="1745"/>
                    <a:pt x="366" y="1730"/>
                  </a:cubicBezTo>
                  <a:cubicBezTo>
                    <a:pt x="344" y="1738"/>
                    <a:pt x="327" y="1760"/>
                    <a:pt x="311" y="1775"/>
                  </a:cubicBezTo>
                  <a:cubicBezTo>
                    <a:pt x="283" y="1801"/>
                    <a:pt x="248" y="1817"/>
                    <a:pt x="215" y="1836"/>
                  </a:cubicBezTo>
                  <a:cubicBezTo>
                    <a:pt x="215" y="1836"/>
                    <a:pt x="215" y="1836"/>
                    <a:pt x="215" y="1836"/>
                  </a:cubicBezTo>
                  <a:cubicBezTo>
                    <a:pt x="215" y="1836"/>
                    <a:pt x="215" y="1836"/>
                    <a:pt x="215" y="1836"/>
                  </a:cubicBezTo>
                  <a:cubicBezTo>
                    <a:pt x="215" y="1836"/>
                    <a:pt x="215" y="1836"/>
                    <a:pt x="214" y="1836"/>
                  </a:cubicBezTo>
                  <a:cubicBezTo>
                    <a:pt x="210" y="1839"/>
                    <a:pt x="206" y="1841"/>
                    <a:pt x="202" y="1844"/>
                  </a:cubicBezTo>
                  <a:cubicBezTo>
                    <a:pt x="131" y="1888"/>
                    <a:pt x="67" y="1942"/>
                    <a:pt x="0" y="1992"/>
                  </a:cubicBezTo>
                  <a:cubicBezTo>
                    <a:pt x="6" y="1994"/>
                    <a:pt x="13" y="1996"/>
                    <a:pt x="20" y="1998"/>
                  </a:cubicBezTo>
                  <a:cubicBezTo>
                    <a:pt x="16" y="1995"/>
                    <a:pt x="13" y="1991"/>
                    <a:pt x="11" y="1987"/>
                  </a:cubicBezTo>
                  <a:cubicBezTo>
                    <a:pt x="13" y="1991"/>
                    <a:pt x="17" y="1995"/>
                    <a:pt x="21" y="1998"/>
                  </a:cubicBezTo>
                  <a:cubicBezTo>
                    <a:pt x="35" y="2002"/>
                    <a:pt x="50" y="2007"/>
                    <a:pt x="64" y="2011"/>
                  </a:cubicBezTo>
                  <a:cubicBezTo>
                    <a:pt x="74" y="2013"/>
                    <a:pt x="83" y="2012"/>
                    <a:pt x="89" y="2011"/>
                  </a:cubicBezTo>
                  <a:cubicBezTo>
                    <a:pt x="65" y="2003"/>
                    <a:pt x="41" y="1993"/>
                    <a:pt x="16" y="1989"/>
                  </a:cubicBezTo>
                  <a:cubicBezTo>
                    <a:pt x="56" y="1942"/>
                    <a:pt x="114" y="1919"/>
                    <a:pt x="164" y="1884"/>
                  </a:cubicBezTo>
                  <a:cubicBezTo>
                    <a:pt x="120" y="1922"/>
                    <a:pt x="71" y="1953"/>
                    <a:pt x="24" y="1987"/>
                  </a:cubicBezTo>
                  <a:cubicBezTo>
                    <a:pt x="83" y="2005"/>
                    <a:pt x="138" y="2031"/>
                    <a:pt x="196" y="2049"/>
                  </a:cubicBezTo>
                  <a:cubicBezTo>
                    <a:pt x="198" y="2049"/>
                    <a:pt x="199" y="2049"/>
                    <a:pt x="201" y="2049"/>
                  </a:cubicBezTo>
                  <a:cubicBezTo>
                    <a:pt x="205" y="2051"/>
                    <a:pt x="210" y="2053"/>
                    <a:pt x="215" y="2053"/>
                  </a:cubicBezTo>
                  <a:cubicBezTo>
                    <a:pt x="215" y="2053"/>
                    <a:pt x="216" y="2053"/>
                    <a:pt x="217" y="2054"/>
                  </a:cubicBezTo>
                  <a:cubicBezTo>
                    <a:pt x="222" y="2056"/>
                    <a:pt x="227" y="2058"/>
                    <a:pt x="233" y="2061"/>
                  </a:cubicBezTo>
                  <a:cubicBezTo>
                    <a:pt x="237" y="2060"/>
                    <a:pt x="293" y="2079"/>
                    <a:pt x="317" y="2087"/>
                  </a:cubicBezTo>
                  <a:cubicBezTo>
                    <a:pt x="277" y="2073"/>
                    <a:pt x="347" y="2088"/>
                    <a:pt x="358" y="2092"/>
                  </a:cubicBezTo>
                  <a:cubicBezTo>
                    <a:pt x="391" y="2103"/>
                    <a:pt x="422" y="2115"/>
                    <a:pt x="454" y="2128"/>
                  </a:cubicBezTo>
                  <a:cubicBezTo>
                    <a:pt x="583" y="2177"/>
                    <a:pt x="719" y="2205"/>
                    <a:pt x="850" y="2248"/>
                  </a:cubicBezTo>
                  <a:cubicBezTo>
                    <a:pt x="847" y="2225"/>
                    <a:pt x="844" y="2202"/>
                    <a:pt x="840" y="2179"/>
                  </a:cubicBezTo>
                  <a:cubicBezTo>
                    <a:pt x="841" y="2127"/>
                    <a:pt x="821" y="2061"/>
                    <a:pt x="815" y="2009"/>
                  </a:cubicBezTo>
                  <a:cubicBezTo>
                    <a:pt x="815" y="2015"/>
                    <a:pt x="816" y="2022"/>
                    <a:pt x="817" y="2028"/>
                  </a:cubicBezTo>
                  <a:cubicBezTo>
                    <a:pt x="815" y="2019"/>
                    <a:pt x="812" y="2009"/>
                    <a:pt x="810" y="1999"/>
                  </a:cubicBezTo>
                  <a:cubicBezTo>
                    <a:pt x="811" y="2001"/>
                    <a:pt x="811" y="2002"/>
                    <a:pt x="812" y="2002"/>
                  </a:cubicBezTo>
                  <a:cubicBezTo>
                    <a:pt x="810" y="1997"/>
                    <a:pt x="808" y="1993"/>
                    <a:pt x="807" y="1988"/>
                  </a:cubicBezTo>
                  <a:cubicBezTo>
                    <a:pt x="808" y="1992"/>
                    <a:pt x="809" y="1995"/>
                    <a:pt x="810" y="1999"/>
                  </a:cubicBezTo>
                  <a:cubicBezTo>
                    <a:pt x="809" y="1998"/>
                    <a:pt x="809" y="1996"/>
                    <a:pt x="808" y="1995"/>
                  </a:cubicBezTo>
                  <a:cubicBezTo>
                    <a:pt x="810" y="2014"/>
                    <a:pt x="809" y="2034"/>
                    <a:pt x="812" y="2053"/>
                  </a:cubicBezTo>
                  <a:cubicBezTo>
                    <a:pt x="808" y="2024"/>
                    <a:pt x="802" y="1988"/>
                    <a:pt x="799" y="1964"/>
                  </a:cubicBezTo>
                  <a:cubicBezTo>
                    <a:pt x="799" y="1966"/>
                    <a:pt x="799" y="1966"/>
                    <a:pt x="799" y="1966"/>
                  </a:cubicBezTo>
                  <a:cubicBezTo>
                    <a:pt x="799" y="1969"/>
                    <a:pt x="798" y="1972"/>
                    <a:pt x="798" y="1975"/>
                  </a:cubicBezTo>
                  <a:cubicBezTo>
                    <a:pt x="797" y="1967"/>
                    <a:pt x="796" y="1962"/>
                    <a:pt x="796" y="1960"/>
                  </a:cubicBezTo>
                  <a:cubicBezTo>
                    <a:pt x="796" y="1960"/>
                    <a:pt x="796" y="1960"/>
                    <a:pt x="796" y="1960"/>
                  </a:cubicBezTo>
                  <a:cubicBezTo>
                    <a:pt x="796" y="1960"/>
                    <a:pt x="796" y="1960"/>
                    <a:pt x="796" y="1960"/>
                  </a:cubicBezTo>
                  <a:cubicBezTo>
                    <a:pt x="796" y="1959"/>
                    <a:pt x="796" y="1959"/>
                    <a:pt x="797" y="1959"/>
                  </a:cubicBezTo>
                  <a:cubicBezTo>
                    <a:pt x="797" y="1959"/>
                    <a:pt x="797" y="1959"/>
                    <a:pt x="797" y="1960"/>
                  </a:cubicBezTo>
                  <a:cubicBezTo>
                    <a:pt x="797" y="1960"/>
                    <a:pt x="797" y="1960"/>
                    <a:pt x="797" y="1960"/>
                  </a:cubicBezTo>
                  <a:cubicBezTo>
                    <a:pt x="799" y="1963"/>
                    <a:pt x="803" y="1975"/>
                    <a:pt x="805" y="1984"/>
                  </a:cubicBezTo>
                  <a:cubicBezTo>
                    <a:pt x="801" y="1965"/>
                    <a:pt x="798" y="1937"/>
                    <a:pt x="801" y="1928"/>
                  </a:cubicBezTo>
                  <a:cubicBezTo>
                    <a:pt x="797" y="1933"/>
                    <a:pt x="795" y="1938"/>
                    <a:pt x="794" y="1945"/>
                  </a:cubicBezTo>
                  <a:cubicBezTo>
                    <a:pt x="794" y="1945"/>
                    <a:pt x="794" y="1944"/>
                    <a:pt x="793" y="1944"/>
                  </a:cubicBezTo>
                  <a:cubicBezTo>
                    <a:pt x="793" y="1943"/>
                    <a:pt x="793" y="1942"/>
                    <a:pt x="793" y="1942"/>
                  </a:cubicBezTo>
                  <a:cubicBezTo>
                    <a:pt x="792" y="1941"/>
                    <a:pt x="792" y="1941"/>
                    <a:pt x="792" y="1940"/>
                  </a:cubicBezTo>
                  <a:cubicBezTo>
                    <a:pt x="792" y="1940"/>
                    <a:pt x="791" y="1939"/>
                    <a:pt x="791" y="1938"/>
                  </a:cubicBezTo>
                  <a:cubicBezTo>
                    <a:pt x="791" y="1938"/>
                    <a:pt x="791" y="1938"/>
                    <a:pt x="791" y="1938"/>
                  </a:cubicBezTo>
                  <a:cubicBezTo>
                    <a:pt x="791" y="1938"/>
                    <a:pt x="791" y="1938"/>
                    <a:pt x="791" y="1938"/>
                  </a:cubicBezTo>
                  <a:cubicBezTo>
                    <a:pt x="791" y="1938"/>
                    <a:pt x="791" y="1938"/>
                    <a:pt x="791" y="1938"/>
                  </a:cubicBezTo>
                  <a:cubicBezTo>
                    <a:pt x="791" y="1937"/>
                    <a:pt x="791" y="1936"/>
                    <a:pt x="791" y="1936"/>
                  </a:cubicBezTo>
                  <a:cubicBezTo>
                    <a:pt x="791" y="1936"/>
                    <a:pt x="791" y="1937"/>
                    <a:pt x="792" y="1939"/>
                  </a:cubicBezTo>
                  <a:cubicBezTo>
                    <a:pt x="789" y="1928"/>
                    <a:pt x="790" y="1917"/>
                    <a:pt x="798" y="1912"/>
                  </a:cubicBezTo>
                  <a:cubicBezTo>
                    <a:pt x="797" y="1913"/>
                    <a:pt x="795" y="1913"/>
                    <a:pt x="793" y="1914"/>
                  </a:cubicBezTo>
                  <a:cubicBezTo>
                    <a:pt x="796" y="1906"/>
                    <a:pt x="853" y="1896"/>
                    <a:pt x="863" y="1893"/>
                  </a:cubicBezTo>
                  <a:cubicBezTo>
                    <a:pt x="860" y="1894"/>
                    <a:pt x="858" y="1895"/>
                    <a:pt x="856" y="1896"/>
                  </a:cubicBezTo>
                  <a:cubicBezTo>
                    <a:pt x="860" y="1895"/>
                    <a:pt x="864" y="1894"/>
                    <a:pt x="868" y="1893"/>
                  </a:cubicBezTo>
                  <a:cubicBezTo>
                    <a:pt x="868" y="1893"/>
                    <a:pt x="868" y="1893"/>
                    <a:pt x="869" y="1893"/>
                  </a:cubicBezTo>
                  <a:cubicBezTo>
                    <a:pt x="869" y="1893"/>
                    <a:pt x="869" y="1893"/>
                    <a:pt x="869" y="1893"/>
                  </a:cubicBezTo>
                  <a:cubicBezTo>
                    <a:pt x="876" y="1892"/>
                    <a:pt x="883" y="1890"/>
                    <a:pt x="889" y="1889"/>
                  </a:cubicBezTo>
                  <a:cubicBezTo>
                    <a:pt x="893" y="1889"/>
                    <a:pt x="897" y="1888"/>
                    <a:pt x="900" y="1887"/>
                  </a:cubicBezTo>
                  <a:cubicBezTo>
                    <a:pt x="896" y="1888"/>
                    <a:pt x="893" y="1889"/>
                    <a:pt x="889" y="1890"/>
                  </a:cubicBezTo>
                  <a:cubicBezTo>
                    <a:pt x="882" y="1891"/>
                    <a:pt x="876" y="1893"/>
                    <a:pt x="869" y="1896"/>
                  </a:cubicBezTo>
                  <a:cubicBezTo>
                    <a:pt x="854" y="1900"/>
                    <a:pt x="838" y="1906"/>
                    <a:pt x="823" y="1912"/>
                  </a:cubicBezTo>
                  <a:cubicBezTo>
                    <a:pt x="838" y="1920"/>
                    <a:pt x="855" y="1916"/>
                    <a:pt x="873" y="1907"/>
                  </a:cubicBezTo>
                  <a:cubicBezTo>
                    <a:pt x="878" y="1905"/>
                    <a:pt x="883" y="1902"/>
                    <a:pt x="888" y="1899"/>
                  </a:cubicBezTo>
                  <a:cubicBezTo>
                    <a:pt x="908" y="1886"/>
                    <a:pt x="927" y="1871"/>
                    <a:pt x="941" y="1865"/>
                  </a:cubicBezTo>
                  <a:cubicBezTo>
                    <a:pt x="924" y="1871"/>
                    <a:pt x="907" y="1877"/>
                    <a:pt x="890" y="1883"/>
                  </a:cubicBezTo>
                  <a:cubicBezTo>
                    <a:pt x="883" y="1885"/>
                    <a:pt x="876" y="1887"/>
                    <a:pt x="869" y="1890"/>
                  </a:cubicBezTo>
                  <a:cubicBezTo>
                    <a:pt x="876" y="1887"/>
                    <a:pt x="883" y="1883"/>
                    <a:pt x="890" y="1880"/>
                  </a:cubicBezTo>
                  <a:cubicBezTo>
                    <a:pt x="967" y="1847"/>
                    <a:pt x="1044" y="1814"/>
                    <a:pt x="1118" y="1775"/>
                  </a:cubicBezTo>
                  <a:cubicBezTo>
                    <a:pt x="1118" y="1775"/>
                    <a:pt x="1118" y="1774"/>
                    <a:pt x="1119" y="1774"/>
                  </a:cubicBezTo>
                  <a:cubicBezTo>
                    <a:pt x="1119" y="1774"/>
                    <a:pt x="1119" y="1774"/>
                    <a:pt x="1119" y="1774"/>
                  </a:cubicBezTo>
                  <a:cubicBezTo>
                    <a:pt x="1126" y="1771"/>
                    <a:pt x="1132" y="1767"/>
                    <a:pt x="1139" y="1763"/>
                  </a:cubicBezTo>
                  <a:cubicBezTo>
                    <a:pt x="1178" y="1742"/>
                    <a:pt x="1216" y="1720"/>
                    <a:pt x="1252" y="1696"/>
                  </a:cubicBezTo>
                  <a:cubicBezTo>
                    <a:pt x="1247" y="1699"/>
                    <a:pt x="1242" y="1705"/>
                    <a:pt x="1236" y="1712"/>
                  </a:cubicBezTo>
                  <a:cubicBezTo>
                    <a:pt x="1266" y="1693"/>
                    <a:pt x="1295" y="1673"/>
                    <a:pt x="1324" y="1653"/>
                  </a:cubicBezTo>
                  <a:cubicBezTo>
                    <a:pt x="1334" y="1646"/>
                    <a:pt x="1355" y="1631"/>
                    <a:pt x="1376" y="1615"/>
                  </a:cubicBezTo>
                  <a:cubicBezTo>
                    <a:pt x="1374" y="1616"/>
                    <a:pt x="1373" y="1616"/>
                    <a:pt x="1371" y="1616"/>
                  </a:cubicBezTo>
                  <a:cubicBezTo>
                    <a:pt x="1372" y="1615"/>
                    <a:pt x="1372" y="1615"/>
                    <a:pt x="1373" y="1615"/>
                  </a:cubicBezTo>
                  <a:cubicBezTo>
                    <a:pt x="1372" y="1615"/>
                    <a:pt x="1372" y="1615"/>
                    <a:pt x="1371" y="1616"/>
                  </a:cubicBezTo>
                  <a:cubicBezTo>
                    <a:pt x="1370" y="1616"/>
                    <a:pt x="1370" y="1616"/>
                    <a:pt x="1369" y="1615"/>
                  </a:cubicBezTo>
                  <a:cubicBezTo>
                    <a:pt x="1358" y="1624"/>
                    <a:pt x="1346" y="1633"/>
                    <a:pt x="1333" y="1640"/>
                  </a:cubicBezTo>
                  <a:cubicBezTo>
                    <a:pt x="1336" y="1639"/>
                    <a:pt x="1340" y="1637"/>
                    <a:pt x="1343" y="1635"/>
                  </a:cubicBezTo>
                  <a:cubicBezTo>
                    <a:pt x="1302" y="1664"/>
                    <a:pt x="1235" y="1709"/>
                    <a:pt x="1232" y="1704"/>
                  </a:cubicBezTo>
                  <a:cubicBezTo>
                    <a:pt x="1226" y="1693"/>
                    <a:pt x="1340" y="1628"/>
                    <a:pt x="1352" y="1620"/>
                  </a:cubicBezTo>
                  <a:cubicBezTo>
                    <a:pt x="1371" y="1608"/>
                    <a:pt x="1391" y="1595"/>
                    <a:pt x="1409" y="1582"/>
                  </a:cubicBezTo>
                  <a:cubicBezTo>
                    <a:pt x="1405" y="1586"/>
                    <a:pt x="1400" y="1590"/>
                    <a:pt x="1395" y="1593"/>
                  </a:cubicBezTo>
                  <a:cubicBezTo>
                    <a:pt x="1405" y="1586"/>
                    <a:pt x="1415" y="1578"/>
                    <a:pt x="1424" y="1571"/>
                  </a:cubicBezTo>
                  <a:cubicBezTo>
                    <a:pt x="1440" y="1559"/>
                    <a:pt x="1455" y="1547"/>
                    <a:pt x="1471" y="1534"/>
                  </a:cubicBezTo>
                  <a:cubicBezTo>
                    <a:pt x="1493" y="1516"/>
                    <a:pt x="1514" y="1497"/>
                    <a:pt x="1535" y="1478"/>
                  </a:cubicBezTo>
                  <a:cubicBezTo>
                    <a:pt x="1544" y="1470"/>
                    <a:pt x="1631" y="1395"/>
                    <a:pt x="1576" y="1435"/>
                  </a:cubicBezTo>
                  <a:cubicBezTo>
                    <a:pt x="1586" y="1426"/>
                    <a:pt x="1595" y="1417"/>
                    <a:pt x="1603" y="1407"/>
                  </a:cubicBezTo>
                  <a:cubicBezTo>
                    <a:pt x="1577" y="1430"/>
                    <a:pt x="1550" y="1453"/>
                    <a:pt x="1523" y="1476"/>
                  </a:cubicBezTo>
                  <a:cubicBezTo>
                    <a:pt x="1567" y="1424"/>
                    <a:pt x="1623" y="1384"/>
                    <a:pt x="1669" y="1334"/>
                  </a:cubicBezTo>
                  <a:cubicBezTo>
                    <a:pt x="1661" y="1342"/>
                    <a:pt x="1652" y="1350"/>
                    <a:pt x="1644" y="1358"/>
                  </a:cubicBezTo>
                  <a:cubicBezTo>
                    <a:pt x="1675" y="1323"/>
                    <a:pt x="1709" y="1290"/>
                    <a:pt x="1739" y="1253"/>
                  </a:cubicBezTo>
                  <a:cubicBezTo>
                    <a:pt x="1769" y="1215"/>
                    <a:pt x="1789" y="1165"/>
                    <a:pt x="1828" y="1135"/>
                  </a:cubicBezTo>
                  <a:cubicBezTo>
                    <a:pt x="1835" y="1124"/>
                    <a:pt x="1842" y="1114"/>
                    <a:pt x="1849" y="1103"/>
                  </a:cubicBezTo>
                  <a:cubicBezTo>
                    <a:pt x="1856" y="1093"/>
                    <a:pt x="1909" y="1021"/>
                    <a:pt x="1861" y="1076"/>
                  </a:cubicBezTo>
                  <a:cubicBezTo>
                    <a:pt x="1869" y="1064"/>
                    <a:pt x="1877" y="1051"/>
                    <a:pt x="1884" y="1039"/>
                  </a:cubicBezTo>
                  <a:cubicBezTo>
                    <a:pt x="1873" y="1055"/>
                    <a:pt x="1863" y="1066"/>
                    <a:pt x="1856" y="1069"/>
                  </a:cubicBezTo>
                  <a:cubicBezTo>
                    <a:pt x="1853" y="1073"/>
                    <a:pt x="1849" y="1079"/>
                    <a:pt x="1843" y="1086"/>
                  </a:cubicBezTo>
                  <a:cubicBezTo>
                    <a:pt x="1843" y="1087"/>
                    <a:pt x="1842" y="1088"/>
                    <a:pt x="1841" y="1089"/>
                  </a:cubicBezTo>
                  <a:cubicBezTo>
                    <a:pt x="1811" y="1117"/>
                    <a:pt x="1789" y="1173"/>
                    <a:pt x="1765" y="1202"/>
                  </a:cubicBezTo>
                  <a:cubicBezTo>
                    <a:pt x="1722" y="1255"/>
                    <a:pt x="1676" y="1305"/>
                    <a:pt x="1628" y="1354"/>
                  </a:cubicBezTo>
                  <a:cubicBezTo>
                    <a:pt x="1587" y="1397"/>
                    <a:pt x="1547" y="1441"/>
                    <a:pt x="1505" y="1483"/>
                  </a:cubicBezTo>
                  <a:cubicBezTo>
                    <a:pt x="1475" y="1491"/>
                    <a:pt x="1441" y="1529"/>
                    <a:pt x="1411" y="1563"/>
                  </a:cubicBezTo>
                  <a:cubicBezTo>
                    <a:pt x="1403" y="1566"/>
                    <a:pt x="1395" y="1569"/>
                    <a:pt x="1397" y="1567"/>
                  </a:cubicBezTo>
                  <a:cubicBezTo>
                    <a:pt x="1313" y="1625"/>
                    <a:pt x="1234" y="1692"/>
                    <a:pt x="1145" y="1742"/>
                  </a:cubicBezTo>
                  <a:cubicBezTo>
                    <a:pt x="1194" y="1715"/>
                    <a:pt x="1164" y="1733"/>
                    <a:pt x="1140" y="1746"/>
                  </a:cubicBezTo>
                  <a:cubicBezTo>
                    <a:pt x="1131" y="1752"/>
                    <a:pt x="1123" y="1756"/>
                    <a:pt x="1121" y="1758"/>
                  </a:cubicBezTo>
                  <a:cubicBezTo>
                    <a:pt x="1119" y="1759"/>
                    <a:pt x="1117" y="1760"/>
                    <a:pt x="1115" y="1761"/>
                  </a:cubicBezTo>
                  <a:cubicBezTo>
                    <a:pt x="1092" y="1774"/>
                    <a:pt x="1068" y="1786"/>
                    <a:pt x="1044" y="1798"/>
                  </a:cubicBezTo>
                  <a:cubicBezTo>
                    <a:pt x="1016" y="1812"/>
                    <a:pt x="986" y="1825"/>
                    <a:pt x="956" y="1837"/>
                  </a:cubicBezTo>
                  <a:cubicBezTo>
                    <a:pt x="956" y="1837"/>
                    <a:pt x="956" y="1837"/>
                    <a:pt x="956" y="1837"/>
                  </a:cubicBezTo>
                  <a:cubicBezTo>
                    <a:pt x="955" y="1838"/>
                    <a:pt x="953" y="1838"/>
                    <a:pt x="952" y="1839"/>
                  </a:cubicBezTo>
                  <a:cubicBezTo>
                    <a:pt x="956" y="1838"/>
                    <a:pt x="960" y="1837"/>
                    <a:pt x="964" y="1835"/>
                  </a:cubicBezTo>
                  <a:cubicBezTo>
                    <a:pt x="958" y="1837"/>
                    <a:pt x="953" y="1840"/>
                    <a:pt x="947" y="1842"/>
                  </a:cubicBezTo>
                  <a:cubicBezTo>
                    <a:pt x="947" y="1842"/>
                    <a:pt x="947" y="1842"/>
                    <a:pt x="947" y="1843"/>
                  </a:cubicBezTo>
                  <a:cubicBezTo>
                    <a:pt x="946" y="1843"/>
                    <a:pt x="945" y="1843"/>
                    <a:pt x="945" y="1843"/>
                  </a:cubicBezTo>
                  <a:cubicBezTo>
                    <a:pt x="945" y="1843"/>
                    <a:pt x="944" y="1844"/>
                    <a:pt x="944" y="1844"/>
                  </a:cubicBezTo>
                  <a:cubicBezTo>
                    <a:pt x="944" y="1844"/>
                    <a:pt x="945" y="1843"/>
                    <a:pt x="945" y="1843"/>
                  </a:cubicBezTo>
                  <a:cubicBezTo>
                    <a:pt x="945" y="1843"/>
                    <a:pt x="945" y="1843"/>
                    <a:pt x="946" y="1842"/>
                  </a:cubicBezTo>
                  <a:cubicBezTo>
                    <a:pt x="945" y="1843"/>
                    <a:pt x="942" y="1844"/>
                    <a:pt x="944" y="1843"/>
                  </a:cubicBezTo>
                  <a:cubicBezTo>
                    <a:pt x="938" y="1845"/>
                    <a:pt x="932" y="1847"/>
                    <a:pt x="926" y="1849"/>
                  </a:cubicBezTo>
                  <a:cubicBezTo>
                    <a:pt x="934" y="1846"/>
                    <a:pt x="943" y="1842"/>
                    <a:pt x="952" y="1840"/>
                  </a:cubicBezTo>
                  <a:cubicBezTo>
                    <a:pt x="953" y="1839"/>
                    <a:pt x="955" y="1838"/>
                    <a:pt x="956" y="1837"/>
                  </a:cubicBezTo>
                  <a:cubicBezTo>
                    <a:pt x="936" y="1845"/>
                    <a:pt x="915" y="1853"/>
                    <a:pt x="894" y="1860"/>
                  </a:cubicBezTo>
                  <a:cubicBezTo>
                    <a:pt x="883" y="1864"/>
                    <a:pt x="872" y="1867"/>
                    <a:pt x="861" y="1871"/>
                  </a:cubicBezTo>
                  <a:cubicBezTo>
                    <a:pt x="860" y="1871"/>
                    <a:pt x="859" y="1872"/>
                    <a:pt x="858" y="1872"/>
                  </a:cubicBezTo>
                  <a:cubicBezTo>
                    <a:pt x="859" y="1872"/>
                    <a:pt x="860" y="1871"/>
                    <a:pt x="861" y="1871"/>
                  </a:cubicBezTo>
                  <a:cubicBezTo>
                    <a:pt x="868" y="1869"/>
                    <a:pt x="882" y="1866"/>
                    <a:pt x="883" y="1864"/>
                  </a:cubicBezTo>
                  <a:cubicBezTo>
                    <a:pt x="882" y="1866"/>
                    <a:pt x="881" y="1867"/>
                    <a:pt x="880" y="1869"/>
                  </a:cubicBezTo>
                  <a:cubicBezTo>
                    <a:pt x="885" y="1867"/>
                    <a:pt x="889" y="1866"/>
                    <a:pt x="893" y="1865"/>
                  </a:cubicBezTo>
                  <a:cubicBezTo>
                    <a:pt x="898" y="1864"/>
                    <a:pt x="903" y="1863"/>
                    <a:pt x="908" y="1861"/>
                  </a:cubicBezTo>
                  <a:cubicBezTo>
                    <a:pt x="912" y="1860"/>
                    <a:pt x="917" y="1858"/>
                    <a:pt x="921" y="1856"/>
                  </a:cubicBezTo>
                  <a:cubicBezTo>
                    <a:pt x="921" y="1856"/>
                    <a:pt x="921" y="1856"/>
                    <a:pt x="922" y="1856"/>
                  </a:cubicBezTo>
                  <a:cubicBezTo>
                    <a:pt x="922" y="1856"/>
                    <a:pt x="922" y="1856"/>
                    <a:pt x="922" y="1856"/>
                  </a:cubicBezTo>
                  <a:cubicBezTo>
                    <a:pt x="922" y="1856"/>
                    <a:pt x="922" y="1856"/>
                    <a:pt x="922" y="1855"/>
                  </a:cubicBezTo>
                  <a:cubicBezTo>
                    <a:pt x="922" y="1855"/>
                    <a:pt x="922" y="1855"/>
                    <a:pt x="923" y="1855"/>
                  </a:cubicBezTo>
                  <a:cubicBezTo>
                    <a:pt x="923" y="1855"/>
                    <a:pt x="923" y="1855"/>
                    <a:pt x="923" y="1855"/>
                  </a:cubicBezTo>
                  <a:cubicBezTo>
                    <a:pt x="924" y="1855"/>
                    <a:pt x="924" y="1855"/>
                    <a:pt x="925" y="1854"/>
                  </a:cubicBezTo>
                  <a:cubicBezTo>
                    <a:pt x="926" y="1854"/>
                    <a:pt x="926" y="1854"/>
                    <a:pt x="927" y="1853"/>
                  </a:cubicBezTo>
                  <a:cubicBezTo>
                    <a:pt x="927" y="1853"/>
                    <a:pt x="928" y="1853"/>
                    <a:pt x="928" y="1853"/>
                  </a:cubicBezTo>
                  <a:cubicBezTo>
                    <a:pt x="928" y="1853"/>
                    <a:pt x="928" y="1853"/>
                    <a:pt x="928" y="1853"/>
                  </a:cubicBezTo>
                  <a:cubicBezTo>
                    <a:pt x="928" y="1853"/>
                    <a:pt x="930" y="1852"/>
                    <a:pt x="934" y="1851"/>
                  </a:cubicBezTo>
                  <a:cubicBezTo>
                    <a:pt x="934" y="1851"/>
                    <a:pt x="934" y="1850"/>
                    <a:pt x="935" y="1850"/>
                  </a:cubicBezTo>
                  <a:cubicBezTo>
                    <a:pt x="935" y="1850"/>
                    <a:pt x="935" y="1850"/>
                    <a:pt x="935" y="1850"/>
                  </a:cubicBezTo>
                  <a:cubicBezTo>
                    <a:pt x="934" y="1851"/>
                    <a:pt x="933" y="1852"/>
                    <a:pt x="932" y="1852"/>
                  </a:cubicBezTo>
                  <a:cubicBezTo>
                    <a:pt x="934" y="1852"/>
                    <a:pt x="936" y="1851"/>
                    <a:pt x="938" y="1850"/>
                  </a:cubicBezTo>
                  <a:cubicBezTo>
                    <a:pt x="928" y="1855"/>
                    <a:pt x="918" y="1859"/>
                    <a:pt x="908" y="1861"/>
                  </a:cubicBezTo>
                  <a:cubicBezTo>
                    <a:pt x="903" y="1863"/>
                    <a:pt x="898" y="1865"/>
                    <a:pt x="893" y="1867"/>
                  </a:cubicBezTo>
                  <a:cubicBezTo>
                    <a:pt x="886" y="1870"/>
                    <a:pt x="879" y="1872"/>
                    <a:pt x="873" y="1875"/>
                  </a:cubicBezTo>
                  <a:cubicBezTo>
                    <a:pt x="870" y="1877"/>
                    <a:pt x="866" y="1878"/>
                    <a:pt x="862" y="1879"/>
                  </a:cubicBezTo>
                  <a:cubicBezTo>
                    <a:pt x="866" y="1877"/>
                    <a:pt x="869" y="1876"/>
                    <a:pt x="873" y="1875"/>
                  </a:cubicBezTo>
                  <a:cubicBezTo>
                    <a:pt x="876" y="1873"/>
                    <a:pt x="878" y="1871"/>
                    <a:pt x="880" y="1869"/>
                  </a:cubicBezTo>
                  <a:cubicBezTo>
                    <a:pt x="874" y="1871"/>
                    <a:pt x="868" y="1873"/>
                    <a:pt x="862" y="1877"/>
                  </a:cubicBezTo>
                  <a:cubicBezTo>
                    <a:pt x="860" y="1878"/>
                    <a:pt x="857" y="1879"/>
                    <a:pt x="855" y="1880"/>
                  </a:cubicBezTo>
                  <a:cubicBezTo>
                    <a:pt x="858" y="1880"/>
                    <a:pt x="860" y="1879"/>
                    <a:pt x="862" y="1879"/>
                  </a:cubicBezTo>
                  <a:cubicBezTo>
                    <a:pt x="859" y="1880"/>
                    <a:pt x="855" y="1881"/>
                    <a:pt x="852" y="1883"/>
                  </a:cubicBezTo>
                  <a:cubicBezTo>
                    <a:pt x="853" y="1882"/>
                    <a:pt x="854" y="1881"/>
                    <a:pt x="855" y="1880"/>
                  </a:cubicBezTo>
                  <a:cubicBezTo>
                    <a:pt x="822" y="1887"/>
                    <a:pt x="770" y="1882"/>
                    <a:pt x="774" y="1923"/>
                  </a:cubicBezTo>
                  <a:cubicBezTo>
                    <a:pt x="777" y="1944"/>
                    <a:pt x="779" y="1965"/>
                    <a:pt x="783" y="1986"/>
                  </a:cubicBezTo>
                  <a:cubicBezTo>
                    <a:pt x="787" y="2012"/>
                    <a:pt x="792" y="2038"/>
                    <a:pt x="797" y="2064"/>
                  </a:cubicBezTo>
                  <a:cubicBezTo>
                    <a:pt x="797" y="2066"/>
                    <a:pt x="798" y="2069"/>
                    <a:pt x="798" y="2071"/>
                  </a:cubicBezTo>
                  <a:cubicBezTo>
                    <a:pt x="799" y="2074"/>
                    <a:pt x="799" y="2076"/>
                    <a:pt x="800" y="2078"/>
                  </a:cubicBezTo>
                  <a:cubicBezTo>
                    <a:pt x="801" y="2084"/>
                    <a:pt x="801" y="2089"/>
                    <a:pt x="802" y="2094"/>
                  </a:cubicBezTo>
                  <a:cubicBezTo>
                    <a:pt x="803" y="2095"/>
                    <a:pt x="803" y="2096"/>
                    <a:pt x="803" y="2097"/>
                  </a:cubicBezTo>
                  <a:cubicBezTo>
                    <a:pt x="808" y="2126"/>
                    <a:pt x="813" y="2154"/>
                    <a:pt x="817" y="2183"/>
                  </a:cubicBezTo>
                  <a:cubicBezTo>
                    <a:pt x="816" y="2181"/>
                    <a:pt x="816" y="2180"/>
                    <a:pt x="816" y="2179"/>
                  </a:cubicBezTo>
                  <a:cubicBezTo>
                    <a:pt x="816" y="2182"/>
                    <a:pt x="817" y="2186"/>
                    <a:pt x="818" y="2190"/>
                  </a:cubicBezTo>
                  <a:cubicBezTo>
                    <a:pt x="817" y="2187"/>
                    <a:pt x="817" y="2185"/>
                    <a:pt x="817" y="2183"/>
                  </a:cubicBezTo>
                  <a:cubicBezTo>
                    <a:pt x="817" y="2184"/>
                    <a:pt x="818" y="2186"/>
                    <a:pt x="818" y="2187"/>
                  </a:cubicBezTo>
                  <a:cubicBezTo>
                    <a:pt x="818" y="2174"/>
                    <a:pt x="819" y="2160"/>
                    <a:pt x="819" y="2155"/>
                  </a:cubicBezTo>
                  <a:cubicBezTo>
                    <a:pt x="819" y="2147"/>
                    <a:pt x="819" y="2139"/>
                    <a:pt x="818" y="2131"/>
                  </a:cubicBezTo>
                  <a:cubicBezTo>
                    <a:pt x="824" y="2141"/>
                    <a:pt x="827" y="2146"/>
                    <a:pt x="828" y="2149"/>
                  </a:cubicBezTo>
                  <a:cubicBezTo>
                    <a:pt x="827" y="2146"/>
                    <a:pt x="823" y="2144"/>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4"/>
                  </a:cubicBezTo>
                  <a:cubicBezTo>
                    <a:pt x="824" y="2154"/>
                    <a:pt x="824" y="2154"/>
                    <a:pt x="824" y="2154"/>
                  </a:cubicBezTo>
                  <a:cubicBezTo>
                    <a:pt x="824" y="2154"/>
                    <a:pt x="824" y="2154"/>
                    <a:pt x="824" y="2154"/>
                  </a:cubicBezTo>
                  <a:cubicBezTo>
                    <a:pt x="824" y="2154"/>
                    <a:pt x="824" y="2154"/>
                    <a:pt x="824" y="2154"/>
                  </a:cubicBezTo>
                  <a:cubicBezTo>
                    <a:pt x="824" y="2154"/>
                    <a:pt x="824" y="2154"/>
                    <a:pt x="824" y="2154"/>
                  </a:cubicBezTo>
                  <a:cubicBezTo>
                    <a:pt x="824" y="2154"/>
                    <a:pt x="824" y="2154"/>
                    <a:pt x="824" y="2154"/>
                  </a:cubicBezTo>
                  <a:cubicBezTo>
                    <a:pt x="827" y="2178"/>
                    <a:pt x="829" y="2201"/>
                    <a:pt x="829" y="2225"/>
                  </a:cubicBezTo>
                  <a:cubicBezTo>
                    <a:pt x="828" y="2224"/>
                    <a:pt x="826" y="2223"/>
                    <a:pt x="825" y="2221"/>
                  </a:cubicBezTo>
                  <a:cubicBezTo>
                    <a:pt x="812" y="2220"/>
                    <a:pt x="801" y="2216"/>
                    <a:pt x="790" y="2210"/>
                  </a:cubicBezTo>
                  <a:cubicBezTo>
                    <a:pt x="801" y="2214"/>
                    <a:pt x="812" y="2217"/>
                    <a:pt x="824" y="2220"/>
                  </a:cubicBezTo>
                  <a:cubicBezTo>
                    <a:pt x="820" y="2214"/>
                    <a:pt x="819" y="2204"/>
                    <a:pt x="818" y="2194"/>
                  </a:cubicBezTo>
                  <a:cubicBezTo>
                    <a:pt x="818" y="2193"/>
                    <a:pt x="818" y="2191"/>
                    <a:pt x="818" y="2190"/>
                  </a:cubicBezTo>
                  <a:cubicBezTo>
                    <a:pt x="819" y="2198"/>
                    <a:pt x="819" y="2206"/>
                    <a:pt x="820" y="2214"/>
                  </a:cubicBezTo>
                  <a:cubicBezTo>
                    <a:pt x="814" y="2212"/>
                    <a:pt x="808" y="2210"/>
                    <a:pt x="802" y="2208"/>
                  </a:cubicBezTo>
                  <a:cubicBezTo>
                    <a:pt x="802" y="2208"/>
                    <a:pt x="802" y="2208"/>
                    <a:pt x="802" y="2208"/>
                  </a:cubicBezTo>
                  <a:cubicBezTo>
                    <a:pt x="796" y="2205"/>
                    <a:pt x="789" y="2203"/>
                    <a:pt x="783" y="2201"/>
                  </a:cubicBezTo>
                  <a:cubicBezTo>
                    <a:pt x="771" y="2197"/>
                    <a:pt x="758" y="2194"/>
                    <a:pt x="746" y="2190"/>
                  </a:cubicBezTo>
                  <a:cubicBezTo>
                    <a:pt x="753" y="2193"/>
                    <a:pt x="760" y="2196"/>
                    <a:pt x="767" y="2201"/>
                  </a:cubicBezTo>
                  <a:cubicBezTo>
                    <a:pt x="743" y="2194"/>
                    <a:pt x="719" y="2186"/>
                    <a:pt x="695" y="2180"/>
                  </a:cubicBezTo>
                  <a:cubicBezTo>
                    <a:pt x="688" y="2178"/>
                    <a:pt x="682" y="2176"/>
                    <a:pt x="676" y="2174"/>
                  </a:cubicBezTo>
                  <a:cubicBezTo>
                    <a:pt x="675" y="2174"/>
                    <a:pt x="674" y="2174"/>
                    <a:pt x="673" y="2173"/>
                  </a:cubicBezTo>
                  <a:cubicBezTo>
                    <a:pt x="656" y="2161"/>
                    <a:pt x="635" y="2157"/>
                    <a:pt x="615" y="2154"/>
                  </a:cubicBezTo>
                  <a:cubicBezTo>
                    <a:pt x="614" y="2154"/>
                    <a:pt x="602" y="2150"/>
                    <a:pt x="590" y="2147"/>
                  </a:cubicBezTo>
                  <a:cubicBezTo>
                    <a:pt x="579" y="2144"/>
                    <a:pt x="568" y="2142"/>
                    <a:pt x="570" y="2143"/>
                  </a:cubicBezTo>
                  <a:cubicBezTo>
                    <a:pt x="570" y="2143"/>
                    <a:pt x="570" y="2143"/>
                    <a:pt x="570" y="2143"/>
                  </a:cubicBezTo>
                  <a:cubicBezTo>
                    <a:pt x="570" y="2143"/>
                    <a:pt x="570" y="2143"/>
                    <a:pt x="570" y="2143"/>
                  </a:cubicBezTo>
                  <a:cubicBezTo>
                    <a:pt x="570" y="2144"/>
                    <a:pt x="570" y="2144"/>
                    <a:pt x="570" y="2144"/>
                  </a:cubicBezTo>
                  <a:cubicBezTo>
                    <a:pt x="570" y="2144"/>
                    <a:pt x="570" y="2144"/>
                    <a:pt x="570" y="2144"/>
                  </a:cubicBezTo>
                  <a:cubicBezTo>
                    <a:pt x="570" y="2144"/>
                    <a:pt x="570" y="2144"/>
                    <a:pt x="571" y="2144"/>
                  </a:cubicBezTo>
                  <a:cubicBezTo>
                    <a:pt x="571" y="2144"/>
                    <a:pt x="571" y="2144"/>
                    <a:pt x="571" y="2144"/>
                  </a:cubicBezTo>
                  <a:cubicBezTo>
                    <a:pt x="571" y="2144"/>
                    <a:pt x="571" y="2144"/>
                    <a:pt x="571" y="2144"/>
                  </a:cubicBezTo>
                  <a:cubicBezTo>
                    <a:pt x="571" y="2144"/>
                    <a:pt x="571" y="2144"/>
                    <a:pt x="571" y="2144"/>
                  </a:cubicBezTo>
                  <a:cubicBezTo>
                    <a:pt x="571" y="2144"/>
                    <a:pt x="571" y="2144"/>
                    <a:pt x="571" y="2144"/>
                  </a:cubicBezTo>
                  <a:cubicBezTo>
                    <a:pt x="569" y="2143"/>
                    <a:pt x="566" y="2143"/>
                    <a:pt x="563" y="2142"/>
                  </a:cubicBezTo>
                  <a:cubicBezTo>
                    <a:pt x="509" y="2125"/>
                    <a:pt x="454" y="2107"/>
                    <a:pt x="402" y="2085"/>
                  </a:cubicBezTo>
                  <a:cubicBezTo>
                    <a:pt x="367" y="2071"/>
                    <a:pt x="332" y="2056"/>
                    <a:pt x="297" y="2043"/>
                  </a:cubicBezTo>
                  <a:cubicBezTo>
                    <a:pt x="286" y="2039"/>
                    <a:pt x="229" y="2030"/>
                    <a:pt x="225" y="2033"/>
                  </a:cubicBezTo>
                  <a:cubicBezTo>
                    <a:pt x="177" y="2002"/>
                    <a:pt x="116" y="2006"/>
                    <a:pt x="65" y="1981"/>
                  </a:cubicBezTo>
                  <a:cubicBezTo>
                    <a:pt x="81" y="1971"/>
                    <a:pt x="98" y="1956"/>
                    <a:pt x="116" y="1951"/>
                  </a:cubicBezTo>
                  <a:cubicBezTo>
                    <a:pt x="125" y="1949"/>
                    <a:pt x="143" y="1931"/>
                    <a:pt x="135" y="1936"/>
                  </a:cubicBezTo>
                  <a:cubicBezTo>
                    <a:pt x="162" y="1916"/>
                    <a:pt x="193" y="1901"/>
                    <a:pt x="217" y="1877"/>
                  </a:cubicBezTo>
                  <a:cubicBezTo>
                    <a:pt x="199" y="1893"/>
                    <a:pt x="177" y="1904"/>
                    <a:pt x="156" y="1917"/>
                  </a:cubicBezTo>
                  <a:cubicBezTo>
                    <a:pt x="163" y="1875"/>
                    <a:pt x="230" y="1858"/>
                    <a:pt x="261" y="1839"/>
                  </a:cubicBezTo>
                  <a:cubicBezTo>
                    <a:pt x="295" y="1818"/>
                    <a:pt x="328" y="1795"/>
                    <a:pt x="361" y="1772"/>
                  </a:cubicBezTo>
                  <a:cubicBezTo>
                    <a:pt x="368" y="1767"/>
                    <a:pt x="375" y="1762"/>
                    <a:pt x="382" y="1757"/>
                  </a:cubicBezTo>
                  <a:cubicBezTo>
                    <a:pt x="382" y="1757"/>
                    <a:pt x="382" y="1757"/>
                    <a:pt x="382" y="1757"/>
                  </a:cubicBezTo>
                  <a:cubicBezTo>
                    <a:pt x="382" y="1757"/>
                    <a:pt x="382" y="1757"/>
                    <a:pt x="382" y="1757"/>
                  </a:cubicBezTo>
                  <a:cubicBezTo>
                    <a:pt x="384" y="1755"/>
                    <a:pt x="387" y="1753"/>
                    <a:pt x="389" y="1752"/>
                  </a:cubicBezTo>
                  <a:cubicBezTo>
                    <a:pt x="389" y="1752"/>
                    <a:pt x="389" y="1752"/>
                    <a:pt x="389" y="1752"/>
                  </a:cubicBezTo>
                  <a:cubicBezTo>
                    <a:pt x="389" y="1752"/>
                    <a:pt x="389" y="1752"/>
                    <a:pt x="389" y="1752"/>
                  </a:cubicBezTo>
                  <a:cubicBezTo>
                    <a:pt x="389" y="1752"/>
                    <a:pt x="389" y="1752"/>
                    <a:pt x="389" y="1752"/>
                  </a:cubicBezTo>
                  <a:cubicBezTo>
                    <a:pt x="396" y="1747"/>
                    <a:pt x="403" y="1742"/>
                    <a:pt x="410" y="1737"/>
                  </a:cubicBezTo>
                  <a:cubicBezTo>
                    <a:pt x="421" y="1729"/>
                    <a:pt x="503" y="1679"/>
                    <a:pt x="429" y="1716"/>
                  </a:cubicBezTo>
                  <a:cubicBezTo>
                    <a:pt x="434" y="1713"/>
                    <a:pt x="444" y="1705"/>
                    <a:pt x="459" y="1694"/>
                  </a:cubicBezTo>
                  <a:cubicBezTo>
                    <a:pt x="457" y="1695"/>
                    <a:pt x="456" y="1694"/>
                    <a:pt x="455" y="1694"/>
                  </a:cubicBezTo>
                  <a:cubicBezTo>
                    <a:pt x="476" y="1680"/>
                    <a:pt x="490" y="1652"/>
                    <a:pt x="518" y="1648"/>
                  </a:cubicBezTo>
                  <a:cubicBezTo>
                    <a:pt x="518" y="1648"/>
                    <a:pt x="518" y="1648"/>
                    <a:pt x="519" y="1648"/>
                  </a:cubicBezTo>
                  <a:cubicBezTo>
                    <a:pt x="519" y="1648"/>
                    <a:pt x="519" y="1648"/>
                    <a:pt x="519" y="1648"/>
                  </a:cubicBezTo>
                  <a:cubicBezTo>
                    <a:pt x="511" y="1654"/>
                    <a:pt x="502" y="1660"/>
                    <a:pt x="494" y="1666"/>
                  </a:cubicBezTo>
                  <a:cubicBezTo>
                    <a:pt x="496" y="1665"/>
                    <a:pt x="497" y="1665"/>
                    <a:pt x="498" y="1664"/>
                  </a:cubicBezTo>
                  <a:cubicBezTo>
                    <a:pt x="522" y="1647"/>
                    <a:pt x="549" y="1626"/>
                    <a:pt x="575" y="1608"/>
                  </a:cubicBezTo>
                  <a:cubicBezTo>
                    <a:pt x="578" y="1605"/>
                    <a:pt x="581" y="1603"/>
                    <a:pt x="584" y="1601"/>
                  </a:cubicBezTo>
                  <a:cubicBezTo>
                    <a:pt x="631" y="1567"/>
                    <a:pt x="670" y="1540"/>
                    <a:pt x="673" y="1542"/>
                  </a:cubicBezTo>
                  <a:cubicBezTo>
                    <a:pt x="676" y="1545"/>
                    <a:pt x="679" y="1549"/>
                    <a:pt x="682" y="1552"/>
                  </a:cubicBezTo>
                  <a:cubicBezTo>
                    <a:pt x="683" y="1553"/>
                    <a:pt x="683" y="1554"/>
                    <a:pt x="684" y="1556"/>
                  </a:cubicBezTo>
                  <a:cubicBezTo>
                    <a:pt x="685" y="1557"/>
                    <a:pt x="687" y="1559"/>
                    <a:pt x="688" y="1561"/>
                  </a:cubicBezTo>
                  <a:cubicBezTo>
                    <a:pt x="687" y="1560"/>
                    <a:pt x="685" y="1559"/>
                    <a:pt x="684" y="1557"/>
                  </a:cubicBezTo>
                  <a:cubicBezTo>
                    <a:pt x="683" y="1556"/>
                    <a:pt x="682" y="1555"/>
                    <a:pt x="681" y="1555"/>
                  </a:cubicBezTo>
                  <a:cubicBezTo>
                    <a:pt x="679" y="1552"/>
                    <a:pt x="676" y="1550"/>
                    <a:pt x="673" y="1548"/>
                  </a:cubicBezTo>
                  <a:cubicBezTo>
                    <a:pt x="675" y="1551"/>
                    <a:pt x="677" y="1557"/>
                    <a:pt x="679" y="1565"/>
                  </a:cubicBezTo>
                  <a:cubicBezTo>
                    <a:pt x="682" y="1574"/>
                    <a:pt x="684" y="1584"/>
                    <a:pt x="687" y="1597"/>
                  </a:cubicBezTo>
                  <a:cubicBezTo>
                    <a:pt x="707" y="1680"/>
                    <a:pt x="739" y="1837"/>
                    <a:pt x="779" y="1824"/>
                  </a:cubicBezTo>
                  <a:cubicBezTo>
                    <a:pt x="776" y="1825"/>
                    <a:pt x="772" y="1827"/>
                    <a:pt x="769" y="1829"/>
                  </a:cubicBezTo>
                  <a:cubicBezTo>
                    <a:pt x="788" y="1828"/>
                    <a:pt x="826" y="1813"/>
                    <a:pt x="865" y="1795"/>
                  </a:cubicBezTo>
                  <a:cubicBezTo>
                    <a:pt x="876" y="1790"/>
                    <a:pt x="888" y="1784"/>
                    <a:pt x="900" y="1778"/>
                  </a:cubicBezTo>
                  <a:cubicBezTo>
                    <a:pt x="947" y="1755"/>
                    <a:pt x="990" y="1731"/>
                    <a:pt x="1001" y="1725"/>
                  </a:cubicBezTo>
                  <a:cubicBezTo>
                    <a:pt x="1038" y="1706"/>
                    <a:pt x="1074" y="1687"/>
                    <a:pt x="1110" y="1666"/>
                  </a:cubicBezTo>
                  <a:cubicBezTo>
                    <a:pt x="1123" y="1659"/>
                    <a:pt x="1136" y="1652"/>
                    <a:pt x="1148" y="1645"/>
                  </a:cubicBezTo>
                  <a:cubicBezTo>
                    <a:pt x="1279" y="1569"/>
                    <a:pt x="1403" y="1484"/>
                    <a:pt x="1522" y="1388"/>
                  </a:cubicBezTo>
                  <a:cubicBezTo>
                    <a:pt x="1521" y="1388"/>
                    <a:pt x="1521" y="1388"/>
                    <a:pt x="1521" y="1387"/>
                  </a:cubicBezTo>
                  <a:cubicBezTo>
                    <a:pt x="1538" y="1352"/>
                    <a:pt x="1575" y="1329"/>
                    <a:pt x="1606" y="1304"/>
                  </a:cubicBezTo>
                  <a:cubicBezTo>
                    <a:pt x="1595" y="1319"/>
                    <a:pt x="1633" y="1284"/>
                    <a:pt x="1634" y="1281"/>
                  </a:cubicBezTo>
                  <a:cubicBezTo>
                    <a:pt x="1626" y="1289"/>
                    <a:pt x="1616" y="1297"/>
                    <a:pt x="1607" y="1304"/>
                  </a:cubicBezTo>
                  <a:cubicBezTo>
                    <a:pt x="1609" y="1301"/>
                    <a:pt x="1613" y="1296"/>
                    <a:pt x="1620" y="1288"/>
                  </a:cubicBezTo>
                  <a:cubicBezTo>
                    <a:pt x="1620" y="1288"/>
                    <a:pt x="1620" y="1288"/>
                    <a:pt x="1620" y="1288"/>
                  </a:cubicBezTo>
                  <a:cubicBezTo>
                    <a:pt x="1648" y="1259"/>
                    <a:pt x="1676" y="1232"/>
                    <a:pt x="1702" y="1203"/>
                  </a:cubicBezTo>
                  <a:cubicBezTo>
                    <a:pt x="1673" y="1230"/>
                    <a:pt x="1720" y="1180"/>
                    <a:pt x="1720" y="1179"/>
                  </a:cubicBezTo>
                  <a:cubicBezTo>
                    <a:pt x="1757" y="1133"/>
                    <a:pt x="1789" y="1082"/>
                    <a:pt x="1830" y="1038"/>
                  </a:cubicBezTo>
                  <a:cubicBezTo>
                    <a:pt x="1822" y="1052"/>
                    <a:pt x="1858" y="995"/>
                    <a:pt x="1866" y="984"/>
                  </a:cubicBezTo>
                  <a:cubicBezTo>
                    <a:pt x="1858" y="995"/>
                    <a:pt x="1849" y="1006"/>
                    <a:pt x="1841" y="1017"/>
                  </a:cubicBezTo>
                  <a:cubicBezTo>
                    <a:pt x="1856" y="995"/>
                    <a:pt x="1870" y="972"/>
                    <a:pt x="1884" y="949"/>
                  </a:cubicBezTo>
                  <a:cubicBezTo>
                    <a:pt x="1888" y="942"/>
                    <a:pt x="1893" y="935"/>
                    <a:pt x="1897" y="927"/>
                  </a:cubicBezTo>
                  <a:cubicBezTo>
                    <a:pt x="1905" y="914"/>
                    <a:pt x="1913" y="901"/>
                    <a:pt x="1920" y="888"/>
                  </a:cubicBezTo>
                  <a:cubicBezTo>
                    <a:pt x="1913" y="898"/>
                    <a:pt x="1906" y="908"/>
                    <a:pt x="1899" y="919"/>
                  </a:cubicBezTo>
                  <a:cubicBezTo>
                    <a:pt x="1899" y="919"/>
                    <a:pt x="1899" y="919"/>
                    <a:pt x="1899" y="919"/>
                  </a:cubicBezTo>
                  <a:cubicBezTo>
                    <a:pt x="1899" y="920"/>
                    <a:pt x="1899" y="920"/>
                    <a:pt x="1899" y="920"/>
                  </a:cubicBezTo>
                  <a:cubicBezTo>
                    <a:pt x="1899" y="919"/>
                    <a:pt x="1899" y="917"/>
                    <a:pt x="1899" y="916"/>
                  </a:cubicBezTo>
                  <a:cubicBezTo>
                    <a:pt x="1898" y="918"/>
                    <a:pt x="1897" y="920"/>
                    <a:pt x="1895" y="923"/>
                  </a:cubicBezTo>
                  <a:cubicBezTo>
                    <a:pt x="1892" y="929"/>
                    <a:pt x="1888" y="936"/>
                    <a:pt x="1883" y="943"/>
                  </a:cubicBezTo>
                  <a:cubicBezTo>
                    <a:pt x="1879" y="949"/>
                    <a:pt x="1875" y="955"/>
                    <a:pt x="1872" y="961"/>
                  </a:cubicBezTo>
                  <a:cubicBezTo>
                    <a:pt x="1876" y="952"/>
                    <a:pt x="1880" y="946"/>
                    <a:pt x="1883" y="941"/>
                  </a:cubicBezTo>
                  <a:cubicBezTo>
                    <a:pt x="1887" y="933"/>
                    <a:pt x="1890" y="928"/>
                    <a:pt x="1895" y="922"/>
                  </a:cubicBezTo>
                  <a:cubicBezTo>
                    <a:pt x="1896" y="920"/>
                    <a:pt x="1898" y="917"/>
                    <a:pt x="1899" y="915"/>
                  </a:cubicBezTo>
                  <a:cubicBezTo>
                    <a:pt x="1899" y="915"/>
                    <a:pt x="1899" y="915"/>
                    <a:pt x="1899" y="916"/>
                  </a:cubicBezTo>
                  <a:cubicBezTo>
                    <a:pt x="1900" y="915"/>
                    <a:pt x="1900" y="914"/>
                    <a:pt x="1900" y="914"/>
                  </a:cubicBezTo>
                  <a:cubicBezTo>
                    <a:pt x="1900" y="914"/>
                    <a:pt x="1900" y="914"/>
                    <a:pt x="1899" y="915"/>
                  </a:cubicBezTo>
                  <a:cubicBezTo>
                    <a:pt x="1900" y="911"/>
                    <a:pt x="1903" y="908"/>
                    <a:pt x="1906" y="907"/>
                  </a:cubicBezTo>
                  <a:cubicBezTo>
                    <a:pt x="1906" y="907"/>
                    <a:pt x="1906" y="907"/>
                    <a:pt x="1906" y="907"/>
                  </a:cubicBezTo>
                  <a:cubicBezTo>
                    <a:pt x="1906" y="907"/>
                    <a:pt x="1906" y="907"/>
                    <a:pt x="1906" y="907"/>
                  </a:cubicBezTo>
                  <a:cubicBezTo>
                    <a:pt x="1906" y="906"/>
                    <a:pt x="1906" y="906"/>
                    <a:pt x="1906" y="906"/>
                  </a:cubicBezTo>
                  <a:cubicBezTo>
                    <a:pt x="1906" y="906"/>
                    <a:pt x="1906" y="906"/>
                    <a:pt x="1906" y="906"/>
                  </a:cubicBezTo>
                  <a:cubicBezTo>
                    <a:pt x="1906" y="906"/>
                    <a:pt x="1906" y="906"/>
                    <a:pt x="1906" y="906"/>
                  </a:cubicBezTo>
                  <a:cubicBezTo>
                    <a:pt x="1906" y="906"/>
                    <a:pt x="1906" y="906"/>
                    <a:pt x="1906" y="906"/>
                  </a:cubicBezTo>
                  <a:cubicBezTo>
                    <a:pt x="1906" y="906"/>
                    <a:pt x="1906" y="906"/>
                    <a:pt x="1906" y="906"/>
                  </a:cubicBezTo>
                  <a:cubicBezTo>
                    <a:pt x="1906" y="906"/>
                    <a:pt x="1906" y="907"/>
                    <a:pt x="1906" y="907"/>
                  </a:cubicBezTo>
                  <a:cubicBezTo>
                    <a:pt x="1906" y="907"/>
                    <a:pt x="1906" y="907"/>
                    <a:pt x="1906" y="907"/>
                  </a:cubicBezTo>
                  <a:cubicBezTo>
                    <a:pt x="1906" y="907"/>
                    <a:pt x="1906" y="907"/>
                    <a:pt x="1906" y="907"/>
                  </a:cubicBezTo>
                  <a:cubicBezTo>
                    <a:pt x="1907" y="905"/>
                    <a:pt x="1907" y="905"/>
                    <a:pt x="1906" y="907"/>
                  </a:cubicBezTo>
                  <a:cubicBezTo>
                    <a:pt x="1914" y="895"/>
                    <a:pt x="1922" y="883"/>
                    <a:pt x="1930" y="871"/>
                  </a:cubicBezTo>
                  <a:cubicBezTo>
                    <a:pt x="1931" y="868"/>
                    <a:pt x="1932" y="866"/>
                    <a:pt x="1934" y="864"/>
                  </a:cubicBezTo>
                  <a:cubicBezTo>
                    <a:pt x="1937" y="858"/>
                    <a:pt x="1940" y="852"/>
                    <a:pt x="1944" y="846"/>
                  </a:cubicBezTo>
                  <a:cubicBezTo>
                    <a:pt x="1952" y="833"/>
                    <a:pt x="1959" y="819"/>
                    <a:pt x="1967" y="806"/>
                  </a:cubicBezTo>
                  <a:cubicBezTo>
                    <a:pt x="1965" y="805"/>
                    <a:pt x="1970" y="785"/>
                    <a:pt x="1971" y="784"/>
                  </a:cubicBezTo>
                  <a:cubicBezTo>
                    <a:pt x="1980" y="764"/>
                    <a:pt x="1991" y="745"/>
                    <a:pt x="2001" y="726"/>
                  </a:cubicBezTo>
                  <a:cubicBezTo>
                    <a:pt x="2031" y="670"/>
                    <a:pt x="2048" y="605"/>
                    <a:pt x="2071" y="545"/>
                  </a:cubicBezTo>
                  <a:cubicBezTo>
                    <a:pt x="2074" y="534"/>
                    <a:pt x="2077" y="522"/>
                    <a:pt x="2081" y="511"/>
                  </a:cubicBezTo>
                  <a:cubicBezTo>
                    <a:pt x="2104" y="486"/>
                    <a:pt x="2115" y="408"/>
                    <a:pt x="2116" y="378"/>
                  </a:cubicBezTo>
                  <a:cubicBezTo>
                    <a:pt x="2118" y="438"/>
                    <a:pt x="2125" y="371"/>
                    <a:pt x="2128" y="355"/>
                  </a:cubicBezTo>
                  <a:cubicBezTo>
                    <a:pt x="2129" y="347"/>
                    <a:pt x="2130" y="339"/>
                    <a:pt x="2131" y="332"/>
                  </a:cubicBezTo>
                  <a:cubicBezTo>
                    <a:pt x="2134" y="305"/>
                    <a:pt x="2135" y="279"/>
                    <a:pt x="2135" y="252"/>
                  </a:cubicBezTo>
                  <a:cubicBezTo>
                    <a:pt x="2135" y="232"/>
                    <a:pt x="2144" y="171"/>
                    <a:pt x="2144" y="172"/>
                  </a:cubicBezTo>
                  <a:cubicBezTo>
                    <a:pt x="2146" y="170"/>
                    <a:pt x="2147" y="168"/>
                    <a:pt x="2148" y="165"/>
                  </a:cubicBezTo>
                  <a:cubicBezTo>
                    <a:pt x="2148" y="165"/>
                    <a:pt x="2148" y="165"/>
                    <a:pt x="2148" y="165"/>
                  </a:cubicBezTo>
                  <a:cubicBezTo>
                    <a:pt x="2148" y="165"/>
                    <a:pt x="2148" y="165"/>
                    <a:pt x="2148" y="165"/>
                  </a:cubicBezTo>
                  <a:cubicBezTo>
                    <a:pt x="2149" y="165"/>
                    <a:pt x="2149" y="164"/>
                    <a:pt x="2149" y="163"/>
                  </a:cubicBezTo>
                  <a:cubicBezTo>
                    <a:pt x="2149" y="163"/>
                    <a:pt x="2149" y="163"/>
                    <a:pt x="2149" y="163"/>
                  </a:cubicBezTo>
                  <a:cubicBezTo>
                    <a:pt x="2150" y="159"/>
                    <a:pt x="2150" y="154"/>
                    <a:pt x="2150" y="150"/>
                  </a:cubicBezTo>
                  <a:lnTo>
                    <a:pt x="2150" y="149"/>
                  </a:lnTo>
                  <a:close/>
                  <a:moveTo>
                    <a:pt x="1839" y="1094"/>
                  </a:moveTo>
                  <a:cubicBezTo>
                    <a:pt x="1835" y="1100"/>
                    <a:pt x="1831" y="1106"/>
                    <a:pt x="1827" y="1112"/>
                  </a:cubicBezTo>
                  <a:cubicBezTo>
                    <a:pt x="1831" y="1106"/>
                    <a:pt x="1834" y="1099"/>
                    <a:pt x="1839" y="1094"/>
                  </a:cubicBezTo>
                  <a:close/>
                  <a:moveTo>
                    <a:pt x="1702" y="1291"/>
                  </a:moveTo>
                  <a:cubicBezTo>
                    <a:pt x="1702" y="1290"/>
                    <a:pt x="1702" y="1289"/>
                    <a:pt x="1703" y="1289"/>
                  </a:cubicBezTo>
                  <a:cubicBezTo>
                    <a:pt x="1703" y="1288"/>
                    <a:pt x="1703" y="1288"/>
                    <a:pt x="1704" y="1288"/>
                  </a:cubicBezTo>
                  <a:cubicBezTo>
                    <a:pt x="1709" y="1279"/>
                    <a:pt x="1716" y="1271"/>
                    <a:pt x="1723" y="1264"/>
                  </a:cubicBezTo>
                  <a:cubicBezTo>
                    <a:pt x="1717" y="1271"/>
                    <a:pt x="1711" y="1279"/>
                    <a:pt x="1705" y="1286"/>
                  </a:cubicBezTo>
                  <a:cubicBezTo>
                    <a:pt x="1706" y="1285"/>
                    <a:pt x="1707" y="1284"/>
                    <a:pt x="1707" y="1284"/>
                  </a:cubicBezTo>
                  <a:cubicBezTo>
                    <a:pt x="1706" y="1285"/>
                    <a:pt x="1699" y="1295"/>
                    <a:pt x="1702" y="1290"/>
                  </a:cubicBezTo>
                  <a:cubicBezTo>
                    <a:pt x="1702" y="1290"/>
                    <a:pt x="1702" y="1290"/>
                    <a:pt x="1702" y="1291"/>
                  </a:cubicBezTo>
                  <a:close/>
                  <a:moveTo>
                    <a:pt x="1505" y="1483"/>
                  </a:moveTo>
                  <a:cubicBezTo>
                    <a:pt x="1501" y="1488"/>
                    <a:pt x="1496" y="1492"/>
                    <a:pt x="1492" y="1497"/>
                  </a:cubicBezTo>
                  <a:cubicBezTo>
                    <a:pt x="1484" y="1505"/>
                    <a:pt x="1475" y="1513"/>
                    <a:pt x="1467" y="1521"/>
                  </a:cubicBezTo>
                  <a:cubicBezTo>
                    <a:pt x="1477" y="1507"/>
                    <a:pt x="1488" y="1489"/>
                    <a:pt x="1505" y="1483"/>
                  </a:cubicBezTo>
                  <a:close/>
                  <a:moveTo>
                    <a:pt x="834" y="2146"/>
                  </a:moveTo>
                  <a:cubicBezTo>
                    <a:pt x="837" y="2155"/>
                    <a:pt x="838" y="2163"/>
                    <a:pt x="839" y="2172"/>
                  </a:cubicBezTo>
                  <a:cubicBezTo>
                    <a:pt x="838" y="2163"/>
                    <a:pt x="836" y="2155"/>
                    <a:pt x="834" y="2146"/>
                  </a:cubicBezTo>
                  <a:close/>
                  <a:moveTo>
                    <a:pt x="829" y="2149"/>
                  </a:moveTo>
                  <a:cubicBezTo>
                    <a:pt x="829" y="2150"/>
                    <a:pt x="830" y="2151"/>
                    <a:pt x="830" y="2151"/>
                  </a:cubicBezTo>
                  <a:cubicBezTo>
                    <a:pt x="830" y="2151"/>
                    <a:pt x="829" y="2150"/>
                    <a:pt x="829" y="2149"/>
                  </a:cubicBezTo>
                  <a:close/>
                  <a:moveTo>
                    <a:pt x="671" y="2173"/>
                  </a:moveTo>
                  <a:cubicBezTo>
                    <a:pt x="648" y="2166"/>
                    <a:pt x="624" y="2159"/>
                    <a:pt x="600" y="2153"/>
                  </a:cubicBezTo>
                  <a:cubicBezTo>
                    <a:pt x="625" y="2158"/>
                    <a:pt x="654" y="2163"/>
                    <a:pt x="671" y="2173"/>
                  </a:cubicBezTo>
                  <a:close/>
                  <a:moveTo>
                    <a:pt x="389" y="1720"/>
                  </a:moveTo>
                  <a:cubicBezTo>
                    <a:pt x="389" y="1720"/>
                    <a:pt x="390" y="1718"/>
                    <a:pt x="392" y="1717"/>
                  </a:cubicBezTo>
                  <a:cubicBezTo>
                    <a:pt x="392" y="1716"/>
                    <a:pt x="392" y="1716"/>
                    <a:pt x="392" y="1716"/>
                  </a:cubicBezTo>
                  <a:cubicBezTo>
                    <a:pt x="392" y="1716"/>
                    <a:pt x="392" y="1716"/>
                    <a:pt x="392" y="1716"/>
                  </a:cubicBezTo>
                  <a:cubicBezTo>
                    <a:pt x="392" y="1716"/>
                    <a:pt x="393" y="1716"/>
                    <a:pt x="393" y="1715"/>
                  </a:cubicBezTo>
                  <a:cubicBezTo>
                    <a:pt x="393" y="1716"/>
                    <a:pt x="392" y="1716"/>
                    <a:pt x="392" y="1716"/>
                  </a:cubicBezTo>
                  <a:cubicBezTo>
                    <a:pt x="400" y="1709"/>
                    <a:pt x="409" y="1703"/>
                    <a:pt x="419" y="1698"/>
                  </a:cubicBezTo>
                  <a:cubicBezTo>
                    <a:pt x="409" y="1705"/>
                    <a:pt x="399" y="1713"/>
                    <a:pt x="389" y="1720"/>
                  </a:cubicBezTo>
                  <a:cubicBezTo>
                    <a:pt x="389" y="1720"/>
                    <a:pt x="389" y="1720"/>
                    <a:pt x="389" y="1720"/>
                  </a:cubicBezTo>
                  <a:cubicBezTo>
                    <a:pt x="389" y="1720"/>
                    <a:pt x="389" y="1720"/>
                    <a:pt x="388" y="1720"/>
                  </a:cubicBezTo>
                  <a:cubicBezTo>
                    <a:pt x="389" y="1720"/>
                    <a:pt x="389" y="1720"/>
                    <a:pt x="389" y="1720"/>
                  </a:cubicBezTo>
                  <a:close/>
                  <a:moveTo>
                    <a:pt x="325" y="1776"/>
                  </a:moveTo>
                  <a:cubicBezTo>
                    <a:pt x="325" y="1776"/>
                    <a:pt x="325" y="1776"/>
                    <a:pt x="325" y="1776"/>
                  </a:cubicBezTo>
                  <a:cubicBezTo>
                    <a:pt x="325" y="1776"/>
                    <a:pt x="325" y="1776"/>
                    <a:pt x="325" y="1776"/>
                  </a:cubicBezTo>
                  <a:cubicBezTo>
                    <a:pt x="325" y="1776"/>
                    <a:pt x="325" y="1776"/>
                    <a:pt x="325" y="1776"/>
                  </a:cubicBezTo>
                  <a:cubicBezTo>
                    <a:pt x="325" y="1776"/>
                    <a:pt x="325" y="1776"/>
                    <a:pt x="325" y="1776"/>
                  </a:cubicBezTo>
                  <a:cubicBezTo>
                    <a:pt x="325" y="1776"/>
                    <a:pt x="325" y="1776"/>
                    <a:pt x="325" y="1776"/>
                  </a:cubicBezTo>
                  <a:cubicBezTo>
                    <a:pt x="325" y="1776"/>
                    <a:pt x="325" y="1776"/>
                    <a:pt x="326" y="1776"/>
                  </a:cubicBezTo>
                  <a:cubicBezTo>
                    <a:pt x="326" y="1776"/>
                    <a:pt x="326" y="1776"/>
                    <a:pt x="326" y="1776"/>
                  </a:cubicBezTo>
                  <a:cubicBezTo>
                    <a:pt x="326" y="1776"/>
                    <a:pt x="326" y="1776"/>
                    <a:pt x="326" y="1776"/>
                  </a:cubicBezTo>
                  <a:cubicBezTo>
                    <a:pt x="326" y="1776"/>
                    <a:pt x="326" y="1776"/>
                    <a:pt x="326" y="1776"/>
                  </a:cubicBezTo>
                  <a:cubicBezTo>
                    <a:pt x="326" y="1776"/>
                    <a:pt x="326" y="1776"/>
                    <a:pt x="326" y="1776"/>
                  </a:cubicBezTo>
                  <a:cubicBezTo>
                    <a:pt x="326" y="1775"/>
                    <a:pt x="326" y="1775"/>
                    <a:pt x="326" y="1775"/>
                  </a:cubicBezTo>
                  <a:cubicBezTo>
                    <a:pt x="326" y="1776"/>
                    <a:pt x="323" y="1778"/>
                    <a:pt x="321" y="1779"/>
                  </a:cubicBezTo>
                  <a:cubicBezTo>
                    <a:pt x="321" y="1779"/>
                    <a:pt x="321" y="1779"/>
                    <a:pt x="321" y="1779"/>
                  </a:cubicBezTo>
                  <a:cubicBezTo>
                    <a:pt x="321" y="1779"/>
                    <a:pt x="321" y="1779"/>
                    <a:pt x="321" y="1779"/>
                  </a:cubicBezTo>
                  <a:cubicBezTo>
                    <a:pt x="321" y="1779"/>
                    <a:pt x="321" y="1779"/>
                    <a:pt x="321" y="1779"/>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19" y="1780"/>
                  </a:cubicBezTo>
                  <a:cubicBezTo>
                    <a:pt x="319" y="1780"/>
                    <a:pt x="319" y="1780"/>
                    <a:pt x="319" y="1781"/>
                  </a:cubicBezTo>
                  <a:cubicBezTo>
                    <a:pt x="319" y="1781"/>
                    <a:pt x="319" y="1781"/>
                    <a:pt x="319" y="1781"/>
                  </a:cubicBezTo>
                  <a:cubicBezTo>
                    <a:pt x="319" y="1781"/>
                    <a:pt x="319" y="1781"/>
                    <a:pt x="319" y="1781"/>
                  </a:cubicBezTo>
                  <a:cubicBezTo>
                    <a:pt x="319" y="1781"/>
                    <a:pt x="319" y="1781"/>
                    <a:pt x="319" y="1781"/>
                  </a:cubicBezTo>
                  <a:cubicBezTo>
                    <a:pt x="318" y="1781"/>
                    <a:pt x="318" y="1781"/>
                    <a:pt x="318" y="1781"/>
                  </a:cubicBezTo>
                  <a:cubicBezTo>
                    <a:pt x="304" y="1791"/>
                    <a:pt x="289" y="1801"/>
                    <a:pt x="273" y="1811"/>
                  </a:cubicBezTo>
                  <a:cubicBezTo>
                    <a:pt x="288" y="1799"/>
                    <a:pt x="305" y="1789"/>
                    <a:pt x="322" y="1778"/>
                  </a:cubicBezTo>
                  <a:cubicBezTo>
                    <a:pt x="322" y="1778"/>
                    <a:pt x="322" y="1778"/>
                    <a:pt x="322" y="1778"/>
                  </a:cubicBezTo>
                  <a:cubicBezTo>
                    <a:pt x="322" y="1778"/>
                    <a:pt x="322" y="1778"/>
                    <a:pt x="322" y="1778"/>
                  </a:cubicBezTo>
                  <a:cubicBezTo>
                    <a:pt x="322" y="1778"/>
                    <a:pt x="322" y="1778"/>
                    <a:pt x="323" y="1778"/>
                  </a:cubicBezTo>
                  <a:cubicBezTo>
                    <a:pt x="323" y="1778"/>
                    <a:pt x="323" y="1778"/>
                    <a:pt x="323" y="1778"/>
                  </a:cubicBezTo>
                  <a:cubicBezTo>
                    <a:pt x="323" y="1778"/>
                    <a:pt x="323" y="1778"/>
                    <a:pt x="323" y="1777"/>
                  </a:cubicBezTo>
                  <a:cubicBezTo>
                    <a:pt x="323" y="1777"/>
                    <a:pt x="323" y="1777"/>
                    <a:pt x="323" y="1777"/>
                  </a:cubicBezTo>
                  <a:cubicBezTo>
                    <a:pt x="323" y="1777"/>
                    <a:pt x="323" y="1777"/>
                    <a:pt x="323" y="1777"/>
                  </a:cubicBezTo>
                  <a:cubicBezTo>
                    <a:pt x="328" y="1774"/>
                    <a:pt x="338" y="1767"/>
                    <a:pt x="341" y="1765"/>
                  </a:cubicBezTo>
                  <a:cubicBezTo>
                    <a:pt x="336" y="1769"/>
                    <a:pt x="331" y="1772"/>
                    <a:pt x="325" y="1776"/>
                  </a:cubicBezTo>
                  <a:cubicBezTo>
                    <a:pt x="325" y="1776"/>
                    <a:pt x="325" y="1776"/>
                    <a:pt x="325" y="1776"/>
                  </a:cubicBezTo>
                  <a:cubicBezTo>
                    <a:pt x="325" y="1776"/>
                    <a:pt x="325" y="1776"/>
                    <a:pt x="325" y="1776"/>
                  </a:cubicBezTo>
                  <a:close/>
                  <a:moveTo>
                    <a:pt x="402" y="1738"/>
                  </a:moveTo>
                  <a:cubicBezTo>
                    <a:pt x="401" y="1738"/>
                    <a:pt x="401" y="1738"/>
                    <a:pt x="401" y="1738"/>
                  </a:cubicBezTo>
                  <a:cubicBezTo>
                    <a:pt x="400" y="1739"/>
                    <a:pt x="400" y="1739"/>
                    <a:pt x="400" y="1739"/>
                  </a:cubicBezTo>
                  <a:cubicBezTo>
                    <a:pt x="388" y="1748"/>
                    <a:pt x="376" y="1756"/>
                    <a:pt x="364" y="1765"/>
                  </a:cubicBezTo>
                  <a:cubicBezTo>
                    <a:pt x="376" y="1756"/>
                    <a:pt x="386" y="1738"/>
                    <a:pt x="402" y="1737"/>
                  </a:cubicBezTo>
                  <a:cubicBezTo>
                    <a:pt x="402" y="1737"/>
                    <a:pt x="403" y="1737"/>
                    <a:pt x="403" y="1737"/>
                  </a:cubicBezTo>
                  <a:cubicBezTo>
                    <a:pt x="402" y="1737"/>
                    <a:pt x="402" y="1737"/>
                    <a:pt x="402" y="1738"/>
                  </a:cubicBezTo>
                  <a:close/>
                  <a:moveTo>
                    <a:pt x="435" y="1695"/>
                  </a:moveTo>
                  <a:cubicBezTo>
                    <a:pt x="424" y="1698"/>
                    <a:pt x="362" y="1746"/>
                    <a:pt x="347" y="1755"/>
                  </a:cubicBezTo>
                  <a:cubicBezTo>
                    <a:pt x="379" y="1730"/>
                    <a:pt x="454" y="1675"/>
                    <a:pt x="435" y="1695"/>
                  </a:cubicBezTo>
                  <a:close/>
                  <a:moveTo>
                    <a:pt x="705" y="1563"/>
                  </a:moveTo>
                  <a:cubicBezTo>
                    <a:pt x="705" y="1563"/>
                    <a:pt x="705" y="1561"/>
                    <a:pt x="704" y="1559"/>
                  </a:cubicBezTo>
                  <a:cubicBezTo>
                    <a:pt x="704" y="1559"/>
                    <a:pt x="704" y="1559"/>
                    <a:pt x="704" y="1559"/>
                  </a:cubicBezTo>
                  <a:cubicBezTo>
                    <a:pt x="704" y="1558"/>
                    <a:pt x="704" y="1557"/>
                    <a:pt x="704" y="1557"/>
                  </a:cubicBezTo>
                  <a:cubicBezTo>
                    <a:pt x="703" y="1556"/>
                    <a:pt x="703" y="1556"/>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0" y="1543"/>
                    <a:pt x="697" y="1530"/>
                    <a:pt x="694" y="1518"/>
                  </a:cubicBezTo>
                  <a:cubicBezTo>
                    <a:pt x="699" y="1533"/>
                    <a:pt x="703" y="1548"/>
                    <a:pt x="705" y="1563"/>
                  </a:cubicBezTo>
                  <a:close/>
                  <a:moveTo>
                    <a:pt x="708" y="1581"/>
                  </a:moveTo>
                  <a:cubicBezTo>
                    <a:pt x="707" y="1574"/>
                    <a:pt x="705" y="1568"/>
                    <a:pt x="703" y="1561"/>
                  </a:cubicBezTo>
                  <a:cubicBezTo>
                    <a:pt x="705" y="1568"/>
                    <a:pt x="707" y="1574"/>
                    <a:pt x="708" y="1581"/>
                  </a:cubicBezTo>
                  <a:close/>
                  <a:moveTo>
                    <a:pt x="720" y="1686"/>
                  </a:moveTo>
                  <a:cubicBezTo>
                    <a:pt x="722" y="1695"/>
                    <a:pt x="723" y="1704"/>
                    <a:pt x="726" y="1712"/>
                  </a:cubicBezTo>
                  <a:cubicBezTo>
                    <a:pt x="723" y="1704"/>
                    <a:pt x="721" y="1695"/>
                    <a:pt x="720" y="1686"/>
                  </a:cubicBezTo>
                  <a:close/>
                  <a:moveTo>
                    <a:pt x="717" y="1664"/>
                  </a:moveTo>
                  <a:cubicBezTo>
                    <a:pt x="717" y="1663"/>
                    <a:pt x="717" y="1662"/>
                    <a:pt x="716" y="1661"/>
                  </a:cubicBezTo>
                  <a:cubicBezTo>
                    <a:pt x="711" y="1649"/>
                    <a:pt x="707" y="1637"/>
                    <a:pt x="707" y="1625"/>
                  </a:cubicBezTo>
                  <a:cubicBezTo>
                    <a:pt x="708" y="1621"/>
                    <a:pt x="708" y="1616"/>
                    <a:pt x="707" y="1613"/>
                  </a:cubicBezTo>
                  <a:cubicBezTo>
                    <a:pt x="707" y="1613"/>
                    <a:pt x="707" y="1613"/>
                    <a:pt x="707" y="1613"/>
                  </a:cubicBezTo>
                  <a:cubicBezTo>
                    <a:pt x="707" y="1612"/>
                    <a:pt x="707" y="1612"/>
                    <a:pt x="707" y="1611"/>
                  </a:cubicBezTo>
                  <a:cubicBezTo>
                    <a:pt x="707" y="1612"/>
                    <a:pt x="706" y="1613"/>
                    <a:pt x="706" y="1616"/>
                  </a:cubicBezTo>
                  <a:cubicBezTo>
                    <a:pt x="706" y="1616"/>
                    <a:pt x="706" y="1615"/>
                    <a:pt x="706" y="1615"/>
                  </a:cubicBezTo>
                  <a:cubicBezTo>
                    <a:pt x="704" y="1606"/>
                    <a:pt x="704" y="1604"/>
                    <a:pt x="706" y="1607"/>
                  </a:cubicBezTo>
                  <a:cubicBezTo>
                    <a:pt x="706" y="1607"/>
                    <a:pt x="706" y="1607"/>
                    <a:pt x="706" y="1607"/>
                  </a:cubicBezTo>
                  <a:cubicBezTo>
                    <a:pt x="706" y="1607"/>
                    <a:pt x="706" y="1606"/>
                    <a:pt x="706" y="1606"/>
                  </a:cubicBezTo>
                  <a:cubicBezTo>
                    <a:pt x="705" y="1603"/>
                    <a:pt x="704" y="1599"/>
                    <a:pt x="703" y="1596"/>
                  </a:cubicBezTo>
                  <a:cubicBezTo>
                    <a:pt x="703" y="1596"/>
                    <a:pt x="703" y="1596"/>
                    <a:pt x="703" y="1595"/>
                  </a:cubicBezTo>
                  <a:cubicBezTo>
                    <a:pt x="701" y="1589"/>
                    <a:pt x="700" y="1583"/>
                    <a:pt x="698" y="1576"/>
                  </a:cubicBezTo>
                  <a:cubicBezTo>
                    <a:pt x="698" y="1576"/>
                    <a:pt x="698" y="1575"/>
                    <a:pt x="698" y="1575"/>
                  </a:cubicBezTo>
                  <a:cubicBezTo>
                    <a:pt x="698" y="1576"/>
                    <a:pt x="698" y="1576"/>
                    <a:pt x="699" y="1577"/>
                  </a:cubicBezTo>
                  <a:cubicBezTo>
                    <a:pt x="705" y="1595"/>
                    <a:pt x="709" y="1613"/>
                    <a:pt x="714" y="1631"/>
                  </a:cubicBezTo>
                  <a:cubicBezTo>
                    <a:pt x="719" y="1652"/>
                    <a:pt x="723" y="1672"/>
                    <a:pt x="728" y="1692"/>
                  </a:cubicBezTo>
                  <a:cubicBezTo>
                    <a:pt x="725" y="1683"/>
                    <a:pt x="721" y="1674"/>
                    <a:pt x="717" y="1664"/>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1" y="1727"/>
                    <a:pt x="981" y="1727"/>
                  </a:cubicBezTo>
                  <a:cubicBezTo>
                    <a:pt x="981" y="1727"/>
                    <a:pt x="980" y="1728"/>
                    <a:pt x="980"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8" y="1728"/>
                    <a:pt x="978" y="1728"/>
                    <a:pt x="978" y="1728"/>
                  </a:cubicBezTo>
                  <a:cubicBezTo>
                    <a:pt x="978" y="1728"/>
                    <a:pt x="978" y="1728"/>
                    <a:pt x="978" y="1729"/>
                  </a:cubicBezTo>
                  <a:cubicBezTo>
                    <a:pt x="978" y="1729"/>
                    <a:pt x="978" y="1729"/>
                    <a:pt x="978" y="1729"/>
                  </a:cubicBezTo>
                  <a:cubicBezTo>
                    <a:pt x="978"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30"/>
                    <a:pt x="975" y="1730"/>
                    <a:pt x="975" y="1730"/>
                  </a:cubicBezTo>
                  <a:cubicBezTo>
                    <a:pt x="975" y="1730"/>
                    <a:pt x="975" y="1730"/>
                    <a:pt x="975" y="1730"/>
                  </a:cubicBezTo>
                  <a:cubicBezTo>
                    <a:pt x="975" y="1730"/>
                    <a:pt x="975" y="1730"/>
                    <a:pt x="975" y="1730"/>
                  </a:cubicBezTo>
                  <a:cubicBezTo>
                    <a:pt x="975" y="1730"/>
                    <a:pt x="975" y="1730"/>
                    <a:pt x="975" y="1730"/>
                  </a:cubicBezTo>
                  <a:cubicBezTo>
                    <a:pt x="975" y="1730"/>
                    <a:pt x="975" y="1730"/>
                    <a:pt x="975" y="1730"/>
                  </a:cubicBezTo>
                  <a:cubicBezTo>
                    <a:pt x="975" y="1730"/>
                    <a:pt x="975" y="1730"/>
                    <a:pt x="974" y="1730"/>
                  </a:cubicBezTo>
                  <a:cubicBezTo>
                    <a:pt x="974" y="1730"/>
                    <a:pt x="974" y="1730"/>
                    <a:pt x="974" y="1730"/>
                  </a:cubicBezTo>
                  <a:cubicBezTo>
                    <a:pt x="974" y="1730"/>
                    <a:pt x="974" y="1730"/>
                    <a:pt x="973" y="1730"/>
                  </a:cubicBezTo>
                  <a:cubicBezTo>
                    <a:pt x="973" y="1730"/>
                    <a:pt x="973" y="1730"/>
                    <a:pt x="973" y="1730"/>
                  </a:cubicBezTo>
                  <a:cubicBezTo>
                    <a:pt x="975" y="1729"/>
                    <a:pt x="1029" y="1703"/>
                    <a:pt x="1040" y="1699"/>
                  </a:cubicBezTo>
                  <a:cubicBezTo>
                    <a:pt x="1022" y="1711"/>
                    <a:pt x="1002" y="1719"/>
                    <a:pt x="982" y="1727"/>
                  </a:cubicBezTo>
                  <a:close/>
                  <a:moveTo>
                    <a:pt x="1053" y="1690"/>
                  </a:moveTo>
                  <a:cubicBezTo>
                    <a:pt x="1053" y="1690"/>
                    <a:pt x="1053" y="1690"/>
                    <a:pt x="1053" y="1690"/>
                  </a:cubicBezTo>
                  <a:cubicBezTo>
                    <a:pt x="1053" y="1690"/>
                    <a:pt x="1053" y="1690"/>
                    <a:pt x="1053" y="1690"/>
                  </a:cubicBezTo>
                  <a:cubicBezTo>
                    <a:pt x="1053" y="1690"/>
                    <a:pt x="1053" y="1690"/>
                    <a:pt x="1053" y="1690"/>
                  </a:cubicBezTo>
                  <a:cubicBezTo>
                    <a:pt x="1053" y="1690"/>
                    <a:pt x="1053" y="1690"/>
                    <a:pt x="1053" y="1690"/>
                  </a:cubicBezTo>
                  <a:close/>
                  <a:moveTo>
                    <a:pt x="1053" y="1689"/>
                  </a:moveTo>
                  <a:cubicBezTo>
                    <a:pt x="1053" y="1689"/>
                    <a:pt x="1053" y="1689"/>
                    <a:pt x="1053" y="1689"/>
                  </a:cubicBezTo>
                  <a:cubicBezTo>
                    <a:pt x="1053" y="1689"/>
                    <a:pt x="1053" y="1689"/>
                    <a:pt x="1053" y="1689"/>
                  </a:cubicBezTo>
                  <a:cubicBezTo>
                    <a:pt x="1053" y="1689"/>
                    <a:pt x="1053" y="1689"/>
                    <a:pt x="1053"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4" y="1689"/>
                    <a:pt x="1054" y="1689"/>
                    <a:pt x="1054" y="1689"/>
                  </a:cubicBezTo>
                  <a:cubicBezTo>
                    <a:pt x="1053" y="1689"/>
                    <a:pt x="1053" y="1689"/>
                    <a:pt x="1053" y="1689"/>
                  </a:cubicBezTo>
                  <a:close/>
                  <a:moveTo>
                    <a:pt x="1059" y="1686"/>
                  </a:moveTo>
                  <a:cubicBezTo>
                    <a:pt x="1059" y="1686"/>
                    <a:pt x="1059" y="1686"/>
                    <a:pt x="1059" y="1686"/>
                  </a:cubicBezTo>
                  <a:cubicBezTo>
                    <a:pt x="1059" y="1686"/>
                    <a:pt x="1059" y="1686"/>
                    <a:pt x="1059" y="1687"/>
                  </a:cubicBezTo>
                  <a:cubicBezTo>
                    <a:pt x="1059" y="1687"/>
                    <a:pt x="1059" y="1687"/>
                    <a:pt x="1059" y="1687"/>
                  </a:cubicBezTo>
                  <a:cubicBezTo>
                    <a:pt x="1059" y="1687"/>
                    <a:pt x="1059" y="1687"/>
                    <a:pt x="1059" y="1687"/>
                  </a:cubicBezTo>
                  <a:cubicBezTo>
                    <a:pt x="1059"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7" y="1687"/>
                    <a:pt x="1057" y="1688"/>
                    <a:pt x="1056" y="1688"/>
                  </a:cubicBezTo>
                  <a:cubicBezTo>
                    <a:pt x="1056" y="1688"/>
                    <a:pt x="1056" y="1688"/>
                    <a:pt x="1056" y="1688"/>
                  </a:cubicBezTo>
                  <a:cubicBezTo>
                    <a:pt x="1056" y="1688"/>
                    <a:pt x="1056" y="1688"/>
                    <a:pt x="1056" y="1688"/>
                  </a:cubicBezTo>
                  <a:cubicBezTo>
                    <a:pt x="1056" y="1688"/>
                    <a:pt x="1056" y="1688"/>
                    <a:pt x="1056" y="1688"/>
                  </a:cubicBezTo>
                  <a:cubicBezTo>
                    <a:pt x="1055" y="1688"/>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5" y="1689"/>
                    <a:pt x="1055" y="1688"/>
                    <a:pt x="1055" y="1688"/>
                  </a:cubicBezTo>
                  <a:cubicBezTo>
                    <a:pt x="1056" y="1688"/>
                    <a:pt x="1056" y="1688"/>
                    <a:pt x="1056" y="1688"/>
                  </a:cubicBezTo>
                  <a:cubicBezTo>
                    <a:pt x="1056" y="1688"/>
                    <a:pt x="1056" y="1688"/>
                    <a:pt x="1056" y="1688"/>
                  </a:cubicBezTo>
                  <a:cubicBezTo>
                    <a:pt x="1057" y="1688"/>
                    <a:pt x="1057" y="1687"/>
                    <a:pt x="1057" y="1687"/>
                  </a:cubicBezTo>
                  <a:cubicBezTo>
                    <a:pt x="1057" y="1687"/>
                    <a:pt x="1058" y="1687"/>
                    <a:pt x="1058" y="1687"/>
                  </a:cubicBezTo>
                  <a:cubicBezTo>
                    <a:pt x="1058" y="1687"/>
                    <a:pt x="1059" y="1686"/>
                    <a:pt x="1059" y="1686"/>
                  </a:cubicBezTo>
                  <a:cubicBezTo>
                    <a:pt x="1060" y="1686"/>
                    <a:pt x="1060" y="1686"/>
                    <a:pt x="1060" y="1686"/>
                  </a:cubicBezTo>
                  <a:cubicBezTo>
                    <a:pt x="1060" y="1686"/>
                    <a:pt x="1060" y="1686"/>
                    <a:pt x="1060" y="1686"/>
                  </a:cubicBezTo>
                  <a:cubicBezTo>
                    <a:pt x="1060" y="1686"/>
                    <a:pt x="1060" y="1686"/>
                    <a:pt x="1060" y="1686"/>
                  </a:cubicBezTo>
                  <a:cubicBezTo>
                    <a:pt x="1061" y="1685"/>
                    <a:pt x="1062" y="1685"/>
                    <a:pt x="1062" y="1684"/>
                  </a:cubicBezTo>
                  <a:cubicBezTo>
                    <a:pt x="1062" y="1685"/>
                    <a:pt x="1061" y="1685"/>
                    <a:pt x="1060" y="1686"/>
                  </a:cubicBezTo>
                  <a:cubicBezTo>
                    <a:pt x="1060" y="1686"/>
                    <a:pt x="1060" y="1686"/>
                    <a:pt x="1060" y="1686"/>
                  </a:cubicBezTo>
                  <a:cubicBezTo>
                    <a:pt x="1060" y="1686"/>
                    <a:pt x="1060" y="1686"/>
                    <a:pt x="1060" y="1686"/>
                  </a:cubicBezTo>
                  <a:cubicBezTo>
                    <a:pt x="1060" y="1686"/>
                    <a:pt x="1060" y="1686"/>
                    <a:pt x="1060" y="1686"/>
                  </a:cubicBezTo>
                  <a:cubicBezTo>
                    <a:pt x="1060" y="1686"/>
                    <a:pt x="1060" y="1686"/>
                    <a:pt x="1060" y="1686"/>
                  </a:cubicBezTo>
                  <a:cubicBezTo>
                    <a:pt x="1060" y="1686"/>
                    <a:pt x="1059" y="1686"/>
                    <a:pt x="1059" y="1686"/>
                  </a:cubicBezTo>
                  <a:close/>
                  <a:moveTo>
                    <a:pt x="1110" y="1661"/>
                  </a:moveTo>
                  <a:cubicBezTo>
                    <a:pt x="1106" y="1663"/>
                    <a:pt x="1095" y="1669"/>
                    <a:pt x="1085" y="1674"/>
                  </a:cubicBezTo>
                  <a:cubicBezTo>
                    <a:pt x="1083" y="1675"/>
                    <a:pt x="1081" y="1677"/>
                    <a:pt x="1079" y="1678"/>
                  </a:cubicBezTo>
                  <a:cubicBezTo>
                    <a:pt x="1080" y="1677"/>
                    <a:pt x="1082" y="1676"/>
                    <a:pt x="1083" y="1675"/>
                  </a:cubicBezTo>
                  <a:cubicBezTo>
                    <a:pt x="1078" y="1677"/>
                    <a:pt x="1073" y="1680"/>
                    <a:pt x="1069" y="1682"/>
                  </a:cubicBezTo>
                  <a:cubicBezTo>
                    <a:pt x="1068" y="1683"/>
                    <a:pt x="1067" y="1683"/>
                    <a:pt x="1066" y="1683"/>
                  </a:cubicBezTo>
                  <a:cubicBezTo>
                    <a:pt x="1066" y="1683"/>
                    <a:pt x="1066" y="1683"/>
                    <a:pt x="1066" y="1683"/>
                  </a:cubicBezTo>
                  <a:cubicBezTo>
                    <a:pt x="1062" y="1685"/>
                    <a:pt x="1060" y="1686"/>
                    <a:pt x="1060" y="1686"/>
                  </a:cubicBezTo>
                  <a:cubicBezTo>
                    <a:pt x="1060" y="1686"/>
                    <a:pt x="1062" y="1685"/>
                    <a:pt x="1065" y="1683"/>
                  </a:cubicBezTo>
                  <a:cubicBezTo>
                    <a:pt x="1065" y="1683"/>
                    <a:pt x="1065" y="1683"/>
                    <a:pt x="1065" y="1683"/>
                  </a:cubicBezTo>
                  <a:cubicBezTo>
                    <a:pt x="1065" y="1683"/>
                    <a:pt x="1065" y="1683"/>
                    <a:pt x="1065" y="1683"/>
                  </a:cubicBezTo>
                  <a:cubicBezTo>
                    <a:pt x="1064" y="1683"/>
                    <a:pt x="1064" y="1684"/>
                    <a:pt x="1063" y="1684"/>
                  </a:cubicBezTo>
                  <a:cubicBezTo>
                    <a:pt x="1064" y="1684"/>
                    <a:pt x="1064" y="1683"/>
                    <a:pt x="1065" y="1683"/>
                  </a:cubicBezTo>
                  <a:cubicBezTo>
                    <a:pt x="1063" y="1682"/>
                    <a:pt x="1060" y="1681"/>
                    <a:pt x="1042" y="1690"/>
                  </a:cubicBezTo>
                  <a:cubicBezTo>
                    <a:pt x="1060" y="1680"/>
                    <a:pt x="1080" y="1673"/>
                    <a:pt x="1098" y="1663"/>
                  </a:cubicBezTo>
                  <a:cubicBezTo>
                    <a:pt x="1093" y="1667"/>
                    <a:pt x="1088" y="1671"/>
                    <a:pt x="1083" y="1675"/>
                  </a:cubicBezTo>
                  <a:cubicBezTo>
                    <a:pt x="1084" y="1675"/>
                    <a:pt x="1084" y="1674"/>
                    <a:pt x="1085" y="1674"/>
                  </a:cubicBezTo>
                  <a:cubicBezTo>
                    <a:pt x="1093" y="1668"/>
                    <a:pt x="1101" y="1662"/>
                    <a:pt x="1110" y="1660"/>
                  </a:cubicBezTo>
                  <a:cubicBezTo>
                    <a:pt x="1111" y="1660"/>
                    <a:pt x="1112" y="1660"/>
                    <a:pt x="1113" y="1660"/>
                  </a:cubicBezTo>
                  <a:cubicBezTo>
                    <a:pt x="1113" y="1660"/>
                    <a:pt x="1112" y="1660"/>
                    <a:pt x="1110" y="1661"/>
                  </a:cubicBezTo>
                  <a:close/>
                  <a:moveTo>
                    <a:pt x="1478" y="1400"/>
                  </a:move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7" y="1400"/>
                  </a:cubicBezTo>
                  <a:cubicBezTo>
                    <a:pt x="1477" y="1400"/>
                    <a:pt x="1477" y="1400"/>
                    <a:pt x="1477" y="1400"/>
                  </a:cubicBezTo>
                  <a:cubicBezTo>
                    <a:pt x="1476" y="1401"/>
                    <a:pt x="1475" y="1402"/>
                    <a:pt x="1475" y="1402"/>
                  </a:cubicBezTo>
                  <a:cubicBezTo>
                    <a:pt x="1475" y="1402"/>
                    <a:pt x="1475" y="1402"/>
                    <a:pt x="1475" y="1402"/>
                  </a:cubicBezTo>
                  <a:cubicBezTo>
                    <a:pt x="1475" y="1402"/>
                    <a:pt x="1475" y="1402"/>
                    <a:pt x="1475" y="1402"/>
                  </a:cubicBezTo>
                  <a:cubicBezTo>
                    <a:pt x="1475" y="1402"/>
                    <a:pt x="1475" y="1402"/>
                    <a:pt x="1475" y="1402"/>
                  </a:cubicBezTo>
                  <a:cubicBezTo>
                    <a:pt x="1475" y="1402"/>
                    <a:pt x="1475" y="1402"/>
                    <a:pt x="1475" y="1402"/>
                  </a:cubicBezTo>
                  <a:cubicBezTo>
                    <a:pt x="1476" y="1401"/>
                    <a:pt x="1476" y="1401"/>
                    <a:pt x="1476" y="1401"/>
                  </a:cubicBezTo>
                  <a:cubicBezTo>
                    <a:pt x="1464" y="1410"/>
                    <a:pt x="1451" y="1420"/>
                    <a:pt x="1439" y="1429"/>
                  </a:cubicBezTo>
                  <a:cubicBezTo>
                    <a:pt x="1454" y="1410"/>
                    <a:pt x="1476" y="1399"/>
                    <a:pt x="1494" y="1384"/>
                  </a:cubicBezTo>
                  <a:cubicBezTo>
                    <a:pt x="1487" y="1390"/>
                    <a:pt x="1479" y="1398"/>
                    <a:pt x="1478" y="1400"/>
                  </a:cubicBezTo>
                  <a:close/>
                  <a:moveTo>
                    <a:pt x="1494" y="1383"/>
                  </a:moveTo>
                  <a:cubicBezTo>
                    <a:pt x="1498" y="1380"/>
                    <a:pt x="1502" y="1376"/>
                    <a:pt x="1503" y="1375"/>
                  </a:cubicBezTo>
                  <a:cubicBezTo>
                    <a:pt x="1501" y="1378"/>
                    <a:pt x="1498" y="1381"/>
                    <a:pt x="1494" y="1383"/>
                  </a:cubicBezTo>
                  <a:close/>
                  <a:moveTo>
                    <a:pt x="1609" y="1300"/>
                  </a:moveTo>
                  <a:cubicBezTo>
                    <a:pt x="1609" y="1299"/>
                    <a:pt x="1610" y="1299"/>
                    <a:pt x="1610" y="1299"/>
                  </a:cubicBezTo>
                  <a:cubicBezTo>
                    <a:pt x="1610" y="1299"/>
                    <a:pt x="1610" y="1299"/>
                    <a:pt x="1610" y="1299"/>
                  </a:cubicBezTo>
                  <a:cubicBezTo>
                    <a:pt x="1610" y="1299"/>
                    <a:pt x="1610" y="1299"/>
                    <a:pt x="1610" y="1299"/>
                  </a:cubicBezTo>
                  <a:cubicBezTo>
                    <a:pt x="1610" y="1299"/>
                    <a:pt x="1610" y="1299"/>
                    <a:pt x="1609" y="1300"/>
                  </a:cubicBezTo>
                  <a:close/>
                  <a:moveTo>
                    <a:pt x="1612" y="1296"/>
                  </a:moveTo>
                  <a:cubicBezTo>
                    <a:pt x="1612" y="1296"/>
                    <a:pt x="1613" y="1296"/>
                    <a:pt x="1613" y="1296"/>
                  </a:cubicBezTo>
                  <a:cubicBezTo>
                    <a:pt x="1613" y="1295"/>
                    <a:pt x="1613" y="1295"/>
                    <a:pt x="1614" y="1295"/>
                  </a:cubicBezTo>
                  <a:cubicBezTo>
                    <a:pt x="1613" y="1295"/>
                    <a:pt x="1613" y="1296"/>
                    <a:pt x="1612" y="1296"/>
                  </a:cubicBezTo>
                  <a:close/>
                  <a:moveTo>
                    <a:pt x="1614" y="1295"/>
                  </a:moveTo>
                  <a:cubicBezTo>
                    <a:pt x="1614" y="1295"/>
                    <a:pt x="1614" y="1295"/>
                    <a:pt x="1614" y="1295"/>
                  </a:cubicBezTo>
                  <a:cubicBezTo>
                    <a:pt x="1614" y="1294"/>
                    <a:pt x="1615" y="1294"/>
                    <a:pt x="1615" y="1293"/>
                  </a:cubicBezTo>
                  <a:cubicBezTo>
                    <a:pt x="1615" y="1294"/>
                    <a:pt x="1614" y="1294"/>
                    <a:pt x="1614" y="1295"/>
                  </a:cubicBezTo>
                  <a:close/>
                  <a:moveTo>
                    <a:pt x="1616" y="1292"/>
                  </a:moveTo>
                  <a:cubicBezTo>
                    <a:pt x="1616" y="1292"/>
                    <a:pt x="1616" y="1293"/>
                    <a:pt x="1615" y="1293"/>
                  </a:cubicBezTo>
                  <a:cubicBezTo>
                    <a:pt x="1616" y="1292"/>
                    <a:pt x="1616" y="1292"/>
                    <a:pt x="1617" y="1291"/>
                  </a:cubicBezTo>
                  <a:cubicBezTo>
                    <a:pt x="1617" y="1291"/>
                    <a:pt x="1617" y="1291"/>
                    <a:pt x="1617" y="1291"/>
                  </a:cubicBezTo>
                  <a:cubicBezTo>
                    <a:pt x="1617" y="1291"/>
                    <a:pt x="1617" y="1292"/>
                    <a:pt x="1616" y="1292"/>
                  </a:cubicBezTo>
                  <a:close/>
                  <a:moveTo>
                    <a:pt x="1617" y="1291"/>
                  </a:moveTo>
                  <a:cubicBezTo>
                    <a:pt x="1617" y="1291"/>
                    <a:pt x="1617" y="1291"/>
                    <a:pt x="1617" y="1291"/>
                  </a:cubicBezTo>
                  <a:cubicBezTo>
                    <a:pt x="1617" y="1291"/>
                    <a:pt x="1617" y="1291"/>
                    <a:pt x="1618" y="1291"/>
                  </a:cubicBezTo>
                  <a:cubicBezTo>
                    <a:pt x="1617" y="1291"/>
                    <a:pt x="1617" y="1291"/>
                    <a:pt x="1617" y="1291"/>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20" y="1289"/>
                    <a:pt x="1620" y="1289"/>
                    <a:pt x="1620" y="1289"/>
                  </a:cubicBezTo>
                  <a:cubicBezTo>
                    <a:pt x="1619" y="1289"/>
                    <a:pt x="1619" y="1289"/>
                    <a:pt x="1619" y="1289"/>
                  </a:cubicBezTo>
                  <a:close/>
                  <a:moveTo>
                    <a:pt x="1620" y="1288"/>
                  </a:moveTo>
                  <a:cubicBezTo>
                    <a:pt x="1620" y="1288"/>
                    <a:pt x="1620" y="1288"/>
                    <a:pt x="1620" y="1288"/>
                  </a:cubicBezTo>
                  <a:cubicBezTo>
                    <a:pt x="1620" y="1288"/>
                    <a:pt x="1620" y="1288"/>
                    <a:pt x="1620" y="1288"/>
                  </a:cubicBezTo>
                  <a:cubicBezTo>
                    <a:pt x="1620" y="1288"/>
                    <a:pt x="1620" y="1288"/>
                    <a:pt x="1620" y="1288"/>
                  </a:cubicBezTo>
                  <a:cubicBezTo>
                    <a:pt x="1620" y="1288"/>
                    <a:pt x="1621" y="1287"/>
                    <a:pt x="1621" y="1287"/>
                  </a:cubicBezTo>
                  <a:cubicBezTo>
                    <a:pt x="1621" y="1287"/>
                    <a:pt x="1621" y="1287"/>
                    <a:pt x="1621" y="1287"/>
                  </a:cubicBezTo>
                  <a:cubicBezTo>
                    <a:pt x="1621" y="1287"/>
                    <a:pt x="1621" y="1287"/>
                    <a:pt x="1620" y="1288"/>
                  </a:cubicBezTo>
                  <a:close/>
                  <a:moveTo>
                    <a:pt x="1625" y="1283"/>
                  </a:moveTo>
                  <a:cubicBezTo>
                    <a:pt x="1625" y="1283"/>
                    <a:pt x="1625" y="1283"/>
                    <a:pt x="1624" y="1283"/>
                  </a:cubicBezTo>
                  <a:cubicBezTo>
                    <a:pt x="1625" y="1283"/>
                    <a:pt x="1625" y="1283"/>
                    <a:pt x="1625" y="1283"/>
                  </a:cubicBezTo>
                  <a:cubicBezTo>
                    <a:pt x="1625" y="1283"/>
                    <a:pt x="1625" y="1283"/>
                    <a:pt x="1625" y="1283"/>
                  </a:cubicBezTo>
                  <a:cubicBezTo>
                    <a:pt x="1625" y="1283"/>
                    <a:pt x="1625" y="1283"/>
                    <a:pt x="1625" y="1283"/>
                  </a:cubicBezTo>
                  <a:cubicBezTo>
                    <a:pt x="1625" y="1283"/>
                    <a:pt x="1625" y="1283"/>
                    <a:pt x="1625" y="1283"/>
                  </a:cubicBezTo>
                  <a:cubicBezTo>
                    <a:pt x="1625" y="1283"/>
                    <a:pt x="1625" y="1283"/>
                    <a:pt x="1625" y="1283"/>
                  </a:cubicBezTo>
                  <a:close/>
                  <a:moveTo>
                    <a:pt x="1626" y="1282"/>
                  </a:moveTo>
                  <a:cubicBezTo>
                    <a:pt x="1626" y="1282"/>
                    <a:pt x="1626" y="1282"/>
                    <a:pt x="1626" y="1282"/>
                  </a:cubicBezTo>
                  <a:cubicBezTo>
                    <a:pt x="1626" y="1282"/>
                    <a:pt x="1626" y="1282"/>
                    <a:pt x="1626" y="1282"/>
                  </a:cubicBezTo>
                  <a:cubicBezTo>
                    <a:pt x="1626" y="1282"/>
                    <a:pt x="1626" y="1282"/>
                    <a:pt x="1626" y="1282"/>
                  </a:cubicBezTo>
                  <a:close/>
                  <a:moveTo>
                    <a:pt x="2015" y="648"/>
                  </a:moveTo>
                  <a:cubicBezTo>
                    <a:pt x="2015" y="648"/>
                    <a:pt x="2013" y="653"/>
                    <a:pt x="2014" y="651"/>
                  </a:cubicBezTo>
                  <a:cubicBezTo>
                    <a:pt x="2011" y="657"/>
                    <a:pt x="2009" y="664"/>
                    <a:pt x="2006" y="670"/>
                  </a:cubicBezTo>
                  <a:cubicBezTo>
                    <a:pt x="2009" y="661"/>
                    <a:pt x="2013" y="652"/>
                    <a:pt x="2016" y="643"/>
                  </a:cubicBezTo>
                  <a:cubicBezTo>
                    <a:pt x="2012" y="650"/>
                    <a:pt x="2008" y="656"/>
                    <a:pt x="2002" y="663"/>
                  </a:cubicBezTo>
                  <a:cubicBezTo>
                    <a:pt x="2009" y="647"/>
                    <a:pt x="2017" y="632"/>
                    <a:pt x="2022" y="616"/>
                  </a:cubicBezTo>
                  <a:cubicBezTo>
                    <a:pt x="2020" y="621"/>
                    <a:pt x="2021" y="619"/>
                    <a:pt x="2026" y="605"/>
                  </a:cubicBezTo>
                  <a:cubicBezTo>
                    <a:pt x="2025" y="609"/>
                    <a:pt x="2024" y="613"/>
                    <a:pt x="2022" y="616"/>
                  </a:cubicBezTo>
                  <a:cubicBezTo>
                    <a:pt x="2026" y="607"/>
                    <a:pt x="2041" y="571"/>
                    <a:pt x="2042" y="569"/>
                  </a:cubicBezTo>
                  <a:cubicBezTo>
                    <a:pt x="2037" y="595"/>
                    <a:pt x="2025" y="627"/>
                    <a:pt x="2015" y="648"/>
                  </a:cubicBezTo>
                  <a:cubicBezTo>
                    <a:pt x="2015" y="648"/>
                    <a:pt x="2015" y="648"/>
                    <a:pt x="2015" y="648"/>
                  </a:cubicBezTo>
                  <a:close/>
                  <a:moveTo>
                    <a:pt x="2083" y="507"/>
                  </a:moveTo>
                  <a:cubicBezTo>
                    <a:pt x="2086" y="496"/>
                    <a:pt x="2090" y="485"/>
                    <a:pt x="2094" y="475"/>
                  </a:cubicBezTo>
                  <a:cubicBezTo>
                    <a:pt x="2092" y="486"/>
                    <a:pt x="2088" y="496"/>
                    <a:pt x="2083" y="507"/>
                  </a:cubicBezTo>
                  <a:close/>
                  <a:moveTo>
                    <a:pt x="2111" y="362"/>
                  </a:moveTo>
                  <a:cubicBezTo>
                    <a:pt x="2111" y="362"/>
                    <a:pt x="2111" y="363"/>
                    <a:pt x="2111" y="363"/>
                  </a:cubicBezTo>
                  <a:cubicBezTo>
                    <a:pt x="2111" y="362"/>
                    <a:pt x="2111" y="362"/>
                    <a:pt x="2111" y="362"/>
                  </a:cubicBezTo>
                  <a:cubicBezTo>
                    <a:pt x="2111" y="363"/>
                    <a:pt x="2110" y="363"/>
                    <a:pt x="2110" y="364"/>
                  </a:cubicBezTo>
                  <a:cubicBezTo>
                    <a:pt x="2110" y="364"/>
                    <a:pt x="2110" y="364"/>
                    <a:pt x="2110" y="364"/>
                  </a:cubicBezTo>
                  <a:cubicBezTo>
                    <a:pt x="2110" y="365"/>
                    <a:pt x="2110" y="366"/>
                    <a:pt x="2109" y="366"/>
                  </a:cubicBezTo>
                  <a:cubicBezTo>
                    <a:pt x="2107" y="374"/>
                    <a:pt x="2104" y="382"/>
                    <a:pt x="2101" y="390"/>
                  </a:cubicBezTo>
                  <a:cubicBezTo>
                    <a:pt x="2103" y="380"/>
                    <a:pt x="2107" y="371"/>
                    <a:pt x="2109" y="365"/>
                  </a:cubicBezTo>
                  <a:cubicBezTo>
                    <a:pt x="2109" y="365"/>
                    <a:pt x="2109" y="365"/>
                    <a:pt x="2109" y="365"/>
                  </a:cubicBezTo>
                  <a:cubicBezTo>
                    <a:pt x="2109" y="365"/>
                    <a:pt x="2109" y="365"/>
                    <a:pt x="2109" y="365"/>
                  </a:cubicBezTo>
                  <a:cubicBezTo>
                    <a:pt x="2109" y="365"/>
                    <a:pt x="2109" y="365"/>
                    <a:pt x="2109" y="365"/>
                  </a:cubicBezTo>
                  <a:cubicBezTo>
                    <a:pt x="2110" y="354"/>
                    <a:pt x="2111" y="354"/>
                    <a:pt x="2111" y="356"/>
                  </a:cubicBezTo>
                  <a:cubicBezTo>
                    <a:pt x="2111" y="355"/>
                    <a:pt x="2112" y="354"/>
                    <a:pt x="2112" y="354"/>
                  </a:cubicBezTo>
                  <a:cubicBezTo>
                    <a:pt x="2112" y="357"/>
                    <a:pt x="2111" y="360"/>
                    <a:pt x="2111" y="361"/>
                  </a:cubicBezTo>
                  <a:cubicBezTo>
                    <a:pt x="2113" y="359"/>
                    <a:pt x="2113" y="358"/>
                    <a:pt x="2113" y="358"/>
                  </a:cubicBezTo>
                  <a:cubicBezTo>
                    <a:pt x="2113" y="358"/>
                    <a:pt x="2113" y="359"/>
                    <a:pt x="2111" y="362"/>
                  </a:cubicBezTo>
                  <a:close/>
                  <a:moveTo>
                    <a:pt x="2133" y="359"/>
                  </a:moveTo>
                  <a:cubicBezTo>
                    <a:pt x="2137" y="332"/>
                    <a:pt x="2141" y="305"/>
                    <a:pt x="2144" y="278"/>
                  </a:cubicBezTo>
                  <a:cubicBezTo>
                    <a:pt x="2142" y="296"/>
                    <a:pt x="2135" y="314"/>
                    <a:pt x="2132" y="332"/>
                  </a:cubicBezTo>
                  <a:cubicBezTo>
                    <a:pt x="2131" y="341"/>
                    <a:pt x="2131" y="350"/>
                    <a:pt x="2133" y="359"/>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0" y="362"/>
                  </a:move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ubicBezTo>
                    <a:pt x="2111" y="359"/>
                    <a:pt x="2111" y="360"/>
                    <a:pt x="2110" y="362"/>
                  </a:cubicBezTo>
                  <a:close/>
                  <a:moveTo>
                    <a:pt x="2081" y="520"/>
                  </a:moveTo>
                  <a:cubicBezTo>
                    <a:pt x="2078" y="528"/>
                    <a:pt x="2074" y="537"/>
                    <a:pt x="2071" y="545"/>
                  </a:cubicBezTo>
                  <a:cubicBezTo>
                    <a:pt x="2070" y="547"/>
                    <a:pt x="2070" y="549"/>
                    <a:pt x="2070" y="551"/>
                  </a:cubicBezTo>
                  <a:cubicBezTo>
                    <a:pt x="2079" y="550"/>
                    <a:pt x="2079" y="527"/>
                    <a:pt x="2081" y="520"/>
                  </a:cubicBezTo>
                  <a:close/>
                  <a:moveTo>
                    <a:pt x="1972" y="797"/>
                  </a:moveTo>
                  <a:cubicBezTo>
                    <a:pt x="1970" y="800"/>
                    <a:pt x="1969" y="803"/>
                    <a:pt x="1967" y="806"/>
                  </a:cubicBezTo>
                  <a:cubicBezTo>
                    <a:pt x="1968" y="806"/>
                    <a:pt x="1969" y="804"/>
                    <a:pt x="1972" y="797"/>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9" y="1382"/>
                  </a:moveTo>
                  <a:cubicBezTo>
                    <a:pt x="1527" y="1384"/>
                    <a:pt x="1524" y="1387"/>
                    <a:pt x="1522" y="1388"/>
                  </a:cubicBezTo>
                  <a:cubicBezTo>
                    <a:pt x="1523" y="1391"/>
                    <a:pt x="1526" y="1389"/>
                    <a:pt x="1529" y="1382"/>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399"/>
                  </a:moveTo>
                  <a:cubicBezTo>
                    <a:pt x="1478" y="1399"/>
                    <a:pt x="1478" y="1399"/>
                    <a:pt x="1478" y="1400"/>
                  </a:cubicBez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lose/>
                  <a:moveTo>
                    <a:pt x="1397" y="1567"/>
                  </a:moveTo>
                  <a:cubicBezTo>
                    <a:pt x="1398" y="1566"/>
                    <a:pt x="1400" y="1565"/>
                    <a:pt x="1401" y="1564"/>
                  </a:cubicBezTo>
                  <a:cubicBezTo>
                    <a:pt x="1399" y="1565"/>
                    <a:pt x="1398" y="1566"/>
                    <a:pt x="1397" y="1567"/>
                  </a:cubicBezTo>
                  <a:close/>
                  <a:moveTo>
                    <a:pt x="1350" y="1521"/>
                  </a:move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ubicBezTo>
                    <a:pt x="1361" y="1514"/>
                    <a:pt x="1370" y="1508"/>
                    <a:pt x="1378" y="1501"/>
                  </a:cubicBezTo>
                  <a:cubicBezTo>
                    <a:pt x="1369" y="1508"/>
                    <a:pt x="1360" y="1515"/>
                    <a:pt x="1350" y="1521"/>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074" y="1678"/>
                  </a:move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ubicBezTo>
                    <a:pt x="1074" y="1678"/>
                    <a:pt x="1074" y="1678"/>
                    <a:pt x="1074" y="167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29" y="1853"/>
                  </a:move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ubicBezTo>
                    <a:pt x="929"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5" y="2220"/>
                  </a:move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lose/>
                  <a:moveTo>
                    <a:pt x="816" y="2179"/>
                  </a:moveTo>
                  <a:cubicBezTo>
                    <a:pt x="815" y="2175"/>
                    <a:pt x="815" y="2171"/>
                    <a:pt x="814" y="2167"/>
                  </a:cubicBezTo>
                  <a:cubicBezTo>
                    <a:pt x="814" y="2171"/>
                    <a:pt x="815" y="2175"/>
                    <a:pt x="816" y="2179"/>
                  </a:cubicBezTo>
                  <a:close/>
                  <a:moveTo>
                    <a:pt x="806" y="1921"/>
                  </a:moveTo>
                  <a:cubicBezTo>
                    <a:pt x="806" y="1921"/>
                    <a:pt x="807" y="1921"/>
                    <a:pt x="807" y="1921"/>
                  </a:cubicBezTo>
                  <a:cubicBezTo>
                    <a:pt x="818" y="1911"/>
                    <a:pt x="835" y="1904"/>
                    <a:pt x="856" y="1896"/>
                  </a:cubicBezTo>
                  <a:cubicBezTo>
                    <a:pt x="833" y="1901"/>
                    <a:pt x="812" y="1909"/>
                    <a:pt x="802" y="1926"/>
                  </a:cubicBezTo>
                  <a:cubicBezTo>
                    <a:pt x="801" y="1926"/>
                    <a:pt x="801" y="1927"/>
                    <a:pt x="801" y="1928"/>
                  </a:cubicBezTo>
                  <a:cubicBezTo>
                    <a:pt x="802" y="1926"/>
                    <a:pt x="804" y="1924"/>
                    <a:pt x="806" y="1922"/>
                  </a:cubicBezTo>
                  <a:cubicBezTo>
                    <a:pt x="806" y="1922"/>
                    <a:pt x="806" y="1921"/>
                    <a:pt x="806" y="1921"/>
                  </a:cubicBezTo>
                  <a:close/>
                  <a:moveTo>
                    <a:pt x="755" y="1824"/>
                  </a:moveTo>
                  <a:cubicBezTo>
                    <a:pt x="755" y="1832"/>
                    <a:pt x="762" y="1831"/>
                    <a:pt x="769" y="1829"/>
                  </a:cubicBezTo>
                  <a:cubicBezTo>
                    <a:pt x="762" y="1829"/>
                    <a:pt x="757" y="1827"/>
                    <a:pt x="755" y="1824"/>
                  </a:cubicBezTo>
                  <a:close/>
                  <a:moveTo>
                    <a:pt x="746" y="2190"/>
                  </a:moveTo>
                  <a:cubicBezTo>
                    <a:pt x="740" y="2188"/>
                    <a:pt x="734" y="2186"/>
                    <a:pt x="728" y="2185"/>
                  </a:cubicBezTo>
                  <a:cubicBezTo>
                    <a:pt x="734" y="2187"/>
                    <a:pt x="740" y="2188"/>
                    <a:pt x="746" y="2190"/>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1"/>
                  </a:moveTo>
                  <a:cubicBezTo>
                    <a:pt x="705" y="1561"/>
                    <a:pt x="705" y="1560"/>
                    <a:pt x="705" y="1560"/>
                  </a:cubicBezTo>
                  <a:cubicBezTo>
                    <a:pt x="705" y="1560"/>
                    <a:pt x="705" y="1561"/>
                    <a:pt x="705" y="1561"/>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6"/>
                  </a:moveTo>
                  <a:cubicBezTo>
                    <a:pt x="703" y="1556"/>
                    <a:pt x="703" y="1556"/>
                    <a:pt x="703" y="1555"/>
                  </a:cubicBezTo>
                  <a:cubicBezTo>
                    <a:pt x="703" y="1556"/>
                    <a:pt x="703" y="1556"/>
                    <a:pt x="703" y="1556"/>
                  </a:cubicBezTo>
                  <a:cubicBezTo>
                    <a:pt x="703" y="1556"/>
                    <a:pt x="703" y="1556"/>
                    <a:pt x="703" y="1556"/>
                  </a:cubicBezTo>
                  <a:close/>
                  <a:moveTo>
                    <a:pt x="514" y="1656"/>
                  </a:moveTo>
                  <a:cubicBezTo>
                    <a:pt x="509" y="1659"/>
                    <a:pt x="504" y="1662"/>
                    <a:pt x="498" y="1664"/>
                  </a:cubicBezTo>
                  <a:cubicBezTo>
                    <a:pt x="484" y="1676"/>
                    <a:pt x="470" y="1686"/>
                    <a:pt x="459" y="1694"/>
                  </a:cubicBezTo>
                  <a:cubicBezTo>
                    <a:pt x="473" y="1692"/>
                    <a:pt x="515" y="1664"/>
                    <a:pt x="514" y="165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0" y="1779"/>
                    <a:pt x="320" y="1779"/>
                  </a:cubicBezTo>
                  <a:cubicBezTo>
                    <a:pt x="320" y="1779"/>
                    <a:pt x="320" y="1779"/>
                    <a:pt x="321" y="1779"/>
                  </a:cubicBezTo>
                  <a:close/>
                  <a:moveTo>
                    <a:pt x="1704" y="1288"/>
                  </a:moveTo>
                  <a:cubicBezTo>
                    <a:pt x="1704" y="1288"/>
                    <a:pt x="1704" y="1288"/>
                    <a:pt x="1704" y="1288"/>
                  </a:cubicBezTo>
                  <a:cubicBezTo>
                    <a:pt x="1704" y="1288"/>
                    <a:pt x="1704" y="1288"/>
                    <a:pt x="1704" y="1288"/>
                  </a:cubicBez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49"/>
                  </a:moveTo>
                  <a:cubicBezTo>
                    <a:pt x="824" y="2149"/>
                    <a:pt x="824" y="2149"/>
                    <a:pt x="824" y="2149"/>
                  </a:cubicBezTo>
                  <a:cubicBezTo>
                    <a:pt x="824" y="2149"/>
                    <a:pt x="824" y="2149"/>
                    <a:pt x="824" y="2149"/>
                  </a:cubicBezTo>
                  <a:close/>
                  <a:moveTo>
                    <a:pt x="392" y="1716"/>
                  </a:moveTo>
                  <a:cubicBezTo>
                    <a:pt x="392" y="1716"/>
                    <a:pt x="392" y="1716"/>
                    <a:pt x="392" y="1717"/>
                  </a:cubicBezTo>
                  <a:cubicBezTo>
                    <a:pt x="392" y="1716"/>
                    <a:pt x="392" y="1716"/>
                    <a:pt x="392" y="1716"/>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ubicBezTo>
                    <a:pt x="325" y="1776"/>
                    <a:pt x="325" y="1776"/>
                    <a:pt x="325" y="177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2065" y="506"/>
                  </a:moveTo>
                  <a:cubicBezTo>
                    <a:pt x="2069" y="499"/>
                    <a:pt x="2071" y="491"/>
                    <a:pt x="2072" y="483"/>
                  </a:cubicBezTo>
                  <a:cubicBezTo>
                    <a:pt x="2070" y="491"/>
                    <a:pt x="2067" y="498"/>
                    <a:pt x="2065" y="506"/>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071" y="545"/>
                  </a:moveTo>
                  <a:cubicBezTo>
                    <a:pt x="2070" y="547"/>
                    <a:pt x="2070" y="549"/>
                    <a:pt x="2070" y="551"/>
                  </a:cubicBezTo>
                  <a:cubicBezTo>
                    <a:pt x="2079" y="550"/>
                    <a:pt x="2079" y="527"/>
                    <a:pt x="2081" y="520"/>
                  </a:cubicBezTo>
                  <a:cubicBezTo>
                    <a:pt x="2078" y="528"/>
                    <a:pt x="2074" y="537"/>
                    <a:pt x="2071" y="545"/>
                  </a:cubicBezTo>
                  <a:close/>
                  <a:moveTo>
                    <a:pt x="1967" y="806"/>
                  </a:moveTo>
                  <a:cubicBezTo>
                    <a:pt x="1968" y="806"/>
                    <a:pt x="1969" y="804"/>
                    <a:pt x="1972" y="797"/>
                  </a:cubicBezTo>
                  <a:cubicBezTo>
                    <a:pt x="1970" y="800"/>
                    <a:pt x="1969" y="803"/>
                    <a:pt x="1967" y="806"/>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2" y="1388"/>
                  </a:moveTo>
                  <a:cubicBezTo>
                    <a:pt x="1523" y="1391"/>
                    <a:pt x="1526" y="1389"/>
                    <a:pt x="1529" y="1382"/>
                  </a:cubicBezTo>
                  <a:cubicBezTo>
                    <a:pt x="1527" y="1384"/>
                    <a:pt x="1524" y="1387"/>
                    <a:pt x="1522" y="1388"/>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397" y="1567"/>
                  </a:moveTo>
                  <a:cubicBezTo>
                    <a:pt x="1398" y="1566"/>
                    <a:pt x="1400" y="1565"/>
                    <a:pt x="1401" y="1564"/>
                  </a:cubicBezTo>
                  <a:cubicBezTo>
                    <a:pt x="1399" y="1565"/>
                    <a:pt x="1398" y="1566"/>
                    <a:pt x="1397" y="1567"/>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982" y="1727"/>
                  </a:move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14" y="2167"/>
                  </a:moveTo>
                  <a:cubicBezTo>
                    <a:pt x="814" y="2171"/>
                    <a:pt x="815" y="2175"/>
                    <a:pt x="816" y="2179"/>
                  </a:cubicBezTo>
                  <a:cubicBezTo>
                    <a:pt x="815" y="2175"/>
                    <a:pt x="815" y="2171"/>
                    <a:pt x="814" y="2167"/>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755" y="1824"/>
                  </a:moveTo>
                  <a:cubicBezTo>
                    <a:pt x="755" y="1832"/>
                    <a:pt x="762" y="1831"/>
                    <a:pt x="769" y="1829"/>
                  </a:cubicBezTo>
                  <a:cubicBezTo>
                    <a:pt x="762" y="1829"/>
                    <a:pt x="757" y="1827"/>
                    <a:pt x="755" y="1824"/>
                  </a:cubicBezTo>
                  <a:close/>
                  <a:moveTo>
                    <a:pt x="728" y="2185"/>
                  </a:moveTo>
                  <a:cubicBezTo>
                    <a:pt x="734" y="2187"/>
                    <a:pt x="740" y="2188"/>
                    <a:pt x="746" y="2190"/>
                  </a:cubicBezTo>
                  <a:cubicBezTo>
                    <a:pt x="740" y="2188"/>
                    <a:pt x="734" y="2186"/>
                    <a:pt x="728" y="2185"/>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6"/>
                    <a:pt x="703" y="1556"/>
                    <a:pt x="703" y="1556"/>
                  </a:cubicBezTo>
                  <a:cubicBezTo>
                    <a:pt x="703" y="1556"/>
                    <a:pt x="703" y="1556"/>
                    <a:pt x="703" y="1556"/>
                  </a:cubicBezTo>
                  <a:cubicBezTo>
                    <a:pt x="703" y="1556"/>
                    <a:pt x="703" y="1556"/>
                    <a:pt x="703" y="1555"/>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2" y="1716"/>
                  </a:moveTo>
                  <a:cubicBezTo>
                    <a:pt x="392" y="1716"/>
                    <a:pt x="392" y="1716"/>
                    <a:pt x="392" y="1717"/>
                  </a:cubicBezTo>
                  <a:cubicBezTo>
                    <a:pt x="392" y="1716"/>
                    <a:pt x="392" y="1716"/>
                    <a:pt x="392" y="171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0" y="1779"/>
                  </a:moveTo>
                  <a:cubicBezTo>
                    <a:pt x="320" y="1779"/>
                    <a:pt x="320" y="1779"/>
                    <a:pt x="321" y="1779"/>
                  </a:cubicBezTo>
                  <a:cubicBezTo>
                    <a:pt x="321" y="1779"/>
                    <a:pt x="321" y="1779"/>
                    <a:pt x="321" y="1779"/>
                  </a:cubicBezTo>
                  <a:cubicBezTo>
                    <a:pt x="321" y="1779"/>
                    <a:pt x="320" y="1779"/>
                    <a:pt x="320" y="1779"/>
                  </a:cubicBezTo>
                  <a:close/>
                  <a:moveTo>
                    <a:pt x="1704" y="1288"/>
                  </a:moveTo>
                  <a:cubicBezTo>
                    <a:pt x="1704" y="1288"/>
                    <a:pt x="1704" y="1288"/>
                    <a:pt x="1704" y="1288"/>
                  </a:cubicBezTo>
                  <a:cubicBezTo>
                    <a:pt x="1704" y="1288"/>
                    <a:pt x="1704" y="1288"/>
                    <a:pt x="1704" y="1288"/>
                  </a:cubicBez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49"/>
                  </a:moveTo>
                  <a:cubicBezTo>
                    <a:pt x="824" y="2149"/>
                    <a:pt x="824" y="2149"/>
                    <a:pt x="824" y="2149"/>
                  </a:cubicBezTo>
                  <a:cubicBezTo>
                    <a:pt x="824" y="2149"/>
                    <a:pt x="824" y="2149"/>
                    <a:pt x="824" y="2149"/>
                  </a:cubicBezTo>
                  <a:close/>
                  <a:moveTo>
                    <a:pt x="392" y="1716"/>
                  </a:moveTo>
                  <a:cubicBezTo>
                    <a:pt x="392" y="1716"/>
                    <a:pt x="392" y="1716"/>
                    <a:pt x="392" y="1717"/>
                  </a:cubicBezTo>
                  <a:cubicBezTo>
                    <a:pt x="392" y="1716"/>
                    <a:pt x="392" y="1716"/>
                    <a:pt x="392" y="1716"/>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ubicBezTo>
                    <a:pt x="325" y="1776"/>
                    <a:pt x="325" y="1776"/>
                    <a:pt x="325" y="177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975" y="1729"/>
                  </a:moveTo>
                  <a:cubicBezTo>
                    <a:pt x="975" y="1729"/>
                    <a:pt x="975" y="1729"/>
                    <a:pt x="975" y="1729"/>
                  </a:cubicBezTo>
                  <a:cubicBezTo>
                    <a:pt x="975" y="1729"/>
                    <a:pt x="975" y="1729"/>
                    <a:pt x="975" y="1729"/>
                  </a:cubicBezTo>
                  <a:cubicBezTo>
                    <a:pt x="975" y="1729"/>
                    <a:pt x="975" y="1729"/>
                    <a:pt x="975"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071" y="545"/>
                  </a:moveTo>
                  <a:cubicBezTo>
                    <a:pt x="2070" y="547"/>
                    <a:pt x="2070" y="549"/>
                    <a:pt x="2070" y="551"/>
                  </a:cubicBezTo>
                  <a:cubicBezTo>
                    <a:pt x="2079" y="550"/>
                    <a:pt x="2079" y="527"/>
                    <a:pt x="2081" y="520"/>
                  </a:cubicBezTo>
                  <a:cubicBezTo>
                    <a:pt x="2078" y="528"/>
                    <a:pt x="2074" y="537"/>
                    <a:pt x="2071" y="545"/>
                  </a:cubicBezTo>
                  <a:close/>
                  <a:moveTo>
                    <a:pt x="1967" y="806"/>
                  </a:moveTo>
                  <a:cubicBezTo>
                    <a:pt x="1968" y="806"/>
                    <a:pt x="1969" y="804"/>
                    <a:pt x="1972" y="797"/>
                  </a:cubicBezTo>
                  <a:cubicBezTo>
                    <a:pt x="1970" y="800"/>
                    <a:pt x="1969" y="803"/>
                    <a:pt x="1967" y="806"/>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2" y="1388"/>
                  </a:moveTo>
                  <a:cubicBezTo>
                    <a:pt x="1523" y="1391"/>
                    <a:pt x="1526" y="1389"/>
                    <a:pt x="1529" y="1382"/>
                  </a:cubicBezTo>
                  <a:cubicBezTo>
                    <a:pt x="1527" y="1384"/>
                    <a:pt x="1524" y="1387"/>
                    <a:pt x="1522" y="1388"/>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397" y="1567"/>
                  </a:moveTo>
                  <a:cubicBezTo>
                    <a:pt x="1398" y="1566"/>
                    <a:pt x="1400" y="1565"/>
                    <a:pt x="1401" y="1564"/>
                  </a:cubicBezTo>
                  <a:cubicBezTo>
                    <a:pt x="1399" y="1565"/>
                    <a:pt x="1398" y="1566"/>
                    <a:pt x="1397" y="1567"/>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14" y="2167"/>
                  </a:moveTo>
                  <a:cubicBezTo>
                    <a:pt x="814" y="2171"/>
                    <a:pt x="815" y="2175"/>
                    <a:pt x="816" y="2179"/>
                  </a:cubicBezTo>
                  <a:cubicBezTo>
                    <a:pt x="815" y="2175"/>
                    <a:pt x="815" y="2171"/>
                    <a:pt x="814" y="2167"/>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755" y="1824"/>
                  </a:moveTo>
                  <a:cubicBezTo>
                    <a:pt x="755" y="1832"/>
                    <a:pt x="762" y="1831"/>
                    <a:pt x="769" y="1829"/>
                  </a:cubicBezTo>
                  <a:cubicBezTo>
                    <a:pt x="762" y="1829"/>
                    <a:pt x="757" y="1827"/>
                    <a:pt x="755" y="1824"/>
                  </a:cubicBezTo>
                  <a:close/>
                  <a:moveTo>
                    <a:pt x="728" y="2185"/>
                  </a:moveTo>
                  <a:cubicBezTo>
                    <a:pt x="734" y="2187"/>
                    <a:pt x="740" y="2188"/>
                    <a:pt x="746" y="2190"/>
                  </a:cubicBezTo>
                  <a:cubicBezTo>
                    <a:pt x="740" y="2188"/>
                    <a:pt x="734" y="2186"/>
                    <a:pt x="728" y="2185"/>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2" y="1716"/>
                  </a:moveTo>
                  <a:cubicBezTo>
                    <a:pt x="392" y="1716"/>
                    <a:pt x="392" y="1716"/>
                    <a:pt x="392" y="1717"/>
                  </a:cubicBezTo>
                  <a:cubicBezTo>
                    <a:pt x="392" y="1716"/>
                    <a:pt x="392" y="1716"/>
                    <a:pt x="392" y="171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1676" y="1306"/>
                  </a:moveTo>
                  <a:cubicBezTo>
                    <a:pt x="1676" y="1305"/>
                    <a:pt x="1675" y="1306"/>
                    <a:pt x="1674" y="1307"/>
                  </a:cubicBezTo>
                  <a:cubicBezTo>
                    <a:pt x="1668" y="1314"/>
                    <a:pt x="1661" y="1322"/>
                    <a:pt x="1655" y="1330"/>
                  </a:cubicBezTo>
                  <a:cubicBezTo>
                    <a:pt x="1666" y="1318"/>
                    <a:pt x="1676" y="1306"/>
                    <a:pt x="1687" y="1294"/>
                  </a:cubicBezTo>
                  <a:cubicBezTo>
                    <a:pt x="1673" y="1308"/>
                    <a:pt x="1677" y="1304"/>
                    <a:pt x="1676" y="1306"/>
                  </a:cubicBezTo>
                  <a:close/>
                  <a:moveTo>
                    <a:pt x="392" y="1716"/>
                  </a:moveTo>
                  <a:cubicBezTo>
                    <a:pt x="392" y="1716"/>
                    <a:pt x="392" y="1716"/>
                    <a:pt x="392" y="1717"/>
                  </a:cubicBezTo>
                  <a:cubicBezTo>
                    <a:pt x="392" y="1716"/>
                    <a:pt x="392" y="1716"/>
                    <a:pt x="392" y="171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975" y="1729"/>
                  </a:moveTo>
                  <a:cubicBezTo>
                    <a:pt x="975" y="1729"/>
                    <a:pt x="975" y="1729"/>
                    <a:pt x="975" y="1729"/>
                  </a:cubicBezTo>
                  <a:cubicBezTo>
                    <a:pt x="975" y="1729"/>
                    <a:pt x="975" y="1729"/>
                    <a:pt x="975" y="1729"/>
                  </a:cubicBezTo>
                  <a:cubicBezTo>
                    <a:pt x="975" y="1729"/>
                    <a:pt x="975" y="1729"/>
                    <a:pt x="975"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9" y="2089"/>
                  </a:moveTo>
                  <a:cubicBezTo>
                    <a:pt x="398" y="2088"/>
                    <a:pt x="398" y="2088"/>
                    <a:pt x="398" y="2088"/>
                  </a:cubicBezTo>
                  <a:cubicBezTo>
                    <a:pt x="398" y="2088"/>
                    <a:pt x="398" y="2088"/>
                    <a:pt x="398" y="2088"/>
                  </a:cubicBezTo>
                  <a:cubicBezTo>
                    <a:pt x="398" y="2088"/>
                    <a:pt x="398" y="2088"/>
                    <a:pt x="398" y="2088"/>
                  </a:cubicBezTo>
                  <a:cubicBezTo>
                    <a:pt x="395" y="2087"/>
                    <a:pt x="392" y="2087"/>
                    <a:pt x="389" y="2086"/>
                  </a:cubicBezTo>
                  <a:cubicBezTo>
                    <a:pt x="401" y="2090"/>
                    <a:pt x="413" y="2094"/>
                    <a:pt x="425" y="2099"/>
                  </a:cubicBezTo>
                  <a:cubicBezTo>
                    <a:pt x="418" y="2096"/>
                    <a:pt x="401" y="2089"/>
                    <a:pt x="399" y="2089"/>
                  </a:cubicBezTo>
                  <a:close/>
                  <a:moveTo>
                    <a:pt x="676" y="2176"/>
                  </a:moveTo>
                  <a:cubicBezTo>
                    <a:pt x="676" y="2175"/>
                    <a:pt x="676" y="2175"/>
                    <a:pt x="676" y="2174"/>
                  </a:cubicBezTo>
                  <a:cubicBezTo>
                    <a:pt x="675" y="2174"/>
                    <a:pt x="674" y="2174"/>
                    <a:pt x="673" y="2173"/>
                  </a:cubicBezTo>
                  <a:cubicBezTo>
                    <a:pt x="656" y="2161"/>
                    <a:pt x="635" y="2157"/>
                    <a:pt x="615" y="2154"/>
                  </a:cubicBezTo>
                  <a:cubicBezTo>
                    <a:pt x="614" y="2154"/>
                    <a:pt x="602" y="2150"/>
                    <a:pt x="590" y="2147"/>
                  </a:cubicBezTo>
                  <a:cubicBezTo>
                    <a:pt x="579" y="2144"/>
                    <a:pt x="568" y="2142"/>
                    <a:pt x="570" y="2143"/>
                  </a:cubicBezTo>
                  <a:cubicBezTo>
                    <a:pt x="570" y="2143"/>
                    <a:pt x="570" y="2143"/>
                    <a:pt x="570" y="2143"/>
                  </a:cubicBezTo>
                  <a:cubicBezTo>
                    <a:pt x="570" y="2143"/>
                    <a:pt x="570" y="2143"/>
                    <a:pt x="570" y="2143"/>
                  </a:cubicBezTo>
                  <a:cubicBezTo>
                    <a:pt x="570" y="2144"/>
                    <a:pt x="570" y="2144"/>
                    <a:pt x="570" y="2144"/>
                  </a:cubicBezTo>
                  <a:cubicBezTo>
                    <a:pt x="570" y="2144"/>
                    <a:pt x="570" y="2144"/>
                    <a:pt x="570" y="2144"/>
                  </a:cubicBezTo>
                  <a:cubicBezTo>
                    <a:pt x="570" y="2144"/>
                    <a:pt x="570" y="2144"/>
                    <a:pt x="571" y="2144"/>
                  </a:cubicBezTo>
                  <a:cubicBezTo>
                    <a:pt x="571" y="2144"/>
                    <a:pt x="571" y="2144"/>
                    <a:pt x="571" y="2144"/>
                  </a:cubicBezTo>
                  <a:cubicBezTo>
                    <a:pt x="571" y="2144"/>
                    <a:pt x="571" y="2144"/>
                    <a:pt x="571" y="2144"/>
                  </a:cubicBezTo>
                  <a:cubicBezTo>
                    <a:pt x="571" y="2144"/>
                    <a:pt x="571" y="2144"/>
                    <a:pt x="571" y="2144"/>
                  </a:cubicBezTo>
                  <a:cubicBezTo>
                    <a:pt x="571" y="2144"/>
                    <a:pt x="571" y="2144"/>
                    <a:pt x="571" y="2144"/>
                  </a:cubicBezTo>
                  <a:cubicBezTo>
                    <a:pt x="573" y="2145"/>
                    <a:pt x="576" y="2146"/>
                    <a:pt x="580" y="2148"/>
                  </a:cubicBezTo>
                  <a:cubicBezTo>
                    <a:pt x="580" y="2148"/>
                    <a:pt x="580" y="2148"/>
                    <a:pt x="580" y="2148"/>
                  </a:cubicBezTo>
                  <a:cubicBezTo>
                    <a:pt x="583" y="2149"/>
                    <a:pt x="585" y="2150"/>
                    <a:pt x="586" y="2151"/>
                  </a:cubicBezTo>
                  <a:cubicBezTo>
                    <a:pt x="585" y="2150"/>
                    <a:pt x="585" y="2150"/>
                    <a:pt x="584" y="2150"/>
                  </a:cubicBezTo>
                  <a:cubicBezTo>
                    <a:pt x="586" y="2151"/>
                    <a:pt x="587" y="2151"/>
                    <a:pt x="587" y="2151"/>
                  </a:cubicBezTo>
                  <a:cubicBezTo>
                    <a:pt x="587" y="2151"/>
                    <a:pt x="587" y="2151"/>
                    <a:pt x="587" y="2151"/>
                  </a:cubicBezTo>
                  <a:cubicBezTo>
                    <a:pt x="587" y="2150"/>
                    <a:pt x="582" y="2148"/>
                    <a:pt x="576" y="2146"/>
                  </a:cubicBezTo>
                  <a:cubicBezTo>
                    <a:pt x="576" y="2146"/>
                    <a:pt x="576" y="2146"/>
                    <a:pt x="575" y="2146"/>
                  </a:cubicBezTo>
                  <a:cubicBezTo>
                    <a:pt x="582" y="2148"/>
                    <a:pt x="589" y="2150"/>
                    <a:pt x="597" y="2152"/>
                  </a:cubicBezTo>
                  <a:cubicBezTo>
                    <a:pt x="598" y="2152"/>
                    <a:pt x="599" y="2152"/>
                    <a:pt x="600" y="2153"/>
                  </a:cubicBezTo>
                  <a:cubicBezTo>
                    <a:pt x="625" y="2158"/>
                    <a:pt x="654" y="2163"/>
                    <a:pt x="671" y="2173"/>
                  </a:cubicBezTo>
                  <a:cubicBezTo>
                    <a:pt x="673" y="2174"/>
                    <a:pt x="675" y="2175"/>
                    <a:pt x="676" y="2176"/>
                  </a:cubicBezTo>
                  <a:cubicBezTo>
                    <a:pt x="676" y="2176"/>
                    <a:pt x="676" y="2176"/>
                    <a:pt x="677" y="2176"/>
                  </a:cubicBezTo>
                  <a:cubicBezTo>
                    <a:pt x="676" y="2176"/>
                    <a:pt x="676" y="2176"/>
                    <a:pt x="676" y="2176"/>
                  </a:cubicBezTo>
                  <a:close/>
                  <a:moveTo>
                    <a:pt x="698" y="1576"/>
                  </a:moveTo>
                  <a:cubicBezTo>
                    <a:pt x="695" y="1571"/>
                    <a:pt x="692" y="1566"/>
                    <a:pt x="688" y="1561"/>
                  </a:cubicBezTo>
                  <a:cubicBezTo>
                    <a:pt x="694" y="1572"/>
                    <a:pt x="699" y="1583"/>
                    <a:pt x="703" y="1595"/>
                  </a:cubicBezTo>
                  <a:cubicBezTo>
                    <a:pt x="701" y="1589"/>
                    <a:pt x="700" y="1583"/>
                    <a:pt x="698" y="1576"/>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815" y="2141"/>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lose/>
                  <a:moveTo>
                    <a:pt x="813" y="2124"/>
                  </a:moveTo>
                  <a:cubicBezTo>
                    <a:pt x="813" y="2124"/>
                    <a:pt x="813" y="2125"/>
                    <a:pt x="813" y="2125"/>
                  </a:cubicBezTo>
                  <a:cubicBezTo>
                    <a:pt x="813" y="2125"/>
                    <a:pt x="813" y="2125"/>
                    <a:pt x="813" y="2125"/>
                  </a:cubicBezTo>
                  <a:cubicBezTo>
                    <a:pt x="813" y="2125"/>
                    <a:pt x="813" y="2124"/>
                    <a:pt x="813" y="2124"/>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6"/>
                    <a:pt x="814" y="2134"/>
                    <a:pt x="814" y="2132"/>
                  </a:cubicBezTo>
                  <a:cubicBezTo>
                    <a:pt x="814" y="2132"/>
                    <a:pt x="814" y="2132"/>
                    <a:pt x="814" y="2132"/>
                  </a:cubicBezTo>
                  <a:cubicBezTo>
                    <a:pt x="814" y="2131"/>
                    <a:pt x="814" y="2131"/>
                    <a:pt x="814" y="2131"/>
                  </a:cubicBezTo>
                  <a:cubicBezTo>
                    <a:pt x="814" y="2131"/>
                    <a:pt x="814" y="2131"/>
                    <a:pt x="814" y="2131"/>
                  </a:cubicBezTo>
                  <a:cubicBezTo>
                    <a:pt x="814" y="2130"/>
                    <a:pt x="814" y="2130"/>
                    <a:pt x="814" y="2129"/>
                  </a:cubicBezTo>
                  <a:cubicBezTo>
                    <a:pt x="814" y="2129"/>
                    <a:pt x="814" y="2129"/>
                    <a:pt x="814" y="2129"/>
                  </a:cubicBezTo>
                  <a:cubicBezTo>
                    <a:pt x="814" y="2129"/>
                    <a:pt x="814" y="2128"/>
                    <a:pt x="814" y="2128"/>
                  </a:cubicBezTo>
                  <a:cubicBezTo>
                    <a:pt x="814" y="2128"/>
                    <a:pt x="814" y="2128"/>
                    <a:pt x="814" y="2128"/>
                  </a:cubicBezTo>
                  <a:cubicBezTo>
                    <a:pt x="814" y="2127"/>
                    <a:pt x="814" y="2127"/>
                    <a:pt x="814" y="2127"/>
                  </a:cubicBezTo>
                  <a:cubicBezTo>
                    <a:pt x="814" y="2127"/>
                    <a:pt x="813" y="2127"/>
                    <a:pt x="813" y="2126"/>
                  </a:cubicBezTo>
                  <a:cubicBezTo>
                    <a:pt x="813" y="2126"/>
                    <a:pt x="813" y="2126"/>
                    <a:pt x="813" y="2126"/>
                  </a:cubicBezTo>
                  <a:cubicBezTo>
                    <a:pt x="813" y="2126"/>
                    <a:pt x="813" y="2125"/>
                    <a:pt x="813" y="2125"/>
                  </a:cubicBezTo>
                  <a:cubicBezTo>
                    <a:pt x="813" y="2126"/>
                    <a:pt x="813" y="2126"/>
                    <a:pt x="813" y="2127"/>
                  </a:cubicBezTo>
                  <a:cubicBezTo>
                    <a:pt x="814" y="2127"/>
                    <a:pt x="814" y="2128"/>
                    <a:pt x="814" y="2128"/>
                  </a:cubicBezTo>
                  <a:cubicBezTo>
                    <a:pt x="814" y="2128"/>
                    <a:pt x="814" y="2129"/>
                    <a:pt x="814" y="2129"/>
                  </a:cubicBezTo>
                  <a:cubicBezTo>
                    <a:pt x="814" y="2129"/>
                    <a:pt x="814" y="2130"/>
                    <a:pt x="814" y="2130"/>
                  </a:cubicBezTo>
                  <a:cubicBezTo>
                    <a:pt x="814" y="2130"/>
                    <a:pt x="814" y="2130"/>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2"/>
                  </a:cubicBezTo>
                  <a:cubicBezTo>
                    <a:pt x="814" y="2132"/>
                    <a:pt x="814" y="2132"/>
                    <a:pt x="814" y="2132"/>
                  </a:cubicBezTo>
                  <a:cubicBezTo>
                    <a:pt x="811" y="2108"/>
                    <a:pt x="806" y="2082"/>
                    <a:pt x="805" y="2058"/>
                  </a:cubicBezTo>
                  <a:cubicBezTo>
                    <a:pt x="805" y="2069"/>
                    <a:pt x="806" y="2081"/>
                    <a:pt x="808" y="2093"/>
                  </a:cubicBezTo>
                  <a:cubicBezTo>
                    <a:pt x="809" y="2097"/>
                    <a:pt x="817" y="2159"/>
                    <a:pt x="815" y="2138"/>
                  </a:cubicBezTo>
                  <a:close/>
                  <a:moveTo>
                    <a:pt x="805" y="2094"/>
                  </a:moveTo>
                  <a:cubicBezTo>
                    <a:pt x="815" y="2157"/>
                    <a:pt x="815" y="2157"/>
                    <a:pt x="815" y="2157"/>
                  </a:cubicBezTo>
                  <a:cubicBezTo>
                    <a:pt x="816" y="2153"/>
                    <a:pt x="809" y="2115"/>
                    <a:pt x="805" y="2094"/>
                  </a:cubicBezTo>
                  <a:close/>
                  <a:moveTo>
                    <a:pt x="815" y="2141"/>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6"/>
                    <a:pt x="814" y="2134"/>
                    <a:pt x="814" y="2132"/>
                  </a:cubicBezTo>
                  <a:cubicBezTo>
                    <a:pt x="814" y="2132"/>
                    <a:pt x="814" y="2132"/>
                    <a:pt x="814" y="2132"/>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2"/>
                  </a:cubicBezTo>
                  <a:cubicBezTo>
                    <a:pt x="814" y="2132"/>
                    <a:pt x="814" y="2132"/>
                    <a:pt x="814" y="2132"/>
                  </a:cubicBezTo>
                  <a:cubicBezTo>
                    <a:pt x="811" y="2108"/>
                    <a:pt x="806" y="2082"/>
                    <a:pt x="805" y="2058"/>
                  </a:cubicBezTo>
                  <a:cubicBezTo>
                    <a:pt x="805" y="2069"/>
                    <a:pt x="806" y="2081"/>
                    <a:pt x="808" y="2093"/>
                  </a:cubicBezTo>
                  <a:cubicBezTo>
                    <a:pt x="809" y="2097"/>
                    <a:pt x="817" y="2159"/>
                    <a:pt x="815" y="2138"/>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14" y="2167"/>
                  </a:moveTo>
                  <a:cubicBezTo>
                    <a:pt x="814" y="2171"/>
                    <a:pt x="815" y="2175"/>
                    <a:pt x="816" y="2179"/>
                  </a:cubicBezTo>
                  <a:cubicBezTo>
                    <a:pt x="815" y="2175"/>
                    <a:pt x="815" y="2171"/>
                    <a:pt x="814" y="2167"/>
                  </a:cubicBezTo>
                  <a:close/>
                  <a:moveTo>
                    <a:pt x="817" y="2183"/>
                  </a:moveTo>
                  <a:cubicBezTo>
                    <a:pt x="817" y="2183"/>
                    <a:pt x="817" y="2183"/>
                    <a:pt x="817" y="2183"/>
                  </a:cubicBezTo>
                  <a:cubicBezTo>
                    <a:pt x="816" y="2181"/>
                    <a:pt x="816" y="2180"/>
                    <a:pt x="816" y="2179"/>
                  </a:cubicBezTo>
                  <a:cubicBezTo>
                    <a:pt x="816" y="2182"/>
                    <a:pt x="817" y="2186"/>
                    <a:pt x="818" y="2190"/>
                  </a:cubicBezTo>
                  <a:cubicBezTo>
                    <a:pt x="817" y="2187"/>
                    <a:pt x="817" y="2185"/>
                    <a:pt x="817" y="2183"/>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05" y="2094"/>
                  </a:moveTo>
                  <a:cubicBezTo>
                    <a:pt x="815" y="2157"/>
                    <a:pt x="815" y="2157"/>
                    <a:pt x="815" y="2157"/>
                  </a:cubicBezTo>
                  <a:cubicBezTo>
                    <a:pt x="816" y="2153"/>
                    <a:pt x="809" y="2115"/>
                    <a:pt x="805" y="2094"/>
                  </a:cubicBezTo>
                  <a:close/>
                  <a:moveTo>
                    <a:pt x="814" y="2131"/>
                  </a:moveTo>
                  <a:cubicBezTo>
                    <a:pt x="814" y="2131"/>
                    <a:pt x="814" y="2131"/>
                    <a:pt x="814" y="2131"/>
                  </a:cubicBezTo>
                  <a:cubicBezTo>
                    <a:pt x="814" y="2131"/>
                    <a:pt x="814" y="2131"/>
                    <a:pt x="814" y="2131"/>
                  </a:cubicBezTo>
                  <a:cubicBezTo>
                    <a:pt x="814" y="2131"/>
                    <a:pt x="814" y="2131"/>
                    <a:pt x="814" y="2131"/>
                  </a:cubicBezTo>
                  <a:close/>
                  <a:moveTo>
                    <a:pt x="814" y="2134"/>
                  </a:moveTo>
                  <a:cubicBezTo>
                    <a:pt x="814" y="2134"/>
                    <a:pt x="814" y="2134"/>
                    <a:pt x="814" y="2134"/>
                  </a:cubicBezTo>
                  <a:cubicBezTo>
                    <a:pt x="814" y="2133"/>
                    <a:pt x="814" y="2133"/>
                    <a:pt x="814" y="2133"/>
                  </a:cubicBezTo>
                  <a:cubicBezTo>
                    <a:pt x="814" y="2133"/>
                    <a:pt x="814" y="2133"/>
                    <a:pt x="814" y="2133"/>
                  </a:cubicBezTo>
                  <a:cubicBezTo>
                    <a:pt x="814" y="2133"/>
                    <a:pt x="814" y="2133"/>
                    <a:pt x="814" y="2133"/>
                  </a:cubicBezTo>
                  <a:cubicBezTo>
                    <a:pt x="814" y="2133"/>
                    <a:pt x="814" y="2133"/>
                    <a:pt x="814" y="2132"/>
                  </a:cubicBezTo>
                  <a:cubicBezTo>
                    <a:pt x="814" y="2132"/>
                    <a:pt x="814" y="2132"/>
                    <a:pt x="814" y="2132"/>
                  </a:cubicBezTo>
                  <a:cubicBezTo>
                    <a:pt x="814" y="2132"/>
                    <a:pt x="814" y="2132"/>
                    <a:pt x="814" y="2132"/>
                  </a:cubicBezTo>
                  <a:cubicBezTo>
                    <a:pt x="814" y="2132"/>
                    <a:pt x="814" y="2133"/>
                    <a:pt x="814" y="2133"/>
                  </a:cubicBezTo>
                  <a:cubicBezTo>
                    <a:pt x="814" y="2133"/>
                    <a:pt x="814" y="2133"/>
                    <a:pt x="814" y="2133"/>
                  </a:cubicBezTo>
                  <a:cubicBezTo>
                    <a:pt x="814" y="2133"/>
                    <a:pt x="814" y="2134"/>
                    <a:pt x="814" y="2134"/>
                  </a:cubicBezTo>
                  <a:cubicBezTo>
                    <a:pt x="814" y="2134"/>
                    <a:pt x="814" y="2134"/>
                    <a:pt x="814" y="2134"/>
                  </a:cubicBezTo>
                  <a:cubicBezTo>
                    <a:pt x="814" y="2134"/>
                    <a:pt x="814" y="2134"/>
                    <a:pt x="814" y="2134"/>
                  </a:cubicBezTo>
                  <a:cubicBezTo>
                    <a:pt x="814" y="2134"/>
                    <a:pt x="814" y="2134"/>
                    <a:pt x="814" y="2134"/>
                  </a:cubicBezTo>
                  <a:close/>
                  <a:moveTo>
                    <a:pt x="814" y="2135"/>
                  </a:moveTo>
                  <a:cubicBezTo>
                    <a:pt x="814" y="2135"/>
                    <a:pt x="814" y="2135"/>
                    <a:pt x="814" y="2135"/>
                  </a:cubicBezTo>
                  <a:cubicBezTo>
                    <a:pt x="814" y="2136"/>
                    <a:pt x="815" y="2136"/>
                    <a:pt x="815" y="2136"/>
                  </a:cubicBezTo>
                  <a:cubicBezTo>
                    <a:pt x="815" y="2136"/>
                    <a:pt x="815" y="2136"/>
                    <a:pt x="815" y="2136"/>
                  </a:cubicBezTo>
                  <a:cubicBezTo>
                    <a:pt x="814" y="2136"/>
                    <a:pt x="814" y="2136"/>
                    <a:pt x="814" y="2135"/>
                  </a:cubicBezTo>
                  <a:close/>
                  <a:moveTo>
                    <a:pt x="815" y="2136"/>
                  </a:moveTo>
                  <a:cubicBezTo>
                    <a:pt x="815" y="2136"/>
                    <a:pt x="815" y="2136"/>
                    <a:pt x="815" y="2136"/>
                  </a:cubicBezTo>
                  <a:cubicBezTo>
                    <a:pt x="815" y="2136"/>
                    <a:pt x="815" y="2136"/>
                    <a:pt x="815" y="2136"/>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8"/>
                    <a:pt x="815" y="2138"/>
                    <a:pt x="815" y="2138"/>
                  </a:cubicBezTo>
                  <a:cubicBezTo>
                    <a:pt x="815" y="2138"/>
                    <a:pt x="815" y="2138"/>
                    <a:pt x="815" y="2138"/>
                  </a:cubicBezTo>
                  <a:close/>
                  <a:moveTo>
                    <a:pt x="815" y="2140"/>
                  </a:moveTo>
                  <a:cubicBezTo>
                    <a:pt x="815" y="2140"/>
                    <a:pt x="815" y="2140"/>
                    <a:pt x="815" y="2140"/>
                  </a:cubicBezTo>
                  <a:cubicBezTo>
                    <a:pt x="815" y="2140"/>
                    <a:pt x="815" y="2140"/>
                    <a:pt x="815" y="2140"/>
                  </a:cubicBezTo>
                  <a:close/>
                  <a:moveTo>
                    <a:pt x="815" y="2140"/>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lose/>
                  <a:moveTo>
                    <a:pt x="862" y="1877"/>
                  </a:moveTo>
                  <a:cubicBezTo>
                    <a:pt x="860" y="1878"/>
                    <a:pt x="857" y="1879"/>
                    <a:pt x="855" y="1880"/>
                  </a:cubicBezTo>
                  <a:cubicBezTo>
                    <a:pt x="858" y="1880"/>
                    <a:pt x="860" y="1879"/>
                    <a:pt x="862" y="1879"/>
                  </a:cubicBezTo>
                  <a:cubicBezTo>
                    <a:pt x="862" y="1879"/>
                    <a:pt x="862" y="1879"/>
                    <a:pt x="862" y="1879"/>
                  </a:cubicBezTo>
                  <a:cubicBezTo>
                    <a:pt x="862" y="1879"/>
                    <a:pt x="862" y="1879"/>
                    <a:pt x="862" y="1879"/>
                  </a:cubicBezTo>
                  <a:cubicBezTo>
                    <a:pt x="866" y="1877"/>
                    <a:pt x="869" y="1876"/>
                    <a:pt x="873" y="1875"/>
                  </a:cubicBezTo>
                  <a:cubicBezTo>
                    <a:pt x="876" y="1873"/>
                    <a:pt x="878" y="1871"/>
                    <a:pt x="880" y="1869"/>
                  </a:cubicBezTo>
                  <a:cubicBezTo>
                    <a:pt x="874" y="1871"/>
                    <a:pt x="868" y="1873"/>
                    <a:pt x="862" y="1877"/>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704" y="1288"/>
                  </a:moveTo>
                  <a:cubicBezTo>
                    <a:pt x="1704" y="1288"/>
                    <a:pt x="1704" y="1288"/>
                    <a:pt x="1704" y="1288"/>
                  </a:cubicBezTo>
                  <a:cubicBezTo>
                    <a:pt x="1704" y="1288"/>
                    <a:pt x="1704" y="1288"/>
                    <a:pt x="1704" y="1288"/>
                  </a:cubicBezTo>
                  <a:close/>
                  <a:moveTo>
                    <a:pt x="1505" y="1483"/>
                  </a:moveTo>
                  <a:cubicBezTo>
                    <a:pt x="1475" y="1491"/>
                    <a:pt x="1441" y="1529"/>
                    <a:pt x="1411" y="1563"/>
                  </a:cubicBezTo>
                  <a:cubicBezTo>
                    <a:pt x="1408" y="1566"/>
                    <a:pt x="1405" y="1570"/>
                    <a:pt x="1401" y="1574"/>
                  </a:cubicBezTo>
                  <a:cubicBezTo>
                    <a:pt x="1395" y="1578"/>
                    <a:pt x="1388" y="1583"/>
                    <a:pt x="1383" y="1588"/>
                  </a:cubicBezTo>
                  <a:cubicBezTo>
                    <a:pt x="1386" y="1586"/>
                    <a:pt x="1389" y="1583"/>
                    <a:pt x="1392" y="1581"/>
                  </a:cubicBezTo>
                  <a:cubicBezTo>
                    <a:pt x="1391" y="1582"/>
                    <a:pt x="1388" y="1585"/>
                    <a:pt x="1384" y="1589"/>
                  </a:cubicBezTo>
                  <a:cubicBezTo>
                    <a:pt x="1384" y="1590"/>
                    <a:pt x="1384" y="1590"/>
                    <a:pt x="1384" y="1590"/>
                  </a:cubicBezTo>
                  <a:cubicBezTo>
                    <a:pt x="1377" y="1595"/>
                    <a:pt x="1369" y="1600"/>
                    <a:pt x="1362" y="1606"/>
                  </a:cubicBezTo>
                  <a:cubicBezTo>
                    <a:pt x="1367" y="1603"/>
                    <a:pt x="1371" y="1601"/>
                    <a:pt x="1375" y="1599"/>
                  </a:cubicBezTo>
                  <a:cubicBezTo>
                    <a:pt x="1375" y="1599"/>
                    <a:pt x="1375" y="1599"/>
                    <a:pt x="1375" y="1600"/>
                  </a:cubicBezTo>
                  <a:cubicBezTo>
                    <a:pt x="1375" y="1600"/>
                    <a:pt x="1375" y="1600"/>
                    <a:pt x="1375" y="1599"/>
                  </a:cubicBezTo>
                  <a:cubicBezTo>
                    <a:pt x="1375" y="1600"/>
                    <a:pt x="1375" y="1600"/>
                    <a:pt x="1375" y="1599"/>
                  </a:cubicBezTo>
                  <a:cubicBezTo>
                    <a:pt x="1373" y="1602"/>
                    <a:pt x="1371" y="1604"/>
                    <a:pt x="1368" y="1606"/>
                  </a:cubicBezTo>
                  <a:cubicBezTo>
                    <a:pt x="1375" y="1601"/>
                    <a:pt x="1383" y="1593"/>
                    <a:pt x="1392" y="1584"/>
                  </a:cubicBezTo>
                  <a:cubicBezTo>
                    <a:pt x="1390" y="1585"/>
                    <a:pt x="1388" y="1587"/>
                    <a:pt x="1386" y="1588"/>
                  </a:cubicBezTo>
                  <a:cubicBezTo>
                    <a:pt x="1387" y="1587"/>
                    <a:pt x="1388" y="1586"/>
                    <a:pt x="1389" y="1585"/>
                  </a:cubicBezTo>
                  <a:cubicBezTo>
                    <a:pt x="1392" y="1582"/>
                    <a:pt x="1393" y="1581"/>
                    <a:pt x="1392" y="1581"/>
                  </a:cubicBezTo>
                  <a:cubicBezTo>
                    <a:pt x="1395" y="1579"/>
                    <a:pt x="1398" y="1577"/>
                    <a:pt x="1400" y="1575"/>
                  </a:cubicBezTo>
                  <a:cubicBezTo>
                    <a:pt x="1397" y="1578"/>
                    <a:pt x="1395" y="1581"/>
                    <a:pt x="1392" y="1584"/>
                  </a:cubicBezTo>
                  <a:cubicBezTo>
                    <a:pt x="1400" y="1577"/>
                    <a:pt x="1409" y="1571"/>
                    <a:pt x="1417" y="1564"/>
                  </a:cubicBezTo>
                  <a:cubicBezTo>
                    <a:pt x="1432" y="1554"/>
                    <a:pt x="1448" y="1544"/>
                    <a:pt x="1460" y="1530"/>
                  </a:cubicBezTo>
                  <a:cubicBezTo>
                    <a:pt x="1463" y="1527"/>
                    <a:pt x="1465" y="1524"/>
                    <a:pt x="1467" y="1521"/>
                  </a:cubicBezTo>
                  <a:cubicBezTo>
                    <a:pt x="1477" y="1507"/>
                    <a:pt x="1488" y="1489"/>
                    <a:pt x="1505" y="1483"/>
                  </a:cubicBezTo>
                  <a:cubicBezTo>
                    <a:pt x="1506" y="1483"/>
                    <a:pt x="1506" y="1483"/>
                    <a:pt x="1507" y="1483"/>
                  </a:cubicBezTo>
                  <a:cubicBezTo>
                    <a:pt x="1506" y="1483"/>
                    <a:pt x="1506" y="1483"/>
                    <a:pt x="1505" y="148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2" y="1892"/>
                    <a:pt x="852" y="1892"/>
                    <a:pt x="852" y="1892"/>
                  </a:cubicBezTo>
                  <a:cubicBezTo>
                    <a:pt x="852" y="1892"/>
                    <a:pt x="852" y="1892"/>
                    <a:pt x="851" y="1892"/>
                  </a:cubicBezTo>
                  <a:close/>
                  <a:moveTo>
                    <a:pt x="850" y="1893"/>
                  </a:moveTo>
                  <a:cubicBezTo>
                    <a:pt x="850" y="1893"/>
                    <a:pt x="851" y="1893"/>
                    <a:pt x="851" y="1893"/>
                  </a:cubicBezTo>
                  <a:cubicBezTo>
                    <a:pt x="851" y="1893"/>
                    <a:pt x="851" y="1893"/>
                    <a:pt x="851" y="1893"/>
                  </a:cubicBezTo>
                  <a:cubicBezTo>
                    <a:pt x="851" y="1893"/>
                    <a:pt x="851" y="1893"/>
                    <a:pt x="851" y="1893"/>
                  </a:cubicBezTo>
                  <a:cubicBezTo>
                    <a:pt x="851" y="1893"/>
                    <a:pt x="850" y="1893"/>
                    <a:pt x="850" y="1893"/>
                  </a:cubicBezTo>
                  <a:close/>
                  <a:moveTo>
                    <a:pt x="849" y="1893"/>
                  </a:moveTo>
                  <a:cubicBezTo>
                    <a:pt x="850" y="1893"/>
                    <a:pt x="850" y="1893"/>
                    <a:pt x="850" y="1893"/>
                  </a:cubicBezTo>
                  <a:cubicBezTo>
                    <a:pt x="850" y="1893"/>
                    <a:pt x="850" y="1893"/>
                    <a:pt x="850" y="1893"/>
                  </a:cubicBezTo>
                  <a:cubicBezTo>
                    <a:pt x="850" y="1893"/>
                    <a:pt x="850" y="1893"/>
                    <a:pt x="849" y="1893"/>
                  </a:cubicBezTo>
                  <a:close/>
                  <a:moveTo>
                    <a:pt x="856" y="1891"/>
                  </a:moveTo>
                  <a:cubicBezTo>
                    <a:pt x="856" y="1891"/>
                    <a:pt x="856" y="1891"/>
                    <a:pt x="856" y="1891"/>
                  </a:cubicBezTo>
                  <a:cubicBezTo>
                    <a:pt x="841" y="1896"/>
                    <a:pt x="823" y="1893"/>
                    <a:pt x="810" y="1903"/>
                  </a:cubicBezTo>
                  <a:cubicBezTo>
                    <a:pt x="824" y="1898"/>
                    <a:pt x="839" y="1896"/>
                    <a:pt x="854" y="1892"/>
                  </a:cubicBezTo>
                  <a:cubicBezTo>
                    <a:pt x="854" y="1892"/>
                    <a:pt x="853" y="1892"/>
                    <a:pt x="853" y="1892"/>
                  </a:cubicBezTo>
                  <a:cubicBezTo>
                    <a:pt x="853" y="1892"/>
                    <a:pt x="853" y="1892"/>
                    <a:pt x="853" y="1892"/>
                  </a:cubicBezTo>
                  <a:cubicBezTo>
                    <a:pt x="853" y="1892"/>
                    <a:pt x="853" y="1892"/>
                    <a:pt x="854" y="1892"/>
                  </a:cubicBezTo>
                  <a:cubicBezTo>
                    <a:pt x="854" y="1892"/>
                    <a:pt x="854" y="1892"/>
                    <a:pt x="854" y="1892"/>
                  </a:cubicBezTo>
                  <a:cubicBezTo>
                    <a:pt x="854" y="1892"/>
                    <a:pt x="854" y="1892"/>
                    <a:pt x="854" y="1892"/>
                  </a:cubicBezTo>
                  <a:cubicBezTo>
                    <a:pt x="854" y="1892"/>
                    <a:pt x="854" y="1891"/>
                    <a:pt x="854" y="1891"/>
                  </a:cubicBezTo>
                  <a:cubicBezTo>
                    <a:pt x="854"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6" y="1891"/>
                    <a:pt x="856" y="1891"/>
                  </a:cubicBezTo>
                  <a:cubicBezTo>
                    <a:pt x="856" y="1891"/>
                    <a:pt x="856" y="1891"/>
                    <a:pt x="856" y="1891"/>
                  </a:cubicBezTo>
                  <a:cubicBezTo>
                    <a:pt x="856" y="1891"/>
                    <a:pt x="856" y="1891"/>
                    <a:pt x="856" y="1891"/>
                  </a:cubicBezTo>
                  <a:cubicBezTo>
                    <a:pt x="856" y="1891"/>
                    <a:pt x="856" y="1891"/>
                    <a:pt x="856" y="1891"/>
                  </a:cubicBezTo>
                  <a:cubicBezTo>
                    <a:pt x="856" y="1891"/>
                    <a:pt x="856" y="1891"/>
                    <a:pt x="856" y="1891"/>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02" y="1926"/>
                  </a:moveTo>
                  <a:cubicBezTo>
                    <a:pt x="801" y="1926"/>
                    <a:pt x="801" y="1927"/>
                    <a:pt x="801" y="1928"/>
                  </a:cubicBezTo>
                  <a:cubicBezTo>
                    <a:pt x="802" y="1926"/>
                    <a:pt x="804" y="1924"/>
                    <a:pt x="806" y="1922"/>
                  </a:cubicBezTo>
                  <a:cubicBezTo>
                    <a:pt x="806" y="1922"/>
                    <a:pt x="807" y="1921"/>
                    <a:pt x="807" y="1921"/>
                  </a:cubicBezTo>
                  <a:cubicBezTo>
                    <a:pt x="818" y="1911"/>
                    <a:pt x="835" y="1904"/>
                    <a:pt x="856" y="1896"/>
                  </a:cubicBezTo>
                  <a:cubicBezTo>
                    <a:pt x="833" y="1901"/>
                    <a:pt x="812" y="1909"/>
                    <a:pt x="802" y="1926"/>
                  </a:cubicBezTo>
                  <a:close/>
                  <a:moveTo>
                    <a:pt x="797" y="2003"/>
                  </a:moveTo>
                  <a:cubicBezTo>
                    <a:pt x="798" y="2002"/>
                    <a:pt x="798" y="2002"/>
                    <a:pt x="798" y="2002"/>
                  </a:cubicBezTo>
                  <a:cubicBezTo>
                    <a:pt x="797" y="2002"/>
                    <a:pt x="797" y="2003"/>
                    <a:pt x="797" y="2003"/>
                  </a:cubicBezTo>
                  <a:close/>
                  <a:moveTo>
                    <a:pt x="799" y="2001"/>
                  </a:moveTo>
                  <a:cubicBezTo>
                    <a:pt x="799" y="2002"/>
                    <a:pt x="799" y="2002"/>
                    <a:pt x="799" y="2002"/>
                  </a:cubicBezTo>
                  <a:cubicBezTo>
                    <a:pt x="799" y="2002"/>
                    <a:pt x="799" y="2002"/>
                    <a:pt x="799" y="2002"/>
                  </a:cubicBezTo>
                  <a:cubicBezTo>
                    <a:pt x="800" y="2002"/>
                    <a:pt x="800" y="2001"/>
                    <a:pt x="799" y="2001"/>
                  </a:cubicBezTo>
                  <a:close/>
                  <a:moveTo>
                    <a:pt x="805" y="1984"/>
                  </a:moveTo>
                  <a:cubicBezTo>
                    <a:pt x="806" y="1988"/>
                    <a:pt x="807" y="1992"/>
                    <a:pt x="808" y="1995"/>
                  </a:cubicBezTo>
                  <a:cubicBezTo>
                    <a:pt x="808" y="1993"/>
                    <a:pt x="807" y="1989"/>
                    <a:pt x="805" y="1984"/>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247" y="2053"/>
                  </a:moveTo>
                  <a:cubicBezTo>
                    <a:pt x="251" y="2055"/>
                    <a:pt x="256" y="2056"/>
                    <a:pt x="260" y="2058"/>
                  </a:cubicBezTo>
                  <a:cubicBezTo>
                    <a:pt x="261" y="2058"/>
                    <a:pt x="262" y="2058"/>
                    <a:pt x="263" y="2058"/>
                  </a:cubicBezTo>
                  <a:cubicBezTo>
                    <a:pt x="258" y="2057"/>
                    <a:pt x="252" y="2055"/>
                    <a:pt x="247" y="2053"/>
                  </a:cubicBezTo>
                  <a:close/>
                  <a:moveTo>
                    <a:pt x="332" y="2081"/>
                  </a:moveTo>
                  <a:cubicBezTo>
                    <a:pt x="308" y="2074"/>
                    <a:pt x="284" y="2066"/>
                    <a:pt x="260" y="2058"/>
                  </a:cubicBezTo>
                  <a:cubicBezTo>
                    <a:pt x="256" y="2057"/>
                    <a:pt x="252" y="2057"/>
                    <a:pt x="249" y="2057"/>
                  </a:cubicBezTo>
                  <a:cubicBezTo>
                    <a:pt x="246" y="2056"/>
                    <a:pt x="244" y="2056"/>
                    <a:pt x="242" y="2055"/>
                  </a:cubicBezTo>
                  <a:cubicBezTo>
                    <a:pt x="244" y="2056"/>
                    <a:pt x="245" y="2056"/>
                    <a:pt x="247" y="2057"/>
                  </a:cubicBezTo>
                  <a:cubicBezTo>
                    <a:pt x="244" y="2056"/>
                    <a:pt x="241" y="2056"/>
                    <a:pt x="238" y="2056"/>
                  </a:cubicBezTo>
                  <a:cubicBezTo>
                    <a:pt x="266" y="2068"/>
                    <a:pt x="297" y="2082"/>
                    <a:pt x="298" y="2075"/>
                  </a:cubicBezTo>
                  <a:cubicBezTo>
                    <a:pt x="299" y="2074"/>
                    <a:pt x="298" y="2074"/>
                    <a:pt x="298" y="2073"/>
                  </a:cubicBezTo>
                  <a:cubicBezTo>
                    <a:pt x="309" y="2076"/>
                    <a:pt x="321" y="2079"/>
                    <a:pt x="332" y="2081"/>
                  </a:cubicBezTo>
                  <a:close/>
                  <a:moveTo>
                    <a:pt x="263" y="2058"/>
                  </a:moveTo>
                  <a:cubicBezTo>
                    <a:pt x="272" y="2061"/>
                    <a:pt x="281" y="2064"/>
                    <a:pt x="290" y="2066"/>
                  </a:cubicBezTo>
                  <a:cubicBezTo>
                    <a:pt x="281" y="2062"/>
                    <a:pt x="272" y="2060"/>
                    <a:pt x="263" y="2058"/>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7"/>
                  </a:moveTo>
                  <a:cubicBezTo>
                    <a:pt x="276"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4" y="1808"/>
                    <a:pt x="274" y="1808"/>
                    <a:pt x="274" y="1808"/>
                  </a:cubicBezTo>
                  <a:cubicBezTo>
                    <a:pt x="274" y="1808"/>
                    <a:pt x="274" y="1808"/>
                    <a:pt x="273" y="1808"/>
                  </a:cubicBezTo>
                  <a:cubicBezTo>
                    <a:pt x="273" y="1808"/>
                    <a:pt x="273" y="1808"/>
                    <a:pt x="273" y="1808"/>
                  </a:cubicBezTo>
                  <a:cubicBezTo>
                    <a:pt x="273" y="1809"/>
                    <a:pt x="273" y="1809"/>
                    <a:pt x="273" y="1809"/>
                  </a:cubicBezTo>
                  <a:cubicBezTo>
                    <a:pt x="273" y="1809"/>
                    <a:pt x="273" y="1809"/>
                    <a:pt x="272" y="1809"/>
                  </a:cubicBezTo>
                  <a:cubicBezTo>
                    <a:pt x="272" y="1809"/>
                    <a:pt x="272" y="1809"/>
                    <a:pt x="272" y="1809"/>
                  </a:cubicBezTo>
                  <a:cubicBezTo>
                    <a:pt x="272" y="1810"/>
                    <a:pt x="271" y="1810"/>
                    <a:pt x="271" y="1810"/>
                  </a:cubicBezTo>
                  <a:cubicBezTo>
                    <a:pt x="271" y="1810"/>
                    <a:pt x="271" y="1810"/>
                    <a:pt x="270" y="1811"/>
                  </a:cubicBezTo>
                  <a:cubicBezTo>
                    <a:pt x="270" y="1811"/>
                    <a:pt x="270" y="1811"/>
                    <a:pt x="270" y="1811"/>
                  </a:cubicBezTo>
                  <a:cubicBezTo>
                    <a:pt x="270" y="1811"/>
                    <a:pt x="269" y="1811"/>
                    <a:pt x="269" y="1811"/>
                  </a:cubicBezTo>
                  <a:cubicBezTo>
                    <a:pt x="271" y="1811"/>
                    <a:pt x="282" y="1803"/>
                    <a:pt x="276" y="1807"/>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320" y="1779"/>
                  </a:moveTo>
                  <a:cubicBezTo>
                    <a:pt x="320" y="1779"/>
                    <a:pt x="320" y="1779"/>
                    <a:pt x="321" y="1779"/>
                  </a:cubicBezTo>
                  <a:cubicBezTo>
                    <a:pt x="321" y="1779"/>
                    <a:pt x="321" y="1779"/>
                    <a:pt x="321" y="1779"/>
                  </a:cubicBezTo>
                  <a:cubicBezTo>
                    <a:pt x="321" y="1779"/>
                    <a:pt x="320" y="1779"/>
                    <a:pt x="320" y="1779"/>
                  </a:cubicBezTo>
                  <a:close/>
                  <a:moveTo>
                    <a:pt x="1335" y="1507"/>
                  </a:moveTo>
                  <a:cubicBezTo>
                    <a:pt x="1333" y="1509"/>
                    <a:pt x="1331" y="1511"/>
                    <a:pt x="1329" y="1512"/>
                  </a:cubicBezTo>
                  <a:cubicBezTo>
                    <a:pt x="1328" y="1512"/>
                    <a:pt x="1327" y="1512"/>
                    <a:pt x="1325" y="1513"/>
                  </a:cubicBezTo>
                  <a:cubicBezTo>
                    <a:pt x="1327" y="1510"/>
                    <a:pt x="1328" y="1507"/>
                    <a:pt x="1319" y="1516"/>
                  </a:cubicBezTo>
                  <a:cubicBezTo>
                    <a:pt x="1320" y="1516"/>
                    <a:pt x="1320" y="1516"/>
                    <a:pt x="1321" y="1516"/>
                  </a:cubicBezTo>
                  <a:cubicBezTo>
                    <a:pt x="1322" y="1515"/>
                    <a:pt x="1323" y="1515"/>
                    <a:pt x="1324" y="1515"/>
                  </a:cubicBezTo>
                  <a:cubicBezTo>
                    <a:pt x="1324" y="1516"/>
                    <a:pt x="1325" y="1516"/>
                    <a:pt x="1327" y="1514"/>
                  </a:cubicBezTo>
                  <a:cubicBezTo>
                    <a:pt x="1331" y="1513"/>
                    <a:pt x="1331" y="1513"/>
                    <a:pt x="1331" y="1513"/>
                  </a:cubicBezTo>
                  <a:cubicBezTo>
                    <a:pt x="1331" y="1512"/>
                    <a:pt x="1331" y="1512"/>
                    <a:pt x="1331" y="1512"/>
                  </a:cubicBezTo>
                  <a:cubicBezTo>
                    <a:pt x="1345" y="1505"/>
                    <a:pt x="1357" y="1490"/>
                    <a:pt x="1370" y="1478"/>
                  </a:cubicBezTo>
                  <a:cubicBezTo>
                    <a:pt x="1358" y="1487"/>
                    <a:pt x="1346" y="1496"/>
                    <a:pt x="1335" y="1507"/>
                  </a:cubicBezTo>
                  <a:close/>
                  <a:moveTo>
                    <a:pt x="1370" y="1478"/>
                  </a:moveTo>
                  <a:cubicBezTo>
                    <a:pt x="1376" y="1473"/>
                    <a:pt x="1383" y="1468"/>
                    <a:pt x="1390" y="1463"/>
                  </a:cubicBezTo>
                  <a:cubicBezTo>
                    <a:pt x="1383" y="1466"/>
                    <a:pt x="1376" y="1472"/>
                    <a:pt x="1370" y="1478"/>
                  </a:cubicBezTo>
                  <a:close/>
                  <a:moveTo>
                    <a:pt x="1722" y="1141"/>
                  </a:moveTo>
                  <a:cubicBezTo>
                    <a:pt x="1734" y="1127"/>
                    <a:pt x="1746" y="1112"/>
                    <a:pt x="1758" y="1097"/>
                  </a:cubicBezTo>
                  <a:cubicBezTo>
                    <a:pt x="1758" y="1097"/>
                    <a:pt x="1758" y="1097"/>
                    <a:pt x="1759" y="1096"/>
                  </a:cubicBezTo>
                  <a:cubicBezTo>
                    <a:pt x="1759" y="1096"/>
                    <a:pt x="1759" y="1096"/>
                    <a:pt x="1759" y="1096"/>
                  </a:cubicBezTo>
                  <a:cubicBezTo>
                    <a:pt x="1759" y="1096"/>
                    <a:pt x="1759" y="1096"/>
                    <a:pt x="1759" y="1096"/>
                  </a:cubicBezTo>
                  <a:cubicBezTo>
                    <a:pt x="1759" y="1096"/>
                    <a:pt x="1759" y="1096"/>
                    <a:pt x="1759" y="1096"/>
                  </a:cubicBezTo>
                  <a:cubicBezTo>
                    <a:pt x="1759" y="1096"/>
                    <a:pt x="1759" y="1095"/>
                    <a:pt x="1760" y="1095"/>
                  </a:cubicBezTo>
                  <a:cubicBezTo>
                    <a:pt x="1760" y="1095"/>
                    <a:pt x="1760" y="1095"/>
                    <a:pt x="1760" y="1095"/>
                  </a:cubicBezTo>
                  <a:cubicBezTo>
                    <a:pt x="1760" y="1094"/>
                    <a:pt x="1760" y="1094"/>
                    <a:pt x="1760" y="1094"/>
                  </a:cubicBezTo>
                  <a:cubicBezTo>
                    <a:pt x="1761" y="1093"/>
                    <a:pt x="1761" y="1092"/>
                    <a:pt x="1762" y="1091"/>
                  </a:cubicBezTo>
                  <a:cubicBezTo>
                    <a:pt x="1763" y="1089"/>
                    <a:pt x="1764" y="1087"/>
                    <a:pt x="1766" y="1085"/>
                  </a:cubicBezTo>
                  <a:cubicBezTo>
                    <a:pt x="1750" y="1103"/>
                    <a:pt x="1731" y="1118"/>
                    <a:pt x="1722" y="1141"/>
                  </a:cubicBezTo>
                  <a:close/>
                  <a:moveTo>
                    <a:pt x="1968" y="741"/>
                  </a:moveTo>
                  <a:cubicBezTo>
                    <a:pt x="1973" y="738"/>
                    <a:pt x="1989" y="721"/>
                    <a:pt x="1983" y="727"/>
                  </a:cubicBezTo>
                  <a:cubicBezTo>
                    <a:pt x="1983" y="727"/>
                    <a:pt x="1983" y="726"/>
                    <a:pt x="1983" y="726"/>
                  </a:cubicBezTo>
                  <a:cubicBezTo>
                    <a:pt x="1983" y="726"/>
                    <a:pt x="1983" y="726"/>
                    <a:pt x="1983" y="726"/>
                  </a:cubicBezTo>
                  <a:cubicBezTo>
                    <a:pt x="1983" y="726"/>
                    <a:pt x="1984" y="726"/>
                    <a:pt x="1984" y="726"/>
                  </a:cubicBezTo>
                  <a:cubicBezTo>
                    <a:pt x="1984" y="725"/>
                    <a:pt x="1984" y="725"/>
                    <a:pt x="1984" y="725"/>
                  </a:cubicBezTo>
                  <a:cubicBezTo>
                    <a:pt x="1984" y="725"/>
                    <a:pt x="1984" y="725"/>
                    <a:pt x="1984" y="725"/>
                  </a:cubicBezTo>
                  <a:cubicBezTo>
                    <a:pt x="1984" y="725"/>
                    <a:pt x="1984" y="725"/>
                    <a:pt x="1984" y="725"/>
                  </a:cubicBezTo>
                  <a:cubicBezTo>
                    <a:pt x="1984" y="724"/>
                    <a:pt x="1984" y="724"/>
                    <a:pt x="1984" y="724"/>
                  </a:cubicBezTo>
                  <a:cubicBezTo>
                    <a:pt x="1984" y="724"/>
                    <a:pt x="1984" y="724"/>
                    <a:pt x="1984" y="724"/>
                  </a:cubicBezTo>
                  <a:cubicBezTo>
                    <a:pt x="1987" y="719"/>
                    <a:pt x="1989" y="714"/>
                    <a:pt x="1992" y="709"/>
                  </a:cubicBezTo>
                  <a:cubicBezTo>
                    <a:pt x="1988" y="714"/>
                    <a:pt x="1971" y="738"/>
                    <a:pt x="1968" y="741"/>
                  </a:cubicBezTo>
                  <a:close/>
                  <a:moveTo>
                    <a:pt x="1992" y="708"/>
                  </a:moveTo>
                  <a:cubicBezTo>
                    <a:pt x="1992" y="708"/>
                    <a:pt x="1992" y="709"/>
                    <a:pt x="1992" y="709"/>
                  </a:cubicBezTo>
                  <a:cubicBezTo>
                    <a:pt x="1992" y="708"/>
                    <a:pt x="1992" y="708"/>
                    <a:pt x="1992" y="708"/>
                  </a:cubicBezTo>
                  <a:cubicBezTo>
                    <a:pt x="1992" y="708"/>
                    <a:pt x="1992" y="708"/>
                    <a:pt x="1992" y="708"/>
                  </a:cubicBezTo>
                  <a:close/>
                  <a:moveTo>
                    <a:pt x="1945" y="787"/>
                  </a:moveTo>
                  <a:cubicBezTo>
                    <a:pt x="1952" y="775"/>
                    <a:pt x="1959" y="763"/>
                    <a:pt x="1966" y="751"/>
                  </a:cubicBezTo>
                  <a:cubicBezTo>
                    <a:pt x="1970" y="738"/>
                    <a:pt x="1950" y="778"/>
                    <a:pt x="1945" y="787"/>
                  </a:cubicBezTo>
                  <a:close/>
                  <a:moveTo>
                    <a:pt x="2091" y="390"/>
                  </a:moveTo>
                  <a:cubicBezTo>
                    <a:pt x="2091" y="391"/>
                    <a:pt x="2091" y="391"/>
                    <a:pt x="2091" y="391"/>
                  </a:cubicBezTo>
                  <a:cubicBezTo>
                    <a:pt x="2091" y="392"/>
                    <a:pt x="2091" y="392"/>
                    <a:pt x="2091" y="392"/>
                  </a:cubicBezTo>
                  <a:cubicBezTo>
                    <a:pt x="2089" y="400"/>
                    <a:pt x="2087" y="408"/>
                    <a:pt x="2085" y="417"/>
                  </a:cubicBezTo>
                  <a:cubicBezTo>
                    <a:pt x="2091" y="407"/>
                    <a:pt x="2091" y="391"/>
                    <a:pt x="2091" y="390"/>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65" y="506"/>
                  </a:moveTo>
                  <a:cubicBezTo>
                    <a:pt x="2069" y="499"/>
                    <a:pt x="2071" y="491"/>
                    <a:pt x="2072" y="483"/>
                  </a:cubicBezTo>
                  <a:cubicBezTo>
                    <a:pt x="2070" y="491"/>
                    <a:pt x="2067" y="498"/>
                    <a:pt x="2065" y="50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86" y="434"/>
                  </a:moveTo>
                  <a:cubicBezTo>
                    <a:pt x="2087" y="430"/>
                    <a:pt x="2089" y="425"/>
                    <a:pt x="2090" y="421"/>
                  </a:cubicBezTo>
                  <a:cubicBezTo>
                    <a:pt x="2087" y="425"/>
                    <a:pt x="2084" y="430"/>
                    <a:pt x="2081" y="435"/>
                  </a:cubicBezTo>
                  <a:cubicBezTo>
                    <a:pt x="2080" y="437"/>
                    <a:pt x="2079" y="439"/>
                    <a:pt x="2078" y="441"/>
                  </a:cubicBezTo>
                  <a:cubicBezTo>
                    <a:pt x="2078" y="441"/>
                    <a:pt x="2078" y="441"/>
                    <a:pt x="2078" y="441"/>
                  </a:cubicBezTo>
                  <a:cubicBezTo>
                    <a:pt x="2077" y="442"/>
                    <a:pt x="2077" y="442"/>
                    <a:pt x="2078" y="442"/>
                  </a:cubicBezTo>
                  <a:cubicBezTo>
                    <a:pt x="2078" y="442"/>
                    <a:pt x="2078" y="442"/>
                    <a:pt x="2078" y="442"/>
                  </a:cubicBezTo>
                  <a:cubicBezTo>
                    <a:pt x="2078" y="442"/>
                    <a:pt x="2078" y="442"/>
                    <a:pt x="2077" y="442"/>
                  </a:cubicBezTo>
                  <a:cubicBezTo>
                    <a:pt x="2078" y="442"/>
                    <a:pt x="2078" y="442"/>
                    <a:pt x="2078" y="442"/>
                  </a:cubicBezTo>
                  <a:cubicBezTo>
                    <a:pt x="2079" y="441"/>
                    <a:pt x="2080" y="441"/>
                    <a:pt x="2080" y="440"/>
                  </a:cubicBezTo>
                  <a:cubicBezTo>
                    <a:pt x="2075" y="450"/>
                    <a:pt x="2074" y="461"/>
                    <a:pt x="2073" y="472"/>
                  </a:cubicBezTo>
                  <a:cubicBezTo>
                    <a:pt x="2077" y="460"/>
                    <a:pt x="2081" y="448"/>
                    <a:pt x="2085" y="436"/>
                  </a:cubicBezTo>
                  <a:cubicBezTo>
                    <a:pt x="2085" y="436"/>
                    <a:pt x="2085" y="436"/>
                    <a:pt x="2085" y="436"/>
                  </a:cubicBezTo>
                  <a:cubicBezTo>
                    <a:pt x="2095" y="428"/>
                    <a:pt x="2091" y="431"/>
                    <a:pt x="2086" y="434"/>
                  </a:cubicBezTo>
                  <a:close/>
                  <a:moveTo>
                    <a:pt x="2072" y="479"/>
                  </a:moveTo>
                  <a:cubicBezTo>
                    <a:pt x="2072" y="480"/>
                    <a:pt x="2072" y="481"/>
                    <a:pt x="2072" y="483"/>
                  </a:cubicBezTo>
                  <a:cubicBezTo>
                    <a:pt x="2073" y="477"/>
                    <a:pt x="2075" y="471"/>
                    <a:pt x="2076" y="466"/>
                  </a:cubicBez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897" y="1757"/>
                  </a:moveTo>
                  <a:cubicBezTo>
                    <a:pt x="888" y="1760"/>
                    <a:pt x="877" y="1764"/>
                    <a:pt x="869" y="1768"/>
                  </a:cubicBezTo>
                  <a:cubicBezTo>
                    <a:pt x="863" y="1770"/>
                    <a:pt x="858" y="1772"/>
                    <a:pt x="857" y="1772"/>
                  </a:cubicBezTo>
                  <a:cubicBezTo>
                    <a:pt x="857" y="1772"/>
                    <a:pt x="857" y="1773"/>
                    <a:pt x="857" y="1773"/>
                  </a:cubicBezTo>
                  <a:cubicBezTo>
                    <a:pt x="856" y="1773"/>
                    <a:pt x="856" y="1773"/>
                    <a:pt x="856" y="1773"/>
                  </a:cubicBezTo>
                  <a:cubicBezTo>
                    <a:pt x="856" y="1773"/>
                    <a:pt x="856" y="1773"/>
                    <a:pt x="856" y="1773"/>
                  </a:cubicBezTo>
                  <a:cubicBezTo>
                    <a:pt x="856" y="1773"/>
                    <a:pt x="856" y="1773"/>
                    <a:pt x="856" y="1773"/>
                  </a:cubicBezTo>
                  <a:cubicBezTo>
                    <a:pt x="856" y="1773"/>
                    <a:pt x="856" y="1773"/>
                    <a:pt x="856"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4" y="1773"/>
                    <a:pt x="854" y="1773"/>
                    <a:pt x="854" y="1773"/>
                  </a:cubicBezTo>
                  <a:cubicBezTo>
                    <a:pt x="854" y="1773"/>
                    <a:pt x="854" y="1773"/>
                    <a:pt x="854" y="1773"/>
                  </a:cubicBezTo>
                  <a:cubicBezTo>
                    <a:pt x="854" y="1773"/>
                    <a:pt x="854" y="1774"/>
                    <a:pt x="854" y="1774"/>
                  </a:cubicBezTo>
                  <a:cubicBezTo>
                    <a:pt x="854" y="1774"/>
                    <a:pt x="854" y="1774"/>
                    <a:pt x="854" y="1774"/>
                  </a:cubicBezTo>
                  <a:cubicBezTo>
                    <a:pt x="854" y="1774"/>
                    <a:pt x="854" y="1774"/>
                    <a:pt x="854"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2" y="1774"/>
                  </a:cubicBezTo>
                  <a:cubicBezTo>
                    <a:pt x="852" y="1774"/>
                    <a:pt x="852" y="1774"/>
                    <a:pt x="852" y="1774"/>
                  </a:cubicBezTo>
                  <a:cubicBezTo>
                    <a:pt x="853" y="1774"/>
                    <a:pt x="855" y="1774"/>
                    <a:pt x="856" y="1773"/>
                  </a:cubicBezTo>
                  <a:cubicBezTo>
                    <a:pt x="856" y="1773"/>
                    <a:pt x="856" y="1773"/>
                    <a:pt x="857" y="1773"/>
                  </a:cubicBezTo>
                  <a:cubicBezTo>
                    <a:pt x="857" y="1773"/>
                    <a:pt x="857" y="1773"/>
                    <a:pt x="857" y="1773"/>
                  </a:cubicBezTo>
                  <a:cubicBezTo>
                    <a:pt x="858" y="1773"/>
                    <a:pt x="858" y="1773"/>
                    <a:pt x="858" y="1773"/>
                  </a:cubicBezTo>
                  <a:cubicBezTo>
                    <a:pt x="858" y="1773"/>
                    <a:pt x="859" y="1773"/>
                    <a:pt x="859" y="1772"/>
                  </a:cubicBezTo>
                  <a:cubicBezTo>
                    <a:pt x="859" y="1772"/>
                    <a:pt x="860" y="1772"/>
                    <a:pt x="860" y="1772"/>
                  </a:cubicBezTo>
                  <a:cubicBezTo>
                    <a:pt x="860" y="1772"/>
                    <a:pt x="860" y="1772"/>
                    <a:pt x="860" y="1772"/>
                  </a:cubicBezTo>
                  <a:cubicBezTo>
                    <a:pt x="861" y="1772"/>
                    <a:pt x="861" y="1772"/>
                    <a:pt x="861" y="1772"/>
                  </a:cubicBezTo>
                  <a:cubicBezTo>
                    <a:pt x="861" y="1772"/>
                    <a:pt x="861" y="1772"/>
                    <a:pt x="862" y="1772"/>
                  </a:cubicBezTo>
                  <a:cubicBezTo>
                    <a:pt x="862" y="1771"/>
                    <a:pt x="863" y="1771"/>
                    <a:pt x="864" y="1771"/>
                  </a:cubicBezTo>
                  <a:cubicBezTo>
                    <a:pt x="864" y="1771"/>
                    <a:pt x="864" y="1771"/>
                    <a:pt x="864" y="1771"/>
                  </a:cubicBezTo>
                  <a:cubicBezTo>
                    <a:pt x="866" y="1770"/>
                    <a:pt x="867" y="1770"/>
                    <a:pt x="868" y="1770"/>
                  </a:cubicBezTo>
                  <a:cubicBezTo>
                    <a:pt x="868" y="1770"/>
                    <a:pt x="868" y="1770"/>
                    <a:pt x="868" y="1770"/>
                  </a:cubicBezTo>
                  <a:cubicBezTo>
                    <a:pt x="868" y="1769"/>
                    <a:pt x="868" y="1769"/>
                    <a:pt x="868" y="1769"/>
                  </a:cubicBezTo>
                  <a:cubicBezTo>
                    <a:pt x="869" y="1769"/>
                    <a:pt x="869" y="1769"/>
                    <a:pt x="869" y="1769"/>
                  </a:cubicBezTo>
                  <a:cubicBezTo>
                    <a:pt x="879" y="1766"/>
                    <a:pt x="888" y="1762"/>
                    <a:pt x="897" y="1758"/>
                  </a:cubicBezTo>
                  <a:cubicBezTo>
                    <a:pt x="905" y="1755"/>
                    <a:pt x="912" y="1752"/>
                    <a:pt x="919" y="1748"/>
                  </a:cubicBezTo>
                  <a:cubicBezTo>
                    <a:pt x="916" y="1750"/>
                    <a:pt x="907" y="1753"/>
                    <a:pt x="897" y="1757"/>
                  </a:cubicBezTo>
                  <a:close/>
                  <a:moveTo>
                    <a:pt x="1257" y="1568"/>
                  </a:moveTo>
                  <a:cubicBezTo>
                    <a:pt x="1258" y="1567"/>
                    <a:pt x="1258" y="1567"/>
                    <a:pt x="1259" y="1566"/>
                  </a:cubicBezTo>
                  <a:cubicBezTo>
                    <a:pt x="1258" y="1567"/>
                    <a:pt x="1257" y="1567"/>
                    <a:pt x="1257" y="1568"/>
                  </a:cubicBezTo>
                  <a:close/>
                  <a:moveTo>
                    <a:pt x="1277" y="1560"/>
                  </a:moveTo>
                  <a:cubicBezTo>
                    <a:pt x="1273" y="1562"/>
                    <a:pt x="1269" y="1564"/>
                    <a:pt x="1265" y="1567"/>
                  </a:cubicBezTo>
                  <a:cubicBezTo>
                    <a:pt x="1279" y="1561"/>
                    <a:pt x="1280" y="1559"/>
                    <a:pt x="1277" y="1560"/>
                  </a:cubicBezTo>
                  <a:close/>
                  <a:moveTo>
                    <a:pt x="1285" y="1556"/>
                  </a:moveTo>
                  <a:cubicBezTo>
                    <a:pt x="1302" y="1551"/>
                    <a:pt x="1312" y="1533"/>
                    <a:pt x="1328" y="1524"/>
                  </a:cubicBezTo>
                  <a:cubicBezTo>
                    <a:pt x="1299" y="1524"/>
                    <a:pt x="1281" y="1551"/>
                    <a:pt x="1259" y="1566"/>
                  </a:cubicBezTo>
                  <a:cubicBezTo>
                    <a:pt x="1264" y="1564"/>
                    <a:pt x="1272" y="1561"/>
                    <a:pt x="1276" y="1560"/>
                  </a:cubicBezTo>
                  <a:cubicBezTo>
                    <a:pt x="1276" y="1560"/>
                    <a:pt x="1276" y="1560"/>
                    <a:pt x="1276" y="1560"/>
                  </a:cubicBezTo>
                  <a:cubicBezTo>
                    <a:pt x="1276" y="1560"/>
                    <a:pt x="1276" y="1560"/>
                    <a:pt x="1276" y="1560"/>
                  </a:cubicBezTo>
                  <a:cubicBezTo>
                    <a:pt x="1276" y="1560"/>
                    <a:pt x="1276" y="1560"/>
                    <a:pt x="1276" y="1560"/>
                  </a:cubicBezTo>
                  <a:cubicBezTo>
                    <a:pt x="1276" y="1560"/>
                    <a:pt x="1276" y="1560"/>
                    <a:pt x="1277" y="1560"/>
                  </a:cubicBezTo>
                  <a:cubicBezTo>
                    <a:pt x="1278" y="1559"/>
                    <a:pt x="1279" y="1558"/>
                    <a:pt x="1280" y="1557"/>
                  </a:cubicBezTo>
                  <a:cubicBezTo>
                    <a:pt x="1281" y="1557"/>
                    <a:pt x="1281" y="1557"/>
                    <a:pt x="1281" y="1557"/>
                  </a:cubicBezTo>
                  <a:cubicBezTo>
                    <a:pt x="1281" y="1557"/>
                    <a:pt x="1281" y="1557"/>
                    <a:pt x="1282" y="1557"/>
                  </a:cubicBezTo>
                  <a:cubicBezTo>
                    <a:pt x="1282" y="1557"/>
                    <a:pt x="1283" y="1557"/>
                    <a:pt x="1283" y="1557"/>
                  </a:cubicBezTo>
                  <a:cubicBezTo>
                    <a:pt x="1283" y="1557"/>
                    <a:pt x="1283" y="1557"/>
                    <a:pt x="1283" y="1557"/>
                  </a:cubicBezTo>
                  <a:cubicBezTo>
                    <a:pt x="1283" y="1557"/>
                    <a:pt x="1283" y="1557"/>
                    <a:pt x="1283" y="1557"/>
                  </a:cubicBezTo>
                  <a:cubicBezTo>
                    <a:pt x="1283" y="1557"/>
                    <a:pt x="1284" y="1557"/>
                    <a:pt x="1284" y="1557"/>
                  </a:cubicBezTo>
                  <a:cubicBezTo>
                    <a:pt x="1284" y="1557"/>
                    <a:pt x="1285" y="1557"/>
                    <a:pt x="1285" y="1557"/>
                  </a:cubicBezTo>
                  <a:cubicBezTo>
                    <a:pt x="1285" y="1557"/>
                    <a:pt x="1285" y="1557"/>
                    <a:pt x="1285" y="1557"/>
                  </a:cubicBezTo>
                  <a:cubicBezTo>
                    <a:pt x="1285" y="1557"/>
                    <a:pt x="1285" y="1557"/>
                    <a:pt x="1285" y="1557"/>
                  </a:cubicBezTo>
                  <a:cubicBezTo>
                    <a:pt x="1293" y="1556"/>
                    <a:pt x="1289" y="1556"/>
                    <a:pt x="1285" y="1556"/>
                  </a:cubicBezTo>
                  <a:close/>
                  <a:moveTo>
                    <a:pt x="1899" y="915"/>
                  </a:moveTo>
                  <a:cubicBezTo>
                    <a:pt x="1899" y="915"/>
                    <a:pt x="1899" y="915"/>
                    <a:pt x="1899" y="915"/>
                  </a:cubicBezTo>
                  <a:cubicBezTo>
                    <a:pt x="1899" y="915"/>
                    <a:pt x="1899" y="915"/>
                    <a:pt x="1899" y="916"/>
                  </a:cubicBezTo>
                  <a:cubicBezTo>
                    <a:pt x="1900" y="915"/>
                    <a:pt x="1900" y="914"/>
                    <a:pt x="1900" y="914"/>
                  </a:cubicBezTo>
                  <a:cubicBezTo>
                    <a:pt x="1900" y="914"/>
                    <a:pt x="1900" y="914"/>
                    <a:pt x="1899" y="915"/>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9" y="1687"/>
                  </a:moveTo>
                  <a:cubicBezTo>
                    <a:pt x="1059" y="1687"/>
                    <a:pt x="1059" y="1687"/>
                    <a:pt x="1059" y="1687"/>
                  </a:cubicBezTo>
                  <a:cubicBezTo>
                    <a:pt x="1059" y="1687"/>
                    <a:pt x="1059" y="1687"/>
                    <a:pt x="1059" y="1687"/>
                  </a:cubicBezTo>
                  <a:cubicBezTo>
                    <a:pt x="1059" y="1687"/>
                    <a:pt x="1059" y="1687"/>
                    <a:pt x="1059" y="1687"/>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899" y="915"/>
                  </a:moveTo>
                  <a:cubicBezTo>
                    <a:pt x="1899" y="915"/>
                    <a:pt x="1899" y="915"/>
                    <a:pt x="1899" y="915"/>
                  </a:cubicBezTo>
                  <a:cubicBezTo>
                    <a:pt x="1899" y="915"/>
                    <a:pt x="1899" y="915"/>
                    <a:pt x="1899" y="916"/>
                  </a:cubicBezTo>
                  <a:cubicBezTo>
                    <a:pt x="1900" y="915"/>
                    <a:pt x="1900" y="914"/>
                    <a:pt x="1900" y="914"/>
                  </a:cubicBezTo>
                  <a:cubicBezTo>
                    <a:pt x="1900" y="914"/>
                    <a:pt x="1900" y="914"/>
                    <a:pt x="1899" y="915"/>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734">
              <a:extLst>
                <a:ext uri="{FF2B5EF4-FFF2-40B4-BE49-F238E27FC236}">
                  <a16:creationId xmlns:a16="http://schemas.microsoft.com/office/drawing/2014/main" id="{0CF0C3E6-BD60-4EEF-A5C5-1A8FB764A3AB}"/>
                </a:ext>
              </a:extLst>
            </p:cNvPr>
            <p:cNvSpPr>
              <a:spLocks/>
            </p:cNvSpPr>
            <p:nvPr userDrawn="1"/>
          </p:nvSpPr>
          <p:spPr bwMode="auto">
            <a:xfrm>
              <a:off x="4075" y="1199"/>
              <a:ext cx="19" cy="35"/>
            </a:xfrm>
            <a:custGeom>
              <a:avLst/>
              <a:gdLst>
                <a:gd name="T0" fmla="*/ 0 w 13"/>
                <a:gd name="T1" fmla="*/ 24 h 24"/>
                <a:gd name="T2" fmla="*/ 13 w 13"/>
                <a:gd name="T3" fmla="*/ 0 h 24"/>
                <a:gd name="T4" fmla="*/ 0 w 13"/>
                <a:gd name="T5" fmla="*/ 24 h 24"/>
              </a:gdLst>
              <a:ahLst/>
              <a:cxnLst>
                <a:cxn ang="0">
                  <a:pos x="T0" y="T1"/>
                </a:cxn>
                <a:cxn ang="0">
                  <a:pos x="T2" y="T3"/>
                </a:cxn>
                <a:cxn ang="0">
                  <a:pos x="T4" y="T5"/>
                </a:cxn>
              </a:cxnLst>
              <a:rect l="0" t="0" r="r" b="b"/>
              <a:pathLst>
                <a:path w="13" h="24">
                  <a:moveTo>
                    <a:pt x="0" y="24"/>
                  </a:moveTo>
                  <a:cubicBezTo>
                    <a:pt x="6" y="13"/>
                    <a:pt x="10" y="6"/>
                    <a:pt x="13" y="0"/>
                  </a:cubicBezTo>
                  <a:cubicBezTo>
                    <a:pt x="9" y="8"/>
                    <a:pt x="5" y="16"/>
                    <a:pt x="0"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735">
              <a:extLst>
                <a:ext uri="{FF2B5EF4-FFF2-40B4-BE49-F238E27FC236}">
                  <a16:creationId xmlns:a16="http://schemas.microsoft.com/office/drawing/2014/main" id="{6F600E41-4B6F-4B45-A31F-1A852D88E11F}"/>
                </a:ext>
              </a:extLst>
            </p:cNvPr>
            <p:cNvSpPr>
              <a:spLocks/>
            </p:cNvSpPr>
            <p:nvPr userDrawn="1"/>
          </p:nvSpPr>
          <p:spPr bwMode="auto">
            <a:xfrm>
              <a:off x="1625" y="2647"/>
              <a:ext cx="13" cy="11"/>
            </a:xfrm>
            <a:custGeom>
              <a:avLst/>
              <a:gdLst>
                <a:gd name="T0" fmla="*/ 9 w 9"/>
                <a:gd name="T1" fmla="*/ 0 h 7"/>
                <a:gd name="T2" fmla="*/ 0 w 9"/>
                <a:gd name="T3" fmla="*/ 7 h 7"/>
                <a:gd name="T4" fmla="*/ 9 w 9"/>
                <a:gd name="T5" fmla="*/ 0 h 7"/>
              </a:gdLst>
              <a:ahLst/>
              <a:cxnLst>
                <a:cxn ang="0">
                  <a:pos x="T0" y="T1"/>
                </a:cxn>
                <a:cxn ang="0">
                  <a:pos x="T2" y="T3"/>
                </a:cxn>
                <a:cxn ang="0">
                  <a:pos x="T4" y="T5"/>
                </a:cxn>
              </a:cxnLst>
              <a:rect l="0" t="0" r="r" b="b"/>
              <a:pathLst>
                <a:path w="9" h="7">
                  <a:moveTo>
                    <a:pt x="9" y="0"/>
                  </a:moveTo>
                  <a:cubicBezTo>
                    <a:pt x="9" y="1"/>
                    <a:pt x="5" y="4"/>
                    <a:pt x="0" y="7"/>
                  </a:cubicBezTo>
                  <a:cubicBezTo>
                    <a:pt x="1" y="7"/>
                    <a:pt x="3" y="5"/>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736">
              <a:extLst>
                <a:ext uri="{FF2B5EF4-FFF2-40B4-BE49-F238E27FC236}">
                  <a16:creationId xmlns:a16="http://schemas.microsoft.com/office/drawing/2014/main" id="{277C4548-99AA-4DE2-9A7C-D958D2B4221A}"/>
                </a:ext>
              </a:extLst>
            </p:cNvPr>
            <p:cNvSpPr>
              <a:spLocks/>
            </p:cNvSpPr>
            <p:nvPr userDrawn="1"/>
          </p:nvSpPr>
          <p:spPr bwMode="auto">
            <a:xfrm>
              <a:off x="4401" y="510"/>
              <a:ext cx="16" cy="84"/>
            </a:xfrm>
            <a:custGeom>
              <a:avLst/>
              <a:gdLst>
                <a:gd name="T0" fmla="*/ 5 w 11"/>
                <a:gd name="T1" fmla="*/ 21 h 58"/>
                <a:gd name="T2" fmla="*/ 0 w 11"/>
                <a:gd name="T3" fmla="*/ 58 h 58"/>
                <a:gd name="T4" fmla="*/ 5 w 11"/>
                <a:gd name="T5" fmla="*/ 21 h 58"/>
              </a:gdLst>
              <a:ahLst/>
              <a:cxnLst>
                <a:cxn ang="0">
                  <a:pos x="T0" y="T1"/>
                </a:cxn>
                <a:cxn ang="0">
                  <a:pos x="T2" y="T3"/>
                </a:cxn>
                <a:cxn ang="0">
                  <a:pos x="T4" y="T5"/>
                </a:cxn>
              </a:cxnLst>
              <a:rect l="0" t="0" r="r" b="b"/>
              <a:pathLst>
                <a:path w="11" h="58">
                  <a:moveTo>
                    <a:pt x="5" y="21"/>
                  </a:moveTo>
                  <a:cubicBezTo>
                    <a:pt x="11" y="0"/>
                    <a:pt x="3" y="41"/>
                    <a:pt x="0" y="58"/>
                  </a:cubicBezTo>
                  <a:cubicBezTo>
                    <a:pt x="2" y="41"/>
                    <a:pt x="1" y="34"/>
                    <a:pt x="5"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Freeform 737">
              <a:extLst>
                <a:ext uri="{FF2B5EF4-FFF2-40B4-BE49-F238E27FC236}">
                  <a16:creationId xmlns:a16="http://schemas.microsoft.com/office/drawing/2014/main" id="{EB0E7C24-D1E4-44B5-9239-A5D476F393DB}"/>
                </a:ext>
              </a:extLst>
            </p:cNvPr>
            <p:cNvSpPr>
              <a:spLocks/>
            </p:cNvSpPr>
            <p:nvPr userDrawn="1"/>
          </p:nvSpPr>
          <p:spPr bwMode="auto">
            <a:xfrm>
              <a:off x="4365" y="672"/>
              <a:ext cx="16" cy="59"/>
            </a:xfrm>
            <a:custGeom>
              <a:avLst/>
              <a:gdLst>
                <a:gd name="T0" fmla="*/ 0 w 11"/>
                <a:gd name="T1" fmla="*/ 41 h 41"/>
                <a:gd name="T2" fmla="*/ 11 w 11"/>
                <a:gd name="T3" fmla="*/ 0 h 41"/>
                <a:gd name="T4" fmla="*/ 0 w 11"/>
                <a:gd name="T5" fmla="*/ 41 h 41"/>
              </a:gdLst>
              <a:ahLst/>
              <a:cxnLst>
                <a:cxn ang="0">
                  <a:pos x="T0" y="T1"/>
                </a:cxn>
                <a:cxn ang="0">
                  <a:pos x="T2" y="T3"/>
                </a:cxn>
                <a:cxn ang="0">
                  <a:pos x="T4" y="T5"/>
                </a:cxn>
              </a:cxnLst>
              <a:rect l="0" t="0" r="r" b="b"/>
              <a:pathLst>
                <a:path w="11" h="41">
                  <a:moveTo>
                    <a:pt x="0" y="41"/>
                  </a:moveTo>
                  <a:cubicBezTo>
                    <a:pt x="4" y="31"/>
                    <a:pt x="7" y="17"/>
                    <a:pt x="11" y="0"/>
                  </a:cubicBezTo>
                  <a:cubicBezTo>
                    <a:pt x="9" y="11"/>
                    <a:pt x="6" y="23"/>
                    <a:pt x="0"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Freeform 738">
              <a:extLst>
                <a:ext uri="{FF2B5EF4-FFF2-40B4-BE49-F238E27FC236}">
                  <a16:creationId xmlns:a16="http://schemas.microsoft.com/office/drawing/2014/main" id="{E8841C92-466C-4054-BFC3-B0FE3560D8D6}"/>
                </a:ext>
              </a:extLst>
            </p:cNvPr>
            <p:cNvSpPr>
              <a:spLocks/>
            </p:cNvSpPr>
            <p:nvPr userDrawn="1"/>
          </p:nvSpPr>
          <p:spPr bwMode="auto">
            <a:xfrm>
              <a:off x="4381" y="575"/>
              <a:ext cx="17" cy="97"/>
            </a:xfrm>
            <a:custGeom>
              <a:avLst/>
              <a:gdLst>
                <a:gd name="T0" fmla="*/ 12 w 12"/>
                <a:gd name="T1" fmla="*/ 0 h 67"/>
                <a:gd name="T2" fmla="*/ 0 w 12"/>
                <a:gd name="T3" fmla="*/ 67 h 67"/>
                <a:gd name="T4" fmla="*/ 12 w 12"/>
                <a:gd name="T5" fmla="*/ 0 h 67"/>
              </a:gdLst>
              <a:ahLst/>
              <a:cxnLst>
                <a:cxn ang="0">
                  <a:pos x="T0" y="T1"/>
                </a:cxn>
                <a:cxn ang="0">
                  <a:pos x="T2" y="T3"/>
                </a:cxn>
                <a:cxn ang="0">
                  <a:pos x="T4" y="T5"/>
                </a:cxn>
              </a:cxnLst>
              <a:rect l="0" t="0" r="r" b="b"/>
              <a:pathLst>
                <a:path w="12" h="67">
                  <a:moveTo>
                    <a:pt x="12" y="0"/>
                  </a:moveTo>
                  <a:cubicBezTo>
                    <a:pt x="8" y="26"/>
                    <a:pt x="4" y="49"/>
                    <a:pt x="0" y="67"/>
                  </a:cubicBezTo>
                  <a:cubicBezTo>
                    <a:pt x="3" y="50"/>
                    <a:pt x="5" y="35"/>
                    <a:pt x="1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Freeform 739">
              <a:extLst>
                <a:ext uri="{FF2B5EF4-FFF2-40B4-BE49-F238E27FC236}">
                  <a16:creationId xmlns:a16="http://schemas.microsoft.com/office/drawing/2014/main" id="{07A11A8D-DDEB-4CFA-9AFA-8AD67232D882}"/>
                </a:ext>
              </a:extLst>
            </p:cNvPr>
            <p:cNvSpPr>
              <a:spLocks/>
            </p:cNvSpPr>
            <p:nvPr userDrawn="1"/>
          </p:nvSpPr>
          <p:spPr bwMode="auto">
            <a:xfrm>
              <a:off x="4190" y="1112"/>
              <a:ext cx="62" cy="118"/>
            </a:xfrm>
            <a:custGeom>
              <a:avLst/>
              <a:gdLst>
                <a:gd name="T0" fmla="*/ 3 w 43"/>
                <a:gd name="T1" fmla="*/ 78 h 82"/>
                <a:gd name="T2" fmla="*/ 29 w 43"/>
                <a:gd name="T3" fmla="*/ 22 h 82"/>
                <a:gd name="T4" fmla="*/ 16 w 43"/>
                <a:gd name="T5" fmla="*/ 54 h 82"/>
                <a:gd name="T6" fmla="*/ 43 w 43"/>
                <a:gd name="T7" fmla="*/ 0 h 82"/>
                <a:gd name="T8" fmla="*/ 3 w 43"/>
                <a:gd name="T9" fmla="*/ 78 h 82"/>
                <a:gd name="T10" fmla="*/ 10 w 43"/>
                <a:gd name="T11" fmla="*/ 66 h 82"/>
                <a:gd name="T12" fmla="*/ 7 w 43"/>
                <a:gd name="T13" fmla="*/ 71 h 82"/>
                <a:gd name="T14" fmla="*/ 6 w 43"/>
                <a:gd name="T15" fmla="*/ 73 h 82"/>
                <a:gd name="T16" fmla="*/ 3 w 43"/>
                <a:gd name="T17" fmla="*/ 78 h 82"/>
                <a:gd name="T18" fmla="*/ 3 w 43"/>
                <a:gd name="T19" fmla="*/ 78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82">
                  <a:moveTo>
                    <a:pt x="3" y="78"/>
                  </a:moveTo>
                  <a:cubicBezTo>
                    <a:pt x="6" y="73"/>
                    <a:pt x="26" y="21"/>
                    <a:pt x="29" y="22"/>
                  </a:cubicBezTo>
                  <a:cubicBezTo>
                    <a:pt x="24" y="32"/>
                    <a:pt x="20" y="43"/>
                    <a:pt x="16" y="54"/>
                  </a:cubicBezTo>
                  <a:cubicBezTo>
                    <a:pt x="21" y="34"/>
                    <a:pt x="33" y="17"/>
                    <a:pt x="43" y="0"/>
                  </a:cubicBezTo>
                  <a:cubicBezTo>
                    <a:pt x="32" y="27"/>
                    <a:pt x="16" y="52"/>
                    <a:pt x="3" y="78"/>
                  </a:cubicBezTo>
                  <a:cubicBezTo>
                    <a:pt x="6" y="74"/>
                    <a:pt x="8" y="70"/>
                    <a:pt x="10" y="66"/>
                  </a:cubicBezTo>
                  <a:cubicBezTo>
                    <a:pt x="1" y="80"/>
                    <a:pt x="0" y="82"/>
                    <a:pt x="7" y="71"/>
                  </a:cubicBezTo>
                  <a:cubicBezTo>
                    <a:pt x="2" y="80"/>
                    <a:pt x="1" y="80"/>
                    <a:pt x="6" y="73"/>
                  </a:cubicBezTo>
                  <a:cubicBezTo>
                    <a:pt x="8" y="68"/>
                    <a:pt x="7" y="70"/>
                    <a:pt x="3" y="78"/>
                  </a:cubicBezTo>
                  <a:cubicBezTo>
                    <a:pt x="6" y="73"/>
                    <a:pt x="11" y="64"/>
                    <a:pt x="3"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Freeform 740">
              <a:extLst>
                <a:ext uri="{FF2B5EF4-FFF2-40B4-BE49-F238E27FC236}">
                  <a16:creationId xmlns:a16="http://schemas.microsoft.com/office/drawing/2014/main" id="{6DC9B80C-A273-45EB-9FA5-812F16C7E922}"/>
                </a:ext>
              </a:extLst>
            </p:cNvPr>
            <p:cNvSpPr>
              <a:spLocks/>
            </p:cNvSpPr>
            <p:nvPr userDrawn="1"/>
          </p:nvSpPr>
          <p:spPr bwMode="auto">
            <a:xfrm>
              <a:off x="4117" y="1343"/>
              <a:ext cx="15" cy="32"/>
            </a:xfrm>
            <a:custGeom>
              <a:avLst/>
              <a:gdLst>
                <a:gd name="T0" fmla="*/ 0 w 11"/>
                <a:gd name="T1" fmla="*/ 22 h 22"/>
                <a:gd name="T2" fmla="*/ 11 w 11"/>
                <a:gd name="T3" fmla="*/ 0 h 22"/>
                <a:gd name="T4" fmla="*/ 0 w 11"/>
                <a:gd name="T5" fmla="*/ 22 h 22"/>
              </a:gdLst>
              <a:ahLst/>
              <a:cxnLst>
                <a:cxn ang="0">
                  <a:pos x="T0" y="T1"/>
                </a:cxn>
                <a:cxn ang="0">
                  <a:pos x="T2" y="T3"/>
                </a:cxn>
                <a:cxn ang="0">
                  <a:pos x="T4" y="T5"/>
                </a:cxn>
              </a:cxnLst>
              <a:rect l="0" t="0" r="r" b="b"/>
              <a:pathLst>
                <a:path w="11" h="22">
                  <a:moveTo>
                    <a:pt x="0" y="22"/>
                  </a:moveTo>
                  <a:cubicBezTo>
                    <a:pt x="4" y="14"/>
                    <a:pt x="8" y="6"/>
                    <a:pt x="11" y="0"/>
                  </a:cubicBezTo>
                  <a:cubicBezTo>
                    <a:pt x="7" y="8"/>
                    <a:pt x="4" y="15"/>
                    <a:pt x="0"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Freeform 741">
              <a:extLst>
                <a:ext uri="{FF2B5EF4-FFF2-40B4-BE49-F238E27FC236}">
                  <a16:creationId xmlns:a16="http://schemas.microsoft.com/office/drawing/2014/main" id="{BEB8C622-C530-4843-AC61-EF61831D6301}"/>
                </a:ext>
              </a:extLst>
            </p:cNvPr>
            <p:cNvSpPr>
              <a:spLocks/>
            </p:cNvSpPr>
            <p:nvPr userDrawn="1"/>
          </p:nvSpPr>
          <p:spPr bwMode="auto">
            <a:xfrm>
              <a:off x="4085" y="1415"/>
              <a:ext cx="1" cy="7"/>
            </a:xfrm>
            <a:custGeom>
              <a:avLst/>
              <a:gdLst>
                <a:gd name="T0" fmla="*/ 0 w 1"/>
                <a:gd name="T1" fmla="*/ 4 h 5"/>
                <a:gd name="T2" fmla="*/ 0 w 1"/>
                <a:gd name="T3" fmla="*/ 5 h 5"/>
                <a:gd name="T4" fmla="*/ 0 w 1"/>
                <a:gd name="T5" fmla="*/ 4 h 5"/>
                <a:gd name="T6" fmla="*/ 0 w 1"/>
                <a:gd name="T7" fmla="*/ 4 h 5"/>
                <a:gd name="T8" fmla="*/ 0 w 1"/>
                <a:gd name="T9" fmla="*/ 4 h 5"/>
                <a:gd name="T10" fmla="*/ 0 w 1"/>
                <a:gd name="T11" fmla="*/ 4 h 5"/>
              </a:gdLst>
              <a:ahLst/>
              <a:cxnLst>
                <a:cxn ang="0">
                  <a:pos x="T0" y="T1"/>
                </a:cxn>
                <a:cxn ang="0">
                  <a:pos x="T2" y="T3"/>
                </a:cxn>
                <a:cxn ang="0">
                  <a:pos x="T4" y="T5"/>
                </a:cxn>
                <a:cxn ang="0">
                  <a:pos x="T6" y="T7"/>
                </a:cxn>
                <a:cxn ang="0">
                  <a:pos x="T8" y="T9"/>
                </a:cxn>
                <a:cxn ang="0">
                  <a:pos x="T10" y="T11"/>
                </a:cxn>
              </a:cxnLst>
              <a:rect l="0" t="0" r="r" b="b"/>
              <a:pathLst>
                <a:path w="1" h="5">
                  <a:moveTo>
                    <a:pt x="0" y="4"/>
                  </a:moveTo>
                  <a:cubicBezTo>
                    <a:pt x="0" y="4"/>
                    <a:pt x="0" y="5"/>
                    <a:pt x="0" y="5"/>
                  </a:cubicBezTo>
                  <a:cubicBezTo>
                    <a:pt x="0" y="5"/>
                    <a:pt x="0" y="5"/>
                    <a:pt x="0" y="4"/>
                  </a:cubicBezTo>
                  <a:cubicBezTo>
                    <a:pt x="0" y="4"/>
                    <a:pt x="0" y="4"/>
                    <a:pt x="0" y="4"/>
                  </a:cubicBezTo>
                  <a:cubicBezTo>
                    <a:pt x="0" y="2"/>
                    <a:pt x="1" y="0"/>
                    <a:pt x="0" y="4"/>
                  </a:cubicBezTo>
                  <a:cubicBezTo>
                    <a:pt x="0" y="4"/>
                    <a:pt x="0" y="4"/>
                    <a:pt x="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 name="Freeform 742">
              <a:extLst>
                <a:ext uri="{FF2B5EF4-FFF2-40B4-BE49-F238E27FC236}">
                  <a16:creationId xmlns:a16="http://schemas.microsoft.com/office/drawing/2014/main" id="{DA9BF47E-C472-45F1-92D3-DAD7C7FD9C10}"/>
                </a:ext>
              </a:extLst>
            </p:cNvPr>
            <p:cNvSpPr>
              <a:spLocks/>
            </p:cNvSpPr>
            <p:nvPr userDrawn="1"/>
          </p:nvSpPr>
          <p:spPr bwMode="auto">
            <a:xfrm>
              <a:off x="4049" y="1375"/>
              <a:ext cx="66" cy="109"/>
            </a:xfrm>
            <a:custGeom>
              <a:avLst/>
              <a:gdLst>
                <a:gd name="T0" fmla="*/ 32 w 46"/>
                <a:gd name="T1" fmla="*/ 24 h 76"/>
                <a:gd name="T2" fmla="*/ 25 w 46"/>
                <a:gd name="T3" fmla="*/ 34 h 76"/>
                <a:gd name="T4" fmla="*/ 25 w 46"/>
                <a:gd name="T5" fmla="*/ 34 h 76"/>
                <a:gd name="T6" fmla="*/ 25 w 46"/>
                <a:gd name="T7" fmla="*/ 35 h 76"/>
                <a:gd name="T8" fmla="*/ 25 w 46"/>
                <a:gd name="T9" fmla="*/ 34 h 76"/>
                <a:gd name="T10" fmla="*/ 25 w 46"/>
                <a:gd name="T11" fmla="*/ 35 h 76"/>
                <a:gd name="T12" fmla="*/ 31 w 46"/>
                <a:gd name="T13" fmla="*/ 30 h 76"/>
                <a:gd name="T14" fmla="*/ 32 w 46"/>
                <a:gd name="T15" fmla="*/ 30 h 76"/>
                <a:gd name="T16" fmla="*/ 32 w 46"/>
                <a:gd name="T17" fmla="*/ 30 h 76"/>
                <a:gd name="T18" fmla="*/ 31 w 46"/>
                <a:gd name="T19" fmla="*/ 32 h 76"/>
                <a:gd name="T20" fmla="*/ 26 w 46"/>
                <a:gd name="T21" fmla="*/ 39 h 76"/>
                <a:gd name="T22" fmla="*/ 21 w 46"/>
                <a:gd name="T23" fmla="*/ 48 h 76"/>
                <a:gd name="T24" fmla="*/ 8 w 46"/>
                <a:gd name="T25" fmla="*/ 66 h 76"/>
                <a:gd name="T26" fmla="*/ 2 w 46"/>
                <a:gd name="T27" fmla="*/ 74 h 76"/>
                <a:gd name="T28" fmla="*/ 2 w 46"/>
                <a:gd name="T29" fmla="*/ 74 h 76"/>
                <a:gd name="T30" fmla="*/ 0 w 46"/>
                <a:gd name="T31" fmla="*/ 76 h 76"/>
                <a:gd name="T32" fmla="*/ 7 w 46"/>
                <a:gd name="T33" fmla="*/ 64 h 76"/>
                <a:gd name="T34" fmla="*/ 20 w 46"/>
                <a:gd name="T35" fmla="*/ 42 h 76"/>
                <a:gd name="T36" fmla="*/ 24 w 46"/>
                <a:gd name="T37" fmla="*/ 36 h 76"/>
                <a:gd name="T38" fmla="*/ 24 w 46"/>
                <a:gd name="T39" fmla="*/ 35 h 76"/>
                <a:gd name="T40" fmla="*/ 25 w 46"/>
                <a:gd name="T41" fmla="*/ 33 h 76"/>
                <a:gd name="T42" fmla="*/ 25 w 46"/>
                <a:gd name="T43" fmla="*/ 34 h 76"/>
                <a:gd name="T44" fmla="*/ 38 w 46"/>
                <a:gd name="T45" fmla="*/ 13 h 76"/>
                <a:gd name="T46" fmla="*/ 46 w 46"/>
                <a:gd name="T47" fmla="*/ 0 h 76"/>
                <a:gd name="T48" fmla="*/ 32 w 46"/>
                <a:gd name="T49" fmla="*/ 2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6" h="76">
                  <a:moveTo>
                    <a:pt x="32" y="24"/>
                  </a:moveTo>
                  <a:cubicBezTo>
                    <a:pt x="30" y="27"/>
                    <a:pt x="27" y="31"/>
                    <a:pt x="25" y="34"/>
                  </a:cubicBezTo>
                  <a:cubicBezTo>
                    <a:pt x="25" y="34"/>
                    <a:pt x="25" y="34"/>
                    <a:pt x="25" y="34"/>
                  </a:cubicBezTo>
                  <a:cubicBezTo>
                    <a:pt x="25" y="34"/>
                    <a:pt x="25" y="35"/>
                    <a:pt x="25" y="35"/>
                  </a:cubicBezTo>
                  <a:cubicBezTo>
                    <a:pt x="25" y="35"/>
                    <a:pt x="25" y="34"/>
                    <a:pt x="25" y="34"/>
                  </a:cubicBezTo>
                  <a:cubicBezTo>
                    <a:pt x="25" y="34"/>
                    <a:pt x="25" y="35"/>
                    <a:pt x="25" y="35"/>
                  </a:cubicBezTo>
                  <a:cubicBezTo>
                    <a:pt x="26" y="35"/>
                    <a:pt x="28" y="34"/>
                    <a:pt x="31" y="30"/>
                  </a:cubicBezTo>
                  <a:cubicBezTo>
                    <a:pt x="32" y="30"/>
                    <a:pt x="32" y="30"/>
                    <a:pt x="32" y="30"/>
                  </a:cubicBezTo>
                  <a:cubicBezTo>
                    <a:pt x="32" y="30"/>
                    <a:pt x="32" y="30"/>
                    <a:pt x="32" y="30"/>
                  </a:cubicBezTo>
                  <a:cubicBezTo>
                    <a:pt x="32" y="30"/>
                    <a:pt x="31" y="31"/>
                    <a:pt x="31" y="32"/>
                  </a:cubicBezTo>
                  <a:cubicBezTo>
                    <a:pt x="28" y="37"/>
                    <a:pt x="26" y="39"/>
                    <a:pt x="26" y="39"/>
                  </a:cubicBezTo>
                  <a:cubicBezTo>
                    <a:pt x="24" y="42"/>
                    <a:pt x="23" y="45"/>
                    <a:pt x="21" y="48"/>
                  </a:cubicBezTo>
                  <a:cubicBezTo>
                    <a:pt x="17" y="54"/>
                    <a:pt x="12" y="60"/>
                    <a:pt x="8" y="66"/>
                  </a:cubicBezTo>
                  <a:cubicBezTo>
                    <a:pt x="6" y="68"/>
                    <a:pt x="4" y="71"/>
                    <a:pt x="2" y="74"/>
                  </a:cubicBezTo>
                  <a:cubicBezTo>
                    <a:pt x="2" y="74"/>
                    <a:pt x="2" y="74"/>
                    <a:pt x="2" y="74"/>
                  </a:cubicBezTo>
                  <a:cubicBezTo>
                    <a:pt x="1" y="75"/>
                    <a:pt x="1" y="75"/>
                    <a:pt x="0" y="76"/>
                  </a:cubicBezTo>
                  <a:cubicBezTo>
                    <a:pt x="3" y="72"/>
                    <a:pt x="5" y="68"/>
                    <a:pt x="7" y="64"/>
                  </a:cubicBezTo>
                  <a:cubicBezTo>
                    <a:pt x="11" y="57"/>
                    <a:pt x="16" y="49"/>
                    <a:pt x="20" y="42"/>
                  </a:cubicBezTo>
                  <a:cubicBezTo>
                    <a:pt x="21" y="40"/>
                    <a:pt x="23" y="38"/>
                    <a:pt x="24" y="36"/>
                  </a:cubicBezTo>
                  <a:cubicBezTo>
                    <a:pt x="24" y="35"/>
                    <a:pt x="24" y="35"/>
                    <a:pt x="24" y="35"/>
                  </a:cubicBezTo>
                  <a:cubicBezTo>
                    <a:pt x="25" y="34"/>
                    <a:pt x="25" y="34"/>
                    <a:pt x="25" y="33"/>
                  </a:cubicBezTo>
                  <a:cubicBezTo>
                    <a:pt x="25" y="33"/>
                    <a:pt x="25" y="34"/>
                    <a:pt x="25" y="34"/>
                  </a:cubicBezTo>
                  <a:cubicBezTo>
                    <a:pt x="28" y="27"/>
                    <a:pt x="33" y="19"/>
                    <a:pt x="38" y="13"/>
                  </a:cubicBezTo>
                  <a:cubicBezTo>
                    <a:pt x="41" y="8"/>
                    <a:pt x="44" y="4"/>
                    <a:pt x="46" y="0"/>
                  </a:cubicBezTo>
                  <a:cubicBezTo>
                    <a:pt x="42" y="8"/>
                    <a:pt x="37" y="16"/>
                    <a:pt x="32"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 name="Freeform 743">
              <a:extLst>
                <a:ext uri="{FF2B5EF4-FFF2-40B4-BE49-F238E27FC236}">
                  <a16:creationId xmlns:a16="http://schemas.microsoft.com/office/drawing/2014/main" id="{18ABB1AB-AD7E-45C5-B89B-CAF08D9FB406}"/>
                </a:ext>
              </a:extLst>
            </p:cNvPr>
            <p:cNvSpPr>
              <a:spLocks/>
            </p:cNvSpPr>
            <p:nvPr userDrawn="1"/>
          </p:nvSpPr>
          <p:spPr bwMode="auto">
            <a:xfrm>
              <a:off x="3143" y="2403"/>
              <a:ext cx="69" cy="47"/>
            </a:xfrm>
            <a:custGeom>
              <a:avLst/>
              <a:gdLst>
                <a:gd name="T0" fmla="*/ 27 w 48"/>
                <a:gd name="T1" fmla="*/ 14 h 33"/>
                <a:gd name="T2" fmla="*/ 48 w 48"/>
                <a:gd name="T3" fmla="*/ 0 h 33"/>
                <a:gd name="T4" fmla="*/ 0 w 48"/>
                <a:gd name="T5" fmla="*/ 33 h 33"/>
                <a:gd name="T6" fmla="*/ 27 w 48"/>
                <a:gd name="T7" fmla="*/ 13 h 33"/>
                <a:gd name="T8" fmla="*/ 27 w 48"/>
                <a:gd name="T9" fmla="*/ 14 h 33"/>
                <a:gd name="T10" fmla="*/ 27 w 48"/>
                <a:gd name="T11" fmla="*/ 14 h 33"/>
              </a:gdLst>
              <a:ahLst/>
              <a:cxnLst>
                <a:cxn ang="0">
                  <a:pos x="T0" y="T1"/>
                </a:cxn>
                <a:cxn ang="0">
                  <a:pos x="T2" y="T3"/>
                </a:cxn>
                <a:cxn ang="0">
                  <a:pos x="T4" y="T5"/>
                </a:cxn>
                <a:cxn ang="0">
                  <a:pos x="T6" y="T7"/>
                </a:cxn>
                <a:cxn ang="0">
                  <a:pos x="T8" y="T9"/>
                </a:cxn>
                <a:cxn ang="0">
                  <a:pos x="T10" y="T11"/>
                </a:cxn>
              </a:cxnLst>
              <a:rect l="0" t="0" r="r" b="b"/>
              <a:pathLst>
                <a:path w="48" h="33">
                  <a:moveTo>
                    <a:pt x="27" y="14"/>
                  </a:moveTo>
                  <a:cubicBezTo>
                    <a:pt x="34" y="9"/>
                    <a:pt x="41" y="5"/>
                    <a:pt x="48" y="0"/>
                  </a:cubicBezTo>
                  <a:cubicBezTo>
                    <a:pt x="33" y="11"/>
                    <a:pt x="21" y="33"/>
                    <a:pt x="0" y="33"/>
                  </a:cubicBezTo>
                  <a:cubicBezTo>
                    <a:pt x="11" y="33"/>
                    <a:pt x="20" y="19"/>
                    <a:pt x="27" y="13"/>
                  </a:cubicBezTo>
                  <a:cubicBezTo>
                    <a:pt x="26" y="14"/>
                    <a:pt x="26" y="14"/>
                    <a:pt x="27" y="14"/>
                  </a:cubicBezTo>
                  <a:cubicBezTo>
                    <a:pt x="34" y="9"/>
                    <a:pt x="18" y="20"/>
                    <a:pt x="27"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Freeform 744">
              <a:extLst>
                <a:ext uri="{FF2B5EF4-FFF2-40B4-BE49-F238E27FC236}">
                  <a16:creationId xmlns:a16="http://schemas.microsoft.com/office/drawing/2014/main" id="{323B042D-7110-470A-8765-9D6BE4698333}"/>
                </a:ext>
              </a:extLst>
            </p:cNvPr>
            <p:cNvSpPr>
              <a:spLocks/>
            </p:cNvSpPr>
            <p:nvPr userDrawn="1"/>
          </p:nvSpPr>
          <p:spPr bwMode="auto">
            <a:xfrm>
              <a:off x="2959" y="2512"/>
              <a:ext cx="16" cy="9"/>
            </a:xfrm>
            <a:custGeom>
              <a:avLst/>
              <a:gdLst>
                <a:gd name="T0" fmla="*/ 0 w 11"/>
                <a:gd name="T1" fmla="*/ 6 h 6"/>
                <a:gd name="T2" fmla="*/ 11 w 11"/>
                <a:gd name="T3" fmla="*/ 0 h 6"/>
                <a:gd name="T4" fmla="*/ 0 w 11"/>
                <a:gd name="T5" fmla="*/ 6 h 6"/>
                <a:gd name="T6" fmla="*/ 0 w 11"/>
                <a:gd name="T7" fmla="*/ 6 h 6"/>
              </a:gdLst>
              <a:ahLst/>
              <a:cxnLst>
                <a:cxn ang="0">
                  <a:pos x="T0" y="T1"/>
                </a:cxn>
                <a:cxn ang="0">
                  <a:pos x="T2" y="T3"/>
                </a:cxn>
                <a:cxn ang="0">
                  <a:pos x="T4" y="T5"/>
                </a:cxn>
                <a:cxn ang="0">
                  <a:pos x="T6" y="T7"/>
                </a:cxn>
              </a:cxnLst>
              <a:rect l="0" t="0" r="r" b="b"/>
              <a:pathLst>
                <a:path w="11" h="6">
                  <a:moveTo>
                    <a:pt x="0" y="6"/>
                  </a:moveTo>
                  <a:cubicBezTo>
                    <a:pt x="4" y="4"/>
                    <a:pt x="7" y="2"/>
                    <a:pt x="11" y="0"/>
                  </a:cubicBezTo>
                  <a:cubicBezTo>
                    <a:pt x="7" y="3"/>
                    <a:pt x="1" y="6"/>
                    <a:pt x="0" y="6"/>
                  </a:cubicBezTo>
                  <a:cubicBezTo>
                    <a:pt x="4" y="4"/>
                    <a:pt x="0" y="6"/>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 name="Freeform 745">
              <a:extLst>
                <a:ext uri="{FF2B5EF4-FFF2-40B4-BE49-F238E27FC236}">
                  <a16:creationId xmlns:a16="http://schemas.microsoft.com/office/drawing/2014/main" id="{82763D3A-0908-489B-9D59-A4A352FE9955}"/>
                </a:ext>
              </a:extLst>
            </p:cNvPr>
            <p:cNvSpPr>
              <a:spLocks/>
            </p:cNvSpPr>
            <p:nvPr userDrawn="1"/>
          </p:nvSpPr>
          <p:spPr bwMode="auto">
            <a:xfrm>
              <a:off x="2477" y="2764"/>
              <a:ext cx="33" cy="53"/>
            </a:xfrm>
            <a:custGeom>
              <a:avLst/>
              <a:gdLst>
                <a:gd name="T0" fmla="*/ 7 w 23"/>
                <a:gd name="T1" fmla="*/ 4 h 37"/>
                <a:gd name="T2" fmla="*/ 23 w 23"/>
                <a:gd name="T3" fmla="*/ 0 h 37"/>
                <a:gd name="T4" fmla="*/ 8 w 23"/>
                <a:gd name="T5" fmla="*/ 37 h 37"/>
                <a:gd name="T6" fmla="*/ 7 w 23"/>
                <a:gd name="T7" fmla="*/ 4 h 37"/>
                <a:gd name="T8" fmla="*/ 7 w 23"/>
                <a:gd name="T9" fmla="*/ 4 h 37"/>
              </a:gdLst>
              <a:ahLst/>
              <a:cxnLst>
                <a:cxn ang="0">
                  <a:pos x="T0" y="T1"/>
                </a:cxn>
                <a:cxn ang="0">
                  <a:pos x="T2" y="T3"/>
                </a:cxn>
                <a:cxn ang="0">
                  <a:pos x="T4" y="T5"/>
                </a:cxn>
                <a:cxn ang="0">
                  <a:pos x="T6" y="T7"/>
                </a:cxn>
                <a:cxn ang="0">
                  <a:pos x="T8" y="T9"/>
                </a:cxn>
              </a:cxnLst>
              <a:rect l="0" t="0" r="r" b="b"/>
              <a:pathLst>
                <a:path w="23" h="37">
                  <a:moveTo>
                    <a:pt x="7" y="4"/>
                  </a:moveTo>
                  <a:cubicBezTo>
                    <a:pt x="12" y="3"/>
                    <a:pt x="18" y="1"/>
                    <a:pt x="23" y="0"/>
                  </a:cubicBezTo>
                  <a:cubicBezTo>
                    <a:pt x="0" y="0"/>
                    <a:pt x="5" y="23"/>
                    <a:pt x="8" y="37"/>
                  </a:cubicBezTo>
                  <a:cubicBezTo>
                    <a:pt x="6" y="29"/>
                    <a:pt x="7" y="5"/>
                    <a:pt x="7" y="4"/>
                  </a:cubicBezTo>
                  <a:cubicBezTo>
                    <a:pt x="12" y="3"/>
                    <a:pt x="7" y="4"/>
                    <a:pt x="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 name="Freeform 746">
              <a:extLst>
                <a:ext uri="{FF2B5EF4-FFF2-40B4-BE49-F238E27FC236}">
                  <a16:creationId xmlns:a16="http://schemas.microsoft.com/office/drawing/2014/main" id="{EC6AC4F7-A329-43CB-870F-C48CEB9722BA}"/>
                </a:ext>
              </a:extLst>
            </p:cNvPr>
            <p:cNvSpPr>
              <a:spLocks/>
            </p:cNvSpPr>
            <p:nvPr userDrawn="1"/>
          </p:nvSpPr>
          <p:spPr bwMode="auto">
            <a:xfrm>
              <a:off x="2518" y="3013"/>
              <a:ext cx="13" cy="83"/>
            </a:xfrm>
            <a:custGeom>
              <a:avLst/>
              <a:gdLst>
                <a:gd name="T0" fmla="*/ 0 w 9"/>
                <a:gd name="T1" fmla="*/ 0 h 58"/>
                <a:gd name="T2" fmla="*/ 9 w 9"/>
                <a:gd name="T3" fmla="*/ 58 h 58"/>
                <a:gd name="T4" fmla="*/ 0 w 9"/>
                <a:gd name="T5" fmla="*/ 0 h 58"/>
                <a:gd name="T6" fmla="*/ 0 w 9"/>
                <a:gd name="T7" fmla="*/ 0 h 58"/>
                <a:gd name="T8" fmla="*/ 0 w 9"/>
                <a:gd name="T9" fmla="*/ 0 h 58"/>
              </a:gdLst>
              <a:ahLst/>
              <a:cxnLst>
                <a:cxn ang="0">
                  <a:pos x="T0" y="T1"/>
                </a:cxn>
                <a:cxn ang="0">
                  <a:pos x="T2" y="T3"/>
                </a:cxn>
                <a:cxn ang="0">
                  <a:pos x="T4" y="T5"/>
                </a:cxn>
                <a:cxn ang="0">
                  <a:pos x="T6" y="T7"/>
                </a:cxn>
                <a:cxn ang="0">
                  <a:pos x="T8" y="T9"/>
                </a:cxn>
              </a:cxnLst>
              <a:rect l="0" t="0" r="r" b="b"/>
              <a:pathLst>
                <a:path w="9" h="58">
                  <a:moveTo>
                    <a:pt x="0" y="0"/>
                  </a:moveTo>
                  <a:cubicBezTo>
                    <a:pt x="5" y="20"/>
                    <a:pt x="8" y="39"/>
                    <a:pt x="9" y="58"/>
                  </a:cubicBezTo>
                  <a:cubicBezTo>
                    <a:pt x="6" y="38"/>
                    <a:pt x="2" y="8"/>
                    <a:pt x="0" y="0"/>
                  </a:cubicBezTo>
                  <a:cubicBezTo>
                    <a:pt x="7" y="24"/>
                    <a:pt x="0" y="0"/>
                    <a:pt x="0" y="0"/>
                  </a:cubicBezTo>
                  <a:cubicBezTo>
                    <a:pt x="5" y="19"/>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 name="Freeform 747">
              <a:extLst>
                <a:ext uri="{FF2B5EF4-FFF2-40B4-BE49-F238E27FC236}">
                  <a16:creationId xmlns:a16="http://schemas.microsoft.com/office/drawing/2014/main" id="{43EBA615-5A74-432F-BBE5-357AAB46308F}"/>
                </a:ext>
              </a:extLst>
            </p:cNvPr>
            <p:cNvSpPr>
              <a:spLocks/>
            </p:cNvSpPr>
            <p:nvPr userDrawn="1"/>
          </p:nvSpPr>
          <p:spPr bwMode="auto">
            <a:xfrm>
              <a:off x="2381" y="2387"/>
              <a:ext cx="43" cy="148"/>
            </a:xfrm>
            <a:custGeom>
              <a:avLst/>
              <a:gdLst>
                <a:gd name="T0" fmla="*/ 30 w 30"/>
                <a:gd name="T1" fmla="*/ 94 h 103"/>
                <a:gd name="T2" fmla="*/ 0 w 30"/>
                <a:gd name="T3" fmla="*/ 0 h 103"/>
                <a:gd name="T4" fmla="*/ 30 w 30"/>
                <a:gd name="T5" fmla="*/ 94 h 103"/>
              </a:gdLst>
              <a:ahLst/>
              <a:cxnLst>
                <a:cxn ang="0">
                  <a:pos x="T0" y="T1"/>
                </a:cxn>
                <a:cxn ang="0">
                  <a:pos x="T2" y="T3"/>
                </a:cxn>
                <a:cxn ang="0">
                  <a:pos x="T4" y="T5"/>
                </a:cxn>
              </a:cxnLst>
              <a:rect l="0" t="0" r="r" b="b"/>
              <a:pathLst>
                <a:path w="30" h="103">
                  <a:moveTo>
                    <a:pt x="30" y="94"/>
                  </a:moveTo>
                  <a:cubicBezTo>
                    <a:pt x="29" y="103"/>
                    <a:pt x="8" y="23"/>
                    <a:pt x="0" y="0"/>
                  </a:cubicBezTo>
                  <a:cubicBezTo>
                    <a:pt x="9" y="15"/>
                    <a:pt x="17" y="64"/>
                    <a:pt x="30" y="9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Freeform 748">
              <a:extLst>
                <a:ext uri="{FF2B5EF4-FFF2-40B4-BE49-F238E27FC236}">
                  <a16:creationId xmlns:a16="http://schemas.microsoft.com/office/drawing/2014/main" id="{A0FAABDB-E705-4A14-AF71-3697220BA14C}"/>
                </a:ext>
              </a:extLst>
            </p:cNvPr>
            <p:cNvSpPr>
              <a:spLocks/>
            </p:cNvSpPr>
            <p:nvPr userDrawn="1"/>
          </p:nvSpPr>
          <p:spPr bwMode="auto">
            <a:xfrm>
              <a:off x="3963" y="1278"/>
              <a:ext cx="90" cy="141"/>
            </a:xfrm>
            <a:custGeom>
              <a:avLst/>
              <a:gdLst>
                <a:gd name="T0" fmla="*/ 43 w 63"/>
                <a:gd name="T1" fmla="*/ 32 h 98"/>
                <a:gd name="T2" fmla="*/ 0 w 63"/>
                <a:gd name="T3" fmla="*/ 98 h 98"/>
                <a:gd name="T4" fmla="*/ 32 w 63"/>
                <a:gd name="T5" fmla="*/ 50 h 98"/>
                <a:gd name="T6" fmla="*/ 32 w 63"/>
                <a:gd name="T7" fmla="*/ 50 h 98"/>
                <a:gd name="T8" fmla="*/ 43 w 63"/>
                <a:gd name="T9" fmla="*/ 32 h 98"/>
                <a:gd name="T10" fmla="*/ 33 w 63"/>
                <a:gd name="T11" fmla="*/ 48 h 98"/>
                <a:gd name="T12" fmla="*/ 43 w 63"/>
                <a:gd name="T13" fmla="*/ 32 h 98"/>
                <a:gd name="T14" fmla="*/ 43 w 63"/>
                <a:gd name="T15" fmla="*/ 32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98">
                  <a:moveTo>
                    <a:pt x="43" y="32"/>
                  </a:moveTo>
                  <a:cubicBezTo>
                    <a:pt x="29" y="54"/>
                    <a:pt x="15" y="76"/>
                    <a:pt x="0" y="98"/>
                  </a:cubicBezTo>
                  <a:cubicBezTo>
                    <a:pt x="6" y="89"/>
                    <a:pt x="63" y="0"/>
                    <a:pt x="32" y="50"/>
                  </a:cubicBezTo>
                  <a:cubicBezTo>
                    <a:pt x="47" y="26"/>
                    <a:pt x="47" y="26"/>
                    <a:pt x="32" y="50"/>
                  </a:cubicBezTo>
                  <a:cubicBezTo>
                    <a:pt x="36" y="44"/>
                    <a:pt x="39" y="38"/>
                    <a:pt x="43" y="32"/>
                  </a:cubicBezTo>
                  <a:cubicBezTo>
                    <a:pt x="40" y="38"/>
                    <a:pt x="36" y="43"/>
                    <a:pt x="33" y="48"/>
                  </a:cubicBezTo>
                  <a:cubicBezTo>
                    <a:pt x="36" y="43"/>
                    <a:pt x="40" y="37"/>
                    <a:pt x="43" y="32"/>
                  </a:cubicBezTo>
                  <a:cubicBezTo>
                    <a:pt x="29" y="54"/>
                    <a:pt x="27" y="58"/>
                    <a:pt x="43"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749">
              <a:extLst>
                <a:ext uri="{FF2B5EF4-FFF2-40B4-BE49-F238E27FC236}">
                  <a16:creationId xmlns:a16="http://schemas.microsoft.com/office/drawing/2014/main" id="{2004A25B-17E1-49A9-89A1-E49B0A086C73}"/>
                </a:ext>
              </a:extLst>
            </p:cNvPr>
            <p:cNvSpPr>
              <a:spLocks/>
            </p:cNvSpPr>
            <p:nvPr userDrawn="1"/>
          </p:nvSpPr>
          <p:spPr bwMode="auto">
            <a:xfrm>
              <a:off x="1722" y="2604"/>
              <a:ext cx="5" cy="3"/>
            </a:xfrm>
            <a:custGeom>
              <a:avLst/>
              <a:gdLst>
                <a:gd name="T0" fmla="*/ 0 w 3"/>
                <a:gd name="T1" fmla="*/ 2 h 2"/>
                <a:gd name="T2" fmla="*/ 2 w 3"/>
                <a:gd name="T3" fmla="*/ 0 h 2"/>
                <a:gd name="T4" fmla="*/ 0 w 3"/>
                <a:gd name="T5" fmla="*/ 2 h 2"/>
              </a:gdLst>
              <a:ahLst/>
              <a:cxnLst>
                <a:cxn ang="0">
                  <a:pos x="T0" y="T1"/>
                </a:cxn>
                <a:cxn ang="0">
                  <a:pos x="T2" y="T3"/>
                </a:cxn>
                <a:cxn ang="0">
                  <a:pos x="T4" y="T5"/>
                </a:cxn>
              </a:cxnLst>
              <a:rect l="0" t="0" r="r" b="b"/>
              <a:pathLst>
                <a:path w="3" h="2">
                  <a:moveTo>
                    <a:pt x="0" y="2"/>
                  </a:moveTo>
                  <a:cubicBezTo>
                    <a:pt x="2" y="0"/>
                    <a:pt x="2" y="0"/>
                    <a:pt x="2" y="0"/>
                  </a:cubicBezTo>
                  <a:cubicBezTo>
                    <a:pt x="3" y="2"/>
                    <a:pt x="1"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750">
              <a:extLst>
                <a:ext uri="{FF2B5EF4-FFF2-40B4-BE49-F238E27FC236}">
                  <a16:creationId xmlns:a16="http://schemas.microsoft.com/office/drawing/2014/main" id="{A104C819-872D-4D20-B794-B95432740BD8}"/>
                </a:ext>
              </a:extLst>
            </p:cNvPr>
            <p:cNvSpPr>
              <a:spLocks/>
            </p:cNvSpPr>
            <p:nvPr userDrawn="1"/>
          </p:nvSpPr>
          <p:spPr bwMode="auto">
            <a:xfrm>
              <a:off x="1735" y="2676"/>
              <a:ext cx="6" cy="3"/>
            </a:xfrm>
            <a:custGeom>
              <a:avLst/>
              <a:gdLst>
                <a:gd name="T0" fmla="*/ 0 w 4"/>
                <a:gd name="T1" fmla="*/ 2 h 2"/>
                <a:gd name="T2" fmla="*/ 3 w 4"/>
                <a:gd name="T3" fmla="*/ 0 h 2"/>
                <a:gd name="T4" fmla="*/ 0 w 4"/>
                <a:gd name="T5" fmla="*/ 2 h 2"/>
              </a:gdLst>
              <a:ahLst/>
              <a:cxnLst>
                <a:cxn ang="0">
                  <a:pos x="T0" y="T1"/>
                </a:cxn>
                <a:cxn ang="0">
                  <a:pos x="T2" y="T3"/>
                </a:cxn>
                <a:cxn ang="0">
                  <a:pos x="T4" y="T5"/>
                </a:cxn>
              </a:cxnLst>
              <a:rect l="0" t="0" r="r" b="b"/>
              <a:pathLst>
                <a:path w="4" h="2">
                  <a:moveTo>
                    <a:pt x="0" y="2"/>
                  </a:moveTo>
                  <a:cubicBezTo>
                    <a:pt x="1" y="1"/>
                    <a:pt x="2" y="0"/>
                    <a:pt x="3" y="0"/>
                  </a:cubicBezTo>
                  <a:cubicBezTo>
                    <a:pt x="4" y="1"/>
                    <a:pt x="2"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751">
              <a:extLst>
                <a:ext uri="{FF2B5EF4-FFF2-40B4-BE49-F238E27FC236}">
                  <a16:creationId xmlns:a16="http://schemas.microsoft.com/office/drawing/2014/main" id="{5D0BEFFE-88D3-4CAC-913C-4CCA7F576288}"/>
                </a:ext>
              </a:extLst>
            </p:cNvPr>
            <p:cNvSpPr>
              <a:spLocks/>
            </p:cNvSpPr>
            <p:nvPr userDrawn="1"/>
          </p:nvSpPr>
          <p:spPr bwMode="auto">
            <a:xfrm>
              <a:off x="1734" y="2679"/>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752">
              <a:extLst>
                <a:ext uri="{FF2B5EF4-FFF2-40B4-BE49-F238E27FC236}">
                  <a16:creationId xmlns:a16="http://schemas.microsoft.com/office/drawing/2014/main" id="{AA030913-9D4A-4892-962C-89CF2FCC79DE}"/>
                </a:ext>
              </a:extLst>
            </p:cNvPr>
            <p:cNvSpPr>
              <a:spLocks/>
            </p:cNvSpPr>
            <p:nvPr userDrawn="1"/>
          </p:nvSpPr>
          <p:spPr bwMode="auto">
            <a:xfrm>
              <a:off x="1734" y="2617"/>
              <a:ext cx="3" cy="0"/>
            </a:xfrm>
            <a:custGeom>
              <a:avLst/>
              <a:gdLst>
                <a:gd name="T0" fmla="*/ 2 w 2"/>
                <a:gd name="T1" fmla="*/ 0 w 2"/>
                <a:gd name="T2" fmla="*/ 2 w 2"/>
              </a:gdLst>
              <a:ahLst/>
              <a:cxnLst>
                <a:cxn ang="0">
                  <a:pos x="T0" y="0"/>
                </a:cxn>
                <a:cxn ang="0">
                  <a:pos x="T1" y="0"/>
                </a:cxn>
                <a:cxn ang="0">
                  <a:pos x="T2" y="0"/>
                </a:cxn>
              </a:cxnLst>
              <a:rect l="0" t="0" r="r" b="b"/>
              <a:pathLst>
                <a:path w="2">
                  <a:moveTo>
                    <a:pt x="2" y="0"/>
                  </a:moveTo>
                  <a:cubicBezTo>
                    <a:pt x="1" y="0"/>
                    <a:pt x="1" y="0"/>
                    <a:pt x="0" y="0"/>
                  </a:cubicBezTo>
                  <a:cubicBezTo>
                    <a:pt x="0" y="0"/>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753">
              <a:extLst>
                <a:ext uri="{FF2B5EF4-FFF2-40B4-BE49-F238E27FC236}">
                  <a16:creationId xmlns:a16="http://schemas.microsoft.com/office/drawing/2014/main" id="{C6D35F45-1A0D-4EDC-AE7E-49994FC4E8D9}"/>
                </a:ext>
              </a:extLst>
            </p:cNvPr>
            <p:cNvSpPr>
              <a:spLocks/>
            </p:cNvSpPr>
            <p:nvPr userDrawn="1"/>
          </p:nvSpPr>
          <p:spPr bwMode="auto">
            <a:xfrm>
              <a:off x="1731" y="2971"/>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754">
              <a:extLst>
                <a:ext uri="{FF2B5EF4-FFF2-40B4-BE49-F238E27FC236}">
                  <a16:creationId xmlns:a16="http://schemas.microsoft.com/office/drawing/2014/main" id="{A382BEE7-92BB-43F8-AA2D-5C0ECC8EFAB8}"/>
                </a:ext>
              </a:extLst>
            </p:cNvPr>
            <p:cNvSpPr>
              <a:spLocks noEditPoints="1"/>
            </p:cNvSpPr>
            <p:nvPr userDrawn="1"/>
          </p:nvSpPr>
          <p:spPr bwMode="auto">
            <a:xfrm>
              <a:off x="1671" y="2613"/>
              <a:ext cx="97" cy="403"/>
            </a:xfrm>
            <a:custGeom>
              <a:avLst/>
              <a:gdLst>
                <a:gd name="T0" fmla="*/ 15 w 68"/>
                <a:gd name="T1" fmla="*/ 198 h 280"/>
                <a:gd name="T2" fmla="*/ 58 w 68"/>
                <a:gd name="T3" fmla="*/ 244 h 280"/>
                <a:gd name="T4" fmla="*/ 51 w 68"/>
                <a:gd name="T5" fmla="*/ 139 h 280"/>
                <a:gd name="T6" fmla="*/ 41 w 68"/>
                <a:gd name="T7" fmla="*/ 121 h 280"/>
                <a:gd name="T8" fmla="*/ 46 w 68"/>
                <a:gd name="T9" fmla="*/ 134 h 280"/>
                <a:gd name="T10" fmla="*/ 39 w 68"/>
                <a:gd name="T11" fmla="*/ 109 h 280"/>
                <a:gd name="T12" fmla="*/ 46 w 68"/>
                <a:gd name="T13" fmla="*/ 54 h 280"/>
                <a:gd name="T14" fmla="*/ 47 w 68"/>
                <a:gd name="T15" fmla="*/ 45 h 280"/>
                <a:gd name="T16" fmla="*/ 35 w 68"/>
                <a:gd name="T17" fmla="*/ 12 h 280"/>
                <a:gd name="T18" fmla="*/ 40 w 68"/>
                <a:gd name="T19" fmla="*/ 18 h 280"/>
                <a:gd name="T20" fmla="*/ 45 w 68"/>
                <a:gd name="T21" fmla="*/ 0 h 280"/>
                <a:gd name="T22" fmla="*/ 15 w 68"/>
                <a:gd name="T23" fmla="*/ 198 h 280"/>
                <a:gd name="T24" fmla="*/ 15 w 68"/>
                <a:gd name="T25" fmla="*/ 198 h 280"/>
                <a:gd name="T26" fmla="*/ 35 w 68"/>
                <a:gd name="T27" fmla="*/ 117 h 280"/>
                <a:gd name="T28" fmla="*/ 45 w 68"/>
                <a:gd name="T29" fmla="*/ 114 h 280"/>
                <a:gd name="T30" fmla="*/ 35 w 68"/>
                <a:gd name="T31" fmla="*/ 117 h 280"/>
                <a:gd name="T32" fmla="*/ 35 w 68"/>
                <a:gd name="T33" fmla="*/ 117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8" h="280">
                  <a:moveTo>
                    <a:pt x="15" y="198"/>
                  </a:moveTo>
                  <a:cubicBezTo>
                    <a:pt x="27" y="211"/>
                    <a:pt x="24" y="280"/>
                    <a:pt x="58" y="244"/>
                  </a:cubicBezTo>
                  <a:cubicBezTo>
                    <a:pt x="16" y="253"/>
                    <a:pt x="52" y="142"/>
                    <a:pt x="51" y="139"/>
                  </a:cubicBezTo>
                  <a:cubicBezTo>
                    <a:pt x="48" y="132"/>
                    <a:pt x="45" y="136"/>
                    <a:pt x="41" y="121"/>
                  </a:cubicBezTo>
                  <a:cubicBezTo>
                    <a:pt x="38" y="123"/>
                    <a:pt x="48" y="134"/>
                    <a:pt x="46" y="134"/>
                  </a:cubicBezTo>
                  <a:cubicBezTo>
                    <a:pt x="10" y="130"/>
                    <a:pt x="68" y="128"/>
                    <a:pt x="39" y="109"/>
                  </a:cubicBezTo>
                  <a:cubicBezTo>
                    <a:pt x="58" y="106"/>
                    <a:pt x="44" y="66"/>
                    <a:pt x="46" y="54"/>
                  </a:cubicBezTo>
                  <a:cubicBezTo>
                    <a:pt x="35" y="73"/>
                    <a:pt x="48" y="44"/>
                    <a:pt x="47" y="45"/>
                  </a:cubicBezTo>
                  <a:cubicBezTo>
                    <a:pt x="23" y="63"/>
                    <a:pt x="62" y="11"/>
                    <a:pt x="35" y="12"/>
                  </a:cubicBezTo>
                  <a:cubicBezTo>
                    <a:pt x="36" y="14"/>
                    <a:pt x="38" y="16"/>
                    <a:pt x="40" y="18"/>
                  </a:cubicBezTo>
                  <a:cubicBezTo>
                    <a:pt x="40" y="11"/>
                    <a:pt x="41" y="6"/>
                    <a:pt x="45" y="0"/>
                  </a:cubicBezTo>
                  <a:cubicBezTo>
                    <a:pt x="21" y="22"/>
                    <a:pt x="0" y="172"/>
                    <a:pt x="15" y="198"/>
                  </a:cubicBezTo>
                  <a:cubicBezTo>
                    <a:pt x="24" y="208"/>
                    <a:pt x="15" y="199"/>
                    <a:pt x="15" y="198"/>
                  </a:cubicBezTo>
                  <a:close/>
                  <a:moveTo>
                    <a:pt x="35" y="117"/>
                  </a:moveTo>
                  <a:cubicBezTo>
                    <a:pt x="39" y="117"/>
                    <a:pt x="42" y="116"/>
                    <a:pt x="45" y="114"/>
                  </a:cubicBezTo>
                  <a:cubicBezTo>
                    <a:pt x="36" y="113"/>
                    <a:pt x="36" y="116"/>
                    <a:pt x="35" y="117"/>
                  </a:cubicBezTo>
                  <a:cubicBezTo>
                    <a:pt x="39" y="117"/>
                    <a:pt x="37" y="116"/>
                    <a:pt x="35" y="1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755">
              <a:extLst>
                <a:ext uri="{FF2B5EF4-FFF2-40B4-BE49-F238E27FC236}">
                  <a16:creationId xmlns:a16="http://schemas.microsoft.com/office/drawing/2014/main" id="{27BFA16A-3D3D-44A7-9AC4-524D9F042CB0}"/>
                </a:ext>
              </a:extLst>
            </p:cNvPr>
            <p:cNvSpPr>
              <a:spLocks/>
            </p:cNvSpPr>
            <p:nvPr userDrawn="1"/>
          </p:nvSpPr>
          <p:spPr bwMode="auto">
            <a:xfrm>
              <a:off x="2433" y="2817"/>
              <a:ext cx="3" cy="3"/>
            </a:xfrm>
            <a:custGeom>
              <a:avLst/>
              <a:gdLst>
                <a:gd name="T0" fmla="*/ 0 w 2"/>
                <a:gd name="T1" fmla="*/ 2 h 2"/>
                <a:gd name="T2" fmla="*/ 1 w 2"/>
                <a:gd name="T3" fmla="*/ 0 h 2"/>
                <a:gd name="T4" fmla="*/ 0 w 2"/>
                <a:gd name="T5" fmla="*/ 2 h 2"/>
              </a:gdLst>
              <a:ahLst/>
              <a:cxnLst>
                <a:cxn ang="0">
                  <a:pos x="T0" y="T1"/>
                </a:cxn>
                <a:cxn ang="0">
                  <a:pos x="T2" y="T3"/>
                </a:cxn>
                <a:cxn ang="0">
                  <a:pos x="T4" y="T5"/>
                </a:cxn>
              </a:cxnLst>
              <a:rect l="0" t="0" r="r" b="b"/>
              <a:pathLst>
                <a:path w="2" h="2">
                  <a:moveTo>
                    <a:pt x="0" y="2"/>
                  </a:moveTo>
                  <a:cubicBezTo>
                    <a:pt x="1" y="0"/>
                    <a:pt x="1" y="0"/>
                    <a:pt x="1" y="0"/>
                  </a:cubicBezTo>
                  <a:cubicBezTo>
                    <a:pt x="2" y="1"/>
                    <a:pt x="0"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756">
              <a:extLst>
                <a:ext uri="{FF2B5EF4-FFF2-40B4-BE49-F238E27FC236}">
                  <a16:creationId xmlns:a16="http://schemas.microsoft.com/office/drawing/2014/main" id="{F673AF43-70D5-4BD5-9240-B39C5EDE1E9B}"/>
                </a:ext>
              </a:extLst>
            </p:cNvPr>
            <p:cNvSpPr>
              <a:spLocks/>
            </p:cNvSpPr>
            <p:nvPr userDrawn="1"/>
          </p:nvSpPr>
          <p:spPr bwMode="auto">
            <a:xfrm>
              <a:off x="2446" y="2889"/>
              <a:ext cx="5" cy="1"/>
            </a:xfrm>
            <a:custGeom>
              <a:avLst/>
              <a:gdLst>
                <a:gd name="T0" fmla="*/ 0 w 4"/>
                <a:gd name="T1" fmla="*/ 1 h 1"/>
                <a:gd name="T2" fmla="*/ 3 w 4"/>
                <a:gd name="T3" fmla="*/ 0 h 1"/>
                <a:gd name="T4" fmla="*/ 0 w 4"/>
                <a:gd name="T5" fmla="*/ 1 h 1"/>
              </a:gdLst>
              <a:ahLst/>
              <a:cxnLst>
                <a:cxn ang="0">
                  <a:pos x="T0" y="T1"/>
                </a:cxn>
                <a:cxn ang="0">
                  <a:pos x="T2" y="T3"/>
                </a:cxn>
                <a:cxn ang="0">
                  <a:pos x="T4" y="T5"/>
                </a:cxn>
              </a:cxnLst>
              <a:rect l="0" t="0" r="r" b="b"/>
              <a:pathLst>
                <a:path w="4" h="1">
                  <a:moveTo>
                    <a:pt x="0" y="1"/>
                  </a:moveTo>
                  <a:cubicBezTo>
                    <a:pt x="1" y="1"/>
                    <a:pt x="2" y="0"/>
                    <a:pt x="3" y="0"/>
                  </a:cubicBezTo>
                  <a:cubicBezTo>
                    <a:pt x="4" y="1"/>
                    <a:pt x="1"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757">
              <a:extLst>
                <a:ext uri="{FF2B5EF4-FFF2-40B4-BE49-F238E27FC236}">
                  <a16:creationId xmlns:a16="http://schemas.microsoft.com/office/drawing/2014/main" id="{41B56875-D075-4FF6-A6A5-B483988D4533}"/>
                </a:ext>
              </a:extLst>
            </p:cNvPr>
            <p:cNvSpPr>
              <a:spLocks/>
            </p:cNvSpPr>
            <p:nvPr userDrawn="1"/>
          </p:nvSpPr>
          <p:spPr bwMode="auto">
            <a:xfrm>
              <a:off x="2444" y="2890"/>
              <a:ext cx="2" cy="2"/>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1"/>
                    <a:pt x="0" y="1"/>
                    <a:pt x="0" y="1"/>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758">
              <a:extLst>
                <a:ext uri="{FF2B5EF4-FFF2-40B4-BE49-F238E27FC236}">
                  <a16:creationId xmlns:a16="http://schemas.microsoft.com/office/drawing/2014/main" id="{B29E9D03-9933-49B3-A110-864DB5AD1559}"/>
                </a:ext>
              </a:extLst>
            </p:cNvPr>
            <p:cNvSpPr>
              <a:spLocks/>
            </p:cNvSpPr>
            <p:nvPr userDrawn="1"/>
          </p:nvSpPr>
          <p:spPr bwMode="auto">
            <a:xfrm>
              <a:off x="2443" y="2829"/>
              <a:ext cx="3"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1" y="1"/>
                    <a:pt x="0" y="1"/>
                  </a:cubicBezTo>
                  <a:cubicBezTo>
                    <a:pt x="1" y="1"/>
                    <a:pt x="1" y="1"/>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759">
              <a:extLst>
                <a:ext uri="{FF2B5EF4-FFF2-40B4-BE49-F238E27FC236}">
                  <a16:creationId xmlns:a16="http://schemas.microsoft.com/office/drawing/2014/main" id="{1E34573C-1BBB-4119-935C-37DDCED9EE9B}"/>
                </a:ext>
              </a:extLst>
            </p:cNvPr>
            <p:cNvSpPr>
              <a:spLocks/>
            </p:cNvSpPr>
            <p:nvPr userDrawn="1"/>
          </p:nvSpPr>
          <p:spPr bwMode="auto">
            <a:xfrm>
              <a:off x="2441" y="318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760">
              <a:extLst>
                <a:ext uri="{FF2B5EF4-FFF2-40B4-BE49-F238E27FC236}">
                  <a16:creationId xmlns:a16="http://schemas.microsoft.com/office/drawing/2014/main" id="{B9722D53-0227-4DF5-90CD-B8408ED49B95}"/>
                </a:ext>
              </a:extLst>
            </p:cNvPr>
            <p:cNvSpPr>
              <a:spLocks noEditPoints="1"/>
            </p:cNvSpPr>
            <p:nvPr userDrawn="1"/>
          </p:nvSpPr>
          <p:spPr bwMode="auto">
            <a:xfrm>
              <a:off x="2385" y="2826"/>
              <a:ext cx="78" cy="369"/>
            </a:xfrm>
            <a:custGeom>
              <a:avLst/>
              <a:gdLst>
                <a:gd name="T0" fmla="*/ 32 w 54"/>
                <a:gd name="T1" fmla="*/ 117 h 257"/>
                <a:gd name="T2" fmla="*/ 33 w 54"/>
                <a:gd name="T3" fmla="*/ 117 h 257"/>
                <a:gd name="T4" fmla="*/ 41 w 54"/>
                <a:gd name="T5" fmla="*/ 113 h 257"/>
                <a:gd name="T6" fmla="*/ 32 w 54"/>
                <a:gd name="T7" fmla="*/ 117 h 257"/>
                <a:gd name="T8" fmla="*/ 43 w 54"/>
                <a:gd name="T9" fmla="*/ 133 h 257"/>
                <a:gd name="T10" fmla="*/ 40 w 54"/>
                <a:gd name="T11" fmla="*/ 128 h 257"/>
                <a:gd name="T12" fmla="*/ 43 w 54"/>
                <a:gd name="T13" fmla="*/ 133 h 257"/>
                <a:gd name="T14" fmla="*/ 47 w 54"/>
                <a:gd name="T15" fmla="*/ 141 h 257"/>
                <a:gd name="T16" fmla="*/ 47 w 54"/>
                <a:gd name="T17" fmla="*/ 139 h 257"/>
                <a:gd name="T18" fmla="*/ 46 w 54"/>
                <a:gd name="T19" fmla="*/ 137 h 257"/>
                <a:gd name="T20" fmla="*/ 43 w 54"/>
                <a:gd name="T21" fmla="*/ 133 h 257"/>
                <a:gd name="T22" fmla="*/ 43 w 54"/>
                <a:gd name="T23" fmla="*/ 134 h 257"/>
                <a:gd name="T24" fmla="*/ 39 w 54"/>
                <a:gd name="T25" fmla="*/ 126 h 257"/>
                <a:gd name="T26" fmla="*/ 40 w 54"/>
                <a:gd name="T27" fmla="*/ 128 h 257"/>
                <a:gd name="T28" fmla="*/ 39 w 54"/>
                <a:gd name="T29" fmla="*/ 126 h 257"/>
                <a:gd name="T30" fmla="*/ 44 w 54"/>
                <a:gd name="T31" fmla="*/ 121 h 257"/>
                <a:gd name="T32" fmla="*/ 42 w 54"/>
                <a:gd name="T33" fmla="*/ 114 h 257"/>
                <a:gd name="T34" fmla="*/ 36 w 54"/>
                <a:gd name="T35" fmla="*/ 109 h 257"/>
                <a:gd name="T36" fmla="*/ 41 w 54"/>
                <a:gd name="T37" fmla="*/ 107 h 257"/>
                <a:gd name="T38" fmla="*/ 42 w 54"/>
                <a:gd name="T39" fmla="*/ 54 h 257"/>
                <a:gd name="T40" fmla="*/ 43 w 54"/>
                <a:gd name="T41" fmla="*/ 45 h 257"/>
                <a:gd name="T42" fmla="*/ 43 w 54"/>
                <a:gd name="T43" fmla="*/ 45 h 257"/>
                <a:gd name="T44" fmla="*/ 42 w 54"/>
                <a:gd name="T45" fmla="*/ 45 h 257"/>
                <a:gd name="T46" fmla="*/ 37 w 54"/>
                <a:gd name="T47" fmla="*/ 13 h 257"/>
                <a:gd name="T48" fmla="*/ 40 w 54"/>
                <a:gd name="T49" fmla="*/ 3 h 257"/>
                <a:gd name="T50" fmla="*/ 40 w 54"/>
                <a:gd name="T51" fmla="*/ 3 h 257"/>
                <a:gd name="T52" fmla="*/ 40 w 54"/>
                <a:gd name="T53" fmla="*/ 2 h 257"/>
                <a:gd name="T54" fmla="*/ 42 w 54"/>
                <a:gd name="T55" fmla="*/ 0 h 257"/>
                <a:gd name="T56" fmla="*/ 34 w 54"/>
                <a:gd name="T57" fmla="*/ 12 h 257"/>
                <a:gd name="T58" fmla="*/ 31 w 54"/>
                <a:gd name="T59" fmla="*/ 12 h 257"/>
                <a:gd name="T60" fmla="*/ 33 w 54"/>
                <a:gd name="T61" fmla="*/ 14 h 257"/>
                <a:gd name="T62" fmla="*/ 27 w 54"/>
                <a:gd name="T63" fmla="*/ 29 h 257"/>
                <a:gd name="T64" fmla="*/ 11 w 54"/>
                <a:gd name="T65" fmla="*/ 198 h 257"/>
                <a:gd name="T66" fmla="*/ 11 w 54"/>
                <a:gd name="T67" fmla="*/ 198 h 257"/>
                <a:gd name="T68" fmla="*/ 11 w 54"/>
                <a:gd name="T69" fmla="*/ 199 h 257"/>
                <a:gd name="T70" fmla="*/ 12 w 54"/>
                <a:gd name="T71" fmla="*/ 199 h 257"/>
                <a:gd name="T72" fmla="*/ 27 w 54"/>
                <a:gd name="T73" fmla="*/ 244 h 257"/>
                <a:gd name="T74" fmla="*/ 46 w 54"/>
                <a:gd name="T75" fmla="*/ 251 h 257"/>
                <a:gd name="T76" fmla="*/ 46 w 54"/>
                <a:gd name="T77" fmla="*/ 251 h 257"/>
                <a:gd name="T78" fmla="*/ 54 w 54"/>
                <a:gd name="T79" fmla="*/ 243 h 257"/>
                <a:gd name="T80" fmla="*/ 47 w 54"/>
                <a:gd name="T81" fmla="*/ 141 h 257"/>
                <a:gd name="T82" fmla="*/ 12 w 54"/>
                <a:gd name="T83" fmla="*/ 199 h 257"/>
                <a:gd name="T84" fmla="*/ 11 w 54"/>
                <a:gd name="T85" fmla="*/ 199 h 257"/>
                <a:gd name="T86" fmla="*/ 11 w 54"/>
                <a:gd name="T87" fmla="*/ 199 h 257"/>
                <a:gd name="T88" fmla="*/ 12 w 54"/>
                <a:gd name="T89" fmla="*/ 199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4" h="257">
                  <a:moveTo>
                    <a:pt x="32" y="117"/>
                  </a:moveTo>
                  <a:cubicBezTo>
                    <a:pt x="32" y="117"/>
                    <a:pt x="33" y="117"/>
                    <a:pt x="33" y="117"/>
                  </a:cubicBezTo>
                  <a:cubicBezTo>
                    <a:pt x="36" y="117"/>
                    <a:pt x="39" y="116"/>
                    <a:pt x="41" y="113"/>
                  </a:cubicBezTo>
                  <a:cubicBezTo>
                    <a:pt x="33" y="113"/>
                    <a:pt x="33" y="116"/>
                    <a:pt x="32" y="117"/>
                  </a:cubicBezTo>
                  <a:close/>
                  <a:moveTo>
                    <a:pt x="43" y="133"/>
                  </a:moveTo>
                  <a:cubicBezTo>
                    <a:pt x="42" y="132"/>
                    <a:pt x="41" y="130"/>
                    <a:pt x="40" y="128"/>
                  </a:cubicBezTo>
                  <a:cubicBezTo>
                    <a:pt x="41" y="131"/>
                    <a:pt x="42" y="132"/>
                    <a:pt x="43" y="133"/>
                  </a:cubicBezTo>
                  <a:close/>
                  <a:moveTo>
                    <a:pt x="47" y="141"/>
                  </a:moveTo>
                  <a:cubicBezTo>
                    <a:pt x="47" y="140"/>
                    <a:pt x="47" y="139"/>
                    <a:pt x="47" y="139"/>
                  </a:cubicBezTo>
                  <a:cubicBezTo>
                    <a:pt x="47" y="138"/>
                    <a:pt x="47" y="138"/>
                    <a:pt x="46" y="137"/>
                  </a:cubicBezTo>
                  <a:cubicBezTo>
                    <a:pt x="45" y="135"/>
                    <a:pt x="44" y="134"/>
                    <a:pt x="43" y="133"/>
                  </a:cubicBezTo>
                  <a:cubicBezTo>
                    <a:pt x="43" y="134"/>
                    <a:pt x="43" y="134"/>
                    <a:pt x="43" y="134"/>
                  </a:cubicBezTo>
                  <a:cubicBezTo>
                    <a:pt x="23" y="132"/>
                    <a:pt x="32" y="130"/>
                    <a:pt x="39" y="126"/>
                  </a:cubicBezTo>
                  <a:cubicBezTo>
                    <a:pt x="39" y="126"/>
                    <a:pt x="39" y="127"/>
                    <a:pt x="40" y="128"/>
                  </a:cubicBezTo>
                  <a:cubicBezTo>
                    <a:pt x="39" y="127"/>
                    <a:pt x="39" y="126"/>
                    <a:pt x="39" y="126"/>
                  </a:cubicBezTo>
                  <a:cubicBezTo>
                    <a:pt x="41" y="125"/>
                    <a:pt x="43" y="123"/>
                    <a:pt x="44" y="121"/>
                  </a:cubicBezTo>
                  <a:cubicBezTo>
                    <a:pt x="45" y="120"/>
                    <a:pt x="45" y="117"/>
                    <a:pt x="42" y="114"/>
                  </a:cubicBezTo>
                  <a:cubicBezTo>
                    <a:pt x="41" y="113"/>
                    <a:pt x="39" y="111"/>
                    <a:pt x="36" y="109"/>
                  </a:cubicBezTo>
                  <a:cubicBezTo>
                    <a:pt x="38" y="109"/>
                    <a:pt x="39" y="108"/>
                    <a:pt x="41" y="107"/>
                  </a:cubicBezTo>
                  <a:cubicBezTo>
                    <a:pt x="52" y="98"/>
                    <a:pt x="41" y="64"/>
                    <a:pt x="42" y="54"/>
                  </a:cubicBezTo>
                  <a:cubicBezTo>
                    <a:pt x="33" y="71"/>
                    <a:pt x="42" y="49"/>
                    <a:pt x="43" y="45"/>
                  </a:cubicBezTo>
                  <a:cubicBezTo>
                    <a:pt x="43" y="45"/>
                    <a:pt x="44" y="45"/>
                    <a:pt x="43" y="45"/>
                  </a:cubicBezTo>
                  <a:cubicBezTo>
                    <a:pt x="43" y="45"/>
                    <a:pt x="43" y="45"/>
                    <a:pt x="42" y="45"/>
                  </a:cubicBezTo>
                  <a:cubicBezTo>
                    <a:pt x="22" y="60"/>
                    <a:pt x="51" y="19"/>
                    <a:pt x="37" y="13"/>
                  </a:cubicBezTo>
                  <a:cubicBezTo>
                    <a:pt x="37" y="9"/>
                    <a:pt x="38" y="6"/>
                    <a:pt x="40" y="3"/>
                  </a:cubicBezTo>
                  <a:cubicBezTo>
                    <a:pt x="40" y="3"/>
                    <a:pt x="40" y="3"/>
                    <a:pt x="40" y="3"/>
                  </a:cubicBezTo>
                  <a:cubicBezTo>
                    <a:pt x="40" y="3"/>
                    <a:pt x="40" y="2"/>
                    <a:pt x="40" y="2"/>
                  </a:cubicBezTo>
                  <a:cubicBezTo>
                    <a:pt x="41" y="2"/>
                    <a:pt x="41" y="1"/>
                    <a:pt x="42" y="0"/>
                  </a:cubicBezTo>
                  <a:cubicBezTo>
                    <a:pt x="39" y="3"/>
                    <a:pt x="36" y="7"/>
                    <a:pt x="34" y="12"/>
                  </a:cubicBezTo>
                  <a:cubicBezTo>
                    <a:pt x="33" y="12"/>
                    <a:pt x="32" y="12"/>
                    <a:pt x="31" y="12"/>
                  </a:cubicBezTo>
                  <a:cubicBezTo>
                    <a:pt x="32" y="13"/>
                    <a:pt x="32" y="13"/>
                    <a:pt x="33" y="14"/>
                  </a:cubicBezTo>
                  <a:cubicBezTo>
                    <a:pt x="31" y="18"/>
                    <a:pt x="29" y="24"/>
                    <a:pt x="27" y="29"/>
                  </a:cubicBezTo>
                  <a:cubicBezTo>
                    <a:pt x="10" y="80"/>
                    <a:pt x="0" y="177"/>
                    <a:pt x="11" y="198"/>
                  </a:cubicBezTo>
                  <a:cubicBezTo>
                    <a:pt x="11" y="198"/>
                    <a:pt x="11" y="198"/>
                    <a:pt x="11" y="198"/>
                  </a:cubicBezTo>
                  <a:cubicBezTo>
                    <a:pt x="11" y="198"/>
                    <a:pt x="11" y="198"/>
                    <a:pt x="11" y="199"/>
                  </a:cubicBezTo>
                  <a:cubicBezTo>
                    <a:pt x="19" y="206"/>
                    <a:pt x="14" y="202"/>
                    <a:pt x="12" y="199"/>
                  </a:cubicBezTo>
                  <a:cubicBezTo>
                    <a:pt x="19" y="208"/>
                    <a:pt x="21" y="231"/>
                    <a:pt x="27" y="244"/>
                  </a:cubicBezTo>
                  <a:cubicBezTo>
                    <a:pt x="31" y="253"/>
                    <a:pt x="36" y="257"/>
                    <a:pt x="46" y="251"/>
                  </a:cubicBezTo>
                  <a:cubicBezTo>
                    <a:pt x="46" y="251"/>
                    <a:pt x="46" y="251"/>
                    <a:pt x="46" y="251"/>
                  </a:cubicBezTo>
                  <a:cubicBezTo>
                    <a:pt x="48" y="249"/>
                    <a:pt x="51" y="247"/>
                    <a:pt x="54" y="243"/>
                  </a:cubicBezTo>
                  <a:cubicBezTo>
                    <a:pt x="15" y="252"/>
                    <a:pt x="44" y="156"/>
                    <a:pt x="47" y="141"/>
                  </a:cubicBezTo>
                  <a:close/>
                  <a:moveTo>
                    <a:pt x="12" y="199"/>
                  </a:moveTo>
                  <a:cubicBezTo>
                    <a:pt x="12" y="199"/>
                    <a:pt x="12" y="199"/>
                    <a:pt x="11" y="199"/>
                  </a:cubicBezTo>
                  <a:cubicBezTo>
                    <a:pt x="11" y="199"/>
                    <a:pt x="11" y="199"/>
                    <a:pt x="11" y="199"/>
                  </a:cubicBezTo>
                  <a:cubicBezTo>
                    <a:pt x="11" y="199"/>
                    <a:pt x="12" y="199"/>
                    <a:pt x="12" y="1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761">
              <a:extLst>
                <a:ext uri="{FF2B5EF4-FFF2-40B4-BE49-F238E27FC236}">
                  <a16:creationId xmlns:a16="http://schemas.microsoft.com/office/drawing/2014/main" id="{797D2BB6-CDEE-4E20-8ADC-B31DBC2FFF28}"/>
                </a:ext>
              </a:extLst>
            </p:cNvPr>
            <p:cNvSpPr>
              <a:spLocks noEditPoints="1"/>
            </p:cNvSpPr>
            <p:nvPr userDrawn="1"/>
          </p:nvSpPr>
          <p:spPr bwMode="auto">
            <a:xfrm>
              <a:off x="2564" y="2514"/>
              <a:ext cx="63" cy="236"/>
            </a:xfrm>
            <a:custGeom>
              <a:avLst/>
              <a:gdLst>
                <a:gd name="T0" fmla="*/ 7 w 44"/>
                <a:gd name="T1" fmla="*/ 146 h 164"/>
                <a:gd name="T2" fmla="*/ 6 w 44"/>
                <a:gd name="T3" fmla="*/ 146 h 164"/>
                <a:gd name="T4" fmla="*/ 7 w 44"/>
                <a:gd name="T5" fmla="*/ 147 h 164"/>
                <a:gd name="T6" fmla="*/ 7 w 44"/>
                <a:gd name="T7" fmla="*/ 146 h 164"/>
                <a:gd name="T8" fmla="*/ 34 w 44"/>
                <a:gd name="T9" fmla="*/ 74 h 164"/>
                <a:gd name="T10" fmla="*/ 31 w 44"/>
                <a:gd name="T11" fmla="*/ 57 h 164"/>
                <a:gd name="T12" fmla="*/ 41 w 44"/>
                <a:gd name="T13" fmla="*/ 35 h 164"/>
                <a:gd name="T14" fmla="*/ 38 w 44"/>
                <a:gd name="T15" fmla="*/ 15 h 164"/>
                <a:gd name="T16" fmla="*/ 38 w 44"/>
                <a:gd name="T17" fmla="*/ 14 h 164"/>
                <a:gd name="T18" fmla="*/ 37 w 44"/>
                <a:gd name="T19" fmla="*/ 2 h 164"/>
                <a:gd name="T20" fmla="*/ 36 w 44"/>
                <a:gd name="T21" fmla="*/ 0 h 164"/>
                <a:gd name="T22" fmla="*/ 12 w 44"/>
                <a:gd name="T23" fmla="*/ 14 h 164"/>
                <a:gd name="T24" fmla="*/ 10 w 44"/>
                <a:gd name="T25" fmla="*/ 25 h 164"/>
                <a:gd name="T26" fmla="*/ 10 w 44"/>
                <a:gd name="T27" fmla="*/ 26 h 164"/>
                <a:gd name="T28" fmla="*/ 10 w 44"/>
                <a:gd name="T29" fmla="*/ 26 h 164"/>
                <a:gd name="T30" fmla="*/ 10 w 44"/>
                <a:gd name="T31" fmla="*/ 26 h 164"/>
                <a:gd name="T32" fmla="*/ 6 w 44"/>
                <a:gd name="T33" fmla="*/ 52 h 164"/>
                <a:gd name="T34" fmla="*/ 2 w 44"/>
                <a:gd name="T35" fmla="*/ 128 h 164"/>
                <a:gd name="T36" fmla="*/ 2 w 44"/>
                <a:gd name="T37" fmla="*/ 128 h 164"/>
                <a:gd name="T38" fmla="*/ 3 w 44"/>
                <a:gd name="T39" fmla="*/ 134 h 164"/>
                <a:gd name="T40" fmla="*/ 3 w 44"/>
                <a:gd name="T41" fmla="*/ 136 h 164"/>
                <a:gd name="T42" fmla="*/ 6 w 44"/>
                <a:gd name="T43" fmla="*/ 146 h 164"/>
                <a:gd name="T44" fmla="*/ 6 w 44"/>
                <a:gd name="T45" fmla="*/ 146 h 164"/>
                <a:gd name="T46" fmla="*/ 6 w 44"/>
                <a:gd name="T47" fmla="*/ 146 h 164"/>
                <a:gd name="T48" fmla="*/ 7 w 44"/>
                <a:gd name="T49" fmla="*/ 147 h 164"/>
                <a:gd name="T50" fmla="*/ 7 w 44"/>
                <a:gd name="T51" fmla="*/ 146 h 164"/>
                <a:gd name="T52" fmla="*/ 10 w 44"/>
                <a:gd name="T53" fmla="*/ 150 h 164"/>
                <a:gd name="T54" fmla="*/ 10 w 44"/>
                <a:gd name="T55" fmla="*/ 150 h 164"/>
                <a:gd name="T56" fmla="*/ 7 w 44"/>
                <a:gd name="T57" fmla="*/ 147 h 164"/>
                <a:gd name="T58" fmla="*/ 9 w 44"/>
                <a:gd name="T59" fmla="*/ 150 h 164"/>
                <a:gd name="T60" fmla="*/ 10 w 44"/>
                <a:gd name="T61" fmla="*/ 153 h 164"/>
                <a:gd name="T62" fmla="*/ 14 w 44"/>
                <a:gd name="T63" fmla="*/ 164 h 164"/>
                <a:gd name="T64" fmla="*/ 29 w 44"/>
                <a:gd name="T65" fmla="*/ 156 h 164"/>
                <a:gd name="T66" fmla="*/ 30 w 44"/>
                <a:gd name="T67" fmla="*/ 147 h 164"/>
                <a:gd name="T68" fmla="*/ 30 w 44"/>
                <a:gd name="T69" fmla="*/ 146 h 164"/>
                <a:gd name="T70" fmla="*/ 31 w 44"/>
                <a:gd name="T71" fmla="*/ 140 h 164"/>
                <a:gd name="T72" fmla="*/ 31 w 44"/>
                <a:gd name="T73" fmla="*/ 137 h 164"/>
                <a:gd name="T74" fmla="*/ 34 w 44"/>
                <a:gd name="T75" fmla="*/ 124 h 164"/>
                <a:gd name="T76" fmla="*/ 34 w 44"/>
                <a:gd name="T77" fmla="*/ 122 h 164"/>
                <a:gd name="T78" fmla="*/ 35 w 44"/>
                <a:gd name="T79" fmla="*/ 117 h 164"/>
                <a:gd name="T80" fmla="*/ 42 w 44"/>
                <a:gd name="T81" fmla="*/ 87 h 164"/>
                <a:gd name="T82" fmla="*/ 38 w 44"/>
                <a:gd name="T83" fmla="*/ 81 h 164"/>
                <a:gd name="T84" fmla="*/ 38 w 44"/>
                <a:gd name="T85" fmla="*/ 82 h 164"/>
                <a:gd name="T86" fmla="*/ 34 w 44"/>
                <a:gd name="T87" fmla="*/ 74 h 164"/>
                <a:gd name="T88" fmla="*/ 27 w 44"/>
                <a:gd name="T89" fmla="*/ 65 h 164"/>
                <a:gd name="T90" fmla="*/ 28 w 44"/>
                <a:gd name="T91" fmla="*/ 65 h 164"/>
                <a:gd name="T92" fmla="*/ 36 w 44"/>
                <a:gd name="T93" fmla="*/ 61 h 164"/>
                <a:gd name="T94" fmla="*/ 27 w 44"/>
                <a:gd name="T95" fmla="*/ 65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 h="164">
                  <a:moveTo>
                    <a:pt x="7" y="146"/>
                  </a:moveTo>
                  <a:cubicBezTo>
                    <a:pt x="6" y="146"/>
                    <a:pt x="6" y="146"/>
                    <a:pt x="6" y="146"/>
                  </a:cubicBezTo>
                  <a:cubicBezTo>
                    <a:pt x="7" y="146"/>
                    <a:pt x="7" y="147"/>
                    <a:pt x="7" y="147"/>
                  </a:cubicBezTo>
                  <a:cubicBezTo>
                    <a:pt x="7" y="147"/>
                    <a:pt x="7" y="146"/>
                    <a:pt x="7" y="146"/>
                  </a:cubicBezTo>
                  <a:close/>
                  <a:moveTo>
                    <a:pt x="34" y="74"/>
                  </a:moveTo>
                  <a:cubicBezTo>
                    <a:pt x="39" y="70"/>
                    <a:pt x="44" y="65"/>
                    <a:pt x="31" y="57"/>
                  </a:cubicBezTo>
                  <a:cubicBezTo>
                    <a:pt x="40" y="55"/>
                    <a:pt x="41" y="46"/>
                    <a:pt x="41" y="35"/>
                  </a:cubicBezTo>
                  <a:cubicBezTo>
                    <a:pt x="40" y="28"/>
                    <a:pt x="39" y="21"/>
                    <a:pt x="38" y="15"/>
                  </a:cubicBezTo>
                  <a:cubicBezTo>
                    <a:pt x="38" y="15"/>
                    <a:pt x="38" y="14"/>
                    <a:pt x="38" y="14"/>
                  </a:cubicBezTo>
                  <a:cubicBezTo>
                    <a:pt x="37" y="9"/>
                    <a:pt x="37" y="4"/>
                    <a:pt x="37" y="2"/>
                  </a:cubicBezTo>
                  <a:cubicBezTo>
                    <a:pt x="31" y="13"/>
                    <a:pt x="33" y="7"/>
                    <a:pt x="36" y="0"/>
                  </a:cubicBezTo>
                  <a:cubicBezTo>
                    <a:pt x="28" y="5"/>
                    <a:pt x="20" y="9"/>
                    <a:pt x="12" y="14"/>
                  </a:cubicBezTo>
                  <a:cubicBezTo>
                    <a:pt x="12" y="17"/>
                    <a:pt x="11" y="21"/>
                    <a:pt x="10" y="25"/>
                  </a:cubicBezTo>
                  <a:cubicBezTo>
                    <a:pt x="10" y="25"/>
                    <a:pt x="10" y="25"/>
                    <a:pt x="10" y="26"/>
                  </a:cubicBezTo>
                  <a:cubicBezTo>
                    <a:pt x="10" y="26"/>
                    <a:pt x="10" y="26"/>
                    <a:pt x="10" y="26"/>
                  </a:cubicBezTo>
                  <a:cubicBezTo>
                    <a:pt x="10" y="26"/>
                    <a:pt x="10" y="26"/>
                    <a:pt x="10" y="26"/>
                  </a:cubicBezTo>
                  <a:cubicBezTo>
                    <a:pt x="8" y="35"/>
                    <a:pt x="7" y="43"/>
                    <a:pt x="6" y="52"/>
                  </a:cubicBezTo>
                  <a:cubicBezTo>
                    <a:pt x="2" y="81"/>
                    <a:pt x="0" y="109"/>
                    <a:pt x="2" y="128"/>
                  </a:cubicBezTo>
                  <a:cubicBezTo>
                    <a:pt x="2" y="128"/>
                    <a:pt x="2" y="128"/>
                    <a:pt x="2" y="128"/>
                  </a:cubicBezTo>
                  <a:cubicBezTo>
                    <a:pt x="2" y="130"/>
                    <a:pt x="2" y="132"/>
                    <a:pt x="3" y="134"/>
                  </a:cubicBezTo>
                  <a:cubicBezTo>
                    <a:pt x="3" y="134"/>
                    <a:pt x="3" y="135"/>
                    <a:pt x="3" y="136"/>
                  </a:cubicBezTo>
                  <a:cubicBezTo>
                    <a:pt x="4" y="140"/>
                    <a:pt x="5" y="144"/>
                    <a:pt x="6" y="146"/>
                  </a:cubicBezTo>
                  <a:cubicBezTo>
                    <a:pt x="6" y="146"/>
                    <a:pt x="6" y="146"/>
                    <a:pt x="6" y="146"/>
                  </a:cubicBezTo>
                  <a:cubicBezTo>
                    <a:pt x="6" y="146"/>
                    <a:pt x="6" y="146"/>
                    <a:pt x="6" y="146"/>
                  </a:cubicBezTo>
                  <a:cubicBezTo>
                    <a:pt x="7" y="146"/>
                    <a:pt x="7" y="147"/>
                    <a:pt x="7" y="147"/>
                  </a:cubicBezTo>
                  <a:cubicBezTo>
                    <a:pt x="7" y="147"/>
                    <a:pt x="7" y="146"/>
                    <a:pt x="7" y="146"/>
                  </a:cubicBezTo>
                  <a:cubicBezTo>
                    <a:pt x="8" y="148"/>
                    <a:pt x="9" y="149"/>
                    <a:pt x="10" y="150"/>
                  </a:cubicBezTo>
                  <a:cubicBezTo>
                    <a:pt x="11" y="151"/>
                    <a:pt x="10" y="151"/>
                    <a:pt x="10" y="150"/>
                  </a:cubicBezTo>
                  <a:cubicBezTo>
                    <a:pt x="9" y="149"/>
                    <a:pt x="8" y="148"/>
                    <a:pt x="7" y="147"/>
                  </a:cubicBezTo>
                  <a:cubicBezTo>
                    <a:pt x="8" y="148"/>
                    <a:pt x="8" y="149"/>
                    <a:pt x="9" y="150"/>
                  </a:cubicBezTo>
                  <a:cubicBezTo>
                    <a:pt x="9" y="151"/>
                    <a:pt x="10" y="152"/>
                    <a:pt x="10" y="153"/>
                  </a:cubicBezTo>
                  <a:cubicBezTo>
                    <a:pt x="11" y="156"/>
                    <a:pt x="13" y="160"/>
                    <a:pt x="14" y="164"/>
                  </a:cubicBezTo>
                  <a:cubicBezTo>
                    <a:pt x="19" y="162"/>
                    <a:pt x="24" y="159"/>
                    <a:pt x="29" y="156"/>
                  </a:cubicBezTo>
                  <a:cubicBezTo>
                    <a:pt x="29" y="153"/>
                    <a:pt x="30" y="150"/>
                    <a:pt x="30" y="147"/>
                  </a:cubicBezTo>
                  <a:cubicBezTo>
                    <a:pt x="30" y="147"/>
                    <a:pt x="30" y="146"/>
                    <a:pt x="30" y="146"/>
                  </a:cubicBezTo>
                  <a:cubicBezTo>
                    <a:pt x="30" y="144"/>
                    <a:pt x="31" y="142"/>
                    <a:pt x="31" y="140"/>
                  </a:cubicBezTo>
                  <a:cubicBezTo>
                    <a:pt x="31" y="139"/>
                    <a:pt x="31" y="138"/>
                    <a:pt x="31" y="137"/>
                  </a:cubicBezTo>
                  <a:cubicBezTo>
                    <a:pt x="32" y="133"/>
                    <a:pt x="33" y="128"/>
                    <a:pt x="34" y="124"/>
                  </a:cubicBezTo>
                  <a:cubicBezTo>
                    <a:pt x="34" y="123"/>
                    <a:pt x="34" y="123"/>
                    <a:pt x="34" y="122"/>
                  </a:cubicBezTo>
                  <a:cubicBezTo>
                    <a:pt x="35" y="120"/>
                    <a:pt x="35" y="119"/>
                    <a:pt x="35" y="117"/>
                  </a:cubicBezTo>
                  <a:cubicBezTo>
                    <a:pt x="39" y="100"/>
                    <a:pt x="43" y="88"/>
                    <a:pt x="42" y="87"/>
                  </a:cubicBezTo>
                  <a:cubicBezTo>
                    <a:pt x="41" y="83"/>
                    <a:pt x="39" y="82"/>
                    <a:pt x="38" y="81"/>
                  </a:cubicBezTo>
                  <a:cubicBezTo>
                    <a:pt x="38" y="82"/>
                    <a:pt x="38" y="82"/>
                    <a:pt x="38" y="82"/>
                  </a:cubicBezTo>
                  <a:cubicBezTo>
                    <a:pt x="18" y="79"/>
                    <a:pt x="27" y="78"/>
                    <a:pt x="34" y="74"/>
                  </a:cubicBezTo>
                  <a:moveTo>
                    <a:pt x="27" y="65"/>
                  </a:moveTo>
                  <a:cubicBezTo>
                    <a:pt x="27" y="65"/>
                    <a:pt x="28" y="65"/>
                    <a:pt x="28" y="65"/>
                  </a:cubicBezTo>
                  <a:cubicBezTo>
                    <a:pt x="31" y="65"/>
                    <a:pt x="34" y="64"/>
                    <a:pt x="36" y="61"/>
                  </a:cubicBezTo>
                  <a:cubicBezTo>
                    <a:pt x="28" y="61"/>
                    <a:pt x="28" y="64"/>
                    <a:pt x="27"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762">
              <a:extLst>
                <a:ext uri="{FF2B5EF4-FFF2-40B4-BE49-F238E27FC236}">
                  <a16:creationId xmlns:a16="http://schemas.microsoft.com/office/drawing/2014/main" id="{2F91BCC2-09AF-4A54-99E1-1B6003254A1E}"/>
                </a:ext>
              </a:extLst>
            </p:cNvPr>
            <p:cNvSpPr>
              <a:spLocks noEditPoints="1"/>
            </p:cNvSpPr>
            <p:nvPr userDrawn="1"/>
          </p:nvSpPr>
          <p:spPr bwMode="auto">
            <a:xfrm>
              <a:off x="3050" y="2268"/>
              <a:ext cx="61" cy="201"/>
            </a:xfrm>
            <a:custGeom>
              <a:avLst/>
              <a:gdLst>
                <a:gd name="T0" fmla="*/ 6 w 43"/>
                <a:gd name="T1" fmla="*/ 125 h 140"/>
                <a:gd name="T2" fmla="*/ 6 w 43"/>
                <a:gd name="T3" fmla="*/ 125 h 140"/>
                <a:gd name="T4" fmla="*/ 6 w 43"/>
                <a:gd name="T5" fmla="*/ 125 h 140"/>
                <a:gd name="T6" fmla="*/ 6 w 43"/>
                <a:gd name="T7" fmla="*/ 125 h 140"/>
                <a:gd name="T8" fmla="*/ 33 w 43"/>
                <a:gd name="T9" fmla="*/ 63 h 140"/>
                <a:gd name="T10" fmla="*/ 30 w 43"/>
                <a:gd name="T11" fmla="*/ 48 h 140"/>
                <a:gd name="T12" fmla="*/ 40 w 43"/>
                <a:gd name="T13" fmla="*/ 30 h 140"/>
                <a:gd name="T14" fmla="*/ 38 w 43"/>
                <a:gd name="T15" fmla="*/ 13 h 140"/>
                <a:gd name="T16" fmla="*/ 38 w 43"/>
                <a:gd name="T17" fmla="*/ 12 h 140"/>
                <a:gd name="T18" fmla="*/ 36 w 43"/>
                <a:gd name="T19" fmla="*/ 1 h 140"/>
                <a:gd name="T20" fmla="*/ 35 w 43"/>
                <a:gd name="T21" fmla="*/ 0 h 140"/>
                <a:gd name="T22" fmla="*/ 12 w 43"/>
                <a:gd name="T23" fmla="*/ 12 h 140"/>
                <a:gd name="T24" fmla="*/ 10 w 43"/>
                <a:gd name="T25" fmla="*/ 21 h 140"/>
                <a:gd name="T26" fmla="*/ 9 w 43"/>
                <a:gd name="T27" fmla="*/ 22 h 140"/>
                <a:gd name="T28" fmla="*/ 9 w 43"/>
                <a:gd name="T29" fmla="*/ 22 h 140"/>
                <a:gd name="T30" fmla="*/ 9 w 43"/>
                <a:gd name="T31" fmla="*/ 22 h 140"/>
                <a:gd name="T32" fmla="*/ 5 w 43"/>
                <a:gd name="T33" fmla="*/ 44 h 140"/>
                <a:gd name="T34" fmla="*/ 1 w 43"/>
                <a:gd name="T35" fmla="*/ 109 h 140"/>
                <a:gd name="T36" fmla="*/ 1 w 43"/>
                <a:gd name="T37" fmla="*/ 109 h 140"/>
                <a:gd name="T38" fmla="*/ 2 w 43"/>
                <a:gd name="T39" fmla="*/ 114 h 140"/>
                <a:gd name="T40" fmla="*/ 2 w 43"/>
                <a:gd name="T41" fmla="*/ 116 h 140"/>
                <a:gd name="T42" fmla="*/ 6 w 43"/>
                <a:gd name="T43" fmla="*/ 125 h 140"/>
                <a:gd name="T44" fmla="*/ 6 w 43"/>
                <a:gd name="T45" fmla="*/ 125 h 140"/>
                <a:gd name="T46" fmla="*/ 6 w 43"/>
                <a:gd name="T47" fmla="*/ 125 h 140"/>
                <a:gd name="T48" fmla="*/ 6 w 43"/>
                <a:gd name="T49" fmla="*/ 125 h 140"/>
                <a:gd name="T50" fmla="*/ 6 w 43"/>
                <a:gd name="T51" fmla="*/ 125 h 140"/>
                <a:gd name="T52" fmla="*/ 9 w 43"/>
                <a:gd name="T53" fmla="*/ 128 h 140"/>
                <a:gd name="T54" fmla="*/ 9 w 43"/>
                <a:gd name="T55" fmla="*/ 128 h 140"/>
                <a:gd name="T56" fmla="*/ 7 w 43"/>
                <a:gd name="T57" fmla="*/ 126 h 140"/>
                <a:gd name="T58" fmla="*/ 8 w 43"/>
                <a:gd name="T59" fmla="*/ 128 h 140"/>
                <a:gd name="T60" fmla="*/ 9 w 43"/>
                <a:gd name="T61" fmla="*/ 130 h 140"/>
                <a:gd name="T62" fmla="*/ 13 w 43"/>
                <a:gd name="T63" fmla="*/ 140 h 140"/>
                <a:gd name="T64" fmla="*/ 29 w 43"/>
                <a:gd name="T65" fmla="*/ 133 h 140"/>
                <a:gd name="T66" fmla="*/ 30 w 43"/>
                <a:gd name="T67" fmla="*/ 125 h 140"/>
                <a:gd name="T68" fmla="*/ 30 w 43"/>
                <a:gd name="T69" fmla="*/ 125 h 140"/>
                <a:gd name="T70" fmla="*/ 31 w 43"/>
                <a:gd name="T71" fmla="*/ 119 h 140"/>
                <a:gd name="T72" fmla="*/ 31 w 43"/>
                <a:gd name="T73" fmla="*/ 117 h 140"/>
                <a:gd name="T74" fmla="*/ 33 w 43"/>
                <a:gd name="T75" fmla="*/ 106 h 140"/>
                <a:gd name="T76" fmla="*/ 34 w 43"/>
                <a:gd name="T77" fmla="*/ 104 h 140"/>
                <a:gd name="T78" fmla="*/ 35 w 43"/>
                <a:gd name="T79" fmla="*/ 100 h 140"/>
                <a:gd name="T80" fmla="*/ 42 w 43"/>
                <a:gd name="T81" fmla="*/ 74 h 140"/>
                <a:gd name="T82" fmla="*/ 37 w 43"/>
                <a:gd name="T83" fmla="*/ 69 h 140"/>
                <a:gd name="T84" fmla="*/ 37 w 43"/>
                <a:gd name="T85" fmla="*/ 70 h 140"/>
                <a:gd name="T86" fmla="*/ 33 w 43"/>
                <a:gd name="T87" fmla="*/ 63 h 140"/>
                <a:gd name="T88" fmla="*/ 26 w 43"/>
                <a:gd name="T89" fmla="*/ 55 h 140"/>
                <a:gd name="T90" fmla="*/ 28 w 43"/>
                <a:gd name="T91" fmla="*/ 55 h 140"/>
                <a:gd name="T92" fmla="*/ 36 w 43"/>
                <a:gd name="T93" fmla="*/ 52 h 140"/>
                <a:gd name="T94" fmla="*/ 26 w 43"/>
                <a:gd name="T95" fmla="*/ 5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140">
                  <a:moveTo>
                    <a:pt x="6" y="125"/>
                  </a:moveTo>
                  <a:cubicBezTo>
                    <a:pt x="6" y="125"/>
                    <a:pt x="6" y="125"/>
                    <a:pt x="6" y="125"/>
                  </a:cubicBezTo>
                  <a:cubicBezTo>
                    <a:pt x="6" y="125"/>
                    <a:pt x="6" y="125"/>
                    <a:pt x="6" y="125"/>
                  </a:cubicBezTo>
                  <a:cubicBezTo>
                    <a:pt x="6" y="125"/>
                    <a:pt x="6" y="125"/>
                    <a:pt x="6" y="125"/>
                  </a:cubicBezTo>
                  <a:close/>
                  <a:moveTo>
                    <a:pt x="33" y="63"/>
                  </a:moveTo>
                  <a:cubicBezTo>
                    <a:pt x="39" y="60"/>
                    <a:pt x="43" y="56"/>
                    <a:pt x="30" y="48"/>
                  </a:cubicBezTo>
                  <a:cubicBezTo>
                    <a:pt x="39" y="47"/>
                    <a:pt x="41" y="39"/>
                    <a:pt x="40" y="30"/>
                  </a:cubicBezTo>
                  <a:cubicBezTo>
                    <a:pt x="40" y="24"/>
                    <a:pt x="39" y="18"/>
                    <a:pt x="38" y="13"/>
                  </a:cubicBezTo>
                  <a:cubicBezTo>
                    <a:pt x="38" y="12"/>
                    <a:pt x="38" y="12"/>
                    <a:pt x="38" y="12"/>
                  </a:cubicBezTo>
                  <a:cubicBezTo>
                    <a:pt x="37" y="7"/>
                    <a:pt x="36" y="4"/>
                    <a:pt x="36" y="1"/>
                  </a:cubicBezTo>
                  <a:cubicBezTo>
                    <a:pt x="30" y="11"/>
                    <a:pt x="33" y="6"/>
                    <a:pt x="35" y="0"/>
                  </a:cubicBezTo>
                  <a:cubicBezTo>
                    <a:pt x="27" y="4"/>
                    <a:pt x="20" y="8"/>
                    <a:pt x="12" y="12"/>
                  </a:cubicBezTo>
                  <a:cubicBezTo>
                    <a:pt x="11" y="15"/>
                    <a:pt x="10" y="18"/>
                    <a:pt x="10" y="21"/>
                  </a:cubicBezTo>
                  <a:cubicBezTo>
                    <a:pt x="10" y="21"/>
                    <a:pt x="9" y="22"/>
                    <a:pt x="9" y="22"/>
                  </a:cubicBezTo>
                  <a:cubicBezTo>
                    <a:pt x="9" y="22"/>
                    <a:pt x="9" y="22"/>
                    <a:pt x="9" y="22"/>
                  </a:cubicBezTo>
                  <a:cubicBezTo>
                    <a:pt x="9" y="22"/>
                    <a:pt x="9" y="22"/>
                    <a:pt x="9" y="22"/>
                  </a:cubicBezTo>
                  <a:cubicBezTo>
                    <a:pt x="8" y="30"/>
                    <a:pt x="6" y="37"/>
                    <a:pt x="5" y="44"/>
                  </a:cubicBezTo>
                  <a:cubicBezTo>
                    <a:pt x="1" y="69"/>
                    <a:pt x="0" y="93"/>
                    <a:pt x="1" y="109"/>
                  </a:cubicBezTo>
                  <a:cubicBezTo>
                    <a:pt x="1" y="109"/>
                    <a:pt x="1" y="109"/>
                    <a:pt x="1" y="109"/>
                  </a:cubicBezTo>
                  <a:cubicBezTo>
                    <a:pt x="2" y="111"/>
                    <a:pt x="2" y="113"/>
                    <a:pt x="2" y="114"/>
                  </a:cubicBezTo>
                  <a:cubicBezTo>
                    <a:pt x="2" y="115"/>
                    <a:pt x="2" y="115"/>
                    <a:pt x="2" y="116"/>
                  </a:cubicBezTo>
                  <a:cubicBezTo>
                    <a:pt x="3" y="120"/>
                    <a:pt x="4" y="123"/>
                    <a:pt x="6" y="125"/>
                  </a:cubicBezTo>
                  <a:cubicBezTo>
                    <a:pt x="6" y="125"/>
                    <a:pt x="6" y="125"/>
                    <a:pt x="6" y="125"/>
                  </a:cubicBezTo>
                  <a:cubicBezTo>
                    <a:pt x="6" y="125"/>
                    <a:pt x="6" y="125"/>
                    <a:pt x="6" y="125"/>
                  </a:cubicBezTo>
                  <a:cubicBezTo>
                    <a:pt x="6" y="125"/>
                    <a:pt x="6" y="125"/>
                    <a:pt x="6" y="125"/>
                  </a:cubicBezTo>
                  <a:cubicBezTo>
                    <a:pt x="6" y="125"/>
                    <a:pt x="6" y="125"/>
                    <a:pt x="6" y="125"/>
                  </a:cubicBezTo>
                  <a:cubicBezTo>
                    <a:pt x="8" y="127"/>
                    <a:pt x="9" y="127"/>
                    <a:pt x="9" y="128"/>
                  </a:cubicBezTo>
                  <a:cubicBezTo>
                    <a:pt x="10" y="129"/>
                    <a:pt x="10" y="129"/>
                    <a:pt x="9" y="128"/>
                  </a:cubicBezTo>
                  <a:cubicBezTo>
                    <a:pt x="9" y="127"/>
                    <a:pt x="7" y="126"/>
                    <a:pt x="7" y="126"/>
                  </a:cubicBezTo>
                  <a:cubicBezTo>
                    <a:pt x="7" y="126"/>
                    <a:pt x="8" y="127"/>
                    <a:pt x="8" y="128"/>
                  </a:cubicBezTo>
                  <a:cubicBezTo>
                    <a:pt x="9" y="129"/>
                    <a:pt x="9" y="129"/>
                    <a:pt x="9" y="130"/>
                  </a:cubicBezTo>
                  <a:cubicBezTo>
                    <a:pt x="11" y="133"/>
                    <a:pt x="12" y="137"/>
                    <a:pt x="13" y="140"/>
                  </a:cubicBezTo>
                  <a:cubicBezTo>
                    <a:pt x="18" y="138"/>
                    <a:pt x="24" y="136"/>
                    <a:pt x="29" y="133"/>
                  </a:cubicBezTo>
                  <a:cubicBezTo>
                    <a:pt x="29" y="130"/>
                    <a:pt x="29" y="128"/>
                    <a:pt x="30" y="125"/>
                  </a:cubicBezTo>
                  <a:cubicBezTo>
                    <a:pt x="30" y="125"/>
                    <a:pt x="30" y="125"/>
                    <a:pt x="30" y="125"/>
                  </a:cubicBezTo>
                  <a:cubicBezTo>
                    <a:pt x="30" y="123"/>
                    <a:pt x="30" y="121"/>
                    <a:pt x="31" y="119"/>
                  </a:cubicBezTo>
                  <a:cubicBezTo>
                    <a:pt x="31" y="119"/>
                    <a:pt x="31" y="118"/>
                    <a:pt x="31" y="117"/>
                  </a:cubicBezTo>
                  <a:cubicBezTo>
                    <a:pt x="32" y="113"/>
                    <a:pt x="32" y="110"/>
                    <a:pt x="33" y="106"/>
                  </a:cubicBezTo>
                  <a:cubicBezTo>
                    <a:pt x="34" y="105"/>
                    <a:pt x="34" y="105"/>
                    <a:pt x="34" y="104"/>
                  </a:cubicBezTo>
                  <a:cubicBezTo>
                    <a:pt x="34" y="103"/>
                    <a:pt x="35" y="101"/>
                    <a:pt x="35" y="100"/>
                  </a:cubicBezTo>
                  <a:cubicBezTo>
                    <a:pt x="39" y="86"/>
                    <a:pt x="42" y="75"/>
                    <a:pt x="42" y="74"/>
                  </a:cubicBezTo>
                  <a:cubicBezTo>
                    <a:pt x="40" y="71"/>
                    <a:pt x="39" y="70"/>
                    <a:pt x="37" y="69"/>
                  </a:cubicBezTo>
                  <a:cubicBezTo>
                    <a:pt x="38" y="70"/>
                    <a:pt x="38" y="70"/>
                    <a:pt x="37" y="70"/>
                  </a:cubicBezTo>
                  <a:cubicBezTo>
                    <a:pt x="18" y="68"/>
                    <a:pt x="26" y="66"/>
                    <a:pt x="33" y="63"/>
                  </a:cubicBezTo>
                  <a:moveTo>
                    <a:pt x="26" y="55"/>
                  </a:moveTo>
                  <a:cubicBezTo>
                    <a:pt x="27" y="55"/>
                    <a:pt x="27" y="55"/>
                    <a:pt x="28" y="55"/>
                  </a:cubicBezTo>
                  <a:cubicBezTo>
                    <a:pt x="31" y="55"/>
                    <a:pt x="33" y="54"/>
                    <a:pt x="36" y="52"/>
                  </a:cubicBezTo>
                  <a:cubicBezTo>
                    <a:pt x="27" y="52"/>
                    <a:pt x="27" y="55"/>
                    <a:pt x="26"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763">
              <a:extLst>
                <a:ext uri="{FF2B5EF4-FFF2-40B4-BE49-F238E27FC236}">
                  <a16:creationId xmlns:a16="http://schemas.microsoft.com/office/drawing/2014/main" id="{3C4E6089-DA8C-469E-83B8-46BD90EA4539}"/>
                </a:ext>
              </a:extLst>
            </p:cNvPr>
            <p:cNvSpPr>
              <a:spLocks noEditPoints="1"/>
            </p:cNvSpPr>
            <p:nvPr userDrawn="1"/>
          </p:nvSpPr>
          <p:spPr bwMode="auto">
            <a:xfrm>
              <a:off x="3307" y="2087"/>
              <a:ext cx="62" cy="201"/>
            </a:xfrm>
            <a:custGeom>
              <a:avLst/>
              <a:gdLst>
                <a:gd name="T0" fmla="*/ 6 w 43"/>
                <a:gd name="T1" fmla="*/ 125 h 140"/>
                <a:gd name="T2" fmla="*/ 6 w 43"/>
                <a:gd name="T3" fmla="*/ 125 h 140"/>
                <a:gd name="T4" fmla="*/ 7 w 43"/>
                <a:gd name="T5" fmla="*/ 125 h 140"/>
                <a:gd name="T6" fmla="*/ 6 w 43"/>
                <a:gd name="T7" fmla="*/ 125 h 140"/>
                <a:gd name="T8" fmla="*/ 34 w 43"/>
                <a:gd name="T9" fmla="*/ 63 h 140"/>
                <a:gd name="T10" fmla="*/ 31 w 43"/>
                <a:gd name="T11" fmla="*/ 49 h 140"/>
                <a:gd name="T12" fmla="*/ 41 w 43"/>
                <a:gd name="T13" fmla="*/ 30 h 140"/>
                <a:gd name="T14" fmla="*/ 38 w 43"/>
                <a:gd name="T15" fmla="*/ 13 h 140"/>
                <a:gd name="T16" fmla="*/ 38 w 43"/>
                <a:gd name="T17" fmla="*/ 12 h 140"/>
                <a:gd name="T18" fmla="*/ 37 w 43"/>
                <a:gd name="T19" fmla="*/ 1 h 140"/>
                <a:gd name="T20" fmla="*/ 35 w 43"/>
                <a:gd name="T21" fmla="*/ 0 h 140"/>
                <a:gd name="T22" fmla="*/ 12 w 43"/>
                <a:gd name="T23" fmla="*/ 12 h 140"/>
                <a:gd name="T24" fmla="*/ 10 w 43"/>
                <a:gd name="T25" fmla="*/ 21 h 140"/>
                <a:gd name="T26" fmla="*/ 10 w 43"/>
                <a:gd name="T27" fmla="*/ 22 h 140"/>
                <a:gd name="T28" fmla="*/ 10 w 43"/>
                <a:gd name="T29" fmla="*/ 22 h 140"/>
                <a:gd name="T30" fmla="*/ 10 w 43"/>
                <a:gd name="T31" fmla="*/ 22 h 140"/>
                <a:gd name="T32" fmla="*/ 6 w 43"/>
                <a:gd name="T33" fmla="*/ 44 h 140"/>
                <a:gd name="T34" fmla="*/ 2 w 43"/>
                <a:gd name="T35" fmla="*/ 109 h 140"/>
                <a:gd name="T36" fmla="*/ 2 w 43"/>
                <a:gd name="T37" fmla="*/ 109 h 140"/>
                <a:gd name="T38" fmla="*/ 2 w 43"/>
                <a:gd name="T39" fmla="*/ 114 h 140"/>
                <a:gd name="T40" fmla="*/ 3 w 43"/>
                <a:gd name="T41" fmla="*/ 116 h 140"/>
                <a:gd name="T42" fmla="*/ 6 w 43"/>
                <a:gd name="T43" fmla="*/ 125 h 140"/>
                <a:gd name="T44" fmla="*/ 6 w 43"/>
                <a:gd name="T45" fmla="*/ 125 h 140"/>
                <a:gd name="T46" fmla="*/ 6 w 43"/>
                <a:gd name="T47" fmla="*/ 125 h 140"/>
                <a:gd name="T48" fmla="*/ 7 w 43"/>
                <a:gd name="T49" fmla="*/ 125 h 140"/>
                <a:gd name="T50" fmla="*/ 6 w 43"/>
                <a:gd name="T51" fmla="*/ 125 h 140"/>
                <a:gd name="T52" fmla="*/ 10 w 43"/>
                <a:gd name="T53" fmla="*/ 128 h 140"/>
                <a:gd name="T54" fmla="*/ 10 w 43"/>
                <a:gd name="T55" fmla="*/ 128 h 140"/>
                <a:gd name="T56" fmla="*/ 7 w 43"/>
                <a:gd name="T57" fmla="*/ 126 h 140"/>
                <a:gd name="T58" fmla="*/ 9 w 43"/>
                <a:gd name="T59" fmla="*/ 128 h 140"/>
                <a:gd name="T60" fmla="*/ 10 w 43"/>
                <a:gd name="T61" fmla="*/ 130 h 140"/>
                <a:gd name="T62" fmla="*/ 14 w 43"/>
                <a:gd name="T63" fmla="*/ 140 h 140"/>
                <a:gd name="T64" fmla="*/ 29 w 43"/>
                <a:gd name="T65" fmla="*/ 133 h 140"/>
                <a:gd name="T66" fmla="*/ 30 w 43"/>
                <a:gd name="T67" fmla="*/ 125 h 140"/>
                <a:gd name="T68" fmla="*/ 30 w 43"/>
                <a:gd name="T69" fmla="*/ 125 h 140"/>
                <a:gd name="T70" fmla="*/ 31 w 43"/>
                <a:gd name="T71" fmla="*/ 119 h 140"/>
                <a:gd name="T72" fmla="*/ 31 w 43"/>
                <a:gd name="T73" fmla="*/ 117 h 140"/>
                <a:gd name="T74" fmla="*/ 34 w 43"/>
                <a:gd name="T75" fmla="*/ 106 h 140"/>
                <a:gd name="T76" fmla="*/ 34 w 43"/>
                <a:gd name="T77" fmla="*/ 104 h 140"/>
                <a:gd name="T78" fmla="*/ 35 w 43"/>
                <a:gd name="T79" fmla="*/ 100 h 140"/>
                <a:gd name="T80" fmla="*/ 42 w 43"/>
                <a:gd name="T81" fmla="*/ 74 h 140"/>
                <a:gd name="T82" fmla="*/ 38 w 43"/>
                <a:gd name="T83" fmla="*/ 69 h 140"/>
                <a:gd name="T84" fmla="*/ 38 w 43"/>
                <a:gd name="T85" fmla="*/ 70 h 140"/>
                <a:gd name="T86" fmla="*/ 33 w 43"/>
                <a:gd name="T87" fmla="*/ 63 h 140"/>
                <a:gd name="T88" fmla="*/ 27 w 43"/>
                <a:gd name="T89" fmla="*/ 55 h 140"/>
                <a:gd name="T90" fmla="*/ 28 w 43"/>
                <a:gd name="T91" fmla="*/ 55 h 140"/>
                <a:gd name="T92" fmla="*/ 36 w 43"/>
                <a:gd name="T93" fmla="*/ 52 h 140"/>
                <a:gd name="T94" fmla="*/ 27 w 43"/>
                <a:gd name="T95" fmla="*/ 5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140">
                  <a:moveTo>
                    <a:pt x="6" y="125"/>
                  </a:moveTo>
                  <a:cubicBezTo>
                    <a:pt x="6" y="125"/>
                    <a:pt x="6" y="125"/>
                    <a:pt x="6" y="125"/>
                  </a:cubicBezTo>
                  <a:cubicBezTo>
                    <a:pt x="6" y="125"/>
                    <a:pt x="6" y="125"/>
                    <a:pt x="7" y="125"/>
                  </a:cubicBezTo>
                  <a:cubicBezTo>
                    <a:pt x="7" y="125"/>
                    <a:pt x="6" y="125"/>
                    <a:pt x="6" y="125"/>
                  </a:cubicBezTo>
                  <a:close/>
                  <a:moveTo>
                    <a:pt x="34" y="63"/>
                  </a:moveTo>
                  <a:cubicBezTo>
                    <a:pt x="39" y="60"/>
                    <a:pt x="43" y="56"/>
                    <a:pt x="31" y="49"/>
                  </a:cubicBezTo>
                  <a:cubicBezTo>
                    <a:pt x="39" y="47"/>
                    <a:pt x="41" y="39"/>
                    <a:pt x="41" y="30"/>
                  </a:cubicBezTo>
                  <a:cubicBezTo>
                    <a:pt x="40" y="24"/>
                    <a:pt x="39" y="18"/>
                    <a:pt x="38" y="13"/>
                  </a:cubicBezTo>
                  <a:cubicBezTo>
                    <a:pt x="38" y="12"/>
                    <a:pt x="38" y="12"/>
                    <a:pt x="38" y="12"/>
                  </a:cubicBezTo>
                  <a:cubicBezTo>
                    <a:pt x="37" y="7"/>
                    <a:pt x="37" y="4"/>
                    <a:pt x="37" y="1"/>
                  </a:cubicBezTo>
                  <a:cubicBezTo>
                    <a:pt x="31" y="11"/>
                    <a:pt x="33" y="6"/>
                    <a:pt x="35" y="0"/>
                  </a:cubicBezTo>
                  <a:cubicBezTo>
                    <a:pt x="28" y="4"/>
                    <a:pt x="20" y="8"/>
                    <a:pt x="12" y="12"/>
                  </a:cubicBezTo>
                  <a:cubicBezTo>
                    <a:pt x="11" y="15"/>
                    <a:pt x="11" y="18"/>
                    <a:pt x="10" y="21"/>
                  </a:cubicBezTo>
                  <a:cubicBezTo>
                    <a:pt x="10" y="21"/>
                    <a:pt x="10" y="22"/>
                    <a:pt x="10" y="22"/>
                  </a:cubicBezTo>
                  <a:cubicBezTo>
                    <a:pt x="10" y="22"/>
                    <a:pt x="10" y="22"/>
                    <a:pt x="10" y="22"/>
                  </a:cubicBezTo>
                  <a:cubicBezTo>
                    <a:pt x="10" y="22"/>
                    <a:pt x="10" y="22"/>
                    <a:pt x="10" y="22"/>
                  </a:cubicBezTo>
                  <a:cubicBezTo>
                    <a:pt x="8" y="30"/>
                    <a:pt x="7" y="37"/>
                    <a:pt x="6" y="44"/>
                  </a:cubicBezTo>
                  <a:cubicBezTo>
                    <a:pt x="2" y="69"/>
                    <a:pt x="0" y="93"/>
                    <a:pt x="2" y="109"/>
                  </a:cubicBezTo>
                  <a:cubicBezTo>
                    <a:pt x="2" y="109"/>
                    <a:pt x="2" y="109"/>
                    <a:pt x="2" y="109"/>
                  </a:cubicBezTo>
                  <a:cubicBezTo>
                    <a:pt x="2" y="111"/>
                    <a:pt x="2" y="113"/>
                    <a:pt x="2" y="114"/>
                  </a:cubicBezTo>
                  <a:cubicBezTo>
                    <a:pt x="3" y="115"/>
                    <a:pt x="3" y="115"/>
                    <a:pt x="3" y="116"/>
                  </a:cubicBezTo>
                  <a:cubicBezTo>
                    <a:pt x="4" y="120"/>
                    <a:pt x="5" y="123"/>
                    <a:pt x="6" y="125"/>
                  </a:cubicBezTo>
                  <a:cubicBezTo>
                    <a:pt x="6" y="125"/>
                    <a:pt x="6" y="125"/>
                    <a:pt x="6" y="125"/>
                  </a:cubicBezTo>
                  <a:cubicBezTo>
                    <a:pt x="6" y="125"/>
                    <a:pt x="6" y="125"/>
                    <a:pt x="6" y="125"/>
                  </a:cubicBezTo>
                  <a:cubicBezTo>
                    <a:pt x="6" y="125"/>
                    <a:pt x="6" y="125"/>
                    <a:pt x="7" y="125"/>
                  </a:cubicBezTo>
                  <a:cubicBezTo>
                    <a:pt x="7" y="125"/>
                    <a:pt x="6" y="125"/>
                    <a:pt x="6" y="125"/>
                  </a:cubicBezTo>
                  <a:cubicBezTo>
                    <a:pt x="8" y="127"/>
                    <a:pt x="9" y="127"/>
                    <a:pt x="10" y="128"/>
                  </a:cubicBezTo>
                  <a:cubicBezTo>
                    <a:pt x="11" y="129"/>
                    <a:pt x="10" y="129"/>
                    <a:pt x="10" y="128"/>
                  </a:cubicBezTo>
                  <a:cubicBezTo>
                    <a:pt x="9" y="127"/>
                    <a:pt x="8" y="126"/>
                    <a:pt x="7" y="126"/>
                  </a:cubicBezTo>
                  <a:cubicBezTo>
                    <a:pt x="8" y="126"/>
                    <a:pt x="8" y="127"/>
                    <a:pt x="9" y="128"/>
                  </a:cubicBezTo>
                  <a:cubicBezTo>
                    <a:pt x="9" y="129"/>
                    <a:pt x="10" y="130"/>
                    <a:pt x="10" y="130"/>
                  </a:cubicBezTo>
                  <a:cubicBezTo>
                    <a:pt x="11" y="133"/>
                    <a:pt x="12" y="137"/>
                    <a:pt x="14" y="140"/>
                  </a:cubicBezTo>
                  <a:cubicBezTo>
                    <a:pt x="19" y="138"/>
                    <a:pt x="24" y="136"/>
                    <a:pt x="29" y="133"/>
                  </a:cubicBezTo>
                  <a:cubicBezTo>
                    <a:pt x="29" y="130"/>
                    <a:pt x="30" y="128"/>
                    <a:pt x="30" y="125"/>
                  </a:cubicBezTo>
                  <a:cubicBezTo>
                    <a:pt x="30" y="125"/>
                    <a:pt x="30" y="125"/>
                    <a:pt x="30" y="125"/>
                  </a:cubicBezTo>
                  <a:cubicBezTo>
                    <a:pt x="30" y="123"/>
                    <a:pt x="31" y="121"/>
                    <a:pt x="31" y="119"/>
                  </a:cubicBezTo>
                  <a:cubicBezTo>
                    <a:pt x="31" y="119"/>
                    <a:pt x="31" y="118"/>
                    <a:pt x="31" y="117"/>
                  </a:cubicBezTo>
                  <a:cubicBezTo>
                    <a:pt x="32" y="114"/>
                    <a:pt x="33" y="110"/>
                    <a:pt x="34" y="106"/>
                  </a:cubicBezTo>
                  <a:cubicBezTo>
                    <a:pt x="34" y="105"/>
                    <a:pt x="34" y="105"/>
                    <a:pt x="34" y="104"/>
                  </a:cubicBezTo>
                  <a:cubicBezTo>
                    <a:pt x="35" y="103"/>
                    <a:pt x="35" y="101"/>
                    <a:pt x="35" y="100"/>
                  </a:cubicBezTo>
                  <a:cubicBezTo>
                    <a:pt x="39" y="86"/>
                    <a:pt x="43" y="75"/>
                    <a:pt x="42" y="74"/>
                  </a:cubicBezTo>
                  <a:cubicBezTo>
                    <a:pt x="41" y="71"/>
                    <a:pt x="39" y="70"/>
                    <a:pt x="38" y="69"/>
                  </a:cubicBezTo>
                  <a:cubicBezTo>
                    <a:pt x="38" y="70"/>
                    <a:pt x="38" y="70"/>
                    <a:pt x="38" y="70"/>
                  </a:cubicBezTo>
                  <a:cubicBezTo>
                    <a:pt x="18" y="68"/>
                    <a:pt x="27" y="66"/>
                    <a:pt x="33" y="63"/>
                  </a:cubicBezTo>
                  <a:moveTo>
                    <a:pt x="27" y="55"/>
                  </a:moveTo>
                  <a:cubicBezTo>
                    <a:pt x="27" y="55"/>
                    <a:pt x="28" y="55"/>
                    <a:pt x="28" y="55"/>
                  </a:cubicBezTo>
                  <a:cubicBezTo>
                    <a:pt x="31" y="55"/>
                    <a:pt x="34" y="54"/>
                    <a:pt x="36" y="52"/>
                  </a:cubicBezTo>
                  <a:cubicBezTo>
                    <a:pt x="28" y="52"/>
                    <a:pt x="28" y="55"/>
                    <a:pt x="27"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764">
              <a:extLst>
                <a:ext uri="{FF2B5EF4-FFF2-40B4-BE49-F238E27FC236}">
                  <a16:creationId xmlns:a16="http://schemas.microsoft.com/office/drawing/2014/main" id="{77AA0EEE-C691-4644-A4EE-11F4F8922ECC}"/>
                </a:ext>
              </a:extLst>
            </p:cNvPr>
            <p:cNvSpPr>
              <a:spLocks noEditPoints="1"/>
            </p:cNvSpPr>
            <p:nvPr userDrawn="1"/>
          </p:nvSpPr>
          <p:spPr bwMode="auto">
            <a:xfrm>
              <a:off x="3612" y="1810"/>
              <a:ext cx="63" cy="193"/>
            </a:xfrm>
            <a:custGeom>
              <a:avLst/>
              <a:gdLst>
                <a:gd name="T0" fmla="*/ 7 w 44"/>
                <a:gd name="T1" fmla="*/ 119 h 134"/>
                <a:gd name="T2" fmla="*/ 7 w 44"/>
                <a:gd name="T3" fmla="*/ 119 h 134"/>
                <a:gd name="T4" fmla="*/ 7 w 44"/>
                <a:gd name="T5" fmla="*/ 119 h 134"/>
                <a:gd name="T6" fmla="*/ 7 w 44"/>
                <a:gd name="T7" fmla="*/ 119 h 134"/>
                <a:gd name="T8" fmla="*/ 34 w 44"/>
                <a:gd name="T9" fmla="*/ 60 h 134"/>
                <a:gd name="T10" fmla="*/ 31 w 44"/>
                <a:gd name="T11" fmla="*/ 46 h 134"/>
                <a:gd name="T12" fmla="*/ 41 w 44"/>
                <a:gd name="T13" fmla="*/ 28 h 134"/>
                <a:gd name="T14" fmla="*/ 39 w 44"/>
                <a:gd name="T15" fmla="*/ 12 h 134"/>
                <a:gd name="T16" fmla="*/ 38 w 44"/>
                <a:gd name="T17" fmla="*/ 11 h 134"/>
                <a:gd name="T18" fmla="*/ 37 w 44"/>
                <a:gd name="T19" fmla="*/ 1 h 134"/>
                <a:gd name="T20" fmla="*/ 36 w 44"/>
                <a:gd name="T21" fmla="*/ 0 h 134"/>
                <a:gd name="T22" fmla="*/ 13 w 44"/>
                <a:gd name="T23" fmla="*/ 10 h 134"/>
                <a:gd name="T24" fmla="*/ 10 w 44"/>
                <a:gd name="T25" fmla="*/ 19 h 134"/>
                <a:gd name="T26" fmla="*/ 10 w 44"/>
                <a:gd name="T27" fmla="*/ 20 h 134"/>
                <a:gd name="T28" fmla="*/ 10 w 44"/>
                <a:gd name="T29" fmla="*/ 21 h 134"/>
                <a:gd name="T30" fmla="*/ 10 w 44"/>
                <a:gd name="T31" fmla="*/ 21 h 134"/>
                <a:gd name="T32" fmla="*/ 6 w 44"/>
                <a:gd name="T33" fmla="*/ 42 h 134"/>
                <a:gd name="T34" fmla="*/ 2 w 44"/>
                <a:gd name="T35" fmla="*/ 104 h 134"/>
                <a:gd name="T36" fmla="*/ 2 w 44"/>
                <a:gd name="T37" fmla="*/ 104 h 134"/>
                <a:gd name="T38" fmla="*/ 3 w 44"/>
                <a:gd name="T39" fmla="*/ 109 h 134"/>
                <a:gd name="T40" fmla="*/ 3 w 44"/>
                <a:gd name="T41" fmla="*/ 111 h 134"/>
                <a:gd name="T42" fmla="*/ 6 w 44"/>
                <a:gd name="T43" fmla="*/ 119 h 134"/>
                <a:gd name="T44" fmla="*/ 7 w 44"/>
                <a:gd name="T45" fmla="*/ 119 h 134"/>
                <a:gd name="T46" fmla="*/ 7 w 44"/>
                <a:gd name="T47" fmla="*/ 119 h 134"/>
                <a:gd name="T48" fmla="*/ 7 w 44"/>
                <a:gd name="T49" fmla="*/ 119 h 134"/>
                <a:gd name="T50" fmla="*/ 7 w 44"/>
                <a:gd name="T51" fmla="*/ 119 h 134"/>
                <a:gd name="T52" fmla="*/ 10 w 44"/>
                <a:gd name="T53" fmla="*/ 122 h 134"/>
                <a:gd name="T54" fmla="*/ 10 w 44"/>
                <a:gd name="T55" fmla="*/ 122 h 134"/>
                <a:gd name="T56" fmla="*/ 7 w 44"/>
                <a:gd name="T57" fmla="*/ 120 h 134"/>
                <a:gd name="T58" fmla="*/ 9 w 44"/>
                <a:gd name="T59" fmla="*/ 122 h 134"/>
                <a:gd name="T60" fmla="*/ 10 w 44"/>
                <a:gd name="T61" fmla="*/ 124 h 134"/>
                <a:gd name="T62" fmla="*/ 14 w 44"/>
                <a:gd name="T63" fmla="*/ 134 h 134"/>
                <a:gd name="T64" fmla="*/ 30 w 44"/>
                <a:gd name="T65" fmla="*/ 127 h 134"/>
                <a:gd name="T66" fmla="*/ 30 w 44"/>
                <a:gd name="T67" fmla="*/ 119 h 134"/>
                <a:gd name="T68" fmla="*/ 30 w 44"/>
                <a:gd name="T69" fmla="*/ 119 h 134"/>
                <a:gd name="T70" fmla="*/ 31 w 44"/>
                <a:gd name="T71" fmla="*/ 114 h 134"/>
                <a:gd name="T72" fmla="*/ 32 w 44"/>
                <a:gd name="T73" fmla="*/ 112 h 134"/>
                <a:gd name="T74" fmla="*/ 34 w 44"/>
                <a:gd name="T75" fmla="*/ 101 h 134"/>
                <a:gd name="T76" fmla="*/ 35 w 44"/>
                <a:gd name="T77" fmla="*/ 99 h 134"/>
                <a:gd name="T78" fmla="*/ 36 w 44"/>
                <a:gd name="T79" fmla="*/ 95 h 134"/>
                <a:gd name="T80" fmla="*/ 42 w 44"/>
                <a:gd name="T81" fmla="*/ 70 h 134"/>
                <a:gd name="T82" fmla="*/ 38 w 44"/>
                <a:gd name="T83" fmla="*/ 66 h 134"/>
                <a:gd name="T84" fmla="*/ 38 w 44"/>
                <a:gd name="T85" fmla="*/ 66 h 134"/>
                <a:gd name="T86" fmla="*/ 34 w 44"/>
                <a:gd name="T87" fmla="*/ 60 h 134"/>
                <a:gd name="T88" fmla="*/ 27 w 44"/>
                <a:gd name="T89" fmla="*/ 52 h 134"/>
                <a:gd name="T90" fmla="*/ 28 w 44"/>
                <a:gd name="T91" fmla="*/ 52 h 134"/>
                <a:gd name="T92" fmla="*/ 36 w 44"/>
                <a:gd name="T93" fmla="*/ 50 h 134"/>
                <a:gd name="T94" fmla="*/ 27 w 44"/>
                <a:gd name="T95" fmla="*/ 52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 h="134">
                  <a:moveTo>
                    <a:pt x="7" y="119"/>
                  </a:moveTo>
                  <a:cubicBezTo>
                    <a:pt x="7" y="119"/>
                    <a:pt x="7" y="119"/>
                    <a:pt x="7" y="119"/>
                  </a:cubicBezTo>
                  <a:cubicBezTo>
                    <a:pt x="7" y="119"/>
                    <a:pt x="7" y="119"/>
                    <a:pt x="7" y="119"/>
                  </a:cubicBezTo>
                  <a:cubicBezTo>
                    <a:pt x="7" y="119"/>
                    <a:pt x="7" y="119"/>
                    <a:pt x="7" y="119"/>
                  </a:cubicBezTo>
                  <a:close/>
                  <a:moveTo>
                    <a:pt x="34" y="60"/>
                  </a:moveTo>
                  <a:cubicBezTo>
                    <a:pt x="40" y="57"/>
                    <a:pt x="44" y="53"/>
                    <a:pt x="31" y="46"/>
                  </a:cubicBezTo>
                  <a:cubicBezTo>
                    <a:pt x="40" y="45"/>
                    <a:pt x="42" y="37"/>
                    <a:pt x="41" y="28"/>
                  </a:cubicBezTo>
                  <a:cubicBezTo>
                    <a:pt x="41" y="23"/>
                    <a:pt x="39" y="17"/>
                    <a:pt x="39" y="12"/>
                  </a:cubicBezTo>
                  <a:cubicBezTo>
                    <a:pt x="38" y="11"/>
                    <a:pt x="38" y="11"/>
                    <a:pt x="38" y="11"/>
                  </a:cubicBezTo>
                  <a:cubicBezTo>
                    <a:pt x="38" y="6"/>
                    <a:pt x="37" y="3"/>
                    <a:pt x="37" y="1"/>
                  </a:cubicBezTo>
                  <a:cubicBezTo>
                    <a:pt x="31" y="10"/>
                    <a:pt x="33" y="5"/>
                    <a:pt x="36" y="0"/>
                  </a:cubicBezTo>
                  <a:cubicBezTo>
                    <a:pt x="28" y="3"/>
                    <a:pt x="20" y="7"/>
                    <a:pt x="13" y="10"/>
                  </a:cubicBezTo>
                  <a:cubicBezTo>
                    <a:pt x="12" y="13"/>
                    <a:pt x="11" y="16"/>
                    <a:pt x="10" y="19"/>
                  </a:cubicBezTo>
                  <a:cubicBezTo>
                    <a:pt x="10" y="20"/>
                    <a:pt x="10" y="20"/>
                    <a:pt x="10" y="20"/>
                  </a:cubicBezTo>
                  <a:cubicBezTo>
                    <a:pt x="10" y="21"/>
                    <a:pt x="10" y="21"/>
                    <a:pt x="10" y="21"/>
                  </a:cubicBezTo>
                  <a:cubicBezTo>
                    <a:pt x="10" y="21"/>
                    <a:pt x="10" y="21"/>
                    <a:pt x="10" y="21"/>
                  </a:cubicBezTo>
                  <a:cubicBezTo>
                    <a:pt x="9" y="28"/>
                    <a:pt x="7" y="35"/>
                    <a:pt x="6" y="42"/>
                  </a:cubicBezTo>
                  <a:cubicBezTo>
                    <a:pt x="2" y="65"/>
                    <a:pt x="0" y="89"/>
                    <a:pt x="2" y="104"/>
                  </a:cubicBezTo>
                  <a:cubicBezTo>
                    <a:pt x="2" y="104"/>
                    <a:pt x="2" y="104"/>
                    <a:pt x="2" y="104"/>
                  </a:cubicBezTo>
                  <a:cubicBezTo>
                    <a:pt x="2" y="106"/>
                    <a:pt x="3" y="107"/>
                    <a:pt x="3" y="109"/>
                  </a:cubicBezTo>
                  <a:cubicBezTo>
                    <a:pt x="3" y="109"/>
                    <a:pt x="3" y="110"/>
                    <a:pt x="3" y="111"/>
                  </a:cubicBezTo>
                  <a:cubicBezTo>
                    <a:pt x="4" y="114"/>
                    <a:pt x="5" y="117"/>
                    <a:pt x="6" y="119"/>
                  </a:cubicBezTo>
                  <a:cubicBezTo>
                    <a:pt x="6" y="119"/>
                    <a:pt x="7" y="119"/>
                    <a:pt x="7" y="119"/>
                  </a:cubicBezTo>
                  <a:cubicBezTo>
                    <a:pt x="7" y="119"/>
                    <a:pt x="7" y="119"/>
                    <a:pt x="7" y="119"/>
                  </a:cubicBezTo>
                  <a:cubicBezTo>
                    <a:pt x="7" y="119"/>
                    <a:pt x="7" y="119"/>
                    <a:pt x="7" y="119"/>
                  </a:cubicBezTo>
                  <a:cubicBezTo>
                    <a:pt x="7" y="119"/>
                    <a:pt x="7" y="119"/>
                    <a:pt x="7" y="119"/>
                  </a:cubicBezTo>
                  <a:cubicBezTo>
                    <a:pt x="9" y="121"/>
                    <a:pt x="10" y="122"/>
                    <a:pt x="10" y="122"/>
                  </a:cubicBezTo>
                  <a:cubicBezTo>
                    <a:pt x="11" y="123"/>
                    <a:pt x="11" y="123"/>
                    <a:pt x="10" y="122"/>
                  </a:cubicBezTo>
                  <a:cubicBezTo>
                    <a:pt x="9" y="122"/>
                    <a:pt x="8" y="121"/>
                    <a:pt x="7" y="120"/>
                  </a:cubicBezTo>
                  <a:cubicBezTo>
                    <a:pt x="8" y="120"/>
                    <a:pt x="9" y="121"/>
                    <a:pt x="9" y="122"/>
                  </a:cubicBezTo>
                  <a:cubicBezTo>
                    <a:pt x="10" y="123"/>
                    <a:pt x="10" y="123"/>
                    <a:pt x="10" y="124"/>
                  </a:cubicBezTo>
                  <a:cubicBezTo>
                    <a:pt x="12" y="127"/>
                    <a:pt x="13" y="130"/>
                    <a:pt x="14" y="134"/>
                  </a:cubicBezTo>
                  <a:cubicBezTo>
                    <a:pt x="19" y="132"/>
                    <a:pt x="24" y="129"/>
                    <a:pt x="30" y="127"/>
                  </a:cubicBezTo>
                  <a:cubicBezTo>
                    <a:pt x="30" y="124"/>
                    <a:pt x="30" y="122"/>
                    <a:pt x="30" y="119"/>
                  </a:cubicBezTo>
                  <a:cubicBezTo>
                    <a:pt x="30" y="119"/>
                    <a:pt x="30" y="119"/>
                    <a:pt x="30" y="119"/>
                  </a:cubicBezTo>
                  <a:cubicBezTo>
                    <a:pt x="31" y="117"/>
                    <a:pt x="31" y="116"/>
                    <a:pt x="31" y="114"/>
                  </a:cubicBezTo>
                  <a:cubicBezTo>
                    <a:pt x="31" y="113"/>
                    <a:pt x="32" y="112"/>
                    <a:pt x="32" y="112"/>
                  </a:cubicBezTo>
                  <a:cubicBezTo>
                    <a:pt x="32" y="108"/>
                    <a:pt x="33" y="104"/>
                    <a:pt x="34" y="101"/>
                  </a:cubicBezTo>
                  <a:cubicBezTo>
                    <a:pt x="34" y="100"/>
                    <a:pt x="34" y="100"/>
                    <a:pt x="35" y="99"/>
                  </a:cubicBezTo>
                  <a:cubicBezTo>
                    <a:pt x="35" y="98"/>
                    <a:pt x="35" y="96"/>
                    <a:pt x="36" y="95"/>
                  </a:cubicBezTo>
                  <a:cubicBezTo>
                    <a:pt x="39" y="82"/>
                    <a:pt x="43" y="71"/>
                    <a:pt x="42" y="70"/>
                  </a:cubicBezTo>
                  <a:cubicBezTo>
                    <a:pt x="41" y="67"/>
                    <a:pt x="40" y="67"/>
                    <a:pt x="38" y="66"/>
                  </a:cubicBezTo>
                  <a:cubicBezTo>
                    <a:pt x="39" y="66"/>
                    <a:pt x="39" y="66"/>
                    <a:pt x="38" y="66"/>
                  </a:cubicBezTo>
                  <a:cubicBezTo>
                    <a:pt x="18" y="64"/>
                    <a:pt x="27" y="63"/>
                    <a:pt x="34" y="60"/>
                  </a:cubicBezTo>
                  <a:moveTo>
                    <a:pt x="27" y="52"/>
                  </a:moveTo>
                  <a:cubicBezTo>
                    <a:pt x="28" y="52"/>
                    <a:pt x="28" y="52"/>
                    <a:pt x="28" y="52"/>
                  </a:cubicBezTo>
                  <a:cubicBezTo>
                    <a:pt x="32" y="52"/>
                    <a:pt x="34" y="51"/>
                    <a:pt x="36" y="50"/>
                  </a:cubicBezTo>
                  <a:cubicBezTo>
                    <a:pt x="28" y="49"/>
                    <a:pt x="28" y="52"/>
                    <a:pt x="27"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765">
              <a:extLst>
                <a:ext uri="{FF2B5EF4-FFF2-40B4-BE49-F238E27FC236}">
                  <a16:creationId xmlns:a16="http://schemas.microsoft.com/office/drawing/2014/main" id="{D3CC5E83-D835-468B-B668-427098463FDF}"/>
                </a:ext>
              </a:extLst>
            </p:cNvPr>
            <p:cNvSpPr>
              <a:spLocks noEditPoints="1"/>
            </p:cNvSpPr>
            <p:nvPr userDrawn="1"/>
          </p:nvSpPr>
          <p:spPr bwMode="auto">
            <a:xfrm>
              <a:off x="2745" y="2435"/>
              <a:ext cx="37" cy="210"/>
            </a:xfrm>
            <a:custGeom>
              <a:avLst/>
              <a:gdLst>
                <a:gd name="T0" fmla="*/ 4 w 26"/>
                <a:gd name="T1" fmla="*/ 130 h 146"/>
                <a:gd name="T2" fmla="*/ 4 w 26"/>
                <a:gd name="T3" fmla="*/ 130 h 146"/>
                <a:gd name="T4" fmla="*/ 4 w 26"/>
                <a:gd name="T5" fmla="*/ 130 h 146"/>
                <a:gd name="T6" fmla="*/ 4 w 26"/>
                <a:gd name="T7" fmla="*/ 130 h 146"/>
                <a:gd name="T8" fmla="*/ 20 w 26"/>
                <a:gd name="T9" fmla="*/ 65 h 146"/>
                <a:gd name="T10" fmla="*/ 18 w 26"/>
                <a:gd name="T11" fmla="*/ 50 h 146"/>
                <a:gd name="T12" fmla="*/ 25 w 26"/>
                <a:gd name="T13" fmla="*/ 30 h 146"/>
                <a:gd name="T14" fmla="*/ 23 w 26"/>
                <a:gd name="T15" fmla="*/ 13 h 146"/>
                <a:gd name="T16" fmla="*/ 23 w 26"/>
                <a:gd name="T17" fmla="*/ 11 h 146"/>
                <a:gd name="T18" fmla="*/ 22 w 26"/>
                <a:gd name="T19" fmla="*/ 1 h 146"/>
                <a:gd name="T20" fmla="*/ 21 w 26"/>
                <a:gd name="T21" fmla="*/ 0 h 146"/>
                <a:gd name="T22" fmla="*/ 7 w 26"/>
                <a:gd name="T23" fmla="*/ 11 h 146"/>
                <a:gd name="T24" fmla="*/ 6 w 26"/>
                <a:gd name="T25" fmla="*/ 21 h 146"/>
                <a:gd name="T26" fmla="*/ 6 w 26"/>
                <a:gd name="T27" fmla="*/ 22 h 146"/>
                <a:gd name="T28" fmla="*/ 6 w 26"/>
                <a:gd name="T29" fmla="*/ 23 h 146"/>
                <a:gd name="T30" fmla="*/ 6 w 26"/>
                <a:gd name="T31" fmla="*/ 23 h 146"/>
                <a:gd name="T32" fmla="*/ 3 w 26"/>
                <a:gd name="T33" fmla="*/ 46 h 146"/>
                <a:gd name="T34" fmla="*/ 1 w 26"/>
                <a:gd name="T35" fmla="*/ 113 h 146"/>
                <a:gd name="T36" fmla="*/ 1 w 26"/>
                <a:gd name="T37" fmla="*/ 114 h 146"/>
                <a:gd name="T38" fmla="*/ 1 w 26"/>
                <a:gd name="T39" fmla="*/ 118 h 146"/>
                <a:gd name="T40" fmla="*/ 2 w 26"/>
                <a:gd name="T41" fmla="*/ 121 h 146"/>
                <a:gd name="T42" fmla="*/ 4 w 26"/>
                <a:gd name="T43" fmla="*/ 130 h 146"/>
                <a:gd name="T44" fmla="*/ 4 w 26"/>
                <a:gd name="T45" fmla="*/ 130 h 146"/>
                <a:gd name="T46" fmla="*/ 4 w 26"/>
                <a:gd name="T47" fmla="*/ 130 h 146"/>
                <a:gd name="T48" fmla="*/ 4 w 26"/>
                <a:gd name="T49" fmla="*/ 130 h 146"/>
                <a:gd name="T50" fmla="*/ 4 w 26"/>
                <a:gd name="T51" fmla="*/ 130 h 146"/>
                <a:gd name="T52" fmla="*/ 6 w 26"/>
                <a:gd name="T53" fmla="*/ 133 h 146"/>
                <a:gd name="T54" fmla="*/ 6 w 26"/>
                <a:gd name="T55" fmla="*/ 133 h 146"/>
                <a:gd name="T56" fmla="*/ 4 w 26"/>
                <a:gd name="T57" fmla="*/ 131 h 146"/>
                <a:gd name="T58" fmla="*/ 5 w 26"/>
                <a:gd name="T59" fmla="*/ 133 h 146"/>
                <a:gd name="T60" fmla="*/ 6 w 26"/>
                <a:gd name="T61" fmla="*/ 135 h 146"/>
                <a:gd name="T62" fmla="*/ 8 w 26"/>
                <a:gd name="T63" fmla="*/ 146 h 146"/>
                <a:gd name="T64" fmla="*/ 18 w 26"/>
                <a:gd name="T65" fmla="*/ 138 h 146"/>
                <a:gd name="T66" fmla="*/ 18 w 26"/>
                <a:gd name="T67" fmla="*/ 130 h 146"/>
                <a:gd name="T68" fmla="*/ 18 w 26"/>
                <a:gd name="T69" fmla="*/ 130 h 146"/>
                <a:gd name="T70" fmla="*/ 19 w 26"/>
                <a:gd name="T71" fmla="*/ 124 h 146"/>
                <a:gd name="T72" fmla="*/ 19 w 26"/>
                <a:gd name="T73" fmla="*/ 122 h 146"/>
                <a:gd name="T74" fmla="*/ 20 w 26"/>
                <a:gd name="T75" fmla="*/ 110 h 146"/>
                <a:gd name="T76" fmla="*/ 21 w 26"/>
                <a:gd name="T77" fmla="*/ 108 h 146"/>
                <a:gd name="T78" fmla="*/ 21 w 26"/>
                <a:gd name="T79" fmla="*/ 104 h 146"/>
                <a:gd name="T80" fmla="*/ 25 w 26"/>
                <a:gd name="T81" fmla="*/ 76 h 146"/>
                <a:gd name="T82" fmla="*/ 23 w 26"/>
                <a:gd name="T83" fmla="*/ 71 h 146"/>
                <a:gd name="T84" fmla="*/ 23 w 26"/>
                <a:gd name="T85" fmla="*/ 72 h 146"/>
                <a:gd name="T86" fmla="*/ 20 w 26"/>
                <a:gd name="T87" fmla="*/ 65 h 146"/>
                <a:gd name="T88" fmla="*/ 16 w 26"/>
                <a:gd name="T89" fmla="*/ 57 h 146"/>
                <a:gd name="T90" fmla="*/ 17 w 26"/>
                <a:gd name="T91" fmla="*/ 57 h 146"/>
                <a:gd name="T92" fmla="*/ 22 w 26"/>
                <a:gd name="T93" fmla="*/ 54 h 146"/>
                <a:gd name="T94" fmla="*/ 16 w 26"/>
                <a:gd name="T95" fmla="*/ 57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6" h="146">
                  <a:moveTo>
                    <a:pt x="4" y="130"/>
                  </a:moveTo>
                  <a:cubicBezTo>
                    <a:pt x="4" y="130"/>
                    <a:pt x="4" y="130"/>
                    <a:pt x="4" y="130"/>
                  </a:cubicBezTo>
                  <a:cubicBezTo>
                    <a:pt x="4" y="130"/>
                    <a:pt x="4" y="130"/>
                    <a:pt x="4" y="130"/>
                  </a:cubicBezTo>
                  <a:cubicBezTo>
                    <a:pt x="4" y="130"/>
                    <a:pt x="4" y="130"/>
                    <a:pt x="4" y="130"/>
                  </a:cubicBezTo>
                  <a:close/>
                  <a:moveTo>
                    <a:pt x="20" y="65"/>
                  </a:moveTo>
                  <a:cubicBezTo>
                    <a:pt x="24" y="62"/>
                    <a:pt x="26" y="57"/>
                    <a:pt x="18" y="50"/>
                  </a:cubicBezTo>
                  <a:cubicBezTo>
                    <a:pt x="24" y="49"/>
                    <a:pt x="25" y="40"/>
                    <a:pt x="25" y="30"/>
                  </a:cubicBezTo>
                  <a:cubicBezTo>
                    <a:pt x="24" y="25"/>
                    <a:pt x="24" y="18"/>
                    <a:pt x="23" y="13"/>
                  </a:cubicBezTo>
                  <a:cubicBezTo>
                    <a:pt x="23" y="12"/>
                    <a:pt x="23" y="12"/>
                    <a:pt x="23" y="11"/>
                  </a:cubicBezTo>
                  <a:cubicBezTo>
                    <a:pt x="22" y="7"/>
                    <a:pt x="22" y="3"/>
                    <a:pt x="22" y="1"/>
                  </a:cubicBezTo>
                  <a:cubicBezTo>
                    <a:pt x="18" y="11"/>
                    <a:pt x="20" y="5"/>
                    <a:pt x="21" y="0"/>
                  </a:cubicBezTo>
                  <a:cubicBezTo>
                    <a:pt x="17" y="3"/>
                    <a:pt x="12" y="7"/>
                    <a:pt x="7" y="11"/>
                  </a:cubicBezTo>
                  <a:cubicBezTo>
                    <a:pt x="7" y="15"/>
                    <a:pt x="6" y="18"/>
                    <a:pt x="6" y="21"/>
                  </a:cubicBezTo>
                  <a:cubicBezTo>
                    <a:pt x="6" y="21"/>
                    <a:pt x="6" y="22"/>
                    <a:pt x="6" y="22"/>
                  </a:cubicBezTo>
                  <a:cubicBezTo>
                    <a:pt x="6" y="22"/>
                    <a:pt x="6" y="22"/>
                    <a:pt x="6" y="23"/>
                  </a:cubicBezTo>
                  <a:cubicBezTo>
                    <a:pt x="6" y="23"/>
                    <a:pt x="6" y="23"/>
                    <a:pt x="6" y="23"/>
                  </a:cubicBezTo>
                  <a:cubicBezTo>
                    <a:pt x="5" y="30"/>
                    <a:pt x="4" y="38"/>
                    <a:pt x="3" y="46"/>
                  </a:cubicBezTo>
                  <a:cubicBezTo>
                    <a:pt x="1" y="71"/>
                    <a:pt x="0" y="97"/>
                    <a:pt x="1" y="113"/>
                  </a:cubicBezTo>
                  <a:cubicBezTo>
                    <a:pt x="1" y="113"/>
                    <a:pt x="1" y="114"/>
                    <a:pt x="1" y="114"/>
                  </a:cubicBezTo>
                  <a:cubicBezTo>
                    <a:pt x="1" y="115"/>
                    <a:pt x="1" y="117"/>
                    <a:pt x="1" y="118"/>
                  </a:cubicBezTo>
                  <a:cubicBezTo>
                    <a:pt x="1" y="119"/>
                    <a:pt x="2" y="120"/>
                    <a:pt x="2" y="121"/>
                  </a:cubicBezTo>
                  <a:cubicBezTo>
                    <a:pt x="2" y="124"/>
                    <a:pt x="3" y="127"/>
                    <a:pt x="4" y="130"/>
                  </a:cubicBezTo>
                  <a:cubicBezTo>
                    <a:pt x="4" y="130"/>
                    <a:pt x="4" y="130"/>
                    <a:pt x="4" y="130"/>
                  </a:cubicBezTo>
                  <a:cubicBezTo>
                    <a:pt x="4" y="130"/>
                    <a:pt x="4" y="130"/>
                    <a:pt x="4" y="130"/>
                  </a:cubicBezTo>
                  <a:cubicBezTo>
                    <a:pt x="4" y="130"/>
                    <a:pt x="4" y="130"/>
                    <a:pt x="4" y="130"/>
                  </a:cubicBezTo>
                  <a:cubicBezTo>
                    <a:pt x="4" y="130"/>
                    <a:pt x="4" y="130"/>
                    <a:pt x="4" y="130"/>
                  </a:cubicBezTo>
                  <a:cubicBezTo>
                    <a:pt x="5" y="132"/>
                    <a:pt x="5" y="132"/>
                    <a:pt x="6" y="133"/>
                  </a:cubicBezTo>
                  <a:cubicBezTo>
                    <a:pt x="6" y="134"/>
                    <a:pt x="6" y="134"/>
                    <a:pt x="6" y="133"/>
                  </a:cubicBezTo>
                  <a:cubicBezTo>
                    <a:pt x="5" y="132"/>
                    <a:pt x="5" y="131"/>
                    <a:pt x="4" y="131"/>
                  </a:cubicBezTo>
                  <a:cubicBezTo>
                    <a:pt x="5" y="131"/>
                    <a:pt x="5" y="132"/>
                    <a:pt x="5" y="133"/>
                  </a:cubicBezTo>
                  <a:cubicBezTo>
                    <a:pt x="5" y="134"/>
                    <a:pt x="6" y="135"/>
                    <a:pt x="6" y="135"/>
                  </a:cubicBezTo>
                  <a:cubicBezTo>
                    <a:pt x="7" y="138"/>
                    <a:pt x="7" y="142"/>
                    <a:pt x="8" y="146"/>
                  </a:cubicBezTo>
                  <a:cubicBezTo>
                    <a:pt x="11" y="144"/>
                    <a:pt x="14" y="141"/>
                    <a:pt x="18" y="138"/>
                  </a:cubicBezTo>
                  <a:cubicBezTo>
                    <a:pt x="18" y="136"/>
                    <a:pt x="18" y="133"/>
                    <a:pt x="18" y="130"/>
                  </a:cubicBezTo>
                  <a:cubicBezTo>
                    <a:pt x="18" y="130"/>
                    <a:pt x="18" y="130"/>
                    <a:pt x="18" y="130"/>
                  </a:cubicBezTo>
                  <a:cubicBezTo>
                    <a:pt x="18" y="128"/>
                    <a:pt x="18" y="126"/>
                    <a:pt x="19" y="124"/>
                  </a:cubicBezTo>
                  <a:cubicBezTo>
                    <a:pt x="19" y="123"/>
                    <a:pt x="19" y="123"/>
                    <a:pt x="19" y="122"/>
                  </a:cubicBezTo>
                  <a:cubicBezTo>
                    <a:pt x="19" y="118"/>
                    <a:pt x="20" y="114"/>
                    <a:pt x="20" y="110"/>
                  </a:cubicBezTo>
                  <a:cubicBezTo>
                    <a:pt x="20" y="109"/>
                    <a:pt x="21" y="109"/>
                    <a:pt x="21" y="108"/>
                  </a:cubicBezTo>
                  <a:cubicBezTo>
                    <a:pt x="21" y="107"/>
                    <a:pt x="21" y="105"/>
                    <a:pt x="21" y="104"/>
                  </a:cubicBezTo>
                  <a:cubicBezTo>
                    <a:pt x="23" y="89"/>
                    <a:pt x="26" y="77"/>
                    <a:pt x="25" y="76"/>
                  </a:cubicBezTo>
                  <a:cubicBezTo>
                    <a:pt x="24" y="73"/>
                    <a:pt x="24" y="73"/>
                    <a:pt x="23" y="71"/>
                  </a:cubicBezTo>
                  <a:cubicBezTo>
                    <a:pt x="23" y="72"/>
                    <a:pt x="23" y="72"/>
                    <a:pt x="23" y="72"/>
                  </a:cubicBezTo>
                  <a:cubicBezTo>
                    <a:pt x="11" y="70"/>
                    <a:pt x="16" y="69"/>
                    <a:pt x="20" y="65"/>
                  </a:cubicBezTo>
                  <a:moveTo>
                    <a:pt x="16" y="57"/>
                  </a:moveTo>
                  <a:cubicBezTo>
                    <a:pt x="16" y="57"/>
                    <a:pt x="17" y="57"/>
                    <a:pt x="17" y="57"/>
                  </a:cubicBezTo>
                  <a:cubicBezTo>
                    <a:pt x="19" y="57"/>
                    <a:pt x="20" y="56"/>
                    <a:pt x="22" y="54"/>
                  </a:cubicBezTo>
                  <a:cubicBezTo>
                    <a:pt x="17" y="53"/>
                    <a:pt x="17" y="57"/>
                    <a:pt x="1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766">
              <a:extLst>
                <a:ext uri="{FF2B5EF4-FFF2-40B4-BE49-F238E27FC236}">
                  <a16:creationId xmlns:a16="http://schemas.microsoft.com/office/drawing/2014/main" id="{325CF718-21A6-439A-A9FC-36FFC5B9CB9B}"/>
                </a:ext>
              </a:extLst>
            </p:cNvPr>
            <p:cNvSpPr>
              <a:spLocks/>
            </p:cNvSpPr>
            <p:nvPr userDrawn="1"/>
          </p:nvSpPr>
          <p:spPr bwMode="auto">
            <a:xfrm>
              <a:off x="2306" y="2179"/>
              <a:ext cx="3" cy="7"/>
            </a:xfrm>
            <a:custGeom>
              <a:avLst/>
              <a:gdLst>
                <a:gd name="T0" fmla="*/ 0 w 2"/>
                <a:gd name="T1" fmla="*/ 5 h 5"/>
                <a:gd name="T2" fmla="*/ 1 w 2"/>
                <a:gd name="T3" fmla="*/ 0 h 5"/>
                <a:gd name="T4" fmla="*/ 0 w 2"/>
                <a:gd name="T5" fmla="*/ 5 h 5"/>
              </a:gdLst>
              <a:ahLst/>
              <a:cxnLst>
                <a:cxn ang="0">
                  <a:pos x="T0" y="T1"/>
                </a:cxn>
                <a:cxn ang="0">
                  <a:pos x="T2" y="T3"/>
                </a:cxn>
                <a:cxn ang="0">
                  <a:pos x="T4" y="T5"/>
                </a:cxn>
              </a:cxnLst>
              <a:rect l="0" t="0" r="r" b="b"/>
              <a:pathLst>
                <a:path w="2" h="5">
                  <a:moveTo>
                    <a:pt x="0" y="5"/>
                  </a:moveTo>
                  <a:cubicBezTo>
                    <a:pt x="1" y="0"/>
                    <a:pt x="1" y="0"/>
                    <a:pt x="1" y="0"/>
                  </a:cubicBezTo>
                  <a:cubicBezTo>
                    <a:pt x="2" y="3"/>
                    <a:pt x="0" y="2"/>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767">
              <a:extLst>
                <a:ext uri="{FF2B5EF4-FFF2-40B4-BE49-F238E27FC236}">
                  <a16:creationId xmlns:a16="http://schemas.microsoft.com/office/drawing/2014/main" id="{08986B3E-2052-4919-A9AB-F03623BAA5BB}"/>
                </a:ext>
              </a:extLst>
            </p:cNvPr>
            <p:cNvSpPr>
              <a:spLocks/>
            </p:cNvSpPr>
            <p:nvPr userDrawn="1"/>
          </p:nvSpPr>
          <p:spPr bwMode="auto">
            <a:xfrm>
              <a:off x="2312" y="2184"/>
              <a:ext cx="3" cy="8"/>
            </a:xfrm>
            <a:custGeom>
              <a:avLst/>
              <a:gdLst>
                <a:gd name="T0" fmla="*/ 0 w 2"/>
                <a:gd name="T1" fmla="*/ 0 h 5"/>
                <a:gd name="T2" fmla="*/ 0 w 2"/>
                <a:gd name="T3" fmla="*/ 0 h 5"/>
              </a:gdLst>
              <a:ahLst/>
              <a:cxnLst>
                <a:cxn ang="0">
                  <a:pos x="T0" y="T1"/>
                </a:cxn>
                <a:cxn ang="0">
                  <a:pos x="T2" y="T3"/>
                </a:cxn>
              </a:cxnLst>
              <a:rect l="0" t="0" r="r" b="b"/>
              <a:pathLst>
                <a:path w="2" h="5">
                  <a:moveTo>
                    <a:pt x="0" y="0"/>
                  </a:moveTo>
                  <a:cubicBezTo>
                    <a:pt x="2" y="5"/>
                    <a:pt x="1"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768">
              <a:extLst>
                <a:ext uri="{FF2B5EF4-FFF2-40B4-BE49-F238E27FC236}">
                  <a16:creationId xmlns:a16="http://schemas.microsoft.com/office/drawing/2014/main" id="{FB9DE9F0-5D9F-4C6B-84F8-829272ED051C}"/>
                </a:ext>
              </a:extLst>
            </p:cNvPr>
            <p:cNvSpPr>
              <a:spLocks/>
            </p:cNvSpPr>
            <p:nvPr userDrawn="1"/>
          </p:nvSpPr>
          <p:spPr bwMode="auto">
            <a:xfrm>
              <a:off x="2319" y="2364"/>
              <a:ext cx="6" cy="7"/>
            </a:xfrm>
            <a:custGeom>
              <a:avLst/>
              <a:gdLst>
                <a:gd name="T0" fmla="*/ 0 w 4"/>
                <a:gd name="T1" fmla="*/ 5 h 5"/>
                <a:gd name="T2" fmla="*/ 3 w 4"/>
                <a:gd name="T3" fmla="*/ 0 h 5"/>
                <a:gd name="T4" fmla="*/ 0 w 4"/>
                <a:gd name="T5" fmla="*/ 5 h 5"/>
              </a:gdLst>
              <a:ahLst/>
              <a:cxnLst>
                <a:cxn ang="0">
                  <a:pos x="T0" y="T1"/>
                </a:cxn>
                <a:cxn ang="0">
                  <a:pos x="T2" y="T3"/>
                </a:cxn>
                <a:cxn ang="0">
                  <a:pos x="T4" y="T5"/>
                </a:cxn>
              </a:cxnLst>
              <a:rect l="0" t="0" r="r" b="b"/>
              <a:pathLst>
                <a:path w="4" h="5">
                  <a:moveTo>
                    <a:pt x="0" y="5"/>
                  </a:moveTo>
                  <a:cubicBezTo>
                    <a:pt x="1" y="3"/>
                    <a:pt x="2" y="2"/>
                    <a:pt x="3" y="0"/>
                  </a:cubicBezTo>
                  <a:cubicBezTo>
                    <a:pt x="4" y="4"/>
                    <a:pt x="1" y="4"/>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769">
              <a:extLst>
                <a:ext uri="{FF2B5EF4-FFF2-40B4-BE49-F238E27FC236}">
                  <a16:creationId xmlns:a16="http://schemas.microsoft.com/office/drawing/2014/main" id="{9C1F0DCE-D01E-4540-9366-5955E5057396}"/>
                </a:ext>
              </a:extLst>
            </p:cNvPr>
            <p:cNvSpPr>
              <a:spLocks/>
            </p:cNvSpPr>
            <p:nvPr userDrawn="1"/>
          </p:nvSpPr>
          <p:spPr bwMode="auto">
            <a:xfrm>
              <a:off x="2318" y="2371"/>
              <a:ext cx="1" cy="3"/>
            </a:xfrm>
            <a:custGeom>
              <a:avLst/>
              <a:gdLst>
                <a:gd name="T0" fmla="*/ 1 w 1"/>
                <a:gd name="T1" fmla="*/ 0 h 2"/>
                <a:gd name="T2" fmla="*/ 0 w 1"/>
                <a:gd name="T3" fmla="*/ 2 h 2"/>
                <a:gd name="T4" fmla="*/ 1 w 1"/>
                <a:gd name="T5" fmla="*/ 0 h 2"/>
              </a:gdLst>
              <a:ahLst/>
              <a:cxnLst>
                <a:cxn ang="0">
                  <a:pos x="T0" y="T1"/>
                </a:cxn>
                <a:cxn ang="0">
                  <a:pos x="T2" y="T3"/>
                </a:cxn>
                <a:cxn ang="0">
                  <a:pos x="T4" y="T5"/>
                </a:cxn>
              </a:cxnLst>
              <a:rect l="0" t="0" r="r" b="b"/>
              <a:pathLst>
                <a:path w="1" h="2">
                  <a:moveTo>
                    <a:pt x="1" y="0"/>
                  </a:moveTo>
                  <a:cubicBezTo>
                    <a:pt x="0" y="2"/>
                    <a:pt x="0" y="2"/>
                    <a:pt x="0" y="2"/>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770">
              <a:extLst>
                <a:ext uri="{FF2B5EF4-FFF2-40B4-BE49-F238E27FC236}">
                  <a16:creationId xmlns:a16="http://schemas.microsoft.com/office/drawing/2014/main" id="{E4D7DB09-F368-4E7A-9576-1284950FDB71}"/>
                </a:ext>
              </a:extLst>
            </p:cNvPr>
            <p:cNvSpPr>
              <a:spLocks/>
            </p:cNvSpPr>
            <p:nvPr userDrawn="1"/>
          </p:nvSpPr>
          <p:spPr bwMode="auto">
            <a:xfrm>
              <a:off x="2316" y="2210"/>
              <a:ext cx="3" cy="3"/>
            </a:xfrm>
            <a:custGeom>
              <a:avLst/>
              <a:gdLst>
                <a:gd name="T0" fmla="*/ 2 w 2"/>
                <a:gd name="T1" fmla="*/ 0 h 2"/>
                <a:gd name="T2" fmla="*/ 0 w 2"/>
                <a:gd name="T3" fmla="*/ 2 h 2"/>
                <a:gd name="T4" fmla="*/ 2 w 2"/>
                <a:gd name="T5" fmla="*/ 0 h 2"/>
              </a:gdLst>
              <a:ahLst/>
              <a:cxnLst>
                <a:cxn ang="0">
                  <a:pos x="T0" y="T1"/>
                </a:cxn>
                <a:cxn ang="0">
                  <a:pos x="T2" y="T3"/>
                </a:cxn>
                <a:cxn ang="0">
                  <a:pos x="T4" y="T5"/>
                </a:cxn>
              </a:cxnLst>
              <a:rect l="0" t="0" r="r" b="b"/>
              <a:pathLst>
                <a:path w="2" h="2">
                  <a:moveTo>
                    <a:pt x="2" y="0"/>
                  </a:moveTo>
                  <a:cubicBezTo>
                    <a:pt x="2" y="1"/>
                    <a:pt x="1" y="2"/>
                    <a:pt x="0" y="2"/>
                  </a:cubicBezTo>
                  <a:cubicBezTo>
                    <a:pt x="1" y="1"/>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771">
              <a:extLst>
                <a:ext uri="{FF2B5EF4-FFF2-40B4-BE49-F238E27FC236}">
                  <a16:creationId xmlns:a16="http://schemas.microsoft.com/office/drawing/2014/main" id="{061649DB-C637-4B20-B246-085BD8D50A38}"/>
                </a:ext>
              </a:extLst>
            </p:cNvPr>
            <p:cNvSpPr>
              <a:spLocks/>
            </p:cNvSpPr>
            <p:nvPr userDrawn="1"/>
          </p:nvSpPr>
          <p:spPr bwMode="auto">
            <a:xfrm>
              <a:off x="2315" y="3138"/>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772">
              <a:extLst>
                <a:ext uri="{FF2B5EF4-FFF2-40B4-BE49-F238E27FC236}">
                  <a16:creationId xmlns:a16="http://schemas.microsoft.com/office/drawing/2014/main" id="{B714FC1D-E216-477F-8098-EA21D116C023}"/>
                </a:ext>
              </a:extLst>
            </p:cNvPr>
            <p:cNvSpPr>
              <a:spLocks noEditPoints="1"/>
            </p:cNvSpPr>
            <p:nvPr userDrawn="1"/>
          </p:nvSpPr>
          <p:spPr bwMode="auto">
            <a:xfrm>
              <a:off x="2256" y="2202"/>
              <a:ext cx="82" cy="965"/>
            </a:xfrm>
            <a:custGeom>
              <a:avLst/>
              <a:gdLst>
                <a:gd name="T0" fmla="*/ 34 w 57"/>
                <a:gd name="T1" fmla="*/ 305 h 671"/>
                <a:gd name="T2" fmla="*/ 34 w 57"/>
                <a:gd name="T3" fmla="*/ 305 h 671"/>
                <a:gd name="T4" fmla="*/ 35 w 57"/>
                <a:gd name="T5" fmla="*/ 305 h 671"/>
                <a:gd name="T6" fmla="*/ 35 w 57"/>
                <a:gd name="T7" fmla="*/ 306 h 671"/>
                <a:gd name="T8" fmla="*/ 35 w 57"/>
                <a:gd name="T9" fmla="*/ 306 h 671"/>
                <a:gd name="T10" fmla="*/ 43 w 57"/>
                <a:gd name="T11" fmla="*/ 296 h 671"/>
                <a:gd name="T12" fmla="*/ 34 w 57"/>
                <a:gd name="T13" fmla="*/ 305 h 671"/>
                <a:gd name="T14" fmla="*/ 45 w 57"/>
                <a:gd name="T15" fmla="*/ 348 h 671"/>
                <a:gd name="T16" fmla="*/ 42 w 57"/>
                <a:gd name="T17" fmla="*/ 334 h 671"/>
                <a:gd name="T18" fmla="*/ 45 w 57"/>
                <a:gd name="T19" fmla="*/ 348 h 671"/>
                <a:gd name="T20" fmla="*/ 49 w 57"/>
                <a:gd name="T21" fmla="*/ 363 h 671"/>
                <a:gd name="T22" fmla="*/ 45 w 57"/>
                <a:gd name="T23" fmla="*/ 348 h 671"/>
                <a:gd name="T24" fmla="*/ 45 w 57"/>
                <a:gd name="T25" fmla="*/ 350 h 671"/>
                <a:gd name="T26" fmla="*/ 41 w 57"/>
                <a:gd name="T27" fmla="*/ 329 h 671"/>
                <a:gd name="T28" fmla="*/ 42 w 57"/>
                <a:gd name="T29" fmla="*/ 334 h 671"/>
                <a:gd name="T30" fmla="*/ 41 w 57"/>
                <a:gd name="T31" fmla="*/ 329 h 671"/>
                <a:gd name="T32" fmla="*/ 38 w 57"/>
                <a:gd name="T33" fmla="*/ 285 h 671"/>
                <a:gd name="T34" fmla="*/ 44 w 57"/>
                <a:gd name="T35" fmla="*/ 140 h 671"/>
                <a:gd name="T36" fmla="*/ 45 w 57"/>
                <a:gd name="T37" fmla="*/ 117 h 671"/>
                <a:gd name="T38" fmla="*/ 46 w 57"/>
                <a:gd name="T39" fmla="*/ 116 h 671"/>
                <a:gd name="T40" fmla="*/ 45 w 57"/>
                <a:gd name="T41" fmla="*/ 118 h 671"/>
                <a:gd name="T42" fmla="*/ 42 w 57"/>
                <a:gd name="T43" fmla="*/ 71 h 671"/>
                <a:gd name="T44" fmla="*/ 39 w 57"/>
                <a:gd name="T45" fmla="*/ 32 h 671"/>
                <a:gd name="T46" fmla="*/ 39 w 57"/>
                <a:gd name="T47" fmla="*/ 31 h 671"/>
                <a:gd name="T48" fmla="*/ 39 w 57"/>
                <a:gd name="T49" fmla="*/ 30 h 671"/>
                <a:gd name="T50" fmla="*/ 44 w 57"/>
                <a:gd name="T51" fmla="*/ 0 h 671"/>
                <a:gd name="T52" fmla="*/ 37 w 57"/>
                <a:gd name="T53" fmla="*/ 26 h 671"/>
                <a:gd name="T54" fmla="*/ 36 w 57"/>
                <a:gd name="T55" fmla="*/ 29 h 671"/>
                <a:gd name="T56" fmla="*/ 36 w 57"/>
                <a:gd name="T57" fmla="*/ 30 h 671"/>
                <a:gd name="T58" fmla="*/ 33 w 57"/>
                <a:gd name="T59" fmla="*/ 30 h 671"/>
                <a:gd name="T60" fmla="*/ 35 w 57"/>
                <a:gd name="T61" fmla="*/ 36 h 671"/>
                <a:gd name="T62" fmla="*/ 34 w 57"/>
                <a:gd name="T63" fmla="*/ 39 h 671"/>
                <a:gd name="T64" fmla="*/ 13 w 57"/>
                <a:gd name="T65" fmla="*/ 518 h 671"/>
                <a:gd name="T66" fmla="*/ 14 w 57"/>
                <a:gd name="T67" fmla="*/ 522 h 671"/>
                <a:gd name="T68" fmla="*/ 14 w 57"/>
                <a:gd name="T69" fmla="*/ 520 h 671"/>
                <a:gd name="T70" fmla="*/ 17 w 57"/>
                <a:gd name="T71" fmla="*/ 530 h 671"/>
                <a:gd name="T72" fmla="*/ 14 w 57"/>
                <a:gd name="T73" fmla="*/ 522 h 671"/>
                <a:gd name="T74" fmla="*/ 31 w 57"/>
                <a:gd name="T75" fmla="*/ 648 h 671"/>
                <a:gd name="T76" fmla="*/ 31 w 57"/>
                <a:gd name="T77" fmla="*/ 650 h 671"/>
                <a:gd name="T78" fmla="*/ 31 w 57"/>
                <a:gd name="T79" fmla="*/ 650 h 671"/>
                <a:gd name="T80" fmla="*/ 50 w 57"/>
                <a:gd name="T81" fmla="*/ 654 h 671"/>
                <a:gd name="T82" fmla="*/ 56 w 57"/>
                <a:gd name="T83" fmla="*/ 637 h 671"/>
                <a:gd name="T84" fmla="*/ 49 w 57"/>
                <a:gd name="T85" fmla="*/ 363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7" h="671">
                  <a:moveTo>
                    <a:pt x="34" y="305"/>
                  </a:moveTo>
                  <a:cubicBezTo>
                    <a:pt x="34" y="305"/>
                    <a:pt x="34" y="305"/>
                    <a:pt x="34" y="305"/>
                  </a:cubicBezTo>
                  <a:cubicBezTo>
                    <a:pt x="34" y="305"/>
                    <a:pt x="34" y="305"/>
                    <a:pt x="35" y="305"/>
                  </a:cubicBezTo>
                  <a:cubicBezTo>
                    <a:pt x="35" y="306"/>
                    <a:pt x="35" y="306"/>
                    <a:pt x="35" y="306"/>
                  </a:cubicBezTo>
                  <a:cubicBezTo>
                    <a:pt x="35" y="306"/>
                    <a:pt x="35" y="306"/>
                    <a:pt x="35" y="306"/>
                  </a:cubicBezTo>
                  <a:cubicBezTo>
                    <a:pt x="38" y="306"/>
                    <a:pt x="41" y="303"/>
                    <a:pt x="43" y="296"/>
                  </a:cubicBezTo>
                  <a:cubicBezTo>
                    <a:pt x="35" y="295"/>
                    <a:pt x="35" y="304"/>
                    <a:pt x="34" y="305"/>
                  </a:cubicBezTo>
                  <a:close/>
                  <a:moveTo>
                    <a:pt x="45" y="348"/>
                  </a:moveTo>
                  <a:cubicBezTo>
                    <a:pt x="45" y="345"/>
                    <a:pt x="43" y="339"/>
                    <a:pt x="42" y="334"/>
                  </a:cubicBezTo>
                  <a:cubicBezTo>
                    <a:pt x="43" y="342"/>
                    <a:pt x="44" y="345"/>
                    <a:pt x="45" y="348"/>
                  </a:cubicBezTo>
                  <a:close/>
                  <a:moveTo>
                    <a:pt x="49" y="363"/>
                  </a:moveTo>
                  <a:cubicBezTo>
                    <a:pt x="48" y="354"/>
                    <a:pt x="47" y="352"/>
                    <a:pt x="45" y="348"/>
                  </a:cubicBezTo>
                  <a:cubicBezTo>
                    <a:pt x="45" y="349"/>
                    <a:pt x="45" y="350"/>
                    <a:pt x="45" y="350"/>
                  </a:cubicBezTo>
                  <a:cubicBezTo>
                    <a:pt x="25" y="344"/>
                    <a:pt x="34" y="340"/>
                    <a:pt x="41" y="329"/>
                  </a:cubicBezTo>
                  <a:cubicBezTo>
                    <a:pt x="41" y="330"/>
                    <a:pt x="41" y="332"/>
                    <a:pt x="42" y="334"/>
                  </a:cubicBezTo>
                  <a:cubicBezTo>
                    <a:pt x="42" y="332"/>
                    <a:pt x="41" y="330"/>
                    <a:pt x="41" y="329"/>
                  </a:cubicBezTo>
                  <a:cubicBezTo>
                    <a:pt x="47" y="320"/>
                    <a:pt x="51" y="307"/>
                    <a:pt x="38" y="285"/>
                  </a:cubicBezTo>
                  <a:cubicBezTo>
                    <a:pt x="57" y="277"/>
                    <a:pt x="43" y="172"/>
                    <a:pt x="44" y="140"/>
                  </a:cubicBezTo>
                  <a:cubicBezTo>
                    <a:pt x="35" y="186"/>
                    <a:pt x="44" y="128"/>
                    <a:pt x="45" y="117"/>
                  </a:cubicBezTo>
                  <a:cubicBezTo>
                    <a:pt x="46" y="117"/>
                    <a:pt x="46" y="116"/>
                    <a:pt x="46" y="116"/>
                  </a:cubicBezTo>
                  <a:cubicBezTo>
                    <a:pt x="45" y="117"/>
                    <a:pt x="45" y="117"/>
                    <a:pt x="45" y="118"/>
                  </a:cubicBezTo>
                  <a:cubicBezTo>
                    <a:pt x="31" y="143"/>
                    <a:pt x="39" y="105"/>
                    <a:pt x="42" y="71"/>
                  </a:cubicBezTo>
                  <a:cubicBezTo>
                    <a:pt x="44" y="54"/>
                    <a:pt x="44" y="38"/>
                    <a:pt x="39" y="32"/>
                  </a:cubicBezTo>
                  <a:cubicBezTo>
                    <a:pt x="39" y="32"/>
                    <a:pt x="39" y="32"/>
                    <a:pt x="39" y="31"/>
                  </a:cubicBezTo>
                  <a:cubicBezTo>
                    <a:pt x="39" y="31"/>
                    <a:pt x="39" y="30"/>
                    <a:pt x="39" y="30"/>
                  </a:cubicBezTo>
                  <a:cubicBezTo>
                    <a:pt x="40" y="19"/>
                    <a:pt x="41" y="9"/>
                    <a:pt x="44" y="0"/>
                  </a:cubicBezTo>
                  <a:cubicBezTo>
                    <a:pt x="41" y="6"/>
                    <a:pt x="39" y="15"/>
                    <a:pt x="37" y="26"/>
                  </a:cubicBezTo>
                  <a:cubicBezTo>
                    <a:pt x="36" y="27"/>
                    <a:pt x="36" y="28"/>
                    <a:pt x="36" y="29"/>
                  </a:cubicBezTo>
                  <a:cubicBezTo>
                    <a:pt x="36" y="29"/>
                    <a:pt x="36" y="30"/>
                    <a:pt x="36" y="30"/>
                  </a:cubicBezTo>
                  <a:cubicBezTo>
                    <a:pt x="35" y="30"/>
                    <a:pt x="34" y="30"/>
                    <a:pt x="33" y="30"/>
                  </a:cubicBezTo>
                  <a:cubicBezTo>
                    <a:pt x="34" y="32"/>
                    <a:pt x="34" y="34"/>
                    <a:pt x="35" y="36"/>
                  </a:cubicBezTo>
                  <a:cubicBezTo>
                    <a:pt x="35" y="37"/>
                    <a:pt x="34" y="38"/>
                    <a:pt x="34" y="39"/>
                  </a:cubicBezTo>
                  <a:cubicBezTo>
                    <a:pt x="14" y="156"/>
                    <a:pt x="0" y="458"/>
                    <a:pt x="13" y="518"/>
                  </a:cubicBezTo>
                  <a:cubicBezTo>
                    <a:pt x="13" y="519"/>
                    <a:pt x="14" y="520"/>
                    <a:pt x="14" y="522"/>
                  </a:cubicBezTo>
                  <a:cubicBezTo>
                    <a:pt x="14" y="521"/>
                    <a:pt x="14" y="520"/>
                    <a:pt x="14" y="520"/>
                  </a:cubicBezTo>
                  <a:cubicBezTo>
                    <a:pt x="16" y="526"/>
                    <a:pt x="17" y="529"/>
                    <a:pt x="17" y="530"/>
                  </a:cubicBezTo>
                  <a:cubicBezTo>
                    <a:pt x="17" y="529"/>
                    <a:pt x="16" y="525"/>
                    <a:pt x="14" y="522"/>
                  </a:cubicBezTo>
                  <a:cubicBezTo>
                    <a:pt x="21" y="547"/>
                    <a:pt x="23" y="616"/>
                    <a:pt x="31" y="648"/>
                  </a:cubicBezTo>
                  <a:cubicBezTo>
                    <a:pt x="31" y="649"/>
                    <a:pt x="31" y="649"/>
                    <a:pt x="31" y="650"/>
                  </a:cubicBezTo>
                  <a:cubicBezTo>
                    <a:pt x="31" y="650"/>
                    <a:pt x="31" y="650"/>
                    <a:pt x="31" y="650"/>
                  </a:cubicBezTo>
                  <a:cubicBezTo>
                    <a:pt x="35" y="666"/>
                    <a:pt x="41" y="671"/>
                    <a:pt x="50" y="654"/>
                  </a:cubicBezTo>
                  <a:cubicBezTo>
                    <a:pt x="52" y="649"/>
                    <a:pt x="54" y="644"/>
                    <a:pt x="56" y="637"/>
                  </a:cubicBezTo>
                  <a:cubicBezTo>
                    <a:pt x="14" y="661"/>
                    <a:pt x="51" y="371"/>
                    <a:pt x="49" y="3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773">
              <a:extLst>
                <a:ext uri="{FF2B5EF4-FFF2-40B4-BE49-F238E27FC236}">
                  <a16:creationId xmlns:a16="http://schemas.microsoft.com/office/drawing/2014/main" id="{CFC920DD-3CD6-4302-A175-E2352BB7612B}"/>
                </a:ext>
              </a:extLst>
            </p:cNvPr>
            <p:cNvSpPr>
              <a:spLocks noEditPoints="1"/>
            </p:cNvSpPr>
            <p:nvPr userDrawn="1"/>
          </p:nvSpPr>
          <p:spPr bwMode="auto">
            <a:xfrm>
              <a:off x="2925" y="2322"/>
              <a:ext cx="58" cy="238"/>
            </a:xfrm>
            <a:custGeom>
              <a:avLst/>
              <a:gdLst>
                <a:gd name="T0" fmla="*/ 8 w 41"/>
                <a:gd name="T1" fmla="*/ 165 h 165"/>
                <a:gd name="T2" fmla="*/ 9 w 41"/>
                <a:gd name="T3" fmla="*/ 164 h 165"/>
                <a:gd name="T4" fmla="*/ 6 w 41"/>
                <a:gd name="T5" fmla="*/ 158 h 165"/>
                <a:gd name="T6" fmla="*/ 8 w 41"/>
                <a:gd name="T7" fmla="*/ 165 h 165"/>
                <a:gd name="T8" fmla="*/ 1 w 41"/>
                <a:gd name="T9" fmla="*/ 23 h 165"/>
                <a:gd name="T10" fmla="*/ 0 w 41"/>
                <a:gd name="T11" fmla="*/ 50 h 165"/>
                <a:gd name="T12" fmla="*/ 0 w 41"/>
                <a:gd name="T13" fmla="*/ 51 h 165"/>
                <a:gd name="T14" fmla="*/ 0 w 41"/>
                <a:gd name="T15" fmla="*/ 56 h 165"/>
                <a:gd name="T16" fmla="*/ 5 w 41"/>
                <a:gd name="T17" fmla="*/ 151 h 165"/>
                <a:gd name="T18" fmla="*/ 5 w 41"/>
                <a:gd name="T19" fmla="*/ 154 h 165"/>
                <a:gd name="T20" fmla="*/ 6 w 41"/>
                <a:gd name="T21" fmla="*/ 158 h 165"/>
                <a:gd name="T22" fmla="*/ 6 w 41"/>
                <a:gd name="T23" fmla="*/ 156 h 165"/>
                <a:gd name="T24" fmla="*/ 9 w 41"/>
                <a:gd name="T25" fmla="*/ 164 h 165"/>
                <a:gd name="T26" fmla="*/ 29 w 41"/>
                <a:gd name="T27" fmla="*/ 153 h 165"/>
                <a:gd name="T28" fmla="*/ 30 w 41"/>
                <a:gd name="T29" fmla="*/ 136 h 165"/>
                <a:gd name="T30" fmla="*/ 30 w 41"/>
                <a:gd name="T31" fmla="*/ 135 h 165"/>
                <a:gd name="T32" fmla="*/ 30 w 41"/>
                <a:gd name="T33" fmla="*/ 135 h 165"/>
                <a:gd name="T34" fmla="*/ 38 w 41"/>
                <a:gd name="T35" fmla="*/ 35 h 165"/>
                <a:gd name="T36" fmla="*/ 41 w 41"/>
                <a:gd name="T37" fmla="*/ 0 h 165"/>
                <a:gd name="T38" fmla="*/ 1 w 41"/>
                <a:gd name="T39" fmla="*/ 23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65">
                  <a:moveTo>
                    <a:pt x="8" y="165"/>
                  </a:moveTo>
                  <a:cubicBezTo>
                    <a:pt x="8" y="165"/>
                    <a:pt x="8" y="164"/>
                    <a:pt x="9" y="164"/>
                  </a:cubicBezTo>
                  <a:cubicBezTo>
                    <a:pt x="8" y="163"/>
                    <a:pt x="7" y="160"/>
                    <a:pt x="6" y="158"/>
                  </a:cubicBezTo>
                  <a:cubicBezTo>
                    <a:pt x="7" y="160"/>
                    <a:pt x="7" y="162"/>
                    <a:pt x="8" y="165"/>
                  </a:cubicBezTo>
                  <a:close/>
                  <a:moveTo>
                    <a:pt x="1" y="23"/>
                  </a:moveTo>
                  <a:cubicBezTo>
                    <a:pt x="0" y="32"/>
                    <a:pt x="0" y="41"/>
                    <a:pt x="0" y="50"/>
                  </a:cubicBezTo>
                  <a:cubicBezTo>
                    <a:pt x="0" y="51"/>
                    <a:pt x="0" y="51"/>
                    <a:pt x="0" y="51"/>
                  </a:cubicBezTo>
                  <a:cubicBezTo>
                    <a:pt x="0" y="53"/>
                    <a:pt x="0" y="55"/>
                    <a:pt x="0" y="56"/>
                  </a:cubicBezTo>
                  <a:cubicBezTo>
                    <a:pt x="0" y="99"/>
                    <a:pt x="1" y="133"/>
                    <a:pt x="5" y="151"/>
                  </a:cubicBezTo>
                  <a:cubicBezTo>
                    <a:pt x="5" y="152"/>
                    <a:pt x="5" y="153"/>
                    <a:pt x="5" y="154"/>
                  </a:cubicBezTo>
                  <a:cubicBezTo>
                    <a:pt x="5" y="155"/>
                    <a:pt x="6" y="156"/>
                    <a:pt x="6" y="158"/>
                  </a:cubicBezTo>
                  <a:cubicBezTo>
                    <a:pt x="6" y="157"/>
                    <a:pt x="6" y="156"/>
                    <a:pt x="6" y="156"/>
                  </a:cubicBezTo>
                  <a:cubicBezTo>
                    <a:pt x="7" y="160"/>
                    <a:pt x="8" y="163"/>
                    <a:pt x="9" y="164"/>
                  </a:cubicBezTo>
                  <a:cubicBezTo>
                    <a:pt x="16" y="161"/>
                    <a:pt x="22" y="157"/>
                    <a:pt x="29" y="153"/>
                  </a:cubicBezTo>
                  <a:cubicBezTo>
                    <a:pt x="30" y="148"/>
                    <a:pt x="30" y="142"/>
                    <a:pt x="30" y="136"/>
                  </a:cubicBezTo>
                  <a:cubicBezTo>
                    <a:pt x="30" y="136"/>
                    <a:pt x="30" y="135"/>
                    <a:pt x="30" y="135"/>
                  </a:cubicBezTo>
                  <a:cubicBezTo>
                    <a:pt x="30" y="135"/>
                    <a:pt x="30" y="135"/>
                    <a:pt x="30" y="135"/>
                  </a:cubicBezTo>
                  <a:cubicBezTo>
                    <a:pt x="33" y="98"/>
                    <a:pt x="36" y="61"/>
                    <a:pt x="38" y="35"/>
                  </a:cubicBezTo>
                  <a:cubicBezTo>
                    <a:pt x="40" y="17"/>
                    <a:pt x="41" y="5"/>
                    <a:pt x="41" y="0"/>
                  </a:cubicBezTo>
                  <a:cubicBezTo>
                    <a:pt x="28" y="8"/>
                    <a:pt x="14" y="15"/>
                    <a:pt x="1"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774">
              <a:extLst>
                <a:ext uri="{FF2B5EF4-FFF2-40B4-BE49-F238E27FC236}">
                  <a16:creationId xmlns:a16="http://schemas.microsoft.com/office/drawing/2014/main" id="{957EECB6-B94F-44CD-86D1-D37ED4ED7950}"/>
                </a:ext>
              </a:extLst>
            </p:cNvPr>
            <p:cNvSpPr>
              <a:spLocks noEditPoints="1"/>
            </p:cNvSpPr>
            <p:nvPr userDrawn="1"/>
          </p:nvSpPr>
          <p:spPr bwMode="auto">
            <a:xfrm>
              <a:off x="3182" y="2184"/>
              <a:ext cx="59" cy="193"/>
            </a:xfrm>
            <a:custGeom>
              <a:avLst/>
              <a:gdLst>
                <a:gd name="T0" fmla="*/ 8 w 41"/>
                <a:gd name="T1" fmla="*/ 134 h 134"/>
                <a:gd name="T2" fmla="*/ 9 w 41"/>
                <a:gd name="T3" fmla="*/ 134 h 134"/>
                <a:gd name="T4" fmla="*/ 6 w 41"/>
                <a:gd name="T5" fmla="*/ 129 h 134"/>
                <a:gd name="T6" fmla="*/ 8 w 41"/>
                <a:gd name="T7" fmla="*/ 134 h 134"/>
                <a:gd name="T8" fmla="*/ 1 w 41"/>
                <a:gd name="T9" fmla="*/ 18 h 134"/>
                <a:gd name="T10" fmla="*/ 0 w 41"/>
                <a:gd name="T11" fmla="*/ 40 h 134"/>
                <a:gd name="T12" fmla="*/ 0 w 41"/>
                <a:gd name="T13" fmla="*/ 41 h 134"/>
                <a:gd name="T14" fmla="*/ 0 w 41"/>
                <a:gd name="T15" fmla="*/ 46 h 134"/>
                <a:gd name="T16" fmla="*/ 5 w 41"/>
                <a:gd name="T17" fmla="*/ 123 h 134"/>
                <a:gd name="T18" fmla="*/ 5 w 41"/>
                <a:gd name="T19" fmla="*/ 126 h 134"/>
                <a:gd name="T20" fmla="*/ 6 w 41"/>
                <a:gd name="T21" fmla="*/ 128 h 134"/>
                <a:gd name="T22" fmla="*/ 6 w 41"/>
                <a:gd name="T23" fmla="*/ 127 h 134"/>
                <a:gd name="T24" fmla="*/ 9 w 41"/>
                <a:gd name="T25" fmla="*/ 134 h 134"/>
                <a:gd name="T26" fmla="*/ 29 w 41"/>
                <a:gd name="T27" fmla="*/ 125 h 134"/>
                <a:gd name="T28" fmla="*/ 30 w 41"/>
                <a:gd name="T29" fmla="*/ 111 h 134"/>
                <a:gd name="T30" fmla="*/ 30 w 41"/>
                <a:gd name="T31" fmla="*/ 110 h 134"/>
                <a:gd name="T32" fmla="*/ 30 w 41"/>
                <a:gd name="T33" fmla="*/ 110 h 134"/>
                <a:gd name="T34" fmla="*/ 38 w 41"/>
                <a:gd name="T35" fmla="*/ 28 h 134"/>
                <a:gd name="T36" fmla="*/ 41 w 41"/>
                <a:gd name="T37" fmla="*/ 0 h 134"/>
                <a:gd name="T38" fmla="*/ 1 w 41"/>
                <a:gd name="T39" fmla="*/ 18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34">
                  <a:moveTo>
                    <a:pt x="8" y="134"/>
                  </a:moveTo>
                  <a:cubicBezTo>
                    <a:pt x="8" y="134"/>
                    <a:pt x="8" y="134"/>
                    <a:pt x="9" y="134"/>
                  </a:cubicBezTo>
                  <a:cubicBezTo>
                    <a:pt x="8" y="132"/>
                    <a:pt x="7" y="130"/>
                    <a:pt x="6" y="129"/>
                  </a:cubicBezTo>
                  <a:cubicBezTo>
                    <a:pt x="7" y="130"/>
                    <a:pt x="7" y="132"/>
                    <a:pt x="8" y="134"/>
                  </a:cubicBezTo>
                  <a:close/>
                  <a:moveTo>
                    <a:pt x="1" y="18"/>
                  </a:moveTo>
                  <a:cubicBezTo>
                    <a:pt x="0" y="26"/>
                    <a:pt x="0" y="33"/>
                    <a:pt x="0" y="40"/>
                  </a:cubicBezTo>
                  <a:cubicBezTo>
                    <a:pt x="0" y="41"/>
                    <a:pt x="0" y="41"/>
                    <a:pt x="0" y="41"/>
                  </a:cubicBezTo>
                  <a:cubicBezTo>
                    <a:pt x="0" y="43"/>
                    <a:pt x="0" y="44"/>
                    <a:pt x="0" y="46"/>
                  </a:cubicBezTo>
                  <a:cubicBezTo>
                    <a:pt x="0" y="80"/>
                    <a:pt x="1" y="108"/>
                    <a:pt x="5" y="123"/>
                  </a:cubicBezTo>
                  <a:cubicBezTo>
                    <a:pt x="5" y="124"/>
                    <a:pt x="5" y="125"/>
                    <a:pt x="5" y="126"/>
                  </a:cubicBezTo>
                  <a:cubicBezTo>
                    <a:pt x="5" y="126"/>
                    <a:pt x="6" y="127"/>
                    <a:pt x="6" y="128"/>
                  </a:cubicBezTo>
                  <a:cubicBezTo>
                    <a:pt x="6" y="128"/>
                    <a:pt x="6" y="127"/>
                    <a:pt x="6" y="127"/>
                  </a:cubicBezTo>
                  <a:cubicBezTo>
                    <a:pt x="7" y="130"/>
                    <a:pt x="8" y="132"/>
                    <a:pt x="9" y="134"/>
                  </a:cubicBezTo>
                  <a:cubicBezTo>
                    <a:pt x="16" y="131"/>
                    <a:pt x="22" y="128"/>
                    <a:pt x="29" y="125"/>
                  </a:cubicBezTo>
                  <a:cubicBezTo>
                    <a:pt x="30" y="120"/>
                    <a:pt x="30" y="115"/>
                    <a:pt x="30" y="111"/>
                  </a:cubicBezTo>
                  <a:cubicBezTo>
                    <a:pt x="30" y="110"/>
                    <a:pt x="30" y="110"/>
                    <a:pt x="30" y="110"/>
                  </a:cubicBezTo>
                  <a:cubicBezTo>
                    <a:pt x="30" y="110"/>
                    <a:pt x="30" y="110"/>
                    <a:pt x="30" y="110"/>
                  </a:cubicBezTo>
                  <a:cubicBezTo>
                    <a:pt x="33" y="79"/>
                    <a:pt x="36" y="49"/>
                    <a:pt x="38" y="28"/>
                  </a:cubicBezTo>
                  <a:cubicBezTo>
                    <a:pt x="40" y="14"/>
                    <a:pt x="41" y="3"/>
                    <a:pt x="41" y="0"/>
                  </a:cubicBezTo>
                  <a:cubicBezTo>
                    <a:pt x="28" y="6"/>
                    <a:pt x="14" y="12"/>
                    <a:pt x="1"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775">
              <a:extLst>
                <a:ext uri="{FF2B5EF4-FFF2-40B4-BE49-F238E27FC236}">
                  <a16:creationId xmlns:a16="http://schemas.microsoft.com/office/drawing/2014/main" id="{227FF77F-F760-4AF1-8C99-5633BE0666AC}"/>
                </a:ext>
              </a:extLst>
            </p:cNvPr>
            <p:cNvSpPr>
              <a:spLocks noEditPoints="1"/>
            </p:cNvSpPr>
            <p:nvPr userDrawn="1"/>
          </p:nvSpPr>
          <p:spPr bwMode="auto">
            <a:xfrm>
              <a:off x="3467" y="1972"/>
              <a:ext cx="59" cy="192"/>
            </a:xfrm>
            <a:custGeom>
              <a:avLst/>
              <a:gdLst>
                <a:gd name="T0" fmla="*/ 7 w 41"/>
                <a:gd name="T1" fmla="*/ 134 h 134"/>
                <a:gd name="T2" fmla="*/ 8 w 41"/>
                <a:gd name="T3" fmla="*/ 134 h 134"/>
                <a:gd name="T4" fmla="*/ 6 w 41"/>
                <a:gd name="T5" fmla="*/ 129 h 134"/>
                <a:gd name="T6" fmla="*/ 7 w 41"/>
                <a:gd name="T7" fmla="*/ 134 h 134"/>
                <a:gd name="T8" fmla="*/ 0 w 41"/>
                <a:gd name="T9" fmla="*/ 19 h 134"/>
                <a:gd name="T10" fmla="*/ 0 w 41"/>
                <a:gd name="T11" fmla="*/ 41 h 134"/>
                <a:gd name="T12" fmla="*/ 0 w 41"/>
                <a:gd name="T13" fmla="*/ 42 h 134"/>
                <a:gd name="T14" fmla="*/ 0 w 41"/>
                <a:gd name="T15" fmla="*/ 46 h 134"/>
                <a:gd name="T16" fmla="*/ 4 w 41"/>
                <a:gd name="T17" fmla="*/ 124 h 134"/>
                <a:gd name="T18" fmla="*/ 5 w 41"/>
                <a:gd name="T19" fmla="*/ 126 h 134"/>
                <a:gd name="T20" fmla="*/ 6 w 41"/>
                <a:gd name="T21" fmla="*/ 129 h 134"/>
                <a:gd name="T22" fmla="*/ 5 w 41"/>
                <a:gd name="T23" fmla="*/ 127 h 134"/>
                <a:gd name="T24" fmla="*/ 8 w 41"/>
                <a:gd name="T25" fmla="*/ 134 h 134"/>
                <a:gd name="T26" fmla="*/ 29 w 41"/>
                <a:gd name="T27" fmla="*/ 125 h 134"/>
                <a:gd name="T28" fmla="*/ 30 w 41"/>
                <a:gd name="T29" fmla="*/ 111 h 134"/>
                <a:gd name="T30" fmla="*/ 30 w 41"/>
                <a:gd name="T31" fmla="*/ 110 h 134"/>
                <a:gd name="T32" fmla="*/ 30 w 41"/>
                <a:gd name="T33" fmla="*/ 110 h 134"/>
                <a:gd name="T34" fmla="*/ 38 w 41"/>
                <a:gd name="T35" fmla="*/ 28 h 134"/>
                <a:gd name="T36" fmla="*/ 41 w 41"/>
                <a:gd name="T37" fmla="*/ 0 h 134"/>
                <a:gd name="T38" fmla="*/ 0 w 41"/>
                <a:gd name="T39" fmla="*/ 19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34">
                  <a:moveTo>
                    <a:pt x="7" y="134"/>
                  </a:moveTo>
                  <a:cubicBezTo>
                    <a:pt x="8" y="134"/>
                    <a:pt x="8" y="134"/>
                    <a:pt x="8" y="134"/>
                  </a:cubicBezTo>
                  <a:cubicBezTo>
                    <a:pt x="8" y="133"/>
                    <a:pt x="7" y="131"/>
                    <a:pt x="6" y="129"/>
                  </a:cubicBezTo>
                  <a:cubicBezTo>
                    <a:pt x="6" y="131"/>
                    <a:pt x="7" y="132"/>
                    <a:pt x="7" y="134"/>
                  </a:cubicBezTo>
                  <a:close/>
                  <a:moveTo>
                    <a:pt x="0" y="19"/>
                  </a:moveTo>
                  <a:cubicBezTo>
                    <a:pt x="0" y="26"/>
                    <a:pt x="0" y="34"/>
                    <a:pt x="0" y="41"/>
                  </a:cubicBezTo>
                  <a:cubicBezTo>
                    <a:pt x="0" y="42"/>
                    <a:pt x="0" y="42"/>
                    <a:pt x="0" y="42"/>
                  </a:cubicBezTo>
                  <a:cubicBezTo>
                    <a:pt x="0" y="43"/>
                    <a:pt x="0" y="45"/>
                    <a:pt x="0" y="46"/>
                  </a:cubicBezTo>
                  <a:cubicBezTo>
                    <a:pt x="0" y="81"/>
                    <a:pt x="1" y="109"/>
                    <a:pt x="4" y="124"/>
                  </a:cubicBezTo>
                  <a:cubicBezTo>
                    <a:pt x="4" y="124"/>
                    <a:pt x="4" y="125"/>
                    <a:pt x="5" y="126"/>
                  </a:cubicBezTo>
                  <a:cubicBezTo>
                    <a:pt x="5" y="127"/>
                    <a:pt x="5" y="128"/>
                    <a:pt x="6" y="129"/>
                  </a:cubicBezTo>
                  <a:cubicBezTo>
                    <a:pt x="6" y="128"/>
                    <a:pt x="5" y="128"/>
                    <a:pt x="5" y="127"/>
                  </a:cubicBezTo>
                  <a:cubicBezTo>
                    <a:pt x="7" y="131"/>
                    <a:pt x="8" y="133"/>
                    <a:pt x="8" y="134"/>
                  </a:cubicBezTo>
                  <a:cubicBezTo>
                    <a:pt x="15" y="131"/>
                    <a:pt x="22" y="128"/>
                    <a:pt x="29" y="125"/>
                  </a:cubicBezTo>
                  <a:cubicBezTo>
                    <a:pt x="29" y="121"/>
                    <a:pt x="29" y="116"/>
                    <a:pt x="30" y="111"/>
                  </a:cubicBezTo>
                  <a:cubicBezTo>
                    <a:pt x="30" y="111"/>
                    <a:pt x="30" y="111"/>
                    <a:pt x="30" y="110"/>
                  </a:cubicBezTo>
                  <a:cubicBezTo>
                    <a:pt x="30" y="110"/>
                    <a:pt x="30" y="110"/>
                    <a:pt x="30" y="110"/>
                  </a:cubicBezTo>
                  <a:cubicBezTo>
                    <a:pt x="32" y="80"/>
                    <a:pt x="35" y="50"/>
                    <a:pt x="38" y="28"/>
                  </a:cubicBezTo>
                  <a:cubicBezTo>
                    <a:pt x="39" y="14"/>
                    <a:pt x="41" y="4"/>
                    <a:pt x="41" y="0"/>
                  </a:cubicBezTo>
                  <a:cubicBezTo>
                    <a:pt x="27" y="6"/>
                    <a:pt x="14" y="13"/>
                    <a:pt x="0"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776">
              <a:extLst>
                <a:ext uri="{FF2B5EF4-FFF2-40B4-BE49-F238E27FC236}">
                  <a16:creationId xmlns:a16="http://schemas.microsoft.com/office/drawing/2014/main" id="{51815BBE-49DE-4E9D-8E1E-68A209AFA866}"/>
                </a:ext>
              </a:extLst>
            </p:cNvPr>
            <p:cNvSpPr>
              <a:spLocks noEditPoints="1"/>
            </p:cNvSpPr>
            <p:nvPr userDrawn="1"/>
          </p:nvSpPr>
          <p:spPr bwMode="auto">
            <a:xfrm>
              <a:off x="3851" y="1578"/>
              <a:ext cx="33" cy="156"/>
            </a:xfrm>
            <a:custGeom>
              <a:avLst/>
              <a:gdLst>
                <a:gd name="T0" fmla="*/ 9 w 23"/>
                <a:gd name="T1" fmla="*/ 98 h 109"/>
                <a:gd name="T2" fmla="*/ 9 w 23"/>
                <a:gd name="T3" fmla="*/ 98 h 109"/>
                <a:gd name="T4" fmla="*/ 9 w 23"/>
                <a:gd name="T5" fmla="*/ 98 h 109"/>
                <a:gd name="T6" fmla="*/ 9 w 23"/>
                <a:gd name="T7" fmla="*/ 98 h 109"/>
                <a:gd name="T8" fmla="*/ 17 w 23"/>
                <a:gd name="T9" fmla="*/ 48 h 109"/>
                <a:gd name="T10" fmla="*/ 14 w 23"/>
                <a:gd name="T11" fmla="*/ 37 h 109"/>
                <a:gd name="T12" fmla="*/ 17 w 23"/>
                <a:gd name="T13" fmla="*/ 22 h 109"/>
                <a:gd name="T14" fmla="*/ 14 w 23"/>
                <a:gd name="T15" fmla="*/ 9 h 109"/>
                <a:gd name="T16" fmla="*/ 14 w 23"/>
                <a:gd name="T17" fmla="*/ 9 h 109"/>
                <a:gd name="T18" fmla="*/ 12 w 23"/>
                <a:gd name="T19" fmla="*/ 1 h 109"/>
                <a:gd name="T20" fmla="*/ 11 w 23"/>
                <a:gd name="T21" fmla="*/ 0 h 109"/>
                <a:gd name="T22" fmla="*/ 0 w 23"/>
                <a:gd name="T23" fmla="*/ 10 h 109"/>
                <a:gd name="T24" fmla="*/ 0 w 23"/>
                <a:gd name="T25" fmla="*/ 18 h 109"/>
                <a:gd name="T26" fmla="*/ 0 w 23"/>
                <a:gd name="T27" fmla="*/ 19 h 109"/>
                <a:gd name="T28" fmla="*/ 0 w 23"/>
                <a:gd name="T29" fmla="*/ 19 h 109"/>
                <a:gd name="T30" fmla="*/ 0 w 23"/>
                <a:gd name="T31" fmla="*/ 19 h 109"/>
                <a:gd name="T32" fmla="*/ 0 w 23"/>
                <a:gd name="T33" fmla="*/ 36 h 109"/>
                <a:gd name="T34" fmla="*/ 5 w 23"/>
                <a:gd name="T35" fmla="*/ 86 h 109"/>
                <a:gd name="T36" fmla="*/ 5 w 23"/>
                <a:gd name="T37" fmla="*/ 86 h 109"/>
                <a:gd name="T38" fmla="*/ 6 w 23"/>
                <a:gd name="T39" fmla="*/ 90 h 109"/>
                <a:gd name="T40" fmla="*/ 6 w 23"/>
                <a:gd name="T41" fmla="*/ 91 h 109"/>
                <a:gd name="T42" fmla="*/ 9 w 23"/>
                <a:gd name="T43" fmla="*/ 97 h 109"/>
                <a:gd name="T44" fmla="*/ 9 w 23"/>
                <a:gd name="T45" fmla="*/ 98 h 109"/>
                <a:gd name="T46" fmla="*/ 9 w 23"/>
                <a:gd name="T47" fmla="*/ 98 h 109"/>
                <a:gd name="T48" fmla="*/ 9 w 23"/>
                <a:gd name="T49" fmla="*/ 98 h 109"/>
                <a:gd name="T50" fmla="*/ 9 w 23"/>
                <a:gd name="T51" fmla="*/ 98 h 109"/>
                <a:gd name="T52" fmla="*/ 11 w 23"/>
                <a:gd name="T53" fmla="*/ 100 h 109"/>
                <a:gd name="T54" fmla="*/ 11 w 23"/>
                <a:gd name="T55" fmla="*/ 100 h 109"/>
                <a:gd name="T56" fmla="*/ 10 w 23"/>
                <a:gd name="T57" fmla="*/ 98 h 109"/>
                <a:gd name="T58" fmla="*/ 11 w 23"/>
                <a:gd name="T59" fmla="*/ 100 h 109"/>
                <a:gd name="T60" fmla="*/ 12 w 23"/>
                <a:gd name="T61" fmla="*/ 101 h 109"/>
                <a:gd name="T62" fmla="*/ 15 w 23"/>
                <a:gd name="T63" fmla="*/ 109 h 109"/>
                <a:gd name="T64" fmla="*/ 22 w 23"/>
                <a:gd name="T65" fmla="*/ 102 h 109"/>
                <a:gd name="T66" fmla="*/ 22 w 23"/>
                <a:gd name="T67" fmla="*/ 96 h 109"/>
                <a:gd name="T68" fmla="*/ 22 w 23"/>
                <a:gd name="T69" fmla="*/ 96 h 109"/>
                <a:gd name="T70" fmla="*/ 22 w 23"/>
                <a:gd name="T71" fmla="*/ 92 h 109"/>
                <a:gd name="T72" fmla="*/ 22 w 23"/>
                <a:gd name="T73" fmla="*/ 90 h 109"/>
                <a:gd name="T74" fmla="*/ 22 w 23"/>
                <a:gd name="T75" fmla="*/ 81 h 109"/>
                <a:gd name="T76" fmla="*/ 22 w 23"/>
                <a:gd name="T77" fmla="*/ 80 h 109"/>
                <a:gd name="T78" fmla="*/ 22 w 23"/>
                <a:gd name="T79" fmla="*/ 76 h 109"/>
                <a:gd name="T80" fmla="*/ 23 w 23"/>
                <a:gd name="T81" fmla="*/ 56 h 109"/>
                <a:gd name="T82" fmla="*/ 20 w 23"/>
                <a:gd name="T83" fmla="*/ 52 h 109"/>
                <a:gd name="T84" fmla="*/ 20 w 23"/>
                <a:gd name="T85" fmla="*/ 53 h 109"/>
                <a:gd name="T86" fmla="*/ 17 w 23"/>
                <a:gd name="T87" fmla="*/ 48 h 109"/>
                <a:gd name="T88" fmla="*/ 13 w 23"/>
                <a:gd name="T89" fmla="*/ 43 h 109"/>
                <a:gd name="T90" fmla="*/ 13 w 23"/>
                <a:gd name="T91" fmla="*/ 43 h 109"/>
                <a:gd name="T92" fmla="*/ 17 w 23"/>
                <a:gd name="T93" fmla="*/ 40 h 109"/>
                <a:gd name="T94" fmla="*/ 13 w 23"/>
                <a:gd name="T95" fmla="*/ 43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 h="109">
                  <a:moveTo>
                    <a:pt x="9" y="98"/>
                  </a:moveTo>
                  <a:cubicBezTo>
                    <a:pt x="9" y="98"/>
                    <a:pt x="9" y="98"/>
                    <a:pt x="9" y="98"/>
                  </a:cubicBezTo>
                  <a:cubicBezTo>
                    <a:pt x="9" y="98"/>
                    <a:pt x="9" y="98"/>
                    <a:pt x="9" y="98"/>
                  </a:cubicBezTo>
                  <a:cubicBezTo>
                    <a:pt x="9" y="98"/>
                    <a:pt x="9" y="98"/>
                    <a:pt x="9" y="98"/>
                  </a:cubicBezTo>
                  <a:close/>
                  <a:moveTo>
                    <a:pt x="17" y="48"/>
                  </a:moveTo>
                  <a:cubicBezTo>
                    <a:pt x="20" y="45"/>
                    <a:pt x="22" y="42"/>
                    <a:pt x="14" y="37"/>
                  </a:cubicBezTo>
                  <a:cubicBezTo>
                    <a:pt x="19" y="36"/>
                    <a:pt x="19" y="29"/>
                    <a:pt x="17" y="22"/>
                  </a:cubicBezTo>
                  <a:cubicBezTo>
                    <a:pt x="17" y="18"/>
                    <a:pt x="15" y="13"/>
                    <a:pt x="14" y="9"/>
                  </a:cubicBezTo>
                  <a:cubicBezTo>
                    <a:pt x="14" y="9"/>
                    <a:pt x="14" y="9"/>
                    <a:pt x="14" y="9"/>
                  </a:cubicBezTo>
                  <a:cubicBezTo>
                    <a:pt x="13" y="5"/>
                    <a:pt x="12" y="3"/>
                    <a:pt x="12" y="1"/>
                  </a:cubicBezTo>
                  <a:cubicBezTo>
                    <a:pt x="10" y="9"/>
                    <a:pt x="11" y="5"/>
                    <a:pt x="11" y="0"/>
                  </a:cubicBezTo>
                  <a:cubicBezTo>
                    <a:pt x="8" y="3"/>
                    <a:pt x="4" y="7"/>
                    <a:pt x="0" y="10"/>
                  </a:cubicBezTo>
                  <a:cubicBezTo>
                    <a:pt x="0" y="13"/>
                    <a:pt x="0" y="15"/>
                    <a:pt x="0" y="18"/>
                  </a:cubicBezTo>
                  <a:cubicBezTo>
                    <a:pt x="0" y="18"/>
                    <a:pt x="0" y="18"/>
                    <a:pt x="0" y="19"/>
                  </a:cubicBezTo>
                  <a:cubicBezTo>
                    <a:pt x="0" y="19"/>
                    <a:pt x="0" y="19"/>
                    <a:pt x="0" y="19"/>
                  </a:cubicBezTo>
                  <a:cubicBezTo>
                    <a:pt x="0" y="19"/>
                    <a:pt x="0" y="19"/>
                    <a:pt x="0" y="19"/>
                  </a:cubicBezTo>
                  <a:cubicBezTo>
                    <a:pt x="0" y="24"/>
                    <a:pt x="0" y="30"/>
                    <a:pt x="0" y="36"/>
                  </a:cubicBezTo>
                  <a:cubicBezTo>
                    <a:pt x="1" y="55"/>
                    <a:pt x="2" y="74"/>
                    <a:pt x="5" y="86"/>
                  </a:cubicBezTo>
                  <a:cubicBezTo>
                    <a:pt x="5" y="86"/>
                    <a:pt x="5" y="86"/>
                    <a:pt x="5" y="86"/>
                  </a:cubicBezTo>
                  <a:cubicBezTo>
                    <a:pt x="5" y="87"/>
                    <a:pt x="6" y="89"/>
                    <a:pt x="6" y="90"/>
                  </a:cubicBezTo>
                  <a:cubicBezTo>
                    <a:pt x="6" y="90"/>
                    <a:pt x="6" y="91"/>
                    <a:pt x="6" y="91"/>
                  </a:cubicBezTo>
                  <a:cubicBezTo>
                    <a:pt x="7" y="94"/>
                    <a:pt x="8" y="96"/>
                    <a:pt x="9" y="97"/>
                  </a:cubicBezTo>
                  <a:cubicBezTo>
                    <a:pt x="9" y="98"/>
                    <a:pt x="9" y="98"/>
                    <a:pt x="9" y="98"/>
                  </a:cubicBezTo>
                  <a:cubicBezTo>
                    <a:pt x="9" y="98"/>
                    <a:pt x="9" y="98"/>
                    <a:pt x="9" y="98"/>
                  </a:cubicBezTo>
                  <a:cubicBezTo>
                    <a:pt x="9" y="98"/>
                    <a:pt x="9" y="98"/>
                    <a:pt x="9" y="98"/>
                  </a:cubicBezTo>
                  <a:cubicBezTo>
                    <a:pt x="9" y="98"/>
                    <a:pt x="9" y="98"/>
                    <a:pt x="9" y="98"/>
                  </a:cubicBezTo>
                  <a:cubicBezTo>
                    <a:pt x="10" y="99"/>
                    <a:pt x="11" y="99"/>
                    <a:pt x="11" y="100"/>
                  </a:cubicBezTo>
                  <a:cubicBezTo>
                    <a:pt x="12" y="100"/>
                    <a:pt x="12" y="100"/>
                    <a:pt x="11" y="100"/>
                  </a:cubicBezTo>
                  <a:cubicBezTo>
                    <a:pt x="11" y="99"/>
                    <a:pt x="10" y="99"/>
                    <a:pt x="10" y="98"/>
                  </a:cubicBezTo>
                  <a:cubicBezTo>
                    <a:pt x="10" y="99"/>
                    <a:pt x="10" y="99"/>
                    <a:pt x="11" y="100"/>
                  </a:cubicBezTo>
                  <a:cubicBezTo>
                    <a:pt x="11" y="100"/>
                    <a:pt x="11" y="101"/>
                    <a:pt x="12" y="101"/>
                  </a:cubicBezTo>
                  <a:cubicBezTo>
                    <a:pt x="13" y="104"/>
                    <a:pt x="14" y="106"/>
                    <a:pt x="15" y="109"/>
                  </a:cubicBezTo>
                  <a:cubicBezTo>
                    <a:pt x="17" y="107"/>
                    <a:pt x="20" y="105"/>
                    <a:pt x="22" y="102"/>
                  </a:cubicBezTo>
                  <a:cubicBezTo>
                    <a:pt x="22" y="100"/>
                    <a:pt x="22" y="98"/>
                    <a:pt x="22" y="96"/>
                  </a:cubicBezTo>
                  <a:cubicBezTo>
                    <a:pt x="22" y="96"/>
                    <a:pt x="22" y="96"/>
                    <a:pt x="22" y="96"/>
                  </a:cubicBezTo>
                  <a:cubicBezTo>
                    <a:pt x="22" y="94"/>
                    <a:pt x="22" y="93"/>
                    <a:pt x="22" y="92"/>
                  </a:cubicBezTo>
                  <a:cubicBezTo>
                    <a:pt x="22" y="91"/>
                    <a:pt x="22" y="90"/>
                    <a:pt x="22" y="90"/>
                  </a:cubicBezTo>
                  <a:cubicBezTo>
                    <a:pt x="22" y="87"/>
                    <a:pt x="22" y="84"/>
                    <a:pt x="22" y="81"/>
                  </a:cubicBezTo>
                  <a:cubicBezTo>
                    <a:pt x="22" y="81"/>
                    <a:pt x="22" y="80"/>
                    <a:pt x="22" y="80"/>
                  </a:cubicBezTo>
                  <a:cubicBezTo>
                    <a:pt x="22" y="78"/>
                    <a:pt x="22" y="77"/>
                    <a:pt x="22" y="76"/>
                  </a:cubicBezTo>
                  <a:cubicBezTo>
                    <a:pt x="22" y="65"/>
                    <a:pt x="23" y="57"/>
                    <a:pt x="23" y="56"/>
                  </a:cubicBezTo>
                  <a:cubicBezTo>
                    <a:pt x="22" y="54"/>
                    <a:pt x="21" y="53"/>
                    <a:pt x="20" y="52"/>
                  </a:cubicBezTo>
                  <a:cubicBezTo>
                    <a:pt x="20" y="53"/>
                    <a:pt x="20" y="53"/>
                    <a:pt x="20" y="53"/>
                  </a:cubicBezTo>
                  <a:cubicBezTo>
                    <a:pt x="9" y="53"/>
                    <a:pt x="14" y="51"/>
                    <a:pt x="17" y="48"/>
                  </a:cubicBezTo>
                  <a:moveTo>
                    <a:pt x="13" y="43"/>
                  </a:moveTo>
                  <a:cubicBezTo>
                    <a:pt x="13" y="43"/>
                    <a:pt x="13" y="43"/>
                    <a:pt x="13" y="43"/>
                  </a:cubicBezTo>
                  <a:cubicBezTo>
                    <a:pt x="15" y="42"/>
                    <a:pt x="16" y="42"/>
                    <a:pt x="17" y="40"/>
                  </a:cubicBezTo>
                  <a:cubicBezTo>
                    <a:pt x="13" y="40"/>
                    <a:pt x="13" y="42"/>
                    <a:pt x="13"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777">
              <a:extLst>
                <a:ext uri="{FF2B5EF4-FFF2-40B4-BE49-F238E27FC236}">
                  <a16:creationId xmlns:a16="http://schemas.microsoft.com/office/drawing/2014/main" id="{925B9ED7-29E6-40DD-B62F-9AD7025E6BC4}"/>
                </a:ext>
              </a:extLst>
            </p:cNvPr>
            <p:cNvSpPr>
              <a:spLocks noEditPoints="1"/>
            </p:cNvSpPr>
            <p:nvPr userDrawn="1"/>
          </p:nvSpPr>
          <p:spPr bwMode="auto">
            <a:xfrm>
              <a:off x="3746" y="1713"/>
              <a:ext cx="46" cy="154"/>
            </a:xfrm>
            <a:custGeom>
              <a:avLst/>
              <a:gdLst>
                <a:gd name="T0" fmla="*/ 7 w 32"/>
                <a:gd name="T1" fmla="*/ 107 h 107"/>
                <a:gd name="T2" fmla="*/ 8 w 32"/>
                <a:gd name="T3" fmla="*/ 107 h 107"/>
                <a:gd name="T4" fmla="*/ 6 w 32"/>
                <a:gd name="T5" fmla="*/ 103 h 107"/>
                <a:gd name="T6" fmla="*/ 7 w 32"/>
                <a:gd name="T7" fmla="*/ 107 h 107"/>
                <a:gd name="T8" fmla="*/ 0 w 32"/>
                <a:gd name="T9" fmla="*/ 15 h 107"/>
                <a:gd name="T10" fmla="*/ 0 w 32"/>
                <a:gd name="T11" fmla="*/ 33 h 107"/>
                <a:gd name="T12" fmla="*/ 0 w 32"/>
                <a:gd name="T13" fmla="*/ 33 h 107"/>
                <a:gd name="T14" fmla="*/ 0 w 32"/>
                <a:gd name="T15" fmla="*/ 37 h 107"/>
                <a:gd name="T16" fmla="*/ 4 w 32"/>
                <a:gd name="T17" fmla="*/ 98 h 107"/>
                <a:gd name="T18" fmla="*/ 5 w 32"/>
                <a:gd name="T19" fmla="*/ 100 h 107"/>
                <a:gd name="T20" fmla="*/ 6 w 32"/>
                <a:gd name="T21" fmla="*/ 103 h 107"/>
                <a:gd name="T22" fmla="*/ 5 w 32"/>
                <a:gd name="T23" fmla="*/ 101 h 107"/>
                <a:gd name="T24" fmla="*/ 8 w 32"/>
                <a:gd name="T25" fmla="*/ 107 h 107"/>
                <a:gd name="T26" fmla="*/ 24 w 32"/>
                <a:gd name="T27" fmla="*/ 100 h 107"/>
                <a:gd name="T28" fmla="*/ 24 w 32"/>
                <a:gd name="T29" fmla="*/ 89 h 107"/>
                <a:gd name="T30" fmla="*/ 24 w 32"/>
                <a:gd name="T31" fmla="*/ 88 h 107"/>
                <a:gd name="T32" fmla="*/ 24 w 32"/>
                <a:gd name="T33" fmla="*/ 88 h 107"/>
                <a:gd name="T34" fmla="*/ 30 w 32"/>
                <a:gd name="T35" fmla="*/ 22 h 107"/>
                <a:gd name="T36" fmla="*/ 32 w 32"/>
                <a:gd name="T37" fmla="*/ 0 h 107"/>
                <a:gd name="T38" fmla="*/ 0 w 32"/>
                <a:gd name="T39" fmla="*/ 15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107">
                  <a:moveTo>
                    <a:pt x="7" y="107"/>
                  </a:moveTo>
                  <a:cubicBezTo>
                    <a:pt x="7" y="107"/>
                    <a:pt x="7" y="107"/>
                    <a:pt x="8" y="107"/>
                  </a:cubicBezTo>
                  <a:cubicBezTo>
                    <a:pt x="7" y="106"/>
                    <a:pt x="6" y="104"/>
                    <a:pt x="6" y="103"/>
                  </a:cubicBezTo>
                  <a:cubicBezTo>
                    <a:pt x="6" y="104"/>
                    <a:pt x="6" y="106"/>
                    <a:pt x="7" y="107"/>
                  </a:cubicBezTo>
                  <a:close/>
                  <a:moveTo>
                    <a:pt x="0" y="15"/>
                  </a:moveTo>
                  <a:cubicBezTo>
                    <a:pt x="0" y="21"/>
                    <a:pt x="0" y="27"/>
                    <a:pt x="0" y="33"/>
                  </a:cubicBezTo>
                  <a:cubicBezTo>
                    <a:pt x="0" y="33"/>
                    <a:pt x="0" y="33"/>
                    <a:pt x="0" y="33"/>
                  </a:cubicBezTo>
                  <a:cubicBezTo>
                    <a:pt x="0" y="35"/>
                    <a:pt x="0" y="36"/>
                    <a:pt x="0" y="37"/>
                  </a:cubicBezTo>
                  <a:cubicBezTo>
                    <a:pt x="0" y="65"/>
                    <a:pt x="1" y="87"/>
                    <a:pt x="4" y="98"/>
                  </a:cubicBezTo>
                  <a:cubicBezTo>
                    <a:pt x="4" y="99"/>
                    <a:pt x="4" y="100"/>
                    <a:pt x="5" y="100"/>
                  </a:cubicBezTo>
                  <a:cubicBezTo>
                    <a:pt x="5" y="101"/>
                    <a:pt x="5" y="102"/>
                    <a:pt x="6" y="103"/>
                  </a:cubicBezTo>
                  <a:cubicBezTo>
                    <a:pt x="5" y="102"/>
                    <a:pt x="5" y="102"/>
                    <a:pt x="5" y="101"/>
                  </a:cubicBezTo>
                  <a:cubicBezTo>
                    <a:pt x="6" y="104"/>
                    <a:pt x="7" y="106"/>
                    <a:pt x="8" y="107"/>
                  </a:cubicBezTo>
                  <a:cubicBezTo>
                    <a:pt x="13" y="104"/>
                    <a:pt x="18" y="102"/>
                    <a:pt x="24" y="100"/>
                  </a:cubicBezTo>
                  <a:cubicBezTo>
                    <a:pt x="24" y="96"/>
                    <a:pt x="24" y="92"/>
                    <a:pt x="24" y="89"/>
                  </a:cubicBezTo>
                  <a:cubicBezTo>
                    <a:pt x="24" y="88"/>
                    <a:pt x="24" y="88"/>
                    <a:pt x="24" y="88"/>
                  </a:cubicBezTo>
                  <a:cubicBezTo>
                    <a:pt x="24" y="88"/>
                    <a:pt x="24" y="88"/>
                    <a:pt x="24" y="88"/>
                  </a:cubicBezTo>
                  <a:cubicBezTo>
                    <a:pt x="26" y="63"/>
                    <a:pt x="28" y="39"/>
                    <a:pt x="30" y="22"/>
                  </a:cubicBezTo>
                  <a:cubicBezTo>
                    <a:pt x="31" y="11"/>
                    <a:pt x="32" y="3"/>
                    <a:pt x="32" y="0"/>
                  </a:cubicBezTo>
                  <a:cubicBezTo>
                    <a:pt x="21" y="5"/>
                    <a:pt x="11" y="10"/>
                    <a:pt x="0"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778">
              <a:extLst>
                <a:ext uri="{FF2B5EF4-FFF2-40B4-BE49-F238E27FC236}">
                  <a16:creationId xmlns:a16="http://schemas.microsoft.com/office/drawing/2014/main" id="{BB9491FD-1819-42F1-990A-ECD1B184589E}"/>
                </a:ext>
              </a:extLst>
            </p:cNvPr>
            <p:cNvSpPr>
              <a:spLocks noEditPoints="1"/>
            </p:cNvSpPr>
            <p:nvPr userDrawn="1"/>
          </p:nvSpPr>
          <p:spPr bwMode="auto">
            <a:xfrm>
              <a:off x="3957" y="1434"/>
              <a:ext cx="22" cy="175"/>
            </a:xfrm>
            <a:custGeom>
              <a:avLst/>
              <a:gdLst>
                <a:gd name="T0" fmla="*/ 3 w 15"/>
                <a:gd name="T1" fmla="*/ 122 h 122"/>
                <a:gd name="T2" fmla="*/ 3 w 15"/>
                <a:gd name="T3" fmla="*/ 121 h 122"/>
                <a:gd name="T4" fmla="*/ 2 w 15"/>
                <a:gd name="T5" fmla="*/ 117 h 122"/>
                <a:gd name="T6" fmla="*/ 3 w 15"/>
                <a:gd name="T7" fmla="*/ 122 h 122"/>
                <a:gd name="T8" fmla="*/ 0 w 15"/>
                <a:gd name="T9" fmla="*/ 16 h 122"/>
                <a:gd name="T10" fmla="*/ 0 w 15"/>
                <a:gd name="T11" fmla="*/ 37 h 122"/>
                <a:gd name="T12" fmla="*/ 0 w 15"/>
                <a:gd name="T13" fmla="*/ 37 h 122"/>
                <a:gd name="T14" fmla="*/ 0 w 15"/>
                <a:gd name="T15" fmla="*/ 41 h 122"/>
                <a:gd name="T16" fmla="*/ 1 w 15"/>
                <a:gd name="T17" fmla="*/ 112 h 122"/>
                <a:gd name="T18" fmla="*/ 2 w 15"/>
                <a:gd name="T19" fmla="*/ 114 h 122"/>
                <a:gd name="T20" fmla="*/ 2 w 15"/>
                <a:gd name="T21" fmla="*/ 117 h 122"/>
                <a:gd name="T22" fmla="*/ 2 w 15"/>
                <a:gd name="T23" fmla="*/ 115 h 122"/>
                <a:gd name="T24" fmla="*/ 3 w 15"/>
                <a:gd name="T25" fmla="*/ 121 h 122"/>
                <a:gd name="T26" fmla="*/ 11 w 15"/>
                <a:gd name="T27" fmla="*/ 113 h 122"/>
                <a:gd name="T28" fmla="*/ 11 w 15"/>
                <a:gd name="T29" fmla="*/ 101 h 122"/>
                <a:gd name="T30" fmla="*/ 11 w 15"/>
                <a:gd name="T31" fmla="*/ 99 h 122"/>
                <a:gd name="T32" fmla="*/ 11 w 15"/>
                <a:gd name="T33" fmla="*/ 99 h 122"/>
                <a:gd name="T34" fmla="*/ 14 w 15"/>
                <a:gd name="T35" fmla="*/ 25 h 122"/>
                <a:gd name="T36" fmla="*/ 15 w 15"/>
                <a:gd name="T37" fmla="*/ 0 h 122"/>
                <a:gd name="T38" fmla="*/ 0 w 15"/>
                <a:gd name="T39" fmla="*/ 1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122">
                  <a:moveTo>
                    <a:pt x="3" y="122"/>
                  </a:moveTo>
                  <a:cubicBezTo>
                    <a:pt x="3" y="121"/>
                    <a:pt x="3" y="121"/>
                    <a:pt x="3" y="121"/>
                  </a:cubicBezTo>
                  <a:cubicBezTo>
                    <a:pt x="3" y="120"/>
                    <a:pt x="2" y="118"/>
                    <a:pt x="2" y="117"/>
                  </a:cubicBezTo>
                  <a:cubicBezTo>
                    <a:pt x="2" y="118"/>
                    <a:pt x="2" y="120"/>
                    <a:pt x="3" y="122"/>
                  </a:cubicBezTo>
                  <a:close/>
                  <a:moveTo>
                    <a:pt x="0" y="16"/>
                  </a:moveTo>
                  <a:cubicBezTo>
                    <a:pt x="0" y="23"/>
                    <a:pt x="0" y="30"/>
                    <a:pt x="0" y="37"/>
                  </a:cubicBezTo>
                  <a:cubicBezTo>
                    <a:pt x="0" y="37"/>
                    <a:pt x="0" y="37"/>
                    <a:pt x="0" y="37"/>
                  </a:cubicBezTo>
                  <a:cubicBezTo>
                    <a:pt x="0" y="39"/>
                    <a:pt x="0" y="40"/>
                    <a:pt x="0" y="41"/>
                  </a:cubicBezTo>
                  <a:cubicBezTo>
                    <a:pt x="0" y="73"/>
                    <a:pt x="0" y="98"/>
                    <a:pt x="1" y="112"/>
                  </a:cubicBezTo>
                  <a:cubicBezTo>
                    <a:pt x="1" y="112"/>
                    <a:pt x="2" y="113"/>
                    <a:pt x="2" y="114"/>
                  </a:cubicBezTo>
                  <a:cubicBezTo>
                    <a:pt x="2" y="114"/>
                    <a:pt x="2" y="115"/>
                    <a:pt x="2" y="117"/>
                  </a:cubicBezTo>
                  <a:cubicBezTo>
                    <a:pt x="2" y="116"/>
                    <a:pt x="2" y="115"/>
                    <a:pt x="2" y="115"/>
                  </a:cubicBezTo>
                  <a:cubicBezTo>
                    <a:pt x="2" y="118"/>
                    <a:pt x="3" y="120"/>
                    <a:pt x="3" y="121"/>
                  </a:cubicBezTo>
                  <a:cubicBezTo>
                    <a:pt x="6" y="119"/>
                    <a:pt x="8" y="116"/>
                    <a:pt x="11" y="113"/>
                  </a:cubicBezTo>
                  <a:cubicBezTo>
                    <a:pt x="11" y="109"/>
                    <a:pt x="11" y="105"/>
                    <a:pt x="11" y="101"/>
                  </a:cubicBezTo>
                  <a:cubicBezTo>
                    <a:pt x="11" y="100"/>
                    <a:pt x="11" y="100"/>
                    <a:pt x="11" y="99"/>
                  </a:cubicBezTo>
                  <a:cubicBezTo>
                    <a:pt x="11" y="99"/>
                    <a:pt x="11" y="99"/>
                    <a:pt x="11" y="99"/>
                  </a:cubicBezTo>
                  <a:cubicBezTo>
                    <a:pt x="12" y="72"/>
                    <a:pt x="13" y="44"/>
                    <a:pt x="14" y="25"/>
                  </a:cubicBezTo>
                  <a:cubicBezTo>
                    <a:pt x="15" y="12"/>
                    <a:pt x="15" y="3"/>
                    <a:pt x="15" y="0"/>
                  </a:cubicBezTo>
                  <a:cubicBezTo>
                    <a:pt x="10" y="5"/>
                    <a:pt x="5" y="11"/>
                    <a:pt x="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779">
              <a:extLst>
                <a:ext uri="{FF2B5EF4-FFF2-40B4-BE49-F238E27FC236}">
                  <a16:creationId xmlns:a16="http://schemas.microsoft.com/office/drawing/2014/main" id="{D2EA4C2A-958D-4114-90A2-1C4191047BD6}"/>
                </a:ext>
              </a:extLst>
            </p:cNvPr>
            <p:cNvSpPr>
              <a:spLocks noEditPoints="1"/>
            </p:cNvSpPr>
            <p:nvPr userDrawn="1"/>
          </p:nvSpPr>
          <p:spPr bwMode="auto">
            <a:xfrm>
              <a:off x="4033" y="1317"/>
              <a:ext cx="46" cy="158"/>
            </a:xfrm>
            <a:custGeom>
              <a:avLst/>
              <a:gdLst>
                <a:gd name="T0" fmla="*/ 17 w 32"/>
                <a:gd name="T1" fmla="*/ 48 h 110"/>
                <a:gd name="T2" fmla="*/ 18 w 32"/>
                <a:gd name="T3" fmla="*/ 48 h 110"/>
                <a:gd name="T4" fmla="*/ 21 w 32"/>
                <a:gd name="T5" fmla="*/ 44 h 110"/>
                <a:gd name="T6" fmla="*/ 17 w 32"/>
                <a:gd name="T7" fmla="*/ 48 h 110"/>
                <a:gd name="T8" fmla="*/ 31 w 32"/>
                <a:gd name="T9" fmla="*/ 84 h 110"/>
                <a:gd name="T10" fmla="*/ 31 w 32"/>
                <a:gd name="T11" fmla="*/ 84 h 110"/>
                <a:gd name="T12" fmla="*/ 31 w 32"/>
                <a:gd name="T13" fmla="*/ 82 h 110"/>
                <a:gd name="T14" fmla="*/ 31 w 32"/>
                <a:gd name="T15" fmla="*/ 81 h 110"/>
                <a:gd name="T16" fmla="*/ 29 w 32"/>
                <a:gd name="T17" fmla="*/ 61 h 110"/>
                <a:gd name="T18" fmla="*/ 26 w 32"/>
                <a:gd name="T19" fmla="*/ 58 h 110"/>
                <a:gd name="T20" fmla="*/ 26 w 32"/>
                <a:gd name="T21" fmla="*/ 59 h 110"/>
                <a:gd name="T22" fmla="*/ 22 w 32"/>
                <a:gd name="T23" fmla="*/ 53 h 110"/>
                <a:gd name="T24" fmla="*/ 22 w 32"/>
                <a:gd name="T25" fmla="*/ 53 h 110"/>
                <a:gd name="T26" fmla="*/ 18 w 32"/>
                <a:gd name="T27" fmla="*/ 41 h 110"/>
                <a:gd name="T28" fmla="*/ 19 w 32"/>
                <a:gd name="T29" fmla="*/ 24 h 110"/>
                <a:gd name="T30" fmla="*/ 16 w 32"/>
                <a:gd name="T31" fmla="*/ 16 h 110"/>
                <a:gd name="T32" fmla="*/ 14 w 32"/>
                <a:gd name="T33" fmla="*/ 12 h 110"/>
                <a:gd name="T34" fmla="*/ 14 w 32"/>
                <a:gd name="T35" fmla="*/ 11 h 110"/>
                <a:gd name="T36" fmla="*/ 14 w 32"/>
                <a:gd name="T37" fmla="*/ 10 h 110"/>
                <a:gd name="T38" fmla="*/ 13 w 32"/>
                <a:gd name="T39" fmla="*/ 9 h 110"/>
                <a:gd name="T40" fmla="*/ 10 w 32"/>
                <a:gd name="T41" fmla="*/ 1 h 110"/>
                <a:gd name="T42" fmla="*/ 9 w 32"/>
                <a:gd name="T43" fmla="*/ 0 h 110"/>
                <a:gd name="T44" fmla="*/ 0 w 32"/>
                <a:gd name="T45" fmla="*/ 13 h 110"/>
                <a:gd name="T46" fmla="*/ 1 w 32"/>
                <a:gd name="T47" fmla="*/ 21 h 110"/>
                <a:gd name="T48" fmla="*/ 1 w 32"/>
                <a:gd name="T49" fmla="*/ 22 h 110"/>
                <a:gd name="T50" fmla="*/ 1 w 32"/>
                <a:gd name="T51" fmla="*/ 22 h 110"/>
                <a:gd name="T52" fmla="*/ 1 w 32"/>
                <a:gd name="T53" fmla="*/ 22 h 110"/>
                <a:gd name="T54" fmla="*/ 2 w 32"/>
                <a:gd name="T55" fmla="*/ 30 h 110"/>
                <a:gd name="T56" fmla="*/ 2 w 32"/>
                <a:gd name="T57" fmla="*/ 32 h 110"/>
                <a:gd name="T58" fmla="*/ 3 w 32"/>
                <a:gd name="T59" fmla="*/ 38 h 110"/>
                <a:gd name="T60" fmla="*/ 3 w 32"/>
                <a:gd name="T61" fmla="*/ 41 h 110"/>
                <a:gd name="T62" fmla="*/ 16 w 32"/>
                <a:gd name="T63" fmla="*/ 97 h 110"/>
                <a:gd name="T64" fmla="*/ 16 w 32"/>
                <a:gd name="T65" fmla="*/ 97 h 110"/>
                <a:gd name="T66" fmla="*/ 17 w 32"/>
                <a:gd name="T67" fmla="*/ 101 h 110"/>
                <a:gd name="T68" fmla="*/ 18 w 32"/>
                <a:gd name="T69" fmla="*/ 103 h 110"/>
                <a:gd name="T70" fmla="*/ 18 w 32"/>
                <a:gd name="T71" fmla="*/ 103 h 110"/>
                <a:gd name="T72" fmla="*/ 18 w 32"/>
                <a:gd name="T73" fmla="*/ 104 h 110"/>
                <a:gd name="T74" fmla="*/ 19 w 32"/>
                <a:gd name="T75" fmla="*/ 105 h 110"/>
                <a:gd name="T76" fmla="*/ 19 w 32"/>
                <a:gd name="T77" fmla="*/ 106 h 110"/>
                <a:gd name="T78" fmla="*/ 32 w 32"/>
                <a:gd name="T79" fmla="*/ 88 h 110"/>
                <a:gd name="T80" fmla="*/ 31 w 32"/>
                <a:gd name="T81" fmla="*/ 84 h 110"/>
                <a:gd name="T82" fmla="*/ 22 w 32"/>
                <a:gd name="T83" fmla="*/ 110 h 110"/>
                <a:gd name="T84" fmla="*/ 22 w 32"/>
                <a:gd name="T85" fmla="*/ 110 h 110"/>
                <a:gd name="T86" fmla="*/ 22 w 32"/>
                <a:gd name="T87" fmla="*/ 110 h 110"/>
                <a:gd name="T88" fmla="*/ 22 w 32"/>
                <a:gd name="T89" fmla="*/ 110 h 110"/>
                <a:gd name="T90" fmla="*/ 22 w 32"/>
                <a:gd name="T91" fmla="*/ 110 h 110"/>
                <a:gd name="T92" fmla="*/ 22 w 32"/>
                <a:gd name="T93" fmla="*/ 110 h 110"/>
                <a:gd name="T94" fmla="*/ 22 w 32"/>
                <a:gd name="T95"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 h="110">
                  <a:moveTo>
                    <a:pt x="17" y="48"/>
                  </a:moveTo>
                  <a:cubicBezTo>
                    <a:pt x="17" y="48"/>
                    <a:pt x="18" y="48"/>
                    <a:pt x="18" y="48"/>
                  </a:cubicBezTo>
                  <a:cubicBezTo>
                    <a:pt x="19" y="47"/>
                    <a:pt x="20" y="46"/>
                    <a:pt x="21" y="44"/>
                  </a:cubicBezTo>
                  <a:cubicBezTo>
                    <a:pt x="17" y="45"/>
                    <a:pt x="17" y="47"/>
                    <a:pt x="17" y="48"/>
                  </a:cubicBezTo>
                  <a:close/>
                  <a:moveTo>
                    <a:pt x="31" y="84"/>
                  </a:moveTo>
                  <a:cubicBezTo>
                    <a:pt x="31" y="84"/>
                    <a:pt x="31" y="84"/>
                    <a:pt x="31" y="84"/>
                  </a:cubicBezTo>
                  <a:cubicBezTo>
                    <a:pt x="31" y="83"/>
                    <a:pt x="31" y="83"/>
                    <a:pt x="31" y="82"/>
                  </a:cubicBezTo>
                  <a:cubicBezTo>
                    <a:pt x="31" y="82"/>
                    <a:pt x="31" y="82"/>
                    <a:pt x="31" y="81"/>
                  </a:cubicBezTo>
                  <a:cubicBezTo>
                    <a:pt x="30" y="70"/>
                    <a:pt x="30" y="62"/>
                    <a:pt x="29" y="61"/>
                  </a:cubicBezTo>
                  <a:cubicBezTo>
                    <a:pt x="28" y="59"/>
                    <a:pt x="27" y="59"/>
                    <a:pt x="26" y="58"/>
                  </a:cubicBezTo>
                  <a:cubicBezTo>
                    <a:pt x="26" y="58"/>
                    <a:pt x="26" y="59"/>
                    <a:pt x="26" y="59"/>
                  </a:cubicBezTo>
                  <a:cubicBezTo>
                    <a:pt x="15" y="60"/>
                    <a:pt x="19" y="57"/>
                    <a:pt x="22" y="53"/>
                  </a:cubicBezTo>
                  <a:cubicBezTo>
                    <a:pt x="22" y="53"/>
                    <a:pt x="22" y="53"/>
                    <a:pt x="22" y="53"/>
                  </a:cubicBezTo>
                  <a:cubicBezTo>
                    <a:pt x="25" y="50"/>
                    <a:pt x="26" y="46"/>
                    <a:pt x="18" y="41"/>
                  </a:cubicBezTo>
                  <a:cubicBezTo>
                    <a:pt x="22" y="39"/>
                    <a:pt x="21" y="32"/>
                    <a:pt x="19" y="24"/>
                  </a:cubicBezTo>
                  <a:cubicBezTo>
                    <a:pt x="18" y="22"/>
                    <a:pt x="17" y="19"/>
                    <a:pt x="16" y="16"/>
                  </a:cubicBezTo>
                  <a:cubicBezTo>
                    <a:pt x="15" y="15"/>
                    <a:pt x="15" y="13"/>
                    <a:pt x="14" y="12"/>
                  </a:cubicBezTo>
                  <a:cubicBezTo>
                    <a:pt x="14" y="11"/>
                    <a:pt x="14" y="11"/>
                    <a:pt x="14" y="11"/>
                  </a:cubicBezTo>
                  <a:cubicBezTo>
                    <a:pt x="14" y="10"/>
                    <a:pt x="14" y="10"/>
                    <a:pt x="14" y="10"/>
                  </a:cubicBezTo>
                  <a:cubicBezTo>
                    <a:pt x="13" y="10"/>
                    <a:pt x="13" y="9"/>
                    <a:pt x="13" y="9"/>
                  </a:cubicBezTo>
                  <a:cubicBezTo>
                    <a:pt x="12" y="6"/>
                    <a:pt x="11" y="3"/>
                    <a:pt x="10" y="1"/>
                  </a:cubicBezTo>
                  <a:cubicBezTo>
                    <a:pt x="9" y="10"/>
                    <a:pt x="9" y="5"/>
                    <a:pt x="9" y="0"/>
                  </a:cubicBezTo>
                  <a:cubicBezTo>
                    <a:pt x="6" y="4"/>
                    <a:pt x="3" y="8"/>
                    <a:pt x="0" y="13"/>
                  </a:cubicBezTo>
                  <a:cubicBezTo>
                    <a:pt x="0" y="15"/>
                    <a:pt x="0" y="18"/>
                    <a:pt x="1" y="21"/>
                  </a:cubicBezTo>
                  <a:cubicBezTo>
                    <a:pt x="1" y="21"/>
                    <a:pt x="1" y="21"/>
                    <a:pt x="1" y="22"/>
                  </a:cubicBezTo>
                  <a:cubicBezTo>
                    <a:pt x="1" y="22"/>
                    <a:pt x="1" y="22"/>
                    <a:pt x="1" y="22"/>
                  </a:cubicBezTo>
                  <a:cubicBezTo>
                    <a:pt x="1" y="22"/>
                    <a:pt x="1" y="22"/>
                    <a:pt x="1" y="22"/>
                  </a:cubicBezTo>
                  <a:cubicBezTo>
                    <a:pt x="1" y="25"/>
                    <a:pt x="1" y="27"/>
                    <a:pt x="2" y="30"/>
                  </a:cubicBezTo>
                  <a:cubicBezTo>
                    <a:pt x="2" y="31"/>
                    <a:pt x="2" y="32"/>
                    <a:pt x="2" y="32"/>
                  </a:cubicBezTo>
                  <a:cubicBezTo>
                    <a:pt x="2" y="34"/>
                    <a:pt x="3" y="36"/>
                    <a:pt x="3" y="38"/>
                  </a:cubicBezTo>
                  <a:cubicBezTo>
                    <a:pt x="3" y="39"/>
                    <a:pt x="3" y="40"/>
                    <a:pt x="3" y="41"/>
                  </a:cubicBezTo>
                  <a:cubicBezTo>
                    <a:pt x="7" y="63"/>
                    <a:pt x="11" y="84"/>
                    <a:pt x="16" y="97"/>
                  </a:cubicBezTo>
                  <a:cubicBezTo>
                    <a:pt x="16" y="97"/>
                    <a:pt x="16" y="97"/>
                    <a:pt x="16" y="97"/>
                  </a:cubicBezTo>
                  <a:cubicBezTo>
                    <a:pt x="16" y="99"/>
                    <a:pt x="17" y="100"/>
                    <a:pt x="17" y="101"/>
                  </a:cubicBezTo>
                  <a:cubicBezTo>
                    <a:pt x="17" y="102"/>
                    <a:pt x="18" y="102"/>
                    <a:pt x="18" y="103"/>
                  </a:cubicBezTo>
                  <a:cubicBezTo>
                    <a:pt x="18" y="103"/>
                    <a:pt x="18" y="103"/>
                    <a:pt x="18" y="103"/>
                  </a:cubicBezTo>
                  <a:cubicBezTo>
                    <a:pt x="18" y="104"/>
                    <a:pt x="18" y="104"/>
                    <a:pt x="18" y="104"/>
                  </a:cubicBezTo>
                  <a:cubicBezTo>
                    <a:pt x="18" y="104"/>
                    <a:pt x="19" y="104"/>
                    <a:pt x="19" y="105"/>
                  </a:cubicBezTo>
                  <a:cubicBezTo>
                    <a:pt x="19" y="105"/>
                    <a:pt x="19" y="105"/>
                    <a:pt x="19" y="106"/>
                  </a:cubicBezTo>
                  <a:cubicBezTo>
                    <a:pt x="23" y="100"/>
                    <a:pt x="28" y="94"/>
                    <a:pt x="32" y="88"/>
                  </a:cubicBezTo>
                  <a:cubicBezTo>
                    <a:pt x="31" y="87"/>
                    <a:pt x="31" y="85"/>
                    <a:pt x="31" y="84"/>
                  </a:cubicBezTo>
                  <a:close/>
                  <a:moveTo>
                    <a:pt x="22" y="110"/>
                  </a:moveTo>
                  <a:cubicBezTo>
                    <a:pt x="22" y="110"/>
                    <a:pt x="22" y="110"/>
                    <a:pt x="22" y="110"/>
                  </a:cubicBezTo>
                  <a:cubicBezTo>
                    <a:pt x="22" y="110"/>
                    <a:pt x="22" y="110"/>
                    <a:pt x="22" y="110"/>
                  </a:cubicBezTo>
                  <a:close/>
                  <a:moveTo>
                    <a:pt x="22" y="110"/>
                  </a:moveTo>
                  <a:cubicBezTo>
                    <a:pt x="22" y="110"/>
                    <a:pt x="22" y="110"/>
                    <a:pt x="22" y="110"/>
                  </a:cubicBezTo>
                  <a:cubicBezTo>
                    <a:pt x="22" y="110"/>
                    <a:pt x="22" y="110"/>
                    <a:pt x="22" y="110"/>
                  </a:cubicBezTo>
                  <a:cubicBezTo>
                    <a:pt x="22" y="110"/>
                    <a:pt x="22" y="110"/>
                    <a:pt x="22" y="1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780">
              <a:extLst>
                <a:ext uri="{FF2B5EF4-FFF2-40B4-BE49-F238E27FC236}">
                  <a16:creationId xmlns:a16="http://schemas.microsoft.com/office/drawing/2014/main" id="{F48F6AF3-0394-4F27-B837-A8DD5868BBB9}"/>
                </a:ext>
              </a:extLst>
            </p:cNvPr>
            <p:cNvSpPr>
              <a:spLocks noEditPoints="1"/>
            </p:cNvSpPr>
            <p:nvPr userDrawn="1"/>
          </p:nvSpPr>
          <p:spPr bwMode="auto">
            <a:xfrm>
              <a:off x="4220" y="945"/>
              <a:ext cx="46" cy="142"/>
            </a:xfrm>
            <a:custGeom>
              <a:avLst/>
              <a:gdLst>
                <a:gd name="T0" fmla="*/ 17 w 32"/>
                <a:gd name="T1" fmla="*/ 43 h 99"/>
                <a:gd name="T2" fmla="*/ 18 w 32"/>
                <a:gd name="T3" fmla="*/ 43 h 99"/>
                <a:gd name="T4" fmla="*/ 22 w 32"/>
                <a:gd name="T5" fmla="*/ 40 h 99"/>
                <a:gd name="T6" fmla="*/ 17 w 32"/>
                <a:gd name="T7" fmla="*/ 43 h 99"/>
                <a:gd name="T8" fmla="*/ 32 w 32"/>
                <a:gd name="T9" fmla="*/ 76 h 99"/>
                <a:gd name="T10" fmla="*/ 32 w 32"/>
                <a:gd name="T11" fmla="*/ 76 h 99"/>
                <a:gd name="T12" fmla="*/ 31 w 32"/>
                <a:gd name="T13" fmla="*/ 74 h 99"/>
                <a:gd name="T14" fmla="*/ 31 w 32"/>
                <a:gd name="T15" fmla="*/ 73 h 99"/>
                <a:gd name="T16" fmla="*/ 30 w 32"/>
                <a:gd name="T17" fmla="*/ 56 h 99"/>
                <a:gd name="T18" fmla="*/ 26 w 32"/>
                <a:gd name="T19" fmla="*/ 52 h 99"/>
                <a:gd name="T20" fmla="*/ 26 w 32"/>
                <a:gd name="T21" fmla="*/ 53 h 99"/>
                <a:gd name="T22" fmla="*/ 23 w 32"/>
                <a:gd name="T23" fmla="*/ 48 h 99"/>
                <a:gd name="T24" fmla="*/ 23 w 32"/>
                <a:gd name="T25" fmla="*/ 48 h 99"/>
                <a:gd name="T26" fmla="*/ 18 w 32"/>
                <a:gd name="T27" fmla="*/ 38 h 99"/>
                <a:gd name="T28" fmla="*/ 19 w 32"/>
                <a:gd name="T29" fmla="*/ 22 h 99"/>
                <a:gd name="T30" fmla="*/ 16 w 32"/>
                <a:gd name="T31" fmla="*/ 15 h 99"/>
                <a:gd name="T32" fmla="*/ 15 w 32"/>
                <a:gd name="T33" fmla="*/ 11 h 99"/>
                <a:gd name="T34" fmla="*/ 14 w 32"/>
                <a:gd name="T35" fmla="*/ 10 h 99"/>
                <a:gd name="T36" fmla="*/ 14 w 32"/>
                <a:gd name="T37" fmla="*/ 9 h 99"/>
                <a:gd name="T38" fmla="*/ 14 w 32"/>
                <a:gd name="T39" fmla="*/ 8 h 99"/>
                <a:gd name="T40" fmla="*/ 11 w 32"/>
                <a:gd name="T41" fmla="*/ 1 h 99"/>
                <a:gd name="T42" fmla="*/ 10 w 32"/>
                <a:gd name="T43" fmla="*/ 0 h 99"/>
                <a:gd name="T44" fmla="*/ 0 w 32"/>
                <a:gd name="T45" fmla="*/ 11 h 99"/>
                <a:gd name="T46" fmla="*/ 1 w 32"/>
                <a:gd name="T47" fmla="*/ 19 h 99"/>
                <a:gd name="T48" fmla="*/ 1 w 32"/>
                <a:gd name="T49" fmla="*/ 20 h 99"/>
                <a:gd name="T50" fmla="*/ 1 w 32"/>
                <a:gd name="T51" fmla="*/ 20 h 99"/>
                <a:gd name="T52" fmla="*/ 1 w 32"/>
                <a:gd name="T53" fmla="*/ 20 h 99"/>
                <a:gd name="T54" fmla="*/ 2 w 32"/>
                <a:gd name="T55" fmla="*/ 27 h 99"/>
                <a:gd name="T56" fmla="*/ 2 w 32"/>
                <a:gd name="T57" fmla="*/ 29 h 99"/>
                <a:gd name="T58" fmla="*/ 3 w 32"/>
                <a:gd name="T59" fmla="*/ 35 h 99"/>
                <a:gd name="T60" fmla="*/ 4 w 32"/>
                <a:gd name="T61" fmla="*/ 37 h 99"/>
                <a:gd name="T62" fmla="*/ 16 w 32"/>
                <a:gd name="T63" fmla="*/ 88 h 99"/>
                <a:gd name="T64" fmla="*/ 16 w 32"/>
                <a:gd name="T65" fmla="*/ 88 h 99"/>
                <a:gd name="T66" fmla="*/ 17 w 32"/>
                <a:gd name="T67" fmla="*/ 91 h 99"/>
                <a:gd name="T68" fmla="*/ 18 w 32"/>
                <a:gd name="T69" fmla="*/ 93 h 99"/>
                <a:gd name="T70" fmla="*/ 18 w 32"/>
                <a:gd name="T71" fmla="*/ 93 h 99"/>
                <a:gd name="T72" fmla="*/ 19 w 32"/>
                <a:gd name="T73" fmla="*/ 94 h 99"/>
                <a:gd name="T74" fmla="*/ 19 w 32"/>
                <a:gd name="T75" fmla="*/ 95 h 99"/>
                <a:gd name="T76" fmla="*/ 19 w 32"/>
                <a:gd name="T77" fmla="*/ 95 h 99"/>
                <a:gd name="T78" fmla="*/ 32 w 32"/>
                <a:gd name="T79" fmla="*/ 79 h 99"/>
                <a:gd name="T80" fmla="*/ 32 w 32"/>
                <a:gd name="T81" fmla="*/ 76 h 99"/>
                <a:gd name="T82" fmla="*/ 22 w 32"/>
                <a:gd name="T83" fmla="*/ 99 h 99"/>
                <a:gd name="T84" fmla="*/ 22 w 32"/>
                <a:gd name="T85" fmla="*/ 99 h 99"/>
                <a:gd name="T86" fmla="*/ 22 w 32"/>
                <a:gd name="T87" fmla="*/ 99 h 99"/>
                <a:gd name="T88" fmla="*/ 22 w 32"/>
                <a:gd name="T89" fmla="*/ 99 h 99"/>
                <a:gd name="T90" fmla="*/ 22 w 32"/>
                <a:gd name="T91" fmla="*/ 99 h 99"/>
                <a:gd name="T92" fmla="*/ 22 w 32"/>
                <a:gd name="T93" fmla="*/ 99 h 99"/>
                <a:gd name="T94" fmla="*/ 22 w 32"/>
                <a:gd name="T95" fmla="*/ 9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 h="99">
                  <a:moveTo>
                    <a:pt x="17" y="43"/>
                  </a:moveTo>
                  <a:cubicBezTo>
                    <a:pt x="18" y="43"/>
                    <a:pt x="18" y="43"/>
                    <a:pt x="18" y="43"/>
                  </a:cubicBezTo>
                  <a:cubicBezTo>
                    <a:pt x="20" y="43"/>
                    <a:pt x="21" y="42"/>
                    <a:pt x="22" y="40"/>
                  </a:cubicBezTo>
                  <a:cubicBezTo>
                    <a:pt x="17" y="40"/>
                    <a:pt x="18" y="43"/>
                    <a:pt x="17" y="43"/>
                  </a:cubicBezTo>
                  <a:close/>
                  <a:moveTo>
                    <a:pt x="32" y="76"/>
                  </a:moveTo>
                  <a:cubicBezTo>
                    <a:pt x="32" y="76"/>
                    <a:pt x="32" y="76"/>
                    <a:pt x="32" y="76"/>
                  </a:cubicBezTo>
                  <a:cubicBezTo>
                    <a:pt x="32" y="75"/>
                    <a:pt x="31" y="75"/>
                    <a:pt x="31" y="74"/>
                  </a:cubicBezTo>
                  <a:cubicBezTo>
                    <a:pt x="31" y="74"/>
                    <a:pt x="31" y="74"/>
                    <a:pt x="31" y="73"/>
                  </a:cubicBezTo>
                  <a:cubicBezTo>
                    <a:pt x="30" y="64"/>
                    <a:pt x="30" y="56"/>
                    <a:pt x="30" y="56"/>
                  </a:cubicBezTo>
                  <a:cubicBezTo>
                    <a:pt x="28" y="54"/>
                    <a:pt x="27" y="53"/>
                    <a:pt x="26" y="52"/>
                  </a:cubicBezTo>
                  <a:cubicBezTo>
                    <a:pt x="26" y="53"/>
                    <a:pt x="27" y="53"/>
                    <a:pt x="26" y="53"/>
                  </a:cubicBezTo>
                  <a:cubicBezTo>
                    <a:pt x="15" y="54"/>
                    <a:pt x="20" y="52"/>
                    <a:pt x="23" y="48"/>
                  </a:cubicBezTo>
                  <a:cubicBezTo>
                    <a:pt x="23" y="48"/>
                    <a:pt x="23" y="48"/>
                    <a:pt x="23" y="48"/>
                  </a:cubicBezTo>
                  <a:cubicBezTo>
                    <a:pt x="25" y="45"/>
                    <a:pt x="26" y="41"/>
                    <a:pt x="18" y="38"/>
                  </a:cubicBezTo>
                  <a:cubicBezTo>
                    <a:pt x="22" y="35"/>
                    <a:pt x="21" y="29"/>
                    <a:pt x="19" y="22"/>
                  </a:cubicBezTo>
                  <a:cubicBezTo>
                    <a:pt x="18" y="20"/>
                    <a:pt x="17" y="17"/>
                    <a:pt x="16" y="15"/>
                  </a:cubicBezTo>
                  <a:cubicBezTo>
                    <a:pt x="16" y="14"/>
                    <a:pt x="15" y="12"/>
                    <a:pt x="15" y="11"/>
                  </a:cubicBezTo>
                  <a:cubicBezTo>
                    <a:pt x="14" y="10"/>
                    <a:pt x="14" y="10"/>
                    <a:pt x="14" y="10"/>
                  </a:cubicBezTo>
                  <a:cubicBezTo>
                    <a:pt x="14" y="10"/>
                    <a:pt x="14" y="9"/>
                    <a:pt x="14" y="9"/>
                  </a:cubicBezTo>
                  <a:cubicBezTo>
                    <a:pt x="14" y="9"/>
                    <a:pt x="14" y="9"/>
                    <a:pt x="14" y="8"/>
                  </a:cubicBezTo>
                  <a:cubicBezTo>
                    <a:pt x="12" y="5"/>
                    <a:pt x="11" y="2"/>
                    <a:pt x="11" y="1"/>
                  </a:cubicBezTo>
                  <a:cubicBezTo>
                    <a:pt x="10" y="9"/>
                    <a:pt x="10" y="5"/>
                    <a:pt x="10" y="0"/>
                  </a:cubicBezTo>
                  <a:cubicBezTo>
                    <a:pt x="7" y="4"/>
                    <a:pt x="3" y="8"/>
                    <a:pt x="0" y="11"/>
                  </a:cubicBezTo>
                  <a:cubicBezTo>
                    <a:pt x="0" y="14"/>
                    <a:pt x="1" y="16"/>
                    <a:pt x="1" y="19"/>
                  </a:cubicBezTo>
                  <a:cubicBezTo>
                    <a:pt x="1" y="19"/>
                    <a:pt x="1" y="19"/>
                    <a:pt x="1" y="20"/>
                  </a:cubicBezTo>
                  <a:cubicBezTo>
                    <a:pt x="1" y="20"/>
                    <a:pt x="1" y="20"/>
                    <a:pt x="1" y="20"/>
                  </a:cubicBezTo>
                  <a:cubicBezTo>
                    <a:pt x="1" y="20"/>
                    <a:pt x="1" y="20"/>
                    <a:pt x="1" y="20"/>
                  </a:cubicBezTo>
                  <a:cubicBezTo>
                    <a:pt x="1" y="22"/>
                    <a:pt x="2" y="25"/>
                    <a:pt x="2" y="27"/>
                  </a:cubicBezTo>
                  <a:cubicBezTo>
                    <a:pt x="2" y="28"/>
                    <a:pt x="2" y="29"/>
                    <a:pt x="2" y="29"/>
                  </a:cubicBezTo>
                  <a:cubicBezTo>
                    <a:pt x="3" y="31"/>
                    <a:pt x="3" y="33"/>
                    <a:pt x="3" y="35"/>
                  </a:cubicBezTo>
                  <a:cubicBezTo>
                    <a:pt x="4" y="36"/>
                    <a:pt x="4" y="36"/>
                    <a:pt x="4" y="37"/>
                  </a:cubicBezTo>
                  <a:cubicBezTo>
                    <a:pt x="7" y="57"/>
                    <a:pt x="12" y="76"/>
                    <a:pt x="16" y="88"/>
                  </a:cubicBezTo>
                  <a:cubicBezTo>
                    <a:pt x="16" y="88"/>
                    <a:pt x="16" y="88"/>
                    <a:pt x="16" y="88"/>
                  </a:cubicBezTo>
                  <a:cubicBezTo>
                    <a:pt x="17" y="89"/>
                    <a:pt x="17" y="90"/>
                    <a:pt x="17" y="91"/>
                  </a:cubicBezTo>
                  <a:cubicBezTo>
                    <a:pt x="18" y="92"/>
                    <a:pt x="18" y="92"/>
                    <a:pt x="18" y="93"/>
                  </a:cubicBezTo>
                  <a:cubicBezTo>
                    <a:pt x="18" y="93"/>
                    <a:pt x="18" y="93"/>
                    <a:pt x="18" y="93"/>
                  </a:cubicBezTo>
                  <a:cubicBezTo>
                    <a:pt x="18" y="93"/>
                    <a:pt x="19" y="94"/>
                    <a:pt x="19" y="94"/>
                  </a:cubicBezTo>
                  <a:cubicBezTo>
                    <a:pt x="19" y="94"/>
                    <a:pt x="19" y="94"/>
                    <a:pt x="19" y="95"/>
                  </a:cubicBezTo>
                  <a:cubicBezTo>
                    <a:pt x="19" y="95"/>
                    <a:pt x="19" y="95"/>
                    <a:pt x="19" y="95"/>
                  </a:cubicBezTo>
                  <a:cubicBezTo>
                    <a:pt x="24" y="90"/>
                    <a:pt x="28" y="85"/>
                    <a:pt x="32" y="79"/>
                  </a:cubicBezTo>
                  <a:cubicBezTo>
                    <a:pt x="32" y="78"/>
                    <a:pt x="32" y="77"/>
                    <a:pt x="32" y="76"/>
                  </a:cubicBezTo>
                  <a:close/>
                  <a:moveTo>
                    <a:pt x="22" y="99"/>
                  </a:moveTo>
                  <a:cubicBezTo>
                    <a:pt x="22" y="99"/>
                    <a:pt x="22" y="99"/>
                    <a:pt x="22" y="99"/>
                  </a:cubicBezTo>
                  <a:cubicBezTo>
                    <a:pt x="22" y="99"/>
                    <a:pt x="22" y="99"/>
                    <a:pt x="22" y="99"/>
                  </a:cubicBezTo>
                  <a:close/>
                  <a:moveTo>
                    <a:pt x="22" y="99"/>
                  </a:moveTo>
                  <a:cubicBezTo>
                    <a:pt x="22" y="99"/>
                    <a:pt x="22" y="99"/>
                    <a:pt x="22" y="99"/>
                  </a:cubicBezTo>
                  <a:cubicBezTo>
                    <a:pt x="22" y="99"/>
                    <a:pt x="22" y="99"/>
                    <a:pt x="22" y="99"/>
                  </a:cubicBezTo>
                  <a:cubicBezTo>
                    <a:pt x="22" y="99"/>
                    <a:pt x="22" y="99"/>
                    <a:pt x="22" y="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781">
              <a:extLst>
                <a:ext uri="{FF2B5EF4-FFF2-40B4-BE49-F238E27FC236}">
                  <a16:creationId xmlns:a16="http://schemas.microsoft.com/office/drawing/2014/main" id="{F27EC6B4-87F9-4DF1-868F-A98405B745BA}"/>
                </a:ext>
              </a:extLst>
            </p:cNvPr>
            <p:cNvSpPr>
              <a:spLocks noEditPoints="1"/>
            </p:cNvSpPr>
            <p:nvPr userDrawn="1"/>
          </p:nvSpPr>
          <p:spPr bwMode="auto">
            <a:xfrm>
              <a:off x="4269" y="798"/>
              <a:ext cx="42" cy="114"/>
            </a:xfrm>
            <a:custGeom>
              <a:avLst/>
              <a:gdLst>
                <a:gd name="T0" fmla="*/ 15 w 29"/>
                <a:gd name="T1" fmla="*/ 35 h 79"/>
                <a:gd name="T2" fmla="*/ 15 w 29"/>
                <a:gd name="T3" fmla="*/ 34 h 79"/>
                <a:gd name="T4" fmla="*/ 16 w 29"/>
                <a:gd name="T5" fmla="*/ 30 h 79"/>
                <a:gd name="T6" fmla="*/ 15 w 29"/>
                <a:gd name="T7" fmla="*/ 35 h 79"/>
                <a:gd name="T8" fmla="*/ 29 w 29"/>
                <a:gd name="T9" fmla="*/ 58 h 79"/>
                <a:gd name="T10" fmla="*/ 29 w 29"/>
                <a:gd name="T11" fmla="*/ 58 h 79"/>
                <a:gd name="T12" fmla="*/ 28 w 29"/>
                <a:gd name="T13" fmla="*/ 57 h 79"/>
                <a:gd name="T14" fmla="*/ 28 w 29"/>
                <a:gd name="T15" fmla="*/ 56 h 79"/>
                <a:gd name="T16" fmla="*/ 24 w 29"/>
                <a:gd name="T17" fmla="*/ 41 h 79"/>
                <a:gd name="T18" fmla="*/ 21 w 29"/>
                <a:gd name="T19" fmla="*/ 40 h 79"/>
                <a:gd name="T20" fmla="*/ 21 w 29"/>
                <a:gd name="T21" fmla="*/ 40 h 79"/>
                <a:gd name="T22" fmla="*/ 19 w 29"/>
                <a:gd name="T23" fmla="*/ 37 h 79"/>
                <a:gd name="T24" fmla="*/ 19 w 29"/>
                <a:gd name="T25" fmla="*/ 37 h 79"/>
                <a:gd name="T26" fmla="*/ 14 w 29"/>
                <a:gd name="T27" fmla="*/ 30 h 79"/>
                <a:gd name="T28" fmla="*/ 12 w 29"/>
                <a:gd name="T29" fmla="*/ 16 h 79"/>
                <a:gd name="T30" fmla="*/ 9 w 29"/>
                <a:gd name="T31" fmla="*/ 11 h 79"/>
                <a:gd name="T32" fmla="*/ 7 w 29"/>
                <a:gd name="T33" fmla="*/ 8 h 79"/>
                <a:gd name="T34" fmla="*/ 7 w 29"/>
                <a:gd name="T35" fmla="*/ 7 h 79"/>
                <a:gd name="T36" fmla="*/ 7 w 29"/>
                <a:gd name="T37" fmla="*/ 7 h 79"/>
                <a:gd name="T38" fmla="*/ 6 w 29"/>
                <a:gd name="T39" fmla="*/ 6 h 79"/>
                <a:gd name="T40" fmla="*/ 3 w 29"/>
                <a:gd name="T41" fmla="*/ 0 h 79"/>
                <a:gd name="T42" fmla="*/ 3 w 29"/>
                <a:gd name="T43" fmla="*/ 0 h 79"/>
                <a:gd name="T44" fmla="*/ 0 w 29"/>
                <a:gd name="T45" fmla="*/ 13 h 79"/>
                <a:gd name="T46" fmla="*/ 2 w 29"/>
                <a:gd name="T47" fmla="*/ 19 h 79"/>
                <a:gd name="T48" fmla="*/ 2 w 29"/>
                <a:gd name="T49" fmla="*/ 20 h 79"/>
                <a:gd name="T50" fmla="*/ 2 w 29"/>
                <a:gd name="T51" fmla="*/ 20 h 79"/>
                <a:gd name="T52" fmla="*/ 2 w 29"/>
                <a:gd name="T53" fmla="*/ 20 h 79"/>
                <a:gd name="T54" fmla="*/ 4 w 29"/>
                <a:gd name="T55" fmla="*/ 26 h 79"/>
                <a:gd name="T56" fmla="*/ 5 w 29"/>
                <a:gd name="T57" fmla="*/ 28 h 79"/>
                <a:gd name="T58" fmla="*/ 6 w 29"/>
                <a:gd name="T59" fmla="*/ 32 h 79"/>
                <a:gd name="T60" fmla="*/ 7 w 29"/>
                <a:gd name="T61" fmla="*/ 34 h 79"/>
                <a:gd name="T62" fmla="*/ 23 w 29"/>
                <a:gd name="T63" fmla="*/ 73 h 79"/>
                <a:gd name="T64" fmla="*/ 23 w 29"/>
                <a:gd name="T65" fmla="*/ 73 h 79"/>
                <a:gd name="T66" fmla="*/ 25 w 29"/>
                <a:gd name="T67" fmla="*/ 76 h 79"/>
                <a:gd name="T68" fmla="*/ 25 w 29"/>
                <a:gd name="T69" fmla="*/ 77 h 79"/>
                <a:gd name="T70" fmla="*/ 25 w 29"/>
                <a:gd name="T71" fmla="*/ 77 h 79"/>
                <a:gd name="T72" fmla="*/ 26 w 29"/>
                <a:gd name="T73" fmla="*/ 78 h 79"/>
                <a:gd name="T74" fmla="*/ 26 w 29"/>
                <a:gd name="T75" fmla="*/ 78 h 79"/>
                <a:gd name="T76" fmla="*/ 26 w 29"/>
                <a:gd name="T77" fmla="*/ 79 h 79"/>
                <a:gd name="T78" fmla="*/ 29 w 29"/>
                <a:gd name="T79" fmla="*/ 61 h 79"/>
                <a:gd name="T80" fmla="*/ 29 w 29"/>
                <a:gd name="T81" fmla="*/ 58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9" h="79">
                  <a:moveTo>
                    <a:pt x="15" y="35"/>
                  </a:moveTo>
                  <a:cubicBezTo>
                    <a:pt x="15" y="35"/>
                    <a:pt x="15" y="34"/>
                    <a:pt x="15" y="34"/>
                  </a:cubicBezTo>
                  <a:cubicBezTo>
                    <a:pt x="16" y="34"/>
                    <a:pt x="16" y="32"/>
                    <a:pt x="16" y="30"/>
                  </a:cubicBezTo>
                  <a:cubicBezTo>
                    <a:pt x="14" y="32"/>
                    <a:pt x="15" y="34"/>
                    <a:pt x="15" y="35"/>
                  </a:cubicBezTo>
                  <a:close/>
                  <a:moveTo>
                    <a:pt x="29" y="58"/>
                  </a:moveTo>
                  <a:cubicBezTo>
                    <a:pt x="29" y="58"/>
                    <a:pt x="29" y="58"/>
                    <a:pt x="29" y="58"/>
                  </a:cubicBezTo>
                  <a:cubicBezTo>
                    <a:pt x="28" y="57"/>
                    <a:pt x="28" y="57"/>
                    <a:pt x="28" y="57"/>
                  </a:cubicBezTo>
                  <a:cubicBezTo>
                    <a:pt x="28" y="56"/>
                    <a:pt x="28" y="56"/>
                    <a:pt x="28" y="56"/>
                  </a:cubicBezTo>
                  <a:cubicBezTo>
                    <a:pt x="26" y="48"/>
                    <a:pt x="24" y="42"/>
                    <a:pt x="24" y="41"/>
                  </a:cubicBezTo>
                  <a:cubicBezTo>
                    <a:pt x="22" y="40"/>
                    <a:pt x="22" y="40"/>
                    <a:pt x="21" y="40"/>
                  </a:cubicBezTo>
                  <a:cubicBezTo>
                    <a:pt x="22" y="40"/>
                    <a:pt x="22" y="40"/>
                    <a:pt x="21" y="40"/>
                  </a:cubicBezTo>
                  <a:cubicBezTo>
                    <a:pt x="16" y="44"/>
                    <a:pt x="18" y="41"/>
                    <a:pt x="19" y="37"/>
                  </a:cubicBezTo>
                  <a:cubicBezTo>
                    <a:pt x="19" y="37"/>
                    <a:pt x="19" y="37"/>
                    <a:pt x="19" y="37"/>
                  </a:cubicBezTo>
                  <a:cubicBezTo>
                    <a:pt x="19" y="34"/>
                    <a:pt x="19" y="30"/>
                    <a:pt x="14" y="30"/>
                  </a:cubicBezTo>
                  <a:cubicBezTo>
                    <a:pt x="16" y="26"/>
                    <a:pt x="14" y="21"/>
                    <a:pt x="12" y="16"/>
                  </a:cubicBezTo>
                  <a:cubicBezTo>
                    <a:pt x="11" y="14"/>
                    <a:pt x="10" y="13"/>
                    <a:pt x="9" y="11"/>
                  </a:cubicBezTo>
                  <a:cubicBezTo>
                    <a:pt x="8" y="10"/>
                    <a:pt x="8" y="9"/>
                    <a:pt x="7" y="8"/>
                  </a:cubicBezTo>
                  <a:cubicBezTo>
                    <a:pt x="7" y="8"/>
                    <a:pt x="7" y="7"/>
                    <a:pt x="7" y="7"/>
                  </a:cubicBezTo>
                  <a:cubicBezTo>
                    <a:pt x="7" y="7"/>
                    <a:pt x="7" y="7"/>
                    <a:pt x="7" y="7"/>
                  </a:cubicBezTo>
                  <a:cubicBezTo>
                    <a:pt x="7" y="7"/>
                    <a:pt x="6" y="6"/>
                    <a:pt x="6" y="6"/>
                  </a:cubicBezTo>
                  <a:cubicBezTo>
                    <a:pt x="5" y="4"/>
                    <a:pt x="4" y="2"/>
                    <a:pt x="3" y="0"/>
                  </a:cubicBezTo>
                  <a:cubicBezTo>
                    <a:pt x="5" y="8"/>
                    <a:pt x="4" y="4"/>
                    <a:pt x="3" y="0"/>
                  </a:cubicBezTo>
                  <a:cubicBezTo>
                    <a:pt x="2" y="4"/>
                    <a:pt x="1" y="9"/>
                    <a:pt x="0" y="13"/>
                  </a:cubicBezTo>
                  <a:cubicBezTo>
                    <a:pt x="1" y="15"/>
                    <a:pt x="1" y="17"/>
                    <a:pt x="2" y="19"/>
                  </a:cubicBezTo>
                  <a:cubicBezTo>
                    <a:pt x="2" y="20"/>
                    <a:pt x="2" y="20"/>
                    <a:pt x="2" y="20"/>
                  </a:cubicBezTo>
                  <a:cubicBezTo>
                    <a:pt x="2" y="20"/>
                    <a:pt x="2" y="20"/>
                    <a:pt x="2" y="20"/>
                  </a:cubicBezTo>
                  <a:cubicBezTo>
                    <a:pt x="2" y="20"/>
                    <a:pt x="2" y="20"/>
                    <a:pt x="2" y="20"/>
                  </a:cubicBezTo>
                  <a:cubicBezTo>
                    <a:pt x="3" y="22"/>
                    <a:pt x="4" y="24"/>
                    <a:pt x="4" y="26"/>
                  </a:cubicBezTo>
                  <a:cubicBezTo>
                    <a:pt x="4" y="27"/>
                    <a:pt x="5" y="27"/>
                    <a:pt x="5" y="28"/>
                  </a:cubicBezTo>
                  <a:cubicBezTo>
                    <a:pt x="5" y="29"/>
                    <a:pt x="6" y="31"/>
                    <a:pt x="6" y="32"/>
                  </a:cubicBezTo>
                  <a:cubicBezTo>
                    <a:pt x="7" y="33"/>
                    <a:pt x="7" y="34"/>
                    <a:pt x="7" y="34"/>
                  </a:cubicBezTo>
                  <a:cubicBezTo>
                    <a:pt x="13" y="50"/>
                    <a:pt x="19" y="64"/>
                    <a:pt x="23" y="73"/>
                  </a:cubicBezTo>
                  <a:cubicBezTo>
                    <a:pt x="23" y="73"/>
                    <a:pt x="23" y="73"/>
                    <a:pt x="23" y="73"/>
                  </a:cubicBezTo>
                  <a:cubicBezTo>
                    <a:pt x="24" y="74"/>
                    <a:pt x="24" y="75"/>
                    <a:pt x="25" y="76"/>
                  </a:cubicBezTo>
                  <a:cubicBezTo>
                    <a:pt x="25" y="76"/>
                    <a:pt x="25" y="77"/>
                    <a:pt x="25" y="77"/>
                  </a:cubicBezTo>
                  <a:cubicBezTo>
                    <a:pt x="25" y="77"/>
                    <a:pt x="25" y="77"/>
                    <a:pt x="25" y="77"/>
                  </a:cubicBezTo>
                  <a:cubicBezTo>
                    <a:pt x="26" y="77"/>
                    <a:pt x="26" y="78"/>
                    <a:pt x="26" y="78"/>
                  </a:cubicBezTo>
                  <a:cubicBezTo>
                    <a:pt x="26" y="78"/>
                    <a:pt x="26" y="78"/>
                    <a:pt x="26" y="78"/>
                  </a:cubicBezTo>
                  <a:cubicBezTo>
                    <a:pt x="26" y="78"/>
                    <a:pt x="26" y="79"/>
                    <a:pt x="26" y="79"/>
                  </a:cubicBezTo>
                  <a:cubicBezTo>
                    <a:pt x="28" y="73"/>
                    <a:pt x="29" y="67"/>
                    <a:pt x="29" y="61"/>
                  </a:cubicBezTo>
                  <a:cubicBezTo>
                    <a:pt x="29" y="60"/>
                    <a:pt x="29" y="59"/>
                    <a:pt x="29"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782">
              <a:extLst>
                <a:ext uri="{FF2B5EF4-FFF2-40B4-BE49-F238E27FC236}">
                  <a16:creationId xmlns:a16="http://schemas.microsoft.com/office/drawing/2014/main" id="{E1E9708C-E66A-4A17-B327-56180EB51882}"/>
                </a:ext>
              </a:extLst>
            </p:cNvPr>
            <p:cNvSpPr>
              <a:spLocks/>
            </p:cNvSpPr>
            <p:nvPr userDrawn="1"/>
          </p:nvSpPr>
          <p:spPr bwMode="auto">
            <a:xfrm>
              <a:off x="4105" y="1208"/>
              <a:ext cx="42" cy="124"/>
            </a:xfrm>
            <a:custGeom>
              <a:avLst/>
              <a:gdLst>
                <a:gd name="T0" fmla="*/ 29 w 29"/>
                <a:gd name="T1" fmla="*/ 71 h 86"/>
                <a:gd name="T2" fmla="*/ 28 w 29"/>
                <a:gd name="T3" fmla="*/ 69 h 86"/>
                <a:gd name="T4" fmla="*/ 27 w 29"/>
                <a:gd name="T5" fmla="*/ 65 h 86"/>
                <a:gd name="T6" fmla="*/ 16 w 29"/>
                <a:gd name="T7" fmla="*/ 25 h 86"/>
                <a:gd name="T8" fmla="*/ 13 w 29"/>
                <a:gd name="T9" fmla="*/ 11 h 86"/>
                <a:gd name="T10" fmla="*/ 10 w 29"/>
                <a:gd name="T11" fmla="*/ 0 h 86"/>
                <a:gd name="T12" fmla="*/ 0 w 29"/>
                <a:gd name="T13" fmla="*/ 21 h 86"/>
                <a:gd name="T14" fmla="*/ 3 w 29"/>
                <a:gd name="T15" fmla="*/ 29 h 86"/>
                <a:gd name="T16" fmla="*/ 3 w 29"/>
                <a:gd name="T17" fmla="*/ 30 h 86"/>
                <a:gd name="T18" fmla="*/ 3 w 29"/>
                <a:gd name="T19" fmla="*/ 30 h 86"/>
                <a:gd name="T20" fmla="*/ 6 w 29"/>
                <a:gd name="T21" fmla="*/ 40 h 86"/>
                <a:gd name="T22" fmla="*/ 6 w 29"/>
                <a:gd name="T23" fmla="*/ 41 h 86"/>
                <a:gd name="T24" fmla="*/ 7 w 29"/>
                <a:gd name="T25" fmla="*/ 44 h 86"/>
                <a:gd name="T26" fmla="*/ 19 w 29"/>
                <a:gd name="T27" fmla="*/ 82 h 86"/>
                <a:gd name="T28" fmla="*/ 20 w 29"/>
                <a:gd name="T29" fmla="*/ 84 h 86"/>
                <a:gd name="T30" fmla="*/ 21 w 29"/>
                <a:gd name="T31" fmla="*/ 86 h 86"/>
                <a:gd name="T32" fmla="*/ 21 w 29"/>
                <a:gd name="T33" fmla="*/ 86 h 86"/>
                <a:gd name="T34" fmla="*/ 25 w 29"/>
                <a:gd name="T35" fmla="*/ 79 h 86"/>
                <a:gd name="T36" fmla="*/ 29 w 29"/>
                <a:gd name="T37" fmla="*/ 71 h 86"/>
                <a:gd name="T38" fmla="*/ 29 w 29"/>
                <a:gd name="T39" fmla="*/ 71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86">
                  <a:moveTo>
                    <a:pt x="29" y="71"/>
                  </a:moveTo>
                  <a:cubicBezTo>
                    <a:pt x="28" y="70"/>
                    <a:pt x="28" y="69"/>
                    <a:pt x="28" y="69"/>
                  </a:cubicBezTo>
                  <a:cubicBezTo>
                    <a:pt x="28" y="68"/>
                    <a:pt x="27" y="67"/>
                    <a:pt x="27" y="65"/>
                  </a:cubicBezTo>
                  <a:cubicBezTo>
                    <a:pt x="23" y="50"/>
                    <a:pt x="19" y="36"/>
                    <a:pt x="16" y="25"/>
                  </a:cubicBezTo>
                  <a:cubicBezTo>
                    <a:pt x="15" y="20"/>
                    <a:pt x="14" y="15"/>
                    <a:pt x="13" y="11"/>
                  </a:cubicBezTo>
                  <a:cubicBezTo>
                    <a:pt x="11" y="6"/>
                    <a:pt x="10" y="2"/>
                    <a:pt x="10" y="0"/>
                  </a:cubicBezTo>
                  <a:cubicBezTo>
                    <a:pt x="7" y="7"/>
                    <a:pt x="3" y="14"/>
                    <a:pt x="0" y="21"/>
                  </a:cubicBezTo>
                  <a:cubicBezTo>
                    <a:pt x="1" y="24"/>
                    <a:pt x="2" y="26"/>
                    <a:pt x="3" y="29"/>
                  </a:cubicBezTo>
                  <a:cubicBezTo>
                    <a:pt x="3" y="29"/>
                    <a:pt x="3" y="29"/>
                    <a:pt x="3" y="30"/>
                  </a:cubicBezTo>
                  <a:cubicBezTo>
                    <a:pt x="3" y="30"/>
                    <a:pt x="3" y="30"/>
                    <a:pt x="3" y="30"/>
                  </a:cubicBezTo>
                  <a:cubicBezTo>
                    <a:pt x="4" y="33"/>
                    <a:pt x="5" y="37"/>
                    <a:pt x="6" y="40"/>
                  </a:cubicBezTo>
                  <a:cubicBezTo>
                    <a:pt x="6" y="41"/>
                    <a:pt x="6" y="41"/>
                    <a:pt x="6" y="41"/>
                  </a:cubicBezTo>
                  <a:cubicBezTo>
                    <a:pt x="7" y="42"/>
                    <a:pt x="7" y="43"/>
                    <a:pt x="7" y="44"/>
                  </a:cubicBezTo>
                  <a:cubicBezTo>
                    <a:pt x="12" y="58"/>
                    <a:pt x="16" y="71"/>
                    <a:pt x="19" y="82"/>
                  </a:cubicBezTo>
                  <a:cubicBezTo>
                    <a:pt x="20" y="83"/>
                    <a:pt x="20" y="83"/>
                    <a:pt x="20" y="84"/>
                  </a:cubicBezTo>
                  <a:cubicBezTo>
                    <a:pt x="20" y="85"/>
                    <a:pt x="20" y="85"/>
                    <a:pt x="21" y="86"/>
                  </a:cubicBezTo>
                  <a:cubicBezTo>
                    <a:pt x="21" y="86"/>
                    <a:pt x="21" y="86"/>
                    <a:pt x="21" y="86"/>
                  </a:cubicBezTo>
                  <a:cubicBezTo>
                    <a:pt x="22" y="84"/>
                    <a:pt x="23" y="81"/>
                    <a:pt x="25" y="79"/>
                  </a:cubicBezTo>
                  <a:cubicBezTo>
                    <a:pt x="26" y="76"/>
                    <a:pt x="27" y="74"/>
                    <a:pt x="29" y="71"/>
                  </a:cubicBezTo>
                  <a:cubicBezTo>
                    <a:pt x="29" y="71"/>
                    <a:pt x="29" y="71"/>
                    <a:pt x="2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783">
              <a:extLst>
                <a:ext uri="{FF2B5EF4-FFF2-40B4-BE49-F238E27FC236}">
                  <a16:creationId xmlns:a16="http://schemas.microsoft.com/office/drawing/2014/main" id="{6B08909C-0988-401C-99CE-7822ED27069D}"/>
                </a:ext>
              </a:extLst>
            </p:cNvPr>
            <p:cNvSpPr>
              <a:spLocks/>
            </p:cNvSpPr>
            <p:nvPr userDrawn="1"/>
          </p:nvSpPr>
          <p:spPr bwMode="auto">
            <a:xfrm>
              <a:off x="4165" y="1087"/>
              <a:ext cx="42" cy="125"/>
            </a:xfrm>
            <a:custGeom>
              <a:avLst/>
              <a:gdLst>
                <a:gd name="T0" fmla="*/ 28 w 29"/>
                <a:gd name="T1" fmla="*/ 71 h 87"/>
                <a:gd name="T2" fmla="*/ 28 w 29"/>
                <a:gd name="T3" fmla="*/ 69 h 87"/>
                <a:gd name="T4" fmla="*/ 27 w 29"/>
                <a:gd name="T5" fmla="*/ 66 h 87"/>
                <a:gd name="T6" fmla="*/ 16 w 29"/>
                <a:gd name="T7" fmla="*/ 25 h 87"/>
                <a:gd name="T8" fmla="*/ 13 w 29"/>
                <a:gd name="T9" fmla="*/ 11 h 87"/>
                <a:gd name="T10" fmla="*/ 10 w 29"/>
                <a:gd name="T11" fmla="*/ 0 h 87"/>
                <a:gd name="T12" fmla="*/ 0 w 29"/>
                <a:gd name="T13" fmla="*/ 21 h 87"/>
                <a:gd name="T14" fmla="*/ 3 w 29"/>
                <a:gd name="T15" fmla="*/ 29 h 87"/>
                <a:gd name="T16" fmla="*/ 3 w 29"/>
                <a:gd name="T17" fmla="*/ 30 h 87"/>
                <a:gd name="T18" fmla="*/ 3 w 29"/>
                <a:gd name="T19" fmla="*/ 30 h 87"/>
                <a:gd name="T20" fmla="*/ 6 w 29"/>
                <a:gd name="T21" fmla="*/ 40 h 87"/>
                <a:gd name="T22" fmla="*/ 6 w 29"/>
                <a:gd name="T23" fmla="*/ 41 h 87"/>
                <a:gd name="T24" fmla="*/ 7 w 29"/>
                <a:gd name="T25" fmla="*/ 45 h 87"/>
                <a:gd name="T26" fmla="*/ 19 w 29"/>
                <a:gd name="T27" fmla="*/ 82 h 87"/>
                <a:gd name="T28" fmla="*/ 20 w 29"/>
                <a:gd name="T29" fmla="*/ 84 h 87"/>
                <a:gd name="T30" fmla="*/ 21 w 29"/>
                <a:gd name="T31" fmla="*/ 86 h 87"/>
                <a:gd name="T32" fmla="*/ 21 w 29"/>
                <a:gd name="T33" fmla="*/ 87 h 87"/>
                <a:gd name="T34" fmla="*/ 25 w 29"/>
                <a:gd name="T35" fmla="*/ 79 h 87"/>
                <a:gd name="T36" fmla="*/ 29 w 29"/>
                <a:gd name="T37" fmla="*/ 71 h 87"/>
                <a:gd name="T38" fmla="*/ 28 w 29"/>
                <a:gd name="T39" fmla="*/ 7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87">
                  <a:moveTo>
                    <a:pt x="28" y="71"/>
                  </a:moveTo>
                  <a:cubicBezTo>
                    <a:pt x="28" y="70"/>
                    <a:pt x="28" y="70"/>
                    <a:pt x="28" y="69"/>
                  </a:cubicBezTo>
                  <a:cubicBezTo>
                    <a:pt x="28" y="68"/>
                    <a:pt x="27" y="67"/>
                    <a:pt x="27" y="66"/>
                  </a:cubicBezTo>
                  <a:cubicBezTo>
                    <a:pt x="23" y="50"/>
                    <a:pt x="19" y="36"/>
                    <a:pt x="16" y="25"/>
                  </a:cubicBezTo>
                  <a:cubicBezTo>
                    <a:pt x="15" y="20"/>
                    <a:pt x="14" y="15"/>
                    <a:pt x="13" y="11"/>
                  </a:cubicBezTo>
                  <a:cubicBezTo>
                    <a:pt x="11" y="6"/>
                    <a:pt x="10" y="2"/>
                    <a:pt x="10" y="0"/>
                  </a:cubicBezTo>
                  <a:cubicBezTo>
                    <a:pt x="7" y="7"/>
                    <a:pt x="3" y="14"/>
                    <a:pt x="0" y="21"/>
                  </a:cubicBezTo>
                  <a:cubicBezTo>
                    <a:pt x="1" y="24"/>
                    <a:pt x="2" y="27"/>
                    <a:pt x="3" y="29"/>
                  </a:cubicBezTo>
                  <a:cubicBezTo>
                    <a:pt x="3" y="29"/>
                    <a:pt x="3" y="30"/>
                    <a:pt x="3" y="30"/>
                  </a:cubicBezTo>
                  <a:cubicBezTo>
                    <a:pt x="3" y="30"/>
                    <a:pt x="3" y="30"/>
                    <a:pt x="3" y="30"/>
                  </a:cubicBezTo>
                  <a:cubicBezTo>
                    <a:pt x="4" y="34"/>
                    <a:pt x="5" y="37"/>
                    <a:pt x="6" y="40"/>
                  </a:cubicBezTo>
                  <a:cubicBezTo>
                    <a:pt x="6" y="41"/>
                    <a:pt x="6" y="41"/>
                    <a:pt x="6" y="41"/>
                  </a:cubicBezTo>
                  <a:cubicBezTo>
                    <a:pt x="6" y="42"/>
                    <a:pt x="7" y="43"/>
                    <a:pt x="7" y="45"/>
                  </a:cubicBezTo>
                  <a:cubicBezTo>
                    <a:pt x="12" y="59"/>
                    <a:pt x="16" y="71"/>
                    <a:pt x="19" y="82"/>
                  </a:cubicBezTo>
                  <a:cubicBezTo>
                    <a:pt x="19" y="83"/>
                    <a:pt x="20" y="83"/>
                    <a:pt x="20" y="84"/>
                  </a:cubicBezTo>
                  <a:cubicBezTo>
                    <a:pt x="20" y="85"/>
                    <a:pt x="20" y="86"/>
                    <a:pt x="21" y="86"/>
                  </a:cubicBezTo>
                  <a:cubicBezTo>
                    <a:pt x="21" y="86"/>
                    <a:pt x="21" y="87"/>
                    <a:pt x="21" y="87"/>
                  </a:cubicBezTo>
                  <a:cubicBezTo>
                    <a:pt x="22" y="84"/>
                    <a:pt x="23" y="82"/>
                    <a:pt x="25" y="79"/>
                  </a:cubicBezTo>
                  <a:cubicBezTo>
                    <a:pt x="26" y="77"/>
                    <a:pt x="27" y="74"/>
                    <a:pt x="29" y="71"/>
                  </a:cubicBezTo>
                  <a:cubicBezTo>
                    <a:pt x="29" y="71"/>
                    <a:pt x="28" y="71"/>
                    <a:pt x="28"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784">
              <a:extLst>
                <a:ext uri="{FF2B5EF4-FFF2-40B4-BE49-F238E27FC236}">
                  <a16:creationId xmlns:a16="http://schemas.microsoft.com/office/drawing/2014/main" id="{2394A1FB-3E8E-4C14-8326-8BF891ECEDBD}"/>
                </a:ext>
              </a:extLst>
            </p:cNvPr>
            <p:cNvSpPr>
              <a:spLocks/>
            </p:cNvSpPr>
            <p:nvPr userDrawn="1"/>
          </p:nvSpPr>
          <p:spPr bwMode="auto">
            <a:xfrm>
              <a:off x="1889" y="2498"/>
              <a:ext cx="2" cy="1"/>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1"/>
                    <a:pt x="1" y="0"/>
                    <a:pt x="1" y="0"/>
                  </a:cubicBezTo>
                  <a:cubicBezTo>
                    <a:pt x="1" y="1"/>
                    <a:pt x="1"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785">
              <a:extLst>
                <a:ext uri="{FF2B5EF4-FFF2-40B4-BE49-F238E27FC236}">
                  <a16:creationId xmlns:a16="http://schemas.microsoft.com/office/drawing/2014/main" id="{46B2B3F3-6667-41D2-9369-C691542827EC}"/>
                </a:ext>
              </a:extLst>
            </p:cNvPr>
            <p:cNvSpPr>
              <a:spLocks/>
            </p:cNvSpPr>
            <p:nvPr userDrawn="1"/>
          </p:nvSpPr>
          <p:spPr bwMode="auto">
            <a:xfrm>
              <a:off x="1886" y="2486"/>
              <a:ext cx="7" cy="12"/>
            </a:xfrm>
            <a:custGeom>
              <a:avLst/>
              <a:gdLst>
                <a:gd name="T0" fmla="*/ 5 w 5"/>
                <a:gd name="T1" fmla="*/ 0 h 8"/>
                <a:gd name="T2" fmla="*/ 3 w 5"/>
                <a:gd name="T3" fmla="*/ 8 h 8"/>
                <a:gd name="T4" fmla="*/ 5 w 5"/>
                <a:gd name="T5" fmla="*/ 0 h 8"/>
              </a:gdLst>
              <a:ahLst/>
              <a:cxnLst>
                <a:cxn ang="0">
                  <a:pos x="T0" y="T1"/>
                </a:cxn>
                <a:cxn ang="0">
                  <a:pos x="T2" y="T3"/>
                </a:cxn>
                <a:cxn ang="0">
                  <a:pos x="T4" y="T5"/>
                </a:cxn>
              </a:cxnLst>
              <a:rect l="0" t="0" r="r" b="b"/>
              <a:pathLst>
                <a:path w="5" h="8">
                  <a:moveTo>
                    <a:pt x="5" y="0"/>
                  </a:moveTo>
                  <a:cubicBezTo>
                    <a:pt x="5" y="2"/>
                    <a:pt x="4" y="6"/>
                    <a:pt x="3" y="8"/>
                  </a:cubicBezTo>
                  <a:cubicBezTo>
                    <a:pt x="2" y="6"/>
                    <a:pt x="0"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786">
              <a:extLst>
                <a:ext uri="{FF2B5EF4-FFF2-40B4-BE49-F238E27FC236}">
                  <a16:creationId xmlns:a16="http://schemas.microsoft.com/office/drawing/2014/main" id="{4CC3C493-C308-4437-99FF-AA79A3A89C47}"/>
                </a:ext>
              </a:extLst>
            </p:cNvPr>
            <p:cNvSpPr>
              <a:spLocks/>
            </p:cNvSpPr>
            <p:nvPr userDrawn="1"/>
          </p:nvSpPr>
          <p:spPr bwMode="auto">
            <a:xfrm>
              <a:off x="1879" y="2495"/>
              <a:ext cx="4" cy="4"/>
            </a:xfrm>
            <a:custGeom>
              <a:avLst/>
              <a:gdLst>
                <a:gd name="T0" fmla="*/ 0 w 3"/>
                <a:gd name="T1" fmla="*/ 3 h 3"/>
                <a:gd name="T2" fmla="*/ 2 w 3"/>
                <a:gd name="T3" fmla="*/ 0 h 3"/>
                <a:gd name="T4" fmla="*/ 0 w 3"/>
                <a:gd name="T5" fmla="*/ 3 h 3"/>
              </a:gdLst>
              <a:ahLst/>
              <a:cxnLst>
                <a:cxn ang="0">
                  <a:pos x="T0" y="T1"/>
                </a:cxn>
                <a:cxn ang="0">
                  <a:pos x="T2" y="T3"/>
                </a:cxn>
                <a:cxn ang="0">
                  <a:pos x="T4" y="T5"/>
                </a:cxn>
              </a:cxnLst>
              <a:rect l="0" t="0" r="r" b="b"/>
              <a:pathLst>
                <a:path w="3" h="3">
                  <a:moveTo>
                    <a:pt x="0" y="3"/>
                  </a:moveTo>
                  <a:cubicBezTo>
                    <a:pt x="2" y="0"/>
                    <a:pt x="2" y="0"/>
                    <a:pt x="2" y="0"/>
                  </a:cubicBezTo>
                  <a:cubicBezTo>
                    <a:pt x="3" y="2"/>
                    <a:pt x="1" y="1"/>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Freeform 787">
              <a:extLst>
                <a:ext uri="{FF2B5EF4-FFF2-40B4-BE49-F238E27FC236}">
                  <a16:creationId xmlns:a16="http://schemas.microsoft.com/office/drawing/2014/main" id="{236E6895-0446-44D4-BB93-7219BF6934A6}"/>
                </a:ext>
              </a:extLst>
            </p:cNvPr>
            <p:cNvSpPr>
              <a:spLocks/>
            </p:cNvSpPr>
            <p:nvPr userDrawn="1"/>
          </p:nvSpPr>
          <p:spPr bwMode="auto">
            <a:xfrm>
              <a:off x="1885" y="2498"/>
              <a:ext cx="3" cy="3"/>
            </a:xfrm>
            <a:custGeom>
              <a:avLst/>
              <a:gdLst>
                <a:gd name="T0" fmla="*/ 0 w 2"/>
                <a:gd name="T1" fmla="*/ 0 h 2"/>
                <a:gd name="T2" fmla="*/ 0 w 2"/>
                <a:gd name="T3" fmla="*/ 0 h 2"/>
              </a:gdLst>
              <a:ahLst/>
              <a:cxnLst>
                <a:cxn ang="0">
                  <a:pos x="T0" y="T1"/>
                </a:cxn>
                <a:cxn ang="0">
                  <a:pos x="T2" y="T3"/>
                </a:cxn>
              </a:cxnLst>
              <a:rect l="0" t="0" r="r" b="b"/>
              <a:pathLst>
                <a:path w="2" h="2">
                  <a:moveTo>
                    <a:pt x="0" y="0"/>
                  </a:moveTo>
                  <a:cubicBezTo>
                    <a:pt x="1" y="1"/>
                    <a:pt x="2" y="2"/>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Freeform 788">
              <a:extLst>
                <a:ext uri="{FF2B5EF4-FFF2-40B4-BE49-F238E27FC236}">
                  <a16:creationId xmlns:a16="http://schemas.microsoft.com/office/drawing/2014/main" id="{06DC08DF-D738-4743-9807-182D4DCB1B64}"/>
                </a:ext>
              </a:extLst>
            </p:cNvPr>
            <p:cNvSpPr>
              <a:spLocks/>
            </p:cNvSpPr>
            <p:nvPr userDrawn="1"/>
          </p:nvSpPr>
          <p:spPr bwMode="auto">
            <a:xfrm>
              <a:off x="1888" y="2708"/>
              <a:ext cx="1" cy="1"/>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1" y="1"/>
                    <a:pt x="1" y="1"/>
                    <a:pt x="1"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Freeform 789">
              <a:extLst>
                <a:ext uri="{FF2B5EF4-FFF2-40B4-BE49-F238E27FC236}">
                  <a16:creationId xmlns:a16="http://schemas.microsoft.com/office/drawing/2014/main" id="{0273B8C2-889D-4817-A943-1192C3790346}"/>
                </a:ext>
              </a:extLst>
            </p:cNvPr>
            <p:cNvSpPr>
              <a:spLocks/>
            </p:cNvSpPr>
            <p:nvPr userDrawn="1"/>
          </p:nvSpPr>
          <p:spPr bwMode="auto">
            <a:xfrm>
              <a:off x="1892" y="2594"/>
              <a:ext cx="6" cy="5"/>
            </a:xfrm>
            <a:custGeom>
              <a:avLst/>
              <a:gdLst>
                <a:gd name="T0" fmla="*/ 0 w 4"/>
                <a:gd name="T1" fmla="*/ 3 h 3"/>
                <a:gd name="T2" fmla="*/ 3 w 4"/>
                <a:gd name="T3" fmla="*/ 0 h 3"/>
                <a:gd name="T4" fmla="*/ 0 w 4"/>
                <a:gd name="T5" fmla="*/ 3 h 3"/>
              </a:gdLst>
              <a:ahLst/>
              <a:cxnLst>
                <a:cxn ang="0">
                  <a:pos x="T0" y="T1"/>
                </a:cxn>
                <a:cxn ang="0">
                  <a:pos x="T2" y="T3"/>
                </a:cxn>
                <a:cxn ang="0">
                  <a:pos x="T4" y="T5"/>
                </a:cxn>
              </a:cxnLst>
              <a:rect l="0" t="0" r="r" b="b"/>
              <a:pathLst>
                <a:path w="4" h="3">
                  <a:moveTo>
                    <a:pt x="0" y="3"/>
                  </a:moveTo>
                  <a:cubicBezTo>
                    <a:pt x="1" y="1"/>
                    <a:pt x="2" y="0"/>
                    <a:pt x="3" y="0"/>
                  </a:cubicBezTo>
                  <a:cubicBezTo>
                    <a:pt x="4" y="2"/>
                    <a:pt x="1" y="2"/>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Freeform 790">
              <a:extLst>
                <a:ext uri="{FF2B5EF4-FFF2-40B4-BE49-F238E27FC236}">
                  <a16:creationId xmlns:a16="http://schemas.microsoft.com/office/drawing/2014/main" id="{BC588A62-2505-45C6-B8BB-A26B66D74C57}"/>
                </a:ext>
              </a:extLst>
            </p:cNvPr>
            <p:cNvSpPr>
              <a:spLocks/>
            </p:cNvSpPr>
            <p:nvPr userDrawn="1"/>
          </p:nvSpPr>
          <p:spPr bwMode="auto">
            <a:xfrm>
              <a:off x="1891" y="2599"/>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Freeform 791">
              <a:extLst>
                <a:ext uri="{FF2B5EF4-FFF2-40B4-BE49-F238E27FC236}">
                  <a16:creationId xmlns:a16="http://schemas.microsoft.com/office/drawing/2014/main" id="{30EB5292-7ABA-4D78-AE70-D6848C221370}"/>
                </a:ext>
              </a:extLst>
            </p:cNvPr>
            <p:cNvSpPr>
              <a:spLocks/>
            </p:cNvSpPr>
            <p:nvPr userDrawn="1"/>
          </p:nvSpPr>
          <p:spPr bwMode="auto">
            <a:xfrm>
              <a:off x="1891" y="2511"/>
              <a:ext cx="2"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1" y="1"/>
                    <a:pt x="0" y="1"/>
                  </a:cubicBezTo>
                  <a:cubicBezTo>
                    <a:pt x="0" y="1"/>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Freeform 792">
              <a:extLst>
                <a:ext uri="{FF2B5EF4-FFF2-40B4-BE49-F238E27FC236}">
                  <a16:creationId xmlns:a16="http://schemas.microsoft.com/office/drawing/2014/main" id="{35A454CC-4A6C-44C3-91AB-AC8A590AEBAB}"/>
                </a:ext>
              </a:extLst>
            </p:cNvPr>
            <p:cNvSpPr>
              <a:spLocks/>
            </p:cNvSpPr>
            <p:nvPr userDrawn="1"/>
          </p:nvSpPr>
          <p:spPr bwMode="auto">
            <a:xfrm>
              <a:off x="1806" y="2505"/>
              <a:ext cx="109" cy="557"/>
            </a:xfrm>
            <a:custGeom>
              <a:avLst/>
              <a:gdLst>
                <a:gd name="T0" fmla="*/ 10 w 76"/>
                <a:gd name="T1" fmla="*/ 276 h 387"/>
                <a:gd name="T2" fmla="*/ 46 w 76"/>
                <a:gd name="T3" fmla="*/ 343 h 387"/>
                <a:gd name="T4" fmla="*/ 43 w 76"/>
                <a:gd name="T5" fmla="*/ 256 h 387"/>
                <a:gd name="T6" fmla="*/ 46 w 76"/>
                <a:gd name="T7" fmla="*/ 212 h 387"/>
                <a:gd name="T8" fmla="*/ 43 w 76"/>
                <a:gd name="T9" fmla="*/ 194 h 387"/>
                <a:gd name="T10" fmla="*/ 46 w 76"/>
                <a:gd name="T11" fmla="*/ 170 h 387"/>
                <a:gd name="T12" fmla="*/ 38 w 76"/>
                <a:gd name="T13" fmla="*/ 180 h 387"/>
                <a:gd name="T14" fmla="*/ 58 w 76"/>
                <a:gd name="T15" fmla="*/ 129 h 387"/>
                <a:gd name="T16" fmla="*/ 60 w 76"/>
                <a:gd name="T17" fmla="*/ 76 h 387"/>
                <a:gd name="T18" fmla="*/ 62 w 76"/>
                <a:gd name="T19" fmla="*/ 81 h 387"/>
                <a:gd name="T20" fmla="*/ 63 w 76"/>
                <a:gd name="T21" fmla="*/ 63 h 387"/>
                <a:gd name="T22" fmla="*/ 48 w 76"/>
                <a:gd name="T23" fmla="*/ 19 h 387"/>
                <a:gd name="T24" fmla="*/ 56 w 76"/>
                <a:gd name="T25" fmla="*/ 25 h 387"/>
                <a:gd name="T26" fmla="*/ 60 w 76"/>
                <a:gd name="T27" fmla="*/ 1 h 387"/>
                <a:gd name="T28" fmla="*/ 55 w 76"/>
                <a:gd name="T29" fmla="*/ 0 h 387"/>
                <a:gd name="T30" fmla="*/ 19 w 76"/>
                <a:gd name="T31" fmla="*/ 189 h 387"/>
                <a:gd name="T32" fmla="*/ 10 w 76"/>
                <a:gd name="T33" fmla="*/ 276 h 387"/>
                <a:gd name="T34" fmla="*/ 10 w 76"/>
                <a:gd name="T35" fmla="*/ 276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6" h="387">
                  <a:moveTo>
                    <a:pt x="10" y="276"/>
                  </a:moveTo>
                  <a:cubicBezTo>
                    <a:pt x="11" y="278"/>
                    <a:pt x="13" y="387"/>
                    <a:pt x="46" y="343"/>
                  </a:cubicBezTo>
                  <a:cubicBezTo>
                    <a:pt x="24" y="347"/>
                    <a:pt x="31" y="249"/>
                    <a:pt x="43" y="256"/>
                  </a:cubicBezTo>
                  <a:cubicBezTo>
                    <a:pt x="31" y="246"/>
                    <a:pt x="42" y="222"/>
                    <a:pt x="46" y="212"/>
                  </a:cubicBezTo>
                  <a:cubicBezTo>
                    <a:pt x="56" y="183"/>
                    <a:pt x="54" y="200"/>
                    <a:pt x="43" y="194"/>
                  </a:cubicBezTo>
                  <a:cubicBezTo>
                    <a:pt x="59" y="178"/>
                    <a:pt x="60" y="170"/>
                    <a:pt x="46" y="170"/>
                  </a:cubicBezTo>
                  <a:cubicBezTo>
                    <a:pt x="37" y="177"/>
                    <a:pt x="63" y="188"/>
                    <a:pt x="38" y="180"/>
                  </a:cubicBezTo>
                  <a:cubicBezTo>
                    <a:pt x="52" y="176"/>
                    <a:pt x="59" y="144"/>
                    <a:pt x="58" y="129"/>
                  </a:cubicBezTo>
                  <a:cubicBezTo>
                    <a:pt x="57" y="108"/>
                    <a:pt x="56" y="102"/>
                    <a:pt x="60" y="76"/>
                  </a:cubicBezTo>
                  <a:cubicBezTo>
                    <a:pt x="55" y="82"/>
                    <a:pt x="56" y="84"/>
                    <a:pt x="62" y="81"/>
                  </a:cubicBezTo>
                  <a:cubicBezTo>
                    <a:pt x="58" y="94"/>
                    <a:pt x="55" y="68"/>
                    <a:pt x="63" y="63"/>
                  </a:cubicBezTo>
                  <a:cubicBezTo>
                    <a:pt x="40" y="80"/>
                    <a:pt x="76" y="11"/>
                    <a:pt x="48" y="19"/>
                  </a:cubicBezTo>
                  <a:cubicBezTo>
                    <a:pt x="50" y="21"/>
                    <a:pt x="53" y="24"/>
                    <a:pt x="56" y="25"/>
                  </a:cubicBezTo>
                  <a:cubicBezTo>
                    <a:pt x="55" y="25"/>
                    <a:pt x="58" y="6"/>
                    <a:pt x="60" y="1"/>
                  </a:cubicBezTo>
                  <a:cubicBezTo>
                    <a:pt x="57" y="7"/>
                    <a:pt x="56" y="6"/>
                    <a:pt x="55" y="0"/>
                  </a:cubicBezTo>
                  <a:cubicBezTo>
                    <a:pt x="43" y="53"/>
                    <a:pt x="13" y="136"/>
                    <a:pt x="19" y="189"/>
                  </a:cubicBezTo>
                  <a:cubicBezTo>
                    <a:pt x="21" y="215"/>
                    <a:pt x="0" y="247"/>
                    <a:pt x="10" y="276"/>
                  </a:cubicBezTo>
                  <a:cubicBezTo>
                    <a:pt x="17" y="288"/>
                    <a:pt x="11" y="278"/>
                    <a:pt x="10" y="2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Freeform 793">
              <a:extLst>
                <a:ext uri="{FF2B5EF4-FFF2-40B4-BE49-F238E27FC236}">
                  <a16:creationId xmlns:a16="http://schemas.microsoft.com/office/drawing/2014/main" id="{2A18DF26-13B1-4ABF-A890-81DB2FB3B43D}"/>
                </a:ext>
              </a:extLst>
            </p:cNvPr>
            <p:cNvSpPr>
              <a:spLocks/>
            </p:cNvSpPr>
            <p:nvPr userDrawn="1"/>
          </p:nvSpPr>
          <p:spPr bwMode="auto">
            <a:xfrm>
              <a:off x="1895" y="2512"/>
              <a:ext cx="7" cy="3"/>
            </a:xfrm>
            <a:custGeom>
              <a:avLst/>
              <a:gdLst>
                <a:gd name="T0" fmla="*/ 2 w 5"/>
                <a:gd name="T1" fmla="*/ 1 h 2"/>
                <a:gd name="T2" fmla="*/ 2 w 5"/>
                <a:gd name="T3" fmla="*/ 2 h 2"/>
                <a:gd name="T4" fmla="*/ 2 w 5"/>
                <a:gd name="T5" fmla="*/ 1 h 2"/>
              </a:gdLst>
              <a:ahLst/>
              <a:cxnLst>
                <a:cxn ang="0">
                  <a:pos x="T0" y="T1"/>
                </a:cxn>
                <a:cxn ang="0">
                  <a:pos x="T2" y="T3"/>
                </a:cxn>
                <a:cxn ang="0">
                  <a:pos x="T4" y="T5"/>
                </a:cxn>
              </a:cxnLst>
              <a:rect l="0" t="0" r="r" b="b"/>
              <a:pathLst>
                <a:path w="5" h="2">
                  <a:moveTo>
                    <a:pt x="2" y="1"/>
                  </a:moveTo>
                  <a:cubicBezTo>
                    <a:pt x="5" y="0"/>
                    <a:pt x="2" y="2"/>
                    <a:pt x="2" y="2"/>
                  </a:cubicBezTo>
                  <a:cubicBezTo>
                    <a:pt x="2" y="2"/>
                    <a:pt x="0" y="1"/>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794">
              <a:extLst>
                <a:ext uri="{FF2B5EF4-FFF2-40B4-BE49-F238E27FC236}">
                  <a16:creationId xmlns:a16="http://schemas.microsoft.com/office/drawing/2014/main" id="{4E7E42FF-7F35-4B82-99AF-98605E3F3902}"/>
                </a:ext>
              </a:extLst>
            </p:cNvPr>
            <p:cNvSpPr>
              <a:spLocks/>
            </p:cNvSpPr>
            <p:nvPr userDrawn="1"/>
          </p:nvSpPr>
          <p:spPr bwMode="auto">
            <a:xfrm>
              <a:off x="1889" y="2519"/>
              <a:ext cx="3" cy="3"/>
            </a:xfrm>
            <a:custGeom>
              <a:avLst/>
              <a:gdLst>
                <a:gd name="T0" fmla="*/ 0 w 2"/>
                <a:gd name="T1" fmla="*/ 2 h 2"/>
                <a:gd name="T2" fmla="*/ 2 w 2"/>
                <a:gd name="T3" fmla="*/ 0 h 2"/>
                <a:gd name="T4" fmla="*/ 0 w 2"/>
                <a:gd name="T5" fmla="*/ 2 h 2"/>
              </a:gdLst>
              <a:ahLst/>
              <a:cxnLst>
                <a:cxn ang="0">
                  <a:pos x="T0" y="T1"/>
                </a:cxn>
                <a:cxn ang="0">
                  <a:pos x="T2" y="T3"/>
                </a:cxn>
                <a:cxn ang="0">
                  <a:pos x="T4" y="T5"/>
                </a:cxn>
              </a:cxnLst>
              <a:rect l="0" t="0" r="r" b="b"/>
              <a:pathLst>
                <a:path w="2" h="2">
                  <a:moveTo>
                    <a:pt x="0" y="2"/>
                  </a:moveTo>
                  <a:cubicBezTo>
                    <a:pt x="1" y="2"/>
                    <a:pt x="2" y="1"/>
                    <a:pt x="2" y="0"/>
                  </a:cubicBezTo>
                  <a:cubicBezTo>
                    <a:pt x="2" y="1"/>
                    <a:pt x="2"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795">
              <a:extLst>
                <a:ext uri="{FF2B5EF4-FFF2-40B4-BE49-F238E27FC236}">
                  <a16:creationId xmlns:a16="http://schemas.microsoft.com/office/drawing/2014/main" id="{61346C15-F772-484F-AD49-6069A304E3A7}"/>
                </a:ext>
              </a:extLst>
            </p:cNvPr>
            <p:cNvSpPr>
              <a:spLocks/>
            </p:cNvSpPr>
            <p:nvPr userDrawn="1"/>
          </p:nvSpPr>
          <p:spPr bwMode="auto">
            <a:xfrm>
              <a:off x="1891" y="2515"/>
              <a:ext cx="2" cy="4"/>
            </a:xfrm>
            <a:custGeom>
              <a:avLst/>
              <a:gdLst>
                <a:gd name="T0" fmla="*/ 1 w 2"/>
                <a:gd name="T1" fmla="*/ 0 h 3"/>
                <a:gd name="T2" fmla="*/ 1 w 2"/>
                <a:gd name="T3" fmla="*/ 3 h 3"/>
                <a:gd name="T4" fmla="*/ 1 w 2"/>
                <a:gd name="T5" fmla="*/ 0 h 3"/>
              </a:gdLst>
              <a:ahLst/>
              <a:cxnLst>
                <a:cxn ang="0">
                  <a:pos x="T0" y="T1"/>
                </a:cxn>
                <a:cxn ang="0">
                  <a:pos x="T2" y="T3"/>
                </a:cxn>
                <a:cxn ang="0">
                  <a:pos x="T4" y="T5"/>
                </a:cxn>
              </a:cxnLst>
              <a:rect l="0" t="0" r="r" b="b"/>
              <a:pathLst>
                <a:path w="2" h="3">
                  <a:moveTo>
                    <a:pt x="1" y="0"/>
                  </a:moveTo>
                  <a:cubicBezTo>
                    <a:pt x="1" y="1"/>
                    <a:pt x="2" y="2"/>
                    <a:pt x="1" y="3"/>
                  </a:cubicBezTo>
                  <a:cubicBezTo>
                    <a:pt x="1" y="2"/>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796">
              <a:extLst>
                <a:ext uri="{FF2B5EF4-FFF2-40B4-BE49-F238E27FC236}">
                  <a16:creationId xmlns:a16="http://schemas.microsoft.com/office/drawing/2014/main" id="{3759633D-0A8B-4D5F-B5E6-163215FA9927}"/>
                </a:ext>
              </a:extLst>
            </p:cNvPr>
            <p:cNvSpPr>
              <a:spLocks/>
            </p:cNvSpPr>
            <p:nvPr userDrawn="1"/>
          </p:nvSpPr>
          <p:spPr bwMode="auto">
            <a:xfrm>
              <a:off x="1891" y="2683"/>
              <a:ext cx="0" cy="10"/>
            </a:xfrm>
            <a:custGeom>
              <a:avLst/>
              <a:gdLst>
                <a:gd name="T0" fmla="*/ 0 h 7"/>
                <a:gd name="T1" fmla="*/ 0 h 7"/>
              </a:gdLst>
              <a:ahLst/>
              <a:cxnLst>
                <a:cxn ang="0">
                  <a:pos x="0" y="T0"/>
                </a:cxn>
                <a:cxn ang="0">
                  <a:pos x="0" y="T1"/>
                </a:cxn>
              </a:cxnLst>
              <a:rect l="0" t="0" r="r" b="b"/>
              <a:pathLst>
                <a:path h="7">
                  <a:moveTo>
                    <a:pt x="0" y="0"/>
                  </a:moveTo>
                  <a:cubicBezTo>
                    <a:pt x="0" y="0"/>
                    <a:pt x="0" y="7"/>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797">
              <a:extLst>
                <a:ext uri="{FF2B5EF4-FFF2-40B4-BE49-F238E27FC236}">
                  <a16:creationId xmlns:a16="http://schemas.microsoft.com/office/drawing/2014/main" id="{91D8DA60-11E4-4A59-9DCE-7A7DB5FE1FFC}"/>
                </a:ext>
              </a:extLst>
            </p:cNvPr>
            <p:cNvSpPr>
              <a:spLocks/>
            </p:cNvSpPr>
            <p:nvPr userDrawn="1"/>
          </p:nvSpPr>
          <p:spPr bwMode="auto">
            <a:xfrm>
              <a:off x="1593" y="2807"/>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798">
              <a:extLst>
                <a:ext uri="{FF2B5EF4-FFF2-40B4-BE49-F238E27FC236}">
                  <a16:creationId xmlns:a16="http://schemas.microsoft.com/office/drawing/2014/main" id="{D39A7E0A-3FCC-40E7-B06D-4D5388090F8A}"/>
                </a:ext>
              </a:extLst>
            </p:cNvPr>
            <p:cNvSpPr>
              <a:spLocks/>
            </p:cNvSpPr>
            <p:nvPr userDrawn="1"/>
          </p:nvSpPr>
          <p:spPr bwMode="auto">
            <a:xfrm>
              <a:off x="1603" y="2798"/>
              <a:ext cx="1" cy="2"/>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1"/>
                    <a:pt x="1" y="1"/>
                    <a:pt x="1" y="1"/>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799">
              <a:extLst>
                <a:ext uri="{FF2B5EF4-FFF2-40B4-BE49-F238E27FC236}">
                  <a16:creationId xmlns:a16="http://schemas.microsoft.com/office/drawing/2014/main" id="{9A7A05C6-AD28-4DF9-80ED-FDD8B22EF19B}"/>
                </a:ext>
              </a:extLst>
            </p:cNvPr>
            <p:cNvSpPr>
              <a:spLocks/>
            </p:cNvSpPr>
            <p:nvPr userDrawn="1"/>
          </p:nvSpPr>
          <p:spPr bwMode="auto">
            <a:xfrm>
              <a:off x="1593" y="280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800">
              <a:extLst>
                <a:ext uri="{FF2B5EF4-FFF2-40B4-BE49-F238E27FC236}">
                  <a16:creationId xmlns:a16="http://schemas.microsoft.com/office/drawing/2014/main" id="{8FEDE09D-BE4F-4C55-B139-485490662920}"/>
                </a:ext>
              </a:extLst>
            </p:cNvPr>
            <p:cNvSpPr>
              <a:spLocks/>
            </p:cNvSpPr>
            <p:nvPr userDrawn="1"/>
          </p:nvSpPr>
          <p:spPr bwMode="auto">
            <a:xfrm>
              <a:off x="1593" y="293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801">
              <a:extLst>
                <a:ext uri="{FF2B5EF4-FFF2-40B4-BE49-F238E27FC236}">
                  <a16:creationId xmlns:a16="http://schemas.microsoft.com/office/drawing/2014/main" id="{D2A6C0E8-50CD-4174-887C-331310560D63}"/>
                </a:ext>
              </a:extLst>
            </p:cNvPr>
            <p:cNvSpPr>
              <a:spLocks noEditPoints="1"/>
            </p:cNvSpPr>
            <p:nvPr userDrawn="1"/>
          </p:nvSpPr>
          <p:spPr bwMode="auto">
            <a:xfrm>
              <a:off x="1543" y="2711"/>
              <a:ext cx="89" cy="226"/>
            </a:xfrm>
            <a:custGeom>
              <a:avLst/>
              <a:gdLst>
                <a:gd name="T0" fmla="*/ 9 w 62"/>
                <a:gd name="T1" fmla="*/ 121 h 157"/>
                <a:gd name="T2" fmla="*/ 16 w 62"/>
                <a:gd name="T3" fmla="*/ 145 h 157"/>
                <a:gd name="T4" fmla="*/ 13 w 62"/>
                <a:gd name="T5" fmla="*/ 145 h 157"/>
                <a:gd name="T6" fmla="*/ 51 w 62"/>
                <a:gd name="T7" fmla="*/ 150 h 157"/>
                <a:gd name="T8" fmla="*/ 29 w 62"/>
                <a:gd name="T9" fmla="*/ 113 h 157"/>
                <a:gd name="T10" fmla="*/ 34 w 62"/>
                <a:gd name="T11" fmla="*/ 86 h 157"/>
                <a:gd name="T12" fmla="*/ 27 w 62"/>
                <a:gd name="T13" fmla="*/ 79 h 157"/>
                <a:gd name="T14" fmla="*/ 33 w 62"/>
                <a:gd name="T15" fmla="*/ 67 h 157"/>
                <a:gd name="T16" fmla="*/ 34 w 62"/>
                <a:gd name="T17" fmla="*/ 45 h 157"/>
                <a:gd name="T18" fmla="*/ 35 w 62"/>
                <a:gd name="T19" fmla="*/ 37 h 157"/>
                <a:gd name="T20" fmla="*/ 26 w 62"/>
                <a:gd name="T21" fmla="*/ 10 h 157"/>
                <a:gd name="T22" fmla="*/ 36 w 62"/>
                <a:gd name="T23" fmla="*/ 0 h 157"/>
                <a:gd name="T24" fmla="*/ 9 w 62"/>
                <a:gd name="T25" fmla="*/ 121 h 157"/>
                <a:gd name="T26" fmla="*/ 9 w 62"/>
                <a:gd name="T27" fmla="*/ 121 h 157"/>
                <a:gd name="T28" fmla="*/ 34 w 62"/>
                <a:gd name="T29" fmla="*/ 86 h 157"/>
                <a:gd name="T30" fmla="*/ 34 w 62"/>
                <a:gd name="T31" fmla="*/ 86 h 157"/>
                <a:gd name="T32" fmla="*/ 29 w 62"/>
                <a:gd name="T33" fmla="*/ 71 h 157"/>
                <a:gd name="T34" fmla="*/ 38 w 62"/>
                <a:gd name="T35" fmla="*/ 70 h 157"/>
                <a:gd name="T36" fmla="*/ 29 w 62"/>
                <a:gd name="T37" fmla="*/ 71 h 157"/>
                <a:gd name="T38" fmla="*/ 29 w 62"/>
                <a:gd name="T39" fmla="*/ 71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2" h="157">
                  <a:moveTo>
                    <a:pt x="9" y="121"/>
                  </a:moveTo>
                  <a:cubicBezTo>
                    <a:pt x="9" y="129"/>
                    <a:pt x="12" y="137"/>
                    <a:pt x="16" y="145"/>
                  </a:cubicBezTo>
                  <a:cubicBezTo>
                    <a:pt x="22" y="142"/>
                    <a:pt x="21" y="142"/>
                    <a:pt x="13" y="145"/>
                  </a:cubicBezTo>
                  <a:cubicBezTo>
                    <a:pt x="16" y="157"/>
                    <a:pt x="43" y="152"/>
                    <a:pt x="51" y="150"/>
                  </a:cubicBezTo>
                  <a:cubicBezTo>
                    <a:pt x="19" y="153"/>
                    <a:pt x="48" y="116"/>
                    <a:pt x="29" y="113"/>
                  </a:cubicBezTo>
                  <a:cubicBezTo>
                    <a:pt x="35" y="110"/>
                    <a:pt x="44" y="83"/>
                    <a:pt x="34" y="86"/>
                  </a:cubicBezTo>
                  <a:cubicBezTo>
                    <a:pt x="62" y="78"/>
                    <a:pt x="32" y="80"/>
                    <a:pt x="27" y="79"/>
                  </a:cubicBezTo>
                  <a:cubicBezTo>
                    <a:pt x="49" y="75"/>
                    <a:pt x="51" y="71"/>
                    <a:pt x="33" y="67"/>
                  </a:cubicBezTo>
                  <a:cubicBezTo>
                    <a:pt x="55" y="67"/>
                    <a:pt x="34" y="45"/>
                    <a:pt x="34" y="45"/>
                  </a:cubicBezTo>
                  <a:cubicBezTo>
                    <a:pt x="34" y="37"/>
                    <a:pt x="35" y="33"/>
                    <a:pt x="35" y="37"/>
                  </a:cubicBezTo>
                  <a:cubicBezTo>
                    <a:pt x="36" y="19"/>
                    <a:pt x="41" y="17"/>
                    <a:pt x="26" y="10"/>
                  </a:cubicBezTo>
                  <a:cubicBezTo>
                    <a:pt x="54" y="8"/>
                    <a:pt x="19" y="8"/>
                    <a:pt x="36" y="0"/>
                  </a:cubicBezTo>
                  <a:cubicBezTo>
                    <a:pt x="18" y="0"/>
                    <a:pt x="0" y="112"/>
                    <a:pt x="9" y="121"/>
                  </a:cubicBezTo>
                  <a:cubicBezTo>
                    <a:pt x="11" y="122"/>
                    <a:pt x="9" y="122"/>
                    <a:pt x="9" y="121"/>
                  </a:cubicBezTo>
                  <a:close/>
                  <a:moveTo>
                    <a:pt x="34" y="86"/>
                  </a:moveTo>
                  <a:cubicBezTo>
                    <a:pt x="38" y="87"/>
                    <a:pt x="35" y="86"/>
                    <a:pt x="34" y="86"/>
                  </a:cubicBezTo>
                  <a:close/>
                  <a:moveTo>
                    <a:pt x="29" y="71"/>
                  </a:moveTo>
                  <a:cubicBezTo>
                    <a:pt x="32" y="72"/>
                    <a:pt x="35" y="71"/>
                    <a:pt x="38" y="70"/>
                  </a:cubicBezTo>
                  <a:cubicBezTo>
                    <a:pt x="34" y="68"/>
                    <a:pt x="31" y="69"/>
                    <a:pt x="29" y="71"/>
                  </a:cubicBezTo>
                  <a:cubicBezTo>
                    <a:pt x="32" y="72"/>
                    <a:pt x="31" y="71"/>
                    <a:pt x="2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802">
              <a:extLst>
                <a:ext uri="{FF2B5EF4-FFF2-40B4-BE49-F238E27FC236}">
                  <a16:creationId xmlns:a16="http://schemas.microsoft.com/office/drawing/2014/main" id="{FD560A68-8452-421F-8200-2F6F27627A9E}"/>
                </a:ext>
              </a:extLst>
            </p:cNvPr>
            <p:cNvSpPr>
              <a:spLocks/>
            </p:cNvSpPr>
            <p:nvPr userDrawn="1"/>
          </p:nvSpPr>
          <p:spPr bwMode="auto">
            <a:xfrm>
              <a:off x="1589" y="2850"/>
              <a:ext cx="8" cy="3"/>
            </a:xfrm>
            <a:custGeom>
              <a:avLst/>
              <a:gdLst>
                <a:gd name="T0" fmla="*/ 5 w 6"/>
                <a:gd name="T1" fmla="*/ 2 h 2"/>
                <a:gd name="T2" fmla="*/ 2 w 6"/>
                <a:gd name="T3" fmla="*/ 0 h 2"/>
                <a:gd name="T4" fmla="*/ 5 w 6"/>
                <a:gd name="T5" fmla="*/ 2 h 2"/>
              </a:gdLst>
              <a:ahLst/>
              <a:cxnLst>
                <a:cxn ang="0">
                  <a:pos x="T0" y="T1"/>
                </a:cxn>
                <a:cxn ang="0">
                  <a:pos x="T2" y="T3"/>
                </a:cxn>
                <a:cxn ang="0">
                  <a:pos x="T4" y="T5"/>
                </a:cxn>
              </a:cxnLst>
              <a:rect l="0" t="0" r="r" b="b"/>
              <a:pathLst>
                <a:path w="6" h="2">
                  <a:moveTo>
                    <a:pt x="5" y="2"/>
                  </a:moveTo>
                  <a:cubicBezTo>
                    <a:pt x="1" y="2"/>
                    <a:pt x="3" y="1"/>
                    <a:pt x="2" y="0"/>
                  </a:cubicBezTo>
                  <a:cubicBezTo>
                    <a:pt x="6" y="1"/>
                    <a:pt x="0" y="1"/>
                    <a:pt x="5"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803">
              <a:extLst>
                <a:ext uri="{FF2B5EF4-FFF2-40B4-BE49-F238E27FC236}">
                  <a16:creationId xmlns:a16="http://schemas.microsoft.com/office/drawing/2014/main" id="{29ADD5DC-F115-4BB1-85B7-68FBC89DDDC0}"/>
                </a:ext>
              </a:extLst>
            </p:cNvPr>
            <p:cNvSpPr>
              <a:spLocks/>
            </p:cNvSpPr>
            <p:nvPr userDrawn="1"/>
          </p:nvSpPr>
          <p:spPr bwMode="auto">
            <a:xfrm>
              <a:off x="2168" y="2637"/>
              <a:ext cx="0" cy="5"/>
            </a:xfrm>
            <a:custGeom>
              <a:avLst/>
              <a:gdLst>
                <a:gd name="T0" fmla="*/ 0 h 3"/>
                <a:gd name="T1" fmla="*/ 3 h 3"/>
                <a:gd name="T2" fmla="*/ 0 h 3"/>
              </a:gdLst>
              <a:ahLst/>
              <a:cxnLst>
                <a:cxn ang="0">
                  <a:pos x="0" y="T0"/>
                </a:cxn>
                <a:cxn ang="0">
                  <a:pos x="0" y="T1"/>
                </a:cxn>
                <a:cxn ang="0">
                  <a:pos x="0" y="T2"/>
                </a:cxn>
              </a:cxnLst>
              <a:rect l="0" t="0" r="r" b="b"/>
              <a:pathLst>
                <a:path h="3">
                  <a:moveTo>
                    <a:pt x="0" y="0"/>
                  </a:moveTo>
                  <a:cubicBezTo>
                    <a:pt x="0" y="1"/>
                    <a:pt x="0" y="2"/>
                    <a:pt x="0" y="3"/>
                  </a:cubicBezTo>
                  <a:cubicBezTo>
                    <a:pt x="0" y="2"/>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804">
              <a:extLst>
                <a:ext uri="{FF2B5EF4-FFF2-40B4-BE49-F238E27FC236}">
                  <a16:creationId xmlns:a16="http://schemas.microsoft.com/office/drawing/2014/main" id="{560C9E2F-80A1-4DED-9613-803CE381A347}"/>
                </a:ext>
              </a:extLst>
            </p:cNvPr>
            <p:cNvSpPr>
              <a:spLocks/>
            </p:cNvSpPr>
            <p:nvPr userDrawn="1"/>
          </p:nvSpPr>
          <p:spPr bwMode="auto">
            <a:xfrm>
              <a:off x="2178" y="2609"/>
              <a:ext cx="0" cy="3"/>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2"/>
                    <a:pt x="0" y="2"/>
                    <a:pt x="0" y="2"/>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805">
              <a:extLst>
                <a:ext uri="{FF2B5EF4-FFF2-40B4-BE49-F238E27FC236}">
                  <a16:creationId xmlns:a16="http://schemas.microsoft.com/office/drawing/2014/main" id="{E8A0129C-8654-4168-BECC-734F2C361061}"/>
                </a:ext>
              </a:extLst>
            </p:cNvPr>
            <p:cNvSpPr>
              <a:spLocks/>
            </p:cNvSpPr>
            <p:nvPr userDrawn="1"/>
          </p:nvSpPr>
          <p:spPr bwMode="auto">
            <a:xfrm>
              <a:off x="2168" y="264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806">
              <a:extLst>
                <a:ext uri="{FF2B5EF4-FFF2-40B4-BE49-F238E27FC236}">
                  <a16:creationId xmlns:a16="http://schemas.microsoft.com/office/drawing/2014/main" id="{E8974DF6-73F6-438F-8B79-619DC7D0606A}"/>
                </a:ext>
              </a:extLst>
            </p:cNvPr>
            <p:cNvSpPr>
              <a:spLocks/>
            </p:cNvSpPr>
            <p:nvPr userDrawn="1"/>
          </p:nvSpPr>
          <p:spPr bwMode="auto">
            <a:xfrm>
              <a:off x="2168" y="3113"/>
              <a:ext cx="0" cy="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807">
              <a:extLst>
                <a:ext uri="{FF2B5EF4-FFF2-40B4-BE49-F238E27FC236}">
                  <a16:creationId xmlns:a16="http://schemas.microsoft.com/office/drawing/2014/main" id="{43DF985E-6867-4ADC-A89F-D034D0382A93}"/>
                </a:ext>
              </a:extLst>
            </p:cNvPr>
            <p:cNvSpPr>
              <a:spLocks noEditPoints="1"/>
            </p:cNvSpPr>
            <p:nvPr userDrawn="1"/>
          </p:nvSpPr>
          <p:spPr bwMode="auto">
            <a:xfrm>
              <a:off x="2119" y="2268"/>
              <a:ext cx="88" cy="848"/>
            </a:xfrm>
            <a:custGeom>
              <a:avLst/>
              <a:gdLst>
                <a:gd name="T0" fmla="*/ 28 w 61"/>
                <a:gd name="T1" fmla="*/ 275 h 590"/>
                <a:gd name="T2" fmla="*/ 28 w 61"/>
                <a:gd name="T3" fmla="*/ 275 h 590"/>
                <a:gd name="T4" fmla="*/ 28 w 61"/>
                <a:gd name="T5" fmla="*/ 276 h 590"/>
                <a:gd name="T6" fmla="*/ 28 w 61"/>
                <a:gd name="T7" fmla="*/ 276 h 590"/>
                <a:gd name="T8" fmla="*/ 28 w 61"/>
                <a:gd name="T9" fmla="*/ 276 h 590"/>
                <a:gd name="T10" fmla="*/ 37 w 61"/>
                <a:gd name="T11" fmla="*/ 268 h 590"/>
                <a:gd name="T12" fmla="*/ 28 w 61"/>
                <a:gd name="T13" fmla="*/ 275 h 590"/>
                <a:gd name="T14" fmla="*/ 34 w 61"/>
                <a:gd name="T15" fmla="*/ 29 h 590"/>
                <a:gd name="T16" fmla="*/ 30 w 61"/>
                <a:gd name="T17" fmla="*/ 9 h 590"/>
                <a:gd name="T18" fmla="*/ 34 w 61"/>
                <a:gd name="T19" fmla="*/ 1 h 590"/>
                <a:gd name="T20" fmla="*/ 30 w 61"/>
                <a:gd name="T21" fmla="*/ 10 h 590"/>
                <a:gd name="T22" fmla="*/ 25 w 61"/>
                <a:gd name="T23" fmla="*/ 36 h 590"/>
                <a:gd name="T24" fmla="*/ 25 w 61"/>
                <a:gd name="T25" fmla="*/ 37 h 590"/>
                <a:gd name="T26" fmla="*/ 34 w 61"/>
                <a:gd name="T27" fmla="*/ 29 h 590"/>
                <a:gd name="T28" fmla="*/ 40 w 61"/>
                <a:gd name="T29" fmla="*/ 575 h 590"/>
                <a:gd name="T30" fmla="*/ 27 w 61"/>
                <a:gd name="T31" fmla="*/ 437 h 590"/>
                <a:gd name="T32" fmla="*/ 33 w 61"/>
                <a:gd name="T33" fmla="*/ 331 h 590"/>
                <a:gd name="T34" fmla="*/ 33 w 61"/>
                <a:gd name="T35" fmla="*/ 331 h 590"/>
                <a:gd name="T36" fmla="*/ 33 w 61"/>
                <a:gd name="T37" fmla="*/ 331 h 590"/>
                <a:gd name="T38" fmla="*/ 25 w 61"/>
                <a:gd name="T39" fmla="*/ 303 h 590"/>
                <a:gd name="T40" fmla="*/ 34 w 61"/>
                <a:gd name="T41" fmla="*/ 260 h 590"/>
                <a:gd name="T42" fmla="*/ 31 w 61"/>
                <a:gd name="T43" fmla="*/ 257 h 590"/>
                <a:gd name="T44" fmla="*/ 33 w 61"/>
                <a:gd name="T45" fmla="*/ 174 h 590"/>
                <a:gd name="T46" fmla="*/ 34 w 61"/>
                <a:gd name="T47" fmla="*/ 141 h 590"/>
                <a:gd name="T48" fmla="*/ 25 w 61"/>
                <a:gd name="T49" fmla="*/ 37 h 590"/>
                <a:gd name="T50" fmla="*/ 7 w 61"/>
                <a:gd name="T51" fmla="*/ 466 h 590"/>
                <a:gd name="T52" fmla="*/ 7 w 61"/>
                <a:gd name="T53" fmla="*/ 466 h 590"/>
                <a:gd name="T54" fmla="*/ 14 w 61"/>
                <a:gd name="T55" fmla="*/ 555 h 590"/>
                <a:gd name="T56" fmla="*/ 12 w 61"/>
                <a:gd name="T57" fmla="*/ 558 h 590"/>
                <a:gd name="T58" fmla="*/ 12 w 61"/>
                <a:gd name="T59" fmla="*/ 564 h 590"/>
                <a:gd name="T60" fmla="*/ 12 w 61"/>
                <a:gd name="T61" fmla="*/ 564 h 590"/>
                <a:gd name="T62" fmla="*/ 13 w 61"/>
                <a:gd name="T63" fmla="*/ 570 h 590"/>
                <a:gd name="T64" fmla="*/ 34 w 61"/>
                <a:gd name="T65" fmla="*/ 588 h 590"/>
                <a:gd name="T66" fmla="*/ 34 w 61"/>
                <a:gd name="T67" fmla="*/ 588 h 590"/>
                <a:gd name="T68" fmla="*/ 47 w 61"/>
                <a:gd name="T69" fmla="*/ 580 h 590"/>
                <a:gd name="T70" fmla="*/ 47 w 61"/>
                <a:gd name="T71" fmla="*/ 580 h 590"/>
                <a:gd name="T72" fmla="*/ 49 w 61"/>
                <a:gd name="T73" fmla="*/ 578 h 590"/>
                <a:gd name="T74" fmla="*/ 40 w 61"/>
                <a:gd name="T75" fmla="*/ 575 h 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1" h="590">
                  <a:moveTo>
                    <a:pt x="28" y="275"/>
                  </a:moveTo>
                  <a:cubicBezTo>
                    <a:pt x="28" y="275"/>
                    <a:pt x="28" y="275"/>
                    <a:pt x="28" y="275"/>
                  </a:cubicBezTo>
                  <a:cubicBezTo>
                    <a:pt x="28" y="275"/>
                    <a:pt x="28" y="276"/>
                    <a:pt x="28" y="276"/>
                  </a:cubicBezTo>
                  <a:cubicBezTo>
                    <a:pt x="28" y="276"/>
                    <a:pt x="28" y="276"/>
                    <a:pt x="28" y="276"/>
                  </a:cubicBezTo>
                  <a:cubicBezTo>
                    <a:pt x="28" y="276"/>
                    <a:pt x="28" y="276"/>
                    <a:pt x="28" y="276"/>
                  </a:cubicBezTo>
                  <a:cubicBezTo>
                    <a:pt x="31" y="277"/>
                    <a:pt x="34" y="274"/>
                    <a:pt x="37" y="268"/>
                  </a:cubicBezTo>
                  <a:cubicBezTo>
                    <a:pt x="33" y="263"/>
                    <a:pt x="30" y="265"/>
                    <a:pt x="28" y="275"/>
                  </a:cubicBezTo>
                  <a:close/>
                  <a:moveTo>
                    <a:pt x="34" y="29"/>
                  </a:moveTo>
                  <a:cubicBezTo>
                    <a:pt x="32" y="25"/>
                    <a:pt x="28" y="20"/>
                    <a:pt x="30" y="9"/>
                  </a:cubicBezTo>
                  <a:cubicBezTo>
                    <a:pt x="31" y="7"/>
                    <a:pt x="32" y="4"/>
                    <a:pt x="34" y="1"/>
                  </a:cubicBezTo>
                  <a:cubicBezTo>
                    <a:pt x="33" y="0"/>
                    <a:pt x="31" y="4"/>
                    <a:pt x="30" y="10"/>
                  </a:cubicBezTo>
                  <a:cubicBezTo>
                    <a:pt x="28" y="16"/>
                    <a:pt x="26" y="25"/>
                    <a:pt x="25" y="36"/>
                  </a:cubicBezTo>
                  <a:cubicBezTo>
                    <a:pt x="25" y="36"/>
                    <a:pt x="25" y="36"/>
                    <a:pt x="25" y="37"/>
                  </a:cubicBezTo>
                  <a:cubicBezTo>
                    <a:pt x="38" y="34"/>
                    <a:pt x="37" y="33"/>
                    <a:pt x="34" y="29"/>
                  </a:cubicBezTo>
                  <a:close/>
                  <a:moveTo>
                    <a:pt x="40" y="575"/>
                  </a:moveTo>
                  <a:cubicBezTo>
                    <a:pt x="25" y="555"/>
                    <a:pt x="44" y="447"/>
                    <a:pt x="27" y="437"/>
                  </a:cubicBezTo>
                  <a:cubicBezTo>
                    <a:pt x="33" y="425"/>
                    <a:pt x="42" y="325"/>
                    <a:pt x="33" y="331"/>
                  </a:cubicBezTo>
                  <a:cubicBezTo>
                    <a:pt x="33" y="331"/>
                    <a:pt x="33" y="331"/>
                    <a:pt x="33" y="331"/>
                  </a:cubicBezTo>
                  <a:cubicBezTo>
                    <a:pt x="33" y="331"/>
                    <a:pt x="33" y="331"/>
                    <a:pt x="33" y="331"/>
                  </a:cubicBezTo>
                  <a:cubicBezTo>
                    <a:pt x="61" y="302"/>
                    <a:pt x="31" y="310"/>
                    <a:pt x="25" y="303"/>
                  </a:cubicBezTo>
                  <a:cubicBezTo>
                    <a:pt x="46" y="289"/>
                    <a:pt x="49" y="275"/>
                    <a:pt x="34" y="260"/>
                  </a:cubicBezTo>
                  <a:cubicBezTo>
                    <a:pt x="33" y="259"/>
                    <a:pt x="32" y="258"/>
                    <a:pt x="31" y="257"/>
                  </a:cubicBezTo>
                  <a:cubicBezTo>
                    <a:pt x="53" y="256"/>
                    <a:pt x="34" y="174"/>
                    <a:pt x="33" y="174"/>
                  </a:cubicBezTo>
                  <a:cubicBezTo>
                    <a:pt x="33" y="144"/>
                    <a:pt x="34" y="126"/>
                    <a:pt x="34" y="141"/>
                  </a:cubicBezTo>
                  <a:cubicBezTo>
                    <a:pt x="34" y="73"/>
                    <a:pt x="40" y="67"/>
                    <a:pt x="25" y="37"/>
                  </a:cubicBezTo>
                  <a:cubicBezTo>
                    <a:pt x="11" y="141"/>
                    <a:pt x="0" y="436"/>
                    <a:pt x="7" y="466"/>
                  </a:cubicBezTo>
                  <a:cubicBezTo>
                    <a:pt x="9" y="471"/>
                    <a:pt x="8" y="469"/>
                    <a:pt x="7" y="466"/>
                  </a:cubicBezTo>
                  <a:cubicBezTo>
                    <a:pt x="8" y="497"/>
                    <a:pt x="10" y="527"/>
                    <a:pt x="14" y="555"/>
                  </a:cubicBezTo>
                  <a:cubicBezTo>
                    <a:pt x="14" y="556"/>
                    <a:pt x="13" y="557"/>
                    <a:pt x="12" y="558"/>
                  </a:cubicBezTo>
                  <a:cubicBezTo>
                    <a:pt x="12" y="560"/>
                    <a:pt x="12" y="562"/>
                    <a:pt x="12" y="564"/>
                  </a:cubicBezTo>
                  <a:cubicBezTo>
                    <a:pt x="12" y="564"/>
                    <a:pt x="12" y="564"/>
                    <a:pt x="12" y="564"/>
                  </a:cubicBezTo>
                  <a:cubicBezTo>
                    <a:pt x="13" y="566"/>
                    <a:pt x="13" y="568"/>
                    <a:pt x="13" y="570"/>
                  </a:cubicBezTo>
                  <a:cubicBezTo>
                    <a:pt x="17" y="587"/>
                    <a:pt x="26" y="590"/>
                    <a:pt x="34" y="588"/>
                  </a:cubicBezTo>
                  <a:cubicBezTo>
                    <a:pt x="34" y="588"/>
                    <a:pt x="34" y="588"/>
                    <a:pt x="34" y="588"/>
                  </a:cubicBezTo>
                  <a:cubicBezTo>
                    <a:pt x="39" y="587"/>
                    <a:pt x="44" y="583"/>
                    <a:pt x="47" y="580"/>
                  </a:cubicBezTo>
                  <a:cubicBezTo>
                    <a:pt x="47" y="580"/>
                    <a:pt x="47" y="580"/>
                    <a:pt x="47" y="580"/>
                  </a:cubicBezTo>
                  <a:cubicBezTo>
                    <a:pt x="48" y="579"/>
                    <a:pt x="49" y="578"/>
                    <a:pt x="49" y="578"/>
                  </a:cubicBezTo>
                  <a:cubicBezTo>
                    <a:pt x="45" y="579"/>
                    <a:pt x="42" y="578"/>
                    <a:pt x="40" y="5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Freeform 808">
              <a:extLst>
                <a:ext uri="{FF2B5EF4-FFF2-40B4-BE49-F238E27FC236}">
                  <a16:creationId xmlns:a16="http://schemas.microsoft.com/office/drawing/2014/main" id="{27C4B9FD-BBA0-4168-A313-9A0BC38B741E}"/>
                </a:ext>
              </a:extLst>
            </p:cNvPr>
            <p:cNvSpPr>
              <a:spLocks/>
            </p:cNvSpPr>
            <p:nvPr userDrawn="1"/>
          </p:nvSpPr>
          <p:spPr bwMode="auto">
            <a:xfrm>
              <a:off x="2164" y="2806"/>
              <a:ext cx="8" cy="13"/>
            </a:xfrm>
            <a:custGeom>
              <a:avLst/>
              <a:gdLst>
                <a:gd name="T0" fmla="*/ 4 w 6"/>
                <a:gd name="T1" fmla="*/ 9 h 9"/>
                <a:gd name="T2" fmla="*/ 1 w 6"/>
                <a:gd name="T3" fmla="*/ 0 h 9"/>
                <a:gd name="T4" fmla="*/ 4 w 6"/>
                <a:gd name="T5" fmla="*/ 9 h 9"/>
              </a:gdLst>
              <a:ahLst/>
              <a:cxnLst>
                <a:cxn ang="0">
                  <a:pos x="T0" y="T1"/>
                </a:cxn>
                <a:cxn ang="0">
                  <a:pos x="T2" y="T3"/>
                </a:cxn>
                <a:cxn ang="0">
                  <a:pos x="T4" y="T5"/>
                </a:cxn>
              </a:cxnLst>
              <a:rect l="0" t="0" r="r" b="b"/>
              <a:pathLst>
                <a:path w="6" h="9">
                  <a:moveTo>
                    <a:pt x="4" y="9"/>
                  </a:moveTo>
                  <a:cubicBezTo>
                    <a:pt x="1" y="9"/>
                    <a:pt x="2" y="2"/>
                    <a:pt x="1" y="0"/>
                  </a:cubicBezTo>
                  <a:cubicBezTo>
                    <a:pt x="6" y="2"/>
                    <a:pt x="0" y="5"/>
                    <a:pt x="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Freeform 809">
              <a:extLst>
                <a:ext uri="{FF2B5EF4-FFF2-40B4-BE49-F238E27FC236}">
                  <a16:creationId xmlns:a16="http://schemas.microsoft.com/office/drawing/2014/main" id="{A230E3A8-77C8-4613-86EB-8960DC66CFEB}"/>
                </a:ext>
              </a:extLst>
            </p:cNvPr>
            <p:cNvSpPr>
              <a:spLocks/>
            </p:cNvSpPr>
            <p:nvPr userDrawn="1"/>
          </p:nvSpPr>
          <p:spPr bwMode="auto">
            <a:xfrm>
              <a:off x="2016" y="2692"/>
              <a:ext cx="1" cy="1"/>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0"/>
                    <a:pt x="1" y="1"/>
                    <a:pt x="1" y="1"/>
                  </a:cubicBezTo>
                  <a:cubicBezTo>
                    <a:pt x="0" y="1"/>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Freeform 810">
              <a:extLst>
                <a:ext uri="{FF2B5EF4-FFF2-40B4-BE49-F238E27FC236}">
                  <a16:creationId xmlns:a16="http://schemas.microsoft.com/office/drawing/2014/main" id="{22CC2AD3-5825-4798-855B-E90224D0AD02}"/>
                </a:ext>
              </a:extLst>
            </p:cNvPr>
            <p:cNvSpPr>
              <a:spLocks/>
            </p:cNvSpPr>
            <p:nvPr userDrawn="1"/>
          </p:nvSpPr>
          <p:spPr bwMode="auto">
            <a:xfrm>
              <a:off x="2027" y="2668"/>
              <a:ext cx="0" cy="2"/>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2"/>
                    <a:pt x="0" y="2"/>
                    <a:pt x="0" y="2"/>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Freeform 811">
              <a:extLst>
                <a:ext uri="{FF2B5EF4-FFF2-40B4-BE49-F238E27FC236}">
                  <a16:creationId xmlns:a16="http://schemas.microsoft.com/office/drawing/2014/main" id="{B9E71C47-293B-4545-B161-2A793C0D77B6}"/>
                </a:ext>
              </a:extLst>
            </p:cNvPr>
            <p:cNvSpPr>
              <a:spLocks/>
            </p:cNvSpPr>
            <p:nvPr userDrawn="1"/>
          </p:nvSpPr>
          <p:spPr bwMode="auto">
            <a:xfrm>
              <a:off x="2016" y="2693"/>
              <a:ext cx="1" cy="2"/>
            </a:xfrm>
            <a:custGeom>
              <a:avLst/>
              <a:gdLst>
                <a:gd name="T0" fmla="*/ 1 w 1"/>
                <a:gd name="T1" fmla="*/ 1 h 1"/>
                <a:gd name="T2" fmla="*/ 1 w 1"/>
                <a:gd name="T3" fmla="*/ 1 h 1"/>
                <a:gd name="T4" fmla="*/ 1 w 1"/>
                <a:gd name="T5" fmla="*/ 1 h 1"/>
              </a:gdLst>
              <a:ahLst/>
              <a:cxnLst>
                <a:cxn ang="0">
                  <a:pos x="T0" y="T1"/>
                </a:cxn>
                <a:cxn ang="0">
                  <a:pos x="T2" y="T3"/>
                </a:cxn>
                <a:cxn ang="0">
                  <a:pos x="T4" y="T5"/>
                </a:cxn>
              </a:cxnLst>
              <a:rect l="0" t="0" r="r" b="b"/>
              <a:pathLst>
                <a:path w="1" h="1">
                  <a:moveTo>
                    <a:pt x="1" y="1"/>
                  </a:moveTo>
                  <a:cubicBezTo>
                    <a:pt x="1" y="1"/>
                    <a:pt x="0" y="0"/>
                    <a:pt x="1" y="1"/>
                  </a:cubicBezTo>
                  <a:cubicBezTo>
                    <a:pt x="1" y="1"/>
                    <a:pt x="1"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Freeform 812">
              <a:extLst>
                <a:ext uri="{FF2B5EF4-FFF2-40B4-BE49-F238E27FC236}">
                  <a16:creationId xmlns:a16="http://schemas.microsoft.com/office/drawing/2014/main" id="{3B7B1A31-18AF-47AC-82B7-3E17658714E6}"/>
                </a:ext>
              </a:extLst>
            </p:cNvPr>
            <p:cNvSpPr>
              <a:spLocks/>
            </p:cNvSpPr>
            <p:nvPr userDrawn="1"/>
          </p:nvSpPr>
          <p:spPr bwMode="auto">
            <a:xfrm>
              <a:off x="2016" y="306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813">
              <a:extLst>
                <a:ext uri="{FF2B5EF4-FFF2-40B4-BE49-F238E27FC236}">
                  <a16:creationId xmlns:a16="http://schemas.microsoft.com/office/drawing/2014/main" id="{DFD3BDB1-438D-42EF-A712-4FA17E7360B8}"/>
                </a:ext>
              </a:extLst>
            </p:cNvPr>
            <p:cNvSpPr>
              <a:spLocks noEditPoints="1"/>
            </p:cNvSpPr>
            <p:nvPr userDrawn="1"/>
          </p:nvSpPr>
          <p:spPr bwMode="auto">
            <a:xfrm>
              <a:off x="1965" y="2399"/>
              <a:ext cx="91" cy="686"/>
            </a:xfrm>
            <a:custGeom>
              <a:avLst/>
              <a:gdLst>
                <a:gd name="T0" fmla="*/ 9 w 63"/>
                <a:gd name="T1" fmla="*/ 368 h 477"/>
                <a:gd name="T2" fmla="*/ 16 w 63"/>
                <a:gd name="T3" fmla="*/ 440 h 477"/>
                <a:gd name="T4" fmla="*/ 14 w 63"/>
                <a:gd name="T5" fmla="*/ 441 h 477"/>
                <a:gd name="T6" fmla="*/ 51 w 63"/>
                <a:gd name="T7" fmla="*/ 456 h 477"/>
                <a:gd name="T8" fmla="*/ 29 w 63"/>
                <a:gd name="T9" fmla="*/ 346 h 477"/>
                <a:gd name="T10" fmla="*/ 35 w 63"/>
                <a:gd name="T11" fmla="*/ 262 h 477"/>
                <a:gd name="T12" fmla="*/ 27 w 63"/>
                <a:gd name="T13" fmla="*/ 240 h 477"/>
                <a:gd name="T14" fmla="*/ 33 w 63"/>
                <a:gd name="T15" fmla="*/ 204 h 477"/>
                <a:gd name="T16" fmla="*/ 35 w 63"/>
                <a:gd name="T17" fmla="*/ 138 h 477"/>
                <a:gd name="T18" fmla="*/ 36 w 63"/>
                <a:gd name="T19" fmla="*/ 112 h 477"/>
                <a:gd name="T20" fmla="*/ 27 w 63"/>
                <a:gd name="T21" fmla="*/ 30 h 477"/>
                <a:gd name="T22" fmla="*/ 36 w 63"/>
                <a:gd name="T23" fmla="*/ 1 h 477"/>
                <a:gd name="T24" fmla="*/ 9 w 63"/>
                <a:gd name="T25" fmla="*/ 368 h 477"/>
                <a:gd name="T26" fmla="*/ 9 w 63"/>
                <a:gd name="T27" fmla="*/ 368 h 477"/>
                <a:gd name="T28" fmla="*/ 34 w 63"/>
                <a:gd name="T29" fmla="*/ 261 h 477"/>
                <a:gd name="T30" fmla="*/ 34 w 63"/>
                <a:gd name="T31" fmla="*/ 261 h 477"/>
                <a:gd name="T32" fmla="*/ 29 w 63"/>
                <a:gd name="T33" fmla="*/ 218 h 477"/>
                <a:gd name="T34" fmla="*/ 38 w 63"/>
                <a:gd name="T35" fmla="*/ 212 h 477"/>
                <a:gd name="T36" fmla="*/ 29 w 63"/>
                <a:gd name="T37" fmla="*/ 218 h 477"/>
                <a:gd name="T38" fmla="*/ 29 w 63"/>
                <a:gd name="T39" fmla="*/ 218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3" h="477">
                  <a:moveTo>
                    <a:pt x="9" y="368"/>
                  </a:moveTo>
                  <a:cubicBezTo>
                    <a:pt x="10" y="394"/>
                    <a:pt x="12" y="418"/>
                    <a:pt x="16" y="440"/>
                  </a:cubicBezTo>
                  <a:cubicBezTo>
                    <a:pt x="22" y="432"/>
                    <a:pt x="21" y="433"/>
                    <a:pt x="14" y="441"/>
                  </a:cubicBezTo>
                  <a:cubicBezTo>
                    <a:pt x="16" y="477"/>
                    <a:pt x="44" y="464"/>
                    <a:pt x="51" y="456"/>
                  </a:cubicBezTo>
                  <a:cubicBezTo>
                    <a:pt x="20" y="465"/>
                    <a:pt x="49" y="354"/>
                    <a:pt x="29" y="346"/>
                  </a:cubicBezTo>
                  <a:cubicBezTo>
                    <a:pt x="35" y="336"/>
                    <a:pt x="44" y="254"/>
                    <a:pt x="35" y="262"/>
                  </a:cubicBezTo>
                  <a:cubicBezTo>
                    <a:pt x="63" y="239"/>
                    <a:pt x="32" y="245"/>
                    <a:pt x="27" y="240"/>
                  </a:cubicBezTo>
                  <a:cubicBezTo>
                    <a:pt x="49" y="228"/>
                    <a:pt x="51" y="216"/>
                    <a:pt x="33" y="204"/>
                  </a:cubicBezTo>
                  <a:cubicBezTo>
                    <a:pt x="55" y="203"/>
                    <a:pt x="35" y="136"/>
                    <a:pt x="35" y="138"/>
                  </a:cubicBezTo>
                  <a:cubicBezTo>
                    <a:pt x="35" y="114"/>
                    <a:pt x="36" y="99"/>
                    <a:pt x="36" y="112"/>
                  </a:cubicBezTo>
                  <a:cubicBezTo>
                    <a:pt x="36" y="58"/>
                    <a:pt x="41" y="53"/>
                    <a:pt x="27" y="30"/>
                  </a:cubicBezTo>
                  <a:cubicBezTo>
                    <a:pt x="54" y="25"/>
                    <a:pt x="19" y="25"/>
                    <a:pt x="36" y="1"/>
                  </a:cubicBezTo>
                  <a:cubicBezTo>
                    <a:pt x="18" y="0"/>
                    <a:pt x="0" y="340"/>
                    <a:pt x="9" y="368"/>
                  </a:cubicBezTo>
                  <a:cubicBezTo>
                    <a:pt x="11" y="372"/>
                    <a:pt x="10" y="370"/>
                    <a:pt x="9" y="368"/>
                  </a:cubicBezTo>
                  <a:close/>
                  <a:moveTo>
                    <a:pt x="34" y="261"/>
                  </a:moveTo>
                  <a:cubicBezTo>
                    <a:pt x="39" y="266"/>
                    <a:pt x="35" y="262"/>
                    <a:pt x="34" y="261"/>
                  </a:cubicBezTo>
                  <a:close/>
                  <a:moveTo>
                    <a:pt x="29" y="218"/>
                  </a:moveTo>
                  <a:cubicBezTo>
                    <a:pt x="33" y="219"/>
                    <a:pt x="36" y="217"/>
                    <a:pt x="38" y="212"/>
                  </a:cubicBezTo>
                  <a:cubicBezTo>
                    <a:pt x="34" y="208"/>
                    <a:pt x="31" y="210"/>
                    <a:pt x="29" y="218"/>
                  </a:cubicBezTo>
                  <a:cubicBezTo>
                    <a:pt x="33" y="219"/>
                    <a:pt x="31" y="216"/>
                    <a:pt x="29" y="2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814">
              <a:extLst>
                <a:ext uri="{FF2B5EF4-FFF2-40B4-BE49-F238E27FC236}">
                  <a16:creationId xmlns:a16="http://schemas.microsoft.com/office/drawing/2014/main" id="{A684897B-2C61-407C-AFDC-B0A5B157599F}"/>
                </a:ext>
              </a:extLst>
            </p:cNvPr>
            <p:cNvSpPr>
              <a:spLocks/>
            </p:cNvSpPr>
            <p:nvPr userDrawn="1"/>
          </p:nvSpPr>
          <p:spPr bwMode="auto">
            <a:xfrm>
              <a:off x="2011" y="2823"/>
              <a:ext cx="10" cy="10"/>
            </a:xfrm>
            <a:custGeom>
              <a:avLst/>
              <a:gdLst>
                <a:gd name="T0" fmla="*/ 5 w 7"/>
                <a:gd name="T1" fmla="*/ 7 h 7"/>
                <a:gd name="T2" fmla="*/ 2 w 7"/>
                <a:gd name="T3" fmla="*/ 0 h 7"/>
                <a:gd name="T4" fmla="*/ 5 w 7"/>
                <a:gd name="T5" fmla="*/ 7 h 7"/>
              </a:gdLst>
              <a:ahLst/>
              <a:cxnLst>
                <a:cxn ang="0">
                  <a:pos x="T0" y="T1"/>
                </a:cxn>
                <a:cxn ang="0">
                  <a:pos x="T2" y="T3"/>
                </a:cxn>
                <a:cxn ang="0">
                  <a:pos x="T4" y="T5"/>
                </a:cxn>
              </a:cxnLst>
              <a:rect l="0" t="0" r="r" b="b"/>
              <a:pathLst>
                <a:path w="7" h="7">
                  <a:moveTo>
                    <a:pt x="5" y="7"/>
                  </a:moveTo>
                  <a:cubicBezTo>
                    <a:pt x="1" y="7"/>
                    <a:pt x="3" y="2"/>
                    <a:pt x="2" y="0"/>
                  </a:cubicBezTo>
                  <a:cubicBezTo>
                    <a:pt x="7" y="2"/>
                    <a:pt x="0" y="5"/>
                    <a:pt x="5"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11" name="Picture 10">
            <a:extLst>
              <a:ext uri="{FF2B5EF4-FFF2-40B4-BE49-F238E27FC236}">
                <a16:creationId xmlns:a16="http://schemas.microsoft.com/office/drawing/2014/main" id="{9E6F921F-BBFF-4A2F-9149-74A9165A09A4}"/>
              </a:ext>
            </a:extLst>
          </p:cNvPr>
          <p:cNvPicPr>
            <a:picLocks noChangeAspect="1"/>
          </p:cNvPicPr>
          <p:nvPr/>
        </p:nvPicPr>
        <p:blipFill>
          <a:blip r:embed="rId3"/>
          <a:stretch>
            <a:fillRect/>
          </a:stretch>
        </p:blipFill>
        <p:spPr>
          <a:xfrm>
            <a:off x="926437" y="4478233"/>
            <a:ext cx="1962046" cy="2390729"/>
          </a:xfrm>
          <a:prstGeom prst="rect">
            <a:avLst/>
          </a:prstGeom>
        </p:spPr>
      </p:pic>
    </p:spTree>
    <p:extLst>
      <p:ext uri="{BB962C8B-B14F-4D97-AF65-F5344CB8AC3E}">
        <p14:creationId xmlns:p14="http://schemas.microsoft.com/office/powerpoint/2010/main" val="1554006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9"/>
                                        </p:tgtEl>
                                        <p:attrNameLst>
                                          <p:attrName>style.visibility</p:attrName>
                                        </p:attrNameLst>
                                      </p:cBhvr>
                                      <p:to>
                                        <p:strVal val="visible"/>
                                      </p:to>
                                    </p:set>
                                    <p:animEffect transition="in" filter="fade">
                                      <p:cBhvr>
                                        <p:cTn id="13" dur="500"/>
                                        <p:tgtEl>
                                          <p:spTgt spid="109"/>
                                        </p:tgtEl>
                                      </p:cBhvr>
                                    </p:animEffect>
                                  </p:childTnLst>
                                </p:cTn>
                              </p:par>
                              <p:par>
                                <p:cTn id="14" presetID="10" presetClass="entr" presetSubtype="0" fill="hold" nodeType="withEffect">
                                  <p:stCondLst>
                                    <p:cond delay="0"/>
                                  </p:stCondLst>
                                  <p:childTnLst>
                                    <p:set>
                                      <p:cBhvr>
                                        <p:cTn id="15" dur="1" fill="hold">
                                          <p:stCondLst>
                                            <p:cond delay="0"/>
                                          </p:stCondLst>
                                        </p:cTn>
                                        <p:tgtEl>
                                          <p:spTgt spid="110"/>
                                        </p:tgtEl>
                                        <p:attrNameLst>
                                          <p:attrName>style.visibility</p:attrName>
                                        </p:attrNameLst>
                                      </p:cBhvr>
                                      <p:to>
                                        <p:strVal val="visible"/>
                                      </p:to>
                                    </p:set>
                                    <p:animEffect transition="in" filter="fade">
                                      <p:cBhvr>
                                        <p:cTn id="16" dur="500"/>
                                        <p:tgtEl>
                                          <p:spTgt spid="1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9" grpId="0"/>
    </p:bld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7FF61619-EC26-CB2C-FC9E-672D5CC24758}"/>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sp>
        <p:nvSpPr>
          <p:cNvPr id="28" name="!!Title">
            <a:extLst>
              <a:ext uri="{FF2B5EF4-FFF2-40B4-BE49-F238E27FC236}">
                <a16:creationId xmlns:a16="http://schemas.microsoft.com/office/drawing/2014/main" id="{E6343A90-DE1D-7431-9CE1-C13679B862CD}"/>
              </a:ext>
            </a:extLst>
          </p:cNvPr>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 name="!!txtPasswords">
            <a:extLst>
              <a:ext uri="{FF2B5EF4-FFF2-40B4-BE49-F238E27FC236}">
                <a16:creationId xmlns:a16="http://schemas.microsoft.com/office/drawing/2014/main" id="{2ADCEE21-F82C-B9D9-93CE-FB44A8F89B61}"/>
              </a:ext>
            </a:extLst>
          </p:cNvPr>
          <p:cNvSpPr txBox="1"/>
          <p:nvPr/>
        </p:nvSpPr>
        <p:spPr>
          <a:xfrm>
            <a:off x="2419350" y="3108037"/>
            <a:ext cx="7334250" cy="584775"/>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There’s one big issue w/ passwords</a:t>
            </a:r>
          </a:p>
        </p:txBody>
      </p:sp>
      <p:sp>
        <p:nvSpPr>
          <p:cNvPr id="3" name="!!txtAuthBg">
            <a:extLst>
              <a:ext uri="{FF2B5EF4-FFF2-40B4-BE49-F238E27FC236}">
                <a16:creationId xmlns:a16="http://schemas.microsoft.com/office/drawing/2014/main" id="{AA6F27E1-FE2D-17A0-B879-D9AF3C38039C}"/>
              </a:ext>
            </a:extLst>
          </p:cNvPr>
          <p:cNvSpPr/>
          <p:nvPr/>
        </p:nvSpPr>
        <p:spPr>
          <a:xfrm>
            <a:off x="4445338" y="2109786"/>
            <a:ext cx="3301324" cy="732543"/>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xtUsername">
            <a:extLst>
              <a:ext uri="{FF2B5EF4-FFF2-40B4-BE49-F238E27FC236}">
                <a16:creationId xmlns:a16="http://schemas.microsoft.com/office/drawing/2014/main" id="{169ECF18-79FE-D5CA-1B12-2CBA56B5BB9B}"/>
              </a:ext>
            </a:extLst>
          </p:cNvPr>
          <p:cNvSpPr txBox="1"/>
          <p:nvPr/>
        </p:nvSpPr>
        <p:spPr>
          <a:xfrm>
            <a:off x="4505754" y="2294248"/>
            <a:ext cx="11079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6" name="!!txtPassword">
            <a:extLst>
              <a:ext uri="{FF2B5EF4-FFF2-40B4-BE49-F238E27FC236}">
                <a16:creationId xmlns:a16="http://schemas.microsoft.com/office/drawing/2014/main" id="{0FD37045-8D06-4C8B-1462-CA04EF8259AD}"/>
              </a:ext>
            </a:extLst>
          </p:cNvPr>
          <p:cNvSpPr txBox="1"/>
          <p:nvPr/>
        </p:nvSpPr>
        <p:spPr>
          <a:xfrm>
            <a:off x="5434603" y="2298898"/>
            <a:ext cx="218521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0286801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7FF61619-EC26-CB2C-FC9E-672D5CC24758}"/>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sp>
        <p:nvSpPr>
          <p:cNvPr id="28" name="!!Title">
            <a:extLst>
              <a:ext uri="{FF2B5EF4-FFF2-40B4-BE49-F238E27FC236}">
                <a16:creationId xmlns:a16="http://schemas.microsoft.com/office/drawing/2014/main" id="{E6343A90-DE1D-7431-9CE1-C13679B862CD}"/>
              </a:ext>
            </a:extLst>
          </p:cNvPr>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3" name="!!txtAuthBg">
            <a:extLst>
              <a:ext uri="{FF2B5EF4-FFF2-40B4-BE49-F238E27FC236}">
                <a16:creationId xmlns:a16="http://schemas.microsoft.com/office/drawing/2014/main" id="{AA6F27E1-FE2D-17A0-B879-D9AF3C38039C}"/>
              </a:ext>
            </a:extLst>
          </p:cNvPr>
          <p:cNvSpPr/>
          <p:nvPr/>
        </p:nvSpPr>
        <p:spPr>
          <a:xfrm>
            <a:off x="4445338" y="2109786"/>
            <a:ext cx="3301324" cy="732543"/>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xtUsername">
            <a:extLst>
              <a:ext uri="{FF2B5EF4-FFF2-40B4-BE49-F238E27FC236}">
                <a16:creationId xmlns:a16="http://schemas.microsoft.com/office/drawing/2014/main" id="{169ECF18-79FE-D5CA-1B12-2CBA56B5BB9B}"/>
              </a:ext>
            </a:extLst>
          </p:cNvPr>
          <p:cNvSpPr txBox="1"/>
          <p:nvPr/>
        </p:nvSpPr>
        <p:spPr>
          <a:xfrm>
            <a:off x="4505754" y="2294248"/>
            <a:ext cx="11079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6" name="!!txtPassword">
            <a:extLst>
              <a:ext uri="{FF2B5EF4-FFF2-40B4-BE49-F238E27FC236}">
                <a16:creationId xmlns:a16="http://schemas.microsoft.com/office/drawing/2014/main" id="{0FD37045-8D06-4C8B-1462-CA04EF8259AD}"/>
              </a:ext>
            </a:extLst>
          </p:cNvPr>
          <p:cNvSpPr txBox="1"/>
          <p:nvPr/>
        </p:nvSpPr>
        <p:spPr>
          <a:xfrm>
            <a:off x="5434603" y="2298898"/>
            <a:ext cx="218521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sp>
        <p:nvSpPr>
          <p:cNvPr id="4" name="txtPasswords">
            <a:extLst>
              <a:ext uri="{FF2B5EF4-FFF2-40B4-BE49-F238E27FC236}">
                <a16:creationId xmlns:a16="http://schemas.microsoft.com/office/drawing/2014/main" id="{45A46447-CFD6-A050-FBBD-6CFDC339908E}"/>
              </a:ext>
            </a:extLst>
          </p:cNvPr>
          <p:cNvSpPr txBox="1"/>
          <p:nvPr/>
        </p:nvSpPr>
        <p:spPr>
          <a:xfrm>
            <a:off x="2419350" y="310803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Passwords are the</a:t>
            </a:r>
            <a:br>
              <a:rPr lang="en-US" sz="3200" dirty="0">
                <a:solidFill>
                  <a:schemeClr val="bg1">
                    <a:lumMod val="95000"/>
                  </a:schemeClr>
                </a:solidFill>
                <a:latin typeface="Corbel" panose="020B0503020204020204" pitchFamily="34" charset="0"/>
              </a:rPr>
            </a:br>
            <a:r>
              <a:rPr lang="en-US" sz="3200" b="1" dirty="0">
                <a:solidFill>
                  <a:schemeClr val="bg1">
                    <a:lumMod val="95000"/>
                  </a:schemeClr>
                </a:solidFill>
                <a:latin typeface="Corbel" panose="020B0503020204020204" pitchFamily="34" charset="0"/>
              </a:rPr>
              <a:t>primary account credential</a:t>
            </a:r>
            <a:endParaRPr lang="en-US" sz="3200" dirty="0">
              <a:solidFill>
                <a:schemeClr val="bg1">
                  <a:lumMod val="95000"/>
                </a:schemeClr>
              </a:solidFill>
              <a:latin typeface="Corbel" panose="020B0503020204020204" pitchFamily="34" charset="0"/>
            </a:endParaRPr>
          </a:p>
        </p:txBody>
      </p:sp>
      <p:sp>
        <p:nvSpPr>
          <p:cNvPr id="2" name="TextBox 1">
            <a:extLst>
              <a:ext uri="{FF2B5EF4-FFF2-40B4-BE49-F238E27FC236}">
                <a16:creationId xmlns:a16="http://schemas.microsoft.com/office/drawing/2014/main" id="{A758FFDA-BF4E-7EA0-2EE1-0E2AF912B700}"/>
              </a:ext>
            </a:extLst>
          </p:cNvPr>
          <p:cNvSpPr txBox="1"/>
          <p:nvPr/>
        </p:nvSpPr>
        <p:spPr>
          <a:xfrm>
            <a:off x="4580301" y="-716738"/>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spTree>
    <p:extLst>
      <p:ext uri="{BB962C8B-B14F-4D97-AF65-F5344CB8AC3E}">
        <p14:creationId xmlns:p14="http://schemas.microsoft.com/office/powerpoint/2010/main" val="837590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C9C96E03-ABC0-7D05-2818-7573882A0CD1}"/>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sp>
        <p:nvSpPr>
          <p:cNvPr id="9" name="TextBox 8">
            <a:extLst>
              <a:ext uri="{FF2B5EF4-FFF2-40B4-BE49-F238E27FC236}">
                <a16:creationId xmlns:a16="http://schemas.microsoft.com/office/drawing/2014/main" id="{B99D1C14-7F05-E361-FF7E-B89639C5EF5B}"/>
              </a:ext>
            </a:extLst>
          </p:cNvPr>
          <p:cNvSpPr txBox="1"/>
          <p:nvPr/>
        </p:nvSpPr>
        <p:spPr>
          <a:xfrm>
            <a:off x="2419350" y="3142962"/>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Use </a:t>
            </a:r>
            <a:r>
              <a:rPr lang="en-US" sz="3200" b="1" dirty="0">
                <a:solidFill>
                  <a:schemeClr val="bg1">
                    <a:lumMod val="95000"/>
                  </a:schemeClr>
                </a:solidFill>
                <a:latin typeface="Corbel" panose="020B0503020204020204" pitchFamily="34" charset="0"/>
              </a:rPr>
              <a:t>API Keys</a:t>
            </a:r>
            <a:r>
              <a:rPr lang="en-US" sz="3200" dirty="0">
                <a:solidFill>
                  <a:schemeClr val="bg1">
                    <a:lumMod val="95000"/>
                  </a:schemeClr>
                </a:solidFill>
                <a:latin typeface="Corbel" panose="020B0503020204020204" pitchFamily="34" charset="0"/>
              </a:rPr>
              <a:t> as limited-privilege passwords</a:t>
            </a:r>
          </a:p>
        </p:txBody>
      </p:sp>
      <p:sp>
        <p:nvSpPr>
          <p:cNvPr id="10" name="!!Title">
            <a:extLst>
              <a:ext uri="{FF2B5EF4-FFF2-40B4-BE49-F238E27FC236}">
                <a16:creationId xmlns:a16="http://schemas.microsoft.com/office/drawing/2014/main" id="{7E9474FF-8D6E-006A-EFD7-41FF471B3AD4}"/>
              </a:ext>
            </a:extLst>
          </p:cNvPr>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11" name="!!txtAuthBg">
            <a:extLst>
              <a:ext uri="{FF2B5EF4-FFF2-40B4-BE49-F238E27FC236}">
                <a16:creationId xmlns:a16="http://schemas.microsoft.com/office/drawing/2014/main" id="{25E5B778-9954-37DD-BB53-052F0ABF0C23}"/>
              </a:ext>
            </a:extLst>
          </p:cNvPr>
          <p:cNvSpPr/>
          <p:nvPr/>
        </p:nvSpPr>
        <p:spPr>
          <a:xfrm>
            <a:off x="3772238" y="2109786"/>
            <a:ext cx="4685962" cy="732543"/>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xtUsername">
            <a:extLst>
              <a:ext uri="{FF2B5EF4-FFF2-40B4-BE49-F238E27FC236}">
                <a16:creationId xmlns:a16="http://schemas.microsoft.com/office/drawing/2014/main" id="{E7F99E19-41F6-C0AB-81A8-4344956CF53F}"/>
              </a:ext>
            </a:extLst>
          </p:cNvPr>
          <p:cNvSpPr txBox="1"/>
          <p:nvPr/>
        </p:nvSpPr>
        <p:spPr>
          <a:xfrm>
            <a:off x="3832654" y="2294248"/>
            <a:ext cx="11079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3" name="!!txtPassword">
            <a:extLst>
              <a:ext uri="{FF2B5EF4-FFF2-40B4-BE49-F238E27FC236}">
                <a16:creationId xmlns:a16="http://schemas.microsoft.com/office/drawing/2014/main" id="{0782CFF1-57F5-E696-BF55-D6D34CFB7559}"/>
              </a:ext>
            </a:extLst>
          </p:cNvPr>
          <p:cNvSpPr txBox="1"/>
          <p:nvPr/>
        </p:nvSpPr>
        <p:spPr>
          <a:xfrm>
            <a:off x="4761503" y="2298898"/>
            <a:ext cx="3570208" cy="400110"/>
          </a:xfrm>
          <a:prstGeom prst="rect">
            <a:avLst/>
          </a:prstGeom>
          <a:noFill/>
        </p:spPr>
        <p:txBody>
          <a:bodyPr wrap="none" rtlCol="0">
            <a:spAutoFit/>
          </a:bodyPr>
          <a:lstStyle/>
          <a:p>
            <a:r>
              <a:rPr lang="en-US" sz="2000" b="1" i="0" dirty="0">
                <a:solidFill>
                  <a:srgbClr val="333333"/>
                </a:solidFill>
                <a:effectLst/>
                <a:latin typeface="Courier New" panose="02070309020205020404" pitchFamily="49" charset="0"/>
                <a:cs typeface="Courier New" panose="02070309020205020404" pitchFamily="49" charset="0"/>
              </a:rPr>
              <a:t>O7SEkjRU2Um_UKyN3iqqmA</a:t>
            </a:r>
            <a:endParaRPr lang="en-US" sz="20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988143896"/>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486804" y="2214276"/>
            <a:ext cx="1007647" cy="1016935"/>
          </a:xfrm>
          <a:prstGeom prst="rect">
            <a:avLst/>
          </a:prstGeom>
        </p:spPr>
      </p:pic>
      <p:grpSp>
        <p:nvGrpSpPr>
          <p:cNvPr id="4" name="Group 3">
            <a:extLst>
              <a:ext uri="{FF2B5EF4-FFF2-40B4-BE49-F238E27FC236}">
                <a16:creationId xmlns:a16="http://schemas.microsoft.com/office/drawing/2014/main" id="{7CE44450-FAC1-1029-950B-EF89AE0431A8}"/>
              </a:ext>
            </a:extLst>
          </p:cNvPr>
          <p:cNvGrpSpPr/>
          <p:nvPr/>
        </p:nvGrpSpPr>
        <p:grpSpPr>
          <a:xfrm>
            <a:off x="3655728" y="2179363"/>
            <a:ext cx="4897721" cy="1275312"/>
            <a:chOff x="491742" y="3568700"/>
            <a:chExt cx="4897721" cy="1275312"/>
          </a:xfrm>
        </p:grpSpPr>
        <p:sp>
          <p:nvSpPr>
            <p:cNvPr id="5" name="Rectangle: Rounded Corners 4">
              <a:extLst>
                <a:ext uri="{FF2B5EF4-FFF2-40B4-BE49-F238E27FC236}">
                  <a16:creationId xmlns:a16="http://schemas.microsoft.com/office/drawing/2014/main" id="{45BC3082-FB9A-1553-7607-95A3658E884D}"/>
                </a:ext>
              </a:extLst>
            </p:cNvPr>
            <p:cNvSpPr/>
            <p:nvPr/>
          </p:nvSpPr>
          <p:spPr>
            <a:xfrm>
              <a:off x="491742" y="3568700"/>
              <a:ext cx="4897721" cy="127531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627883" y="3743690"/>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0" name="TextBox 19">
            <a:extLst>
              <a:ext uri="{FF2B5EF4-FFF2-40B4-BE49-F238E27FC236}">
                <a16:creationId xmlns:a16="http://schemas.microsoft.com/office/drawing/2014/main" id="{D84D114C-2C56-8A68-6749-4786E2316B28}"/>
              </a:ext>
            </a:extLst>
          </p:cNvPr>
          <p:cNvSpPr txBox="1"/>
          <p:nvPr/>
        </p:nvSpPr>
        <p:spPr>
          <a:xfrm>
            <a:off x="4363845" y="235011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4363845" y="2671999"/>
            <a:ext cx="3570208" cy="707886"/>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1: </a:t>
            </a:r>
            <a:r>
              <a:rPr lang="en-US" sz="2000" b="1" dirty="0">
                <a:latin typeface="Courier New" panose="02070309020205020404" pitchFamily="49" charset="0"/>
                <a:cs typeface="Courier New" panose="02070309020205020404" pitchFamily="49" charset="0"/>
              </a:rPr>
              <a:t>FG75319573!&amp;#1d</a:t>
            </a:r>
            <a:endParaRPr lang="en-US" sz="2000" dirty="0">
              <a:latin typeface="Courier New" panose="02070309020205020404" pitchFamily="49" charset="0"/>
              <a:cs typeface="Courier New" panose="02070309020205020404" pitchFamily="49" charset="0"/>
            </a:endParaRPr>
          </a:p>
          <a:p>
            <a:r>
              <a:rPr lang="en-US" sz="2000" dirty="0">
                <a:latin typeface="Courier New" panose="02070309020205020404" pitchFamily="49" charset="0"/>
                <a:cs typeface="Courier New" panose="02070309020205020404" pitchFamily="49" charset="0"/>
              </a:rPr>
              <a:t>API 2: </a:t>
            </a:r>
            <a:r>
              <a:rPr lang="en-US" sz="2000" b="1" dirty="0">
                <a:latin typeface="Courier New" panose="02070309020205020404" pitchFamily="49" charset="0"/>
                <a:cs typeface="Courier New" panose="02070309020205020404" pitchFamily="49" charset="0"/>
              </a:rPr>
              <a:t>6Ha*41d841(b@21</a:t>
            </a:r>
            <a:endParaRPr lang="en-US" sz="2000" dirty="0">
              <a:latin typeface="Courier New" panose="02070309020205020404" pitchFamily="49" charset="0"/>
              <a:cs typeface="Courier New" panose="02070309020205020404" pitchFamily="49" charset="0"/>
            </a:endParaRPr>
          </a:p>
        </p:txBody>
      </p:sp>
      <p:sp>
        <p:nvSpPr>
          <p:cNvPr id="23" name="TextBox 22">
            <a:extLst>
              <a:ext uri="{FF2B5EF4-FFF2-40B4-BE49-F238E27FC236}">
                <a16:creationId xmlns:a16="http://schemas.microsoft.com/office/drawing/2014/main" id="{9624EDD1-2751-6E87-651B-64BC7A198B61}"/>
              </a:ext>
            </a:extLst>
          </p:cNvPr>
          <p:cNvSpPr txBox="1"/>
          <p:nvPr/>
        </p:nvSpPr>
        <p:spPr>
          <a:xfrm>
            <a:off x="3696924" y="3754835"/>
            <a:ext cx="4714875"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API Keys = usage-specific credentials</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2" name="TextBox 21">
            <a:extLst>
              <a:ext uri="{FF2B5EF4-FFF2-40B4-BE49-F238E27FC236}">
                <a16:creationId xmlns:a16="http://schemas.microsoft.com/office/drawing/2014/main" id="{94F84AED-2369-A19D-8F7C-3A91BBA5D47F}"/>
              </a:ext>
            </a:extLst>
          </p:cNvPr>
          <p:cNvSpPr txBox="1"/>
          <p:nvPr/>
        </p:nvSpPr>
        <p:spPr>
          <a:xfrm>
            <a:off x="3696923" y="4260460"/>
            <a:ext cx="4714875"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For API calls only; NOT for logging in</a:t>
            </a:r>
          </a:p>
        </p:txBody>
      </p:sp>
      <p:pic>
        <p:nvPicPr>
          <p:cNvPr id="24" name="Picture 23">
            <a:extLst>
              <a:ext uri="{FF2B5EF4-FFF2-40B4-BE49-F238E27FC236}">
                <a16:creationId xmlns:a16="http://schemas.microsoft.com/office/drawing/2014/main" id="{5DB3EDF5-92F2-6323-19D6-E623EC892F36}"/>
              </a:ext>
            </a:extLst>
          </p:cNvPr>
          <p:cNvPicPr>
            <a:picLocks noChangeAspect="1"/>
          </p:cNvPicPr>
          <p:nvPr/>
        </p:nvPicPr>
        <p:blipFill>
          <a:blip r:embed="rId4"/>
          <a:stretch>
            <a:fillRect/>
          </a:stretch>
        </p:blipFill>
        <p:spPr>
          <a:xfrm>
            <a:off x="9662178" y="7163756"/>
            <a:ext cx="930283" cy="992661"/>
          </a:xfrm>
          <a:prstGeom prst="rect">
            <a:avLst/>
          </a:prstGeom>
        </p:spPr>
      </p:pic>
      <p:pic>
        <p:nvPicPr>
          <p:cNvPr id="26" name="Picture 25">
            <a:extLst>
              <a:ext uri="{FF2B5EF4-FFF2-40B4-BE49-F238E27FC236}">
                <a16:creationId xmlns:a16="http://schemas.microsoft.com/office/drawing/2014/main" id="{E87CE221-9542-4B5A-77E6-A392C2D42141}"/>
              </a:ext>
            </a:extLst>
          </p:cNvPr>
          <p:cNvPicPr>
            <a:picLocks noChangeAspect="1"/>
          </p:cNvPicPr>
          <p:nvPr/>
        </p:nvPicPr>
        <p:blipFill>
          <a:blip r:embed="rId4"/>
          <a:stretch>
            <a:fillRect/>
          </a:stretch>
        </p:blipFill>
        <p:spPr>
          <a:xfrm>
            <a:off x="1583164" y="7163756"/>
            <a:ext cx="930283" cy="992661"/>
          </a:xfrm>
          <a:prstGeom prst="rect">
            <a:avLst/>
          </a:prstGeom>
        </p:spPr>
      </p:pic>
      <p:cxnSp>
        <p:nvCxnSpPr>
          <p:cNvPr id="27" name="!!Arrow 2">
            <a:extLst>
              <a:ext uri="{FF2B5EF4-FFF2-40B4-BE49-F238E27FC236}">
                <a16:creationId xmlns:a16="http://schemas.microsoft.com/office/drawing/2014/main" id="{F0D37363-AB95-9373-9C31-96FA1BC530D0}"/>
              </a:ext>
            </a:extLst>
          </p:cNvPr>
          <p:cNvCxnSpPr>
            <a:cxnSpLocks/>
          </p:cNvCxnSpPr>
          <p:nvPr/>
        </p:nvCxnSpPr>
        <p:spPr>
          <a:xfrm flipH="1">
            <a:off x="2670629" y="7655161"/>
            <a:ext cx="6734628"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28" name="!!Url BG">
            <a:extLst>
              <a:ext uri="{FF2B5EF4-FFF2-40B4-BE49-F238E27FC236}">
                <a16:creationId xmlns:a16="http://schemas.microsoft.com/office/drawing/2014/main" id="{6BDC121B-8531-D417-1B55-4CACDFDE2216}"/>
              </a:ext>
            </a:extLst>
          </p:cNvPr>
          <p:cNvSpPr/>
          <p:nvPr/>
        </p:nvSpPr>
        <p:spPr>
          <a:xfrm>
            <a:off x="3791870" y="8048519"/>
            <a:ext cx="430016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1" name="!!URL">
            <a:extLst>
              <a:ext uri="{FF2B5EF4-FFF2-40B4-BE49-F238E27FC236}">
                <a16:creationId xmlns:a16="http://schemas.microsoft.com/office/drawing/2014/main" id="{B8E6B8B5-2721-D98B-976A-70F2178D51EA}"/>
              </a:ext>
            </a:extLst>
          </p:cNvPr>
          <p:cNvSpPr txBox="1"/>
          <p:nvPr/>
        </p:nvSpPr>
        <p:spPr>
          <a:xfrm>
            <a:off x="4980351" y="8061699"/>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sp>
        <p:nvSpPr>
          <p:cNvPr id="32" name="!!Header">
            <a:extLst>
              <a:ext uri="{FF2B5EF4-FFF2-40B4-BE49-F238E27FC236}">
                <a16:creationId xmlns:a16="http://schemas.microsoft.com/office/drawing/2014/main" id="{B41E23EF-657A-F13B-939B-768BECB0157C}"/>
              </a:ext>
            </a:extLst>
          </p:cNvPr>
          <p:cNvSpPr txBox="1"/>
          <p:nvPr/>
        </p:nvSpPr>
        <p:spPr>
          <a:xfrm>
            <a:off x="3962340" y="848190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33" name="!!Scheme">
            <a:extLst>
              <a:ext uri="{FF2B5EF4-FFF2-40B4-BE49-F238E27FC236}">
                <a16:creationId xmlns:a16="http://schemas.microsoft.com/office/drawing/2014/main" id="{D404231D-A212-2AB2-7F17-6980A92E893A}"/>
              </a:ext>
            </a:extLst>
          </p:cNvPr>
          <p:cNvSpPr txBox="1"/>
          <p:nvPr/>
        </p:nvSpPr>
        <p:spPr>
          <a:xfrm>
            <a:off x="6181665" y="848190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34" name="!!txtEncoded">
            <a:extLst>
              <a:ext uri="{FF2B5EF4-FFF2-40B4-BE49-F238E27FC236}">
                <a16:creationId xmlns:a16="http://schemas.microsoft.com/office/drawing/2014/main" id="{9B8BA449-3A05-2702-5D25-A6CFA64B5522}"/>
              </a:ext>
            </a:extLst>
          </p:cNvPr>
          <p:cNvSpPr txBox="1"/>
          <p:nvPr/>
        </p:nvSpPr>
        <p:spPr>
          <a:xfrm>
            <a:off x="7067571" y="8481904"/>
            <a:ext cx="4641436" cy="400110"/>
          </a:xfrm>
          <a:prstGeom prst="rect">
            <a:avLst/>
          </a:prstGeom>
          <a:noFill/>
        </p:spPr>
        <p:txBody>
          <a:bodyPr wrap="square">
            <a:spAutoFit/>
          </a:bodyPr>
          <a:lstStyle/>
          <a:p>
            <a:r>
              <a:rPr lang="en-US" sz="2000" dirty="0" err="1">
                <a:solidFill>
                  <a:schemeClr val="accent1"/>
                </a:solidFill>
                <a:latin typeface="Courier New" panose="02070309020205020404" pitchFamily="49" charset="0"/>
                <a:cs typeface="Courier New" panose="02070309020205020404" pitchFamily="49" charset="0"/>
              </a:rPr>
              <a:t>QWxp</a:t>
            </a:r>
            <a:r>
              <a:rPr lang="en-US" sz="2000" dirty="0">
                <a:solidFill>
                  <a:schemeClr val="accent1"/>
                </a:solidFill>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449956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500"/>
                                        <p:tgtEl>
                                          <p:spTgt spid="2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fade">
                                      <p:cBhvr>
                                        <p:cTn id="16" dur="500"/>
                                        <p:tgtEl>
                                          <p:spTgt spid="2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fade">
                                      <p:cBhvr>
                                        <p:cTn id="19" dur="500"/>
                                        <p:tgtEl>
                                          <p:spTgt spid="23"/>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22"/>
                                        </p:tgtEl>
                                        <p:attrNameLst>
                                          <p:attrName>style.visibility</p:attrName>
                                        </p:attrNameLst>
                                      </p:cBhvr>
                                      <p:to>
                                        <p:strVal val="visible"/>
                                      </p:to>
                                    </p:set>
                                    <p:animEffect transition="in" filter="fade">
                                      <p:cBhvr>
                                        <p:cTn id="24"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23" grpId="0"/>
      <p:bldP spid="22" grpId="0"/>
    </p:bld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486804" y="2214276"/>
            <a:ext cx="1007647" cy="1016935"/>
          </a:xfrm>
          <a:prstGeom prst="rect">
            <a:avLst/>
          </a:prstGeom>
        </p:spPr>
      </p:pic>
      <p:grpSp>
        <p:nvGrpSpPr>
          <p:cNvPr id="4" name="Group 3">
            <a:extLst>
              <a:ext uri="{FF2B5EF4-FFF2-40B4-BE49-F238E27FC236}">
                <a16:creationId xmlns:a16="http://schemas.microsoft.com/office/drawing/2014/main" id="{7CE44450-FAC1-1029-950B-EF89AE0431A8}"/>
              </a:ext>
            </a:extLst>
          </p:cNvPr>
          <p:cNvGrpSpPr/>
          <p:nvPr/>
        </p:nvGrpSpPr>
        <p:grpSpPr>
          <a:xfrm>
            <a:off x="3655728" y="2179363"/>
            <a:ext cx="4897721" cy="1275312"/>
            <a:chOff x="491742" y="3568700"/>
            <a:chExt cx="4897721" cy="1275312"/>
          </a:xfrm>
        </p:grpSpPr>
        <p:sp>
          <p:nvSpPr>
            <p:cNvPr id="5" name="Rectangle: Rounded Corners 4">
              <a:extLst>
                <a:ext uri="{FF2B5EF4-FFF2-40B4-BE49-F238E27FC236}">
                  <a16:creationId xmlns:a16="http://schemas.microsoft.com/office/drawing/2014/main" id="{45BC3082-FB9A-1553-7607-95A3658E884D}"/>
                </a:ext>
              </a:extLst>
            </p:cNvPr>
            <p:cNvSpPr/>
            <p:nvPr/>
          </p:nvSpPr>
          <p:spPr>
            <a:xfrm>
              <a:off x="491742" y="3568700"/>
              <a:ext cx="4897721" cy="127531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627883" y="3743690"/>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0" name="TextBox 19">
            <a:extLst>
              <a:ext uri="{FF2B5EF4-FFF2-40B4-BE49-F238E27FC236}">
                <a16:creationId xmlns:a16="http://schemas.microsoft.com/office/drawing/2014/main" id="{D84D114C-2C56-8A68-6749-4786E2316B28}"/>
              </a:ext>
            </a:extLst>
          </p:cNvPr>
          <p:cNvSpPr txBox="1"/>
          <p:nvPr/>
        </p:nvSpPr>
        <p:spPr>
          <a:xfrm>
            <a:off x="4363845" y="235011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4363845" y="2671999"/>
            <a:ext cx="3570208" cy="707886"/>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1: </a:t>
            </a:r>
            <a:r>
              <a:rPr lang="en-US" sz="2000" b="1" dirty="0">
                <a:latin typeface="Courier New" panose="02070309020205020404" pitchFamily="49" charset="0"/>
                <a:cs typeface="Courier New" panose="02070309020205020404" pitchFamily="49" charset="0"/>
              </a:rPr>
              <a:t>FG75319573!&amp;#1d</a:t>
            </a:r>
            <a:endParaRPr lang="en-US" sz="2000" dirty="0">
              <a:latin typeface="Courier New" panose="02070309020205020404" pitchFamily="49" charset="0"/>
              <a:cs typeface="Courier New" panose="02070309020205020404" pitchFamily="49" charset="0"/>
            </a:endParaRPr>
          </a:p>
          <a:p>
            <a:r>
              <a:rPr lang="en-US" sz="2000" dirty="0">
                <a:latin typeface="Courier New" panose="02070309020205020404" pitchFamily="49" charset="0"/>
                <a:cs typeface="Courier New" panose="02070309020205020404" pitchFamily="49" charset="0"/>
              </a:rPr>
              <a:t>API 2: </a:t>
            </a:r>
            <a:r>
              <a:rPr lang="en-US" sz="2000" b="1" dirty="0">
                <a:latin typeface="Courier New" panose="02070309020205020404" pitchFamily="49" charset="0"/>
                <a:cs typeface="Courier New" panose="02070309020205020404" pitchFamily="49" charset="0"/>
              </a:rPr>
              <a:t>6Ha*41d841(b@21</a:t>
            </a:r>
            <a:endParaRPr lang="en-US" sz="2000" dirty="0">
              <a:latin typeface="Courier New" panose="02070309020205020404" pitchFamily="49" charset="0"/>
              <a:cs typeface="Courier New" panose="02070309020205020404" pitchFamily="49" charset="0"/>
            </a:endParaRPr>
          </a:p>
        </p:txBody>
      </p:sp>
      <p:sp>
        <p:nvSpPr>
          <p:cNvPr id="23" name="TextBox 22">
            <a:extLst>
              <a:ext uri="{FF2B5EF4-FFF2-40B4-BE49-F238E27FC236}">
                <a16:creationId xmlns:a16="http://schemas.microsoft.com/office/drawing/2014/main" id="{9624EDD1-2751-6E87-651B-64BC7A198B61}"/>
              </a:ext>
            </a:extLst>
          </p:cNvPr>
          <p:cNvSpPr txBox="1"/>
          <p:nvPr/>
        </p:nvSpPr>
        <p:spPr>
          <a:xfrm>
            <a:off x="3696924" y="3754835"/>
            <a:ext cx="4714875"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API Keys = usage-specific credentials</a:t>
            </a:r>
          </a:p>
        </p:txBody>
      </p:sp>
      <p:pic>
        <p:nvPicPr>
          <p:cNvPr id="16" name="Picture 15">
            <a:extLst>
              <a:ext uri="{FF2B5EF4-FFF2-40B4-BE49-F238E27FC236}">
                <a16:creationId xmlns:a16="http://schemas.microsoft.com/office/drawing/2014/main" id="{1B1E9668-906C-6B8F-5754-B1F8CE20ADAF}"/>
              </a:ext>
            </a:extLst>
          </p:cNvPr>
          <p:cNvPicPr>
            <a:picLocks noChangeAspect="1"/>
          </p:cNvPicPr>
          <p:nvPr/>
        </p:nvPicPr>
        <p:blipFill>
          <a:blip r:embed="rId4"/>
          <a:stretch>
            <a:fillRect/>
          </a:stretch>
        </p:blipFill>
        <p:spPr>
          <a:xfrm>
            <a:off x="9662178" y="7163756"/>
            <a:ext cx="930283" cy="992661"/>
          </a:xfrm>
          <a:prstGeom prst="rect">
            <a:avLst/>
          </a:prstGeom>
        </p:spPr>
      </p:pic>
      <p:pic>
        <p:nvPicPr>
          <p:cNvPr id="17" name="Picture 16">
            <a:extLst>
              <a:ext uri="{FF2B5EF4-FFF2-40B4-BE49-F238E27FC236}">
                <a16:creationId xmlns:a16="http://schemas.microsoft.com/office/drawing/2014/main" id="{555D3F43-31F2-3F3D-9558-881E45380449}"/>
              </a:ext>
            </a:extLst>
          </p:cNvPr>
          <p:cNvPicPr>
            <a:picLocks noChangeAspect="1"/>
          </p:cNvPicPr>
          <p:nvPr/>
        </p:nvPicPr>
        <p:blipFill>
          <a:blip r:embed="rId4"/>
          <a:stretch>
            <a:fillRect/>
          </a:stretch>
        </p:blipFill>
        <p:spPr>
          <a:xfrm>
            <a:off x="1583164" y="7163756"/>
            <a:ext cx="930283" cy="992661"/>
          </a:xfrm>
          <a:prstGeom prst="rect">
            <a:avLst/>
          </a:prstGeom>
        </p:spPr>
      </p:pic>
      <p:cxnSp>
        <p:nvCxnSpPr>
          <p:cNvPr id="25" name="!!Arrow 2">
            <a:extLst>
              <a:ext uri="{FF2B5EF4-FFF2-40B4-BE49-F238E27FC236}">
                <a16:creationId xmlns:a16="http://schemas.microsoft.com/office/drawing/2014/main" id="{0D18EB23-5D95-50BC-A7CF-D484E4E2D30B}"/>
              </a:ext>
            </a:extLst>
          </p:cNvPr>
          <p:cNvCxnSpPr>
            <a:cxnSpLocks/>
          </p:cNvCxnSpPr>
          <p:nvPr/>
        </p:nvCxnSpPr>
        <p:spPr>
          <a:xfrm flipH="1">
            <a:off x="2670629" y="7655161"/>
            <a:ext cx="6734628"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9" name="!!Url BG">
            <a:extLst>
              <a:ext uri="{FF2B5EF4-FFF2-40B4-BE49-F238E27FC236}">
                <a16:creationId xmlns:a16="http://schemas.microsoft.com/office/drawing/2014/main" id="{6B7F0982-BAB5-6B4B-D2AB-0D12249B05BD}"/>
              </a:ext>
            </a:extLst>
          </p:cNvPr>
          <p:cNvSpPr/>
          <p:nvPr/>
        </p:nvSpPr>
        <p:spPr>
          <a:xfrm>
            <a:off x="3791870" y="8048519"/>
            <a:ext cx="430016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5" name="!!URL">
            <a:extLst>
              <a:ext uri="{FF2B5EF4-FFF2-40B4-BE49-F238E27FC236}">
                <a16:creationId xmlns:a16="http://schemas.microsoft.com/office/drawing/2014/main" id="{B6E52EFE-0D11-EDF7-CD28-6AA02957E439}"/>
              </a:ext>
            </a:extLst>
          </p:cNvPr>
          <p:cNvSpPr txBox="1"/>
          <p:nvPr/>
        </p:nvSpPr>
        <p:spPr>
          <a:xfrm>
            <a:off x="4980351" y="8061699"/>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sp>
        <p:nvSpPr>
          <p:cNvPr id="24" name="TextBox 23">
            <a:extLst>
              <a:ext uri="{FF2B5EF4-FFF2-40B4-BE49-F238E27FC236}">
                <a16:creationId xmlns:a16="http://schemas.microsoft.com/office/drawing/2014/main" id="{08305C4E-5231-3FEE-4A4E-D3ACCBAD9D22}"/>
              </a:ext>
            </a:extLst>
          </p:cNvPr>
          <p:cNvSpPr txBox="1"/>
          <p:nvPr/>
        </p:nvSpPr>
        <p:spPr>
          <a:xfrm>
            <a:off x="2274827" y="5243351"/>
            <a:ext cx="7334250" cy="584775"/>
          </a:xfrm>
          <a:prstGeom prst="rect">
            <a:avLst/>
          </a:prstGeom>
          <a:noFill/>
        </p:spPr>
        <p:txBody>
          <a:bodyPr wrap="square" rtlCol="0">
            <a:spAutoFit/>
          </a:bodyPr>
          <a:lstStyle/>
          <a:p>
            <a:pPr algn="ctr"/>
            <a:r>
              <a:rPr lang="en-US" sz="3200" dirty="0">
                <a:solidFill>
                  <a:srgbClr val="FF0000"/>
                </a:solidFill>
                <a:latin typeface="Corbel" panose="020B0503020204020204" pitchFamily="34" charset="0"/>
              </a:rPr>
              <a:t>Do not use standard </a:t>
            </a:r>
            <a:r>
              <a:rPr lang="en-US" sz="2800" dirty="0">
                <a:solidFill>
                  <a:srgbClr val="FF0000"/>
                </a:solidFill>
                <a:latin typeface="Consolas" panose="020B0609020204030204" pitchFamily="49" charset="0"/>
              </a:rPr>
              <a:t>GUIDs</a:t>
            </a:r>
            <a:r>
              <a:rPr lang="en-US" sz="3200" dirty="0">
                <a:solidFill>
                  <a:srgbClr val="FF0000"/>
                </a:solidFill>
                <a:latin typeface="Corbel" panose="020B0503020204020204" pitchFamily="34" charset="0"/>
              </a:rPr>
              <a:t> for API Keys!</a:t>
            </a:r>
          </a:p>
        </p:txBody>
      </p:sp>
      <p:sp>
        <p:nvSpPr>
          <p:cNvPr id="28" name="Rectangle: Rounded Corners 27">
            <a:extLst>
              <a:ext uri="{FF2B5EF4-FFF2-40B4-BE49-F238E27FC236}">
                <a16:creationId xmlns:a16="http://schemas.microsoft.com/office/drawing/2014/main" id="{2BC51E1C-32EF-A1FB-F6CA-98670EDA2F93}"/>
              </a:ext>
            </a:extLst>
          </p:cNvPr>
          <p:cNvSpPr/>
          <p:nvPr/>
        </p:nvSpPr>
        <p:spPr>
          <a:xfrm>
            <a:off x="2406594" y="5271829"/>
            <a:ext cx="7122273" cy="584773"/>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6CB656B1-917D-97B7-5B58-C955A08281E7}"/>
              </a:ext>
            </a:extLst>
          </p:cNvPr>
          <p:cNvSpPr txBox="1"/>
          <p:nvPr/>
        </p:nvSpPr>
        <p:spPr>
          <a:xfrm>
            <a:off x="3696923" y="4260460"/>
            <a:ext cx="4714875"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For API calls only; NOT for logging in</a:t>
            </a:r>
          </a:p>
        </p:txBody>
      </p:sp>
      <p:sp>
        <p:nvSpPr>
          <p:cNvPr id="22" name="!!Header">
            <a:extLst>
              <a:ext uri="{FF2B5EF4-FFF2-40B4-BE49-F238E27FC236}">
                <a16:creationId xmlns:a16="http://schemas.microsoft.com/office/drawing/2014/main" id="{810E3974-ACA7-7777-D160-CEF7045D9260}"/>
              </a:ext>
            </a:extLst>
          </p:cNvPr>
          <p:cNvSpPr txBox="1"/>
          <p:nvPr/>
        </p:nvSpPr>
        <p:spPr>
          <a:xfrm>
            <a:off x="3962340" y="848190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31" name="!!Scheme">
            <a:extLst>
              <a:ext uri="{FF2B5EF4-FFF2-40B4-BE49-F238E27FC236}">
                <a16:creationId xmlns:a16="http://schemas.microsoft.com/office/drawing/2014/main" id="{61FE9872-7C33-A756-651C-3F1E24DC424B}"/>
              </a:ext>
            </a:extLst>
          </p:cNvPr>
          <p:cNvSpPr txBox="1"/>
          <p:nvPr/>
        </p:nvSpPr>
        <p:spPr>
          <a:xfrm>
            <a:off x="6181665" y="848190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33" name="!!txtEncoded">
            <a:extLst>
              <a:ext uri="{FF2B5EF4-FFF2-40B4-BE49-F238E27FC236}">
                <a16:creationId xmlns:a16="http://schemas.microsoft.com/office/drawing/2014/main" id="{C8D9961B-8297-6B7B-E71D-ADC53D533618}"/>
              </a:ext>
            </a:extLst>
          </p:cNvPr>
          <p:cNvSpPr txBox="1"/>
          <p:nvPr/>
        </p:nvSpPr>
        <p:spPr>
          <a:xfrm>
            <a:off x="7067571" y="8481904"/>
            <a:ext cx="4641436" cy="400110"/>
          </a:xfrm>
          <a:prstGeom prst="rect">
            <a:avLst/>
          </a:prstGeom>
          <a:noFill/>
        </p:spPr>
        <p:txBody>
          <a:bodyPr wrap="square">
            <a:spAutoFit/>
          </a:bodyPr>
          <a:lstStyle/>
          <a:p>
            <a:r>
              <a:rPr lang="en-US" sz="2000" dirty="0" err="1">
                <a:solidFill>
                  <a:schemeClr val="accent1"/>
                </a:solidFill>
                <a:latin typeface="Courier New" panose="02070309020205020404" pitchFamily="49" charset="0"/>
                <a:cs typeface="Courier New" panose="02070309020205020404" pitchFamily="49" charset="0"/>
              </a:rPr>
              <a:t>QWxp</a:t>
            </a:r>
            <a:r>
              <a:rPr lang="en-US" sz="2000" dirty="0">
                <a:solidFill>
                  <a:schemeClr val="accent1"/>
                </a:solidFill>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303914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4069960"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passwords</a:t>
            </a:r>
            <a:endParaRPr lang="en-US" sz="3200" dirty="0">
              <a:solidFill>
                <a:schemeClr val="bg1">
                  <a:lumMod val="95000"/>
                </a:schemeClr>
              </a:solidFill>
              <a:latin typeface="Corbel" panose="020B0503020204020204" pitchFamily="34" charset="0"/>
            </a:endParaRPr>
          </a:p>
        </p:txBody>
      </p:sp>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486804" y="2214276"/>
            <a:ext cx="1007647" cy="1016935"/>
          </a:xfrm>
          <a:prstGeom prst="rect">
            <a:avLst/>
          </a:prstGeom>
        </p:spPr>
      </p:pic>
      <p:grpSp>
        <p:nvGrpSpPr>
          <p:cNvPr id="4" name="Group 3">
            <a:extLst>
              <a:ext uri="{FF2B5EF4-FFF2-40B4-BE49-F238E27FC236}">
                <a16:creationId xmlns:a16="http://schemas.microsoft.com/office/drawing/2014/main" id="{7CE44450-FAC1-1029-950B-EF89AE0431A8}"/>
              </a:ext>
            </a:extLst>
          </p:cNvPr>
          <p:cNvGrpSpPr/>
          <p:nvPr/>
        </p:nvGrpSpPr>
        <p:grpSpPr>
          <a:xfrm>
            <a:off x="3655728" y="2179363"/>
            <a:ext cx="4897721" cy="1275312"/>
            <a:chOff x="491742" y="3568700"/>
            <a:chExt cx="4897721" cy="1275312"/>
          </a:xfrm>
        </p:grpSpPr>
        <p:sp>
          <p:nvSpPr>
            <p:cNvPr id="5" name="Rectangle: Rounded Corners 4">
              <a:extLst>
                <a:ext uri="{FF2B5EF4-FFF2-40B4-BE49-F238E27FC236}">
                  <a16:creationId xmlns:a16="http://schemas.microsoft.com/office/drawing/2014/main" id="{45BC3082-FB9A-1553-7607-95A3658E884D}"/>
                </a:ext>
              </a:extLst>
            </p:cNvPr>
            <p:cNvSpPr/>
            <p:nvPr/>
          </p:nvSpPr>
          <p:spPr>
            <a:xfrm>
              <a:off x="491742" y="3568700"/>
              <a:ext cx="4897721" cy="127531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627883" y="3743690"/>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0" name="TextBox 19">
            <a:extLst>
              <a:ext uri="{FF2B5EF4-FFF2-40B4-BE49-F238E27FC236}">
                <a16:creationId xmlns:a16="http://schemas.microsoft.com/office/drawing/2014/main" id="{D84D114C-2C56-8A68-6749-4786E2316B28}"/>
              </a:ext>
            </a:extLst>
          </p:cNvPr>
          <p:cNvSpPr txBox="1"/>
          <p:nvPr/>
        </p:nvSpPr>
        <p:spPr>
          <a:xfrm>
            <a:off x="4363845" y="235011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4363845" y="2671999"/>
            <a:ext cx="3570208" cy="707886"/>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1: </a:t>
            </a:r>
            <a:r>
              <a:rPr lang="en-US" sz="2000" b="1" dirty="0">
                <a:solidFill>
                  <a:srgbClr val="5B9BD5"/>
                </a:solidFill>
                <a:latin typeface="Courier New" panose="02070309020205020404" pitchFamily="49" charset="0"/>
                <a:cs typeface="Courier New" panose="02070309020205020404" pitchFamily="49" charset="0"/>
              </a:rPr>
              <a:t>FG75319573!&amp;#1d</a:t>
            </a:r>
            <a:endParaRPr lang="en-US" sz="2000" dirty="0">
              <a:solidFill>
                <a:srgbClr val="5B9BD5"/>
              </a:solidFill>
              <a:latin typeface="Courier New" panose="02070309020205020404" pitchFamily="49" charset="0"/>
              <a:cs typeface="Courier New" panose="02070309020205020404" pitchFamily="49" charset="0"/>
            </a:endParaRPr>
          </a:p>
          <a:p>
            <a:r>
              <a:rPr lang="en-US" sz="2000" dirty="0">
                <a:latin typeface="Courier New" panose="02070309020205020404" pitchFamily="49" charset="0"/>
                <a:cs typeface="Courier New" panose="02070309020205020404" pitchFamily="49" charset="0"/>
              </a:rPr>
              <a:t>API 2: </a:t>
            </a:r>
            <a:r>
              <a:rPr lang="en-US" sz="2000" b="1" dirty="0">
                <a:latin typeface="Courier New" panose="02070309020205020404" pitchFamily="49" charset="0"/>
                <a:cs typeface="Courier New" panose="02070309020205020404" pitchFamily="49" charset="0"/>
              </a:rPr>
              <a:t>6Ha*41d841(b@21</a:t>
            </a:r>
            <a:endParaRPr lang="en-US" sz="2000" dirty="0">
              <a:latin typeface="Courier New" panose="02070309020205020404" pitchFamily="49" charset="0"/>
              <a:cs typeface="Courier New" panose="02070309020205020404" pitchFamily="49" charset="0"/>
            </a:endParaRPr>
          </a:p>
        </p:txBody>
      </p:sp>
      <p:pic>
        <p:nvPicPr>
          <p:cNvPr id="15" name="Picture 14">
            <a:extLst>
              <a:ext uri="{FF2B5EF4-FFF2-40B4-BE49-F238E27FC236}">
                <a16:creationId xmlns:a16="http://schemas.microsoft.com/office/drawing/2014/main" id="{59D28B18-35C7-441A-0BDB-EA509976B232}"/>
              </a:ext>
            </a:extLst>
          </p:cNvPr>
          <p:cNvPicPr>
            <a:picLocks noChangeAspect="1"/>
          </p:cNvPicPr>
          <p:nvPr/>
        </p:nvPicPr>
        <p:blipFill>
          <a:blip r:embed="rId4"/>
          <a:stretch>
            <a:fillRect/>
          </a:stretch>
        </p:blipFill>
        <p:spPr>
          <a:xfrm>
            <a:off x="9662178" y="3912554"/>
            <a:ext cx="930283" cy="992661"/>
          </a:xfrm>
          <a:prstGeom prst="rect">
            <a:avLst/>
          </a:prstGeom>
        </p:spPr>
      </p:pic>
      <p:pic>
        <p:nvPicPr>
          <p:cNvPr id="16" name="Picture 15">
            <a:extLst>
              <a:ext uri="{FF2B5EF4-FFF2-40B4-BE49-F238E27FC236}">
                <a16:creationId xmlns:a16="http://schemas.microsoft.com/office/drawing/2014/main" id="{E0A64B77-A448-3A42-916D-79DC699FDE38}"/>
              </a:ext>
            </a:extLst>
          </p:cNvPr>
          <p:cNvPicPr>
            <a:picLocks noChangeAspect="1"/>
          </p:cNvPicPr>
          <p:nvPr/>
        </p:nvPicPr>
        <p:blipFill>
          <a:blip r:embed="rId4"/>
          <a:stretch>
            <a:fillRect/>
          </a:stretch>
        </p:blipFill>
        <p:spPr>
          <a:xfrm>
            <a:off x="1583164" y="3912554"/>
            <a:ext cx="930283" cy="992661"/>
          </a:xfrm>
          <a:prstGeom prst="rect">
            <a:avLst/>
          </a:prstGeom>
        </p:spPr>
      </p:pic>
      <p:cxnSp>
        <p:nvCxnSpPr>
          <p:cNvPr id="24" name="!!Arrow 2">
            <a:extLst>
              <a:ext uri="{FF2B5EF4-FFF2-40B4-BE49-F238E27FC236}">
                <a16:creationId xmlns:a16="http://schemas.microsoft.com/office/drawing/2014/main" id="{FEE30406-E0EF-1259-6E5B-7D2C3B776F80}"/>
              </a:ext>
            </a:extLst>
          </p:cNvPr>
          <p:cNvCxnSpPr>
            <a:cxnSpLocks/>
          </p:cNvCxnSpPr>
          <p:nvPr/>
        </p:nvCxnSpPr>
        <p:spPr>
          <a:xfrm flipH="1">
            <a:off x="2670629" y="4403959"/>
            <a:ext cx="6734628"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32" name="!!Url BG">
            <a:extLst>
              <a:ext uri="{FF2B5EF4-FFF2-40B4-BE49-F238E27FC236}">
                <a16:creationId xmlns:a16="http://schemas.microsoft.com/office/drawing/2014/main" id="{5E633C3C-4332-AC22-E64B-D60E57F563D0}"/>
              </a:ext>
            </a:extLst>
          </p:cNvPr>
          <p:cNvSpPr/>
          <p:nvPr/>
        </p:nvSpPr>
        <p:spPr>
          <a:xfrm>
            <a:off x="3791870" y="4637099"/>
            <a:ext cx="430016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3" name="!!URL">
            <a:extLst>
              <a:ext uri="{FF2B5EF4-FFF2-40B4-BE49-F238E27FC236}">
                <a16:creationId xmlns:a16="http://schemas.microsoft.com/office/drawing/2014/main" id="{DE9F8162-002A-F109-D19F-B9349BC58F35}"/>
              </a:ext>
            </a:extLst>
          </p:cNvPr>
          <p:cNvSpPr txBox="1"/>
          <p:nvPr/>
        </p:nvSpPr>
        <p:spPr>
          <a:xfrm>
            <a:off x="4980351" y="4650279"/>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sp>
        <p:nvSpPr>
          <p:cNvPr id="28" name="Freeform: Shape 27">
            <a:extLst>
              <a:ext uri="{FF2B5EF4-FFF2-40B4-BE49-F238E27FC236}">
                <a16:creationId xmlns:a16="http://schemas.microsoft.com/office/drawing/2014/main" id="{CD76D9EF-7DED-3104-FDA8-2E00A13D4262}"/>
              </a:ext>
            </a:extLst>
          </p:cNvPr>
          <p:cNvSpPr/>
          <p:nvPr/>
        </p:nvSpPr>
        <p:spPr>
          <a:xfrm>
            <a:off x="8034997" y="2872673"/>
            <a:ext cx="956699" cy="2354782"/>
          </a:xfrm>
          <a:custGeom>
            <a:avLst/>
            <a:gdLst>
              <a:gd name="connsiteX0" fmla="*/ 0 w 956699"/>
              <a:gd name="connsiteY0" fmla="*/ 0 h 2354782"/>
              <a:gd name="connsiteX1" fmla="*/ 954860 w 956699"/>
              <a:gd name="connsiteY1" fmla="*/ 1132885 h 2354782"/>
              <a:gd name="connsiteX2" fmla="*/ 242761 w 956699"/>
              <a:gd name="connsiteY2" fmla="*/ 2354782 h 2354782"/>
            </a:gdLst>
            <a:ahLst/>
            <a:cxnLst>
              <a:cxn ang="0">
                <a:pos x="connsiteX0" y="connsiteY0"/>
              </a:cxn>
              <a:cxn ang="0">
                <a:pos x="connsiteX1" y="connsiteY1"/>
              </a:cxn>
              <a:cxn ang="0">
                <a:pos x="connsiteX2" y="connsiteY2"/>
              </a:cxn>
            </a:cxnLst>
            <a:rect l="l" t="t" r="r" b="b"/>
            <a:pathLst>
              <a:path w="956699" h="2354782">
                <a:moveTo>
                  <a:pt x="0" y="0"/>
                </a:moveTo>
                <a:cubicBezTo>
                  <a:pt x="457200" y="370210"/>
                  <a:pt x="914400" y="740421"/>
                  <a:pt x="954860" y="1132885"/>
                </a:cubicBezTo>
                <a:cubicBezTo>
                  <a:pt x="995320" y="1525349"/>
                  <a:pt x="356049" y="2157876"/>
                  <a:pt x="242761" y="2354782"/>
                </a:cubicBezTo>
              </a:path>
            </a:pathLst>
          </a:custGeom>
          <a:noFill/>
          <a:ln>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Rounded Corners 36">
            <a:extLst>
              <a:ext uri="{FF2B5EF4-FFF2-40B4-BE49-F238E27FC236}">
                <a16:creationId xmlns:a16="http://schemas.microsoft.com/office/drawing/2014/main" id="{AD1E28C3-AC0C-D123-3D40-04FE47F90FB8}"/>
              </a:ext>
            </a:extLst>
          </p:cNvPr>
          <p:cNvSpPr/>
          <p:nvPr/>
        </p:nvSpPr>
        <p:spPr>
          <a:xfrm>
            <a:off x="3971469" y="5111944"/>
            <a:ext cx="4007277"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Header">
            <a:extLst>
              <a:ext uri="{FF2B5EF4-FFF2-40B4-BE49-F238E27FC236}">
                <a16:creationId xmlns:a16="http://schemas.microsoft.com/office/drawing/2014/main" id="{3E179D56-B7A5-F458-3033-B5C60CD08093}"/>
              </a:ext>
            </a:extLst>
          </p:cNvPr>
          <p:cNvSpPr txBox="1"/>
          <p:nvPr/>
        </p:nvSpPr>
        <p:spPr>
          <a:xfrm>
            <a:off x="3906627" y="5037585"/>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22" name="!!Scheme">
            <a:extLst>
              <a:ext uri="{FF2B5EF4-FFF2-40B4-BE49-F238E27FC236}">
                <a16:creationId xmlns:a16="http://schemas.microsoft.com/office/drawing/2014/main" id="{F51C80B4-9007-FB0D-4018-B5B142F51D2E}"/>
              </a:ext>
            </a:extLst>
          </p:cNvPr>
          <p:cNvSpPr txBox="1"/>
          <p:nvPr/>
        </p:nvSpPr>
        <p:spPr>
          <a:xfrm>
            <a:off x="6125952" y="5037585"/>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23" name="!!txtEncoded">
            <a:extLst>
              <a:ext uri="{FF2B5EF4-FFF2-40B4-BE49-F238E27FC236}">
                <a16:creationId xmlns:a16="http://schemas.microsoft.com/office/drawing/2014/main" id="{79E827C0-504F-6F42-B4A0-214DE53C8F77}"/>
              </a:ext>
            </a:extLst>
          </p:cNvPr>
          <p:cNvSpPr txBox="1"/>
          <p:nvPr/>
        </p:nvSpPr>
        <p:spPr>
          <a:xfrm>
            <a:off x="7011858" y="5037585"/>
            <a:ext cx="4641436" cy="400110"/>
          </a:xfrm>
          <a:prstGeom prst="rect">
            <a:avLst/>
          </a:prstGeom>
          <a:noFill/>
        </p:spPr>
        <p:txBody>
          <a:bodyPr wrap="square">
            <a:spAutoFit/>
          </a:bodyPr>
          <a:lstStyle/>
          <a:p>
            <a:r>
              <a:rPr lang="en-US" sz="2000" dirty="0" err="1">
                <a:solidFill>
                  <a:schemeClr val="accent1"/>
                </a:solidFill>
                <a:latin typeface="Courier New" panose="02070309020205020404" pitchFamily="49" charset="0"/>
                <a:cs typeface="Courier New" panose="02070309020205020404" pitchFamily="49" charset="0"/>
              </a:rPr>
              <a:t>QWxp</a:t>
            </a:r>
            <a:r>
              <a:rPr lang="en-US" sz="2000" dirty="0">
                <a:solidFill>
                  <a:schemeClr val="accent1"/>
                </a:solidFill>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p:txBody>
      </p:sp>
      <p:sp>
        <p:nvSpPr>
          <p:cNvPr id="9" name="TextBox 8">
            <a:extLst>
              <a:ext uri="{FF2B5EF4-FFF2-40B4-BE49-F238E27FC236}">
                <a16:creationId xmlns:a16="http://schemas.microsoft.com/office/drawing/2014/main" id="{80F07209-FC61-9F74-4495-2C6AB53A077F}"/>
              </a:ext>
            </a:extLst>
          </p:cNvPr>
          <p:cNvSpPr txBox="1"/>
          <p:nvPr/>
        </p:nvSpPr>
        <p:spPr>
          <a:xfrm>
            <a:off x="8361302" y="2851909"/>
            <a:ext cx="4043010" cy="707886"/>
          </a:xfrm>
          <a:prstGeom prst="rect">
            <a:avLst/>
          </a:prstGeom>
          <a:noFill/>
        </p:spPr>
        <p:txBody>
          <a:bodyPr wrap="square" rtlCol="0">
            <a:spAutoFit/>
          </a:bodyPr>
          <a:lstStyle/>
          <a:p>
            <a:pPr algn="ctr"/>
            <a:r>
              <a:rPr lang="en-US" sz="2000" dirty="0">
                <a:solidFill>
                  <a:srgbClr val="FD7D00"/>
                </a:solidFill>
                <a:latin typeface="Corbel" panose="020B0503020204020204" pitchFamily="34" charset="0"/>
              </a:rPr>
              <a:t>Use </a:t>
            </a:r>
            <a:r>
              <a:rPr lang="en-US" sz="2000" b="1" dirty="0">
                <a:solidFill>
                  <a:srgbClr val="FD7D00"/>
                </a:solidFill>
                <a:latin typeface="Corbel" panose="020B0503020204020204" pitchFamily="34" charset="0"/>
              </a:rPr>
              <a:t>API Key </a:t>
            </a:r>
            <a:r>
              <a:rPr lang="en-US" sz="2000" dirty="0">
                <a:solidFill>
                  <a:srgbClr val="FD7D00"/>
                </a:solidFill>
                <a:latin typeface="Corbel" panose="020B0503020204020204" pitchFamily="34" charset="0"/>
              </a:rPr>
              <a:t>instead of </a:t>
            </a:r>
            <a:r>
              <a:rPr lang="en-US" sz="2000" b="1" dirty="0">
                <a:solidFill>
                  <a:srgbClr val="FD7D00"/>
                </a:solidFill>
                <a:latin typeface="Corbel" panose="020B0503020204020204" pitchFamily="34" charset="0"/>
              </a:rPr>
              <a:t>password </a:t>
            </a:r>
            <a:br>
              <a:rPr lang="en-US" sz="2000" b="1" dirty="0">
                <a:solidFill>
                  <a:srgbClr val="FD7D00"/>
                </a:solidFill>
                <a:latin typeface="Corbel" panose="020B0503020204020204" pitchFamily="34" charset="0"/>
              </a:rPr>
            </a:br>
            <a:r>
              <a:rPr lang="en-US" sz="2000" dirty="0">
                <a:solidFill>
                  <a:srgbClr val="FD7D00"/>
                </a:solidFill>
                <a:latin typeface="Corbel" panose="020B0503020204020204" pitchFamily="34" charset="0"/>
              </a:rPr>
              <a:t>when Base64 encoding</a:t>
            </a:r>
          </a:p>
        </p:txBody>
      </p:sp>
    </p:spTree>
    <p:extLst>
      <p:ext uri="{BB962C8B-B14F-4D97-AF65-F5344CB8AC3E}">
        <p14:creationId xmlns:p14="http://schemas.microsoft.com/office/powerpoint/2010/main" val="1457674657"/>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up)">
                                      <p:cBhvr>
                                        <p:cTn id="7" dur="500"/>
                                        <p:tgtEl>
                                          <p:spTgt spid="2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37"/>
                                        </p:tgtEl>
                                        <p:attrNameLst>
                                          <p:attrName>style.visibility</p:attrName>
                                        </p:attrNameLst>
                                      </p:cBhvr>
                                      <p:to>
                                        <p:strVal val="visible"/>
                                      </p:to>
                                    </p:set>
                                    <p:animEffect transition="in" filter="fade">
                                      <p:cBhvr>
                                        <p:cTn id="14"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37" grpId="0" animBg="1"/>
      <p:bldP spid="9" grpId="0"/>
    </p:bld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4069960"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passwords</a:t>
            </a:r>
            <a:endParaRPr lang="en-US" sz="3200" dirty="0">
              <a:solidFill>
                <a:schemeClr val="bg1">
                  <a:lumMod val="95000"/>
                </a:schemeClr>
              </a:solidFill>
              <a:latin typeface="Corbel" panose="020B0503020204020204" pitchFamily="34" charset="0"/>
            </a:endParaRPr>
          </a:p>
        </p:txBody>
      </p:sp>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486804" y="2214276"/>
            <a:ext cx="1007647" cy="1016935"/>
          </a:xfrm>
          <a:prstGeom prst="rect">
            <a:avLst/>
          </a:prstGeom>
        </p:spPr>
      </p:pic>
      <p:grpSp>
        <p:nvGrpSpPr>
          <p:cNvPr id="4" name="Group 3">
            <a:extLst>
              <a:ext uri="{FF2B5EF4-FFF2-40B4-BE49-F238E27FC236}">
                <a16:creationId xmlns:a16="http://schemas.microsoft.com/office/drawing/2014/main" id="{7CE44450-FAC1-1029-950B-EF89AE0431A8}"/>
              </a:ext>
            </a:extLst>
          </p:cNvPr>
          <p:cNvGrpSpPr/>
          <p:nvPr/>
        </p:nvGrpSpPr>
        <p:grpSpPr>
          <a:xfrm>
            <a:off x="3655728" y="2179363"/>
            <a:ext cx="4897721" cy="1275312"/>
            <a:chOff x="491742" y="3568700"/>
            <a:chExt cx="4897721" cy="1275312"/>
          </a:xfrm>
        </p:grpSpPr>
        <p:sp>
          <p:nvSpPr>
            <p:cNvPr id="5" name="Rectangle: Rounded Corners 4">
              <a:extLst>
                <a:ext uri="{FF2B5EF4-FFF2-40B4-BE49-F238E27FC236}">
                  <a16:creationId xmlns:a16="http://schemas.microsoft.com/office/drawing/2014/main" id="{45BC3082-FB9A-1553-7607-95A3658E884D}"/>
                </a:ext>
              </a:extLst>
            </p:cNvPr>
            <p:cNvSpPr/>
            <p:nvPr/>
          </p:nvSpPr>
          <p:spPr>
            <a:xfrm>
              <a:off x="491742" y="3568700"/>
              <a:ext cx="4897721" cy="127531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627883" y="3743690"/>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0" name="TextBox 19">
            <a:extLst>
              <a:ext uri="{FF2B5EF4-FFF2-40B4-BE49-F238E27FC236}">
                <a16:creationId xmlns:a16="http://schemas.microsoft.com/office/drawing/2014/main" id="{D84D114C-2C56-8A68-6749-4786E2316B28}"/>
              </a:ext>
            </a:extLst>
          </p:cNvPr>
          <p:cNvSpPr txBox="1"/>
          <p:nvPr/>
        </p:nvSpPr>
        <p:spPr>
          <a:xfrm>
            <a:off x="4363845" y="235011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4363845" y="2671999"/>
            <a:ext cx="3570208" cy="707886"/>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1: </a:t>
            </a:r>
            <a:r>
              <a:rPr lang="en-US" sz="2000" b="1" dirty="0">
                <a:solidFill>
                  <a:srgbClr val="5B9BD5"/>
                </a:solidFill>
                <a:latin typeface="Courier New" panose="02070309020205020404" pitchFamily="49" charset="0"/>
                <a:cs typeface="Courier New" panose="02070309020205020404" pitchFamily="49" charset="0"/>
              </a:rPr>
              <a:t>FG75319573!&amp;#1d</a:t>
            </a:r>
            <a:endParaRPr lang="en-US" sz="2000" dirty="0">
              <a:solidFill>
                <a:srgbClr val="5B9BD5"/>
              </a:solidFill>
              <a:latin typeface="Courier New" panose="02070309020205020404" pitchFamily="49" charset="0"/>
              <a:cs typeface="Courier New" panose="02070309020205020404" pitchFamily="49" charset="0"/>
            </a:endParaRPr>
          </a:p>
          <a:p>
            <a:r>
              <a:rPr lang="en-US" sz="2000" dirty="0">
                <a:latin typeface="Courier New" panose="02070309020205020404" pitchFamily="49" charset="0"/>
                <a:cs typeface="Courier New" panose="02070309020205020404" pitchFamily="49" charset="0"/>
              </a:rPr>
              <a:t>API 2: </a:t>
            </a:r>
            <a:r>
              <a:rPr lang="en-US" sz="2000" b="1" dirty="0">
                <a:latin typeface="Courier New" panose="02070309020205020404" pitchFamily="49" charset="0"/>
                <a:cs typeface="Courier New" panose="02070309020205020404" pitchFamily="49" charset="0"/>
              </a:rPr>
              <a:t>6Ha*41d841(b@21</a:t>
            </a:r>
            <a:endParaRPr lang="en-US" sz="2000" dirty="0">
              <a:latin typeface="Courier New" panose="02070309020205020404" pitchFamily="49" charset="0"/>
              <a:cs typeface="Courier New" panose="02070309020205020404" pitchFamily="49" charset="0"/>
            </a:endParaRPr>
          </a:p>
        </p:txBody>
      </p:sp>
      <p:pic>
        <p:nvPicPr>
          <p:cNvPr id="15" name="Picture 14">
            <a:extLst>
              <a:ext uri="{FF2B5EF4-FFF2-40B4-BE49-F238E27FC236}">
                <a16:creationId xmlns:a16="http://schemas.microsoft.com/office/drawing/2014/main" id="{59D28B18-35C7-441A-0BDB-EA509976B232}"/>
              </a:ext>
            </a:extLst>
          </p:cNvPr>
          <p:cNvPicPr>
            <a:picLocks noChangeAspect="1"/>
          </p:cNvPicPr>
          <p:nvPr/>
        </p:nvPicPr>
        <p:blipFill>
          <a:blip r:embed="rId4"/>
          <a:stretch>
            <a:fillRect/>
          </a:stretch>
        </p:blipFill>
        <p:spPr>
          <a:xfrm>
            <a:off x="9662178" y="3912554"/>
            <a:ext cx="930283" cy="992661"/>
          </a:xfrm>
          <a:prstGeom prst="rect">
            <a:avLst/>
          </a:prstGeom>
        </p:spPr>
      </p:pic>
      <p:pic>
        <p:nvPicPr>
          <p:cNvPr id="16" name="Picture 15">
            <a:extLst>
              <a:ext uri="{FF2B5EF4-FFF2-40B4-BE49-F238E27FC236}">
                <a16:creationId xmlns:a16="http://schemas.microsoft.com/office/drawing/2014/main" id="{E0A64B77-A448-3A42-916D-79DC699FDE38}"/>
              </a:ext>
            </a:extLst>
          </p:cNvPr>
          <p:cNvPicPr>
            <a:picLocks noChangeAspect="1"/>
          </p:cNvPicPr>
          <p:nvPr/>
        </p:nvPicPr>
        <p:blipFill>
          <a:blip r:embed="rId4"/>
          <a:stretch>
            <a:fillRect/>
          </a:stretch>
        </p:blipFill>
        <p:spPr>
          <a:xfrm>
            <a:off x="1583164" y="3912554"/>
            <a:ext cx="930283" cy="992661"/>
          </a:xfrm>
          <a:prstGeom prst="rect">
            <a:avLst/>
          </a:prstGeom>
        </p:spPr>
      </p:pic>
      <p:cxnSp>
        <p:nvCxnSpPr>
          <p:cNvPr id="24" name="!!Arrow 2">
            <a:extLst>
              <a:ext uri="{FF2B5EF4-FFF2-40B4-BE49-F238E27FC236}">
                <a16:creationId xmlns:a16="http://schemas.microsoft.com/office/drawing/2014/main" id="{FEE30406-E0EF-1259-6E5B-7D2C3B776F80}"/>
              </a:ext>
            </a:extLst>
          </p:cNvPr>
          <p:cNvCxnSpPr>
            <a:cxnSpLocks/>
          </p:cNvCxnSpPr>
          <p:nvPr/>
        </p:nvCxnSpPr>
        <p:spPr>
          <a:xfrm flipH="1">
            <a:off x="2670629" y="4403959"/>
            <a:ext cx="6734628"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32" name="!!Url BG">
            <a:extLst>
              <a:ext uri="{FF2B5EF4-FFF2-40B4-BE49-F238E27FC236}">
                <a16:creationId xmlns:a16="http://schemas.microsoft.com/office/drawing/2014/main" id="{5E633C3C-4332-AC22-E64B-D60E57F563D0}"/>
              </a:ext>
            </a:extLst>
          </p:cNvPr>
          <p:cNvSpPr/>
          <p:nvPr/>
        </p:nvSpPr>
        <p:spPr>
          <a:xfrm>
            <a:off x="3791870" y="4637099"/>
            <a:ext cx="430016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3" name="!!URL">
            <a:extLst>
              <a:ext uri="{FF2B5EF4-FFF2-40B4-BE49-F238E27FC236}">
                <a16:creationId xmlns:a16="http://schemas.microsoft.com/office/drawing/2014/main" id="{DE9F8162-002A-F109-D19F-B9349BC58F35}"/>
              </a:ext>
            </a:extLst>
          </p:cNvPr>
          <p:cNvSpPr txBox="1"/>
          <p:nvPr/>
        </p:nvSpPr>
        <p:spPr>
          <a:xfrm>
            <a:off x="4980351" y="4650279"/>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sp>
        <p:nvSpPr>
          <p:cNvPr id="34" name="!!Header">
            <a:extLst>
              <a:ext uri="{FF2B5EF4-FFF2-40B4-BE49-F238E27FC236}">
                <a16:creationId xmlns:a16="http://schemas.microsoft.com/office/drawing/2014/main" id="{30A3E815-C146-608F-9E62-5C3DE74F9016}"/>
              </a:ext>
            </a:extLst>
          </p:cNvPr>
          <p:cNvSpPr txBox="1"/>
          <p:nvPr/>
        </p:nvSpPr>
        <p:spPr>
          <a:xfrm>
            <a:off x="3971469" y="5051517"/>
            <a:ext cx="1723549"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X-API-Key:</a:t>
            </a:r>
          </a:p>
        </p:txBody>
      </p:sp>
      <p:sp>
        <p:nvSpPr>
          <p:cNvPr id="36" name="TextBox 35">
            <a:extLst>
              <a:ext uri="{FF2B5EF4-FFF2-40B4-BE49-F238E27FC236}">
                <a16:creationId xmlns:a16="http://schemas.microsoft.com/office/drawing/2014/main" id="{456A9AE8-9A47-1C80-DFB4-C4AFB23F6284}"/>
              </a:ext>
            </a:extLst>
          </p:cNvPr>
          <p:cNvSpPr txBox="1"/>
          <p:nvPr/>
        </p:nvSpPr>
        <p:spPr>
          <a:xfrm>
            <a:off x="5542566" y="5049527"/>
            <a:ext cx="3010883" cy="400110"/>
          </a:xfrm>
          <a:prstGeom prst="rect">
            <a:avLst/>
          </a:prstGeom>
          <a:noFill/>
        </p:spPr>
        <p:txBody>
          <a:bodyPr wrap="square" rtlCol="0">
            <a:spAutoFit/>
          </a:bodyPr>
          <a:lstStyle/>
          <a:p>
            <a:r>
              <a:rPr lang="en-US" sz="2000" b="1" dirty="0">
                <a:solidFill>
                  <a:srgbClr val="5B9BD5"/>
                </a:solidFill>
                <a:latin typeface="Courier New" panose="02070309020205020404" pitchFamily="49" charset="0"/>
                <a:cs typeface="Courier New" panose="02070309020205020404" pitchFamily="49" charset="0"/>
              </a:rPr>
              <a:t>FG75319573!&amp;#1d</a:t>
            </a:r>
          </a:p>
        </p:txBody>
      </p:sp>
      <p:sp>
        <p:nvSpPr>
          <p:cNvPr id="28" name="Freeform: Shape 27">
            <a:extLst>
              <a:ext uri="{FF2B5EF4-FFF2-40B4-BE49-F238E27FC236}">
                <a16:creationId xmlns:a16="http://schemas.microsoft.com/office/drawing/2014/main" id="{CD76D9EF-7DED-3104-FDA8-2E00A13D4262}"/>
              </a:ext>
            </a:extLst>
          </p:cNvPr>
          <p:cNvSpPr/>
          <p:nvPr/>
        </p:nvSpPr>
        <p:spPr>
          <a:xfrm>
            <a:off x="8034997" y="2872673"/>
            <a:ext cx="956699" cy="2354782"/>
          </a:xfrm>
          <a:custGeom>
            <a:avLst/>
            <a:gdLst>
              <a:gd name="connsiteX0" fmla="*/ 0 w 956699"/>
              <a:gd name="connsiteY0" fmla="*/ 0 h 2354782"/>
              <a:gd name="connsiteX1" fmla="*/ 954860 w 956699"/>
              <a:gd name="connsiteY1" fmla="*/ 1132885 h 2354782"/>
              <a:gd name="connsiteX2" fmla="*/ 242761 w 956699"/>
              <a:gd name="connsiteY2" fmla="*/ 2354782 h 2354782"/>
            </a:gdLst>
            <a:ahLst/>
            <a:cxnLst>
              <a:cxn ang="0">
                <a:pos x="connsiteX0" y="connsiteY0"/>
              </a:cxn>
              <a:cxn ang="0">
                <a:pos x="connsiteX1" y="connsiteY1"/>
              </a:cxn>
              <a:cxn ang="0">
                <a:pos x="connsiteX2" y="connsiteY2"/>
              </a:cxn>
            </a:cxnLst>
            <a:rect l="l" t="t" r="r" b="b"/>
            <a:pathLst>
              <a:path w="956699" h="2354782">
                <a:moveTo>
                  <a:pt x="0" y="0"/>
                </a:moveTo>
                <a:cubicBezTo>
                  <a:pt x="457200" y="370210"/>
                  <a:pt x="914400" y="740421"/>
                  <a:pt x="954860" y="1132885"/>
                </a:cubicBezTo>
                <a:cubicBezTo>
                  <a:pt x="995320" y="1525349"/>
                  <a:pt x="356049" y="2157876"/>
                  <a:pt x="242761" y="2354782"/>
                </a:cubicBezTo>
              </a:path>
            </a:pathLst>
          </a:custGeom>
          <a:noFill/>
          <a:ln>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Rounded Corners 36">
            <a:extLst>
              <a:ext uri="{FF2B5EF4-FFF2-40B4-BE49-F238E27FC236}">
                <a16:creationId xmlns:a16="http://schemas.microsoft.com/office/drawing/2014/main" id="{AD1E28C3-AC0C-D123-3D40-04FE47F90FB8}"/>
              </a:ext>
            </a:extLst>
          </p:cNvPr>
          <p:cNvSpPr/>
          <p:nvPr/>
        </p:nvSpPr>
        <p:spPr>
          <a:xfrm>
            <a:off x="3971469" y="5111944"/>
            <a:ext cx="4007277"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A75756AF-AF66-6433-AB09-75D435E45473}"/>
              </a:ext>
            </a:extLst>
          </p:cNvPr>
          <p:cNvSpPr txBox="1"/>
          <p:nvPr/>
        </p:nvSpPr>
        <p:spPr>
          <a:xfrm>
            <a:off x="3655728" y="5581303"/>
            <a:ext cx="4482550" cy="707886"/>
          </a:xfrm>
          <a:prstGeom prst="rect">
            <a:avLst/>
          </a:prstGeom>
          <a:noFill/>
        </p:spPr>
        <p:txBody>
          <a:bodyPr wrap="square" rtlCol="0">
            <a:spAutoFit/>
          </a:bodyPr>
          <a:lstStyle/>
          <a:p>
            <a:pPr algn="ctr"/>
            <a:r>
              <a:rPr lang="en-US" sz="2000" dirty="0">
                <a:solidFill>
                  <a:srgbClr val="FD7D00"/>
                </a:solidFill>
                <a:latin typeface="Corbel" panose="020B0503020204020204" pitchFamily="34" charset="0"/>
              </a:rPr>
              <a:t>If you </a:t>
            </a:r>
            <a:r>
              <a:rPr lang="en-US" sz="2000" u="sng" dirty="0">
                <a:solidFill>
                  <a:srgbClr val="FD7D00"/>
                </a:solidFill>
                <a:latin typeface="Corbel" panose="020B0503020204020204" pitchFamily="34" charset="0"/>
              </a:rPr>
              <a:t>only</a:t>
            </a:r>
            <a:r>
              <a:rPr lang="en-US" sz="2000" dirty="0">
                <a:solidFill>
                  <a:srgbClr val="FD7D00"/>
                </a:solidFill>
                <a:latin typeface="Corbel" panose="020B0503020204020204" pitchFamily="34" charset="0"/>
              </a:rPr>
              <a:t> pass an API Key, then</a:t>
            </a:r>
            <a:br>
              <a:rPr lang="en-US" sz="2000" dirty="0">
                <a:solidFill>
                  <a:srgbClr val="FD7D00"/>
                </a:solidFill>
                <a:latin typeface="Corbel" panose="020B0503020204020204" pitchFamily="34" charset="0"/>
              </a:rPr>
            </a:br>
            <a:r>
              <a:rPr lang="en-US" sz="2000" dirty="0">
                <a:solidFill>
                  <a:srgbClr val="FD7D00"/>
                </a:solidFill>
                <a:latin typeface="Corbel" panose="020B0503020204020204" pitchFamily="34" charset="0"/>
              </a:rPr>
              <a:t>it </a:t>
            </a:r>
            <a:r>
              <a:rPr lang="en-US" sz="2000" b="1" dirty="0">
                <a:solidFill>
                  <a:srgbClr val="FD7D00"/>
                </a:solidFill>
                <a:latin typeface="Corbel" panose="020B0503020204020204" pitchFamily="34" charset="0"/>
              </a:rPr>
              <a:t>must be unique</a:t>
            </a:r>
            <a:r>
              <a:rPr lang="en-US" sz="2000" dirty="0">
                <a:solidFill>
                  <a:srgbClr val="FD7D00"/>
                </a:solidFill>
                <a:latin typeface="Corbel" panose="020B0503020204020204" pitchFamily="34" charset="0"/>
              </a:rPr>
              <a:t> within your system</a:t>
            </a:r>
          </a:p>
        </p:txBody>
      </p:sp>
    </p:spTree>
    <p:extLst>
      <p:ext uri="{BB962C8B-B14F-4D97-AF65-F5344CB8AC3E}">
        <p14:creationId xmlns:p14="http://schemas.microsoft.com/office/powerpoint/2010/main" val="1971146636"/>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show="0">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4069960"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passwords</a:t>
            </a:r>
            <a:endParaRPr lang="en-US" sz="3200" dirty="0">
              <a:solidFill>
                <a:schemeClr val="bg1">
                  <a:lumMod val="95000"/>
                </a:schemeClr>
              </a:solidFill>
              <a:latin typeface="Corbel" panose="020B0503020204020204" pitchFamily="34" charset="0"/>
            </a:endParaRPr>
          </a:p>
        </p:txBody>
      </p:sp>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486804" y="2214276"/>
            <a:ext cx="1007647" cy="1016935"/>
          </a:xfrm>
          <a:prstGeom prst="rect">
            <a:avLst/>
          </a:prstGeom>
        </p:spPr>
      </p:pic>
      <p:grpSp>
        <p:nvGrpSpPr>
          <p:cNvPr id="4" name="Group 3">
            <a:extLst>
              <a:ext uri="{FF2B5EF4-FFF2-40B4-BE49-F238E27FC236}">
                <a16:creationId xmlns:a16="http://schemas.microsoft.com/office/drawing/2014/main" id="{7CE44450-FAC1-1029-950B-EF89AE0431A8}"/>
              </a:ext>
            </a:extLst>
          </p:cNvPr>
          <p:cNvGrpSpPr/>
          <p:nvPr/>
        </p:nvGrpSpPr>
        <p:grpSpPr>
          <a:xfrm>
            <a:off x="3655728" y="2179363"/>
            <a:ext cx="4897721" cy="1275312"/>
            <a:chOff x="491742" y="3568700"/>
            <a:chExt cx="4897721" cy="1275312"/>
          </a:xfrm>
        </p:grpSpPr>
        <p:sp>
          <p:nvSpPr>
            <p:cNvPr id="5" name="Rectangle: Rounded Corners 4">
              <a:extLst>
                <a:ext uri="{FF2B5EF4-FFF2-40B4-BE49-F238E27FC236}">
                  <a16:creationId xmlns:a16="http://schemas.microsoft.com/office/drawing/2014/main" id="{45BC3082-FB9A-1553-7607-95A3658E884D}"/>
                </a:ext>
              </a:extLst>
            </p:cNvPr>
            <p:cNvSpPr/>
            <p:nvPr/>
          </p:nvSpPr>
          <p:spPr>
            <a:xfrm>
              <a:off x="491742" y="3568700"/>
              <a:ext cx="4897721" cy="127531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627883" y="3743690"/>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0" name="TextBox 19">
            <a:extLst>
              <a:ext uri="{FF2B5EF4-FFF2-40B4-BE49-F238E27FC236}">
                <a16:creationId xmlns:a16="http://schemas.microsoft.com/office/drawing/2014/main" id="{D84D114C-2C56-8A68-6749-4786E2316B28}"/>
              </a:ext>
            </a:extLst>
          </p:cNvPr>
          <p:cNvSpPr txBox="1"/>
          <p:nvPr/>
        </p:nvSpPr>
        <p:spPr>
          <a:xfrm>
            <a:off x="4363845" y="235011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4363845" y="2671999"/>
            <a:ext cx="3570208" cy="707886"/>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1: </a:t>
            </a:r>
            <a:r>
              <a:rPr lang="en-US" sz="2000" b="1" dirty="0">
                <a:solidFill>
                  <a:srgbClr val="5B9BD5"/>
                </a:solidFill>
                <a:latin typeface="Courier New" panose="02070309020205020404" pitchFamily="49" charset="0"/>
                <a:cs typeface="Courier New" panose="02070309020205020404" pitchFamily="49" charset="0"/>
              </a:rPr>
              <a:t>FG75319573!&amp;#1d</a:t>
            </a:r>
            <a:endParaRPr lang="en-US" sz="2000" dirty="0">
              <a:solidFill>
                <a:srgbClr val="5B9BD5"/>
              </a:solidFill>
              <a:latin typeface="Courier New" panose="02070309020205020404" pitchFamily="49" charset="0"/>
              <a:cs typeface="Courier New" panose="02070309020205020404" pitchFamily="49" charset="0"/>
            </a:endParaRPr>
          </a:p>
          <a:p>
            <a:r>
              <a:rPr lang="en-US" sz="2000" dirty="0">
                <a:latin typeface="Courier New" panose="02070309020205020404" pitchFamily="49" charset="0"/>
                <a:cs typeface="Courier New" panose="02070309020205020404" pitchFamily="49" charset="0"/>
              </a:rPr>
              <a:t>API 2: </a:t>
            </a:r>
            <a:r>
              <a:rPr lang="en-US" sz="2000" b="1" dirty="0">
                <a:latin typeface="Courier New" panose="02070309020205020404" pitchFamily="49" charset="0"/>
                <a:cs typeface="Courier New" panose="02070309020205020404" pitchFamily="49" charset="0"/>
              </a:rPr>
              <a:t>6Ha*41d841(b@21</a:t>
            </a:r>
            <a:endParaRPr lang="en-US" sz="2000" dirty="0">
              <a:latin typeface="Courier New" panose="02070309020205020404" pitchFamily="49" charset="0"/>
              <a:cs typeface="Courier New" panose="02070309020205020404" pitchFamily="49" charset="0"/>
            </a:endParaRPr>
          </a:p>
        </p:txBody>
      </p:sp>
      <p:pic>
        <p:nvPicPr>
          <p:cNvPr id="15" name="Picture 14">
            <a:extLst>
              <a:ext uri="{FF2B5EF4-FFF2-40B4-BE49-F238E27FC236}">
                <a16:creationId xmlns:a16="http://schemas.microsoft.com/office/drawing/2014/main" id="{59D28B18-35C7-441A-0BDB-EA509976B232}"/>
              </a:ext>
            </a:extLst>
          </p:cNvPr>
          <p:cNvPicPr>
            <a:picLocks noChangeAspect="1"/>
          </p:cNvPicPr>
          <p:nvPr/>
        </p:nvPicPr>
        <p:blipFill>
          <a:blip r:embed="rId4"/>
          <a:stretch>
            <a:fillRect/>
          </a:stretch>
        </p:blipFill>
        <p:spPr>
          <a:xfrm>
            <a:off x="9662178" y="3912554"/>
            <a:ext cx="930283" cy="992661"/>
          </a:xfrm>
          <a:prstGeom prst="rect">
            <a:avLst/>
          </a:prstGeom>
        </p:spPr>
      </p:pic>
      <p:pic>
        <p:nvPicPr>
          <p:cNvPr id="16" name="Picture 15">
            <a:extLst>
              <a:ext uri="{FF2B5EF4-FFF2-40B4-BE49-F238E27FC236}">
                <a16:creationId xmlns:a16="http://schemas.microsoft.com/office/drawing/2014/main" id="{E0A64B77-A448-3A42-916D-79DC699FDE38}"/>
              </a:ext>
            </a:extLst>
          </p:cNvPr>
          <p:cNvPicPr>
            <a:picLocks noChangeAspect="1"/>
          </p:cNvPicPr>
          <p:nvPr/>
        </p:nvPicPr>
        <p:blipFill>
          <a:blip r:embed="rId4"/>
          <a:stretch>
            <a:fillRect/>
          </a:stretch>
        </p:blipFill>
        <p:spPr>
          <a:xfrm>
            <a:off x="1583164" y="3912554"/>
            <a:ext cx="930283" cy="992661"/>
          </a:xfrm>
          <a:prstGeom prst="rect">
            <a:avLst/>
          </a:prstGeom>
        </p:spPr>
      </p:pic>
      <p:cxnSp>
        <p:nvCxnSpPr>
          <p:cNvPr id="24" name="!!Arrow 2">
            <a:extLst>
              <a:ext uri="{FF2B5EF4-FFF2-40B4-BE49-F238E27FC236}">
                <a16:creationId xmlns:a16="http://schemas.microsoft.com/office/drawing/2014/main" id="{FEE30406-E0EF-1259-6E5B-7D2C3B776F80}"/>
              </a:ext>
            </a:extLst>
          </p:cNvPr>
          <p:cNvCxnSpPr>
            <a:cxnSpLocks/>
          </p:cNvCxnSpPr>
          <p:nvPr/>
        </p:nvCxnSpPr>
        <p:spPr>
          <a:xfrm flipH="1">
            <a:off x="2670629" y="4403959"/>
            <a:ext cx="6734628"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32" name="!!Url BG">
            <a:extLst>
              <a:ext uri="{FF2B5EF4-FFF2-40B4-BE49-F238E27FC236}">
                <a16:creationId xmlns:a16="http://schemas.microsoft.com/office/drawing/2014/main" id="{5E633C3C-4332-AC22-E64B-D60E57F563D0}"/>
              </a:ext>
            </a:extLst>
          </p:cNvPr>
          <p:cNvSpPr/>
          <p:nvPr/>
        </p:nvSpPr>
        <p:spPr>
          <a:xfrm>
            <a:off x="2786031" y="4944671"/>
            <a:ext cx="5609824" cy="47484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3" name="!!URL">
            <a:extLst>
              <a:ext uri="{FF2B5EF4-FFF2-40B4-BE49-F238E27FC236}">
                <a16:creationId xmlns:a16="http://schemas.microsoft.com/office/drawing/2014/main" id="{DE9F8162-002A-F109-D19F-B9349BC58F35}"/>
              </a:ext>
            </a:extLst>
          </p:cNvPr>
          <p:cNvSpPr txBox="1"/>
          <p:nvPr/>
        </p:nvSpPr>
        <p:spPr>
          <a:xfrm>
            <a:off x="2810729" y="4957851"/>
            <a:ext cx="3134191"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/foo/42?key=</a:t>
            </a:r>
          </a:p>
        </p:txBody>
      </p:sp>
      <p:sp>
        <p:nvSpPr>
          <p:cNvPr id="36" name="TextBox 35">
            <a:extLst>
              <a:ext uri="{FF2B5EF4-FFF2-40B4-BE49-F238E27FC236}">
                <a16:creationId xmlns:a16="http://schemas.microsoft.com/office/drawing/2014/main" id="{456A9AE8-9A47-1C80-DFB4-C4AFB23F6284}"/>
              </a:ext>
            </a:extLst>
          </p:cNvPr>
          <p:cNvSpPr txBox="1"/>
          <p:nvPr/>
        </p:nvSpPr>
        <p:spPr>
          <a:xfrm>
            <a:off x="5804423" y="4991562"/>
            <a:ext cx="3010883" cy="400110"/>
          </a:xfrm>
          <a:prstGeom prst="rect">
            <a:avLst/>
          </a:prstGeom>
          <a:noFill/>
        </p:spPr>
        <p:txBody>
          <a:bodyPr wrap="square" rtlCol="0">
            <a:spAutoFit/>
          </a:bodyPr>
          <a:lstStyle/>
          <a:p>
            <a:r>
              <a:rPr lang="en-US" sz="2000" b="1" dirty="0">
                <a:solidFill>
                  <a:srgbClr val="5B9BD5"/>
                </a:solidFill>
                <a:latin typeface="Courier New" panose="02070309020205020404" pitchFamily="49" charset="0"/>
                <a:cs typeface="Courier New" panose="02070309020205020404" pitchFamily="49" charset="0"/>
              </a:rPr>
              <a:t>FG75319573!&amp;#1d</a:t>
            </a:r>
          </a:p>
        </p:txBody>
      </p:sp>
      <p:sp>
        <p:nvSpPr>
          <p:cNvPr id="28" name="Freeform: Shape 27">
            <a:extLst>
              <a:ext uri="{FF2B5EF4-FFF2-40B4-BE49-F238E27FC236}">
                <a16:creationId xmlns:a16="http://schemas.microsoft.com/office/drawing/2014/main" id="{CD76D9EF-7DED-3104-FDA8-2E00A13D4262}"/>
              </a:ext>
            </a:extLst>
          </p:cNvPr>
          <p:cNvSpPr/>
          <p:nvPr/>
        </p:nvSpPr>
        <p:spPr>
          <a:xfrm>
            <a:off x="8034997" y="2872673"/>
            <a:ext cx="956699" cy="2354782"/>
          </a:xfrm>
          <a:custGeom>
            <a:avLst/>
            <a:gdLst>
              <a:gd name="connsiteX0" fmla="*/ 0 w 956699"/>
              <a:gd name="connsiteY0" fmla="*/ 0 h 2354782"/>
              <a:gd name="connsiteX1" fmla="*/ 954860 w 956699"/>
              <a:gd name="connsiteY1" fmla="*/ 1132885 h 2354782"/>
              <a:gd name="connsiteX2" fmla="*/ 242761 w 956699"/>
              <a:gd name="connsiteY2" fmla="*/ 2354782 h 2354782"/>
            </a:gdLst>
            <a:ahLst/>
            <a:cxnLst>
              <a:cxn ang="0">
                <a:pos x="connsiteX0" y="connsiteY0"/>
              </a:cxn>
              <a:cxn ang="0">
                <a:pos x="connsiteX1" y="connsiteY1"/>
              </a:cxn>
              <a:cxn ang="0">
                <a:pos x="connsiteX2" y="connsiteY2"/>
              </a:cxn>
            </a:cxnLst>
            <a:rect l="l" t="t" r="r" b="b"/>
            <a:pathLst>
              <a:path w="956699" h="2354782">
                <a:moveTo>
                  <a:pt x="0" y="0"/>
                </a:moveTo>
                <a:cubicBezTo>
                  <a:pt x="457200" y="370210"/>
                  <a:pt x="914400" y="740421"/>
                  <a:pt x="954860" y="1132885"/>
                </a:cubicBezTo>
                <a:cubicBezTo>
                  <a:pt x="995320" y="1525349"/>
                  <a:pt x="356049" y="2157876"/>
                  <a:pt x="242761" y="2354782"/>
                </a:cubicBezTo>
              </a:path>
            </a:pathLst>
          </a:custGeom>
          <a:noFill/>
          <a:ln>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Rounded Corners 36">
            <a:extLst>
              <a:ext uri="{FF2B5EF4-FFF2-40B4-BE49-F238E27FC236}">
                <a16:creationId xmlns:a16="http://schemas.microsoft.com/office/drawing/2014/main" id="{AD1E28C3-AC0C-D123-3D40-04FE47F90FB8}"/>
              </a:ext>
            </a:extLst>
          </p:cNvPr>
          <p:cNvSpPr/>
          <p:nvPr/>
        </p:nvSpPr>
        <p:spPr>
          <a:xfrm>
            <a:off x="5816895" y="5028817"/>
            <a:ext cx="2417797"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110A8515-EAD2-A53E-92B3-FBA086B24F82}"/>
              </a:ext>
            </a:extLst>
          </p:cNvPr>
          <p:cNvSpPr txBox="1"/>
          <p:nvPr/>
        </p:nvSpPr>
        <p:spPr>
          <a:xfrm>
            <a:off x="5370577" y="5453227"/>
            <a:ext cx="331043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Don't pass in </a:t>
            </a:r>
            <a:r>
              <a:rPr lang="en-US" sz="2000" dirty="0" err="1">
                <a:solidFill>
                  <a:schemeClr val="bg1"/>
                </a:solidFill>
                <a:latin typeface="Corbel" panose="020B0503020204020204" pitchFamily="34" charset="0"/>
              </a:rPr>
              <a:t>querystring</a:t>
            </a:r>
            <a:r>
              <a:rPr lang="en-US" sz="2000" dirty="0">
                <a:solidFill>
                  <a:schemeClr val="bg1"/>
                </a:solidFill>
                <a:latin typeface="Corbel" panose="020B0503020204020204" pitchFamily="34" charset="0"/>
              </a:rPr>
              <a:t>; </a:t>
            </a:r>
          </a:p>
          <a:p>
            <a:pPr algn="ctr"/>
            <a:r>
              <a:rPr lang="en-US" sz="2000" dirty="0">
                <a:solidFill>
                  <a:schemeClr val="bg1"/>
                </a:solidFill>
                <a:latin typeface="Corbel" panose="020B0503020204020204" pitchFamily="34" charset="0"/>
              </a:rPr>
              <a:t>will end up in logs!</a:t>
            </a:r>
          </a:p>
        </p:txBody>
      </p:sp>
    </p:spTree>
    <p:extLst>
      <p:ext uri="{BB962C8B-B14F-4D97-AF65-F5344CB8AC3E}">
        <p14:creationId xmlns:p14="http://schemas.microsoft.com/office/powerpoint/2010/main" val="3825572587"/>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869170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486804" y="221427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3655728" y="2214276"/>
            <a:ext cx="4897721"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3791869" y="235435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4363845" y="235011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4363845" y="2671999"/>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5" name="!!ApiKeyTxt">
            <a:extLst>
              <a:ext uri="{FF2B5EF4-FFF2-40B4-BE49-F238E27FC236}">
                <a16:creationId xmlns:a16="http://schemas.microsoft.com/office/drawing/2014/main" id="{C95B0A78-C742-C108-048E-723B94D4B6A6}"/>
              </a:ext>
            </a:extLst>
          </p:cNvPr>
          <p:cNvSpPr txBox="1"/>
          <p:nvPr/>
        </p:nvSpPr>
        <p:spPr>
          <a:xfrm>
            <a:off x="4363846" y="2672000"/>
            <a:ext cx="4031873"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FG75319573!&amp;#1d</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3984073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2"/>
          <p:cNvSpPr>
            <a:spLocks noGrp="1"/>
          </p:cNvSpPr>
          <p:nvPr>
            <p:ph type="title"/>
          </p:nvPr>
        </p:nvSpPr>
        <p:spPr>
          <a:xfrm>
            <a:off x="905934" y="2380192"/>
            <a:ext cx="10515600" cy="1325563"/>
          </a:xfrm>
        </p:spPr>
        <p:txBody>
          <a:bodyPr>
            <a:normAutofit/>
          </a:bodyPr>
          <a:lstStyle/>
          <a:p>
            <a:pPr algn="ctr"/>
            <a:r>
              <a:rPr lang="en-US" sz="4800" dirty="0"/>
              <a:t>This is not “how to use &lt;foo&gt; in &lt;lang&gt;”</a:t>
            </a:r>
          </a:p>
        </p:txBody>
      </p:sp>
      <p:sp>
        <p:nvSpPr>
          <p:cNvPr id="109" name="TextBox 108">
            <a:extLst>
              <a:ext uri="{FF2B5EF4-FFF2-40B4-BE49-F238E27FC236}">
                <a16:creationId xmlns:a16="http://schemas.microsoft.com/office/drawing/2014/main" id="{DDE4EF07-DAD4-4AA4-B81F-5C2239FA19AF}"/>
              </a:ext>
            </a:extLst>
          </p:cNvPr>
          <p:cNvSpPr txBox="1"/>
          <p:nvPr/>
        </p:nvSpPr>
        <p:spPr>
          <a:xfrm>
            <a:off x="3407013" y="8424228"/>
            <a:ext cx="8784987" cy="1938992"/>
          </a:xfrm>
          <a:prstGeom prst="rect">
            <a:avLst/>
          </a:prstGeom>
          <a:noFill/>
        </p:spPr>
        <p:txBody>
          <a:bodyPr wrap="square" rtlCol="0">
            <a:spAutoFit/>
          </a:bodyPr>
          <a:lstStyle/>
          <a:p>
            <a:r>
              <a:rPr lang="en-US" sz="2400" dirty="0">
                <a:solidFill>
                  <a:schemeClr val="bg1"/>
                </a:solidFill>
                <a:latin typeface="Segoe Print" panose="02000600000000000000" pitchFamily="2" charset="0"/>
              </a:rPr>
              <a:t>This is me.</a:t>
            </a:r>
          </a:p>
          <a:p>
            <a:endParaRPr lang="en-US" sz="2400" dirty="0">
              <a:solidFill>
                <a:schemeClr val="bg1"/>
              </a:solidFill>
              <a:latin typeface="Segoe Print" panose="02000600000000000000" pitchFamily="2" charset="0"/>
            </a:endParaRPr>
          </a:p>
          <a:p>
            <a:r>
              <a:rPr lang="en-US" sz="2400" dirty="0">
                <a:solidFill>
                  <a:schemeClr val="bg1"/>
                </a:solidFill>
                <a:latin typeface="Segoe Print" panose="02000600000000000000" pitchFamily="2" charset="0"/>
              </a:rPr>
              <a:t>I am not a security expert!</a:t>
            </a:r>
          </a:p>
          <a:p>
            <a:endParaRPr lang="en-US" sz="2400" dirty="0">
              <a:solidFill>
                <a:schemeClr val="bg1"/>
              </a:solidFill>
              <a:latin typeface="Segoe Print" panose="02000600000000000000" pitchFamily="2" charset="0"/>
            </a:endParaRPr>
          </a:p>
          <a:p>
            <a:r>
              <a:rPr lang="en-US" sz="2400" dirty="0">
                <a:solidFill>
                  <a:schemeClr val="bg1"/>
                </a:solidFill>
                <a:latin typeface="Segoe Print" panose="02000600000000000000" pitchFamily="2" charset="0"/>
              </a:rPr>
              <a:t>(But I did stay at a Holiday Inn Express once...)</a:t>
            </a:r>
            <a:endParaRPr lang="en-US" dirty="0">
              <a:solidFill>
                <a:schemeClr val="bg1"/>
              </a:solidFill>
              <a:latin typeface="Segoe Print" panose="02000600000000000000" pitchFamily="2" charset="0"/>
            </a:endParaRPr>
          </a:p>
        </p:txBody>
      </p:sp>
      <p:grpSp>
        <p:nvGrpSpPr>
          <p:cNvPr id="110" name="Group 715">
            <a:extLst>
              <a:ext uri="{FF2B5EF4-FFF2-40B4-BE49-F238E27FC236}">
                <a16:creationId xmlns:a16="http://schemas.microsoft.com/office/drawing/2014/main" id="{545F9056-A332-4E37-AB95-F430077BDBE8}"/>
              </a:ext>
            </a:extLst>
          </p:cNvPr>
          <p:cNvGrpSpPr>
            <a:grpSpLocks noChangeAspect="1"/>
          </p:cNvGrpSpPr>
          <p:nvPr/>
        </p:nvGrpSpPr>
        <p:grpSpPr bwMode="auto">
          <a:xfrm rot="20697776" flipV="1">
            <a:off x="3227528" y="7100781"/>
            <a:ext cx="896710" cy="935396"/>
            <a:chOff x="1328" y="0"/>
            <a:chExt cx="3106" cy="3240"/>
          </a:xfrm>
          <a:solidFill>
            <a:schemeClr val="bg1"/>
          </a:solidFill>
        </p:grpSpPr>
        <p:sp>
          <p:nvSpPr>
            <p:cNvPr id="111" name="Freeform 716">
              <a:extLst>
                <a:ext uri="{FF2B5EF4-FFF2-40B4-BE49-F238E27FC236}">
                  <a16:creationId xmlns:a16="http://schemas.microsoft.com/office/drawing/2014/main" id="{73120147-8EE0-49ED-80F3-11C7CE4433F7}"/>
                </a:ext>
              </a:extLst>
            </p:cNvPr>
            <p:cNvSpPr>
              <a:spLocks/>
            </p:cNvSpPr>
            <p:nvPr userDrawn="1"/>
          </p:nvSpPr>
          <p:spPr bwMode="auto">
            <a:xfrm>
              <a:off x="4426" y="250"/>
              <a:ext cx="1" cy="29"/>
            </a:xfrm>
            <a:custGeom>
              <a:avLst/>
              <a:gdLst>
                <a:gd name="T0" fmla="*/ 0 w 1"/>
                <a:gd name="T1" fmla="*/ 14 h 20"/>
                <a:gd name="T2" fmla="*/ 1 w 1"/>
                <a:gd name="T3" fmla="*/ 0 h 20"/>
                <a:gd name="T4" fmla="*/ 0 w 1"/>
                <a:gd name="T5" fmla="*/ 14 h 20"/>
              </a:gdLst>
              <a:ahLst/>
              <a:cxnLst>
                <a:cxn ang="0">
                  <a:pos x="T0" y="T1"/>
                </a:cxn>
                <a:cxn ang="0">
                  <a:pos x="T2" y="T3"/>
                </a:cxn>
                <a:cxn ang="0">
                  <a:pos x="T4" y="T5"/>
                </a:cxn>
              </a:cxnLst>
              <a:rect l="0" t="0" r="r" b="b"/>
              <a:pathLst>
                <a:path w="1" h="20">
                  <a:moveTo>
                    <a:pt x="0" y="14"/>
                  </a:moveTo>
                  <a:cubicBezTo>
                    <a:pt x="0" y="11"/>
                    <a:pt x="1" y="5"/>
                    <a:pt x="1" y="0"/>
                  </a:cubicBezTo>
                  <a:cubicBezTo>
                    <a:pt x="1" y="13"/>
                    <a:pt x="0" y="20"/>
                    <a:pt x="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Freeform 717">
              <a:extLst>
                <a:ext uri="{FF2B5EF4-FFF2-40B4-BE49-F238E27FC236}">
                  <a16:creationId xmlns:a16="http://schemas.microsoft.com/office/drawing/2014/main" id="{1BB48DE8-F6E3-4BDE-93BE-A59F76AE442A}"/>
                </a:ext>
              </a:extLst>
            </p:cNvPr>
            <p:cNvSpPr>
              <a:spLocks/>
            </p:cNvSpPr>
            <p:nvPr userDrawn="1"/>
          </p:nvSpPr>
          <p:spPr bwMode="auto">
            <a:xfrm>
              <a:off x="4414" y="0"/>
              <a:ext cx="20" cy="250"/>
            </a:xfrm>
            <a:custGeom>
              <a:avLst/>
              <a:gdLst>
                <a:gd name="T0" fmla="*/ 11 w 14"/>
                <a:gd name="T1" fmla="*/ 6 h 174"/>
                <a:gd name="T2" fmla="*/ 9 w 14"/>
                <a:gd name="T3" fmla="*/ 174 h 174"/>
                <a:gd name="T4" fmla="*/ 14 w 14"/>
                <a:gd name="T5" fmla="*/ 8 h 174"/>
                <a:gd name="T6" fmla="*/ 9 w 14"/>
                <a:gd name="T7" fmla="*/ 17 h 174"/>
                <a:gd name="T8" fmla="*/ 11 w 14"/>
                <a:gd name="T9" fmla="*/ 0 h 174"/>
                <a:gd name="T10" fmla="*/ 11 w 14"/>
                <a:gd name="T11" fmla="*/ 6 h 174"/>
                <a:gd name="T12" fmla="*/ 11 w 14"/>
                <a:gd name="T13" fmla="*/ 32 h 174"/>
                <a:gd name="T14" fmla="*/ 11 w 14"/>
                <a:gd name="T15" fmla="*/ 6 h 174"/>
                <a:gd name="T16" fmla="*/ 11 w 14"/>
                <a:gd name="T17" fmla="*/ 6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174">
                  <a:moveTo>
                    <a:pt x="11" y="6"/>
                  </a:moveTo>
                  <a:cubicBezTo>
                    <a:pt x="13" y="62"/>
                    <a:pt x="13" y="118"/>
                    <a:pt x="9" y="174"/>
                  </a:cubicBezTo>
                  <a:cubicBezTo>
                    <a:pt x="11" y="119"/>
                    <a:pt x="3" y="63"/>
                    <a:pt x="14" y="8"/>
                  </a:cubicBezTo>
                  <a:cubicBezTo>
                    <a:pt x="14" y="12"/>
                    <a:pt x="12" y="16"/>
                    <a:pt x="9" y="17"/>
                  </a:cubicBezTo>
                  <a:cubicBezTo>
                    <a:pt x="11" y="12"/>
                    <a:pt x="11" y="6"/>
                    <a:pt x="11" y="0"/>
                  </a:cubicBezTo>
                  <a:cubicBezTo>
                    <a:pt x="12" y="24"/>
                    <a:pt x="0" y="48"/>
                    <a:pt x="11" y="6"/>
                  </a:cubicBezTo>
                  <a:cubicBezTo>
                    <a:pt x="11" y="15"/>
                    <a:pt x="12" y="24"/>
                    <a:pt x="11" y="32"/>
                  </a:cubicBezTo>
                  <a:cubicBezTo>
                    <a:pt x="13" y="24"/>
                    <a:pt x="9" y="14"/>
                    <a:pt x="11" y="6"/>
                  </a:cubicBezTo>
                  <a:cubicBezTo>
                    <a:pt x="13" y="62"/>
                    <a:pt x="9" y="13"/>
                    <a:pt x="1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Freeform 718">
              <a:extLst>
                <a:ext uri="{FF2B5EF4-FFF2-40B4-BE49-F238E27FC236}">
                  <a16:creationId xmlns:a16="http://schemas.microsoft.com/office/drawing/2014/main" id="{2F0C284A-BB56-45EF-9AC5-E6D23F1974DE}"/>
                </a:ext>
              </a:extLst>
            </p:cNvPr>
            <p:cNvSpPr>
              <a:spLocks/>
            </p:cNvSpPr>
            <p:nvPr userDrawn="1"/>
          </p:nvSpPr>
          <p:spPr bwMode="auto">
            <a:xfrm>
              <a:off x="4416" y="198"/>
              <a:ext cx="4" cy="84"/>
            </a:xfrm>
            <a:custGeom>
              <a:avLst/>
              <a:gdLst>
                <a:gd name="T0" fmla="*/ 0 w 3"/>
                <a:gd name="T1" fmla="*/ 58 h 58"/>
                <a:gd name="T2" fmla="*/ 3 w 3"/>
                <a:gd name="T3" fmla="*/ 0 h 58"/>
                <a:gd name="T4" fmla="*/ 0 w 3"/>
                <a:gd name="T5" fmla="*/ 58 h 58"/>
              </a:gdLst>
              <a:ahLst/>
              <a:cxnLst>
                <a:cxn ang="0">
                  <a:pos x="T0" y="T1"/>
                </a:cxn>
                <a:cxn ang="0">
                  <a:pos x="T2" y="T3"/>
                </a:cxn>
                <a:cxn ang="0">
                  <a:pos x="T4" y="T5"/>
                </a:cxn>
              </a:cxnLst>
              <a:rect l="0" t="0" r="r" b="b"/>
              <a:pathLst>
                <a:path w="3" h="58">
                  <a:moveTo>
                    <a:pt x="0" y="58"/>
                  </a:moveTo>
                  <a:cubicBezTo>
                    <a:pt x="1" y="39"/>
                    <a:pt x="2" y="19"/>
                    <a:pt x="3" y="0"/>
                  </a:cubicBezTo>
                  <a:cubicBezTo>
                    <a:pt x="3" y="34"/>
                    <a:pt x="1" y="28"/>
                    <a:pt x="0"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Freeform 719">
              <a:extLst>
                <a:ext uri="{FF2B5EF4-FFF2-40B4-BE49-F238E27FC236}">
                  <a16:creationId xmlns:a16="http://schemas.microsoft.com/office/drawing/2014/main" id="{07FF5117-755C-47F2-B3D7-E1DB1B294D9E}"/>
                </a:ext>
              </a:extLst>
            </p:cNvPr>
            <p:cNvSpPr>
              <a:spLocks/>
            </p:cNvSpPr>
            <p:nvPr userDrawn="1"/>
          </p:nvSpPr>
          <p:spPr bwMode="auto">
            <a:xfrm>
              <a:off x="4420" y="224"/>
              <a:ext cx="4" cy="77"/>
            </a:xfrm>
            <a:custGeom>
              <a:avLst/>
              <a:gdLst>
                <a:gd name="T0" fmla="*/ 2 w 3"/>
                <a:gd name="T1" fmla="*/ 19 h 53"/>
                <a:gd name="T2" fmla="*/ 0 w 3"/>
                <a:gd name="T3" fmla="*/ 53 h 53"/>
                <a:gd name="T4" fmla="*/ 2 w 3"/>
                <a:gd name="T5" fmla="*/ 19 h 53"/>
                <a:gd name="T6" fmla="*/ 2 w 3"/>
                <a:gd name="T7" fmla="*/ 27 h 53"/>
                <a:gd name="T8" fmla="*/ 2 w 3"/>
                <a:gd name="T9" fmla="*/ 19 h 53"/>
                <a:gd name="T10" fmla="*/ 2 w 3"/>
                <a:gd name="T11" fmla="*/ 19 h 53"/>
              </a:gdLst>
              <a:ahLst/>
              <a:cxnLst>
                <a:cxn ang="0">
                  <a:pos x="T0" y="T1"/>
                </a:cxn>
                <a:cxn ang="0">
                  <a:pos x="T2" y="T3"/>
                </a:cxn>
                <a:cxn ang="0">
                  <a:pos x="T4" y="T5"/>
                </a:cxn>
                <a:cxn ang="0">
                  <a:pos x="T6" y="T7"/>
                </a:cxn>
                <a:cxn ang="0">
                  <a:pos x="T8" y="T9"/>
                </a:cxn>
                <a:cxn ang="0">
                  <a:pos x="T10" y="T11"/>
                </a:cxn>
              </a:cxnLst>
              <a:rect l="0" t="0" r="r" b="b"/>
              <a:pathLst>
                <a:path w="3" h="53">
                  <a:moveTo>
                    <a:pt x="2" y="19"/>
                  </a:moveTo>
                  <a:cubicBezTo>
                    <a:pt x="3" y="30"/>
                    <a:pt x="2" y="42"/>
                    <a:pt x="0" y="53"/>
                  </a:cubicBezTo>
                  <a:cubicBezTo>
                    <a:pt x="1" y="42"/>
                    <a:pt x="1" y="30"/>
                    <a:pt x="2" y="19"/>
                  </a:cubicBezTo>
                  <a:cubicBezTo>
                    <a:pt x="3" y="22"/>
                    <a:pt x="3" y="25"/>
                    <a:pt x="2" y="27"/>
                  </a:cubicBezTo>
                  <a:cubicBezTo>
                    <a:pt x="1" y="0"/>
                    <a:pt x="1" y="46"/>
                    <a:pt x="2" y="19"/>
                  </a:cubicBezTo>
                  <a:cubicBezTo>
                    <a:pt x="3" y="30"/>
                    <a:pt x="1" y="30"/>
                    <a:pt x="2"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720">
              <a:extLst>
                <a:ext uri="{FF2B5EF4-FFF2-40B4-BE49-F238E27FC236}">
                  <a16:creationId xmlns:a16="http://schemas.microsoft.com/office/drawing/2014/main" id="{0A87A112-364A-4B21-BBE2-538EE98EDA77}"/>
                </a:ext>
              </a:extLst>
            </p:cNvPr>
            <p:cNvSpPr>
              <a:spLocks/>
            </p:cNvSpPr>
            <p:nvPr userDrawn="1"/>
          </p:nvSpPr>
          <p:spPr bwMode="auto">
            <a:xfrm>
              <a:off x="2098" y="3108"/>
              <a:ext cx="13" cy="7"/>
            </a:xfrm>
            <a:custGeom>
              <a:avLst/>
              <a:gdLst>
                <a:gd name="T0" fmla="*/ 0 w 9"/>
                <a:gd name="T1" fmla="*/ 0 h 5"/>
                <a:gd name="T2" fmla="*/ 6 w 9"/>
                <a:gd name="T3" fmla="*/ 5 h 5"/>
                <a:gd name="T4" fmla="*/ 0 w 9"/>
                <a:gd name="T5" fmla="*/ 0 h 5"/>
              </a:gdLst>
              <a:ahLst/>
              <a:cxnLst>
                <a:cxn ang="0">
                  <a:pos x="T0" y="T1"/>
                </a:cxn>
                <a:cxn ang="0">
                  <a:pos x="T2" y="T3"/>
                </a:cxn>
                <a:cxn ang="0">
                  <a:pos x="T4" y="T5"/>
                </a:cxn>
              </a:cxnLst>
              <a:rect l="0" t="0" r="r" b="b"/>
              <a:pathLst>
                <a:path w="9" h="5">
                  <a:moveTo>
                    <a:pt x="0" y="0"/>
                  </a:moveTo>
                  <a:cubicBezTo>
                    <a:pt x="6" y="3"/>
                    <a:pt x="9" y="5"/>
                    <a:pt x="6" y="5"/>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721">
              <a:extLst>
                <a:ext uri="{FF2B5EF4-FFF2-40B4-BE49-F238E27FC236}">
                  <a16:creationId xmlns:a16="http://schemas.microsoft.com/office/drawing/2014/main" id="{4E3A483E-3082-41DD-8435-180464279648}"/>
                </a:ext>
              </a:extLst>
            </p:cNvPr>
            <p:cNvSpPr>
              <a:spLocks/>
            </p:cNvSpPr>
            <p:nvPr userDrawn="1"/>
          </p:nvSpPr>
          <p:spPr bwMode="auto">
            <a:xfrm>
              <a:off x="1876" y="3029"/>
              <a:ext cx="39" cy="12"/>
            </a:xfrm>
            <a:custGeom>
              <a:avLst/>
              <a:gdLst>
                <a:gd name="T0" fmla="*/ 27 w 27"/>
                <a:gd name="T1" fmla="*/ 9 h 9"/>
                <a:gd name="T2" fmla="*/ 0 w 27"/>
                <a:gd name="T3" fmla="*/ 0 h 9"/>
                <a:gd name="T4" fmla="*/ 27 w 27"/>
                <a:gd name="T5" fmla="*/ 9 h 9"/>
              </a:gdLst>
              <a:ahLst/>
              <a:cxnLst>
                <a:cxn ang="0">
                  <a:pos x="T0" y="T1"/>
                </a:cxn>
                <a:cxn ang="0">
                  <a:pos x="T2" y="T3"/>
                </a:cxn>
                <a:cxn ang="0">
                  <a:pos x="T4" y="T5"/>
                </a:cxn>
              </a:cxnLst>
              <a:rect l="0" t="0" r="r" b="b"/>
              <a:pathLst>
                <a:path w="27" h="9">
                  <a:moveTo>
                    <a:pt x="27" y="9"/>
                  </a:moveTo>
                  <a:cubicBezTo>
                    <a:pt x="0" y="0"/>
                    <a:pt x="0" y="0"/>
                    <a:pt x="0" y="0"/>
                  </a:cubicBezTo>
                  <a:cubicBezTo>
                    <a:pt x="8" y="3"/>
                    <a:pt x="15" y="5"/>
                    <a:pt x="27"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722">
              <a:extLst>
                <a:ext uri="{FF2B5EF4-FFF2-40B4-BE49-F238E27FC236}">
                  <a16:creationId xmlns:a16="http://schemas.microsoft.com/office/drawing/2014/main" id="{C378B2AC-149A-4819-BB50-3FEE8C3A56A3}"/>
                </a:ext>
              </a:extLst>
            </p:cNvPr>
            <p:cNvSpPr>
              <a:spLocks/>
            </p:cNvSpPr>
            <p:nvPr userDrawn="1"/>
          </p:nvSpPr>
          <p:spPr bwMode="auto">
            <a:xfrm>
              <a:off x="2234" y="3149"/>
              <a:ext cx="33" cy="10"/>
            </a:xfrm>
            <a:custGeom>
              <a:avLst/>
              <a:gdLst>
                <a:gd name="T0" fmla="*/ 23 w 23"/>
                <a:gd name="T1" fmla="*/ 7 h 7"/>
                <a:gd name="T2" fmla="*/ 0 w 23"/>
                <a:gd name="T3" fmla="*/ 0 h 7"/>
                <a:gd name="T4" fmla="*/ 23 w 23"/>
                <a:gd name="T5" fmla="*/ 7 h 7"/>
              </a:gdLst>
              <a:ahLst/>
              <a:cxnLst>
                <a:cxn ang="0">
                  <a:pos x="T0" y="T1"/>
                </a:cxn>
                <a:cxn ang="0">
                  <a:pos x="T2" y="T3"/>
                </a:cxn>
                <a:cxn ang="0">
                  <a:pos x="T4" y="T5"/>
                </a:cxn>
              </a:cxnLst>
              <a:rect l="0" t="0" r="r" b="b"/>
              <a:pathLst>
                <a:path w="23" h="7">
                  <a:moveTo>
                    <a:pt x="23" y="7"/>
                  </a:moveTo>
                  <a:cubicBezTo>
                    <a:pt x="0" y="0"/>
                    <a:pt x="0" y="0"/>
                    <a:pt x="0" y="0"/>
                  </a:cubicBezTo>
                  <a:cubicBezTo>
                    <a:pt x="8" y="2"/>
                    <a:pt x="16" y="4"/>
                    <a:pt x="2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723">
              <a:extLst>
                <a:ext uri="{FF2B5EF4-FFF2-40B4-BE49-F238E27FC236}">
                  <a16:creationId xmlns:a16="http://schemas.microsoft.com/office/drawing/2014/main" id="{0AB42A89-41AD-4D57-83DE-4F1D4B85F756}"/>
                </a:ext>
              </a:extLst>
            </p:cNvPr>
            <p:cNvSpPr>
              <a:spLocks/>
            </p:cNvSpPr>
            <p:nvPr userDrawn="1"/>
          </p:nvSpPr>
          <p:spPr bwMode="auto">
            <a:xfrm>
              <a:off x="3654" y="1951"/>
              <a:ext cx="61" cy="61"/>
            </a:xfrm>
            <a:custGeom>
              <a:avLst/>
              <a:gdLst>
                <a:gd name="T0" fmla="*/ 0 w 43"/>
                <a:gd name="T1" fmla="*/ 42 h 42"/>
                <a:gd name="T2" fmla="*/ 43 w 43"/>
                <a:gd name="T3" fmla="*/ 0 h 42"/>
                <a:gd name="T4" fmla="*/ 0 w 43"/>
                <a:gd name="T5" fmla="*/ 42 h 42"/>
              </a:gdLst>
              <a:ahLst/>
              <a:cxnLst>
                <a:cxn ang="0">
                  <a:pos x="T0" y="T1"/>
                </a:cxn>
                <a:cxn ang="0">
                  <a:pos x="T2" y="T3"/>
                </a:cxn>
                <a:cxn ang="0">
                  <a:pos x="T4" y="T5"/>
                </a:cxn>
              </a:cxnLst>
              <a:rect l="0" t="0" r="r" b="b"/>
              <a:pathLst>
                <a:path w="43" h="42">
                  <a:moveTo>
                    <a:pt x="0" y="42"/>
                  </a:moveTo>
                  <a:cubicBezTo>
                    <a:pt x="17" y="26"/>
                    <a:pt x="32" y="12"/>
                    <a:pt x="43" y="0"/>
                  </a:cubicBezTo>
                  <a:cubicBezTo>
                    <a:pt x="14" y="33"/>
                    <a:pt x="10" y="34"/>
                    <a:pt x="0"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724">
              <a:extLst>
                <a:ext uri="{FF2B5EF4-FFF2-40B4-BE49-F238E27FC236}">
                  <a16:creationId xmlns:a16="http://schemas.microsoft.com/office/drawing/2014/main" id="{32441C1A-94F5-44C7-92C8-64EA41CD24E3}"/>
                </a:ext>
              </a:extLst>
            </p:cNvPr>
            <p:cNvSpPr>
              <a:spLocks/>
            </p:cNvSpPr>
            <p:nvPr userDrawn="1"/>
          </p:nvSpPr>
          <p:spPr bwMode="auto">
            <a:xfrm>
              <a:off x="1865" y="2995"/>
              <a:ext cx="14" cy="6"/>
            </a:xfrm>
            <a:custGeom>
              <a:avLst/>
              <a:gdLst>
                <a:gd name="T0" fmla="*/ 10 w 10"/>
                <a:gd name="T1" fmla="*/ 2 h 4"/>
                <a:gd name="T2" fmla="*/ 0 w 10"/>
                <a:gd name="T3" fmla="*/ 0 h 4"/>
                <a:gd name="T4" fmla="*/ 10 w 10"/>
                <a:gd name="T5" fmla="*/ 2 h 4"/>
                <a:gd name="T6" fmla="*/ 10 w 10"/>
                <a:gd name="T7" fmla="*/ 2 h 4"/>
              </a:gdLst>
              <a:ahLst/>
              <a:cxnLst>
                <a:cxn ang="0">
                  <a:pos x="T0" y="T1"/>
                </a:cxn>
                <a:cxn ang="0">
                  <a:pos x="T2" y="T3"/>
                </a:cxn>
                <a:cxn ang="0">
                  <a:pos x="T4" y="T5"/>
                </a:cxn>
                <a:cxn ang="0">
                  <a:pos x="T6" y="T7"/>
                </a:cxn>
              </a:cxnLst>
              <a:rect l="0" t="0" r="r" b="b"/>
              <a:pathLst>
                <a:path w="10" h="4">
                  <a:moveTo>
                    <a:pt x="10" y="2"/>
                  </a:moveTo>
                  <a:cubicBezTo>
                    <a:pt x="10" y="4"/>
                    <a:pt x="0" y="1"/>
                    <a:pt x="0" y="0"/>
                  </a:cubicBezTo>
                  <a:cubicBezTo>
                    <a:pt x="3" y="1"/>
                    <a:pt x="6" y="2"/>
                    <a:pt x="10" y="2"/>
                  </a:cubicBezTo>
                  <a:cubicBezTo>
                    <a:pt x="10" y="4"/>
                    <a:pt x="10" y="2"/>
                    <a:pt x="1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725">
              <a:extLst>
                <a:ext uri="{FF2B5EF4-FFF2-40B4-BE49-F238E27FC236}">
                  <a16:creationId xmlns:a16="http://schemas.microsoft.com/office/drawing/2014/main" id="{BAB536EE-6450-4793-B088-174436044D4B}"/>
                </a:ext>
              </a:extLst>
            </p:cNvPr>
            <p:cNvSpPr>
              <a:spLocks/>
            </p:cNvSpPr>
            <p:nvPr userDrawn="1"/>
          </p:nvSpPr>
          <p:spPr bwMode="auto">
            <a:xfrm>
              <a:off x="2369" y="3191"/>
              <a:ext cx="59" cy="14"/>
            </a:xfrm>
            <a:custGeom>
              <a:avLst/>
              <a:gdLst>
                <a:gd name="T0" fmla="*/ 21 w 41"/>
                <a:gd name="T1" fmla="*/ 3 h 10"/>
                <a:gd name="T2" fmla="*/ 41 w 41"/>
                <a:gd name="T3" fmla="*/ 10 h 10"/>
                <a:gd name="T4" fmla="*/ 0 w 41"/>
                <a:gd name="T5" fmla="*/ 0 h 10"/>
                <a:gd name="T6" fmla="*/ 25 w 41"/>
                <a:gd name="T7" fmla="*/ 5 h 10"/>
                <a:gd name="T8" fmla="*/ 21 w 41"/>
                <a:gd name="T9" fmla="*/ 3 h 10"/>
                <a:gd name="T10" fmla="*/ 21 w 41"/>
                <a:gd name="T11" fmla="*/ 3 h 10"/>
              </a:gdLst>
              <a:ahLst/>
              <a:cxnLst>
                <a:cxn ang="0">
                  <a:pos x="T0" y="T1"/>
                </a:cxn>
                <a:cxn ang="0">
                  <a:pos x="T2" y="T3"/>
                </a:cxn>
                <a:cxn ang="0">
                  <a:pos x="T4" y="T5"/>
                </a:cxn>
                <a:cxn ang="0">
                  <a:pos x="T6" y="T7"/>
                </a:cxn>
                <a:cxn ang="0">
                  <a:pos x="T8" y="T9"/>
                </a:cxn>
                <a:cxn ang="0">
                  <a:pos x="T10" y="T11"/>
                </a:cxn>
              </a:cxnLst>
              <a:rect l="0" t="0" r="r" b="b"/>
              <a:pathLst>
                <a:path w="41" h="10">
                  <a:moveTo>
                    <a:pt x="21" y="3"/>
                  </a:moveTo>
                  <a:cubicBezTo>
                    <a:pt x="28" y="6"/>
                    <a:pt x="35" y="8"/>
                    <a:pt x="41" y="10"/>
                  </a:cubicBezTo>
                  <a:cubicBezTo>
                    <a:pt x="28" y="6"/>
                    <a:pt x="14" y="3"/>
                    <a:pt x="0" y="0"/>
                  </a:cubicBezTo>
                  <a:cubicBezTo>
                    <a:pt x="9" y="0"/>
                    <a:pt x="17" y="2"/>
                    <a:pt x="25" y="5"/>
                  </a:cubicBezTo>
                  <a:cubicBezTo>
                    <a:pt x="13" y="1"/>
                    <a:pt x="33" y="9"/>
                    <a:pt x="21" y="3"/>
                  </a:cubicBezTo>
                  <a:cubicBezTo>
                    <a:pt x="28" y="6"/>
                    <a:pt x="25" y="5"/>
                    <a:pt x="2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726">
              <a:extLst>
                <a:ext uri="{FF2B5EF4-FFF2-40B4-BE49-F238E27FC236}">
                  <a16:creationId xmlns:a16="http://schemas.microsoft.com/office/drawing/2014/main" id="{C311ACB8-E215-4E7B-88E2-4828BECE7C4F}"/>
                </a:ext>
              </a:extLst>
            </p:cNvPr>
            <p:cNvSpPr>
              <a:spLocks/>
            </p:cNvSpPr>
            <p:nvPr userDrawn="1"/>
          </p:nvSpPr>
          <p:spPr bwMode="auto">
            <a:xfrm>
              <a:off x="1859" y="2524"/>
              <a:ext cx="33" cy="20"/>
            </a:xfrm>
            <a:custGeom>
              <a:avLst/>
              <a:gdLst>
                <a:gd name="T0" fmla="*/ 2 w 23"/>
                <a:gd name="T1" fmla="*/ 12 h 14"/>
                <a:gd name="T2" fmla="*/ 23 w 23"/>
                <a:gd name="T3" fmla="*/ 0 h 14"/>
                <a:gd name="T4" fmla="*/ 2 w 23"/>
                <a:gd name="T5" fmla="*/ 12 h 14"/>
              </a:gdLst>
              <a:ahLst/>
              <a:cxnLst>
                <a:cxn ang="0">
                  <a:pos x="T0" y="T1"/>
                </a:cxn>
                <a:cxn ang="0">
                  <a:pos x="T2" y="T3"/>
                </a:cxn>
                <a:cxn ang="0">
                  <a:pos x="T4" y="T5"/>
                </a:cxn>
              </a:cxnLst>
              <a:rect l="0" t="0" r="r" b="b"/>
              <a:pathLst>
                <a:path w="23" h="14">
                  <a:moveTo>
                    <a:pt x="2" y="12"/>
                  </a:moveTo>
                  <a:cubicBezTo>
                    <a:pt x="10" y="7"/>
                    <a:pt x="17" y="3"/>
                    <a:pt x="23" y="0"/>
                  </a:cubicBezTo>
                  <a:cubicBezTo>
                    <a:pt x="8" y="10"/>
                    <a:pt x="0" y="14"/>
                    <a:pt x="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727">
              <a:extLst>
                <a:ext uri="{FF2B5EF4-FFF2-40B4-BE49-F238E27FC236}">
                  <a16:creationId xmlns:a16="http://schemas.microsoft.com/office/drawing/2014/main" id="{ABB33900-EA71-452E-8A18-9895E4B6A52D}"/>
                </a:ext>
              </a:extLst>
            </p:cNvPr>
            <p:cNvSpPr>
              <a:spLocks/>
            </p:cNvSpPr>
            <p:nvPr userDrawn="1"/>
          </p:nvSpPr>
          <p:spPr bwMode="auto">
            <a:xfrm>
              <a:off x="1868" y="3026"/>
              <a:ext cx="18" cy="5"/>
            </a:xfrm>
            <a:custGeom>
              <a:avLst/>
              <a:gdLst>
                <a:gd name="T0" fmla="*/ 3 w 13"/>
                <a:gd name="T1" fmla="*/ 1 h 4"/>
                <a:gd name="T2" fmla="*/ 3 w 13"/>
                <a:gd name="T3" fmla="*/ 1 h 4"/>
                <a:gd name="T4" fmla="*/ 3 w 13"/>
                <a:gd name="T5" fmla="*/ 1 h 4"/>
              </a:gdLst>
              <a:ahLst/>
              <a:cxnLst>
                <a:cxn ang="0">
                  <a:pos x="T0" y="T1"/>
                </a:cxn>
                <a:cxn ang="0">
                  <a:pos x="T2" y="T3"/>
                </a:cxn>
                <a:cxn ang="0">
                  <a:pos x="T4" y="T5"/>
                </a:cxn>
              </a:cxnLst>
              <a:rect l="0" t="0" r="r" b="b"/>
              <a:pathLst>
                <a:path w="13" h="4">
                  <a:moveTo>
                    <a:pt x="3" y="1"/>
                  </a:moveTo>
                  <a:cubicBezTo>
                    <a:pt x="0" y="0"/>
                    <a:pt x="13" y="4"/>
                    <a:pt x="3" y="1"/>
                  </a:cubicBezTo>
                  <a:cubicBezTo>
                    <a:pt x="3" y="1"/>
                    <a:pt x="3" y="1"/>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728">
              <a:extLst>
                <a:ext uri="{FF2B5EF4-FFF2-40B4-BE49-F238E27FC236}">
                  <a16:creationId xmlns:a16="http://schemas.microsoft.com/office/drawing/2014/main" id="{A4D0C8E5-EB78-4A3A-A8A8-AAF32D4AA5D5}"/>
                </a:ext>
              </a:extLst>
            </p:cNvPr>
            <p:cNvSpPr>
              <a:spLocks/>
            </p:cNvSpPr>
            <p:nvPr userDrawn="1"/>
          </p:nvSpPr>
          <p:spPr bwMode="auto">
            <a:xfrm>
              <a:off x="2105" y="3069"/>
              <a:ext cx="43" cy="14"/>
            </a:xfrm>
            <a:custGeom>
              <a:avLst/>
              <a:gdLst>
                <a:gd name="T0" fmla="*/ 30 w 30"/>
                <a:gd name="T1" fmla="*/ 10 h 10"/>
                <a:gd name="T2" fmla="*/ 0 w 30"/>
                <a:gd name="T3" fmla="*/ 0 h 10"/>
                <a:gd name="T4" fmla="*/ 30 w 30"/>
                <a:gd name="T5" fmla="*/ 10 h 10"/>
              </a:gdLst>
              <a:ahLst/>
              <a:cxnLst>
                <a:cxn ang="0">
                  <a:pos x="T0" y="T1"/>
                </a:cxn>
                <a:cxn ang="0">
                  <a:pos x="T2" y="T3"/>
                </a:cxn>
                <a:cxn ang="0">
                  <a:pos x="T4" y="T5"/>
                </a:cxn>
              </a:cxnLst>
              <a:rect l="0" t="0" r="r" b="b"/>
              <a:pathLst>
                <a:path w="30" h="10">
                  <a:moveTo>
                    <a:pt x="30" y="10"/>
                  </a:moveTo>
                  <a:cubicBezTo>
                    <a:pt x="0" y="0"/>
                    <a:pt x="0" y="0"/>
                    <a:pt x="0" y="0"/>
                  </a:cubicBezTo>
                  <a:cubicBezTo>
                    <a:pt x="13" y="4"/>
                    <a:pt x="23" y="7"/>
                    <a:pt x="3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Freeform 729">
              <a:extLst>
                <a:ext uri="{FF2B5EF4-FFF2-40B4-BE49-F238E27FC236}">
                  <a16:creationId xmlns:a16="http://schemas.microsoft.com/office/drawing/2014/main" id="{8B544C05-62C0-4F85-AE44-83ED3AA84EEE}"/>
                </a:ext>
              </a:extLst>
            </p:cNvPr>
            <p:cNvSpPr>
              <a:spLocks/>
            </p:cNvSpPr>
            <p:nvPr userDrawn="1"/>
          </p:nvSpPr>
          <p:spPr bwMode="auto">
            <a:xfrm>
              <a:off x="3633" y="2012"/>
              <a:ext cx="21" cy="19"/>
            </a:xfrm>
            <a:custGeom>
              <a:avLst/>
              <a:gdLst>
                <a:gd name="T0" fmla="*/ 14 w 14"/>
                <a:gd name="T1" fmla="*/ 0 h 13"/>
                <a:gd name="T2" fmla="*/ 0 w 14"/>
                <a:gd name="T3" fmla="*/ 13 h 13"/>
                <a:gd name="T4" fmla="*/ 14 w 14"/>
                <a:gd name="T5" fmla="*/ 0 h 13"/>
              </a:gdLst>
              <a:ahLst/>
              <a:cxnLst>
                <a:cxn ang="0">
                  <a:pos x="T0" y="T1"/>
                </a:cxn>
                <a:cxn ang="0">
                  <a:pos x="T2" y="T3"/>
                </a:cxn>
                <a:cxn ang="0">
                  <a:pos x="T4" y="T5"/>
                </a:cxn>
              </a:cxnLst>
              <a:rect l="0" t="0" r="r" b="b"/>
              <a:pathLst>
                <a:path w="14" h="13">
                  <a:moveTo>
                    <a:pt x="14" y="0"/>
                  </a:moveTo>
                  <a:cubicBezTo>
                    <a:pt x="0" y="13"/>
                    <a:pt x="0" y="13"/>
                    <a:pt x="0" y="13"/>
                  </a:cubicBezTo>
                  <a:cubicBezTo>
                    <a:pt x="6" y="6"/>
                    <a:pt x="10"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730">
              <a:extLst>
                <a:ext uri="{FF2B5EF4-FFF2-40B4-BE49-F238E27FC236}">
                  <a16:creationId xmlns:a16="http://schemas.microsoft.com/office/drawing/2014/main" id="{8B506BA8-401B-4855-AC63-3522DDA407D3}"/>
                </a:ext>
              </a:extLst>
            </p:cNvPr>
            <p:cNvSpPr>
              <a:spLocks/>
            </p:cNvSpPr>
            <p:nvPr userDrawn="1"/>
          </p:nvSpPr>
          <p:spPr bwMode="auto">
            <a:xfrm>
              <a:off x="4403" y="496"/>
              <a:ext cx="7" cy="39"/>
            </a:xfrm>
            <a:custGeom>
              <a:avLst/>
              <a:gdLst>
                <a:gd name="T0" fmla="*/ 5 w 5"/>
                <a:gd name="T1" fmla="*/ 0 h 27"/>
                <a:gd name="T2" fmla="*/ 0 w 5"/>
                <a:gd name="T3" fmla="*/ 27 h 27"/>
                <a:gd name="T4" fmla="*/ 5 w 5"/>
                <a:gd name="T5" fmla="*/ 0 h 27"/>
              </a:gdLst>
              <a:ahLst/>
              <a:cxnLst>
                <a:cxn ang="0">
                  <a:pos x="T0" y="T1"/>
                </a:cxn>
                <a:cxn ang="0">
                  <a:pos x="T2" y="T3"/>
                </a:cxn>
                <a:cxn ang="0">
                  <a:pos x="T4" y="T5"/>
                </a:cxn>
              </a:cxnLst>
              <a:rect l="0" t="0" r="r" b="b"/>
              <a:pathLst>
                <a:path w="5" h="27">
                  <a:moveTo>
                    <a:pt x="5" y="0"/>
                  </a:moveTo>
                  <a:cubicBezTo>
                    <a:pt x="3" y="19"/>
                    <a:pt x="1" y="24"/>
                    <a:pt x="0" y="27"/>
                  </a:cubicBezTo>
                  <a:cubicBezTo>
                    <a:pt x="2" y="17"/>
                    <a:pt x="3" y="8"/>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731">
              <a:extLst>
                <a:ext uri="{FF2B5EF4-FFF2-40B4-BE49-F238E27FC236}">
                  <a16:creationId xmlns:a16="http://schemas.microsoft.com/office/drawing/2014/main" id="{CB7D11AD-FCB7-4889-8234-62EBF3470104}"/>
                </a:ext>
              </a:extLst>
            </p:cNvPr>
            <p:cNvSpPr>
              <a:spLocks/>
            </p:cNvSpPr>
            <p:nvPr userDrawn="1"/>
          </p:nvSpPr>
          <p:spPr bwMode="auto">
            <a:xfrm>
              <a:off x="4413" y="63"/>
              <a:ext cx="0" cy="12"/>
            </a:xfrm>
            <a:custGeom>
              <a:avLst/>
              <a:gdLst>
                <a:gd name="T0" fmla="*/ 8 h 8"/>
                <a:gd name="T1" fmla="*/ 0 h 8"/>
                <a:gd name="T2" fmla="*/ 8 h 8"/>
              </a:gdLst>
              <a:ahLst/>
              <a:cxnLst>
                <a:cxn ang="0">
                  <a:pos x="0" y="T0"/>
                </a:cxn>
                <a:cxn ang="0">
                  <a:pos x="0" y="T1"/>
                </a:cxn>
                <a:cxn ang="0">
                  <a:pos x="0" y="T2"/>
                </a:cxn>
              </a:cxnLst>
              <a:rect l="0" t="0" r="r" b="b"/>
              <a:pathLst>
                <a:path h="8">
                  <a:moveTo>
                    <a:pt x="0" y="8"/>
                  </a:moveTo>
                  <a:cubicBezTo>
                    <a:pt x="0" y="0"/>
                    <a:pt x="0" y="0"/>
                    <a:pt x="0" y="0"/>
                  </a:cubicBezTo>
                  <a:cubicBezTo>
                    <a:pt x="0" y="3"/>
                    <a:pt x="0" y="6"/>
                    <a:pt x="0"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Freeform 732">
              <a:extLst>
                <a:ext uri="{FF2B5EF4-FFF2-40B4-BE49-F238E27FC236}">
                  <a16:creationId xmlns:a16="http://schemas.microsoft.com/office/drawing/2014/main" id="{463D495F-2A91-4849-867E-EDE379AA8882}"/>
                </a:ext>
              </a:extLst>
            </p:cNvPr>
            <p:cNvSpPr>
              <a:spLocks/>
            </p:cNvSpPr>
            <p:nvPr userDrawn="1"/>
          </p:nvSpPr>
          <p:spPr bwMode="auto">
            <a:xfrm>
              <a:off x="4147" y="1073"/>
              <a:ext cx="7" cy="11"/>
            </a:xfrm>
            <a:custGeom>
              <a:avLst/>
              <a:gdLst>
                <a:gd name="T0" fmla="*/ 5 w 5"/>
                <a:gd name="T1" fmla="*/ 0 h 8"/>
                <a:gd name="T2" fmla="*/ 0 w 5"/>
                <a:gd name="T3" fmla="*/ 8 h 8"/>
                <a:gd name="T4" fmla="*/ 5 w 5"/>
                <a:gd name="T5" fmla="*/ 0 h 8"/>
              </a:gdLst>
              <a:ahLst/>
              <a:cxnLst>
                <a:cxn ang="0">
                  <a:pos x="T0" y="T1"/>
                </a:cxn>
                <a:cxn ang="0">
                  <a:pos x="T2" y="T3"/>
                </a:cxn>
                <a:cxn ang="0">
                  <a:pos x="T4" y="T5"/>
                </a:cxn>
              </a:cxnLst>
              <a:rect l="0" t="0" r="r" b="b"/>
              <a:pathLst>
                <a:path w="5" h="8">
                  <a:moveTo>
                    <a:pt x="5" y="0"/>
                  </a:moveTo>
                  <a:cubicBezTo>
                    <a:pt x="3" y="3"/>
                    <a:pt x="2" y="6"/>
                    <a:pt x="0" y="8"/>
                  </a:cubicBezTo>
                  <a:cubicBezTo>
                    <a:pt x="2" y="3"/>
                    <a:pt x="4"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733">
              <a:extLst>
                <a:ext uri="{FF2B5EF4-FFF2-40B4-BE49-F238E27FC236}">
                  <a16:creationId xmlns:a16="http://schemas.microsoft.com/office/drawing/2014/main" id="{ED81B4E6-91AF-4127-821A-634DF134922F}"/>
                </a:ext>
              </a:extLst>
            </p:cNvPr>
            <p:cNvSpPr>
              <a:spLocks noEditPoints="1"/>
            </p:cNvSpPr>
            <p:nvPr userDrawn="1"/>
          </p:nvSpPr>
          <p:spPr bwMode="auto">
            <a:xfrm>
              <a:off x="1328" y="7"/>
              <a:ext cx="3095" cy="3233"/>
            </a:xfrm>
            <a:custGeom>
              <a:avLst/>
              <a:gdLst>
                <a:gd name="T0" fmla="*/ 135 w 2152"/>
                <a:gd name="T1" fmla="*/ 2033 h 2248"/>
                <a:gd name="T2" fmla="*/ 459 w 2152"/>
                <a:gd name="T3" fmla="*/ 1694 h 2248"/>
                <a:gd name="T4" fmla="*/ 823 w 2152"/>
                <a:gd name="T5" fmla="*/ 2146 h 2248"/>
                <a:gd name="T6" fmla="*/ 1239 w 2152"/>
                <a:gd name="T7" fmla="*/ 1566 h 2248"/>
                <a:gd name="T8" fmla="*/ 1395 w 2152"/>
                <a:gd name="T9" fmla="*/ 1593 h 2248"/>
                <a:gd name="T10" fmla="*/ 1895 w 2152"/>
                <a:gd name="T11" fmla="*/ 923 h 2248"/>
                <a:gd name="T12" fmla="*/ 1964 w 2152"/>
                <a:gd name="T13" fmla="*/ 893 h 2248"/>
                <a:gd name="T14" fmla="*/ 2067 w 2152"/>
                <a:gd name="T15" fmla="*/ 658 h 2248"/>
                <a:gd name="T16" fmla="*/ 1967 w 2152"/>
                <a:gd name="T17" fmla="*/ 888 h 2248"/>
                <a:gd name="T18" fmla="*/ 2065 w 2152"/>
                <a:gd name="T19" fmla="*/ 506 h 2248"/>
                <a:gd name="T20" fmla="*/ 2136 w 2152"/>
                <a:gd name="T21" fmla="*/ 5 h 2248"/>
                <a:gd name="T22" fmla="*/ 1478 w 2152"/>
                <a:gd name="T23" fmla="*/ 1400 h 2248"/>
                <a:gd name="T24" fmla="*/ 705 w 2152"/>
                <a:gd name="T25" fmla="*/ 1560 h 2248"/>
                <a:gd name="T26" fmla="*/ 276 w 2152"/>
                <a:gd name="T27" fmla="*/ 1806 h 2248"/>
                <a:gd name="T28" fmla="*/ 705 w 2152"/>
                <a:gd name="T29" fmla="*/ 1561 h 2248"/>
                <a:gd name="T30" fmla="*/ 982 w 2152"/>
                <a:gd name="T31" fmla="*/ 1727 h 2248"/>
                <a:gd name="T32" fmla="*/ 2071 w 2152"/>
                <a:gd name="T33" fmla="*/ 545 h 2248"/>
                <a:gd name="T34" fmla="*/ 1053 w 2152"/>
                <a:gd name="T35" fmla="*/ 1689 h 2248"/>
                <a:gd name="T36" fmla="*/ 703 w 2152"/>
                <a:gd name="T37" fmla="*/ 1555 h 2248"/>
                <a:gd name="T38" fmla="*/ 325 w 2152"/>
                <a:gd name="T39" fmla="*/ 1777 h 2248"/>
                <a:gd name="T40" fmla="*/ 823 w 2152"/>
                <a:gd name="T41" fmla="*/ 2146 h 2248"/>
                <a:gd name="T42" fmla="*/ 1912 w 2152"/>
                <a:gd name="T43" fmla="*/ 992 h 2248"/>
                <a:gd name="T44" fmla="*/ 1478 w 2152"/>
                <a:gd name="T45" fmla="*/ 1399 h 2248"/>
                <a:gd name="T46" fmla="*/ 703 w 2152"/>
                <a:gd name="T47" fmla="*/ 1555 h 2248"/>
                <a:gd name="T48" fmla="*/ 2149 w 2152"/>
                <a:gd name="T49" fmla="*/ 144 h 2248"/>
                <a:gd name="T50" fmla="*/ 1111 w 2152"/>
                <a:gd name="T51" fmla="*/ 1633 h 2248"/>
                <a:gd name="T52" fmla="*/ 791 w 2152"/>
                <a:gd name="T53" fmla="*/ 1938 h 2248"/>
                <a:gd name="T54" fmla="*/ 964 w 2152"/>
                <a:gd name="T55" fmla="*/ 1835 h 2248"/>
                <a:gd name="T56" fmla="*/ 824 w 2152"/>
                <a:gd name="T57" fmla="*/ 2154 h 2248"/>
                <a:gd name="T58" fmla="*/ 687 w 2152"/>
                <a:gd name="T59" fmla="*/ 1597 h 2248"/>
                <a:gd name="T60" fmla="*/ 1839 w 2152"/>
                <a:gd name="T61" fmla="*/ 1094 h 2248"/>
                <a:gd name="T62" fmla="*/ 323 w 2152"/>
                <a:gd name="T63" fmla="*/ 1778 h 2248"/>
                <a:gd name="T64" fmla="*/ 981 w 2152"/>
                <a:gd name="T65" fmla="*/ 1727 h 2248"/>
                <a:gd name="T66" fmla="*/ 1059 w 2152"/>
                <a:gd name="T67" fmla="*/ 1687 h 2248"/>
                <a:gd name="T68" fmla="*/ 1476 w 2152"/>
                <a:gd name="T69" fmla="*/ 1401 h 2248"/>
                <a:gd name="T70" fmla="*/ 2022 w 2152"/>
                <a:gd name="T71" fmla="*/ 616 h 2248"/>
                <a:gd name="T72" fmla="*/ 1478 w 2152"/>
                <a:gd name="T73" fmla="*/ 1400 h 2248"/>
                <a:gd name="T74" fmla="*/ 806 w 2152"/>
                <a:gd name="T75" fmla="*/ 1921 h 2248"/>
                <a:gd name="T76" fmla="*/ 824 w 2152"/>
                <a:gd name="T77" fmla="*/ 2153 h 2248"/>
                <a:gd name="T78" fmla="*/ 707 w 2152"/>
                <a:gd name="T79" fmla="*/ 1611 h 2248"/>
                <a:gd name="T80" fmla="*/ 2111 w 2152"/>
                <a:gd name="T81" fmla="*/ 362 h 2248"/>
                <a:gd name="T82" fmla="*/ 1345 w 2152"/>
                <a:gd name="T83" fmla="*/ 1524 h 2248"/>
                <a:gd name="T84" fmla="*/ 807 w 2152"/>
                <a:gd name="T85" fmla="*/ 1921 h 2248"/>
                <a:gd name="T86" fmla="*/ 824 w 2152"/>
                <a:gd name="T87" fmla="*/ 2153 h 2248"/>
                <a:gd name="T88" fmla="*/ 707 w 2152"/>
                <a:gd name="T89" fmla="*/ 1613 h 2248"/>
                <a:gd name="T90" fmla="*/ 1478 w 2152"/>
                <a:gd name="T91" fmla="*/ 1400 h 2248"/>
                <a:gd name="T92" fmla="*/ 1849 w 2152"/>
                <a:gd name="T93" fmla="*/ 1070 h 2248"/>
                <a:gd name="T94" fmla="*/ 1054 w 2152"/>
                <a:gd name="T95" fmla="*/ 1689 h 2248"/>
                <a:gd name="T96" fmla="*/ 728 w 2152"/>
                <a:gd name="T97" fmla="*/ 2185 h 2248"/>
                <a:gd name="T98" fmla="*/ 703 w 2152"/>
                <a:gd name="T99" fmla="*/ 1555 h 2248"/>
                <a:gd name="T100" fmla="*/ 580 w 2152"/>
                <a:gd name="T101" fmla="*/ 2148 h 2248"/>
                <a:gd name="T102" fmla="*/ 814 w 2152"/>
                <a:gd name="T103" fmla="*/ 2131 h 2248"/>
                <a:gd name="T104" fmla="*/ 824 w 2152"/>
                <a:gd name="T105" fmla="*/ 2154 h 2248"/>
                <a:gd name="T106" fmla="*/ 815 w 2152"/>
                <a:gd name="T107" fmla="*/ 2140 h 2248"/>
                <a:gd name="T108" fmla="*/ 1507 w 2152"/>
                <a:gd name="T109" fmla="*/ 1483 h 2248"/>
                <a:gd name="T110" fmla="*/ 855 w 2152"/>
                <a:gd name="T111" fmla="*/ 1891 h 2248"/>
                <a:gd name="T112" fmla="*/ 192 w 2152"/>
                <a:gd name="T113" fmla="*/ 2040 h 2248"/>
                <a:gd name="T114" fmla="*/ 1324 w 2152"/>
                <a:gd name="T115" fmla="*/ 1515 h 2248"/>
                <a:gd name="T116" fmla="*/ 2072 w 2152"/>
                <a:gd name="T117" fmla="*/ 479 h 2248"/>
                <a:gd name="T118" fmla="*/ 2111 w 2152"/>
                <a:gd name="T119" fmla="*/ 361 h 2248"/>
                <a:gd name="T120" fmla="*/ 859 w 2152"/>
                <a:gd name="T121" fmla="*/ 1772 h 2248"/>
                <a:gd name="T122" fmla="*/ 1059 w 2152"/>
                <a:gd name="T123" fmla="*/ 1687 h 2248"/>
                <a:gd name="T124" fmla="*/ 1346 w 2152"/>
                <a:gd name="T125" fmla="*/ 1524 h 2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152" h="2248">
                  <a:moveTo>
                    <a:pt x="21" y="1998"/>
                  </a:moveTo>
                  <a:cubicBezTo>
                    <a:pt x="21" y="1998"/>
                    <a:pt x="20" y="1998"/>
                    <a:pt x="20" y="1998"/>
                  </a:cubicBezTo>
                  <a:cubicBezTo>
                    <a:pt x="25" y="2002"/>
                    <a:pt x="32" y="2004"/>
                    <a:pt x="40" y="2007"/>
                  </a:cubicBezTo>
                  <a:cubicBezTo>
                    <a:pt x="33" y="2004"/>
                    <a:pt x="26" y="2002"/>
                    <a:pt x="21" y="1998"/>
                  </a:cubicBezTo>
                  <a:close/>
                  <a:moveTo>
                    <a:pt x="42" y="2007"/>
                  </a:moveTo>
                  <a:cubicBezTo>
                    <a:pt x="46" y="2008"/>
                    <a:pt x="49" y="2009"/>
                    <a:pt x="53" y="2010"/>
                  </a:cubicBezTo>
                  <a:cubicBezTo>
                    <a:pt x="49" y="2009"/>
                    <a:pt x="46" y="2008"/>
                    <a:pt x="42" y="2007"/>
                  </a:cubicBezTo>
                  <a:close/>
                  <a:moveTo>
                    <a:pt x="64" y="2011"/>
                  </a:moveTo>
                  <a:cubicBezTo>
                    <a:pt x="61" y="2011"/>
                    <a:pt x="57" y="2011"/>
                    <a:pt x="54" y="2010"/>
                  </a:cubicBezTo>
                  <a:cubicBezTo>
                    <a:pt x="61" y="2011"/>
                    <a:pt x="68" y="2013"/>
                    <a:pt x="73" y="2014"/>
                  </a:cubicBezTo>
                  <a:cubicBezTo>
                    <a:pt x="70" y="2013"/>
                    <a:pt x="67" y="2012"/>
                    <a:pt x="64" y="2011"/>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89" y="2050"/>
                  </a:moveTo>
                  <a:cubicBezTo>
                    <a:pt x="191" y="2050"/>
                    <a:pt x="194" y="2049"/>
                    <a:pt x="196" y="2049"/>
                  </a:cubicBezTo>
                  <a:cubicBezTo>
                    <a:pt x="175" y="2044"/>
                    <a:pt x="155" y="2038"/>
                    <a:pt x="135" y="2033"/>
                  </a:cubicBezTo>
                  <a:cubicBezTo>
                    <a:pt x="160" y="2040"/>
                    <a:pt x="184" y="2051"/>
                    <a:pt x="210" y="2059"/>
                  </a:cubicBezTo>
                  <a:cubicBezTo>
                    <a:pt x="205" y="2057"/>
                    <a:pt x="194" y="2049"/>
                    <a:pt x="189" y="2050"/>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196" y="2049"/>
                  </a:moveTo>
                  <a:cubicBezTo>
                    <a:pt x="196" y="2049"/>
                    <a:pt x="196" y="2049"/>
                    <a:pt x="196" y="2049"/>
                  </a:cubicBezTo>
                  <a:cubicBezTo>
                    <a:pt x="197" y="2050"/>
                    <a:pt x="199" y="2050"/>
                    <a:pt x="200" y="2051"/>
                  </a:cubicBezTo>
                  <a:cubicBezTo>
                    <a:pt x="199" y="2050"/>
                    <a:pt x="198" y="2050"/>
                    <a:pt x="196" y="2049"/>
                  </a:cubicBezTo>
                  <a:close/>
                  <a:moveTo>
                    <a:pt x="233" y="2061"/>
                  </a:moveTo>
                  <a:cubicBezTo>
                    <a:pt x="231" y="2061"/>
                    <a:pt x="236" y="2064"/>
                    <a:pt x="251" y="2070"/>
                  </a:cubicBezTo>
                  <a:cubicBezTo>
                    <a:pt x="246" y="2068"/>
                    <a:pt x="239" y="2064"/>
                    <a:pt x="233" y="2061"/>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3" y="1735"/>
                  </a:moveTo>
                  <a:cubicBezTo>
                    <a:pt x="754" y="1737"/>
                    <a:pt x="754" y="1739"/>
                    <a:pt x="755" y="1741"/>
                  </a:cubicBezTo>
                  <a:cubicBezTo>
                    <a:pt x="756" y="1745"/>
                    <a:pt x="756" y="1744"/>
                    <a:pt x="753" y="173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06" y="1980"/>
                  </a:moveTo>
                  <a:cubicBezTo>
                    <a:pt x="806" y="1982"/>
                    <a:pt x="806" y="1985"/>
                    <a:pt x="807" y="1987"/>
                  </a:cubicBezTo>
                  <a:cubicBezTo>
                    <a:pt x="807" y="1985"/>
                    <a:pt x="806" y="1982"/>
                    <a:pt x="806" y="1980"/>
                  </a:cubicBezTo>
                  <a:close/>
                  <a:moveTo>
                    <a:pt x="805" y="1984"/>
                  </a:moveTo>
                  <a:cubicBezTo>
                    <a:pt x="806" y="1988"/>
                    <a:pt x="807" y="1992"/>
                    <a:pt x="808" y="1995"/>
                  </a:cubicBezTo>
                  <a:cubicBezTo>
                    <a:pt x="808" y="1993"/>
                    <a:pt x="807" y="1989"/>
                    <a:pt x="805" y="1984"/>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200" y="1734"/>
                  </a:moveTo>
                  <a:cubicBezTo>
                    <a:pt x="1214" y="1737"/>
                    <a:pt x="1226" y="1724"/>
                    <a:pt x="1236" y="1712"/>
                  </a:cubicBezTo>
                  <a:cubicBezTo>
                    <a:pt x="1224" y="1719"/>
                    <a:pt x="1212" y="1727"/>
                    <a:pt x="1200" y="1734"/>
                  </a:cubicBezTo>
                  <a:close/>
                  <a:moveTo>
                    <a:pt x="1239" y="1566"/>
                  </a:moveTo>
                  <a:cubicBezTo>
                    <a:pt x="1240" y="1566"/>
                    <a:pt x="1241" y="1565"/>
                    <a:pt x="1242" y="1565"/>
                  </a:cubicBezTo>
                  <a:cubicBezTo>
                    <a:pt x="1246" y="1562"/>
                    <a:pt x="1250" y="1559"/>
                    <a:pt x="1254" y="1556"/>
                  </a:cubicBezTo>
                  <a:cubicBezTo>
                    <a:pt x="1256" y="1554"/>
                    <a:pt x="1256" y="1552"/>
                    <a:pt x="1257" y="1550"/>
                  </a:cubicBezTo>
                  <a:cubicBezTo>
                    <a:pt x="1256" y="1552"/>
                    <a:pt x="1248" y="1559"/>
                    <a:pt x="1239" y="1566"/>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76" y="1615"/>
                  </a:moveTo>
                  <a:cubicBezTo>
                    <a:pt x="1384" y="1612"/>
                    <a:pt x="1395" y="1601"/>
                    <a:pt x="1403" y="1592"/>
                  </a:cubicBezTo>
                  <a:cubicBezTo>
                    <a:pt x="1395" y="1600"/>
                    <a:pt x="1385" y="1608"/>
                    <a:pt x="1376"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97" y="1567"/>
                  </a:moveTo>
                  <a:cubicBezTo>
                    <a:pt x="1398" y="1566"/>
                    <a:pt x="1400" y="1565"/>
                    <a:pt x="1401" y="1564"/>
                  </a:cubicBezTo>
                  <a:cubicBezTo>
                    <a:pt x="1399" y="1565"/>
                    <a:pt x="1398" y="1566"/>
                    <a:pt x="1397" y="1567"/>
                  </a:cubicBezTo>
                  <a:close/>
                  <a:moveTo>
                    <a:pt x="1403" y="1592"/>
                  </a:moveTo>
                  <a:cubicBezTo>
                    <a:pt x="1408" y="1588"/>
                    <a:pt x="1412" y="1584"/>
                    <a:pt x="1416" y="1580"/>
                  </a:cubicBezTo>
                  <a:cubicBezTo>
                    <a:pt x="1414" y="1582"/>
                    <a:pt x="1409" y="1586"/>
                    <a:pt x="1403" y="1592"/>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584" y="1282"/>
                  </a:moveTo>
                  <a:cubicBezTo>
                    <a:pt x="1586" y="1280"/>
                    <a:pt x="1588" y="1278"/>
                    <a:pt x="1591" y="1275"/>
                  </a:cubicBezTo>
                  <a:cubicBezTo>
                    <a:pt x="1591" y="1274"/>
                    <a:pt x="1589" y="1276"/>
                    <a:pt x="1584" y="1282"/>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19" y="1289"/>
                    <a:pt x="1619" y="1289"/>
                    <a:pt x="1619" y="1289"/>
                  </a:cubicBezTo>
                  <a:close/>
                  <a:moveTo>
                    <a:pt x="1648" y="1214"/>
                  </a:moveTo>
                  <a:cubicBezTo>
                    <a:pt x="1652" y="1212"/>
                    <a:pt x="1657" y="1210"/>
                    <a:pt x="1661" y="1207"/>
                  </a:cubicBezTo>
                  <a:cubicBezTo>
                    <a:pt x="1669" y="1198"/>
                    <a:pt x="1665" y="1201"/>
                    <a:pt x="1648" y="1214"/>
                  </a:cubicBezTo>
                  <a:close/>
                  <a:moveTo>
                    <a:pt x="1704" y="1288"/>
                  </a:moveTo>
                  <a:cubicBezTo>
                    <a:pt x="1704" y="1288"/>
                    <a:pt x="1704" y="1288"/>
                    <a:pt x="1704" y="1288"/>
                  </a:cubicBezTo>
                  <a:cubicBezTo>
                    <a:pt x="1704" y="1288"/>
                    <a:pt x="1704" y="1288"/>
                    <a:pt x="1704" y="1288"/>
                  </a:cubicBezTo>
                  <a:close/>
                  <a:moveTo>
                    <a:pt x="1798" y="1174"/>
                  </a:moveTo>
                  <a:cubicBezTo>
                    <a:pt x="1808" y="1161"/>
                    <a:pt x="1818" y="1148"/>
                    <a:pt x="1827" y="1135"/>
                  </a:cubicBezTo>
                  <a:cubicBezTo>
                    <a:pt x="1815" y="1145"/>
                    <a:pt x="1805" y="1159"/>
                    <a:pt x="1798" y="1174"/>
                  </a:cubicBezTo>
                  <a:close/>
                  <a:moveTo>
                    <a:pt x="1828" y="1135"/>
                  </a:moveTo>
                  <a:cubicBezTo>
                    <a:pt x="1828" y="1135"/>
                    <a:pt x="1827" y="1135"/>
                    <a:pt x="1827" y="1135"/>
                  </a:cubicBezTo>
                  <a:cubicBezTo>
                    <a:pt x="1829" y="1134"/>
                    <a:pt x="1830" y="1133"/>
                    <a:pt x="1831" y="1132"/>
                  </a:cubicBezTo>
                  <a:cubicBezTo>
                    <a:pt x="1830" y="1133"/>
                    <a:pt x="1829" y="1134"/>
                    <a:pt x="1828" y="1135"/>
                  </a:cubicBezTo>
                  <a:close/>
                  <a:moveTo>
                    <a:pt x="1849" y="1070"/>
                  </a:moveTo>
                  <a:cubicBezTo>
                    <a:pt x="1851" y="1071"/>
                    <a:pt x="1853" y="1070"/>
                    <a:pt x="1856" y="1069"/>
                  </a:cubicBezTo>
                  <a:cubicBezTo>
                    <a:pt x="1863" y="1058"/>
                    <a:pt x="1861" y="1058"/>
                    <a:pt x="1849" y="1070"/>
                  </a:cubicBezTo>
                  <a:close/>
                  <a:moveTo>
                    <a:pt x="1895" y="923"/>
                  </a:moveTo>
                  <a:cubicBezTo>
                    <a:pt x="1892" y="929"/>
                    <a:pt x="1888" y="936"/>
                    <a:pt x="1883" y="943"/>
                  </a:cubicBezTo>
                  <a:cubicBezTo>
                    <a:pt x="1883" y="945"/>
                    <a:pt x="1884" y="947"/>
                    <a:pt x="1884" y="949"/>
                  </a:cubicBezTo>
                  <a:cubicBezTo>
                    <a:pt x="1888" y="942"/>
                    <a:pt x="1893" y="935"/>
                    <a:pt x="1897" y="927"/>
                  </a:cubicBezTo>
                  <a:cubicBezTo>
                    <a:pt x="1896" y="926"/>
                    <a:pt x="1896" y="924"/>
                    <a:pt x="1895" y="923"/>
                  </a:cubicBezTo>
                  <a:close/>
                  <a:moveTo>
                    <a:pt x="1895" y="921"/>
                  </a:moveTo>
                  <a:cubicBezTo>
                    <a:pt x="1894" y="921"/>
                    <a:pt x="1894" y="920"/>
                    <a:pt x="1894" y="920"/>
                  </a:cubicBezTo>
                  <a:cubicBezTo>
                    <a:pt x="1893" y="917"/>
                    <a:pt x="1892" y="914"/>
                    <a:pt x="1891" y="912"/>
                  </a:cubicBezTo>
                  <a:cubicBezTo>
                    <a:pt x="1890" y="921"/>
                    <a:pt x="1890" y="916"/>
                    <a:pt x="1890" y="911"/>
                  </a:cubicBezTo>
                  <a:cubicBezTo>
                    <a:pt x="1887" y="915"/>
                    <a:pt x="1884" y="919"/>
                    <a:pt x="1881" y="924"/>
                  </a:cubicBezTo>
                  <a:cubicBezTo>
                    <a:pt x="1881" y="926"/>
                    <a:pt x="1881" y="929"/>
                    <a:pt x="1882" y="932"/>
                  </a:cubicBezTo>
                  <a:cubicBezTo>
                    <a:pt x="1882" y="932"/>
                    <a:pt x="1882" y="932"/>
                    <a:pt x="1882" y="933"/>
                  </a:cubicBezTo>
                  <a:cubicBezTo>
                    <a:pt x="1882" y="933"/>
                    <a:pt x="1882" y="933"/>
                    <a:pt x="1882" y="933"/>
                  </a:cubicBezTo>
                  <a:cubicBezTo>
                    <a:pt x="1882" y="933"/>
                    <a:pt x="1882" y="933"/>
                    <a:pt x="1882" y="933"/>
                  </a:cubicBezTo>
                  <a:cubicBezTo>
                    <a:pt x="1882" y="936"/>
                    <a:pt x="1882" y="938"/>
                    <a:pt x="1883" y="941"/>
                  </a:cubicBezTo>
                  <a:cubicBezTo>
                    <a:pt x="1887" y="933"/>
                    <a:pt x="1890" y="928"/>
                    <a:pt x="1895" y="922"/>
                  </a:cubicBezTo>
                  <a:cubicBezTo>
                    <a:pt x="1895" y="921"/>
                    <a:pt x="1895" y="921"/>
                    <a:pt x="1895" y="921"/>
                  </a:cubicBezTo>
                  <a:close/>
                  <a:moveTo>
                    <a:pt x="1952" y="921"/>
                  </a:moveTo>
                  <a:cubicBezTo>
                    <a:pt x="1941" y="942"/>
                    <a:pt x="1929" y="962"/>
                    <a:pt x="1917" y="983"/>
                  </a:cubicBezTo>
                  <a:cubicBezTo>
                    <a:pt x="1917" y="983"/>
                    <a:pt x="1917" y="983"/>
                    <a:pt x="1917" y="983"/>
                  </a:cubicBezTo>
                  <a:cubicBezTo>
                    <a:pt x="1917" y="983"/>
                    <a:pt x="1917" y="983"/>
                    <a:pt x="1917" y="983"/>
                  </a:cubicBezTo>
                  <a:cubicBezTo>
                    <a:pt x="1917" y="983"/>
                    <a:pt x="1917" y="983"/>
                    <a:pt x="1917" y="983"/>
                  </a:cubicBezTo>
                  <a:cubicBezTo>
                    <a:pt x="1917" y="983"/>
                    <a:pt x="1917" y="983"/>
                    <a:pt x="1917" y="983"/>
                  </a:cubicBezTo>
                  <a:cubicBezTo>
                    <a:pt x="1915" y="986"/>
                    <a:pt x="1914" y="989"/>
                    <a:pt x="1912" y="992"/>
                  </a:cubicBezTo>
                  <a:cubicBezTo>
                    <a:pt x="1908" y="1000"/>
                    <a:pt x="1903" y="1007"/>
                    <a:pt x="1899" y="1014"/>
                  </a:cubicBezTo>
                  <a:cubicBezTo>
                    <a:pt x="1894" y="1023"/>
                    <a:pt x="1889" y="1031"/>
                    <a:pt x="1884" y="1039"/>
                  </a:cubicBezTo>
                  <a:cubicBezTo>
                    <a:pt x="1887" y="1035"/>
                    <a:pt x="1890" y="1030"/>
                    <a:pt x="1894" y="1025"/>
                  </a:cubicBezTo>
                  <a:cubicBezTo>
                    <a:pt x="1894" y="1025"/>
                    <a:pt x="1894" y="1025"/>
                    <a:pt x="1894" y="1025"/>
                  </a:cubicBezTo>
                  <a:cubicBezTo>
                    <a:pt x="1896" y="1022"/>
                    <a:pt x="1898" y="1019"/>
                    <a:pt x="1900" y="1016"/>
                  </a:cubicBezTo>
                  <a:cubicBezTo>
                    <a:pt x="1904" y="1009"/>
                    <a:pt x="1908" y="1002"/>
                    <a:pt x="1912" y="995"/>
                  </a:cubicBezTo>
                  <a:cubicBezTo>
                    <a:pt x="1913" y="993"/>
                    <a:pt x="1914" y="991"/>
                    <a:pt x="1915" y="989"/>
                  </a:cubicBezTo>
                  <a:cubicBezTo>
                    <a:pt x="1916" y="988"/>
                    <a:pt x="1917" y="987"/>
                    <a:pt x="1917" y="986"/>
                  </a:cubicBezTo>
                  <a:cubicBezTo>
                    <a:pt x="1920" y="982"/>
                    <a:pt x="1922" y="978"/>
                    <a:pt x="1924" y="975"/>
                  </a:cubicBezTo>
                  <a:cubicBezTo>
                    <a:pt x="1926" y="971"/>
                    <a:pt x="1928" y="967"/>
                    <a:pt x="1930" y="964"/>
                  </a:cubicBezTo>
                  <a:cubicBezTo>
                    <a:pt x="1937" y="950"/>
                    <a:pt x="1944" y="936"/>
                    <a:pt x="1952" y="921"/>
                  </a:cubicBezTo>
                  <a:cubicBezTo>
                    <a:pt x="1953" y="919"/>
                    <a:pt x="1954" y="916"/>
                    <a:pt x="1956" y="914"/>
                  </a:cubicBezTo>
                  <a:cubicBezTo>
                    <a:pt x="1954" y="916"/>
                    <a:pt x="1953" y="919"/>
                    <a:pt x="1952" y="921"/>
                  </a:cubicBezTo>
                  <a:close/>
                  <a:moveTo>
                    <a:pt x="1950" y="917"/>
                  </a:moveTo>
                  <a:cubicBezTo>
                    <a:pt x="1949" y="919"/>
                    <a:pt x="1949" y="922"/>
                    <a:pt x="1948" y="925"/>
                  </a:cubicBezTo>
                  <a:cubicBezTo>
                    <a:pt x="1949" y="923"/>
                    <a:pt x="1950" y="921"/>
                    <a:pt x="1951" y="919"/>
                  </a:cubicBezTo>
                  <a:cubicBezTo>
                    <a:pt x="1951" y="918"/>
                    <a:pt x="1951" y="918"/>
                    <a:pt x="1950" y="917"/>
                  </a:cubicBezTo>
                  <a:close/>
                  <a:moveTo>
                    <a:pt x="1895" y="923"/>
                  </a:moveTo>
                  <a:cubicBezTo>
                    <a:pt x="1892" y="929"/>
                    <a:pt x="1888" y="936"/>
                    <a:pt x="1883" y="943"/>
                  </a:cubicBezTo>
                  <a:cubicBezTo>
                    <a:pt x="1883" y="945"/>
                    <a:pt x="1884" y="947"/>
                    <a:pt x="1884" y="949"/>
                  </a:cubicBezTo>
                  <a:cubicBezTo>
                    <a:pt x="1888" y="942"/>
                    <a:pt x="1893" y="935"/>
                    <a:pt x="1897" y="927"/>
                  </a:cubicBezTo>
                  <a:cubicBezTo>
                    <a:pt x="1896" y="926"/>
                    <a:pt x="1896" y="924"/>
                    <a:pt x="1895" y="923"/>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67" y="806"/>
                  </a:moveTo>
                  <a:cubicBezTo>
                    <a:pt x="1968" y="806"/>
                    <a:pt x="1969" y="804"/>
                    <a:pt x="1972" y="797"/>
                  </a:cubicBezTo>
                  <a:cubicBezTo>
                    <a:pt x="1970" y="800"/>
                    <a:pt x="1969" y="803"/>
                    <a:pt x="1967" y="806"/>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2067" y="658"/>
                  </a:moveTo>
                  <a:cubicBezTo>
                    <a:pt x="2057" y="686"/>
                    <a:pt x="2047" y="715"/>
                    <a:pt x="2035" y="743"/>
                  </a:cubicBezTo>
                  <a:cubicBezTo>
                    <a:pt x="2033" y="751"/>
                    <a:pt x="2030" y="759"/>
                    <a:pt x="2026" y="763"/>
                  </a:cubicBezTo>
                  <a:cubicBezTo>
                    <a:pt x="2023" y="769"/>
                    <a:pt x="2020" y="775"/>
                    <a:pt x="2017" y="780"/>
                  </a:cubicBezTo>
                  <a:cubicBezTo>
                    <a:pt x="2020" y="775"/>
                    <a:pt x="2022" y="770"/>
                    <a:pt x="2024" y="765"/>
                  </a:cubicBezTo>
                  <a:cubicBezTo>
                    <a:pt x="2025" y="764"/>
                    <a:pt x="2025" y="764"/>
                    <a:pt x="2026" y="763"/>
                  </a:cubicBezTo>
                  <a:cubicBezTo>
                    <a:pt x="2029" y="756"/>
                    <a:pt x="2032" y="749"/>
                    <a:pt x="2035" y="743"/>
                  </a:cubicBezTo>
                  <a:cubicBezTo>
                    <a:pt x="2036" y="739"/>
                    <a:pt x="2037" y="735"/>
                    <a:pt x="2038" y="732"/>
                  </a:cubicBezTo>
                  <a:cubicBezTo>
                    <a:pt x="2035" y="740"/>
                    <a:pt x="2031" y="749"/>
                    <a:pt x="2027" y="757"/>
                  </a:cubicBezTo>
                  <a:cubicBezTo>
                    <a:pt x="2032" y="746"/>
                    <a:pt x="2036" y="736"/>
                    <a:pt x="2040" y="726"/>
                  </a:cubicBezTo>
                  <a:cubicBezTo>
                    <a:pt x="2039" y="728"/>
                    <a:pt x="2039" y="730"/>
                    <a:pt x="2038" y="732"/>
                  </a:cubicBezTo>
                  <a:cubicBezTo>
                    <a:pt x="2039" y="729"/>
                    <a:pt x="2040" y="726"/>
                    <a:pt x="2041" y="723"/>
                  </a:cubicBezTo>
                  <a:cubicBezTo>
                    <a:pt x="2040" y="724"/>
                    <a:pt x="2040" y="725"/>
                    <a:pt x="2040" y="726"/>
                  </a:cubicBezTo>
                  <a:cubicBezTo>
                    <a:pt x="2040" y="723"/>
                    <a:pt x="2041" y="720"/>
                    <a:pt x="2042" y="719"/>
                  </a:cubicBezTo>
                  <a:cubicBezTo>
                    <a:pt x="2041" y="720"/>
                    <a:pt x="2041" y="722"/>
                    <a:pt x="2041" y="723"/>
                  </a:cubicBezTo>
                  <a:cubicBezTo>
                    <a:pt x="2054" y="689"/>
                    <a:pt x="2063" y="661"/>
                    <a:pt x="2065" y="647"/>
                  </a:cubicBezTo>
                  <a:cubicBezTo>
                    <a:pt x="2075" y="627"/>
                    <a:pt x="2080" y="605"/>
                    <a:pt x="2084" y="582"/>
                  </a:cubicBezTo>
                  <a:cubicBezTo>
                    <a:pt x="2077" y="600"/>
                    <a:pt x="2070" y="620"/>
                    <a:pt x="2065" y="637"/>
                  </a:cubicBezTo>
                  <a:cubicBezTo>
                    <a:pt x="2063" y="640"/>
                    <a:pt x="2062" y="643"/>
                    <a:pt x="2062" y="645"/>
                  </a:cubicBezTo>
                  <a:cubicBezTo>
                    <a:pt x="2058" y="657"/>
                    <a:pt x="2055" y="668"/>
                    <a:pt x="2054" y="675"/>
                  </a:cubicBezTo>
                  <a:cubicBezTo>
                    <a:pt x="2052" y="667"/>
                    <a:pt x="2039" y="717"/>
                    <a:pt x="2038" y="720"/>
                  </a:cubicBezTo>
                  <a:cubicBezTo>
                    <a:pt x="2031" y="735"/>
                    <a:pt x="2025" y="750"/>
                    <a:pt x="2019" y="766"/>
                  </a:cubicBezTo>
                  <a:cubicBezTo>
                    <a:pt x="2021" y="766"/>
                    <a:pt x="2022" y="766"/>
                    <a:pt x="2023" y="765"/>
                  </a:cubicBezTo>
                  <a:cubicBezTo>
                    <a:pt x="2017" y="777"/>
                    <a:pt x="2011" y="789"/>
                    <a:pt x="2006" y="801"/>
                  </a:cubicBezTo>
                  <a:cubicBezTo>
                    <a:pt x="2010" y="794"/>
                    <a:pt x="2014" y="788"/>
                    <a:pt x="2017" y="781"/>
                  </a:cubicBezTo>
                  <a:cubicBezTo>
                    <a:pt x="2000" y="821"/>
                    <a:pt x="1980" y="865"/>
                    <a:pt x="1960" y="906"/>
                  </a:cubicBezTo>
                  <a:cubicBezTo>
                    <a:pt x="1958" y="909"/>
                    <a:pt x="1957" y="911"/>
                    <a:pt x="1956" y="914"/>
                  </a:cubicBezTo>
                  <a:cubicBezTo>
                    <a:pt x="1957" y="911"/>
                    <a:pt x="1958" y="909"/>
                    <a:pt x="1960" y="906"/>
                  </a:cubicBezTo>
                  <a:cubicBezTo>
                    <a:pt x="2002" y="826"/>
                    <a:pt x="2039" y="743"/>
                    <a:pt x="2070" y="658"/>
                  </a:cubicBezTo>
                  <a:cubicBezTo>
                    <a:pt x="2067" y="665"/>
                    <a:pt x="2066" y="665"/>
                    <a:pt x="2067" y="658"/>
                  </a:cubicBezTo>
                  <a:close/>
                  <a:moveTo>
                    <a:pt x="1963" y="896"/>
                  </a:move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ubicBezTo>
                    <a:pt x="1955" y="906"/>
                    <a:pt x="1952" y="911"/>
                    <a:pt x="1950" y="917"/>
                  </a:cubicBezTo>
                  <a:cubicBezTo>
                    <a:pt x="1951" y="918"/>
                    <a:pt x="1951" y="918"/>
                    <a:pt x="1951" y="919"/>
                  </a:cubicBezTo>
                  <a:cubicBezTo>
                    <a:pt x="1954" y="914"/>
                    <a:pt x="1956" y="909"/>
                    <a:pt x="1959" y="904"/>
                  </a:cubicBezTo>
                  <a:cubicBezTo>
                    <a:pt x="1960" y="901"/>
                    <a:pt x="1962" y="899"/>
                    <a:pt x="1963" y="896"/>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64" y="893"/>
                  </a:moveTo>
                  <a:cubicBezTo>
                    <a:pt x="1964" y="893"/>
                    <a:pt x="1964" y="893"/>
                    <a:pt x="1964" y="893"/>
                  </a:cubicBezTo>
                  <a:cubicBezTo>
                    <a:pt x="1964" y="893"/>
                    <a:pt x="1964" y="893"/>
                    <a:pt x="1964" y="893"/>
                  </a:cubicBezTo>
                  <a:close/>
                  <a:moveTo>
                    <a:pt x="1964" y="894"/>
                  </a:moveTo>
                  <a:cubicBezTo>
                    <a:pt x="1964" y="894"/>
                    <a:pt x="1964" y="894"/>
                    <a:pt x="1964" y="894"/>
                  </a:cubicBezTo>
                  <a:cubicBezTo>
                    <a:pt x="1964" y="894"/>
                    <a:pt x="1964" y="894"/>
                    <a:pt x="1964" y="894"/>
                  </a:cubicBezTo>
                  <a:cubicBezTo>
                    <a:pt x="1964" y="894"/>
                    <a:pt x="1964" y="894"/>
                    <a:pt x="1964" y="894"/>
                  </a:cubicBezTo>
                  <a:close/>
                  <a:moveTo>
                    <a:pt x="1930" y="871"/>
                  </a:move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ubicBezTo>
                    <a:pt x="1933" y="867"/>
                    <a:pt x="1931" y="869"/>
                    <a:pt x="1930" y="871"/>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02" y="536"/>
                  </a:moveTo>
                  <a:cubicBezTo>
                    <a:pt x="2102" y="539"/>
                    <a:pt x="2102" y="541"/>
                    <a:pt x="2102" y="543"/>
                  </a:cubicBezTo>
                  <a:cubicBezTo>
                    <a:pt x="2105" y="538"/>
                    <a:pt x="2106" y="533"/>
                    <a:pt x="2107" y="527"/>
                  </a:cubicBezTo>
                  <a:cubicBezTo>
                    <a:pt x="2106" y="528"/>
                    <a:pt x="2104" y="532"/>
                    <a:pt x="2102" y="536"/>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065" y="506"/>
                  </a:moveTo>
                  <a:cubicBezTo>
                    <a:pt x="2069" y="499"/>
                    <a:pt x="2071" y="491"/>
                    <a:pt x="2072" y="483"/>
                  </a:cubicBezTo>
                  <a:cubicBezTo>
                    <a:pt x="2070" y="491"/>
                    <a:pt x="2067" y="498"/>
                    <a:pt x="2065" y="506"/>
                  </a:cubicBezTo>
                  <a:close/>
                  <a:moveTo>
                    <a:pt x="2111" y="361"/>
                  </a:moveTo>
                  <a:cubicBezTo>
                    <a:pt x="2111" y="361"/>
                    <a:pt x="2111" y="361"/>
                    <a:pt x="2111" y="362"/>
                  </a:cubicBezTo>
                  <a:cubicBezTo>
                    <a:pt x="2111" y="362"/>
                    <a:pt x="2111" y="362"/>
                    <a:pt x="2111" y="362"/>
                  </a:cubicBezTo>
                  <a:cubicBezTo>
                    <a:pt x="2111" y="362"/>
                    <a:pt x="2111" y="362"/>
                    <a:pt x="2111" y="362"/>
                  </a:cubicBezTo>
                  <a:cubicBezTo>
                    <a:pt x="2111" y="362"/>
                    <a:pt x="2111" y="362"/>
                    <a:pt x="2111" y="361"/>
                  </a:cubicBezTo>
                  <a:close/>
                  <a:moveTo>
                    <a:pt x="2146" y="276"/>
                  </a:moveTo>
                  <a:cubicBezTo>
                    <a:pt x="2146" y="307"/>
                    <a:pt x="2145" y="338"/>
                    <a:pt x="2135" y="368"/>
                  </a:cubicBezTo>
                  <a:cubicBezTo>
                    <a:pt x="2134" y="365"/>
                    <a:pt x="2133" y="362"/>
                    <a:pt x="2133" y="359"/>
                  </a:cubicBezTo>
                  <a:cubicBezTo>
                    <a:pt x="2130" y="372"/>
                    <a:pt x="2128" y="385"/>
                    <a:pt x="2125" y="399"/>
                  </a:cubicBezTo>
                  <a:cubicBezTo>
                    <a:pt x="2123" y="409"/>
                    <a:pt x="2106" y="481"/>
                    <a:pt x="2107" y="486"/>
                  </a:cubicBezTo>
                  <a:cubicBezTo>
                    <a:pt x="2093" y="514"/>
                    <a:pt x="2090" y="548"/>
                    <a:pt x="2084" y="582"/>
                  </a:cubicBezTo>
                  <a:cubicBezTo>
                    <a:pt x="2091" y="563"/>
                    <a:pt x="2098" y="546"/>
                    <a:pt x="2102" y="536"/>
                  </a:cubicBezTo>
                  <a:cubicBezTo>
                    <a:pt x="2102" y="520"/>
                    <a:pt x="2105" y="502"/>
                    <a:pt x="2109" y="483"/>
                  </a:cubicBezTo>
                  <a:cubicBezTo>
                    <a:pt x="2109" y="483"/>
                    <a:pt x="2109" y="483"/>
                    <a:pt x="2109" y="483"/>
                  </a:cubicBezTo>
                  <a:cubicBezTo>
                    <a:pt x="2109" y="483"/>
                    <a:pt x="2109" y="483"/>
                    <a:pt x="2109" y="483"/>
                  </a:cubicBezTo>
                  <a:cubicBezTo>
                    <a:pt x="2109" y="482"/>
                    <a:pt x="2110" y="481"/>
                    <a:pt x="2110" y="480"/>
                  </a:cubicBezTo>
                  <a:cubicBezTo>
                    <a:pt x="2110" y="480"/>
                    <a:pt x="2110" y="481"/>
                    <a:pt x="2109" y="482"/>
                  </a:cubicBezTo>
                  <a:cubicBezTo>
                    <a:pt x="2114" y="459"/>
                    <a:pt x="2121" y="436"/>
                    <a:pt x="2127" y="419"/>
                  </a:cubicBezTo>
                  <a:cubicBezTo>
                    <a:pt x="2124" y="439"/>
                    <a:pt x="2120" y="459"/>
                    <a:pt x="2115" y="480"/>
                  </a:cubicBezTo>
                  <a:cubicBezTo>
                    <a:pt x="2124" y="444"/>
                    <a:pt x="2129" y="408"/>
                    <a:pt x="2135" y="372"/>
                  </a:cubicBezTo>
                  <a:cubicBezTo>
                    <a:pt x="2132" y="389"/>
                    <a:pt x="2134" y="384"/>
                    <a:pt x="2140" y="355"/>
                  </a:cubicBezTo>
                  <a:cubicBezTo>
                    <a:pt x="2146" y="329"/>
                    <a:pt x="2152" y="302"/>
                    <a:pt x="2146" y="276"/>
                  </a:cubicBezTo>
                  <a:close/>
                  <a:moveTo>
                    <a:pt x="2072" y="483"/>
                  </a:moveTo>
                  <a:cubicBezTo>
                    <a:pt x="2070" y="491"/>
                    <a:pt x="2067" y="498"/>
                    <a:pt x="2065" y="506"/>
                  </a:cubicBezTo>
                  <a:cubicBezTo>
                    <a:pt x="2069" y="499"/>
                    <a:pt x="2071" y="491"/>
                    <a:pt x="2072" y="483"/>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5" y="188"/>
                  </a:moveTo>
                  <a:cubicBezTo>
                    <a:pt x="2115" y="188"/>
                    <a:pt x="2115" y="187"/>
                    <a:pt x="2116" y="187"/>
                  </a:cubicBezTo>
                  <a:cubicBezTo>
                    <a:pt x="2116" y="186"/>
                    <a:pt x="2116" y="186"/>
                    <a:pt x="2116" y="185"/>
                  </a:cubicBezTo>
                  <a:cubicBezTo>
                    <a:pt x="2116" y="186"/>
                    <a:pt x="2115" y="187"/>
                    <a:pt x="2115" y="188"/>
                  </a:cubicBezTo>
                  <a:close/>
                  <a:moveTo>
                    <a:pt x="2116" y="185"/>
                  </a:moveTo>
                  <a:cubicBezTo>
                    <a:pt x="2119" y="177"/>
                    <a:pt x="2121" y="170"/>
                    <a:pt x="2122" y="162"/>
                  </a:cubicBezTo>
                  <a:cubicBezTo>
                    <a:pt x="2119" y="169"/>
                    <a:pt x="2117" y="177"/>
                    <a:pt x="2116" y="185"/>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36" y="30"/>
                  </a:moveTo>
                  <a:cubicBezTo>
                    <a:pt x="2132" y="44"/>
                    <a:pt x="2129" y="58"/>
                    <a:pt x="2135" y="70"/>
                  </a:cubicBezTo>
                  <a:cubicBezTo>
                    <a:pt x="2135" y="69"/>
                    <a:pt x="2135" y="69"/>
                    <a:pt x="2135" y="69"/>
                  </a:cubicBezTo>
                  <a:cubicBezTo>
                    <a:pt x="2132" y="61"/>
                    <a:pt x="2133" y="52"/>
                    <a:pt x="2136" y="42"/>
                  </a:cubicBezTo>
                  <a:cubicBezTo>
                    <a:pt x="2136" y="38"/>
                    <a:pt x="2136" y="33"/>
                    <a:pt x="2136" y="30"/>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3"/>
                    <a:pt x="2136" y="2"/>
                    <a:pt x="2136" y="0"/>
                  </a:cubicBezTo>
                  <a:cubicBezTo>
                    <a:pt x="2136" y="1"/>
                    <a:pt x="2136" y="3"/>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19" y="1289"/>
                    <a:pt x="1619" y="1289"/>
                    <a:pt x="1619" y="1289"/>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79" y="1728"/>
                  </a:moveTo>
                  <a:cubicBezTo>
                    <a:pt x="979" y="1728"/>
                    <a:pt x="979" y="1728"/>
                    <a:pt x="979" y="1728"/>
                  </a:cubicBezTo>
                  <a:cubicBezTo>
                    <a:pt x="979" y="1728"/>
                    <a:pt x="979" y="1728"/>
                    <a:pt x="979" y="1728"/>
                  </a:cubicBezTo>
                  <a:close/>
                  <a:moveTo>
                    <a:pt x="977" y="1729"/>
                  </a:moveTo>
                  <a:cubicBezTo>
                    <a:pt x="977" y="1729"/>
                    <a:pt x="977" y="1729"/>
                    <a:pt x="977" y="1729"/>
                  </a:cubicBezTo>
                  <a:cubicBezTo>
                    <a:pt x="977" y="1729"/>
                    <a:pt x="977" y="1729"/>
                    <a:pt x="977" y="1729"/>
                  </a:cubicBezTo>
                  <a:cubicBezTo>
                    <a:pt x="977" y="1729"/>
                    <a:pt x="977" y="1729"/>
                    <a:pt x="977" y="1729"/>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693" y="1520"/>
                  </a:moveTo>
                  <a:cubicBezTo>
                    <a:pt x="694" y="1533"/>
                    <a:pt x="699" y="1546"/>
                    <a:pt x="703" y="1558"/>
                  </a:cubicBezTo>
                  <a:cubicBezTo>
                    <a:pt x="700" y="1546"/>
                    <a:pt x="696" y="1533"/>
                    <a:pt x="693" y="1520"/>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7"/>
                  </a:moveTo>
                  <a:cubicBezTo>
                    <a:pt x="276"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4" y="1808"/>
                    <a:pt x="274" y="1808"/>
                    <a:pt x="274" y="1808"/>
                  </a:cubicBezTo>
                  <a:cubicBezTo>
                    <a:pt x="274" y="1808"/>
                    <a:pt x="274" y="1808"/>
                    <a:pt x="273" y="1808"/>
                  </a:cubicBezTo>
                  <a:cubicBezTo>
                    <a:pt x="273" y="1808"/>
                    <a:pt x="273" y="1808"/>
                    <a:pt x="273" y="1808"/>
                  </a:cubicBezTo>
                  <a:cubicBezTo>
                    <a:pt x="273" y="1809"/>
                    <a:pt x="273" y="1809"/>
                    <a:pt x="273" y="1809"/>
                  </a:cubicBezTo>
                  <a:cubicBezTo>
                    <a:pt x="273" y="1809"/>
                    <a:pt x="273" y="1809"/>
                    <a:pt x="272" y="1809"/>
                  </a:cubicBezTo>
                  <a:cubicBezTo>
                    <a:pt x="272" y="1809"/>
                    <a:pt x="272" y="1809"/>
                    <a:pt x="272" y="1809"/>
                  </a:cubicBezTo>
                  <a:cubicBezTo>
                    <a:pt x="272" y="1810"/>
                    <a:pt x="271" y="1810"/>
                    <a:pt x="271" y="1810"/>
                  </a:cubicBezTo>
                  <a:cubicBezTo>
                    <a:pt x="271" y="1810"/>
                    <a:pt x="271" y="1810"/>
                    <a:pt x="270" y="1811"/>
                  </a:cubicBezTo>
                  <a:cubicBezTo>
                    <a:pt x="270" y="1811"/>
                    <a:pt x="270" y="1811"/>
                    <a:pt x="270" y="1811"/>
                  </a:cubicBezTo>
                  <a:cubicBezTo>
                    <a:pt x="270" y="1811"/>
                    <a:pt x="269" y="1811"/>
                    <a:pt x="269" y="1811"/>
                  </a:cubicBezTo>
                  <a:cubicBezTo>
                    <a:pt x="271" y="1811"/>
                    <a:pt x="282" y="1803"/>
                    <a:pt x="276" y="1807"/>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392" y="1716"/>
                  </a:moveTo>
                  <a:cubicBezTo>
                    <a:pt x="392" y="1716"/>
                    <a:pt x="392" y="1716"/>
                    <a:pt x="392" y="1717"/>
                  </a:cubicBezTo>
                  <a:cubicBezTo>
                    <a:pt x="392" y="1716"/>
                    <a:pt x="392" y="1716"/>
                    <a:pt x="392" y="1716"/>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92" y="1716"/>
                  </a:moveTo>
                  <a:cubicBezTo>
                    <a:pt x="392" y="1716"/>
                    <a:pt x="392" y="1716"/>
                    <a:pt x="392" y="1717"/>
                  </a:cubicBezTo>
                  <a:cubicBezTo>
                    <a:pt x="392" y="1716"/>
                    <a:pt x="392" y="1716"/>
                    <a:pt x="392" y="171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397" y="1567"/>
                  </a:moveTo>
                  <a:cubicBezTo>
                    <a:pt x="1398" y="1566"/>
                    <a:pt x="1400" y="1565"/>
                    <a:pt x="1401" y="1564"/>
                  </a:cubicBezTo>
                  <a:cubicBezTo>
                    <a:pt x="1399" y="1565"/>
                    <a:pt x="1398" y="1566"/>
                    <a:pt x="1397" y="1567"/>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704" y="1288"/>
                  </a:moveTo>
                  <a:cubicBezTo>
                    <a:pt x="1704" y="1288"/>
                    <a:pt x="1704" y="1288"/>
                    <a:pt x="1704" y="1288"/>
                  </a:cubicBezTo>
                  <a:cubicBezTo>
                    <a:pt x="1704" y="1288"/>
                    <a:pt x="1704" y="1288"/>
                    <a:pt x="1704" y="1288"/>
                  </a:cubicBezTo>
                  <a:close/>
                  <a:moveTo>
                    <a:pt x="1849" y="1070"/>
                  </a:moveTo>
                  <a:cubicBezTo>
                    <a:pt x="1851" y="1071"/>
                    <a:pt x="1853" y="1070"/>
                    <a:pt x="1856" y="1069"/>
                  </a:cubicBezTo>
                  <a:cubicBezTo>
                    <a:pt x="1863" y="1058"/>
                    <a:pt x="1861" y="1058"/>
                    <a:pt x="1849" y="1070"/>
                  </a:cubicBezTo>
                  <a:close/>
                  <a:moveTo>
                    <a:pt x="1967" y="806"/>
                  </a:moveTo>
                  <a:cubicBezTo>
                    <a:pt x="1968" y="806"/>
                    <a:pt x="1969" y="804"/>
                    <a:pt x="1972" y="797"/>
                  </a:cubicBezTo>
                  <a:cubicBezTo>
                    <a:pt x="1970" y="800"/>
                    <a:pt x="1969" y="803"/>
                    <a:pt x="1967" y="806"/>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79" y="1728"/>
                  </a:moveTo>
                  <a:cubicBezTo>
                    <a:pt x="979" y="1728"/>
                    <a:pt x="979" y="1728"/>
                    <a:pt x="979" y="1728"/>
                  </a:cubicBezTo>
                  <a:cubicBezTo>
                    <a:pt x="979" y="1728"/>
                    <a:pt x="979" y="1728"/>
                    <a:pt x="979" y="1728"/>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5" y="1729"/>
                  </a:moveTo>
                  <a:cubicBezTo>
                    <a:pt x="975" y="1729"/>
                    <a:pt x="975" y="1729"/>
                    <a:pt x="975" y="1729"/>
                  </a:cubicBezTo>
                  <a:cubicBezTo>
                    <a:pt x="975" y="1729"/>
                    <a:pt x="975" y="1729"/>
                    <a:pt x="975" y="1729"/>
                  </a:cubicBezTo>
                  <a:cubicBezTo>
                    <a:pt x="975" y="1729"/>
                    <a:pt x="975" y="1729"/>
                    <a:pt x="975" y="1729"/>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693" y="1520"/>
                  </a:moveTo>
                  <a:cubicBezTo>
                    <a:pt x="694" y="1533"/>
                    <a:pt x="699" y="1546"/>
                    <a:pt x="703" y="1558"/>
                  </a:cubicBezTo>
                  <a:cubicBezTo>
                    <a:pt x="700" y="1546"/>
                    <a:pt x="696" y="1533"/>
                    <a:pt x="693" y="1520"/>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392" y="1716"/>
                  </a:moveTo>
                  <a:cubicBezTo>
                    <a:pt x="392" y="1716"/>
                    <a:pt x="392" y="1716"/>
                    <a:pt x="392" y="1717"/>
                  </a:cubicBezTo>
                  <a:cubicBezTo>
                    <a:pt x="392" y="1716"/>
                    <a:pt x="392" y="1716"/>
                    <a:pt x="392" y="1716"/>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81" y="1727"/>
                  </a:moveTo>
                  <a:cubicBezTo>
                    <a:pt x="981" y="1727"/>
                    <a:pt x="981" y="1727"/>
                    <a:pt x="981" y="1727"/>
                  </a:cubicBezTo>
                  <a:cubicBezTo>
                    <a:pt x="981" y="1727"/>
                    <a:pt x="981" y="1727"/>
                    <a:pt x="981" y="1727"/>
                  </a:cubicBezTo>
                  <a:cubicBezTo>
                    <a:pt x="981" y="1727"/>
                    <a:pt x="981" y="1727"/>
                    <a:pt x="981" y="1727"/>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397" y="1567"/>
                  </a:moveTo>
                  <a:cubicBezTo>
                    <a:pt x="1398" y="1566"/>
                    <a:pt x="1400" y="1565"/>
                    <a:pt x="1401" y="1564"/>
                  </a:cubicBezTo>
                  <a:cubicBezTo>
                    <a:pt x="1399" y="1565"/>
                    <a:pt x="1398" y="1566"/>
                    <a:pt x="1397" y="1567"/>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704" y="1288"/>
                  </a:moveTo>
                  <a:cubicBezTo>
                    <a:pt x="1704" y="1288"/>
                    <a:pt x="1704" y="1288"/>
                    <a:pt x="1704" y="1288"/>
                  </a:cubicBezTo>
                  <a:cubicBezTo>
                    <a:pt x="1704" y="1288"/>
                    <a:pt x="1704" y="1288"/>
                    <a:pt x="1704" y="1288"/>
                  </a:cubicBezTo>
                  <a:close/>
                  <a:moveTo>
                    <a:pt x="1849" y="1070"/>
                  </a:moveTo>
                  <a:cubicBezTo>
                    <a:pt x="1851" y="1071"/>
                    <a:pt x="1853" y="1070"/>
                    <a:pt x="1856" y="1069"/>
                  </a:cubicBezTo>
                  <a:cubicBezTo>
                    <a:pt x="1863" y="1058"/>
                    <a:pt x="1861" y="1058"/>
                    <a:pt x="1849" y="1070"/>
                  </a:cubicBezTo>
                  <a:close/>
                  <a:moveTo>
                    <a:pt x="1917" y="983"/>
                  </a:moveTo>
                  <a:cubicBezTo>
                    <a:pt x="1917" y="983"/>
                    <a:pt x="1917" y="983"/>
                    <a:pt x="1917" y="983"/>
                  </a:cubicBezTo>
                  <a:cubicBezTo>
                    <a:pt x="1915" y="986"/>
                    <a:pt x="1914" y="989"/>
                    <a:pt x="1912" y="992"/>
                  </a:cubicBezTo>
                  <a:cubicBezTo>
                    <a:pt x="1912" y="993"/>
                    <a:pt x="1912" y="993"/>
                    <a:pt x="1912" y="993"/>
                  </a:cubicBezTo>
                  <a:cubicBezTo>
                    <a:pt x="1912" y="994"/>
                    <a:pt x="1912" y="994"/>
                    <a:pt x="1912" y="995"/>
                  </a:cubicBezTo>
                  <a:cubicBezTo>
                    <a:pt x="1913" y="993"/>
                    <a:pt x="1914" y="991"/>
                    <a:pt x="1915" y="989"/>
                  </a:cubicBezTo>
                  <a:cubicBezTo>
                    <a:pt x="1915" y="989"/>
                    <a:pt x="1915" y="989"/>
                    <a:pt x="1916" y="989"/>
                  </a:cubicBezTo>
                  <a:cubicBezTo>
                    <a:pt x="1916" y="988"/>
                    <a:pt x="1916" y="987"/>
                    <a:pt x="1916" y="987"/>
                  </a:cubicBezTo>
                  <a:cubicBezTo>
                    <a:pt x="1916" y="986"/>
                    <a:pt x="1916" y="986"/>
                    <a:pt x="1916" y="986"/>
                  </a:cubicBezTo>
                  <a:cubicBezTo>
                    <a:pt x="1916" y="986"/>
                    <a:pt x="1917" y="986"/>
                    <a:pt x="1917" y="986"/>
                  </a:cubicBezTo>
                  <a:cubicBezTo>
                    <a:pt x="1917" y="986"/>
                    <a:pt x="1917" y="985"/>
                    <a:pt x="1917" y="985"/>
                  </a:cubicBezTo>
                  <a:cubicBezTo>
                    <a:pt x="1917" y="985"/>
                    <a:pt x="1917" y="985"/>
                    <a:pt x="1917" y="985"/>
                  </a:cubicBezTo>
                  <a:cubicBezTo>
                    <a:pt x="1917" y="985"/>
                    <a:pt x="1917" y="984"/>
                    <a:pt x="1917" y="984"/>
                  </a:cubicBezTo>
                  <a:cubicBezTo>
                    <a:pt x="1917" y="984"/>
                    <a:pt x="1917" y="983"/>
                    <a:pt x="1917" y="983"/>
                  </a:cubicBezTo>
                  <a:cubicBezTo>
                    <a:pt x="1917" y="983"/>
                    <a:pt x="1917" y="983"/>
                    <a:pt x="1917" y="983"/>
                  </a:cubicBezTo>
                  <a:close/>
                  <a:moveTo>
                    <a:pt x="1967" y="806"/>
                  </a:moveTo>
                  <a:cubicBezTo>
                    <a:pt x="1968" y="806"/>
                    <a:pt x="1969" y="804"/>
                    <a:pt x="1972" y="797"/>
                  </a:cubicBezTo>
                  <a:cubicBezTo>
                    <a:pt x="1970" y="800"/>
                    <a:pt x="1969" y="803"/>
                    <a:pt x="1967" y="806"/>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0" y="362"/>
                  </a:move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ubicBezTo>
                    <a:pt x="2111" y="359"/>
                    <a:pt x="2111" y="360"/>
                    <a:pt x="2110" y="362"/>
                  </a:cubicBezTo>
                  <a:close/>
                  <a:moveTo>
                    <a:pt x="2065" y="506"/>
                  </a:moveTo>
                  <a:cubicBezTo>
                    <a:pt x="2069" y="499"/>
                    <a:pt x="2071" y="491"/>
                    <a:pt x="2072" y="483"/>
                  </a:cubicBezTo>
                  <a:cubicBezTo>
                    <a:pt x="2070" y="491"/>
                    <a:pt x="2067" y="498"/>
                    <a:pt x="2065" y="506"/>
                  </a:cubicBezTo>
                  <a:close/>
                  <a:moveTo>
                    <a:pt x="1609" y="1300"/>
                  </a:moveTo>
                  <a:cubicBezTo>
                    <a:pt x="1609" y="1300"/>
                    <a:pt x="1608" y="1300"/>
                    <a:pt x="1608" y="1300"/>
                  </a:cubicBezTo>
                  <a:cubicBezTo>
                    <a:pt x="1608" y="1300"/>
                    <a:pt x="1609" y="1300"/>
                    <a:pt x="1609" y="1300"/>
                  </a:cubicBezTo>
                  <a:cubicBezTo>
                    <a:pt x="1609" y="1300"/>
                    <a:pt x="1609" y="1300"/>
                    <a:pt x="1609" y="13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lose/>
                  <a:moveTo>
                    <a:pt x="1053" y="1689"/>
                  </a:move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3" y="1689"/>
                    <a:pt x="1053" y="1689"/>
                    <a:pt x="1053"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708" y="1615"/>
                  </a:moveTo>
                  <a:cubicBezTo>
                    <a:pt x="708" y="1614"/>
                    <a:pt x="708" y="1614"/>
                    <a:pt x="707" y="1613"/>
                  </a:cubicBezTo>
                  <a:cubicBezTo>
                    <a:pt x="707" y="1613"/>
                    <a:pt x="707" y="1613"/>
                    <a:pt x="707" y="1613"/>
                  </a:cubicBezTo>
                  <a:cubicBezTo>
                    <a:pt x="708" y="1614"/>
                    <a:pt x="708" y="1614"/>
                    <a:pt x="708" y="1615"/>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0"/>
                  </a:moveTo>
                  <a:cubicBezTo>
                    <a:pt x="707" y="1610"/>
                    <a:pt x="707" y="1611"/>
                    <a:pt x="707" y="1611"/>
                  </a:cubicBezTo>
                  <a:cubicBezTo>
                    <a:pt x="707" y="1611"/>
                    <a:pt x="707" y="1611"/>
                    <a:pt x="707" y="1611"/>
                  </a:cubicBezTo>
                  <a:cubicBezTo>
                    <a:pt x="707" y="1611"/>
                    <a:pt x="707" y="1610"/>
                    <a:pt x="707" y="1609"/>
                  </a:cubicBezTo>
                  <a:lnTo>
                    <a:pt x="707" y="1610"/>
                  </a:ln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6"/>
                  </a:moveTo>
                  <a:cubicBezTo>
                    <a:pt x="703" y="1556"/>
                    <a:pt x="703" y="1556"/>
                    <a:pt x="703" y="1556"/>
                  </a:cubicBezTo>
                  <a:cubicBezTo>
                    <a:pt x="703" y="1556"/>
                    <a:pt x="703" y="1556"/>
                    <a:pt x="703" y="1555"/>
                  </a:cubicBezTo>
                  <a:cubicBezTo>
                    <a:pt x="703" y="1556"/>
                    <a:pt x="703" y="1556"/>
                    <a:pt x="703" y="1556"/>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lose/>
                  <a:moveTo>
                    <a:pt x="703" y="1558"/>
                  </a:moveTo>
                  <a:cubicBezTo>
                    <a:pt x="700" y="1546"/>
                    <a:pt x="696" y="1533"/>
                    <a:pt x="693" y="1520"/>
                  </a:cubicBezTo>
                  <a:cubicBezTo>
                    <a:pt x="694" y="1533"/>
                    <a:pt x="699" y="1546"/>
                    <a:pt x="703" y="1558"/>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1" y="1779"/>
                  </a:moveTo>
                  <a:cubicBezTo>
                    <a:pt x="321" y="1779"/>
                    <a:pt x="321" y="1779"/>
                    <a:pt x="321" y="1779"/>
                  </a:cubicBezTo>
                  <a:cubicBezTo>
                    <a:pt x="321" y="1779"/>
                    <a:pt x="320" y="1779"/>
                    <a:pt x="320" y="1779"/>
                  </a:cubicBezTo>
                  <a:cubicBezTo>
                    <a:pt x="320" y="1779"/>
                    <a:pt x="320" y="1779"/>
                    <a:pt x="321" y="1779"/>
                  </a:cubicBezTo>
                  <a:close/>
                  <a:moveTo>
                    <a:pt x="392" y="1717"/>
                  </a:moveTo>
                  <a:cubicBezTo>
                    <a:pt x="392" y="1716"/>
                    <a:pt x="392" y="1716"/>
                    <a:pt x="392" y="1716"/>
                  </a:cubicBezTo>
                  <a:cubicBezTo>
                    <a:pt x="392" y="1716"/>
                    <a:pt x="392" y="1716"/>
                    <a:pt x="392" y="1716"/>
                  </a:cubicBezTo>
                  <a:cubicBezTo>
                    <a:pt x="392" y="1716"/>
                    <a:pt x="392" y="1716"/>
                    <a:pt x="392" y="1717"/>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2150" y="149"/>
                  </a:moveTo>
                  <a:cubicBezTo>
                    <a:pt x="2150" y="149"/>
                    <a:pt x="2150" y="149"/>
                    <a:pt x="2150" y="149"/>
                  </a:cubicBezTo>
                  <a:cubicBezTo>
                    <a:pt x="2150" y="149"/>
                    <a:pt x="2150" y="149"/>
                    <a:pt x="2150" y="149"/>
                  </a:cubicBezTo>
                  <a:cubicBezTo>
                    <a:pt x="2150" y="149"/>
                    <a:pt x="2150" y="149"/>
                    <a:pt x="2150" y="149"/>
                  </a:cubicBezTo>
                  <a:cubicBezTo>
                    <a:pt x="2150" y="148"/>
                    <a:pt x="2150" y="146"/>
                    <a:pt x="2149" y="145"/>
                  </a:cubicBezTo>
                  <a:cubicBezTo>
                    <a:pt x="2149" y="144"/>
                    <a:pt x="2149" y="144"/>
                    <a:pt x="2149" y="144"/>
                  </a:cubicBezTo>
                  <a:cubicBezTo>
                    <a:pt x="2149" y="144"/>
                    <a:pt x="2149" y="144"/>
                    <a:pt x="2149" y="144"/>
                  </a:cubicBezTo>
                  <a:cubicBezTo>
                    <a:pt x="2149" y="144"/>
                    <a:pt x="2149" y="144"/>
                    <a:pt x="2149" y="144"/>
                  </a:cubicBezTo>
                  <a:cubicBezTo>
                    <a:pt x="2149" y="138"/>
                    <a:pt x="2148" y="132"/>
                    <a:pt x="2149" y="126"/>
                  </a:cubicBezTo>
                  <a:cubicBezTo>
                    <a:pt x="2145" y="148"/>
                    <a:pt x="2142" y="170"/>
                    <a:pt x="2138" y="192"/>
                  </a:cubicBezTo>
                  <a:cubicBezTo>
                    <a:pt x="2141" y="153"/>
                    <a:pt x="2149" y="114"/>
                    <a:pt x="2152" y="76"/>
                  </a:cubicBezTo>
                  <a:cubicBezTo>
                    <a:pt x="2133" y="141"/>
                    <a:pt x="2142" y="73"/>
                    <a:pt x="2146" y="57"/>
                  </a:cubicBezTo>
                  <a:cubicBezTo>
                    <a:pt x="2144" y="62"/>
                    <a:pt x="2140" y="71"/>
                    <a:pt x="2141" y="75"/>
                  </a:cubicBezTo>
                  <a:cubicBezTo>
                    <a:pt x="2135" y="53"/>
                    <a:pt x="2144" y="29"/>
                    <a:pt x="2146" y="7"/>
                  </a:cubicBezTo>
                  <a:cubicBezTo>
                    <a:pt x="2144" y="17"/>
                    <a:pt x="2139" y="30"/>
                    <a:pt x="2136" y="42"/>
                  </a:cubicBezTo>
                  <a:cubicBezTo>
                    <a:pt x="2136" y="50"/>
                    <a:pt x="2136" y="60"/>
                    <a:pt x="2135" y="69"/>
                  </a:cubicBezTo>
                  <a:cubicBezTo>
                    <a:pt x="2136" y="71"/>
                    <a:pt x="2137" y="72"/>
                    <a:pt x="2138" y="73"/>
                  </a:cubicBezTo>
                  <a:cubicBezTo>
                    <a:pt x="2137" y="72"/>
                    <a:pt x="2136" y="71"/>
                    <a:pt x="2135" y="70"/>
                  </a:cubicBezTo>
                  <a:cubicBezTo>
                    <a:pt x="2134" y="118"/>
                    <a:pt x="2131" y="175"/>
                    <a:pt x="2116" y="187"/>
                  </a:cubicBezTo>
                  <a:cubicBezTo>
                    <a:pt x="2112" y="208"/>
                    <a:pt x="2112" y="230"/>
                    <a:pt x="2110" y="251"/>
                  </a:cubicBezTo>
                  <a:cubicBezTo>
                    <a:pt x="2111" y="245"/>
                    <a:pt x="2112" y="207"/>
                    <a:pt x="2119" y="207"/>
                  </a:cubicBezTo>
                  <a:cubicBezTo>
                    <a:pt x="2118" y="230"/>
                    <a:pt x="2129" y="304"/>
                    <a:pt x="2101" y="316"/>
                  </a:cubicBezTo>
                  <a:cubicBezTo>
                    <a:pt x="2111" y="296"/>
                    <a:pt x="2088" y="337"/>
                    <a:pt x="2087" y="341"/>
                  </a:cubicBezTo>
                  <a:cubicBezTo>
                    <a:pt x="2079" y="375"/>
                    <a:pt x="2083" y="414"/>
                    <a:pt x="2070" y="447"/>
                  </a:cubicBezTo>
                  <a:cubicBezTo>
                    <a:pt x="2073" y="441"/>
                    <a:pt x="2079" y="430"/>
                    <a:pt x="2080" y="424"/>
                  </a:cubicBezTo>
                  <a:cubicBezTo>
                    <a:pt x="2079" y="429"/>
                    <a:pt x="2079" y="435"/>
                    <a:pt x="2078" y="441"/>
                  </a:cubicBezTo>
                  <a:cubicBezTo>
                    <a:pt x="2078" y="441"/>
                    <a:pt x="2078" y="441"/>
                    <a:pt x="2078" y="441"/>
                  </a:cubicBezTo>
                  <a:cubicBezTo>
                    <a:pt x="2077" y="442"/>
                    <a:pt x="2077" y="442"/>
                    <a:pt x="2078" y="442"/>
                  </a:cubicBezTo>
                  <a:cubicBezTo>
                    <a:pt x="2078" y="442"/>
                    <a:pt x="2078" y="442"/>
                    <a:pt x="2078" y="442"/>
                  </a:cubicBezTo>
                  <a:cubicBezTo>
                    <a:pt x="2078" y="442"/>
                    <a:pt x="2078" y="442"/>
                    <a:pt x="2077" y="442"/>
                  </a:cubicBezTo>
                  <a:cubicBezTo>
                    <a:pt x="2078" y="442"/>
                    <a:pt x="2078" y="442"/>
                    <a:pt x="2078" y="442"/>
                  </a:cubicBezTo>
                  <a:cubicBezTo>
                    <a:pt x="2072" y="474"/>
                    <a:pt x="2057" y="504"/>
                    <a:pt x="2046" y="534"/>
                  </a:cubicBezTo>
                  <a:cubicBezTo>
                    <a:pt x="2036" y="551"/>
                    <a:pt x="2023" y="614"/>
                    <a:pt x="2009" y="644"/>
                  </a:cubicBezTo>
                  <a:cubicBezTo>
                    <a:pt x="1993" y="676"/>
                    <a:pt x="1979" y="709"/>
                    <a:pt x="1964" y="742"/>
                  </a:cubicBezTo>
                  <a:cubicBezTo>
                    <a:pt x="1964" y="742"/>
                    <a:pt x="1964" y="742"/>
                    <a:pt x="1964" y="742"/>
                  </a:cubicBezTo>
                  <a:cubicBezTo>
                    <a:pt x="1964" y="743"/>
                    <a:pt x="1963" y="744"/>
                    <a:pt x="1963" y="745"/>
                  </a:cubicBezTo>
                  <a:cubicBezTo>
                    <a:pt x="1962" y="745"/>
                    <a:pt x="1962" y="746"/>
                    <a:pt x="1962" y="746"/>
                  </a:cubicBezTo>
                  <a:cubicBezTo>
                    <a:pt x="1950" y="774"/>
                    <a:pt x="1937" y="802"/>
                    <a:pt x="1923" y="829"/>
                  </a:cubicBezTo>
                  <a:cubicBezTo>
                    <a:pt x="1932" y="816"/>
                    <a:pt x="1940" y="804"/>
                    <a:pt x="1949" y="791"/>
                  </a:cubicBezTo>
                  <a:cubicBezTo>
                    <a:pt x="1940" y="810"/>
                    <a:pt x="1928" y="826"/>
                    <a:pt x="1916" y="842"/>
                  </a:cubicBezTo>
                  <a:cubicBezTo>
                    <a:pt x="1916" y="842"/>
                    <a:pt x="1916" y="842"/>
                    <a:pt x="1916" y="842"/>
                  </a:cubicBezTo>
                  <a:cubicBezTo>
                    <a:pt x="1915" y="843"/>
                    <a:pt x="1915" y="843"/>
                    <a:pt x="1915" y="844"/>
                  </a:cubicBezTo>
                  <a:cubicBezTo>
                    <a:pt x="1915" y="844"/>
                    <a:pt x="1915" y="844"/>
                    <a:pt x="1915" y="844"/>
                  </a:cubicBezTo>
                  <a:cubicBezTo>
                    <a:pt x="1904" y="858"/>
                    <a:pt x="1895" y="873"/>
                    <a:pt x="1890" y="891"/>
                  </a:cubicBezTo>
                  <a:cubicBezTo>
                    <a:pt x="1896" y="877"/>
                    <a:pt x="1904" y="865"/>
                    <a:pt x="1914" y="855"/>
                  </a:cubicBezTo>
                  <a:cubicBezTo>
                    <a:pt x="1878" y="915"/>
                    <a:pt x="1851" y="983"/>
                    <a:pt x="1802" y="1035"/>
                  </a:cubicBezTo>
                  <a:cubicBezTo>
                    <a:pt x="1808" y="1025"/>
                    <a:pt x="1814" y="1015"/>
                    <a:pt x="1819" y="1006"/>
                  </a:cubicBezTo>
                  <a:cubicBezTo>
                    <a:pt x="1816" y="1011"/>
                    <a:pt x="1788" y="1052"/>
                    <a:pt x="1794" y="1040"/>
                  </a:cubicBezTo>
                  <a:cubicBezTo>
                    <a:pt x="1786" y="1053"/>
                    <a:pt x="1777" y="1069"/>
                    <a:pt x="1766" y="1085"/>
                  </a:cubicBezTo>
                  <a:cubicBezTo>
                    <a:pt x="1770" y="1081"/>
                    <a:pt x="1774" y="1076"/>
                    <a:pt x="1777" y="1071"/>
                  </a:cubicBezTo>
                  <a:cubicBezTo>
                    <a:pt x="1773" y="1078"/>
                    <a:pt x="1769" y="1084"/>
                    <a:pt x="1763" y="1091"/>
                  </a:cubicBezTo>
                  <a:cubicBezTo>
                    <a:pt x="1763" y="1091"/>
                    <a:pt x="1763" y="1092"/>
                    <a:pt x="1762" y="1092"/>
                  </a:cubicBezTo>
                  <a:cubicBezTo>
                    <a:pt x="1762" y="1092"/>
                    <a:pt x="1762" y="1092"/>
                    <a:pt x="1762" y="1093"/>
                  </a:cubicBezTo>
                  <a:cubicBezTo>
                    <a:pt x="1761" y="1093"/>
                    <a:pt x="1761" y="1093"/>
                    <a:pt x="1761" y="1094"/>
                  </a:cubicBezTo>
                  <a:cubicBezTo>
                    <a:pt x="1760" y="1095"/>
                    <a:pt x="1759" y="1096"/>
                    <a:pt x="1759" y="1096"/>
                  </a:cubicBezTo>
                  <a:cubicBezTo>
                    <a:pt x="1759" y="1096"/>
                    <a:pt x="1759" y="1096"/>
                    <a:pt x="1759" y="1096"/>
                  </a:cubicBezTo>
                  <a:cubicBezTo>
                    <a:pt x="1759" y="1097"/>
                    <a:pt x="1758" y="1097"/>
                    <a:pt x="1758" y="1097"/>
                  </a:cubicBezTo>
                  <a:cubicBezTo>
                    <a:pt x="1730" y="1140"/>
                    <a:pt x="1695" y="1186"/>
                    <a:pt x="1661" y="1207"/>
                  </a:cubicBezTo>
                  <a:cubicBezTo>
                    <a:pt x="1658" y="1211"/>
                    <a:pt x="1653" y="1216"/>
                    <a:pt x="1646" y="1223"/>
                  </a:cubicBezTo>
                  <a:cubicBezTo>
                    <a:pt x="1628" y="1241"/>
                    <a:pt x="1608" y="1257"/>
                    <a:pt x="1591" y="1275"/>
                  </a:cubicBezTo>
                  <a:cubicBezTo>
                    <a:pt x="1589" y="1278"/>
                    <a:pt x="1557" y="1320"/>
                    <a:pt x="1552" y="1326"/>
                  </a:cubicBezTo>
                  <a:cubicBezTo>
                    <a:pt x="1523" y="1353"/>
                    <a:pt x="1491" y="1377"/>
                    <a:pt x="1460" y="1403"/>
                  </a:cubicBezTo>
                  <a:cubicBezTo>
                    <a:pt x="1402" y="1450"/>
                    <a:pt x="1323" y="1480"/>
                    <a:pt x="1277" y="1540"/>
                  </a:cubicBezTo>
                  <a:cubicBezTo>
                    <a:pt x="1286" y="1531"/>
                    <a:pt x="1297" y="1526"/>
                    <a:pt x="1309" y="1523"/>
                  </a:cubicBezTo>
                  <a:cubicBezTo>
                    <a:pt x="1289" y="1531"/>
                    <a:pt x="1272" y="1543"/>
                    <a:pt x="1254" y="1556"/>
                  </a:cubicBezTo>
                  <a:cubicBezTo>
                    <a:pt x="1252" y="1560"/>
                    <a:pt x="1247" y="1563"/>
                    <a:pt x="1242" y="1565"/>
                  </a:cubicBezTo>
                  <a:cubicBezTo>
                    <a:pt x="1235" y="1570"/>
                    <a:pt x="1229" y="1574"/>
                    <a:pt x="1222" y="1579"/>
                  </a:cubicBezTo>
                  <a:cubicBezTo>
                    <a:pt x="1225" y="1577"/>
                    <a:pt x="1232" y="1572"/>
                    <a:pt x="1239" y="1566"/>
                  </a:cubicBezTo>
                  <a:cubicBezTo>
                    <a:pt x="1229" y="1570"/>
                    <a:pt x="1216" y="1572"/>
                    <a:pt x="1210" y="1578"/>
                  </a:cubicBezTo>
                  <a:cubicBezTo>
                    <a:pt x="1222" y="1567"/>
                    <a:pt x="1235" y="1559"/>
                    <a:pt x="1250" y="1554"/>
                  </a:cubicBezTo>
                  <a:cubicBezTo>
                    <a:pt x="1227" y="1557"/>
                    <a:pt x="1198" y="1579"/>
                    <a:pt x="1171" y="1598"/>
                  </a:cubicBezTo>
                  <a:cubicBezTo>
                    <a:pt x="1171" y="1598"/>
                    <a:pt x="1171" y="1598"/>
                    <a:pt x="1171" y="1598"/>
                  </a:cubicBezTo>
                  <a:cubicBezTo>
                    <a:pt x="1165" y="1602"/>
                    <a:pt x="1158" y="1606"/>
                    <a:pt x="1151" y="1610"/>
                  </a:cubicBezTo>
                  <a:cubicBezTo>
                    <a:pt x="1138" y="1618"/>
                    <a:pt x="1124" y="1625"/>
                    <a:pt x="1111" y="1633"/>
                  </a:cubicBezTo>
                  <a:cubicBezTo>
                    <a:pt x="1045" y="1669"/>
                    <a:pt x="978" y="1701"/>
                    <a:pt x="911" y="1735"/>
                  </a:cubicBezTo>
                  <a:cubicBezTo>
                    <a:pt x="905" y="1737"/>
                    <a:pt x="900" y="1740"/>
                    <a:pt x="895" y="1743"/>
                  </a:cubicBezTo>
                  <a:cubicBezTo>
                    <a:pt x="887" y="1748"/>
                    <a:pt x="879" y="1752"/>
                    <a:pt x="871" y="1757"/>
                  </a:cubicBezTo>
                  <a:cubicBezTo>
                    <a:pt x="844" y="1772"/>
                    <a:pt x="816" y="1787"/>
                    <a:pt x="788" y="1790"/>
                  </a:cubicBezTo>
                  <a:cubicBezTo>
                    <a:pt x="761" y="1793"/>
                    <a:pt x="758" y="1762"/>
                    <a:pt x="755" y="1741"/>
                  </a:cubicBezTo>
                  <a:cubicBezTo>
                    <a:pt x="751" y="1731"/>
                    <a:pt x="736" y="1684"/>
                    <a:pt x="734" y="1672"/>
                  </a:cubicBezTo>
                  <a:cubicBezTo>
                    <a:pt x="725" y="1616"/>
                    <a:pt x="708" y="1561"/>
                    <a:pt x="692" y="1508"/>
                  </a:cubicBezTo>
                  <a:cubicBezTo>
                    <a:pt x="692" y="1512"/>
                    <a:pt x="692" y="1516"/>
                    <a:pt x="693" y="1520"/>
                  </a:cubicBezTo>
                  <a:cubicBezTo>
                    <a:pt x="691" y="1515"/>
                    <a:pt x="690" y="1509"/>
                    <a:pt x="688" y="1504"/>
                  </a:cubicBezTo>
                  <a:cubicBezTo>
                    <a:pt x="652" y="1529"/>
                    <a:pt x="616" y="1555"/>
                    <a:pt x="580" y="1581"/>
                  </a:cubicBezTo>
                  <a:cubicBezTo>
                    <a:pt x="580" y="1582"/>
                    <a:pt x="580" y="1582"/>
                    <a:pt x="580" y="1582"/>
                  </a:cubicBezTo>
                  <a:cubicBezTo>
                    <a:pt x="546" y="1606"/>
                    <a:pt x="513" y="1630"/>
                    <a:pt x="479" y="1653"/>
                  </a:cubicBezTo>
                  <a:cubicBezTo>
                    <a:pt x="482" y="1651"/>
                    <a:pt x="483" y="1650"/>
                    <a:pt x="483" y="1649"/>
                  </a:cubicBezTo>
                  <a:cubicBezTo>
                    <a:pt x="508" y="1638"/>
                    <a:pt x="524" y="1612"/>
                    <a:pt x="547" y="1596"/>
                  </a:cubicBezTo>
                  <a:cubicBezTo>
                    <a:pt x="438" y="1650"/>
                    <a:pt x="349" y="1734"/>
                    <a:pt x="253" y="1806"/>
                  </a:cubicBezTo>
                  <a:cubicBezTo>
                    <a:pt x="291" y="1782"/>
                    <a:pt x="322" y="1745"/>
                    <a:pt x="366" y="1730"/>
                  </a:cubicBezTo>
                  <a:cubicBezTo>
                    <a:pt x="344" y="1738"/>
                    <a:pt x="327" y="1760"/>
                    <a:pt x="311" y="1775"/>
                  </a:cubicBezTo>
                  <a:cubicBezTo>
                    <a:pt x="283" y="1801"/>
                    <a:pt x="248" y="1817"/>
                    <a:pt x="215" y="1836"/>
                  </a:cubicBezTo>
                  <a:cubicBezTo>
                    <a:pt x="215" y="1836"/>
                    <a:pt x="215" y="1836"/>
                    <a:pt x="215" y="1836"/>
                  </a:cubicBezTo>
                  <a:cubicBezTo>
                    <a:pt x="215" y="1836"/>
                    <a:pt x="215" y="1836"/>
                    <a:pt x="215" y="1836"/>
                  </a:cubicBezTo>
                  <a:cubicBezTo>
                    <a:pt x="215" y="1836"/>
                    <a:pt x="215" y="1836"/>
                    <a:pt x="214" y="1836"/>
                  </a:cubicBezTo>
                  <a:cubicBezTo>
                    <a:pt x="210" y="1839"/>
                    <a:pt x="206" y="1841"/>
                    <a:pt x="202" y="1844"/>
                  </a:cubicBezTo>
                  <a:cubicBezTo>
                    <a:pt x="131" y="1888"/>
                    <a:pt x="67" y="1942"/>
                    <a:pt x="0" y="1992"/>
                  </a:cubicBezTo>
                  <a:cubicBezTo>
                    <a:pt x="6" y="1994"/>
                    <a:pt x="13" y="1996"/>
                    <a:pt x="20" y="1998"/>
                  </a:cubicBezTo>
                  <a:cubicBezTo>
                    <a:pt x="16" y="1995"/>
                    <a:pt x="13" y="1991"/>
                    <a:pt x="11" y="1987"/>
                  </a:cubicBezTo>
                  <a:cubicBezTo>
                    <a:pt x="13" y="1991"/>
                    <a:pt x="17" y="1995"/>
                    <a:pt x="21" y="1998"/>
                  </a:cubicBezTo>
                  <a:cubicBezTo>
                    <a:pt x="35" y="2002"/>
                    <a:pt x="50" y="2007"/>
                    <a:pt x="64" y="2011"/>
                  </a:cubicBezTo>
                  <a:cubicBezTo>
                    <a:pt x="74" y="2013"/>
                    <a:pt x="83" y="2012"/>
                    <a:pt x="89" y="2011"/>
                  </a:cubicBezTo>
                  <a:cubicBezTo>
                    <a:pt x="65" y="2003"/>
                    <a:pt x="41" y="1993"/>
                    <a:pt x="16" y="1989"/>
                  </a:cubicBezTo>
                  <a:cubicBezTo>
                    <a:pt x="56" y="1942"/>
                    <a:pt x="114" y="1919"/>
                    <a:pt x="164" y="1884"/>
                  </a:cubicBezTo>
                  <a:cubicBezTo>
                    <a:pt x="120" y="1922"/>
                    <a:pt x="71" y="1953"/>
                    <a:pt x="24" y="1987"/>
                  </a:cubicBezTo>
                  <a:cubicBezTo>
                    <a:pt x="83" y="2005"/>
                    <a:pt x="138" y="2031"/>
                    <a:pt x="196" y="2049"/>
                  </a:cubicBezTo>
                  <a:cubicBezTo>
                    <a:pt x="198" y="2049"/>
                    <a:pt x="199" y="2049"/>
                    <a:pt x="201" y="2049"/>
                  </a:cubicBezTo>
                  <a:cubicBezTo>
                    <a:pt x="205" y="2051"/>
                    <a:pt x="210" y="2053"/>
                    <a:pt x="215" y="2053"/>
                  </a:cubicBezTo>
                  <a:cubicBezTo>
                    <a:pt x="215" y="2053"/>
                    <a:pt x="216" y="2053"/>
                    <a:pt x="217" y="2054"/>
                  </a:cubicBezTo>
                  <a:cubicBezTo>
                    <a:pt x="222" y="2056"/>
                    <a:pt x="227" y="2058"/>
                    <a:pt x="233" y="2061"/>
                  </a:cubicBezTo>
                  <a:cubicBezTo>
                    <a:pt x="237" y="2060"/>
                    <a:pt x="293" y="2079"/>
                    <a:pt x="317" y="2087"/>
                  </a:cubicBezTo>
                  <a:cubicBezTo>
                    <a:pt x="277" y="2073"/>
                    <a:pt x="347" y="2088"/>
                    <a:pt x="358" y="2092"/>
                  </a:cubicBezTo>
                  <a:cubicBezTo>
                    <a:pt x="391" y="2103"/>
                    <a:pt x="422" y="2115"/>
                    <a:pt x="454" y="2128"/>
                  </a:cubicBezTo>
                  <a:cubicBezTo>
                    <a:pt x="583" y="2177"/>
                    <a:pt x="719" y="2205"/>
                    <a:pt x="850" y="2248"/>
                  </a:cubicBezTo>
                  <a:cubicBezTo>
                    <a:pt x="847" y="2225"/>
                    <a:pt x="844" y="2202"/>
                    <a:pt x="840" y="2179"/>
                  </a:cubicBezTo>
                  <a:cubicBezTo>
                    <a:pt x="841" y="2127"/>
                    <a:pt x="821" y="2061"/>
                    <a:pt x="815" y="2009"/>
                  </a:cubicBezTo>
                  <a:cubicBezTo>
                    <a:pt x="815" y="2015"/>
                    <a:pt x="816" y="2022"/>
                    <a:pt x="817" y="2028"/>
                  </a:cubicBezTo>
                  <a:cubicBezTo>
                    <a:pt x="815" y="2019"/>
                    <a:pt x="812" y="2009"/>
                    <a:pt x="810" y="1999"/>
                  </a:cubicBezTo>
                  <a:cubicBezTo>
                    <a:pt x="811" y="2001"/>
                    <a:pt x="811" y="2002"/>
                    <a:pt x="812" y="2002"/>
                  </a:cubicBezTo>
                  <a:cubicBezTo>
                    <a:pt x="810" y="1997"/>
                    <a:pt x="808" y="1993"/>
                    <a:pt x="807" y="1988"/>
                  </a:cubicBezTo>
                  <a:cubicBezTo>
                    <a:pt x="808" y="1992"/>
                    <a:pt x="809" y="1995"/>
                    <a:pt x="810" y="1999"/>
                  </a:cubicBezTo>
                  <a:cubicBezTo>
                    <a:pt x="809" y="1998"/>
                    <a:pt x="809" y="1996"/>
                    <a:pt x="808" y="1995"/>
                  </a:cubicBezTo>
                  <a:cubicBezTo>
                    <a:pt x="810" y="2014"/>
                    <a:pt x="809" y="2034"/>
                    <a:pt x="812" y="2053"/>
                  </a:cubicBezTo>
                  <a:cubicBezTo>
                    <a:pt x="808" y="2024"/>
                    <a:pt x="802" y="1988"/>
                    <a:pt x="799" y="1964"/>
                  </a:cubicBezTo>
                  <a:cubicBezTo>
                    <a:pt x="799" y="1966"/>
                    <a:pt x="799" y="1966"/>
                    <a:pt x="799" y="1966"/>
                  </a:cubicBezTo>
                  <a:cubicBezTo>
                    <a:pt x="799" y="1969"/>
                    <a:pt x="798" y="1972"/>
                    <a:pt x="798" y="1975"/>
                  </a:cubicBezTo>
                  <a:cubicBezTo>
                    <a:pt x="797" y="1967"/>
                    <a:pt x="796" y="1962"/>
                    <a:pt x="796" y="1960"/>
                  </a:cubicBezTo>
                  <a:cubicBezTo>
                    <a:pt x="796" y="1960"/>
                    <a:pt x="796" y="1960"/>
                    <a:pt x="796" y="1960"/>
                  </a:cubicBezTo>
                  <a:cubicBezTo>
                    <a:pt x="796" y="1960"/>
                    <a:pt x="796" y="1960"/>
                    <a:pt x="796" y="1960"/>
                  </a:cubicBezTo>
                  <a:cubicBezTo>
                    <a:pt x="796" y="1959"/>
                    <a:pt x="796" y="1959"/>
                    <a:pt x="797" y="1959"/>
                  </a:cubicBezTo>
                  <a:cubicBezTo>
                    <a:pt x="797" y="1959"/>
                    <a:pt x="797" y="1959"/>
                    <a:pt x="797" y="1960"/>
                  </a:cubicBezTo>
                  <a:cubicBezTo>
                    <a:pt x="797" y="1960"/>
                    <a:pt x="797" y="1960"/>
                    <a:pt x="797" y="1960"/>
                  </a:cubicBezTo>
                  <a:cubicBezTo>
                    <a:pt x="799" y="1963"/>
                    <a:pt x="803" y="1975"/>
                    <a:pt x="805" y="1984"/>
                  </a:cubicBezTo>
                  <a:cubicBezTo>
                    <a:pt x="801" y="1965"/>
                    <a:pt x="798" y="1937"/>
                    <a:pt x="801" y="1928"/>
                  </a:cubicBezTo>
                  <a:cubicBezTo>
                    <a:pt x="797" y="1933"/>
                    <a:pt x="795" y="1938"/>
                    <a:pt x="794" y="1945"/>
                  </a:cubicBezTo>
                  <a:cubicBezTo>
                    <a:pt x="794" y="1945"/>
                    <a:pt x="794" y="1944"/>
                    <a:pt x="793" y="1944"/>
                  </a:cubicBezTo>
                  <a:cubicBezTo>
                    <a:pt x="793" y="1943"/>
                    <a:pt x="793" y="1942"/>
                    <a:pt x="793" y="1942"/>
                  </a:cubicBezTo>
                  <a:cubicBezTo>
                    <a:pt x="792" y="1941"/>
                    <a:pt x="792" y="1941"/>
                    <a:pt x="792" y="1940"/>
                  </a:cubicBezTo>
                  <a:cubicBezTo>
                    <a:pt x="792" y="1940"/>
                    <a:pt x="791" y="1939"/>
                    <a:pt x="791" y="1938"/>
                  </a:cubicBezTo>
                  <a:cubicBezTo>
                    <a:pt x="791" y="1938"/>
                    <a:pt x="791" y="1938"/>
                    <a:pt x="791" y="1938"/>
                  </a:cubicBezTo>
                  <a:cubicBezTo>
                    <a:pt x="791" y="1938"/>
                    <a:pt x="791" y="1938"/>
                    <a:pt x="791" y="1938"/>
                  </a:cubicBezTo>
                  <a:cubicBezTo>
                    <a:pt x="791" y="1938"/>
                    <a:pt x="791" y="1938"/>
                    <a:pt x="791" y="1938"/>
                  </a:cubicBezTo>
                  <a:cubicBezTo>
                    <a:pt x="791" y="1937"/>
                    <a:pt x="791" y="1936"/>
                    <a:pt x="791" y="1936"/>
                  </a:cubicBezTo>
                  <a:cubicBezTo>
                    <a:pt x="791" y="1936"/>
                    <a:pt x="791" y="1937"/>
                    <a:pt x="792" y="1939"/>
                  </a:cubicBezTo>
                  <a:cubicBezTo>
                    <a:pt x="789" y="1928"/>
                    <a:pt x="790" y="1917"/>
                    <a:pt x="798" y="1912"/>
                  </a:cubicBezTo>
                  <a:cubicBezTo>
                    <a:pt x="797" y="1913"/>
                    <a:pt x="795" y="1913"/>
                    <a:pt x="793" y="1914"/>
                  </a:cubicBezTo>
                  <a:cubicBezTo>
                    <a:pt x="796" y="1906"/>
                    <a:pt x="853" y="1896"/>
                    <a:pt x="863" y="1893"/>
                  </a:cubicBezTo>
                  <a:cubicBezTo>
                    <a:pt x="860" y="1894"/>
                    <a:pt x="858" y="1895"/>
                    <a:pt x="856" y="1896"/>
                  </a:cubicBezTo>
                  <a:cubicBezTo>
                    <a:pt x="860" y="1895"/>
                    <a:pt x="864" y="1894"/>
                    <a:pt x="868" y="1893"/>
                  </a:cubicBezTo>
                  <a:cubicBezTo>
                    <a:pt x="868" y="1893"/>
                    <a:pt x="868" y="1893"/>
                    <a:pt x="869" y="1893"/>
                  </a:cubicBezTo>
                  <a:cubicBezTo>
                    <a:pt x="869" y="1893"/>
                    <a:pt x="869" y="1893"/>
                    <a:pt x="869" y="1893"/>
                  </a:cubicBezTo>
                  <a:cubicBezTo>
                    <a:pt x="876" y="1892"/>
                    <a:pt x="883" y="1890"/>
                    <a:pt x="889" y="1889"/>
                  </a:cubicBezTo>
                  <a:cubicBezTo>
                    <a:pt x="893" y="1889"/>
                    <a:pt x="897" y="1888"/>
                    <a:pt x="900" y="1887"/>
                  </a:cubicBezTo>
                  <a:cubicBezTo>
                    <a:pt x="896" y="1888"/>
                    <a:pt x="893" y="1889"/>
                    <a:pt x="889" y="1890"/>
                  </a:cubicBezTo>
                  <a:cubicBezTo>
                    <a:pt x="882" y="1891"/>
                    <a:pt x="876" y="1893"/>
                    <a:pt x="869" y="1896"/>
                  </a:cubicBezTo>
                  <a:cubicBezTo>
                    <a:pt x="854" y="1900"/>
                    <a:pt x="838" y="1906"/>
                    <a:pt x="823" y="1912"/>
                  </a:cubicBezTo>
                  <a:cubicBezTo>
                    <a:pt x="838" y="1920"/>
                    <a:pt x="855" y="1916"/>
                    <a:pt x="873" y="1907"/>
                  </a:cubicBezTo>
                  <a:cubicBezTo>
                    <a:pt x="878" y="1905"/>
                    <a:pt x="883" y="1902"/>
                    <a:pt x="888" y="1899"/>
                  </a:cubicBezTo>
                  <a:cubicBezTo>
                    <a:pt x="908" y="1886"/>
                    <a:pt x="927" y="1871"/>
                    <a:pt x="941" y="1865"/>
                  </a:cubicBezTo>
                  <a:cubicBezTo>
                    <a:pt x="924" y="1871"/>
                    <a:pt x="907" y="1877"/>
                    <a:pt x="890" y="1883"/>
                  </a:cubicBezTo>
                  <a:cubicBezTo>
                    <a:pt x="883" y="1885"/>
                    <a:pt x="876" y="1887"/>
                    <a:pt x="869" y="1890"/>
                  </a:cubicBezTo>
                  <a:cubicBezTo>
                    <a:pt x="876" y="1887"/>
                    <a:pt x="883" y="1883"/>
                    <a:pt x="890" y="1880"/>
                  </a:cubicBezTo>
                  <a:cubicBezTo>
                    <a:pt x="967" y="1847"/>
                    <a:pt x="1044" y="1814"/>
                    <a:pt x="1118" y="1775"/>
                  </a:cubicBezTo>
                  <a:cubicBezTo>
                    <a:pt x="1118" y="1775"/>
                    <a:pt x="1118" y="1774"/>
                    <a:pt x="1119" y="1774"/>
                  </a:cubicBezTo>
                  <a:cubicBezTo>
                    <a:pt x="1119" y="1774"/>
                    <a:pt x="1119" y="1774"/>
                    <a:pt x="1119" y="1774"/>
                  </a:cubicBezTo>
                  <a:cubicBezTo>
                    <a:pt x="1126" y="1771"/>
                    <a:pt x="1132" y="1767"/>
                    <a:pt x="1139" y="1763"/>
                  </a:cubicBezTo>
                  <a:cubicBezTo>
                    <a:pt x="1178" y="1742"/>
                    <a:pt x="1216" y="1720"/>
                    <a:pt x="1252" y="1696"/>
                  </a:cubicBezTo>
                  <a:cubicBezTo>
                    <a:pt x="1247" y="1699"/>
                    <a:pt x="1242" y="1705"/>
                    <a:pt x="1236" y="1712"/>
                  </a:cubicBezTo>
                  <a:cubicBezTo>
                    <a:pt x="1266" y="1693"/>
                    <a:pt x="1295" y="1673"/>
                    <a:pt x="1324" y="1653"/>
                  </a:cubicBezTo>
                  <a:cubicBezTo>
                    <a:pt x="1334" y="1646"/>
                    <a:pt x="1355" y="1631"/>
                    <a:pt x="1376" y="1615"/>
                  </a:cubicBezTo>
                  <a:cubicBezTo>
                    <a:pt x="1374" y="1616"/>
                    <a:pt x="1373" y="1616"/>
                    <a:pt x="1371" y="1616"/>
                  </a:cubicBezTo>
                  <a:cubicBezTo>
                    <a:pt x="1372" y="1615"/>
                    <a:pt x="1372" y="1615"/>
                    <a:pt x="1373" y="1615"/>
                  </a:cubicBezTo>
                  <a:cubicBezTo>
                    <a:pt x="1372" y="1615"/>
                    <a:pt x="1372" y="1615"/>
                    <a:pt x="1371" y="1616"/>
                  </a:cubicBezTo>
                  <a:cubicBezTo>
                    <a:pt x="1370" y="1616"/>
                    <a:pt x="1370" y="1616"/>
                    <a:pt x="1369" y="1615"/>
                  </a:cubicBezTo>
                  <a:cubicBezTo>
                    <a:pt x="1358" y="1624"/>
                    <a:pt x="1346" y="1633"/>
                    <a:pt x="1333" y="1640"/>
                  </a:cubicBezTo>
                  <a:cubicBezTo>
                    <a:pt x="1336" y="1639"/>
                    <a:pt x="1340" y="1637"/>
                    <a:pt x="1343" y="1635"/>
                  </a:cubicBezTo>
                  <a:cubicBezTo>
                    <a:pt x="1302" y="1664"/>
                    <a:pt x="1235" y="1709"/>
                    <a:pt x="1232" y="1704"/>
                  </a:cubicBezTo>
                  <a:cubicBezTo>
                    <a:pt x="1226" y="1693"/>
                    <a:pt x="1340" y="1628"/>
                    <a:pt x="1352" y="1620"/>
                  </a:cubicBezTo>
                  <a:cubicBezTo>
                    <a:pt x="1371" y="1608"/>
                    <a:pt x="1391" y="1595"/>
                    <a:pt x="1409" y="1582"/>
                  </a:cubicBezTo>
                  <a:cubicBezTo>
                    <a:pt x="1405" y="1586"/>
                    <a:pt x="1400" y="1590"/>
                    <a:pt x="1395" y="1593"/>
                  </a:cubicBezTo>
                  <a:cubicBezTo>
                    <a:pt x="1405" y="1586"/>
                    <a:pt x="1415" y="1578"/>
                    <a:pt x="1424" y="1571"/>
                  </a:cubicBezTo>
                  <a:cubicBezTo>
                    <a:pt x="1440" y="1559"/>
                    <a:pt x="1455" y="1547"/>
                    <a:pt x="1471" y="1534"/>
                  </a:cubicBezTo>
                  <a:cubicBezTo>
                    <a:pt x="1493" y="1516"/>
                    <a:pt x="1514" y="1497"/>
                    <a:pt x="1535" y="1478"/>
                  </a:cubicBezTo>
                  <a:cubicBezTo>
                    <a:pt x="1544" y="1470"/>
                    <a:pt x="1631" y="1395"/>
                    <a:pt x="1576" y="1435"/>
                  </a:cubicBezTo>
                  <a:cubicBezTo>
                    <a:pt x="1586" y="1426"/>
                    <a:pt x="1595" y="1417"/>
                    <a:pt x="1603" y="1407"/>
                  </a:cubicBezTo>
                  <a:cubicBezTo>
                    <a:pt x="1577" y="1430"/>
                    <a:pt x="1550" y="1453"/>
                    <a:pt x="1523" y="1476"/>
                  </a:cubicBezTo>
                  <a:cubicBezTo>
                    <a:pt x="1567" y="1424"/>
                    <a:pt x="1623" y="1384"/>
                    <a:pt x="1669" y="1334"/>
                  </a:cubicBezTo>
                  <a:cubicBezTo>
                    <a:pt x="1661" y="1342"/>
                    <a:pt x="1652" y="1350"/>
                    <a:pt x="1644" y="1358"/>
                  </a:cubicBezTo>
                  <a:cubicBezTo>
                    <a:pt x="1675" y="1323"/>
                    <a:pt x="1709" y="1290"/>
                    <a:pt x="1739" y="1253"/>
                  </a:cubicBezTo>
                  <a:cubicBezTo>
                    <a:pt x="1769" y="1215"/>
                    <a:pt x="1789" y="1165"/>
                    <a:pt x="1828" y="1135"/>
                  </a:cubicBezTo>
                  <a:cubicBezTo>
                    <a:pt x="1835" y="1124"/>
                    <a:pt x="1842" y="1114"/>
                    <a:pt x="1849" y="1103"/>
                  </a:cubicBezTo>
                  <a:cubicBezTo>
                    <a:pt x="1856" y="1093"/>
                    <a:pt x="1909" y="1021"/>
                    <a:pt x="1861" y="1076"/>
                  </a:cubicBezTo>
                  <a:cubicBezTo>
                    <a:pt x="1869" y="1064"/>
                    <a:pt x="1877" y="1051"/>
                    <a:pt x="1884" y="1039"/>
                  </a:cubicBezTo>
                  <a:cubicBezTo>
                    <a:pt x="1873" y="1055"/>
                    <a:pt x="1863" y="1066"/>
                    <a:pt x="1856" y="1069"/>
                  </a:cubicBezTo>
                  <a:cubicBezTo>
                    <a:pt x="1853" y="1073"/>
                    <a:pt x="1849" y="1079"/>
                    <a:pt x="1843" y="1086"/>
                  </a:cubicBezTo>
                  <a:cubicBezTo>
                    <a:pt x="1843" y="1087"/>
                    <a:pt x="1842" y="1088"/>
                    <a:pt x="1841" y="1089"/>
                  </a:cubicBezTo>
                  <a:cubicBezTo>
                    <a:pt x="1811" y="1117"/>
                    <a:pt x="1789" y="1173"/>
                    <a:pt x="1765" y="1202"/>
                  </a:cubicBezTo>
                  <a:cubicBezTo>
                    <a:pt x="1722" y="1255"/>
                    <a:pt x="1676" y="1305"/>
                    <a:pt x="1628" y="1354"/>
                  </a:cubicBezTo>
                  <a:cubicBezTo>
                    <a:pt x="1587" y="1397"/>
                    <a:pt x="1547" y="1441"/>
                    <a:pt x="1505" y="1483"/>
                  </a:cubicBezTo>
                  <a:cubicBezTo>
                    <a:pt x="1475" y="1491"/>
                    <a:pt x="1441" y="1529"/>
                    <a:pt x="1411" y="1563"/>
                  </a:cubicBezTo>
                  <a:cubicBezTo>
                    <a:pt x="1403" y="1566"/>
                    <a:pt x="1395" y="1569"/>
                    <a:pt x="1397" y="1567"/>
                  </a:cubicBezTo>
                  <a:cubicBezTo>
                    <a:pt x="1313" y="1625"/>
                    <a:pt x="1234" y="1692"/>
                    <a:pt x="1145" y="1742"/>
                  </a:cubicBezTo>
                  <a:cubicBezTo>
                    <a:pt x="1194" y="1715"/>
                    <a:pt x="1164" y="1733"/>
                    <a:pt x="1140" y="1746"/>
                  </a:cubicBezTo>
                  <a:cubicBezTo>
                    <a:pt x="1131" y="1752"/>
                    <a:pt x="1123" y="1756"/>
                    <a:pt x="1121" y="1758"/>
                  </a:cubicBezTo>
                  <a:cubicBezTo>
                    <a:pt x="1119" y="1759"/>
                    <a:pt x="1117" y="1760"/>
                    <a:pt x="1115" y="1761"/>
                  </a:cubicBezTo>
                  <a:cubicBezTo>
                    <a:pt x="1092" y="1774"/>
                    <a:pt x="1068" y="1786"/>
                    <a:pt x="1044" y="1798"/>
                  </a:cubicBezTo>
                  <a:cubicBezTo>
                    <a:pt x="1016" y="1812"/>
                    <a:pt x="986" y="1825"/>
                    <a:pt x="956" y="1837"/>
                  </a:cubicBezTo>
                  <a:cubicBezTo>
                    <a:pt x="956" y="1837"/>
                    <a:pt x="956" y="1837"/>
                    <a:pt x="956" y="1837"/>
                  </a:cubicBezTo>
                  <a:cubicBezTo>
                    <a:pt x="955" y="1838"/>
                    <a:pt x="953" y="1838"/>
                    <a:pt x="952" y="1839"/>
                  </a:cubicBezTo>
                  <a:cubicBezTo>
                    <a:pt x="956" y="1838"/>
                    <a:pt x="960" y="1837"/>
                    <a:pt x="964" y="1835"/>
                  </a:cubicBezTo>
                  <a:cubicBezTo>
                    <a:pt x="958" y="1837"/>
                    <a:pt x="953" y="1840"/>
                    <a:pt x="947" y="1842"/>
                  </a:cubicBezTo>
                  <a:cubicBezTo>
                    <a:pt x="947" y="1842"/>
                    <a:pt x="947" y="1842"/>
                    <a:pt x="947" y="1843"/>
                  </a:cubicBezTo>
                  <a:cubicBezTo>
                    <a:pt x="946" y="1843"/>
                    <a:pt x="945" y="1843"/>
                    <a:pt x="945" y="1843"/>
                  </a:cubicBezTo>
                  <a:cubicBezTo>
                    <a:pt x="945" y="1843"/>
                    <a:pt x="944" y="1844"/>
                    <a:pt x="944" y="1844"/>
                  </a:cubicBezTo>
                  <a:cubicBezTo>
                    <a:pt x="944" y="1844"/>
                    <a:pt x="945" y="1843"/>
                    <a:pt x="945" y="1843"/>
                  </a:cubicBezTo>
                  <a:cubicBezTo>
                    <a:pt x="945" y="1843"/>
                    <a:pt x="945" y="1843"/>
                    <a:pt x="946" y="1842"/>
                  </a:cubicBezTo>
                  <a:cubicBezTo>
                    <a:pt x="945" y="1843"/>
                    <a:pt x="942" y="1844"/>
                    <a:pt x="944" y="1843"/>
                  </a:cubicBezTo>
                  <a:cubicBezTo>
                    <a:pt x="938" y="1845"/>
                    <a:pt x="932" y="1847"/>
                    <a:pt x="926" y="1849"/>
                  </a:cubicBezTo>
                  <a:cubicBezTo>
                    <a:pt x="934" y="1846"/>
                    <a:pt x="943" y="1842"/>
                    <a:pt x="952" y="1840"/>
                  </a:cubicBezTo>
                  <a:cubicBezTo>
                    <a:pt x="953" y="1839"/>
                    <a:pt x="955" y="1838"/>
                    <a:pt x="956" y="1837"/>
                  </a:cubicBezTo>
                  <a:cubicBezTo>
                    <a:pt x="936" y="1845"/>
                    <a:pt x="915" y="1853"/>
                    <a:pt x="894" y="1860"/>
                  </a:cubicBezTo>
                  <a:cubicBezTo>
                    <a:pt x="883" y="1864"/>
                    <a:pt x="872" y="1867"/>
                    <a:pt x="861" y="1871"/>
                  </a:cubicBezTo>
                  <a:cubicBezTo>
                    <a:pt x="860" y="1871"/>
                    <a:pt x="859" y="1872"/>
                    <a:pt x="858" y="1872"/>
                  </a:cubicBezTo>
                  <a:cubicBezTo>
                    <a:pt x="859" y="1872"/>
                    <a:pt x="860" y="1871"/>
                    <a:pt x="861" y="1871"/>
                  </a:cubicBezTo>
                  <a:cubicBezTo>
                    <a:pt x="868" y="1869"/>
                    <a:pt x="882" y="1866"/>
                    <a:pt x="883" y="1864"/>
                  </a:cubicBezTo>
                  <a:cubicBezTo>
                    <a:pt x="882" y="1866"/>
                    <a:pt x="881" y="1867"/>
                    <a:pt x="880" y="1869"/>
                  </a:cubicBezTo>
                  <a:cubicBezTo>
                    <a:pt x="885" y="1867"/>
                    <a:pt x="889" y="1866"/>
                    <a:pt x="893" y="1865"/>
                  </a:cubicBezTo>
                  <a:cubicBezTo>
                    <a:pt x="898" y="1864"/>
                    <a:pt x="903" y="1863"/>
                    <a:pt x="908" y="1861"/>
                  </a:cubicBezTo>
                  <a:cubicBezTo>
                    <a:pt x="912" y="1860"/>
                    <a:pt x="917" y="1858"/>
                    <a:pt x="921" y="1856"/>
                  </a:cubicBezTo>
                  <a:cubicBezTo>
                    <a:pt x="921" y="1856"/>
                    <a:pt x="921" y="1856"/>
                    <a:pt x="922" y="1856"/>
                  </a:cubicBezTo>
                  <a:cubicBezTo>
                    <a:pt x="922" y="1856"/>
                    <a:pt x="922" y="1856"/>
                    <a:pt x="922" y="1856"/>
                  </a:cubicBezTo>
                  <a:cubicBezTo>
                    <a:pt x="922" y="1856"/>
                    <a:pt x="922" y="1856"/>
                    <a:pt x="922" y="1855"/>
                  </a:cubicBezTo>
                  <a:cubicBezTo>
                    <a:pt x="922" y="1855"/>
                    <a:pt x="922" y="1855"/>
                    <a:pt x="923" y="1855"/>
                  </a:cubicBezTo>
                  <a:cubicBezTo>
                    <a:pt x="923" y="1855"/>
                    <a:pt x="923" y="1855"/>
                    <a:pt x="923" y="1855"/>
                  </a:cubicBezTo>
                  <a:cubicBezTo>
                    <a:pt x="924" y="1855"/>
                    <a:pt x="924" y="1855"/>
                    <a:pt x="925" y="1854"/>
                  </a:cubicBezTo>
                  <a:cubicBezTo>
                    <a:pt x="926" y="1854"/>
                    <a:pt x="926" y="1854"/>
                    <a:pt x="927" y="1853"/>
                  </a:cubicBezTo>
                  <a:cubicBezTo>
                    <a:pt x="927" y="1853"/>
                    <a:pt x="928" y="1853"/>
                    <a:pt x="928" y="1853"/>
                  </a:cubicBezTo>
                  <a:cubicBezTo>
                    <a:pt x="928" y="1853"/>
                    <a:pt x="928" y="1853"/>
                    <a:pt x="928" y="1853"/>
                  </a:cubicBezTo>
                  <a:cubicBezTo>
                    <a:pt x="928" y="1853"/>
                    <a:pt x="930" y="1852"/>
                    <a:pt x="934" y="1851"/>
                  </a:cubicBezTo>
                  <a:cubicBezTo>
                    <a:pt x="934" y="1851"/>
                    <a:pt x="934" y="1850"/>
                    <a:pt x="935" y="1850"/>
                  </a:cubicBezTo>
                  <a:cubicBezTo>
                    <a:pt x="935" y="1850"/>
                    <a:pt x="935" y="1850"/>
                    <a:pt x="935" y="1850"/>
                  </a:cubicBezTo>
                  <a:cubicBezTo>
                    <a:pt x="934" y="1851"/>
                    <a:pt x="933" y="1852"/>
                    <a:pt x="932" y="1852"/>
                  </a:cubicBezTo>
                  <a:cubicBezTo>
                    <a:pt x="934" y="1852"/>
                    <a:pt x="936" y="1851"/>
                    <a:pt x="938" y="1850"/>
                  </a:cubicBezTo>
                  <a:cubicBezTo>
                    <a:pt x="928" y="1855"/>
                    <a:pt x="918" y="1859"/>
                    <a:pt x="908" y="1861"/>
                  </a:cubicBezTo>
                  <a:cubicBezTo>
                    <a:pt x="903" y="1863"/>
                    <a:pt x="898" y="1865"/>
                    <a:pt x="893" y="1867"/>
                  </a:cubicBezTo>
                  <a:cubicBezTo>
                    <a:pt x="886" y="1870"/>
                    <a:pt x="879" y="1872"/>
                    <a:pt x="873" y="1875"/>
                  </a:cubicBezTo>
                  <a:cubicBezTo>
                    <a:pt x="870" y="1877"/>
                    <a:pt x="866" y="1878"/>
                    <a:pt x="862" y="1879"/>
                  </a:cubicBezTo>
                  <a:cubicBezTo>
                    <a:pt x="866" y="1877"/>
                    <a:pt x="869" y="1876"/>
                    <a:pt x="873" y="1875"/>
                  </a:cubicBezTo>
                  <a:cubicBezTo>
                    <a:pt x="876" y="1873"/>
                    <a:pt x="878" y="1871"/>
                    <a:pt x="880" y="1869"/>
                  </a:cubicBezTo>
                  <a:cubicBezTo>
                    <a:pt x="874" y="1871"/>
                    <a:pt x="868" y="1873"/>
                    <a:pt x="862" y="1877"/>
                  </a:cubicBezTo>
                  <a:cubicBezTo>
                    <a:pt x="860" y="1878"/>
                    <a:pt x="857" y="1879"/>
                    <a:pt x="855" y="1880"/>
                  </a:cubicBezTo>
                  <a:cubicBezTo>
                    <a:pt x="858" y="1880"/>
                    <a:pt x="860" y="1879"/>
                    <a:pt x="862" y="1879"/>
                  </a:cubicBezTo>
                  <a:cubicBezTo>
                    <a:pt x="859" y="1880"/>
                    <a:pt x="855" y="1881"/>
                    <a:pt x="852" y="1883"/>
                  </a:cubicBezTo>
                  <a:cubicBezTo>
                    <a:pt x="853" y="1882"/>
                    <a:pt x="854" y="1881"/>
                    <a:pt x="855" y="1880"/>
                  </a:cubicBezTo>
                  <a:cubicBezTo>
                    <a:pt x="822" y="1887"/>
                    <a:pt x="770" y="1882"/>
                    <a:pt x="774" y="1923"/>
                  </a:cubicBezTo>
                  <a:cubicBezTo>
                    <a:pt x="777" y="1944"/>
                    <a:pt x="779" y="1965"/>
                    <a:pt x="783" y="1986"/>
                  </a:cubicBezTo>
                  <a:cubicBezTo>
                    <a:pt x="787" y="2012"/>
                    <a:pt x="792" y="2038"/>
                    <a:pt x="797" y="2064"/>
                  </a:cubicBezTo>
                  <a:cubicBezTo>
                    <a:pt x="797" y="2066"/>
                    <a:pt x="798" y="2069"/>
                    <a:pt x="798" y="2071"/>
                  </a:cubicBezTo>
                  <a:cubicBezTo>
                    <a:pt x="799" y="2074"/>
                    <a:pt x="799" y="2076"/>
                    <a:pt x="800" y="2078"/>
                  </a:cubicBezTo>
                  <a:cubicBezTo>
                    <a:pt x="801" y="2084"/>
                    <a:pt x="801" y="2089"/>
                    <a:pt x="802" y="2094"/>
                  </a:cubicBezTo>
                  <a:cubicBezTo>
                    <a:pt x="803" y="2095"/>
                    <a:pt x="803" y="2096"/>
                    <a:pt x="803" y="2097"/>
                  </a:cubicBezTo>
                  <a:cubicBezTo>
                    <a:pt x="808" y="2126"/>
                    <a:pt x="813" y="2154"/>
                    <a:pt x="817" y="2183"/>
                  </a:cubicBezTo>
                  <a:cubicBezTo>
                    <a:pt x="816" y="2181"/>
                    <a:pt x="816" y="2180"/>
                    <a:pt x="816" y="2179"/>
                  </a:cubicBezTo>
                  <a:cubicBezTo>
                    <a:pt x="816" y="2182"/>
                    <a:pt x="817" y="2186"/>
                    <a:pt x="818" y="2190"/>
                  </a:cubicBezTo>
                  <a:cubicBezTo>
                    <a:pt x="817" y="2187"/>
                    <a:pt x="817" y="2185"/>
                    <a:pt x="817" y="2183"/>
                  </a:cubicBezTo>
                  <a:cubicBezTo>
                    <a:pt x="817" y="2184"/>
                    <a:pt x="818" y="2186"/>
                    <a:pt x="818" y="2187"/>
                  </a:cubicBezTo>
                  <a:cubicBezTo>
                    <a:pt x="818" y="2174"/>
                    <a:pt x="819" y="2160"/>
                    <a:pt x="819" y="2155"/>
                  </a:cubicBezTo>
                  <a:cubicBezTo>
                    <a:pt x="819" y="2147"/>
                    <a:pt x="819" y="2139"/>
                    <a:pt x="818" y="2131"/>
                  </a:cubicBezTo>
                  <a:cubicBezTo>
                    <a:pt x="824" y="2141"/>
                    <a:pt x="827" y="2146"/>
                    <a:pt x="828" y="2149"/>
                  </a:cubicBezTo>
                  <a:cubicBezTo>
                    <a:pt x="827" y="2146"/>
                    <a:pt x="823" y="2144"/>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4"/>
                  </a:cubicBezTo>
                  <a:cubicBezTo>
                    <a:pt x="824" y="2154"/>
                    <a:pt x="824" y="2154"/>
                    <a:pt x="824" y="2154"/>
                  </a:cubicBezTo>
                  <a:cubicBezTo>
                    <a:pt x="824" y="2154"/>
                    <a:pt x="824" y="2154"/>
                    <a:pt x="824" y="2154"/>
                  </a:cubicBezTo>
                  <a:cubicBezTo>
                    <a:pt x="824" y="2154"/>
                    <a:pt x="824" y="2154"/>
                    <a:pt x="824" y="2154"/>
                  </a:cubicBezTo>
                  <a:cubicBezTo>
                    <a:pt x="824" y="2154"/>
                    <a:pt x="824" y="2154"/>
                    <a:pt x="824" y="2154"/>
                  </a:cubicBezTo>
                  <a:cubicBezTo>
                    <a:pt x="824" y="2154"/>
                    <a:pt x="824" y="2154"/>
                    <a:pt x="824" y="2154"/>
                  </a:cubicBezTo>
                  <a:cubicBezTo>
                    <a:pt x="827" y="2178"/>
                    <a:pt x="829" y="2201"/>
                    <a:pt x="829" y="2225"/>
                  </a:cubicBezTo>
                  <a:cubicBezTo>
                    <a:pt x="828" y="2224"/>
                    <a:pt x="826" y="2223"/>
                    <a:pt x="825" y="2221"/>
                  </a:cubicBezTo>
                  <a:cubicBezTo>
                    <a:pt x="812" y="2220"/>
                    <a:pt x="801" y="2216"/>
                    <a:pt x="790" y="2210"/>
                  </a:cubicBezTo>
                  <a:cubicBezTo>
                    <a:pt x="801" y="2214"/>
                    <a:pt x="812" y="2217"/>
                    <a:pt x="824" y="2220"/>
                  </a:cubicBezTo>
                  <a:cubicBezTo>
                    <a:pt x="820" y="2214"/>
                    <a:pt x="819" y="2204"/>
                    <a:pt x="818" y="2194"/>
                  </a:cubicBezTo>
                  <a:cubicBezTo>
                    <a:pt x="818" y="2193"/>
                    <a:pt x="818" y="2191"/>
                    <a:pt x="818" y="2190"/>
                  </a:cubicBezTo>
                  <a:cubicBezTo>
                    <a:pt x="819" y="2198"/>
                    <a:pt x="819" y="2206"/>
                    <a:pt x="820" y="2214"/>
                  </a:cubicBezTo>
                  <a:cubicBezTo>
                    <a:pt x="814" y="2212"/>
                    <a:pt x="808" y="2210"/>
                    <a:pt x="802" y="2208"/>
                  </a:cubicBezTo>
                  <a:cubicBezTo>
                    <a:pt x="802" y="2208"/>
                    <a:pt x="802" y="2208"/>
                    <a:pt x="802" y="2208"/>
                  </a:cubicBezTo>
                  <a:cubicBezTo>
                    <a:pt x="796" y="2205"/>
                    <a:pt x="789" y="2203"/>
                    <a:pt x="783" y="2201"/>
                  </a:cubicBezTo>
                  <a:cubicBezTo>
                    <a:pt x="771" y="2197"/>
                    <a:pt x="758" y="2194"/>
                    <a:pt x="746" y="2190"/>
                  </a:cubicBezTo>
                  <a:cubicBezTo>
                    <a:pt x="753" y="2193"/>
                    <a:pt x="760" y="2196"/>
                    <a:pt x="767" y="2201"/>
                  </a:cubicBezTo>
                  <a:cubicBezTo>
                    <a:pt x="743" y="2194"/>
                    <a:pt x="719" y="2186"/>
                    <a:pt x="695" y="2180"/>
                  </a:cubicBezTo>
                  <a:cubicBezTo>
                    <a:pt x="688" y="2178"/>
                    <a:pt x="682" y="2176"/>
                    <a:pt x="676" y="2174"/>
                  </a:cubicBezTo>
                  <a:cubicBezTo>
                    <a:pt x="675" y="2174"/>
                    <a:pt x="674" y="2174"/>
                    <a:pt x="673" y="2173"/>
                  </a:cubicBezTo>
                  <a:cubicBezTo>
                    <a:pt x="656" y="2161"/>
                    <a:pt x="635" y="2157"/>
                    <a:pt x="615" y="2154"/>
                  </a:cubicBezTo>
                  <a:cubicBezTo>
                    <a:pt x="614" y="2154"/>
                    <a:pt x="602" y="2150"/>
                    <a:pt x="590" y="2147"/>
                  </a:cubicBezTo>
                  <a:cubicBezTo>
                    <a:pt x="579" y="2144"/>
                    <a:pt x="568" y="2142"/>
                    <a:pt x="570" y="2143"/>
                  </a:cubicBezTo>
                  <a:cubicBezTo>
                    <a:pt x="570" y="2143"/>
                    <a:pt x="570" y="2143"/>
                    <a:pt x="570" y="2143"/>
                  </a:cubicBezTo>
                  <a:cubicBezTo>
                    <a:pt x="570" y="2143"/>
                    <a:pt x="570" y="2143"/>
                    <a:pt x="570" y="2143"/>
                  </a:cubicBezTo>
                  <a:cubicBezTo>
                    <a:pt x="570" y="2144"/>
                    <a:pt x="570" y="2144"/>
                    <a:pt x="570" y="2144"/>
                  </a:cubicBezTo>
                  <a:cubicBezTo>
                    <a:pt x="570" y="2144"/>
                    <a:pt x="570" y="2144"/>
                    <a:pt x="570" y="2144"/>
                  </a:cubicBezTo>
                  <a:cubicBezTo>
                    <a:pt x="570" y="2144"/>
                    <a:pt x="570" y="2144"/>
                    <a:pt x="571" y="2144"/>
                  </a:cubicBezTo>
                  <a:cubicBezTo>
                    <a:pt x="571" y="2144"/>
                    <a:pt x="571" y="2144"/>
                    <a:pt x="571" y="2144"/>
                  </a:cubicBezTo>
                  <a:cubicBezTo>
                    <a:pt x="571" y="2144"/>
                    <a:pt x="571" y="2144"/>
                    <a:pt x="571" y="2144"/>
                  </a:cubicBezTo>
                  <a:cubicBezTo>
                    <a:pt x="571" y="2144"/>
                    <a:pt x="571" y="2144"/>
                    <a:pt x="571" y="2144"/>
                  </a:cubicBezTo>
                  <a:cubicBezTo>
                    <a:pt x="571" y="2144"/>
                    <a:pt x="571" y="2144"/>
                    <a:pt x="571" y="2144"/>
                  </a:cubicBezTo>
                  <a:cubicBezTo>
                    <a:pt x="569" y="2143"/>
                    <a:pt x="566" y="2143"/>
                    <a:pt x="563" y="2142"/>
                  </a:cubicBezTo>
                  <a:cubicBezTo>
                    <a:pt x="509" y="2125"/>
                    <a:pt x="454" y="2107"/>
                    <a:pt x="402" y="2085"/>
                  </a:cubicBezTo>
                  <a:cubicBezTo>
                    <a:pt x="367" y="2071"/>
                    <a:pt x="332" y="2056"/>
                    <a:pt x="297" y="2043"/>
                  </a:cubicBezTo>
                  <a:cubicBezTo>
                    <a:pt x="286" y="2039"/>
                    <a:pt x="229" y="2030"/>
                    <a:pt x="225" y="2033"/>
                  </a:cubicBezTo>
                  <a:cubicBezTo>
                    <a:pt x="177" y="2002"/>
                    <a:pt x="116" y="2006"/>
                    <a:pt x="65" y="1981"/>
                  </a:cubicBezTo>
                  <a:cubicBezTo>
                    <a:pt x="81" y="1971"/>
                    <a:pt x="98" y="1956"/>
                    <a:pt x="116" y="1951"/>
                  </a:cubicBezTo>
                  <a:cubicBezTo>
                    <a:pt x="125" y="1949"/>
                    <a:pt x="143" y="1931"/>
                    <a:pt x="135" y="1936"/>
                  </a:cubicBezTo>
                  <a:cubicBezTo>
                    <a:pt x="162" y="1916"/>
                    <a:pt x="193" y="1901"/>
                    <a:pt x="217" y="1877"/>
                  </a:cubicBezTo>
                  <a:cubicBezTo>
                    <a:pt x="199" y="1893"/>
                    <a:pt x="177" y="1904"/>
                    <a:pt x="156" y="1917"/>
                  </a:cubicBezTo>
                  <a:cubicBezTo>
                    <a:pt x="163" y="1875"/>
                    <a:pt x="230" y="1858"/>
                    <a:pt x="261" y="1839"/>
                  </a:cubicBezTo>
                  <a:cubicBezTo>
                    <a:pt x="295" y="1818"/>
                    <a:pt x="328" y="1795"/>
                    <a:pt x="361" y="1772"/>
                  </a:cubicBezTo>
                  <a:cubicBezTo>
                    <a:pt x="368" y="1767"/>
                    <a:pt x="375" y="1762"/>
                    <a:pt x="382" y="1757"/>
                  </a:cubicBezTo>
                  <a:cubicBezTo>
                    <a:pt x="382" y="1757"/>
                    <a:pt x="382" y="1757"/>
                    <a:pt x="382" y="1757"/>
                  </a:cubicBezTo>
                  <a:cubicBezTo>
                    <a:pt x="382" y="1757"/>
                    <a:pt x="382" y="1757"/>
                    <a:pt x="382" y="1757"/>
                  </a:cubicBezTo>
                  <a:cubicBezTo>
                    <a:pt x="384" y="1755"/>
                    <a:pt x="387" y="1753"/>
                    <a:pt x="389" y="1752"/>
                  </a:cubicBezTo>
                  <a:cubicBezTo>
                    <a:pt x="389" y="1752"/>
                    <a:pt x="389" y="1752"/>
                    <a:pt x="389" y="1752"/>
                  </a:cubicBezTo>
                  <a:cubicBezTo>
                    <a:pt x="389" y="1752"/>
                    <a:pt x="389" y="1752"/>
                    <a:pt x="389" y="1752"/>
                  </a:cubicBezTo>
                  <a:cubicBezTo>
                    <a:pt x="389" y="1752"/>
                    <a:pt x="389" y="1752"/>
                    <a:pt x="389" y="1752"/>
                  </a:cubicBezTo>
                  <a:cubicBezTo>
                    <a:pt x="396" y="1747"/>
                    <a:pt x="403" y="1742"/>
                    <a:pt x="410" y="1737"/>
                  </a:cubicBezTo>
                  <a:cubicBezTo>
                    <a:pt x="421" y="1729"/>
                    <a:pt x="503" y="1679"/>
                    <a:pt x="429" y="1716"/>
                  </a:cubicBezTo>
                  <a:cubicBezTo>
                    <a:pt x="434" y="1713"/>
                    <a:pt x="444" y="1705"/>
                    <a:pt x="459" y="1694"/>
                  </a:cubicBezTo>
                  <a:cubicBezTo>
                    <a:pt x="457" y="1695"/>
                    <a:pt x="456" y="1694"/>
                    <a:pt x="455" y="1694"/>
                  </a:cubicBezTo>
                  <a:cubicBezTo>
                    <a:pt x="476" y="1680"/>
                    <a:pt x="490" y="1652"/>
                    <a:pt x="518" y="1648"/>
                  </a:cubicBezTo>
                  <a:cubicBezTo>
                    <a:pt x="518" y="1648"/>
                    <a:pt x="518" y="1648"/>
                    <a:pt x="519" y="1648"/>
                  </a:cubicBezTo>
                  <a:cubicBezTo>
                    <a:pt x="519" y="1648"/>
                    <a:pt x="519" y="1648"/>
                    <a:pt x="519" y="1648"/>
                  </a:cubicBezTo>
                  <a:cubicBezTo>
                    <a:pt x="511" y="1654"/>
                    <a:pt x="502" y="1660"/>
                    <a:pt x="494" y="1666"/>
                  </a:cubicBezTo>
                  <a:cubicBezTo>
                    <a:pt x="496" y="1665"/>
                    <a:pt x="497" y="1665"/>
                    <a:pt x="498" y="1664"/>
                  </a:cubicBezTo>
                  <a:cubicBezTo>
                    <a:pt x="522" y="1647"/>
                    <a:pt x="549" y="1626"/>
                    <a:pt x="575" y="1608"/>
                  </a:cubicBezTo>
                  <a:cubicBezTo>
                    <a:pt x="578" y="1605"/>
                    <a:pt x="581" y="1603"/>
                    <a:pt x="584" y="1601"/>
                  </a:cubicBezTo>
                  <a:cubicBezTo>
                    <a:pt x="631" y="1567"/>
                    <a:pt x="670" y="1540"/>
                    <a:pt x="673" y="1542"/>
                  </a:cubicBezTo>
                  <a:cubicBezTo>
                    <a:pt x="676" y="1545"/>
                    <a:pt x="679" y="1549"/>
                    <a:pt x="682" y="1552"/>
                  </a:cubicBezTo>
                  <a:cubicBezTo>
                    <a:pt x="683" y="1553"/>
                    <a:pt x="683" y="1554"/>
                    <a:pt x="684" y="1556"/>
                  </a:cubicBezTo>
                  <a:cubicBezTo>
                    <a:pt x="685" y="1557"/>
                    <a:pt x="687" y="1559"/>
                    <a:pt x="688" y="1561"/>
                  </a:cubicBezTo>
                  <a:cubicBezTo>
                    <a:pt x="687" y="1560"/>
                    <a:pt x="685" y="1559"/>
                    <a:pt x="684" y="1557"/>
                  </a:cubicBezTo>
                  <a:cubicBezTo>
                    <a:pt x="683" y="1556"/>
                    <a:pt x="682" y="1555"/>
                    <a:pt x="681" y="1555"/>
                  </a:cubicBezTo>
                  <a:cubicBezTo>
                    <a:pt x="679" y="1552"/>
                    <a:pt x="676" y="1550"/>
                    <a:pt x="673" y="1548"/>
                  </a:cubicBezTo>
                  <a:cubicBezTo>
                    <a:pt x="675" y="1551"/>
                    <a:pt x="677" y="1557"/>
                    <a:pt x="679" y="1565"/>
                  </a:cubicBezTo>
                  <a:cubicBezTo>
                    <a:pt x="682" y="1574"/>
                    <a:pt x="684" y="1584"/>
                    <a:pt x="687" y="1597"/>
                  </a:cubicBezTo>
                  <a:cubicBezTo>
                    <a:pt x="707" y="1680"/>
                    <a:pt x="739" y="1837"/>
                    <a:pt x="779" y="1824"/>
                  </a:cubicBezTo>
                  <a:cubicBezTo>
                    <a:pt x="776" y="1825"/>
                    <a:pt x="772" y="1827"/>
                    <a:pt x="769" y="1829"/>
                  </a:cubicBezTo>
                  <a:cubicBezTo>
                    <a:pt x="788" y="1828"/>
                    <a:pt x="826" y="1813"/>
                    <a:pt x="865" y="1795"/>
                  </a:cubicBezTo>
                  <a:cubicBezTo>
                    <a:pt x="876" y="1790"/>
                    <a:pt x="888" y="1784"/>
                    <a:pt x="900" y="1778"/>
                  </a:cubicBezTo>
                  <a:cubicBezTo>
                    <a:pt x="947" y="1755"/>
                    <a:pt x="990" y="1731"/>
                    <a:pt x="1001" y="1725"/>
                  </a:cubicBezTo>
                  <a:cubicBezTo>
                    <a:pt x="1038" y="1706"/>
                    <a:pt x="1074" y="1687"/>
                    <a:pt x="1110" y="1666"/>
                  </a:cubicBezTo>
                  <a:cubicBezTo>
                    <a:pt x="1123" y="1659"/>
                    <a:pt x="1136" y="1652"/>
                    <a:pt x="1148" y="1645"/>
                  </a:cubicBezTo>
                  <a:cubicBezTo>
                    <a:pt x="1279" y="1569"/>
                    <a:pt x="1403" y="1484"/>
                    <a:pt x="1522" y="1388"/>
                  </a:cubicBezTo>
                  <a:cubicBezTo>
                    <a:pt x="1521" y="1388"/>
                    <a:pt x="1521" y="1388"/>
                    <a:pt x="1521" y="1387"/>
                  </a:cubicBezTo>
                  <a:cubicBezTo>
                    <a:pt x="1538" y="1352"/>
                    <a:pt x="1575" y="1329"/>
                    <a:pt x="1606" y="1304"/>
                  </a:cubicBezTo>
                  <a:cubicBezTo>
                    <a:pt x="1595" y="1319"/>
                    <a:pt x="1633" y="1284"/>
                    <a:pt x="1634" y="1281"/>
                  </a:cubicBezTo>
                  <a:cubicBezTo>
                    <a:pt x="1626" y="1289"/>
                    <a:pt x="1616" y="1297"/>
                    <a:pt x="1607" y="1304"/>
                  </a:cubicBezTo>
                  <a:cubicBezTo>
                    <a:pt x="1609" y="1301"/>
                    <a:pt x="1613" y="1296"/>
                    <a:pt x="1620" y="1288"/>
                  </a:cubicBezTo>
                  <a:cubicBezTo>
                    <a:pt x="1620" y="1288"/>
                    <a:pt x="1620" y="1288"/>
                    <a:pt x="1620" y="1288"/>
                  </a:cubicBezTo>
                  <a:cubicBezTo>
                    <a:pt x="1648" y="1259"/>
                    <a:pt x="1676" y="1232"/>
                    <a:pt x="1702" y="1203"/>
                  </a:cubicBezTo>
                  <a:cubicBezTo>
                    <a:pt x="1673" y="1230"/>
                    <a:pt x="1720" y="1180"/>
                    <a:pt x="1720" y="1179"/>
                  </a:cubicBezTo>
                  <a:cubicBezTo>
                    <a:pt x="1757" y="1133"/>
                    <a:pt x="1789" y="1082"/>
                    <a:pt x="1830" y="1038"/>
                  </a:cubicBezTo>
                  <a:cubicBezTo>
                    <a:pt x="1822" y="1052"/>
                    <a:pt x="1858" y="995"/>
                    <a:pt x="1866" y="984"/>
                  </a:cubicBezTo>
                  <a:cubicBezTo>
                    <a:pt x="1858" y="995"/>
                    <a:pt x="1849" y="1006"/>
                    <a:pt x="1841" y="1017"/>
                  </a:cubicBezTo>
                  <a:cubicBezTo>
                    <a:pt x="1856" y="995"/>
                    <a:pt x="1870" y="972"/>
                    <a:pt x="1884" y="949"/>
                  </a:cubicBezTo>
                  <a:cubicBezTo>
                    <a:pt x="1888" y="942"/>
                    <a:pt x="1893" y="935"/>
                    <a:pt x="1897" y="927"/>
                  </a:cubicBezTo>
                  <a:cubicBezTo>
                    <a:pt x="1905" y="914"/>
                    <a:pt x="1913" y="901"/>
                    <a:pt x="1920" y="888"/>
                  </a:cubicBezTo>
                  <a:cubicBezTo>
                    <a:pt x="1913" y="898"/>
                    <a:pt x="1906" y="908"/>
                    <a:pt x="1899" y="919"/>
                  </a:cubicBezTo>
                  <a:cubicBezTo>
                    <a:pt x="1899" y="919"/>
                    <a:pt x="1899" y="919"/>
                    <a:pt x="1899" y="919"/>
                  </a:cubicBezTo>
                  <a:cubicBezTo>
                    <a:pt x="1899" y="920"/>
                    <a:pt x="1899" y="920"/>
                    <a:pt x="1899" y="920"/>
                  </a:cubicBezTo>
                  <a:cubicBezTo>
                    <a:pt x="1899" y="919"/>
                    <a:pt x="1899" y="917"/>
                    <a:pt x="1899" y="916"/>
                  </a:cubicBezTo>
                  <a:cubicBezTo>
                    <a:pt x="1898" y="918"/>
                    <a:pt x="1897" y="920"/>
                    <a:pt x="1895" y="923"/>
                  </a:cubicBezTo>
                  <a:cubicBezTo>
                    <a:pt x="1892" y="929"/>
                    <a:pt x="1888" y="936"/>
                    <a:pt x="1883" y="943"/>
                  </a:cubicBezTo>
                  <a:cubicBezTo>
                    <a:pt x="1879" y="949"/>
                    <a:pt x="1875" y="955"/>
                    <a:pt x="1872" y="961"/>
                  </a:cubicBezTo>
                  <a:cubicBezTo>
                    <a:pt x="1876" y="952"/>
                    <a:pt x="1880" y="946"/>
                    <a:pt x="1883" y="941"/>
                  </a:cubicBezTo>
                  <a:cubicBezTo>
                    <a:pt x="1887" y="933"/>
                    <a:pt x="1890" y="928"/>
                    <a:pt x="1895" y="922"/>
                  </a:cubicBezTo>
                  <a:cubicBezTo>
                    <a:pt x="1896" y="920"/>
                    <a:pt x="1898" y="917"/>
                    <a:pt x="1899" y="915"/>
                  </a:cubicBezTo>
                  <a:cubicBezTo>
                    <a:pt x="1899" y="915"/>
                    <a:pt x="1899" y="915"/>
                    <a:pt x="1899" y="916"/>
                  </a:cubicBezTo>
                  <a:cubicBezTo>
                    <a:pt x="1900" y="915"/>
                    <a:pt x="1900" y="914"/>
                    <a:pt x="1900" y="914"/>
                  </a:cubicBezTo>
                  <a:cubicBezTo>
                    <a:pt x="1900" y="914"/>
                    <a:pt x="1900" y="914"/>
                    <a:pt x="1899" y="915"/>
                  </a:cubicBezTo>
                  <a:cubicBezTo>
                    <a:pt x="1900" y="911"/>
                    <a:pt x="1903" y="908"/>
                    <a:pt x="1906" y="907"/>
                  </a:cubicBezTo>
                  <a:cubicBezTo>
                    <a:pt x="1906" y="907"/>
                    <a:pt x="1906" y="907"/>
                    <a:pt x="1906" y="907"/>
                  </a:cubicBezTo>
                  <a:cubicBezTo>
                    <a:pt x="1906" y="907"/>
                    <a:pt x="1906" y="907"/>
                    <a:pt x="1906" y="907"/>
                  </a:cubicBezTo>
                  <a:cubicBezTo>
                    <a:pt x="1906" y="906"/>
                    <a:pt x="1906" y="906"/>
                    <a:pt x="1906" y="906"/>
                  </a:cubicBezTo>
                  <a:cubicBezTo>
                    <a:pt x="1906" y="906"/>
                    <a:pt x="1906" y="906"/>
                    <a:pt x="1906" y="906"/>
                  </a:cubicBezTo>
                  <a:cubicBezTo>
                    <a:pt x="1906" y="906"/>
                    <a:pt x="1906" y="906"/>
                    <a:pt x="1906" y="906"/>
                  </a:cubicBezTo>
                  <a:cubicBezTo>
                    <a:pt x="1906" y="906"/>
                    <a:pt x="1906" y="906"/>
                    <a:pt x="1906" y="906"/>
                  </a:cubicBezTo>
                  <a:cubicBezTo>
                    <a:pt x="1906" y="906"/>
                    <a:pt x="1906" y="906"/>
                    <a:pt x="1906" y="906"/>
                  </a:cubicBezTo>
                  <a:cubicBezTo>
                    <a:pt x="1906" y="906"/>
                    <a:pt x="1906" y="907"/>
                    <a:pt x="1906" y="907"/>
                  </a:cubicBezTo>
                  <a:cubicBezTo>
                    <a:pt x="1906" y="907"/>
                    <a:pt x="1906" y="907"/>
                    <a:pt x="1906" y="907"/>
                  </a:cubicBezTo>
                  <a:cubicBezTo>
                    <a:pt x="1906" y="907"/>
                    <a:pt x="1906" y="907"/>
                    <a:pt x="1906" y="907"/>
                  </a:cubicBezTo>
                  <a:cubicBezTo>
                    <a:pt x="1907" y="905"/>
                    <a:pt x="1907" y="905"/>
                    <a:pt x="1906" y="907"/>
                  </a:cubicBezTo>
                  <a:cubicBezTo>
                    <a:pt x="1914" y="895"/>
                    <a:pt x="1922" y="883"/>
                    <a:pt x="1930" y="871"/>
                  </a:cubicBezTo>
                  <a:cubicBezTo>
                    <a:pt x="1931" y="868"/>
                    <a:pt x="1932" y="866"/>
                    <a:pt x="1934" y="864"/>
                  </a:cubicBezTo>
                  <a:cubicBezTo>
                    <a:pt x="1937" y="858"/>
                    <a:pt x="1940" y="852"/>
                    <a:pt x="1944" y="846"/>
                  </a:cubicBezTo>
                  <a:cubicBezTo>
                    <a:pt x="1952" y="833"/>
                    <a:pt x="1959" y="819"/>
                    <a:pt x="1967" y="806"/>
                  </a:cubicBezTo>
                  <a:cubicBezTo>
                    <a:pt x="1965" y="805"/>
                    <a:pt x="1970" y="785"/>
                    <a:pt x="1971" y="784"/>
                  </a:cubicBezTo>
                  <a:cubicBezTo>
                    <a:pt x="1980" y="764"/>
                    <a:pt x="1991" y="745"/>
                    <a:pt x="2001" y="726"/>
                  </a:cubicBezTo>
                  <a:cubicBezTo>
                    <a:pt x="2031" y="670"/>
                    <a:pt x="2048" y="605"/>
                    <a:pt x="2071" y="545"/>
                  </a:cubicBezTo>
                  <a:cubicBezTo>
                    <a:pt x="2074" y="534"/>
                    <a:pt x="2077" y="522"/>
                    <a:pt x="2081" y="511"/>
                  </a:cubicBezTo>
                  <a:cubicBezTo>
                    <a:pt x="2104" y="486"/>
                    <a:pt x="2115" y="408"/>
                    <a:pt x="2116" y="378"/>
                  </a:cubicBezTo>
                  <a:cubicBezTo>
                    <a:pt x="2118" y="438"/>
                    <a:pt x="2125" y="371"/>
                    <a:pt x="2128" y="355"/>
                  </a:cubicBezTo>
                  <a:cubicBezTo>
                    <a:pt x="2129" y="347"/>
                    <a:pt x="2130" y="339"/>
                    <a:pt x="2131" y="332"/>
                  </a:cubicBezTo>
                  <a:cubicBezTo>
                    <a:pt x="2134" y="305"/>
                    <a:pt x="2135" y="279"/>
                    <a:pt x="2135" y="252"/>
                  </a:cubicBezTo>
                  <a:cubicBezTo>
                    <a:pt x="2135" y="232"/>
                    <a:pt x="2144" y="171"/>
                    <a:pt x="2144" y="172"/>
                  </a:cubicBezTo>
                  <a:cubicBezTo>
                    <a:pt x="2146" y="170"/>
                    <a:pt x="2147" y="168"/>
                    <a:pt x="2148" y="165"/>
                  </a:cubicBezTo>
                  <a:cubicBezTo>
                    <a:pt x="2148" y="165"/>
                    <a:pt x="2148" y="165"/>
                    <a:pt x="2148" y="165"/>
                  </a:cubicBezTo>
                  <a:cubicBezTo>
                    <a:pt x="2148" y="165"/>
                    <a:pt x="2148" y="165"/>
                    <a:pt x="2148" y="165"/>
                  </a:cubicBezTo>
                  <a:cubicBezTo>
                    <a:pt x="2149" y="165"/>
                    <a:pt x="2149" y="164"/>
                    <a:pt x="2149" y="163"/>
                  </a:cubicBezTo>
                  <a:cubicBezTo>
                    <a:pt x="2149" y="163"/>
                    <a:pt x="2149" y="163"/>
                    <a:pt x="2149" y="163"/>
                  </a:cubicBezTo>
                  <a:cubicBezTo>
                    <a:pt x="2150" y="159"/>
                    <a:pt x="2150" y="154"/>
                    <a:pt x="2150" y="150"/>
                  </a:cubicBezTo>
                  <a:lnTo>
                    <a:pt x="2150" y="149"/>
                  </a:lnTo>
                  <a:close/>
                  <a:moveTo>
                    <a:pt x="1839" y="1094"/>
                  </a:moveTo>
                  <a:cubicBezTo>
                    <a:pt x="1835" y="1100"/>
                    <a:pt x="1831" y="1106"/>
                    <a:pt x="1827" y="1112"/>
                  </a:cubicBezTo>
                  <a:cubicBezTo>
                    <a:pt x="1831" y="1106"/>
                    <a:pt x="1834" y="1099"/>
                    <a:pt x="1839" y="1094"/>
                  </a:cubicBezTo>
                  <a:close/>
                  <a:moveTo>
                    <a:pt x="1702" y="1291"/>
                  </a:moveTo>
                  <a:cubicBezTo>
                    <a:pt x="1702" y="1290"/>
                    <a:pt x="1702" y="1289"/>
                    <a:pt x="1703" y="1289"/>
                  </a:cubicBezTo>
                  <a:cubicBezTo>
                    <a:pt x="1703" y="1288"/>
                    <a:pt x="1703" y="1288"/>
                    <a:pt x="1704" y="1288"/>
                  </a:cubicBezTo>
                  <a:cubicBezTo>
                    <a:pt x="1709" y="1279"/>
                    <a:pt x="1716" y="1271"/>
                    <a:pt x="1723" y="1264"/>
                  </a:cubicBezTo>
                  <a:cubicBezTo>
                    <a:pt x="1717" y="1271"/>
                    <a:pt x="1711" y="1279"/>
                    <a:pt x="1705" y="1286"/>
                  </a:cubicBezTo>
                  <a:cubicBezTo>
                    <a:pt x="1706" y="1285"/>
                    <a:pt x="1707" y="1284"/>
                    <a:pt x="1707" y="1284"/>
                  </a:cubicBezTo>
                  <a:cubicBezTo>
                    <a:pt x="1706" y="1285"/>
                    <a:pt x="1699" y="1295"/>
                    <a:pt x="1702" y="1290"/>
                  </a:cubicBezTo>
                  <a:cubicBezTo>
                    <a:pt x="1702" y="1290"/>
                    <a:pt x="1702" y="1290"/>
                    <a:pt x="1702" y="1291"/>
                  </a:cubicBezTo>
                  <a:close/>
                  <a:moveTo>
                    <a:pt x="1505" y="1483"/>
                  </a:moveTo>
                  <a:cubicBezTo>
                    <a:pt x="1501" y="1488"/>
                    <a:pt x="1496" y="1492"/>
                    <a:pt x="1492" y="1497"/>
                  </a:cubicBezTo>
                  <a:cubicBezTo>
                    <a:pt x="1484" y="1505"/>
                    <a:pt x="1475" y="1513"/>
                    <a:pt x="1467" y="1521"/>
                  </a:cubicBezTo>
                  <a:cubicBezTo>
                    <a:pt x="1477" y="1507"/>
                    <a:pt x="1488" y="1489"/>
                    <a:pt x="1505" y="1483"/>
                  </a:cubicBezTo>
                  <a:close/>
                  <a:moveTo>
                    <a:pt x="834" y="2146"/>
                  </a:moveTo>
                  <a:cubicBezTo>
                    <a:pt x="837" y="2155"/>
                    <a:pt x="838" y="2163"/>
                    <a:pt x="839" y="2172"/>
                  </a:cubicBezTo>
                  <a:cubicBezTo>
                    <a:pt x="838" y="2163"/>
                    <a:pt x="836" y="2155"/>
                    <a:pt x="834" y="2146"/>
                  </a:cubicBezTo>
                  <a:close/>
                  <a:moveTo>
                    <a:pt x="829" y="2149"/>
                  </a:moveTo>
                  <a:cubicBezTo>
                    <a:pt x="829" y="2150"/>
                    <a:pt x="830" y="2151"/>
                    <a:pt x="830" y="2151"/>
                  </a:cubicBezTo>
                  <a:cubicBezTo>
                    <a:pt x="830" y="2151"/>
                    <a:pt x="829" y="2150"/>
                    <a:pt x="829" y="2149"/>
                  </a:cubicBezTo>
                  <a:close/>
                  <a:moveTo>
                    <a:pt x="671" y="2173"/>
                  </a:moveTo>
                  <a:cubicBezTo>
                    <a:pt x="648" y="2166"/>
                    <a:pt x="624" y="2159"/>
                    <a:pt x="600" y="2153"/>
                  </a:cubicBezTo>
                  <a:cubicBezTo>
                    <a:pt x="625" y="2158"/>
                    <a:pt x="654" y="2163"/>
                    <a:pt x="671" y="2173"/>
                  </a:cubicBezTo>
                  <a:close/>
                  <a:moveTo>
                    <a:pt x="389" y="1720"/>
                  </a:moveTo>
                  <a:cubicBezTo>
                    <a:pt x="389" y="1720"/>
                    <a:pt x="390" y="1718"/>
                    <a:pt x="392" y="1717"/>
                  </a:cubicBezTo>
                  <a:cubicBezTo>
                    <a:pt x="392" y="1716"/>
                    <a:pt x="392" y="1716"/>
                    <a:pt x="392" y="1716"/>
                  </a:cubicBezTo>
                  <a:cubicBezTo>
                    <a:pt x="392" y="1716"/>
                    <a:pt x="392" y="1716"/>
                    <a:pt x="392" y="1716"/>
                  </a:cubicBezTo>
                  <a:cubicBezTo>
                    <a:pt x="392" y="1716"/>
                    <a:pt x="393" y="1716"/>
                    <a:pt x="393" y="1715"/>
                  </a:cubicBezTo>
                  <a:cubicBezTo>
                    <a:pt x="393" y="1716"/>
                    <a:pt x="392" y="1716"/>
                    <a:pt x="392" y="1716"/>
                  </a:cubicBezTo>
                  <a:cubicBezTo>
                    <a:pt x="400" y="1709"/>
                    <a:pt x="409" y="1703"/>
                    <a:pt x="419" y="1698"/>
                  </a:cubicBezTo>
                  <a:cubicBezTo>
                    <a:pt x="409" y="1705"/>
                    <a:pt x="399" y="1713"/>
                    <a:pt x="389" y="1720"/>
                  </a:cubicBezTo>
                  <a:cubicBezTo>
                    <a:pt x="389" y="1720"/>
                    <a:pt x="389" y="1720"/>
                    <a:pt x="389" y="1720"/>
                  </a:cubicBezTo>
                  <a:cubicBezTo>
                    <a:pt x="389" y="1720"/>
                    <a:pt x="389" y="1720"/>
                    <a:pt x="388" y="1720"/>
                  </a:cubicBezTo>
                  <a:cubicBezTo>
                    <a:pt x="389" y="1720"/>
                    <a:pt x="389" y="1720"/>
                    <a:pt x="389" y="1720"/>
                  </a:cubicBezTo>
                  <a:close/>
                  <a:moveTo>
                    <a:pt x="325" y="1776"/>
                  </a:moveTo>
                  <a:cubicBezTo>
                    <a:pt x="325" y="1776"/>
                    <a:pt x="325" y="1776"/>
                    <a:pt x="325" y="1776"/>
                  </a:cubicBezTo>
                  <a:cubicBezTo>
                    <a:pt x="325" y="1776"/>
                    <a:pt x="325" y="1776"/>
                    <a:pt x="325" y="1776"/>
                  </a:cubicBezTo>
                  <a:cubicBezTo>
                    <a:pt x="325" y="1776"/>
                    <a:pt x="325" y="1776"/>
                    <a:pt x="325" y="1776"/>
                  </a:cubicBezTo>
                  <a:cubicBezTo>
                    <a:pt x="325" y="1776"/>
                    <a:pt x="325" y="1776"/>
                    <a:pt x="325" y="1776"/>
                  </a:cubicBezTo>
                  <a:cubicBezTo>
                    <a:pt x="325" y="1776"/>
                    <a:pt x="325" y="1776"/>
                    <a:pt x="325" y="1776"/>
                  </a:cubicBezTo>
                  <a:cubicBezTo>
                    <a:pt x="325" y="1776"/>
                    <a:pt x="325" y="1776"/>
                    <a:pt x="326" y="1776"/>
                  </a:cubicBezTo>
                  <a:cubicBezTo>
                    <a:pt x="326" y="1776"/>
                    <a:pt x="326" y="1776"/>
                    <a:pt x="326" y="1776"/>
                  </a:cubicBezTo>
                  <a:cubicBezTo>
                    <a:pt x="326" y="1776"/>
                    <a:pt x="326" y="1776"/>
                    <a:pt x="326" y="1776"/>
                  </a:cubicBezTo>
                  <a:cubicBezTo>
                    <a:pt x="326" y="1776"/>
                    <a:pt x="326" y="1776"/>
                    <a:pt x="326" y="1776"/>
                  </a:cubicBezTo>
                  <a:cubicBezTo>
                    <a:pt x="326" y="1776"/>
                    <a:pt x="326" y="1776"/>
                    <a:pt x="326" y="1776"/>
                  </a:cubicBezTo>
                  <a:cubicBezTo>
                    <a:pt x="326" y="1775"/>
                    <a:pt x="326" y="1775"/>
                    <a:pt x="326" y="1775"/>
                  </a:cubicBezTo>
                  <a:cubicBezTo>
                    <a:pt x="326" y="1776"/>
                    <a:pt x="323" y="1778"/>
                    <a:pt x="321" y="1779"/>
                  </a:cubicBezTo>
                  <a:cubicBezTo>
                    <a:pt x="321" y="1779"/>
                    <a:pt x="321" y="1779"/>
                    <a:pt x="321" y="1779"/>
                  </a:cubicBezTo>
                  <a:cubicBezTo>
                    <a:pt x="321" y="1779"/>
                    <a:pt x="321" y="1779"/>
                    <a:pt x="321" y="1779"/>
                  </a:cubicBezTo>
                  <a:cubicBezTo>
                    <a:pt x="321" y="1779"/>
                    <a:pt x="321" y="1779"/>
                    <a:pt x="321" y="1779"/>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19" y="1780"/>
                  </a:cubicBezTo>
                  <a:cubicBezTo>
                    <a:pt x="319" y="1780"/>
                    <a:pt x="319" y="1780"/>
                    <a:pt x="319" y="1781"/>
                  </a:cubicBezTo>
                  <a:cubicBezTo>
                    <a:pt x="319" y="1781"/>
                    <a:pt x="319" y="1781"/>
                    <a:pt x="319" y="1781"/>
                  </a:cubicBezTo>
                  <a:cubicBezTo>
                    <a:pt x="319" y="1781"/>
                    <a:pt x="319" y="1781"/>
                    <a:pt x="319" y="1781"/>
                  </a:cubicBezTo>
                  <a:cubicBezTo>
                    <a:pt x="319" y="1781"/>
                    <a:pt x="319" y="1781"/>
                    <a:pt x="319" y="1781"/>
                  </a:cubicBezTo>
                  <a:cubicBezTo>
                    <a:pt x="318" y="1781"/>
                    <a:pt x="318" y="1781"/>
                    <a:pt x="318" y="1781"/>
                  </a:cubicBezTo>
                  <a:cubicBezTo>
                    <a:pt x="304" y="1791"/>
                    <a:pt x="289" y="1801"/>
                    <a:pt x="273" y="1811"/>
                  </a:cubicBezTo>
                  <a:cubicBezTo>
                    <a:pt x="288" y="1799"/>
                    <a:pt x="305" y="1789"/>
                    <a:pt x="322" y="1778"/>
                  </a:cubicBezTo>
                  <a:cubicBezTo>
                    <a:pt x="322" y="1778"/>
                    <a:pt x="322" y="1778"/>
                    <a:pt x="322" y="1778"/>
                  </a:cubicBezTo>
                  <a:cubicBezTo>
                    <a:pt x="322" y="1778"/>
                    <a:pt x="322" y="1778"/>
                    <a:pt x="322" y="1778"/>
                  </a:cubicBezTo>
                  <a:cubicBezTo>
                    <a:pt x="322" y="1778"/>
                    <a:pt x="322" y="1778"/>
                    <a:pt x="323" y="1778"/>
                  </a:cubicBezTo>
                  <a:cubicBezTo>
                    <a:pt x="323" y="1778"/>
                    <a:pt x="323" y="1778"/>
                    <a:pt x="323" y="1778"/>
                  </a:cubicBezTo>
                  <a:cubicBezTo>
                    <a:pt x="323" y="1778"/>
                    <a:pt x="323" y="1778"/>
                    <a:pt x="323" y="1777"/>
                  </a:cubicBezTo>
                  <a:cubicBezTo>
                    <a:pt x="323" y="1777"/>
                    <a:pt x="323" y="1777"/>
                    <a:pt x="323" y="1777"/>
                  </a:cubicBezTo>
                  <a:cubicBezTo>
                    <a:pt x="323" y="1777"/>
                    <a:pt x="323" y="1777"/>
                    <a:pt x="323" y="1777"/>
                  </a:cubicBezTo>
                  <a:cubicBezTo>
                    <a:pt x="328" y="1774"/>
                    <a:pt x="338" y="1767"/>
                    <a:pt x="341" y="1765"/>
                  </a:cubicBezTo>
                  <a:cubicBezTo>
                    <a:pt x="336" y="1769"/>
                    <a:pt x="331" y="1772"/>
                    <a:pt x="325" y="1776"/>
                  </a:cubicBezTo>
                  <a:cubicBezTo>
                    <a:pt x="325" y="1776"/>
                    <a:pt x="325" y="1776"/>
                    <a:pt x="325" y="1776"/>
                  </a:cubicBezTo>
                  <a:cubicBezTo>
                    <a:pt x="325" y="1776"/>
                    <a:pt x="325" y="1776"/>
                    <a:pt x="325" y="1776"/>
                  </a:cubicBezTo>
                  <a:close/>
                  <a:moveTo>
                    <a:pt x="402" y="1738"/>
                  </a:moveTo>
                  <a:cubicBezTo>
                    <a:pt x="401" y="1738"/>
                    <a:pt x="401" y="1738"/>
                    <a:pt x="401" y="1738"/>
                  </a:cubicBezTo>
                  <a:cubicBezTo>
                    <a:pt x="400" y="1739"/>
                    <a:pt x="400" y="1739"/>
                    <a:pt x="400" y="1739"/>
                  </a:cubicBezTo>
                  <a:cubicBezTo>
                    <a:pt x="388" y="1748"/>
                    <a:pt x="376" y="1756"/>
                    <a:pt x="364" y="1765"/>
                  </a:cubicBezTo>
                  <a:cubicBezTo>
                    <a:pt x="376" y="1756"/>
                    <a:pt x="386" y="1738"/>
                    <a:pt x="402" y="1737"/>
                  </a:cubicBezTo>
                  <a:cubicBezTo>
                    <a:pt x="402" y="1737"/>
                    <a:pt x="403" y="1737"/>
                    <a:pt x="403" y="1737"/>
                  </a:cubicBezTo>
                  <a:cubicBezTo>
                    <a:pt x="402" y="1737"/>
                    <a:pt x="402" y="1737"/>
                    <a:pt x="402" y="1738"/>
                  </a:cubicBezTo>
                  <a:close/>
                  <a:moveTo>
                    <a:pt x="435" y="1695"/>
                  </a:moveTo>
                  <a:cubicBezTo>
                    <a:pt x="424" y="1698"/>
                    <a:pt x="362" y="1746"/>
                    <a:pt x="347" y="1755"/>
                  </a:cubicBezTo>
                  <a:cubicBezTo>
                    <a:pt x="379" y="1730"/>
                    <a:pt x="454" y="1675"/>
                    <a:pt x="435" y="1695"/>
                  </a:cubicBezTo>
                  <a:close/>
                  <a:moveTo>
                    <a:pt x="705" y="1563"/>
                  </a:moveTo>
                  <a:cubicBezTo>
                    <a:pt x="705" y="1563"/>
                    <a:pt x="705" y="1561"/>
                    <a:pt x="704" y="1559"/>
                  </a:cubicBezTo>
                  <a:cubicBezTo>
                    <a:pt x="704" y="1559"/>
                    <a:pt x="704" y="1559"/>
                    <a:pt x="704" y="1559"/>
                  </a:cubicBezTo>
                  <a:cubicBezTo>
                    <a:pt x="704" y="1558"/>
                    <a:pt x="704" y="1557"/>
                    <a:pt x="704" y="1557"/>
                  </a:cubicBezTo>
                  <a:cubicBezTo>
                    <a:pt x="703" y="1556"/>
                    <a:pt x="703" y="1556"/>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0" y="1543"/>
                    <a:pt x="697" y="1530"/>
                    <a:pt x="694" y="1518"/>
                  </a:cubicBezTo>
                  <a:cubicBezTo>
                    <a:pt x="699" y="1533"/>
                    <a:pt x="703" y="1548"/>
                    <a:pt x="705" y="1563"/>
                  </a:cubicBezTo>
                  <a:close/>
                  <a:moveTo>
                    <a:pt x="708" y="1581"/>
                  </a:moveTo>
                  <a:cubicBezTo>
                    <a:pt x="707" y="1574"/>
                    <a:pt x="705" y="1568"/>
                    <a:pt x="703" y="1561"/>
                  </a:cubicBezTo>
                  <a:cubicBezTo>
                    <a:pt x="705" y="1568"/>
                    <a:pt x="707" y="1574"/>
                    <a:pt x="708" y="1581"/>
                  </a:cubicBezTo>
                  <a:close/>
                  <a:moveTo>
                    <a:pt x="720" y="1686"/>
                  </a:moveTo>
                  <a:cubicBezTo>
                    <a:pt x="722" y="1695"/>
                    <a:pt x="723" y="1704"/>
                    <a:pt x="726" y="1712"/>
                  </a:cubicBezTo>
                  <a:cubicBezTo>
                    <a:pt x="723" y="1704"/>
                    <a:pt x="721" y="1695"/>
                    <a:pt x="720" y="1686"/>
                  </a:cubicBezTo>
                  <a:close/>
                  <a:moveTo>
                    <a:pt x="717" y="1664"/>
                  </a:moveTo>
                  <a:cubicBezTo>
                    <a:pt x="717" y="1663"/>
                    <a:pt x="717" y="1662"/>
                    <a:pt x="716" y="1661"/>
                  </a:cubicBezTo>
                  <a:cubicBezTo>
                    <a:pt x="711" y="1649"/>
                    <a:pt x="707" y="1637"/>
                    <a:pt x="707" y="1625"/>
                  </a:cubicBezTo>
                  <a:cubicBezTo>
                    <a:pt x="708" y="1621"/>
                    <a:pt x="708" y="1616"/>
                    <a:pt x="707" y="1613"/>
                  </a:cubicBezTo>
                  <a:cubicBezTo>
                    <a:pt x="707" y="1613"/>
                    <a:pt x="707" y="1613"/>
                    <a:pt x="707" y="1613"/>
                  </a:cubicBezTo>
                  <a:cubicBezTo>
                    <a:pt x="707" y="1612"/>
                    <a:pt x="707" y="1612"/>
                    <a:pt x="707" y="1611"/>
                  </a:cubicBezTo>
                  <a:cubicBezTo>
                    <a:pt x="707" y="1612"/>
                    <a:pt x="706" y="1613"/>
                    <a:pt x="706" y="1616"/>
                  </a:cubicBezTo>
                  <a:cubicBezTo>
                    <a:pt x="706" y="1616"/>
                    <a:pt x="706" y="1615"/>
                    <a:pt x="706" y="1615"/>
                  </a:cubicBezTo>
                  <a:cubicBezTo>
                    <a:pt x="704" y="1606"/>
                    <a:pt x="704" y="1604"/>
                    <a:pt x="706" y="1607"/>
                  </a:cubicBezTo>
                  <a:cubicBezTo>
                    <a:pt x="706" y="1607"/>
                    <a:pt x="706" y="1607"/>
                    <a:pt x="706" y="1607"/>
                  </a:cubicBezTo>
                  <a:cubicBezTo>
                    <a:pt x="706" y="1607"/>
                    <a:pt x="706" y="1606"/>
                    <a:pt x="706" y="1606"/>
                  </a:cubicBezTo>
                  <a:cubicBezTo>
                    <a:pt x="705" y="1603"/>
                    <a:pt x="704" y="1599"/>
                    <a:pt x="703" y="1596"/>
                  </a:cubicBezTo>
                  <a:cubicBezTo>
                    <a:pt x="703" y="1596"/>
                    <a:pt x="703" y="1596"/>
                    <a:pt x="703" y="1595"/>
                  </a:cubicBezTo>
                  <a:cubicBezTo>
                    <a:pt x="701" y="1589"/>
                    <a:pt x="700" y="1583"/>
                    <a:pt x="698" y="1576"/>
                  </a:cubicBezTo>
                  <a:cubicBezTo>
                    <a:pt x="698" y="1576"/>
                    <a:pt x="698" y="1575"/>
                    <a:pt x="698" y="1575"/>
                  </a:cubicBezTo>
                  <a:cubicBezTo>
                    <a:pt x="698" y="1576"/>
                    <a:pt x="698" y="1576"/>
                    <a:pt x="699" y="1577"/>
                  </a:cubicBezTo>
                  <a:cubicBezTo>
                    <a:pt x="705" y="1595"/>
                    <a:pt x="709" y="1613"/>
                    <a:pt x="714" y="1631"/>
                  </a:cubicBezTo>
                  <a:cubicBezTo>
                    <a:pt x="719" y="1652"/>
                    <a:pt x="723" y="1672"/>
                    <a:pt x="728" y="1692"/>
                  </a:cubicBezTo>
                  <a:cubicBezTo>
                    <a:pt x="725" y="1683"/>
                    <a:pt x="721" y="1674"/>
                    <a:pt x="717" y="1664"/>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1" y="1727"/>
                    <a:pt x="981" y="1727"/>
                  </a:cubicBezTo>
                  <a:cubicBezTo>
                    <a:pt x="981" y="1727"/>
                    <a:pt x="980" y="1728"/>
                    <a:pt x="980"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8" y="1728"/>
                    <a:pt x="978" y="1728"/>
                    <a:pt x="978" y="1728"/>
                  </a:cubicBezTo>
                  <a:cubicBezTo>
                    <a:pt x="978" y="1728"/>
                    <a:pt x="978" y="1728"/>
                    <a:pt x="978" y="1729"/>
                  </a:cubicBezTo>
                  <a:cubicBezTo>
                    <a:pt x="978" y="1729"/>
                    <a:pt x="978" y="1729"/>
                    <a:pt x="978" y="1729"/>
                  </a:cubicBezTo>
                  <a:cubicBezTo>
                    <a:pt x="978"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30"/>
                    <a:pt x="975" y="1730"/>
                    <a:pt x="975" y="1730"/>
                  </a:cubicBezTo>
                  <a:cubicBezTo>
                    <a:pt x="975" y="1730"/>
                    <a:pt x="975" y="1730"/>
                    <a:pt x="975" y="1730"/>
                  </a:cubicBezTo>
                  <a:cubicBezTo>
                    <a:pt x="975" y="1730"/>
                    <a:pt x="975" y="1730"/>
                    <a:pt x="975" y="1730"/>
                  </a:cubicBezTo>
                  <a:cubicBezTo>
                    <a:pt x="975" y="1730"/>
                    <a:pt x="975" y="1730"/>
                    <a:pt x="975" y="1730"/>
                  </a:cubicBezTo>
                  <a:cubicBezTo>
                    <a:pt x="975" y="1730"/>
                    <a:pt x="975" y="1730"/>
                    <a:pt x="975" y="1730"/>
                  </a:cubicBezTo>
                  <a:cubicBezTo>
                    <a:pt x="975" y="1730"/>
                    <a:pt x="975" y="1730"/>
                    <a:pt x="974" y="1730"/>
                  </a:cubicBezTo>
                  <a:cubicBezTo>
                    <a:pt x="974" y="1730"/>
                    <a:pt x="974" y="1730"/>
                    <a:pt x="974" y="1730"/>
                  </a:cubicBezTo>
                  <a:cubicBezTo>
                    <a:pt x="974" y="1730"/>
                    <a:pt x="974" y="1730"/>
                    <a:pt x="973" y="1730"/>
                  </a:cubicBezTo>
                  <a:cubicBezTo>
                    <a:pt x="973" y="1730"/>
                    <a:pt x="973" y="1730"/>
                    <a:pt x="973" y="1730"/>
                  </a:cubicBezTo>
                  <a:cubicBezTo>
                    <a:pt x="975" y="1729"/>
                    <a:pt x="1029" y="1703"/>
                    <a:pt x="1040" y="1699"/>
                  </a:cubicBezTo>
                  <a:cubicBezTo>
                    <a:pt x="1022" y="1711"/>
                    <a:pt x="1002" y="1719"/>
                    <a:pt x="982" y="1727"/>
                  </a:cubicBezTo>
                  <a:close/>
                  <a:moveTo>
                    <a:pt x="1053" y="1690"/>
                  </a:moveTo>
                  <a:cubicBezTo>
                    <a:pt x="1053" y="1690"/>
                    <a:pt x="1053" y="1690"/>
                    <a:pt x="1053" y="1690"/>
                  </a:cubicBezTo>
                  <a:cubicBezTo>
                    <a:pt x="1053" y="1690"/>
                    <a:pt x="1053" y="1690"/>
                    <a:pt x="1053" y="1690"/>
                  </a:cubicBezTo>
                  <a:cubicBezTo>
                    <a:pt x="1053" y="1690"/>
                    <a:pt x="1053" y="1690"/>
                    <a:pt x="1053" y="1690"/>
                  </a:cubicBezTo>
                  <a:cubicBezTo>
                    <a:pt x="1053" y="1690"/>
                    <a:pt x="1053" y="1690"/>
                    <a:pt x="1053" y="1690"/>
                  </a:cubicBezTo>
                  <a:close/>
                  <a:moveTo>
                    <a:pt x="1053" y="1689"/>
                  </a:moveTo>
                  <a:cubicBezTo>
                    <a:pt x="1053" y="1689"/>
                    <a:pt x="1053" y="1689"/>
                    <a:pt x="1053" y="1689"/>
                  </a:cubicBezTo>
                  <a:cubicBezTo>
                    <a:pt x="1053" y="1689"/>
                    <a:pt x="1053" y="1689"/>
                    <a:pt x="1053" y="1689"/>
                  </a:cubicBezTo>
                  <a:cubicBezTo>
                    <a:pt x="1053" y="1689"/>
                    <a:pt x="1053" y="1689"/>
                    <a:pt x="1053"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4" y="1689"/>
                    <a:pt x="1054" y="1689"/>
                    <a:pt x="1054" y="1689"/>
                  </a:cubicBezTo>
                  <a:cubicBezTo>
                    <a:pt x="1053" y="1689"/>
                    <a:pt x="1053" y="1689"/>
                    <a:pt x="1053" y="1689"/>
                  </a:cubicBezTo>
                  <a:close/>
                  <a:moveTo>
                    <a:pt x="1059" y="1686"/>
                  </a:moveTo>
                  <a:cubicBezTo>
                    <a:pt x="1059" y="1686"/>
                    <a:pt x="1059" y="1686"/>
                    <a:pt x="1059" y="1686"/>
                  </a:cubicBezTo>
                  <a:cubicBezTo>
                    <a:pt x="1059" y="1686"/>
                    <a:pt x="1059" y="1686"/>
                    <a:pt x="1059" y="1687"/>
                  </a:cubicBezTo>
                  <a:cubicBezTo>
                    <a:pt x="1059" y="1687"/>
                    <a:pt x="1059" y="1687"/>
                    <a:pt x="1059" y="1687"/>
                  </a:cubicBezTo>
                  <a:cubicBezTo>
                    <a:pt x="1059" y="1687"/>
                    <a:pt x="1059" y="1687"/>
                    <a:pt x="1059" y="1687"/>
                  </a:cubicBezTo>
                  <a:cubicBezTo>
                    <a:pt x="1059"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7" y="1687"/>
                    <a:pt x="1057" y="1688"/>
                    <a:pt x="1056" y="1688"/>
                  </a:cubicBezTo>
                  <a:cubicBezTo>
                    <a:pt x="1056" y="1688"/>
                    <a:pt x="1056" y="1688"/>
                    <a:pt x="1056" y="1688"/>
                  </a:cubicBezTo>
                  <a:cubicBezTo>
                    <a:pt x="1056" y="1688"/>
                    <a:pt x="1056" y="1688"/>
                    <a:pt x="1056" y="1688"/>
                  </a:cubicBezTo>
                  <a:cubicBezTo>
                    <a:pt x="1056" y="1688"/>
                    <a:pt x="1056" y="1688"/>
                    <a:pt x="1056" y="1688"/>
                  </a:cubicBezTo>
                  <a:cubicBezTo>
                    <a:pt x="1055" y="1688"/>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5" y="1689"/>
                    <a:pt x="1055" y="1688"/>
                    <a:pt x="1055" y="1688"/>
                  </a:cubicBezTo>
                  <a:cubicBezTo>
                    <a:pt x="1056" y="1688"/>
                    <a:pt x="1056" y="1688"/>
                    <a:pt x="1056" y="1688"/>
                  </a:cubicBezTo>
                  <a:cubicBezTo>
                    <a:pt x="1056" y="1688"/>
                    <a:pt x="1056" y="1688"/>
                    <a:pt x="1056" y="1688"/>
                  </a:cubicBezTo>
                  <a:cubicBezTo>
                    <a:pt x="1057" y="1688"/>
                    <a:pt x="1057" y="1687"/>
                    <a:pt x="1057" y="1687"/>
                  </a:cubicBezTo>
                  <a:cubicBezTo>
                    <a:pt x="1057" y="1687"/>
                    <a:pt x="1058" y="1687"/>
                    <a:pt x="1058" y="1687"/>
                  </a:cubicBezTo>
                  <a:cubicBezTo>
                    <a:pt x="1058" y="1687"/>
                    <a:pt x="1059" y="1686"/>
                    <a:pt x="1059" y="1686"/>
                  </a:cubicBezTo>
                  <a:cubicBezTo>
                    <a:pt x="1060" y="1686"/>
                    <a:pt x="1060" y="1686"/>
                    <a:pt x="1060" y="1686"/>
                  </a:cubicBezTo>
                  <a:cubicBezTo>
                    <a:pt x="1060" y="1686"/>
                    <a:pt x="1060" y="1686"/>
                    <a:pt x="1060" y="1686"/>
                  </a:cubicBezTo>
                  <a:cubicBezTo>
                    <a:pt x="1060" y="1686"/>
                    <a:pt x="1060" y="1686"/>
                    <a:pt x="1060" y="1686"/>
                  </a:cubicBezTo>
                  <a:cubicBezTo>
                    <a:pt x="1061" y="1685"/>
                    <a:pt x="1062" y="1685"/>
                    <a:pt x="1062" y="1684"/>
                  </a:cubicBezTo>
                  <a:cubicBezTo>
                    <a:pt x="1062" y="1685"/>
                    <a:pt x="1061" y="1685"/>
                    <a:pt x="1060" y="1686"/>
                  </a:cubicBezTo>
                  <a:cubicBezTo>
                    <a:pt x="1060" y="1686"/>
                    <a:pt x="1060" y="1686"/>
                    <a:pt x="1060" y="1686"/>
                  </a:cubicBezTo>
                  <a:cubicBezTo>
                    <a:pt x="1060" y="1686"/>
                    <a:pt x="1060" y="1686"/>
                    <a:pt x="1060" y="1686"/>
                  </a:cubicBezTo>
                  <a:cubicBezTo>
                    <a:pt x="1060" y="1686"/>
                    <a:pt x="1060" y="1686"/>
                    <a:pt x="1060" y="1686"/>
                  </a:cubicBezTo>
                  <a:cubicBezTo>
                    <a:pt x="1060" y="1686"/>
                    <a:pt x="1060" y="1686"/>
                    <a:pt x="1060" y="1686"/>
                  </a:cubicBezTo>
                  <a:cubicBezTo>
                    <a:pt x="1060" y="1686"/>
                    <a:pt x="1059" y="1686"/>
                    <a:pt x="1059" y="1686"/>
                  </a:cubicBezTo>
                  <a:close/>
                  <a:moveTo>
                    <a:pt x="1110" y="1661"/>
                  </a:moveTo>
                  <a:cubicBezTo>
                    <a:pt x="1106" y="1663"/>
                    <a:pt x="1095" y="1669"/>
                    <a:pt x="1085" y="1674"/>
                  </a:cubicBezTo>
                  <a:cubicBezTo>
                    <a:pt x="1083" y="1675"/>
                    <a:pt x="1081" y="1677"/>
                    <a:pt x="1079" y="1678"/>
                  </a:cubicBezTo>
                  <a:cubicBezTo>
                    <a:pt x="1080" y="1677"/>
                    <a:pt x="1082" y="1676"/>
                    <a:pt x="1083" y="1675"/>
                  </a:cubicBezTo>
                  <a:cubicBezTo>
                    <a:pt x="1078" y="1677"/>
                    <a:pt x="1073" y="1680"/>
                    <a:pt x="1069" y="1682"/>
                  </a:cubicBezTo>
                  <a:cubicBezTo>
                    <a:pt x="1068" y="1683"/>
                    <a:pt x="1067" y="1683"/>
                    <a:pt x="1066" y="1683"/>
                  </a:cubicBezTo>
                  <a:cubicBezTo>
                    <a:pt x="1066" y="1683"/>
                    <a:pt x="1066" y="1683"/>
                    <a:pt x="1066" y="1683"/>
                  </a:cubicBezTo>
                  <a:cubicBezTo>
                    <a:pt x="1062" y="1685"/>
                    <a:pt x="1060" y="1686"/>
                    <a:pt x="1060" y="1686"/>
                  </a:cubicBezTo>
                  <a:cubicBezTo>
                    <a:pt x="1060" y="1686"/>
                    <a:pt x="1062" y="1685"/>
                    <a:pt x="1065" y="1683"/>
                  </a:cubicBezTo>
                  <a:cubicBezTo>
                    <a:pt x="1065" y="1683"/>
                    <a:pt x="1065" y="1683"/>
                    <a:pt x="1065" y="1683"/>
                  </a:cubicBezTo>
                  <a:cubicBezTo>
                    <a:pt x="1065" y="1683"/>
                    <a:pt x="1065" y="1683"/>
                    <a:pt x="1065" y="1683"/>
                  </a:cubicBezTo>
                  <a:cubicBezTo>
                    <a:pt x="1064" y="1683"/>
                    <a:pt x="1064" y="1684"/>
                    <a:pt x="1063" y="1684"/>
                  </a:cubicBezTo>
                  <a:cubicBezTo>
                    <a:pt x="1064" y="1684"/>
                    <a:pt x="1064" y="1683"/>
                    <a:pt x="1065" y="1683"/>
                  </a:cubicBezTo>
                  <a:cubicBezTo>
                    <a:pt x="1063" y="1682"/>
                    <a:pt x="1060" y="1681"/>
                    <a:pt x="1042" y="1690"/>
                  </a:cubicBezTo>
                  <a:cubicBezTo>
                    <a:pt x="1060" y="1680"/>
                    <a:pt x="1080" y="1673"/>
                    <a:pt x="1098" y="1663"/>
                  </a:cubicBezTo>
                  <a:cubicBezTo>
                    <a:pt x="1093" y="1667"/>
                    <a:pt x="1088" y="1671"/>
                    <a:pt x="1083" y="1675"/>
                  </a:cubicBezTo>
                  <a:cubicBezTo>
                    <a:pt x="1084" y="1675"/>
                    <a:pt x="1084" y="1674"/>
                    <a:pt x="1085" y="1674"/>
                  </a:cubicBezTo>
                  <a:cubicBezTo>
                    <a:pt x="1093" y="1668"/>
                    <a:pt x="1101" y="1662"/>
                    <a:pt x="1110" y="1660"/>
                  </a:cubicBezTo>
                  <a:cubicBezTo>
                    <a:pt x="1111" y="1660"/>
                    <a:pt x="1112" y="1660"/>
                    <a:pt x="1113" y="1660"/>
                  </a:cubicBezTo>
                  <a:cubicBezTo>
                    <a:pt x="1113" y="1660"/>
                    <a:pt x="1112" y="1660"/>
                    <a:pt x="1110" y="1661"/>
                  </a:cubicBezTo>
                  <a:close/>
                  <a:moveTo>
                    <a:pt x="1478" y="1400"/>
                  </a:move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7" y="1400"/>
                  </a:cubicBezTo>
                  <a:cubicBezTo>
                    <a:pt x="1477" y="1400"/>
                    <a:pt x="1477" y="1400"/>
                    <a:pt x="1477" y="1400"/>
                  </a:cubicBezTo>
                  <a:cubicBezTo>
                    <a:pt x="1476" y="1401"/>
                    <a:pt x="1475" y="1402"/>
                    <a:pt x="1475" y="1402"/>
                  </a:cubicBezTo>
                  <a:cubicBezTo>
                    <a:pt x="1475" y="1402"/>
                    <a:pt x="1475" y="1402"/>
                    <a:pt x="1475" y="1402"/>
                  </a:cubicBezTo>
                  <a:cubicBezTo>
                    <a:pt x="1475" y="1402"/>
                    <a:pt x="1475" y="1402"/>
                    <a:pt x="1475" y="1402"/>
                  </a:cubicBezTo>
                  <a:cubicBezTo>
                    <a:pt x="1475" y="1402"/>
                    <a:pt x="1475" y="1402"/>
                    <a:pt x="1475" y="1402"/>
                  </a:cubicBezTo>
                  <a:cubicBezTo>
                    <a:pt x="1475" y="1402"/>
                    <a:pt x="1475" y="1402"/>
                    <a:pt x="1475" y="1402"/>
                  </a:cubicBezTo>
                  <a:cubicBezTo>
                    <a:pt x="1476" y="1401"/>
                    <a:pt x="1476" y="1401"/>
                    <a:pt x="1476" y="1401"/>
                  </a:cubicBezTo>
                  <a:cubicBezTo>
                    <a:pt x="1464" y="1410"/>
                    <a:pt x="1451" y="1420"/>
                    <a:pt x="1439" y="1429"/>
                  </a:cubicBezTo>
                  <a:cubicBezTo>
                    <a:pt x="1454" y="1410"/>
                    <a:pt x="1476" y="1399"/>
                    <a:pt x="1494" y="1384"/>
                  </a:cubicBezTo>
                  <a:cubicBezTo>
                    <a:pt x="1487" y="1390"/>
                    <a:pt x="1479" y="1398"/>
                    <a:pt x="1478" y="1400"/>
                  </a:cubicBezTo>
                  <a:close/>
                  <a:moveTo>
                    <a:pt x="1494" y="1383"/>
                  </a:moveTo>
                  <a:cubicBezTo>
                    <a:pt x="1498" y="1380"/>
                    <a:pt x="1502" y="1376"/>
                    <a:pt x="1503" y="1375"/>
                  </a:cubicBezTo>
                  <a:cubicBezTo>
                    <a:pt x="1501" y="1378"/>
                    <a:pt x="1498" y="1381"/>
                    <a:pt x="1494" y="1383"/>
                  </a:cubicBezTo>
                  <a:close/>
                  <a:moveTo>
                    <a:pt x="1609" y="1300"/>
                  </a:moveTo>
                  <a:cubicBezTo>
                    <a:pt x="1609" y="1299"/>
                    <a:pt x="1610" y="1299"/>
                    <a:pt x="1610" y="1299"/>
                  </a:cubicBezTo>
                  <a:cubicBezTo>
                    <a:pt x="1610" y="1299"/>
                    <a:pt x="1610" y="1299"/>
                    <a:pt x="1610" y="1299"/>
                  </a:cubicBezTo>
                  <a:cubicBezTo>
                    <a:pt x="1610" y="1299"/>
                    <a:pt x="1610" y="1299"/>
                    <a:pt x="1610" y="1299"/>
                  </a:cubicBezTo>
                  <a:cubicBezTo>
                    <a:pt x="1610" y="1299"/>
                    <a:pt x="1610" y="1299"/>
                    <a:pt x="1609" y="1300"/>
                  </a:cubicBezTo>
                  <a:close/>
                  <a:moveTo>
                    <a:pt x="1612" y="1296"/>
                  </a:moveTo>
                  <a:cubicBezTo>
                    <a:pt x="1612" y="1296"/>
                    <a:pt x="1613" y="1296"/>
                    <a:pt x="1613" y="1296"/>
                  </a:cubicBezTo>
                  <a:cubicBezTo>
                    <a:pt x="1613" y="1295"/>
                    <a:pt x="1613" y="1295"/>
                    <a:pt x="1614" y="1295"/>
                  </a:cubicBezTo>
                  <a:cubicBezTo>
                    <a:pt x="1613" y="1295"/>
                    <a:pt x="1613" y="1296"/>
                    <a:pt x="1612" y="1296"/>
                  </a:cubicBezTo>
                  <a:close/>
                  <a:moveTo>
                    <a:pt x="1614" y="1295"/>
                  </a:moveTo>
                  <a:cubicBezTo>
                    <a:pt x="1614" y="1295"/>
                    <a:pt x="1614" y="1295"/>
                    <a:pt x="1614" y="1295"/>
                  </a:cubicBezTo>
                  <a:cubicBezTo>
                    <a:pt x="1614" y="1294"/>
                    <a:pt x="1615" y="1294"/>
                    <a:pt x="1615" y="1293"/>
                  </a:cubicBezTo>
                  <a:cubicBezTo>
                    <a:pt x="1615" y="1294"/>
                    <a:pt x="1614" y="1294"/>
                    <a:pt x="1614" y="1295"/>
                  </a:cubicBezTo>
                  <a:close/>
                  <a:moveTo>
                    <a:pt x="1616" y="1292"/>
                  </a:moveTo>
                  <a:cubicBezTo>
                    <a:pt x="1616" y="1292"/>
                    <a:pt x="1616" y="1293"/>
                    <a:pt x="1615" y="1293"/>
                  </a:cubicBezTo>
                  <a:cubicBezTo>
                    <a:pt x="1616" y="1292"/>
                    <a:pt x="1616" y="1292"/>
                    <a:pt x="1617" y="1291"/>
                  </a:cubicBezTo>
                  <a:cubicBezTo>
                    <a:pt x="1617" y="1291"/>
                    <a:pt x="1617" y="1291"/>
                    <a:pt x="1617" y="1291"/>
                  </a:cubicBezTo>
                  <a:cubicBezTo>
                    <a:pt x="1617" y="1291"/>
                    <a:pt x="1617" y="1292"/>
                    <a:pt x="1616" y="1292"/>
                  </a:cubicBezTo>
                  <a:close/>
                  <a:moveTo>
                    <a:pt x="1617" y="1291"/>
                  </a:moveTo>
                  <a:cubicBezTo>
                    <a:pt x="1617" y="1291"/>
                    <a:pt x="1617" y="1291"/>
                    <a:pt x="1617" y="1291"/>
                  </a:cubicBezTo>
                  <a:cubicBezTo>
                    <a:pt x="1617" y="1291"/>
                    <a:pt x="1617" y="1291"/>
                    <a:pt x="1618" y="1291"/>
                  </a:cubicBezTo>
                  <a:cubicBezTo>
                    <a:pt x="1617" y="1291"/>
                    <a:pt x="1617" y="1291"/>
                    <a:pt x="1617" y="1291"/>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20" y="1289"/>
                    <a:pt x="1620" y="1289"/>
                    <a:pt x="1620" y="1289"/>
                  </a:cubicBezTo>
                  <a:cubicBezTo>
                    <a:pt x="1619" y="1289"/>
                    <a:pt x="1619" y="1289"/>
                    <a:pt x="1619" y="1289"/>
                  </a:cubicBezTo>
                  <a:close/>
                  <a:moveTo>
                    <a:pt x="1620" y="1288"/>
                  </a:moveTo>
                  <a:cubicBezTo>
                    <a:pt x="1620" y="1288"/>
                    <a:pt x="1620" y="1288"/>
                    <a:pt x="1620" y="1288"/>
                  </a:cubicBezTo>
                  <a:cubicBezTo>
                    <a:pt x="1620" y="1288"/>
                    <a:pt x="1620" y="1288"/>
                    <a:pt x="1620" y="1288"/>
                  </a:cubicBezTo>
                  <a:cubicBezTo>
                    <a:pt x="1620" y="1288"/>
                    <a:pt x="1620" y="1288"/>
                    <a:pt x="1620" y="1288"/>
                  </a:cubicBezTo>
                  <a:cubicBezTo>
                    <a:pt x="1620" y="1288"/>
                    <a:pt x="1621" y="1287"/>
                    <a:pt x="1621" y="1287"/>
                  </a:cubicBezTo>
                  <a:cubicBezTo>
                    <a:pt x="1621" y="1287"/>
                    <a:pt x="1621" y="1287"/>
                    <a:pt x="1621" y="1287"/>
                  </a:cubicBezTo>
                  <a:cubicBezTo>
                    <a:pt x="1621" y="1287"/>
                    <a:pt x="1621" y="1287"/>
                    <a:pt x="1620" y="1288"/>
                  </a:cubicBezTo>
                  <a:close/>
                  <a:moveTo>
                    <a:pt x="1625" y="1283"/>
                  </a:moveTo>
                  <a:cubicBezTo>
                    <a:pt x="1625" y="1283"/>
                    <a:pt x="1625" y="1283"/>
                    <a:pt x="1624" y="1283"/>
                  </a:cubicBezTo>
                  <a:cubicBezTo>
                    <a:pt x="1625" y="1283"/>
                    <a:pt x="1625" y="1283"/>
                    <a:pt x="1625" y="1283"/>
                  </a:cubicBezTo>
                  <a:cubicBezTo>
                    <a:pt x="1625" y="1283"/>
                    <a:pt x="1625" y="1283"/>
                    <a:pt x="1625" y="1283"/>
                  </a:cubicBezTo>
                  <a:cubicBezTo>
                    <a:pt x="1625" y="1283"/>
                    <a:pt x="1625" y="1283"/>
                    <a:pt x="1625" y="1283"/>
                  </a:cubicBezTo>
                  <a:cubicBezTo>
                    <a:pt x="1625" y="1283"/>
                    <a:pt x="1625" y="1283"/>
                    <a:pt x="1625" y="1283"/>
                  </a:cubicBezTo>
                  <a:cubicBezTo>
                    <a:pt x="1625" y="1283"/>
                    <a:pt x="1625" y="1283"/>
                    <a:pt x="1625" y="1283"/>
                  </a:cubicBezTo>
                  <a:close/>
                  <a:moveTo>
                    <a:pt x="1626" y="1282"/>
                  </a:moveTo>
                  <a:cubicBezTo>
                    <a:pt x="1626" y="1282"/>
                    <a:pt x="1626" y="1282"/>
                    <a:pt x="1626" y="1282"/>
                  </a:cubicBezTo>
                  <a:cubicBezTo>
                    <a:pt x="1626" y="1282"/>
                    <a:pt x="1626" y="1282"/>
                    <a:pt x="1626" y="1282"/>
                  </a:cubicBezTo>
                  <a:cubicBezTo>
                    <a:pt x="1626" y="1282"/>
                    <a:pt x="1626" y="1282"/>
                    <a:pt x="1626" y="1282"/>
                  </a:cubicBezTo>
                  <a:close/>
                  <a:moveTo>
                    <a:pt x="2015" y="648"/>
                  </a:moveTo>
                  <a:cubicBezTo>
                    <a:pt x="2015" y="648"/>
                    <a:pt x="2013" y="653"/>
                    <a:pt x="2014" y="651"/>
                  </a:cubicBezTo>
                  <a:cubicBezTo>
                    <a:pt x="2011" y="657"/>
                    <a:pt x="2009" y="664"/>
                    <a:pt x="2006" y="670"/>
                  </a:cubicBezTo>
                  <a:cubicBezTo>
                    <a:pt x="2009" y="661"/>
                    <a:pt x="2013" y="652"/>
                    <a:pt x="2016" y="643"/>
                  </a:cubicBezTo>
                  <a:cubicBezTo>
                    <a:pt x="2012" y="650"/>
                    <a:pt x="2008" y="656"/>
                    <a:pt x="2002" y="663"/>
                  </a:cubicBezTo>
                  <a:cubicBezTo>
                    <a:pt x="2009" y="647"/>
                    <a:pt x="2017" y="632"/>
                    <a:pt x="2022" y="616"/>
                  </a:cubicBezTo>
                  <a:cubicBezTo>
                    <a:pt x="2020" y="621"/>
                    <a:pt x="2021" y="619"/>
                    <a:pt x="2026" y="605"/>
                  </a:cubicBezTo>
                  <a:cubicBezTo>
                    <a:pt x="2025" y="609"/>
                    <a:pt x="2024" y="613"/>
                    <a:pt x="2022" y="616"/>
                  </a:cubicBezTo>
                  <a:cubicBezTo>
                    <a:pt x="2026" y="607"/>
                    <a:pt x="2041" y="571"/>
                    <a:pt x="2042" y="569"/>
                  </a:cubicBezTo>
                  <a:cubicBezTo>
                    <a:pt x="2037" y="595"/>
                    <a:pt x="2025" y="627"/>
                    <a:pt x="2015" y="648"/>
                  </a:cubicBezTo>
                  <a:cubicBezTo>
                    <a:pt x="2015" y="648"/>
                    <a:pt x="2015" y="648"/>
                    <a:pt x="2015" y="648"/>
                  </a:cubicBezTo>
                  <a:close/>
                  <a:moveTo>
                    <a:pt x="2083" y="507"/>
                  </a:moveTo>
                  <a:cubicBezTo>
                    <a:pt x="2086" y="496"/>
                    <a:pt x="2090" y="485"/>
                    <a:pt x="2094" y="475"/>
                  </a:cubicBezTo>
                  <a:cubicBezTo>
                    <a:pt x="2092" y="486"/>
                    <a:pt x="2088" y="496"/>
                    <a:pt x="2083" y="507"/>
                  </a:cubicBezTo>
                  <a:close/>
                  <a:moveTo>
                    <a:pt x="2111" y="362"/>
                  </a:moveTo>
                  <a:cubicBezTo>
                    <a:pt x="2111" y="362"/>
                    <a:pt x="2111" y="363"/>
                    <a:pt x="2111" y="363"/>
                  </a:cubicBezTo>
                  <a:cubicBezTo>
                    <a:pt x="2111" y="362"/>
                    <a:pt x="2111" y="362"/>
                    <a:pt x="2111" y="362"/>
                  </a:cubicBezTo>
                  <a:cubicBezTo>
                    <a:pt x="2111" y="363"/>
                    <a:pt x="2110" y="363"/>
                    <a:pt x="2110" y="364"/>
                  </a:cubicBezTo>
                  <a:cubicBezTo>
                    <a:pt x="2110" y="364"/>
                    <a:pt x="2110" y="364"/>
                    <a:pt x="2110" y="364"/>
                  </a:cubicBezTo>
                  <a:cubicBezTo>
                    <a:pt x="2110" y="365"/>
                    <a:pt x="2110" y="366"/>
                    <a:pt x="2109" y="366"/>
                  </a:cubicBezTo>
                  <a:cubicBezTo>
                    <a:pt x="2107" y="374"/>
                    <a:pt x="2104" y="382"/>
                    <a:pt x="2101" y="390"/>
                  </a:cubicBezTo>
                  <a:cubicBezTo>
                    <a:pt x="2103" y="380"/>
                    <a:pt x="2107" y="371"/>
                    <a:pt x="2109" y="365"/>
                  </a:cubicBezTo>
                  <a:cubicBezTo>
                    <a:pt x="2109" y="365"/>
                    <a:pt x="2109" y="365"/>
                    <a:pt x="2109" y="365"/>
                  </a:cubicBezTo>
                  <a:cubicBezTo>
                    <a:pt x="2109" y="365"/>
                    <a:pt x="2109" y="365"/>
                    <a:pt x="2109" y="365"/>
                  </a:cubicBezTo>
                  <a:cubicBezTo>
                    <a:pt x="2109" y="365"/>
                    <a:pt x="2109" y="365"/>
                    <a:pt x="2109" y="365"/>
                  </a:cubicBezTo>
                  <a:cubicBezTo>
                    <a:pt x="2110" y="354"/>
                    <a:pt x="2111" y="354"/>
                    <a:pt x="2111" y="356"/>
                  </a:cubicBezTo>
                  <a:cubicBezTo>
                    <a:pt x="2111" y="355"/>
                    <a:pt x="2112" y="354"/>
                    <a:pt x="2112" y="354"/>
                  </a:cubicBezTo>
                  <a:cubicBezTo>
                    <a:pt x="2112" y="357"/>
                    <a:pt x="2111" y="360"/>
                    <a:pt x="2111" y="361"/>
                  </a:cubicBezTo>
                  <a:cubicBezTo>
                    <a:pt x="2113" y="359"/>
                    <a:pt x="2113" y="358"/>
                    <a:pt x="2113" y="358"/>
                  </a:cubicBezTo>
                  <a:cubicBezTo>
                    <a:pt x="2113" y="358"/>
                    <a:pt x="2113" y="359"/>
                    <a:pt x="2111" y="362"/>
                  </a:cubicBezTo>
                  <a:close/>
                  <a:moveTo>
                    <a:pt x="2133" y="359"/>
                  </a:moveTo>
                  <a:cubicBezTo>
                    <a:pt x="2137" y="332"/>
                    <a:pt x="2141" y="305"/>
                    <a:pt x="2144" y="278"/>
                  </a:cubicBezTo>
                  <a:cubicBezTo>
                    <a:pt x="2142" y="296"/>
                    <a:pt x="2135" y="314"/>
                    <a:pt x="2132" y="332"/>
                  </a:cubicBezTo>
                  <a:cubicBezTo>
                    <a:pt x="2131" y="341"/>
                    <a:pt x="2131" y="350"/>
                    <a:pt x="2133" y="359"/>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0" y="362"/>
                  </a:move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ubicBezTo>
                    <a:pt x="2111" y="359"/>
                    <a:pt x="2111" y="360"/>
                    <a:pt x="2110" y="362"/>
                  </a:cubicBezTo>
                  <a:close/>
                  <a:moveTo>
                    <a:pt x="2081" y="520"/>
                  </a:moveTo>
                  <a:cubicBezTo>
                    <a:pt x="2078" y="528"/>
                    <a:pt x="2074" y="537"/>
                    <a:pt x="2071" y="545"/>
                  </a:cubicBezTo>
                  <a:cubicBezTo>
                    <a:pt x="2070" y="547"/>
                    <a:pt x="2070" y="549"/>
                    <a:pt x="2070" y="551"/>
                  </a:cubicBezTo>
                  <a:cubicBezTo>
                    <a:pt x="2079" y="550"/>
                    <a:pt x="2079" y="527"/>
                    <a:pt x="2081" y="520"/>
                  </a:cubicBezTo>
                  <a:close/>
                  <a:moveTo>
                    <a:pt x="1972" y="797"/>
                  </a:moveTo>
                  <a:cubicBezTo>
                    <a:pt x="1970" y="800"/>
                    <a:pt x="1969" y="803"/>
                    <a:pt x="1967" y="806"/>
                  </a:cubicBezTo>
                  <a:cubicBezTo>
                    <a:pt x="1968" y="806"/>
                    <a:pt x="1969" y="804"/>
                    <a:pt x="1972" y="797"/>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9" y="1382"/>
                  </a:moveTo>
                  <a:cubicBezTo>
                    <a:pt x="1527" y="1384"/>
                    <a:pt x="1524" y="1387"/>
                    <a:pt x="1522" y="1388"/>
                  </a:cubicBezTo>
                  <a:cubicBezTo>
                    <a:pt x="1523" y="1391"/>
                    <a:pt x="1526" y="1389"/>
                    <a:pt x="1529" y="1382"/>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399"/>
                  </a:moveTo>
                  <a:cubicBezTo>
                    <a:pt x="1478" y="1399"/>
                    <a:pt x="1478" y="1399"/>
                    <a:pt x="1478" y="1400"/>
                  </a:cubicBez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lose/>
                  <a:moveTo>
                    <a:pt x="1397" y="1567"/>
                  </a:moveTo>
                  <a:cubicBezTo>
                    <a:pt x="1398" y="1566"/>
                    <a:pt x="1400" y="1565"/>
                    <a:pt x="1401" y="1564"/>
                  </a:cubicBezTo>
                  <a:cubicBezTo>
                    <a:pt x="1399" y="1565"/>
                    <a:pt x="1398" y="1566"/>
                    <a:pt x="1397" y="1567"/>
                  </a:cubicBezTo>
                  <a:close/>
                  <a:moveTo>
                    <a:pt x="1350" y="1521"/>
                  </a:move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ubicBezTo>
                    <a:pt x="1361" y="1514"/>
                    <a:pt x="1370" y="1508"/>
                    <a:pt x="1378" y="1501"/>
                  </a:cubicBezTo>
                  <a:cubicBezTo>
                    <a:pt x="1369" y="1508"/>
                    <a:pt x="1360" y="1515"/>
                    <a:pt x="1350" y="1521"/>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074" y="1678"/>
                  </a:move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ubicBezTo>
                    <a:pt x="1074" y="1678"/>
                    <a:pt x="1074" y="1678"/>
                    <a:pt x="1074" y="167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29" y="1853"/>
                  </a:move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ubicBezTo>
                    <a:pt x="929"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5" y="2220"/>
                  </a:move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lose/>
                  <a:moveTo>
                    <a:pt x="816" y="2179"/>
                  </a:moveTo>
                  <a:cubicBezTo>
                    <a:pt x="815" y="2175"/>
                    <a:pt x="815" y="2171"/>
                    <a:pt x="814" y="2167"/>
                  </a:cubicBezTo>
                  <a:cubicBezTo>
                    <a:pt x="814" y="2171"/>
                    <a:pt x="815" y="2175"/>
                    <a:pt x="816" y="2179"/>
                  </a:cubicBezTo>
                  <a:close/>
                  <a:moveTo>
                    <a:pt x="806" y="1921"/>
                  </a:moveTo>
                  <a:cubicBezTo>
                    <a:pt x="806" y="1921"/>
                    <a:pt x="807" y="1921"/>
                    <a:pt x="807" y="1921"/>
                  </a:cubicBezTo>
                  <a:cubicBezTo>
                    <a:pt x="818" y="1911"/>
                    <a:pt x="835" y="1904"/>
                    <a:pt x="856" y="1896"/>
                  </a:cubicBezTo>
                  <a:cubicBezTo>
                    <a:pt x="833" y="1901"/>
                    <a:pt x="812" y="1909"/>
                    <a:pt x="802" y="1926"/>
                  </a:cubicBezTo>
                  <a:cubicBezTo>
                    <a:pt x="801" y="1926"/>
                    <a:pt x="801" y="1927"/>
                    <a:pt x="801" y="1928"/>
                  </a:cubicBezTo>
                  <a:cubicBezTo>
                    <a:pt x="802" y="1926"/>
                    <a:pt x="804" y="1924"/>
                    <a:pt x="806" y="1922"/>
                  </a:cubicBezTo>
                  <a:cubicBezTo>
                    <a:pt x="806" y="1922"/>
                    <a:pt x="806" y="1921"/>
                    <a:pt x="806" y="1921"/>
                  </a:cubicBezTo>
                  <a:close/>
                  <a:moveTo>
                    <a:pt x="755" y="1824"/>
                  </a:moveTo>
                  <a:cubicBezTo>
                    <a:pt x="755" y="1832"/>
                    <a:pt x="762" y="1831"/>
                    <a:pt x="769" y="1829"/>
                  </a:cubicBezTo>
                  <a:cubicBezTo>
                    <a:pt x="762" y="1829"/>
                    <a:pt x="757" y="1827"/>
                    <a:pt x="755" y="1824"/>
                  </a:cubicBezTo>
                  <a:close/>
                  <a:moveTo>
                    <a:pt x="746" y="2190"/>
                  </a:moveTo>
                  <a:cubicBezTo>
                    <a:pt x="740" y="2188"/>
                    <a:pt x="734" y="2186"/>
                    <a:pt x="728" y="2185"/>
                  </a:cubicBezTo>
                  <a:cubicBezTo>
                    <a:pt x="734" y="2187"/>
                    <a:pt x="740" y="2188"/>
                    <a:pt x="746" y="2190"/>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1"/>
                  </a:moveTo>
                  <a:cubicBezTo>
                    <a:pt x="705" y="1561"/>
                    <a:pt x="705" y="1560"/>
                    <a:pt x="705" y="1560"/>
                  </a:cubicBezTo>
                  <a:cubicBezTo>
                    <a:pt x="705" y="1560"/>
                    <a:pt x="705" y="1561"/>
                    <a:pt x="705" y="1561"/>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6"/>
                  </a:moveTo>
                  <a:cubicBezTo>
                    <a:pt x="703" y="1556"/>
                    <a:pt x="703" y="1556"/>
                    <a:pt x="703" y="1555"/>
                  </a:cubicBezTo>
                  <a:cubicBezTo>
                    <a:pt x="703" y="1556"/>
                    <a:pt x="703" y="1556"/>
                    <a:pt x="703" y="1556"/>
                  </a:cubicBezTo>
                  <a:cubicBezTo>
                    <a:pt x="703" y="1556"/>
                    <a:pt x="703" y="1556"/>
                    <a:pt x="703" y="1556"/>
                  </a:cubicBezTo>
                  <a:close/>
                  <a:moveTo>
                    <a:pt x="514" y="1656"/>
                  </a:moveTo>
                  <a:cubicBezTo>
                    <a:pt x="509" y="1659"/>
                    <a:pt x="504" y="1662"/>
                    <a:pt x="498" y="1664"/>
                  </a:cubicBezTo>
                  <a:cubicBezTo>
                    <a:pt x="484" y="1676"/>
                    <a:pt x="470" y="1686"/>
                    <a:pt x="459" y="1694"/>
                  </a:cubicBezTo>
                  <a:cubicBezTo>
                    <a:pt x="473" y="1692"/>
                    <a:pt x="515" y="1664"/>
                    <a:pt x="514" y="165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0" y="1779"/>
                    <a:pt x="320" y="1779"/>
                  </a:cubicBezTo>
                  <a:cubicBezTo>
                    <a:pt x="320" y="1779"/>
                    <a:pt x="320" y="1779"/>
                    <a:pt x="321" y="1779"/>
                  </a:cubicBezTo>
                  <a:close/>
                  <a:moveTo>
                    <a:pt x="1704" y="1288"/>
                  </a:moveTo>
                  <a:cubicBezTo>
                    <a:pt x="1704" y="1288"/>
                    <a:pt x="1704" y="1288"/>
                    <a:pt x="1704" y="1288"/>
                  </a:cubicBezTo>
                  <a:cubicBezTo>
                    <a:pt x="1704" y="1288"/>
                    <a:pt x="1704" y="1288"/>
                    <a:pt x="1704" y="1288"/>
                  </a:cubicBez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49"/>
                  </a:moveTo>
                  <a:cubicBezTo>
                    <a:pt x="824" y="2149"/>
                    <a:pt x="824" y="2149"/>
                    <a:pt x="824" y="2149"/>
                  </a:cubicBezTo>
                  <a:cubicBezTo>
                    <a:pt x="824" y="2149"/>
                    <a:pt x="824" y="2149"/>
                    <a:pt x="824" y="2149"/>
                  </a:cubicBezTo>
                  <a:close/>
                  <a:moveTo>
                    <a:pt x="392" y="1716"/>
                  </a:moveTo>
                  <a:cubicBezTo>
                    <a:pt x="392" y="1716"/>
                    <a:pt x="392" y="1716"/>
                    <a:pt x="392" y="1717"/>
                  </a:cubicBezTo>
                  <a:cubicBezTo>
                    <a:pt x="392" y="1716"/>
                    <a:pt x="392" y="1716"/>
                    <a:pt x="392" y="1716"/>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ubicBezTo>
                    <a:pt x="325" y="1776"/>
                    <a:pt x="325" y="1776"/>
                    <a:pt x="325" y="177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2065" y="506"/>
                  </a:moveTo>
                  <a:cubicBezTo>
                    <a:pt x="2069" y="499"/>
                    <a:pt x="2071" y="491"/>
                    <a:pt x="2072" y="483"/>
                  </a:cubicBezTo>
                  <a:cubicBezTo>
                    <a:pt x="2070" y="491"/>
                    <a:pt x="2067" y="498"/>
                    <a:pt x="2065" y="506"/>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071" y="545"/>
                  </a:moveTo>
                  <a:cubicBezTo>
                    <a:pt x="2070" y="547"/>
                    <a:pt x="2070" y="549"/>
                    <a:pt x="2070" y="551"/>
                  </a:cubicBezTo>
                  <a:cubicBezTo>
                    <a:pt x="2079" y="550"/>
                    <a:pt x="2079" y="527"/>
                    <a:pt x="2081" y="520"/>
                  </a:cubicBezTo>
                  <a:cubicBezTo>
                    <a:pt x="2078" y="528"/>
                    <a:pt x="2074" y="537"/>
                    <a:pt x="2071" y="545"/>
                  </a:cubicBezTo>
                  <a:close/>
                  <a:moveTo>
                    <a:pt x="1967" y="806"/>
                  </a:moveTo>
                  <a:cubicBezTo>
                    <a:pt x="1968" y="806"/>
                    <a:pt x="1969" y="804"/>
                    <a:pt x="1972" y="797"/>
                  </a:cubicBezTo>
                  <a:cubicBezTo>
                    <a:pt x="1970" y="800"/>
                    <a:pt x="1969" y="803"/>
                    <a:pt x="1967" y="806"/>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2" y="1388"/>
                  </a:moveTo>
                  <a:cubicBezTo>
                    <a:pt x="1523" y="1391"/>
                    <a:pt x="1526" y="1389"/>
                    <a:pt x="1529" y="1382"/>
                  </a:cubicBezTo>
                  <a:cubicBezTo>
                    <a:pt x="1527" y="1384"/>
                    <a:pt x="1524" y="1387"/>
                    <a:pt x="1522" y="1388"/>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397" y="1567"/>
                  </a:moveTo>
                  <a:cubicBezTo>
                    <a:pt x="1398" y="1566"/>
                    <a:pt x="1400" y="1565"/>
                    <a:pt x="1401" y="1564"/>
                  </a:cubicBezTo>
                  <a:cubicBezTo>
                    <a:pt x="1399" y="1565"/>
                    <a:pt x="1398" y="1566"/>
                    <a:pt x="1397" y="1567"/>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982" y="1727"/>
                  </a:move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14" y="2167"/>
                  </a:moveTo>
                  <a:cubicBezTo>
                    <a:pt x="814" y="2171"/>
                    <a:pt x="815" y="2175"/>
                    <a:pt x="816" y="2179"/>
                  </a:cubicBezTo>
                  <a:cubicBezTo>
                    <a:pt x="815" y="2175"/>
                    <a:pt x="815" y="2171"/>
                    <a:pt x="814" y="2167"/>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755" y="1824"/>
                  </a:moveTo>
                  <a:cubicBezTo>
                    <a:pt x="755" y="1832"/>
                    <a:pt x="762" y="1831"/>
                    <a:pt x="769" y="1829"/>
                  </a:cubicBezTo>
                  <a:cubicBezTo>
                    <a:pt x="762" y="1829"/>
                    <a:pt x="757" y="1827"/>
                    <a:pt x="755" y="1824"/>
                  </a:cubicBezTo>
                  <a:close/>
                  <a:moveTo>
                    <a:pt x="728" y="2185"/>
                  </a:moveTo>
                  <a:cubicBezTo>
                    <a:pt x="734" y="2187"/>
                    <a:pt x="740" y="2188"/>
                    <a:pt x="746" y="2190"/>
                  </a:cubicBezTo>
                  <a:cubicBezTo>
                    <a:pt x="740" y="2188"/>
                    <a:pt x="734" y="2186"/>
                    <a:pt x="728" y="2185"/>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6"/>
                    <a:pt x="703" y="1556"/>
                    <a:pt x="703" y="1556"/>
                  </a:cubicBezTo>
                  <a:cubicBezTo>
                    <a:pt x="703" y="1556"/>
                    <a:pt x="703" y="1556"/>
                    <a:pt x="703" y="1556"/>
                  </a:cubicBezTo>
                  <a:cubicBezTo>
                    <a:pt x="703" y="1556"/>
                    <a:pt x="703" y="1556"/>
                    <a:pt x="703" y="1555"/>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2" y="1716"/>
                  </a:moveTo>
                  <a:cubicBezTo>
                    <a:pt x="392" y="1716"/>
                    <a:pt x="392" y="1716"/>
                    <a:pt x="392" y="1717"/>
                  </a:cubicBezTo>
                  <a:cubicBezTo>
                    <a:pt x="392" y="1716"/>
                    <a:pt x="392" y="1716"/>
                    <a:pt x="392" y="171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0" y="1779"/>
                  </a:moveTo>
                  <a:cubicBezTo>
                    <a:pt x="320" y="1779"/>
                    <a:pt x="320" y="1779"/>
                    <a:pt x="321" y="1779"/>
                  </a:cubicBezTo>
                  <a:cubicBezTo>
                    <a:pt x="321" y="1779"/>
                    <a:pt x="321" y="1779"/>
                    <a:pt x="321" y="1779"/>
                  </a:cubicBezTo>
                  <a:cubicBezTo>
                    <a:pt x="321" y="1779"/>
                    <a:pt x="320" y="1779"/>
                    <a:pt x="320" y="1779"/>
                  </a:cubicBezTo>
                  <a:close/>
                  <a:moveTo>
                    <a:pt x="1704" y="1288"/>
                  </a:moveTo>
                  <a:cubicBezTo>
                    <a:pt x="1704" y="1288"/>
                    <a:pt x="1704" y="1288"/>
                    <a:pt x="1704" y="1288"/>
                  </a:cubicBezTo>
                  <a:cubicBezTo>
                    <a:pt x="1704" y="1288"/>
                    <a:pt x="1704" y="1288"/>
                    <a:pt x="1704" y="1288"/>
                  </a:cubicBez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49"/>
                  </a:moveTo>
                  <a:cubicBezTo>
                    <a:pt x="824" y="2149"/>
                    <a:pt x="824" y="2149"/>
                    <a:pt x="824" y="2149"/>
                  </a:cubicBezTo>
                  <a:cubicBezTo>
                    <a:pt x="824" y="2149"/>
                    <a:pt x="824" y="2149"/>
                    <a:pt x="824" y="2149"/>
                  </a:cubicBezTo>
                  <a:close/>
                  <a:moveTo>
                    <a:pt x="392" y="1716"/>
                  </a:moveTo>
                  <a:cubicBezTo>
                    <a:pt x="392" y="1716"/>
                    <a:pt x="392" y="1716"/>
                    <a:pt x="392" y="1717"/>
                  </a:cubicBezTo>
                  <a:cubicBezTo>
                    <a:pt x="392" y="1716"/>
                    <a:pt x="392" y="1716"/>
                    <a:pt x="392" y="1716"/>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ubicBezTo>
                    <a:pt x="325" y="1776"/>
                    <a:pt x="325" y="1776"/>
                    <a:pt x="325" y="177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975" y="1729"/>
                  </a:moveTo>
                  <a:cubicBezTo>
                    <a:pt x="975" y="1729"/>
                    <a:pt x="975" y="1729"/>
                    <a:pt x="975" y="1729"/>
                  </a:cubicBezTo>
                  <a:cubicBezTo>
                    <a:pt x="975" y="1729"/>
                    <a:pt x="975" y="1729"/>
                    <a:pt x="975" y="1729"/>
                  </a:cubicBezTo>
                  <a:cubicBezTo>
                    <a:pt x="975" y="1729"/>
                    <a:pt x="975" y="1729"/>
                    <a:pt x="975"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071" y="545"/>
                  </a:moveTo>
                  <a:cubicBezTo>
                    <a:pt x="2070" y="547"/>
                    <a:pt x="2070" y="549"/>
                    <a:pt x="2070" y="551"/>
                  </a:cubicBezTo>
                  <a:cubicBezTo>
                    <a:pt x="2079" y="550"/>
                    <a:pt x="2079" y="527"/>
                    <a:pt x="2081" y="520"/>
                  </a:cubicBezTo>
                  <a:cubicBezTo>
                    <a:pt x="2078" y="528"/>
                    <a:pt x="2074" y="537"/>
                    <a:pt x="2071" y="545"/>
                  </a:cubicBezTo>
                  <a:close/>
                  <a:moveTo>
                    <a:pt x="1967" y="806"/>
                  </a:moveTo>
                  <a:cubicBezTo>
                    <a:pt x="1968" y="806"/>
                    <a:pt x="1969" y="804"/>
                    <a:pt x="1972" y="797"/>
                  </a:cubicBezTo>
                  <a:cubicBezTo>
                    <a:pt x="1970" y="800"/>
                    <a:pt x="1969" y="803"/>
                    <a:pt x="1967" y="806"/>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2" y="1388"/>
                  </a:moveTo>
                  <a:cubicBezTo>
                    <a:pt x="1523" y="1391"/>
                    <a:pt x="1526" y="1389"/>
                    <a:pt x="1529" y="1382"/>
                  </a:cubicBezTo>
                  <a:cubicBezTo>
                    <a:pt x="1527" y="1384"/>
                    <a:pt x="1524" y="1387"/>
                    <a:pt x="1522" y="1388"/>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397" y="1567"/>
                  </a:moveTo>
                  <a:cubicBezTo>
                    <a:pt x="1398" y="1566"/>
                    <a:pt x="1400" y="1565"/>
                    <a:pt x="1401" y="1564"/>
                  </a:cubicBezTo>
                  <a:cubicBezTo>
                    <a:pt x="1399" y="1565"/>
                    <a:pt x="1398" y="1566"/>
                    <a:pt x="1397" y="1567"/>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14" y="2167"/>
                  </a:moveTo>
                  <a:cubicBezTo>
                    <a:pt x="814" y="2171"/>
                    <a:pt x="815" y="2175"/>
                    <a:pt x="816" y="2179"/>
                  </a:cubicBezTo>
                  <a:cubicBezTo>
                    <a:pt x="815" y="2175"/>
                    <a:pt x="815" y="2171"/>
                    <a:pt x="814" y="2167"/>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755" y="1824"/>
                  </a:moveTo>
                  <a:cubicBezTo>
                    <a:pt x="755" y="1832"/>
                    <a:pt x="762" y="1831"/>
                    <a:pt x="769" y="1829"/>
                  </a:cubicBezTo>
                  <a:cubicBezTo>
                    <a:pt x="762" y="1829"/>
                    <a:pt x="757" y="1827"/>
                    <a:pt x="755" y="1824"/>
                  </a:cubicBezTo>
                  <a:close/>
                  <a:moveTo>
                    <a:pt x="728" y="2185"/>
                  </a:moveTo>
                  <a:cubicBezTo>
                    <a:pt x="734" y="2187"/>
                    <a:pt x="740" y="2188"/>
                    <a:pt x="746" y="2190"/>
                  </a:cubicBezTo>
                  <a:cubicBezTo>
                    <a:pt x="740" y="2188"/>
                    <a:pt x="734" y="2186"/>
                    <a:pt x="728" y="2185"/>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2" y="1716"/>
                  </a:moveTo>
                  <a:cubicBezTo>
                    <a:pt x="392" y="1716"/>
                    <a:pt x="392" y="1716"/>
                    <a:pt x="392" y="1717"/>
                  </a:cubicBezTo>
                  <a:cubicBezTo>
                    <a:pt x="392" y="1716"/>
                    <a:pt x="392" y="1716"/>
                    <a:pt x="392" y="171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1676" y="1306"/>
                  </a:moveTo>
                  <a:cubicBezTo>
                    <a:pt x="1676" y="1305"/>
                    <a:pt x="1675" y="1306"/>
                    <a:pt x="1674" y="1307"/>
                  </a:cubicBezTo>
                  <a:cubicBezTo>
                    <a:pt x="1668" y="1314"/>
                    <a:pt x="1661" y="1322"/>
                    <a:pt x="1655" y="1330"/>
                  </a:cubicBezTo>
                  <a:cubicBezTo>
                    <a:pt x="1666" y="1318"/>
                    <a:pt x="1676" y="1306"/>
                    <a:pt x="1687" y="1294"/>
                  </a:cubicBezTo>
                  <a:cubicBezTo>
                    <a:pt x="1673" y="1308"/>
                    <a:pt x="1677" y="1304"/>
                    <a:pt x="1676" y="1306"/>
                  </a:cubicBezTo>
                  <a:close/>
                  <a:moveTo>
                    <a:pt x="392" y="1716"/>
                  </a:moveTo>
                  <a:cubicBezTo>
                    <a:pt x="392" y="1716"/>
                    <a:pt x="392" y="1716"/>
                    <a:pt x="392" y="1717"/>
                  </a:cubicBezTo>
                  <a:cubicBezTo>
                    <a:pt x="392" y="1716"/>
                    <a:pt x="392" y="1716"/>
                    <a:pt x="392" y="171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975" y="1729"/>
                  </a:moveTo>
                  <a:cubicBezTo>
                    <a:pt x="975" y="1729"/>
                    <a:pt x="975" y="1729"/>
                    <a:pt x="975" y="1729"/>
                  </a:cubicBezTo>
                  <a:cubicBezTo>
                    <a:pt x="975" y="1729"/>
                    <a:pt x="975" y="1729"/>
                    <a:pt x="975" y="1729"/>
                  </a:cubicBezTo>
                  <a:cubicBezTo>
                    <a:pt x="975" y="1729"/>
                    <a:pt x="975" y="1729"/>
                    <a:pt x="975"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9" y="2089"/>
                  </a:moveTo>
                  <a:cubicBezTo>
                    <a:pt x="398" y="2088"/>
                    <a:pt x="398" y="2088"/>
                    <a:pt x="398" y="2088"/>
                  </a:cubicBezTo>
                  <a:cubicBezTo>
                    <a:pt x="398" y="2088"/>
                    <a:pt x="398" y="2088"/>
                    <a:pt x="398" y="2088"/>
                  </a:cubicBezTo>
                  <a:cubicBezTo>
                    <a:pt x="398" y="2088"/>
                    <a:pt x="398" y="2088"/>
                    <a:pt x="398" y="2088"/>
                  </a:cubicBezTo>
                  <a:cubicBezTo>
                    <a:pt x="395" y="2087"/>
                    <a:pt x="392" y="2087"/>
                    <a:pt x="389" y="2086"/>
                  </a:cubicBezTo>
                  <a:cubicBezTo>
                    <a:pt x="401" y="2090"/>
                    <a:pt x="413" y="2094"/>
                    <a:pt x="425" y="2099"/>
                  </a:cubicBezTo>
                  <a:cubicBezTo>
                    <a:pt x="418" y="2096"/>
                    <a:pt x="401" y="2089"/>
                    <a:pt x="399" y="2089"/>
                  </a:cubicBezTo>
                  <a:close/>
                  <a:moveTo>
                    <a:pt x="676" y="2176"/>
                  </a:moveTo>
                  <a:cubicBezTo>
                    <a:pt x="676" y="2175"/>
                    <a:pt x="676" y="2175"/>
                    <a:pt x="676" y="2174"/>
                  </a:cubicBezTo>
                  <a:cubicBezTo>
                    <a:pt x="675" y="2174"/>
                    <a:pt x="674" y="2174"/>
                    <a:pt x="673" y="2173"/>
                  </a:cubicBezTo>
                  <a:cubicBezTo>
                    <a:pt x="656" y="2161"/>
                    <a:pt x="635" y="2157"/>
                    <a:pt x="615" y="2154"/>
                  </a:cubicBezTo>
                  <a:cubicBezTo>
                    <a:pt x="614" y="2154"/>
                    <a:pt x="602" y="2150"/>
                    <a:pt x="590" y="2147"/>
                  </a:cubicBezTo>
                  <a:cubicBezTo>
                    <a:pt x="579" y="2144"/>
                    <a:pt x="568" y="2142"/>
                    <a:pt x="570" y="2143"/>
                  </a:cubicBezTo>
                  <a:cubicBezTo>
                    <a:pt x="570" y="2143"/>
                    <a:pt x="570" y="2143"/>
                    <a:pt x="570" y="2143"/>
                  </a:cubicBezTo>
                  <a:cubicBezTo>
                    <a:pt x="570" y="2143"/>
                    <a:pt x="570" y="2143"/>
                    <a:pt x="570" y="2143"/>
                  </a:cubicBezTo>
                  <a:cubicBezTo>
                    <a:pt x="570" y="2144"/>
                    <a:pt x="570" y="2144"/>
                    <a:pt x="570" y="2144"/>
                  </a:cubicBezTo>
                  <a:cubicBezTo>
                    <a:pt x="570" y="2144"/>
                    <a:pt x="570" y="2144"/>
                    <a:pt x="570" y="2144"/>
                  </a:cubicBezTo>
                  <a:cubicBezTo>
                    <a:pt x="570" y="2144"/>
                    <a:pt x="570" y="2144"/>
                    <a:pt x="571" y="2144"/>
                  </a:cubicBezTo>
                  <a:cubicBezTo>
                    <a:pt x="571" y="2144"/>
                    <a:pt x="571" y="2144"/>
                    <a:pt x="571" y="2144"/>
                  </a:cubicBezTo>
                  <a:cubicBezTo>
                    <a:pt x="571" y="2144"/>
                    <a:pt x="571" y="2144"/>
                    <a:pt x="571" y="2144"/>
                  </a:cubicBezTo>
                  <a:cubicBezTo>
                    <a:pt x="571" y="2144"/>
                    <a:pt x="571" y="2144"/>
                    <a:pt x="571" y="2144"/>
                  </a:cubicBezTo>
                  <a:cubicBezTo>
                    <a:pt x="571" y="2144"/>
                    <a:pt x="571" y="2144"/>
                    <a:pt x="571" y="2144"/>
                  </a:cubicBezTo>
                  <a:cubicBezTo>
                    <a:pt x="573" y="2145"/>
                    <a:pt x="576" y="2146"/>
                    <a:pt x="580" y="2148"/>
                  </a:cubicBezTo>
                  <a:cubicBezTo>
                    <a:pt x="580" y="2148"/>
                    <a:pt x="580" y="2148"/>
                    <a:pt x="580" y="2148"/>
                  </a:cubicBezTo>
                  <a:cubicBezTo>
                    <a:pt x="583" y="2149"/>
                    <a:pt x="585" y="2150"/>
                    <a:pt x="586" y="2151"/>
                  </a:cubicBezTo>
                  <a:cubicBezTo>
                    <a:pt x="585" y="2150"/>
                    <a:pt x="585" y="2150"/>
                    <a:pt x="584" y="2150"/>
                  </a:cubicBezTo>
                  <a:cubicBezTo>
                    <a:pt x="586" y="2151"/>
                    <a:pt x="587" y="2151"/>
                    <a:pt x="587" y="2151"/>
                  </a:cubicBezTo>
                  <a:cubicBezTo>
                    <a:pt x="587" y="2151"/>
                    <a:pt x="587" y="2151"/>
                    <a:pt x="587" y="2151"/>
                  </a:cubicBezTo>
                  <a:cubicBezTo>
                    <a:pt x="587" y="2150"/>
                    <a:pt x="582" y="2148"/>
                    <a:pt x="576" y="2146"/>
                  </a:cubicBezTo>
                  <a:cubicBezTo>
                    <a:pt x="576" y="2146"/>
                    <a:pt x="576" y="2146"/>
                    <a:pt x="575" y="2146"/>
                  </a:cubicBezTo>
                  <a:cubicBezTo>
                    <a:pt x="582" y="2148"/>
                    <a:pt x="589" y="2150"/>
                    <a:pt x="597" y="2152"/>
                  </a:cubicBezTo>
                  <a:cubicBezTo>
                    <a:pt x="598" y="2152"/>
                    <a:pt x="599" y="2152"/>
                    <a:pt x="600" y="2153"/>
                  </a:cubicBezTo>
                  <a:cubicBezTo>
                    <a:pt x="625" y="2158"/>
                    <a:pt x="654" y="2163"/>
                    <a:pt x="671" y="2173"/>
                  </a:cubicBezTo>
                  <a:cubicBezTo>
                    <a:pt x="673" y="2174"/>
                    <a:pt x="675" y="2175"/>
                    <a:pt x="676" y="2176"/>
                  </a:cubicBezTo>
                  <a:cubicBezTo>
                    <a:pt x="676" y="2176"/>
                    <a:pt x="676" y="2176"/>
                    <a:pt x="677" y="2176"/>
                  </a:cubicBezTo>
                  <a:cubicBezTo>
                    <a:pt x="676" y="2176"/>
                    <a:pt x="676" y="2176"/>
                    <a:pt x="676" y="2176"/>
                  </a:cubicBezTo>
                  <a:close/>
                  <a:moveTo>
                    <a:pt x="698" y="1576"/>
                  </a:moveTo>
                  <a:cubicBezTo>
                    <a:pt x="695" y="1571"/>
                    <a:pt x="692" y="1566"/>
                    <a:pt x="688" y="1561"/>
                  </a:cubicBezTo>
                  <a:cubicBezTo>
                    <a:pt x="694" y="1572"/>
                    <a:pt x="699" y="1583"/>
                    <a:pt x="703" y="1595"/>
                  </a:cubicBezTo>
                  <a:cubicBezTo>
                    <a:pt x="701" y="1589"/>
                    <a:pt x="700" y="1583"/>
                    <a:pt x="698" y="1576"/>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815" y="2141"/>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lose/>
                  <a:moveTo>
                    <a:pt x="813" y="2124"/>
                  </a:moveTo>
                  <a:cubicBezTo>
                    <a:pt x="813" y="2124"/>
                    <a:pt x="813" y="2125"/>
                    <a:pt x="813" y="2125"/>
                  </a:cubicBezTo>
                  <a:cubicBezTo>
                    <a:pt x="813" y="2125"/>
                    <a:pt x="813" y="2125"/>
                    <a:pt x="813" y="2125"/>
                  </a:cubicBezTo>
                  <a:cubicBezTo>
                    <a:pt x="813" y="2125"/>
                    <a:pt x="813" y="2124"/>
                    <a:pt x="813" y="2124"/>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6"/>
                    <a:pt x="814" y="2134"/>
                    <a:pt x="814" y="2132"/>
                  </a:cubicBezTo>
                  <a:cubicBezTo>
                    <a:pt x="814" y="2132"/>
                    <a:pt x="814" y="2132"/>
                    <a:pt x="814" y="2132"/>
                  </a:cubicBezTo>
                  <a:cubicBezTo>
                    <a:pt x="814" y="2131"/>
                    <a:pt x="814" y="2131"/>
                    <a:pt x="814" y="2131"/>
                  </a:cubicBezTo>
                  <a:cubicBezTo>
                    <a:pt x="814" y="2131"/>
                    <a:pt x="814" y="2131"/>
                    <a:pt x="814" y="2131"/>
                  </a:cubicBezTo>
                  <a:cubicBezTo>
                    <a:pt x="814" y="2130"/>
                    <a:pt x="814" y="2130"/>
                    <a:pt x="814" y="2129"/>
                  </a:cubicBezTo>
                  <a:cubicBezTo>
                    <a:pt x="814" y="2129"/>
                    <a:pt x="814" y="2129"/>
                    <a:pt x="814" y="2129"/>
                  </a:cubicBezTo>
                  <a:cubicBezTo>
                    <a:pt x="814" y="2129"/>
                    <a:pt x="814" y="2128"/>
                    <a:pt x="814" y="2128"/>
                  </a:cubicBezTo>
                  <a:cubicBezTo>
                    <a:pt x="814" y="2128"/>
                    <a:pt x="814" y="2128"/>
                    <a:pt x="814" y="2128"/>
                  </a:cubicBezTo>
                  <a:cubicBezTo>
                    <a:pt x="814" y="2127"/>
                    <a:pt x="814" y="2127"/>
                    <a:pt x="814" y="2127"/>
                  </a:cubicBezTo>
                  <a:cubicBezTo>
                    <a:pt x="814" y="2127"/>
                    <a:pt x="813" y="2127"/>
                    <a:pt x="813" y="2126"/>
                  </a:cubicBezTo>
                  <a:cubicBezTo>
                    <a:pt x="813" y="2126"/>
                    <a:pt x="813" y="2126"/>
                    <a:pt x="813" y="2126"/>
                  </a:cubicBezTo>
                  <a:cubicBezTo>
                    <a:pt x="813" y="2126"/>
                    <a:pt x="813" y="2125"/>
                    <a:pt x="813" y="2125"/>
                  </a:cubicBezTo>
                  <a:cubicBezTo>
                    <a:pt x="813" y="2126"/>
                    <a:pt x="813" y="2126"/>
                    <a:pt x="813" y="2127"/>
                  </a:cubicBezTo>
                  <a:cubicBezTo>
                    <a:pt x="814" y="2127"/>
                    <a:pt x="814" y="2128"/>
                    <a:pt x="814" y="2128"/>
                  </a:cubicBezTo>
                  <a:cubicBezTo>
                    <a:pt x="814" y="2128"/>
                    <a:pt x="814" y="2129"/>
                    <a:pt x="814" y="2129"/>
                  </a:cubicBezTo>
                  <a:cubicBezTo>
                    <a:pt x="814" y="2129"/>
                    <a:pt x="814" y="2130"/>
                    <a:pt x="814" y="2130"/>
                  </a:cubicBezTo>
                  <a:cubicBezTo>
                    <a:pt x="814" y="2130"/>
                    <a:pt x="814" y="2130"/>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2"/>
                  </a:cubicBezTo>
                  <a:cubicBezTo>
                    <a:pt x="814" y="2132"/>
                    <a:pt x="814" y="2132"/>
                    <a:pt x="814" y="2132"/>
                  </a:cubicBezTo>
                  <a:cubicBezTo>
                    <a:pt x="811" y="2108"/>
                    <a:pt x="806" y="2082"/>
                    <a:pt x="805" y="2058"/>
                  </a:cubicBezTo>
                  <a:cubicBezTo>
                    <a:pt x="805" y="2069"/>
                    <a:pt x="806" y="2081"/>
                    <a:pt x="808" y="2093"/>
                  </a:cubicBezTo>
                  <a:cubicBezTo>
                    <a:pt x="809" y="2097"/>
                    <a:pt x="817" y="2159"/>
                    <a:pt x="815" y="2138"/>
                  </a:cubicBezTo>
                  <a:close/>
                  <a:moveTo>
                    <a:pt x="805" y="2094"/>
                  </a:moveTo>
                  <a:cubicBezTo>
                    <a:pt x="815" y="2157"/>
                    <a:pt x="815" y="2157"/>
                    <a:pt x="815" y="2157"/>
                  </a:cubicBezTo>
                  <a:cubicBezTo>
                    <a:pt x="816" y="2153"/>
                    <a:pt x="809" y="2115"/>
                    <a:pt x="805" y="2094"/>
                  </a:cubicBezTo>
                  <a:close/>
                  <a:moveTo>
                    <a:pt x="815" y="2141"/>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6"/>
                    <a:pt x="814" y="2134"/>
                    <a:pt x="814" y="2132"/>
                  </a:cubicBezTo>
                  <a:cubicBezTo>
                    <a:pt x="814" y="2132"/>
                    <a:pt x="814" y="2132"/>
                    <a:pt x="814" y="2132"/>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2"/>
                  </a:cubicBezTo>
                  <a:cubicBezTo>
                    <a:pt x="814" y="2132"/>
                    <a:pt x="814" y="2132"/>
                    <a:pt x="814" y="2132"/>
                  </a:cubicBezTo>
                  <a:cubicBezTo>
                    <a:pt x="811" y="2108"/>
                    <a:pt x="806" y="2082"/>
                    <a:pt x="805" y="2058"/>
                  </a:cubicBezTo>
                  <a:cubicBezTo>
                    <a:pt x="805" y="2069"/>
                    <a:pt x="806" y="2081"/>
                    <a:pt x="808" y="2093"/>
                  </a:cubicBezTo>
                  <a:cubicBezTo>
                    <a:pt x="809" y="2097"/>
                    <a:pt x="817" y="2159"/>
                    <a:pt x="815" y="2138"/>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14" y="2167"/>
                  </a:moveTo>
                  <a:cubicBezTo>
                    <a:pt x="814" y="2171"/>
                    <a:pt x="815" y="2175"/>
                    <a:pt x="816" y="2179"/>
                  </a:cubicBezTo>
                  <a:cubicBezTo>
                    <a:pt x="815" y="2175"/>
                    <a:pt x="815" y="2171"/>
                    <a:pt x="814" y="2167"/>
                  </a:cubicBezTo>
                  <a:close/>
                  <a:moveTo>
                    <a:pt x="817" y="2183"/>
                  </a:moveTo>
                  <a:cubicBezTo>
                    <a:pt x="817" y="2183"/>
                    <a:pt x="817" y="2183"/>
                    <a:pt x="817" y="2183"/>
                  </a:cubicBezTo>
                  <a:cubicBezTo>
                    <a:pt x="816" y="2181"/>
                    <a:pt x="816" y="2180"/>
                    <a:pt x="816" y="2179"/>
                  </a:cubicBezTo>
                  <a:cubicBezTo>
                    <a:pt x="816" y="2182"/>
                    <a:pt x="817" y="2186"/>
                    <a:pt x="818" y="2190"/>
                  </a:cubicBezTo>
                  <a:cubicBezTo>
                    <a:pt x="817" y="2187"/>
                    <a:pt x="817" y="2185"/>
                    <a:pt x="817" y="2183"/>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05" y="2094"/>
                  </a:moveTo>
                  <a:cubicBezTo>
                    <a:pt x="815" y="2157"/>
                    <a:pt x="815" y="2157"/>
                    <a:pt x="815" y="2157"/>
                  </a:cubicBezTo>
                  <a:cubicBezTo>
                    <a:pt x="816" y="2153"/>
                    <a:pt x="809" y="2115"/>
                    <a:pt x="805" y="2094"/>
                  </a:cubicBezTo>
                  <a:close/>
                  <a:moveTo>
                    <a:pt x="814" y="2131"/>
                  </a:moveTo>
                  <a:cubicBezTo>
                    <a:pt x="814" y="2131"/>
                    <a:pt x="814" y="2131"/>
                    <a:pt x="814" y="2131"/>
                  </a:cubicBezTo>
                  <a:cubicBezTo>
                    <a:pt x="814" y="2131"/>
                    <a:pt x="814" y="2131"/>
                    <a:pt x="814" y="2131"/>
                  </a:cubicBezTo>
                  <a:cubicBezTo>
                    <a:pt x="814" y="2131"/>
                    <a:pt x="814" y="2131"/>
                    <a:pt x="814" y="2131"/>
                  </a:cubicBezTo>
                  <a:close/>
                  <a:moveTo>
                    <a:pt x="814" y="2134"/>
                  </a:moveTo>
                  <a:cubicBezTo>
                    <a:pt x="814" y="2134"/>
                    <a:pt x="814" y="2134"/>
                    <a:pt x="814" y="2134"/>
                  </a:cubicBezTo>
                  <a:cubicBezTo>
                    <a:pt x="814" y="2133"/>
                    <a:pt x="814" y="2133"/>
                    <a:pt x="814" y="2133"/>
                  </a:cubicBezTo>
                  <a:cubicBezTo>
                    <a:pt x="814" y="2133"/>
                    <a:pt x="814" y="2133"/>
                    <a:pt x="814" y="2133"/>
                  </a:cubicBezTo>
                  <a:cubicBezTo>
                    <a:pt x="814" y="2133"/>
                    <a:pt x="814" y="2133"/>
                    <a:pt x="814" y="2133"/>
                  </a:cubicBezTo>
                  <a:cubicBezTo>
                    <a:pt x="814" y="2133"/>
                    <a:pt x="814" y="2133"/>
                    <a:pt x="814" y="2132"/>
                  </a:cubicBezTo>
                  <a:cubicBezTo>
                    <a:pt x="814" y="2132"/>
                    <a:pt x="814" y="2132"/>
                    <a:pt x="814" y="2132"/>
                  </a:cubicBezTo>
                  <a:cubicBezTo>
                    <a:pt x="814" y="2132"/>
                    <a:pt x="814" y="2132"/>
                    <a:pt x="814" y="2132"/>
                  </a:cubicBezTo>
                  <a:cubicBezTo>
                    <a:pt x="814" y="2132"/>
                    <a:pt x="814" y="2133"/>
                    <a:pt x="814" y="2133"/>
                  </a:cubicBezTo>
                  <a:cubicBezTo>
                    <a:pt x="814" y="2133"/>
                    <a:pt x="814" y="2133"/>
                    <a:pt x="814" y="2133"/>
                  </a:cubicBezTo>
                  <a:cubicBezTo>
                    <a:pt x="814" y="2133"/>
                    <a:pt x="814" y="2134"/>
                    <a:pt x="814" y="2134"/>
                  </a:cubicBezTo>
                  <a:cubicBezTo>
                    <a:pt x="814" y="2134"/>
                    <a:pt x="814" y="2134"/>
                    <a:pt x="814" y="2134"/>
                  </a:cubicBezTo>
                  <a:cubicBezTo>
                    <a:pt x="814" y="2134"/>
                    <a:pt x="814" y="2134"/>
                    <a:pt x="814" y="2134"/>
                  </a:cubicBezTo>
                  <a:cubicBezTo>
                    <a:pt x="814" y="2134"/>
                    <a:pt x="814" y="2134"/>
                    <a:pt x="814" y="2134"/>
                  </a:cubicBezTo>
                  <a:close/>
                  <a:moveTo>
                    <a:pt x="814" y="2135"/>
                  </a:moveTo>
                  <a:cubicBezTo>
                    <a:pt x="814" y="2135"/>
                    <a:pt x="814" y="2135"/>
                    <a:pt x="814" y="2135"/>
                  </a:cubicBezTo>
                  <a:cubicBezTo>
                    <a:pt x="814" y="2136"/>
                    <a:pt x="815" y="2136"/>
                    <a:pt x="815" y="2136"/>
                  </a:cubicBezTo>
                  <a:cubicBezTo>
                    <a:pt x="815" y="2136"/>
                    <a:pt x="815" y="2136"/>
                    <a:pt x="815" y="2136"/>
                  </a:cubicBezTo>
                  <a:cubicBezTo>
                    <a:pt x="814" y="2136"/>
                    <a:pt x="814" y="2136"/>
                    <a:pt x="814" y="2135"/>
                  </a:cubicBezTo>
                  <a:close/>
                  <a:moveTo>
                    <a:pt x="815" y="2136"/>
                  </a:moveTo>
                  <a:cubicBezTo>
                    <a:pt x="815" y="2136"/>
                    <a:pt x="815" y="2136"/>
                    <a:pt x="815" y="2136"/>
                  </a:cubicBezTo>
                  <a:cubicBezTo>
                    <a:pt x="815" y="2136"/>
                    <a:pt x="815" y="2136"/>
                    <a:pt x="815" y="2136"/>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8"/>
                    <a:pt x="815" y="2138"/>
                    <a:pt x="815" y="2138"/>
                  </a:cubicBezTo>
                  <a:cubicBezTo>
                    <a:pt x="815" y="2138"/>
                    <a:pt x="815" y="2138"/>
                    <a:pt x="815" y="2138"/>
                  </a:cubicBezTo>
                  <a:close/>
                  <a:moveTo>
                    <a:pt x="815" y="2140"/>
                  </a:moveTo>
                  <a:cubicBezTo>
                    <a:pt x="815" y="2140"/>
                    <a:pt x="815" y="2140"/>
                    <a:pt x="815" y="2140"/>
                  </a:cubicBezTo>
                  <a:cubicBezTo>
                    <a:pt x="815" y="2140"/>
                    <a:pt x="815" y="2140"/>
                    <a:pt x="815" y="2140"/>
                  </a:cubicBezTo>
                  <a:close/>
                  <a:moveTo>
                    <a:pt x="815" y="2140"/>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lose/>
                  <a:moveTo>
                    <a:pt x="862" y="1877"/>
                  </a:moveTo>
                  <a:cubicBezTo>
                    <a:pt x="860" y="1878"/>
                    <a:pt x="857" y="1879"/>
                    <a:pt x="855" y="1880"/>
                  </a:cubicBezTo>
                  <a:cubicBezTo>
                    <a:pt x="858" y="1880"/>
                    <a:pt x="860" y="1879"/>
                    <a:pt x="862" y="1879"/>
                  </a:cubicBezTo>
                  <a:cubicBezTo>
                    <a:pt x="862" y="1879"/>
                    <a:pt x="862" y="1879"/>
                    <a:pt x="862" y="1879"/>
                  </a:cubicBezTo>
                  <a:cubicBezTo>
                    <a:pt x="862" y="1879"/>
                    <a:pt x="862" y="1879"/>
                    <a:pt x="862" y="1879"/>
                  </a:cubicBezTo>
                  <a:cubicBezTo>
                    <a:pt x="866" y="1877"/>
                    <a:pt x="869" y="1876"/>
                    <a:pt x="873" y="1875"/>
                  </a:cubicBezTo>
                  <a:cubicBezTo>
                    <a:pt x="876" y="1873"/>
                    <a:pt x="878" y="1871"/>
                    <a:pt x="880" y="1869"/>
                  </a:cubicBezTo>
                  <a:cubicBezTo>
                    <a:pt x="874" y="1871"/>
                    <a:pt x="868" y="1873"/>
                    <a:pt x="862" y="1877"/>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704" y="1288"/>
                  </a:moveTo>
                  <a:cubicBezTo>
                    <a:pt x="1704" y="1288"/>
                    <a:pt x="1704" y="1288"/>
                    <a:pt x="1704" y="1288"/>
                  </a:cubicBezTo>
                  <a:cubicBezTo>
                    <a:pt x="1704" y="1288"/>
                    <a:pt x="1704" y="1288"/>
                    <a:pt x="1704" y="1288"/>
                  </a:cubicBezTo>
                  <a:close/>
                  <a:moveTo>
                    <a:pt x="1505" y="1483"/>
                  </a:moveTo>
                  <a:cubicBezTo>
                    <a:pt x="1475" y="1491"/>
                    <a:pt x="1441" y="1529"/>
                    <a:pt x="1411" y="1563"/>
                  </a:cubicBezTo>
                  <a:cubicBezTo>
                    <a:pt x="1408" y="1566"/>
                    <a:pt x="1405" y="1570"/>
                    <a:pt x="1401" y="1574"/>
                  </a:cubicBezTo>
                  <a:cubicBezTo>
                    <a:pt x="1395" y="1578"/>
                    <a:pt x="1388" y="1583"/>
                    <a:pt x="1383" y="1588"/>
                  </a:cubicBezTo>
                  <a:cubicBezTo>
                    <a:pt x="1386" y="1586"/>
                    <a:pt x="1389" y="1583"/>
                    <a:pt x="1392" y="1581"/>
                  </a:cubicBezTo>
                  <a:cubicBezTo>
                    <a:pt x="1391" y="1582"/>
                    <a:pt x="1388" y="1585"/>
                    <a:pt x="1384" y="1589"/>
                  </a:cubicBezTo>
                  <a:cubicBezTo>
                    <a:pt x="1384" y="1590"/>
                    <a:pt x="1384" y="1590"/>
                    <a:pt x="1384" y="1590"/>
                  </a:cubicBezTo>
                  <a:cubicBezTo>
                    <a:pt x="1377" y="1595"/>
                    <a:pt x="1369" y="1600"/>
                    <a:pt x="1362" y="1606"/>
                  </a:cubicBezTo>
                  <a:cubicBezTo>
                    <a:pt x="1367" y="1603"/>
                    <a:pt x="1371" y="1601"/>
                    <a:pt x="1375" y="1599"/>
                  </a:cubicBezTo>
                  <a:cubicBezTo>
                    <a:pt x="1375" y="1599"/>
                    <a:pt x="1375" y="1599"/>
                    <a:pt x="1375" y="1600"/>
                  </a:cubicBezTo>
                  <a:cubicBezTo>
                    <a:pt x="1375" y="1600"/>
                    <a:pt x="1375" y="1600"/>
                    <a:pt x="1375" y="1599"/>
                  </a:cubicBezTo>
                  <a:cubicBezTo>
                    <a:pt x="1375" y="1600"/>
                    <a:pt x="1375" y="1600"/>
                    <a:pt x="1375" y="1599"/>
                  </a:cubicBezTo>
                  <a:cubicBezTo>
                    <a:pt x="1373" y="1602"/>
                    <a:pt x="1371" y="1604"/>
                    <a:pt x="1368" y="1606"/>
                  </a:cubicBezTo>
                  <a:cubicBezTo>
                    <a:pt x="1375" y="1601"/>
                    <a:pt x="1383" y="1593"/>
                    <a:pt x="1392" y="1584"/>
                  </a:cubicBezTo>
                  <a:cubicBezTo>
                    <a:pt x="1390" y="1585"/>
                    <a:pt x="1388" y="1587"/>
                    <a:pt x="1386" y="1588"/>
                  </a:cubicBezTo>
                  <a:cubicBezTo>
                    <a:pt x="1387" y="1587"/>
                    <a:pt x="1388" y="1586"/>
                    <a:pt x="1389" y="1585"/>
                  </a:cubicBezTo>
                  <a:cubicBezTo>
                    <a:pt x="1392" y="1582"/>
                    <a:pt x="1393" y="1581"/>
                    <a:pt x="1392" y="1581"/>
                  </a:cubicBezTo>
                  <a:cubicBezTo>
                    <a:pt x="1395" y="1579"/>
                    <a:pt x="1398" y="1577"/>
                    <a:pt x="1400" y="1575"/>
                  </a:cubicBezTo>
                  <a:cubicBezTo>
                    <a:pt x="1397" y="1578"/>
                    <a:pt x="1395" y="1581"/>
                    <a:pt x="1392" y="1584"/>
                  </a:cubicBezTo>
                  <a:cubicBezTo>
                    <a:pt x="1400" y="1577"/>
                    <a:pt x="1409" y="1571"/>
                    <a:pt x="1417" y="1564"/>
                  </a:cubicBezTo>
                  <a:cubicBezTo>
                    <a:pt x="1432" y="1554"/>
                    <a:pt x="1448" y="1544"/>
                    <a:pt x="1460" y="1530"/>
                  </a:cubicBezTo>
                  <a:cubicBezTo>
                    <a:pt x="1463" y="1527"/>
                    <a:pt x="1465" y="1524"/>
                    <a:pt x="1467" y="1521"/>
                  </a:cubicBezTo>
                  <a:cubicBezTo>
                    <a:pt x="1477" y="1507"/>
                    <a:pt x="1488" y="1489"/>
                    <a:pt x="1505" y="1483"/>
                  </a:cubicBezTo>
                  <a:cubicBezTo>
                    <a:pt x="1506" y="1483"/>
                    <a:pt x="1506" y="1483"/>
                    <a:pt x="1507" y="1483"/>
                  </a:cubicBezTo>
                  <a:cubicBezTo>
                    <a:pt x="1506" y="1483"/>
                    <a:pt x="1506" y="1483"/>
                    <a:pt x="1505" y="148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2" y="1892"/>
                    <a:pt x="852" y="1892"/>
                    <a:pt x="852" y="1892"/>
                  </a:cubicBezTo>
                  <a:cubicBezTo>
                    <a:pt x="852" y="1892"/>
                    <a:pt x="852" y="1892"/>
                    <a:pt x="851" y="1892"/>
                  </a:cubicBezTo>
                  <a:close/>
                  <a:moveTo>
                    <a:pt x="850" y="1893"/>
                  </a:moveTo>
                  <a:cubicBezTo>
                    <a:pt x="850" y="1893"/>
                    <a:pt x="851" y="1893"/>
                    <a:pt x="851" y="1893"/>
                  </a:cubicBezTo>
                  <a:cubicBezTo>
                    <a:pt x="851" y="1893"/>
                    <a:pt x="851" y="1893"/>
                    <a:pt x="851" y="1893"/>
                  </a:cubicBezTo>
                  <a:cubicBezTo>
                    <a:pt x="851" y="1893"/>
                    <a:pt x="851" y="1893"/>
                    <a:pt x="851" y="1893"/>
                  </a:cubicBezTo>
                  <a:cubicBezTo>
                    <a:pt x="851" y="1893"/>
                    <a:pt x="850" y="1893"/>
                    <a:pt x="850" y="1893"/>
                  </a:cubicBezTo>
                  <a:close/>
                  <a:moveTo>
                    <a:pt x="849" y="1893"/>
                  </a:moveTo>
                  <a:cubicBezTo>
                    <a:pt x="850" y="1893"/>
                    <a:pt x="850" y="1893"/>
                    <a:pt x="850" y="1893"/>
                  </a:cubicBezTo>
                  <a:cubicBezTo>
                    <a:pt x="850" y="1893"/>
                    <a:pt x="850" y="1893"/>
                    <a:pt x="850" y="1893"/>
                  </a:cubicBezTo>
                  <a:cubicBezTo>
                    <a:pt x="850" y="1893"/>
                    <a:pt x="850" y="1893"/>
                    <a:pt x="849" y="1893"/>
                  </a:cubicBezTo>
                  <a:close/>
                  <a:moveTo>
                    <a:pt x="856" y="1891"/>
                  </a:moveTo>
                  <a:cubicBezTo>
                    <a:pt x="856" y="1891"/>
                    <a:pt x="856" y="1891"/>
                    <a:pt x="856" y="1891"/>
                  </a:cubicBezTo>
                  <a:cubicBezTo>
                    <a:pt x="841" y="1896"/>
                    <a:pt x="823" y="1893"/>
                    <a:pt x="810" y="1903"/>
                  </a:cubicBezTo>
                  <a:cubicBezTo>
                    <a:pt x="824" y="1898"/>
                    <a:pt x="839" y="1896"/>
                    <a:pt x="854" y="1892"/>
                  </a:cubicBezTo>
                  <a:cubicBezTo>
                    <a:pt x="854" y="1892"/>
                    <a:pt x="853" y="1892"/>
                    <a:pt x="853" y="1892"/>
                  </a:cubicBezTo>
                  <a:cubicBezTo>
                    <a:pt x="853" y="1892"/>
                    <a:pt x="853" y="1892"/>
                    <a:pt x="853" y="1892"/>
                  </a:cubicBezTo>
                  <a:cubicBezTo>
                    <a:pt x="853" y="1892"/>
                    <a:pt x="853" y="1892"/>
                    <a:pt x="854" y="1892"/>
                  </a:cubicBezTo>
                  <a:cubicBezTo>
                    <a:pt x="854" y="1892"/>
                    <a:pt x="854" y="1892"/>
                    <a:pt x="854" y="1892"/>
                  </a:cubicBezTo>
                  <a:cubicBezTo>
                    <a:pt x="854" y="1892"/>
                    <a:pt x="854" y="1892"/>
                    <a:pt x="854" y="1892"/>
                  </a:cubicBezTo>
                  <a:cubicBezTo>
                    <a:pt x="854" y="1892"/>
                    <a:pt x="854" y="1891"/>
                    <a:pt x="854" y="1891"/>
                  </a:cubicBezTo>
                  <a:cubicBezTo>
                    <a:pt x="854"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6" y="1891"/>
                    <a:pt x="856" y="1891"/>
                  </a:cubicBezTo>
                  <a:cubicBezTo>
                    <a:pt x="856" y="1891"/>
                    <a:pt x="856" y="1891"/>
                    <a:pt x="856" y="1891"/>
                  </a:cubicBezTo>
                  <a:cubicBezTo>
                    <a:pt x="856" y="1891"/>
                    <a:pt x="856" y="1891"/>
                    <a:pt x="856" y="1891"/>
                  </a:cubicBezTo>
                  <a:cubicBezTo>
                    <a:pt x="856" y="1891"/>
                    <a:pt x="856" y="1891"/>
                    <a:pt x="856" y="1891"/>
                  </a:cubicBezTo>
                  <a:cubicBezTo>
                    <a:pt x="856" y="1891"/>
                    <a:pt x="856" y="1891"/>
                    <a:pt x="856" y="1891"/>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02" y="1926"/>
                  </a:moveTo>
                  <a:cubicBezTo>
                    <a:pt x="801" y="1926"/>
                    <a:pt x="801" y="1927"/>
                    <a:pt x="801" y="1928"/>
                  </a:cubicBezTo>
                  <a:cubicBezTo>
                    <a:pt x="802" y="1926"/>
                    <a:pt x="804" y="1924"/>
                    <a:pt x="806" y="1922"/>
                  </a:cubicBezTo>
                  <a:cubicBezTo>
                    <a:pt x="806" y="1922"/>
                    <a:pt x="807" y="1921"/>
                    <a:pt x="807" y="1921"/>
                  </a:cubicBezTo>
                  <a:cubicBezTo>
                    <a:pt x="818" y="1911"/>
                    <a:pt x="835" y="1904"/>
                    <a:pt x="856" y="1896"/>
                  </a:cubicBezTo>
                  <a:cubicBezTo>
                    <a:pt x="833" y="1901"/>
                    <a:pt x="812" y="1909"/>
                    <a:pt x="802" y="1926"/>
                  </a:cubicBezTo>
                  <a:close/>
                  <a:moveTo>
                    <a:pt x="797" y="2003"/>
                  </a:moveTo>
                  <a:cubicBezTo>
                    <a:pt x="798" y="2002"/>
                    <a:pt x="798" y="2002"/>
                    <a:pt x="798" y="2002"/>
                  </a:cubicBezTo>
                  <a:cubicBezTo>
                    <a:pt x="797" y="2002"/>
                    <a:pt x="797" y="2003"/>
                    <a:pt x="797" y="2003"/>
                  </a:cubicBezTo>
                  <a:close/>
                  <a:moveTo>
                    <a:pt x="799" y="2001"/>
                  </a:moveTo>
                  <a:cubicBezTo>
                    <a:pt x="799" y="2002"/>
                    <a:pt x="799" y="2002"/>
                    <a:pt x="799" y="2002"/>
                  </a:cubicBezTo>
                  <a:cubicBezTo>
                    <a:pt x="799" y="2002"/>
                    <a:pt x="799" y="2002"/>
                    <a:pt x="799" y="2002"/>
                  </a:cubicBezTo>
                  <a:cubicBezTo>
                    <a:pt x="800" y="2002"/>
                    <a:pt x="800" y="2001"/>
                    <a:pt x="799" y="2001"/>
                  </a:cubicBezTo>
                  <a:close/>
                  <a:moveTo>
                    <a:pt x="805" y="1984"/>
                  </a:moveTo>
                  <a:cubicBezTo>
                    <a:pt x="806" y="1988"/>
                    <a:pt x="807" y="1992"/>
                    <a:pt x="808" y="1995"/>
                  </a:cubicBezTo>
                  <a:cubicBezTo>
                    <a:pt x="808" y="1993"/>
                    <a:pt x="807" y="1989"/>
                    <a:pt x="805" y="1984"/>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247" y="2053"/>
                  </a:moveTo>
                  <a:cubicBezTo>
                    <a:pt x="251" y="2055"/>
                    <a:pt x="256" y="2056"/>
                    <a:pt x="260" y="2058"/>
                  </a:cubicBezTo>
                  <a:cubicBezTo>
                    <a:pt x="261" y="2058"/>
                    <a:pt x="262" y="2058"/>
                    <a:pt x="263" y="2058"/>
                  </a:cubicBezTo>
                  <a:cubicBezTo>
                    <a:pt x="258" y="2057"/>
                    <a:pt x="252" y="2055"/>
                    <a:pt x="247" y="2053"/>
                  </a:cubicBezTo>
                  <a:close/>
                  <a:moveTo>
                    <a:pt x="332" y="2081"/>
                  </a:moveTo>
                  <a:cubicBezTo>
                    <a:pt x="308" y="2074"/>
                    <a:pt x="284" y="2066"/>
                    <a:pt x="260" y="2058"/>
                  </a:cubicBezTo>
                  <a:cubicBezTo>
                    <a:pt x="256" y="2057"/>
                    <a:pt x="252" y="2057"/>
                    <a:pt x="249" y="2057"/>
                  </a:cubicBezTo>
                  <a:cubicBezTo>
                    <a:pt x="246" y="2056"/>
                    <a:pt x="244" y="2056"/>
                    <a:pt x="242" y="2055"/>
                  </a:cubicBezTo>
                  <a:cubicBezTo>
                    <a:pt x="244" y="2056"/>
                    <a:pt x="245" y="2056"/>
                    <a:pt x="247" y="2057"/>
                  </a:cubicBezTo>
                  <a:cubicBezTo>
                    <a:pt x="244" y="2056"/>
                    <a:pt x="241" y="2056"/>
                    <a:pt x="238" y="2056"/>
                  </a:cubicBezTo>
                  <a:cubicBezTo>
                    <a:pt x="266" y="2068"/>
                    <a:pt x="297" y="2082"/>
                    <a:pt x="298" y="2075"/>
                  </a:cubicBezTo>
                  <a:cubicBezTo>
                    <a:pt x="299" y="2074"/>
                    <a:pt x="298" y="2074"/>
                    <a:pt x="298" y="2073"/>
                  </a:cubicBezTo>
                  <a:cubicBezTo>
                    <a:pt x="309" y="2076"/>
                    <a:pt x="321" y="2079"/>
                    <a:pt x="332" y="2081"/>
                  </a:cubicBezTo>
                  <a:close/>
                  <a:moveTo>
                    <a:pt x="263" y="2058"/>
                  </a:moveTo>
                  <a:cubicBezTo>
                    <a:pt x="272" y="2061"/>
                    <a:pt x="281" y="2064"/>
                    <a:pt x="290" y="2066"/>
                  </a:cubicBezTo>
                  <a:cubicBezTo>
                    <a:pt x="281" y="2062"/>
                    <a:pt x="272" y="2060"/>
                    <a:pt x="263" y="2058"/>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7"/>
                  </a:moveTo>
                  <a:cubicBezTo>
                    <a:pt x="276"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4" y="1808"/>
                    <a:pt x="274" y="1808"/>
                    <a:pt x="274" y="1808"/>
                  </a:cubicBezTo>
                  <a:cubicBezTo>
                    <a:pt x="274" y="1808"/>
                    <a:pt x="274" y="1808"/>
                    <a:pt x="273" y="1808"/>
                  </a:cubicBezTo>
                  <a:cubicBezTo>
                    <a:pt x="273" y="1808"/>
                    <a:pt x="273" y="1808"/>
                    <a:pt x="273" y="1808"/>
                  </a:cubicBezTo>
                  <a:cubicBezTo>
                    <a:pt x="273" y="1809"/>
                    <a:pt x="273" y="1809"/>
                    <a:pt x="273" y="1809"/>
                  </a:cubicBezTo>
                  <a:cubicBezTo>
                    <a:pt x="273" y="1809"/>
                    <a:pt x="273" y="1809"/>
                    <a:pt x="272" y="1809"/>
                  </a:cubicBezTo>
                  <a:cubicBezTo>
                    <a:pt x="272" y="1809"/>
                    <a:pt x="272" y="1809"/>
                    <a:pt x="272" y="1809"/>
                  </a:cubicBezTo>
                  <a:cubicBezTo>
                    <a:pt x="272" y="1810"/>
                    <a:pt x="271" y="1810"/>
                    <a:pt x="271" y="1810"/>
                  </a:cubicBezTo>
                  <a:cubicBezTo>
                    <a:pt x="271" y="1810"/>
                    <a:pt x="271" y="1810"/>
                    <a:pt x="270" y="1811"/>
                  </a:cubicBezTo>
                  <a:cubicBezTo>
                    <a:pt x="270" y="1811"/>
                    <a:pt x="270" y="1811"/>
                    <a:pt x="270" y="1811"/>
                  </a:cubicBezTo>
                  <a:cubicBezTo>
                    <a:pt x="270" y="1811"/>
                    <a:pt x="269" y="1811"/>
                    <a:pt x="269" y="1811"/>
                  </a:cubicBezTo>
                  <a:cubicBezTo>
                    <a:pt x="271" y="1811"/>
                    <a:pt x="282" y="1803"/>
                    <a:pt x="276" y="1807"/>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320" y="1779"/>
                  </a:moveTo>
                  <a:cubicBezTo>
                    <a:pt x="320" y="1779"/>
                    <a:pt x="320" y="1779"/>
                    <a:pt x="321" y="1779"/>
                  </a:cubicBezTo>
                  <a:cubicBezTo>
                    <a:pt x="321" y="1779"/>
                    <a:pt x="321" y="1779"/>
                    <a:pt x="321" y="1779"/>
                  </a:cubicBezTo>
                  <a:cubicBezTo>
                    <a:pt x="321" y="1779"/>
                    <a:pt x="320" y="1779"/>
                    <a:pt x="320" y="1779"/>
                  </a:cubicBezTo>
                  <a:close/>
                  <a:moveTo>
                    <a:pt x="1335" y="1507"/>
                  </a:moveTo>
                  <a:cubicBezTo>
                    <a:pt x="1333" y="1509"/>
                    <a:pt x="1331" y="1511"/>
                    <a:pt x="1329" y="1512"/>
                  </a:cubicBezTo>
                  <a:cubicBezTo>
                    <a:pt x="1328" y="1512"/>
                    <a:pt x="1327" y="1512"/>
                    <a:pt x="1325" y="1513"/>
                  </a:cubicBezTo>
                  <a:cubicBezTo>
                    <a:pt x="1327" y="1510"/>
                    <a:pt x="1328" y="1507"/>
                    <a:pt x="1319" y="1516"/>
                  </a:cubicBezTo>
                  <a:cubicBezTo>
                    <a:pt x="1320" y="1516"/>
                    <a:pt x="1320" y="1516"/>
                    <a:pt x="1321" y="1516"/>
                  </a:cubicBezTo>
                  <a:cubicBezTo>
                    <a:pt x="1322" y="1515"/>
                    <a:pt x="1323" y="1515"/>
                    <a:pt x="1324" y="1515"/>
                  </a:cubicBezTo>
                  <a:cubicBezTo>
                    <a:pt x="1324" y="1516"/>
                    <a:pt x="1325" y="1516"/>
                    <a:pt x="1327" y="1514"/>
                  </a:cubicBezTo>
                  <a:cubicBezTo>
                    <a:pt x="1331" y="1513"/>
                    <a:pt x="1331" y="1513"/>
                    <a:pt x="1331" y="1513"/>
                  </a:cubicBezTo>
                  <a:cubicBezTo>
                    <a:pt x="1331" y="1512"/>
                    <a:pt x="1331" y="1512"/>
                    <a:pt x="1331" y="1512"/>
                  </a:cubicBezTo>
                  <a:cubicBezTo>
                    <a:pt x="1345" y="1505"/>
                    <a:pt x="1357" y="1490"/>
                    <a:pt x="1370" y="1478"/>
                  </a:cubicBezTo>
                  <a:cubicBezTo>
                    <a:pt x="1358" y="1487"/>
                    <a:pt x="1346" y="1496"/>
                    <a:pt x="1335" y="1507"/>
                  </a:cubicBezTo>
                  <a:close/>
                  <a:moveTo>
                    <a:pt x="1370" y="1478"/>
                  </a:moveTo>
                  <a:cubicBezTo>
                    <a:pt x="1376" y="1473"/>
                    <a:pt x="1383" y="1468"/>
                    <a:pt x="1390" y="1463"/>
                  </a:cubicBezTo>
                  <a:cubicBezTo>
                    <a:pt x="1383" y="1466"/>
                    <a:pt x="1376" y="1472"/>
                    <a:pt x="1370" y="1478"/>
                  </a:cubicBezTo>
                  <a:close/>
                  <a:moveTo>
                    <a:pt x="1722" y="1141"/>
                  </a:moveTo>
                  <a:cubicBezTo>
                    <a:pt x="1734" y="1127"/>
                    <a:pt x="1746" y="1112"/>
                    <a:pt x="1758" y="1097"/>
                  </a:cubicBezTo>
                  <a:cubicBezTo>
                    <a:pt x="1758" y="1097"/>
                    <a:pt x="1758" y="1097"/>
                    <a:pt x="1759" y="1096"/>
                  </a:cubicBezTo>
                  <a:cubicBezTo>
                    <a:pt x="1759" y="1096"/>
                    <a:pt x="1759" y="1096"/>
                    <a:pt x="1759" y="1096"/>
                  </a:cubicBezTo>
                  <a:cubicBezTo>
                    <a:pt x="1759" y="1096"/>
                    <a:pt x="1759" y="1096"/>
                    <a:pt x="1759" y="1096"/>
                  </a:cubicBezTo>
                  <a:cubicBezTo>
                    <a:pt x="1759" y="1096"/>
                    <a:pt x="1759" y="1096"/>
                    <a:pt x="1759" y="1096"/>
                  </a:cubicBezTo>
                  <a:cubicBezTo>
                    <a:pt x="1759" y="1096"/>
                    <a:pt x="1759" y="1095"/>
                    <a:pt x="1760" y="1095"/>
                  </a:cubicBezTo>
                  <a:cubicBezTo>
                    <a:pt x="1760" y="1095"/>
                    <a:pt x="1760" y="1095"/>
                    <a:pt x="1760" y="1095"/>
                  </a:cubicBezTo>
                  <a:cubicBezTo>
                    <a:pt x="1760" y="1094"/>
                    <a:pt x="1760" y="1094"/>
                    <a:pt x="1760" y="1094"/>
                  </a:cubicBezTo>
                  <a:cubicBezTo>
                    <a:pt x="1761" y="1093"/>
                    <a:pt x="1761" y="1092"/>
                    <a:pt x="1762" y="1091"/>
                  </a:cubicBezTo>
                  <a:cubicBezTo>
                    <a:pt x="1763" y="1089"/>
                    <a:pt x="1764" y="1087"/>
                    <a:pt x="1766" y="1085"/>
                  </a:cubicBezTo>
                  <a:cubicBezTo>
                    <a:pt x="1750" y="1103"/>
                    <a:pt x="1731" y="1118"/>
                    <a:pt x="1722" y="1141"/>
                  </a:cubicBezTo>
                  <a:close/>
                  <a:moveTo>
                    <a:pt x="1968" y="741"/>
                  </a:moveTo>
                  <a:cubicBezTo>
                    <a:pt x="1973" y="738"/>
                    <a:pt x="1989" y="721"/>
                    <a:pt x="1983" y="727"/>
                  </a:cubicBezTo>
                  <a:cubicBezTo>
                    <a:pt x="1983" y="727"/>
                    <a:pt x="1983" y="726"/>
                    <a:pt x="1983" y="726"/>
                  </a:cubicBezTo>
                  <a:cubicBezTo>
                    <a:pt x="1983" y="726"/>
                    <a:pt x="1983" y="726"/>
                    <a:pt x="1983" y="726"/>
                  </a:cubicBezTo>
                  <a:cubicBezTo>
                    <a:pt x="1983" y="726"/>
                    <a:pt x="1984" y="726"/>
                    <a:pt x="1984" y="726"/>
                  </a:cubicBezTo>
                  <a:cubicBezTo>
                    <a:pt x="1984" y="725"/>
                    <a:pt x="1984" y="725"/>
                    <a:pt x="1984" y="725"/>
                  </a:cubicBezTo>
                  <a:cubicBezTo>
                    <a:pt x="1984" y="725"/>
                    <a:pt x="1984" y="725"/>
                    <a:pt x="1984" y="725"/>
                  </a:cubicBezTo>
                  <a:cubicBezTo>
                    <a:pt x="1984" y="725"/>
                    <a:pt x="1984" y="725"/>
                    <a:pt x="1984" y="725"/>
                  </a:cubicBezTo>
                  <a:cubicBezTo>
                    <a:pt x="1984" y="724"/>
                    <a:pt x="1984" y="724"/>
                    <a:pt x="1984" y="724"/>
                  </a:cubicBezTo>
                  <a:cubicBezTo>
                    <a:pt x="1984" y="724"/>
                    <a:pt x="1984" y="724"/>
                    <a:pt x="1984" y="724"/>
                  </a:cubicBezTo>
                  <a:cubicBezTo>
                    <a:pt x="1987" y="719"/>
                    <a:pt x="1989" y="714"/>
                    <a:pt x="1992" y="709"/>
                  </a:cubicBezTo>
                  <a:cubicBezTo>
                    <a:pt x="1988" y="714"/>
                    <a:pt x="1971" y="738"/>
                    <a:pt x="1968" y="741"/>
                  </a:cubicBezTo>
                  <a:close/>
                  <a:moveTo>
                    <a:pt x="1992" y="708"/>
                  </a:moveTo>
                  <a:cubicBezTo>
                    <a:pt x="1992" y="708"/>
                    <a:pt x="1992" y="709"/>
                    <a:pt x="1992" y="709"/>
                  </a:cubicBezTo>
                  <a:cubicBezTo>
                    <a:pt x="1992" y="708"/>
                    <a:pt x="1992" y="708"/>
                    <a:pt x="1992" y="708"/>
                  </a:cubicBezTo>
                  <a:cubicBezTo>
                    <a:pt x="1992" y="708"/>
                    <a:pt x="1992" y="708"/>
                    <a:pt x="1992" y="708"/>
                  </a:cubicBezTo>
                  <a:close/>
                  <a:moveTo>
                    <a:pt x="1945" y="787"/>
                  </a:moveTo>
                  <a:cubicBezTo>
                    <a:pt x="1952" y="775"/>
                    <a:pt x="1959" y="763"/>
                    <a:pt x="1966" y="751"/>
                  </a:cubicBezTo>
                  <a:cubicBezTo>
                    <a:pt x="1970" y="738"/>
                    <a:pt x="1950" y="778"/>
                    <a:pt x="1945" y="787"/>
                  </a:cubicBezTo>
                  <a:close/>
                  <a:moveTo>
                    <a:pt x="2091" y="390"/>
                  </a:moveTo>
                  <a:cubicBezTo>
                    <a:pt x="2091" y="391"/>
                    <a:pt x="2091" y="391"/>
                    <a:pt x="2091" y="391"/>
                  </a:cubicBezTo>
                  <a:cubicBezTo>
                    <a:pt x="2091" y="392"/>
                    <a:pt x="2091" y="392"/>
                    <a:pt x="2091" y="392"/>
                  </a:cubicBezTo>
                  <a:cubicBezTo>
                    <a:pt x="2089" y="400"/>
                    <a:pt x="2087" y="408"/>
                    <a:pt x="2085" y="417"/>
                  </a:cubicBezTo>
                  <a:cubicBezTo>
                    <a:pt x="2091" y="407"/>
                    <a:pt x="2091" y="391"/>
                    <a:pt x="2091" y="390"/>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65" y="506"/>
                  </a:moveTo>
                  <a:cubicBezTo>
                    <a:pt x="2069" y="499"/>
                    <a:pt x="2071" y="491"/>
                    <a:pt x="2072" y="483"/>
                  </a:cubicBezTo>
                  <a:cubicBezTo>
                    <a:pt x="2070" y="491"/>
                    <a:pt x="2067" y="498"/>
                    <a:pt x="2065" y="50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86" y="434"/>
                  </a:moveTo>
                  <a:cubicBezTo>
                    <a:pt x="2087" y="430"/>
                    <a:pt x="2089" y="425"/>
                    <a:pt x="2090" y="421"/>
                  </a:cubicBezTo>
                  <a:cubicBezTo>
                    <a:pt x="2087" y="425"/>
                    <a:pt x="2084" y="430"/>
                    <a:pt x="2081" y="435"/>
                  </a:cubicBezTo>
                  <a:cubicBezTo>
                    <a:pt x="2080" y="437"/>
                    <a:pt x="2079" y="439"/>
                    <a:pt x="2078" y="441"/>
                  </a:cubicBezTo>
                  <a:cubicBezTo>
                    <a:pt x="2078" y="441"/>
                    <a:pt x="2078" y="441"/>
                    <a:pt x="2078" y="441"/>
                  </a:cubicBezTo>
                  <a:cubicBezTo>
                    <a:pt x="2077" y="442"/>
                    <a:pt x="2077" y="442"/>
                    <a:pt x="2078" y="442"/>
                  </a:cubicBezTo>
                  <a:cubicBezTo>
                    <a:pt x="2078" y="442"/>
                    <a:pt x="2078" y="442"/>
                    <a:pt x="2078" y="442"/>
                  </a:cubicBezTo>
                  <a:cubicBezTo>
                    <a:pt x="2078" y="442"/>
                    <a:pt x="2078" y="442"/>
                    <a:pt x="2077" y="442"/>
                  </a:cubicBezTo>
                  <a:cubicBezTo>
                    <a:pt x="2078" y="442"/>
                    <a:pt x="2078" y="442"/>
                    <a:pt x="2078" y="442"/>
                  </a:cubicBezTo>
                  <a:cubicBezTo>
                    <a:pt x="2079" y="441"/>
                    <a:pt x="2080" y="441"/>
                    <a:pt x="2080" y="440"/>
                  </a:cubicBezTo>
                  <a:cubicBezTo>
                    <a:pt x="2075" y="450"/>
                    <a:pt x="2074" y="461"/>
                    <a:pt x="2073" y="472"/>
                  </a:cubicBezTo>
                  <a:cubicBezTo>
                    <a:pt x="2077" y="460"/>
                    <a:pt x="2081" y="448"/>
                    <a:pt x="2085" y="436"/>
                  </a:cubicBezTo>
                  <a:cubicBezTo>
                    <a:pt x="2085" y="436"/>
                    <a:pt x="2085" y="436"/>
                    <a:pt x="2085" y="436"/>
                  </a:cubicBezTo>
                  <a:cubicBezTo>
                    <a:pt x="2095" y="428"/>
                    <a:pt x="2091" y="431"/>
                    <a:pt x="2086" y="434"/>
                  </a:cubicBezTo>
                  <a:close/>
                  <a:moveTo>
                    <a:pt x="2072" y="479"/>
                  </a:moveTo>
                  <a:cubicBezTo>
                    <a:pt x="2072" y="480"/>
                    <a:pt x="2072" y="481"/>
                    <a:pt x="2072" y="483"/>
                  </a:cubicBezTo>
                  <a:cubicBezTo>
                    <a:pt x="2073" y="477"/>
                    <a:pt x="2075" y="471"/>
                    <a:pt x="2076" y="466"/>
                  </a:cubicBez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897" y="1757"/>
                  </a:moveTo>
                  <a:cubicBezTo>
                    <a:pt x="888" y="1760"/>
                    <a:pt x="877" y="1764"/>
                    <a:pt x="869" y="1768"/>
                  </a:cubicBezTo>
                  <a:cubicBezTo>
                    <a:pt x="863" y="1770"/>
                    <a:pt x="858" y="1772"/>
                    <a:pt x="857" y="1772"/>
                  </a:cubicBezTo>
                  <a:cubicBezTo>
                    <a:pt x="857" y="1772"/>
                    <a:pt x="857" y="1773"/>
                    <a:pt x="857" y="1773"/>
                  </a:cubicBezTo>
                  <a:cubicBezTo>
                    <a:pt x="856" y="1773"/>
                    <a:pt x="856" y="1773"/>
                    <a:pt x="856" y="1773"/>
                  </a:cubicBezTo>
                  <a:cubicBezTo>
                    <a:pt x="856" y="1773"/>
                    <a:pt x="856" y="1773"/>
                    <a:pt x="856" y="1773"/>
                  </a:cubicBezTo>
                  <a:cubicBezTo>
                    <a:pt x="856" y="1773"/>
                    <a:pt x="856" y="1773"/>
                    <a:pt x="856" y="1773"/>
                  </a:cubicBezTo>
                  <a:cubicBezTo>
                    <a:pt x="856" y="1773"/>
                    <a:pt x="856" y="1773"/>
                    <a:pt x="856"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4" y="1773"/>
                    <a:pt x="854" y="1773"/>
                    <a:pt x="854" y="1773"/>
                  </a:cubicBezTo>
                  <a:cubicBezTo>
                    <a:pt x="854" y="1773"/>
                    <a:pt x="854" y="1773"/>
                    <a:pt x="854" y="1773"/>
                  </a:cubicBezTo>
                  <a:cubicBezTo>
                    <a:pt x="854" y="1773"/>
                    <a:pt x="854" y="1774"/>
                    <a:pt x="854" y="1774"/>
                  </a:cubicBezTo>
                  <a:cubicBezTo>
                    <a:pt x="854" y="1774"/>
                    <a:pt x="854" y="1774"/>
                    <a:pt x="854" y="1774"/>
                  </a:cubicBezTo>
                  <a:cubicBezTo>
                    <a:pt x="854" y="1774"/>
                    <a:pt x="854" y="1774"/>
                    <a:pt x="854"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2" y="1774"/>
                  </a:cubicBezTo>
                  <a:cubicBezTo>
                    <a:pt x="852" y="1774"/>
                    <a:pt x="852" y="1774"/>
                    <a:pt x="852" y="1774"/>
                  </a:cubicBezTo>
                  <a:cubicBezTo>
                    <a:pt x="853" y="1774"/>
                    <a:pt x="855" y="1774"/>
                    <a:pt x="856" y="1773"/>
                  </a:cubicBezTo>
                  <a:cubicBezTo>
                    <a:pt x="856" y="1773"/>
                    <a:pt x="856" y="1773"/>
                    <a:pt x="857" y="1773"/>
                  </a:cubicBezTo>
                  <a:cubicBezTo>
                    <a:pt x="857" y="1773"/>
                    <a:pt x="857" y="1773"/>
                    <a:pt x="857" y="1773"/>
                  </a:cubicBezTo>
                  <a:cubicBezTo>
                    <a:pt x="858" y="1773"/>
                    <a:pt x="858" y="1773"/>
                    <a:pt x="858" y="1773"/>
                  </a:cubicBezTo>
                  <a:cubicBezTo>
                    <a:pt x="858" y="1773"/>
                    <a:pt x="859" y="1773"/>
                    <a:pt x="859" y="1772"/>
                  </a:cubicBezTo>
                  <a:cubicBezTo>
                    <a:pt x="859" y="1772"/>
                    <a:pt x="860" y="1772"/>
                    <a:pt x="860" y="1772"/>
                  </a:cubicBezTo>
                  <a:cubicBezTo>
                    <a:pt x="860" y="1772"/>
                    <a:pt x="860" y="1772"/>
                    <a:pt x="860" y="1772"/>
                  </a:cubicBezTo>
                  <a:cubicBezTo>
                    <a:pt x="861" y="1772"/>
                    <a:pt x="861" y="1772"/>
                    <a:pt x="861" y="1772"/>
                  </a:cubicBezTo>
                  <a:cubicBezTo>
                    <a:pt x="861" y="1772"/>
                    <a:pt x="861" y="1772"/>
                    <a:pt x="862" y="1772"/>
                  </a:cubicBezTo>
                  <a:cubicBezTo>
                    <a:pt x="862" y="1771"/>
                    <a:pt x="863" y="1771"/>
                    <a:pt x="864" y="1771"/>
                  </a:cubicBezTo>
                  <a:cubicBezTo>
                    <a:pt x="864" y="1771"/>
                    <a:pt x="864" y="1771"/>
                    <a:pt x="864" y="1771"/>
                  </a:cubicBezTo>
                  <a:cubicBezTo>
                    <a:pt x="866" y="1770"/>
                    <a:pt x="867" y="1770"/>
                    <a:pt x="868" y="1770"/>
                  </a:cubicBezTo>
                  <a:cubicBezTo>
                    <a:pt x="868" y="1770"/>
                    <a:pt x="868" y="1770"/>
                    <a:pt x="868" y="1770"/>
                  </a:cubicBezTo>
                  <a:cubicBezTo>
                    <a:pt x="868" y="1769"/>
                    <a:pt x="868" y="1769"/>
                    <a:pt x="868" y="1769"/>
                  </a:cubicBezTo>
                  <a:cubicBezTo>
                    <a:pt x="869" y="1769"/>
                    <a:pt x="869" y="1769"/>
                    <a:pt x="869" y="1769"/>
                  </a:cubicBezTo>
                  <a:cubicBezTo>
                    <a:pt x="879" y="1766"/>
                    <a:pt x="888" y="1762"/>
                    <a:pt x="897" y="1758"/>
                  </a:cubicBezTo>
                  <a:cubicBezTo>
                    <a:pt x="905" y="1755"/>
                    <a:pt x="912" y="1752"/>
                    <a:pt x="919" y="1748"/>
                  </a:cubicBezTo>
                  <a:cubicBezTo>
                    <a:pt x="916" y="1750"/>
                    <a:pt x="907" y="1753"/>
                    <a:pt x="897" y="1757"/>
                  </a:cubicBezTo>
                  <a:close/>
                  <a:moveTo>
                    <a:pt x="1257" y="1568"/>
                  </a:moveTo>
                  <a:cubicBezTo>
                    <a:pt x="1258" y="1567"/>
                    <a:pt x="1258" y="1567"/>
                    <a:pt x="1259" y="1566"/>
                  </a:cubicBezTo>
                  <a:cubicBezTo>
                    <a:pt x="1258" y="1567"/>
                    <a:pt x="1257" y="1567"/>
                    <a:pt x="1257" y="1568"/>
                  </a:cubicBezTo>
                  <a:close/>
                  <a:moveTo>
                    <a:pt x="1277" y="1560"/>
                  </a:moveTo>
                  <a:cubicBezTo>
                    <a:pt x="1273" y="1562"/>
                    <a:pt x="1269" y="1564"/>
                    <a:pt x="1265" y="1567"/>
                  </a:cubicBezTo>
                  <a:cubicBezTo>
                    <a:pt x="1279" y="1561"/>
                    <a:pt x="1280" y="1559"/>
                    <a:pt x="1277" y="1560"/>
                  </a:cubicBezTo>
                  <a:close/>
                  <a:moveTo>
                    <a:pt x="1285" y="1556"/>
                  </a:moveTo>
                  <a:cubicBezTo>
                    <a:pt x="1302" y="1551"/>
                    <a:pt x="1312" y="1533"/>
                    <a:pt x="1328" y="1524"/>
                  </a:cubicBezTo>
                  <a:cubicBezTo>
                    <a:pt x="1299" y="1524"/>
                    <a:pt x="1281" y="1551"/>
                    <a:pt x="1259" y="1566"/>
                  </a:cubicBezTo>
                  <a:cubicBezTo>
                    <a:pt x="1264" y="1564"/>
                    <a:pt x="1272" y="1561"/>
                    <a:pt x="1276" y="1560"/>
                  </a:cubicBezTo>
                  <a:cubicBezTo>
                    <a:pt x="1276" y="1560"/>
                    <a:pt x="1276" y="1560"/>
                    <a:pt x="1276" y="1560"/>
                  </a:cubicBezTo>
                  <a:cubicBezTo>
                    <a:pt x="1276" y="1560"/>
                    <a:pt x="1276" y="1560"/>
                    <a:pt x="1276" y="1560"/>
                  </a:cubicBezTo>
                  <a:cubicBezTo>
                    <a:pt x="1276" y="1560"/>
                    <a:pt x="1276" y="1560"/>
                    <a:pt x="1276" y="1560"/>
                  </a:cubicBezTo>
                  <a:cubicBezTo>
                    <a:pt x="1276" y="1560"/>
                    <a:pt x="1276" y="1560"/>
                    <a:pt x="1277" y="1560"/>
                  </a:cubicBezTo>
                  <a:cubicBezTo>
                    <a:pt x="1278" y="1559"/>
                    <a:pt x="1279" y="1558"/>
                    <a:pt x="1280" y="1557"/>
                  </a:cubicBezTo>
                  <a:cubicBezTo>
                    <a:pt x="1281" y="1557"/>
                    <a:pt x="1281" y="1557"/>
                    <a:pt x="1281" y="1557"/>
                  </a:cubicBezTo>
                  <a:cubicBezTo>
                    <a:pt x="1281" y="1557"/>
                    <a:pt x="1281" y="1557"/>
                    <a:pt x="1282" y="1557"/>
                  </a:cubicBezTo>
                  <a:cubicBezTo>
                    <a:pt x="1282" y="1557"/>
                    <a:pt x="1283" y="1557"/>
                    <a:pt x="1283" y="1557"/>
                  </a:cubicBezTo>
                  <a:cubicBezTo>
                    <a:pt x="1283" y="1557"/>
                    <a:pt x="1283" y="1557"/>
                    <a:pt x="1283" y="1557"/>
                  </a:cubicBezTo>
                  <a:cubicBezTo>
                    <a:pt x="1283" y="1557"/>
                    <a:pt x="1283" y="1557"/>
                    <a:pt x="1283" y="1557"/>
                  </a:cubicBezTo>
                  <a:cubicBezTo>
                    <a:pt x="1283" y="1557"/>
                    <a:pt x="1284" y="1557"/>
                    <a:pt x="1284" y="1557"/>
                  </a:cubicBezTo>
                  <a:cubicBezTo>
                    <a:pt x="1284" y="1557"/>
                    <a:pt x="1285" y="1557"/>
                    <a:pt x="1285" y="1557"/>
                  </a:cubicBezTo>
                  <a:cubicBezTo>
                    <a:pt x="1285" y="1557"/>
                    <a:pt x="1285" y="1557"/>
                    <a:pt x="1285" y="1557"/>
                  </a:cubicBezTo>
                  <a:cubicBezTo>
                    <a:pt x="1285" y="1557"/>
                    <a:pt x="1285" y="1557"/>
                    <a:pt x="1285" y="1557"/>
                  </a:cubicBezTo>
                  <a:cubicBezTo>
                    <a:pt x="1293" y="1556"/>
                    <a:pt x="1289" y="1556"/>
                    <a:pt x="1285" y="1556"/>
                  </a:cubicBezTo>
                  <a:close/>
                  <a:moveTo>
                    <a:pt x="1899" y="915"/>
                  </a:moveTo>
                  <a:cubicBezTo>
                    <a:pt x="1899" y="915"/>
                    <a:pt x="1899" y="915"/>
                    <a:pt x="1899" y="915"/>
                  </a:cubicBezTo>
                  <a:cubicBezTo>
                    <a:pt x="1899" y="915"/>
                    <a:pt x="1899" y="915"/>
                    <a:pt x="1899" y="916"/>
                  </a:cubicBezTo>
                  <a:cubicBezTo>
                    <a:pt x="1900" y="915"/>
                    <a:pt x="1900" y="914"/>
                    <a:pt x="1900" y="914"/>
                  </a:cubicBezTo>
                  <a:cubicBezTo>
                    <a:pt x="1900" y="914"/>
                    <a:pt x="1900" y="914"/>
                    <a:pt x="1899" y="915"/>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9" y="1687"/>
                  </a:moveTo>
                  <a:cubicBezTo>
                    <a:pt x="1059" y="1687"/>
                    <a:pt x="1059" y="1687"/>
                    <a:pt x="1059" y="1687"/>
                  </a:cubicBezTo>
                  <a:cubicBezTo>
                    <a:pt x="1059" y="1687"/>
                    <a:pt x="1059" y="1687"/>
                    <a:pt x="1059" y="1687"/>
                  </a:cubicBezTo>
                  <a:cubicBezTo>
                    <a:pt x="1059" y="1687"/>
                    <a:pt x="1059" y="1687"/>
                    <a:pt x="1059" y="1687"/>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899" y="915"/>
                  </a:moveTo>
                  <a:cubicBezTo>
                    <a:pt x="1899" y="915"/>
                    <a:pt x="1899" y="915"/>
                    <a:pt x="1899" y="915"/>
                  </a:cubicBezTo>
                  <a:cubicBezTo>
                    <a:pt x="1899" y="915"/>
                    <a:pt x="1899" y="915"/>
                    <a:pt x="1899" y="916"/>
                  </a:cubicBezTo>
                  <a:cubicBezTo>
                    <a:pt x="1900" y="915"/>
                    <a:pt x="1900" y="914"/>
                    <a:pt x="1900" y="914"/>
                  </a:cubicBezTo>
                  <a:cubicBezTo>
                    <a:pt x="1900" y="914"/>
                    <a:pt x="1900" y="914"/>
                    <a:pt x="1899" y="915"/>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734">
              <a:extLst>
                <a:ext uri="{FF2B5EF4-FFF2-40B4-BE49-F238E27FC236}">
                  <a16:creationId xmlns:a16="http://schemas.microsoft.com/office/drawing/2014/main" id="{0CF0C3E6-BD60-4EEF-A5C5-1A8FB764A3AB}"/>
                </a:ext>
              </a:extLst>
            </p:cNvPr>
            <p:cNvSpPr>
              <a:spLocks/>
            </p:cNvSpPr>
            <p:nvPr userDrawn="1"/>
          </p:nvSpPr>
          <p:spPr bwMode="auto">
            <a:xfrm>
              <a:off x="4075" y="1199"/>
              <a:ext cx="19" cy="35"/>
            </a:xfrm>
            <a:custGeom>
              <a:avLst/>
              <a:gdLst>
                <a:gd name="T0" fmla="*/ 0 w 13"/>
                <a:gd name="T1" fmla="*/ 24 h 24"/>
                <a:gd name="T2" fmla="*/ 13 w 13"/>
                <a:gd name="T3" fmla="*/ 0 h 24"/>
                <a:gd name="T4" fmla="*/ 0 w 13"/>
                <a:gd name="T5" fmla="*/ 24 h 24"/>
              </a:gdLst>
              <a:ahLst/>
              <a:cxnLst>
                <a:cxn ang="0">
                  <a:pos x="T0" y="T1"/>
                </a:cxn>
                <a:cxn ang="0">
                  <a:pos x="T2" y="T3"/>
                </a:cxn>
                <a:cxn ang="0">
                  <a:pos x="T4" y="T5"/>
                </a:cxn>
              </a:cxnLst>
              <a:rect l="0" t="0" r="r" b="b"/>
              <a:pathLst>
                <a:path w="13" h="24">
                  <a:moveTo>
                    <a:pt x="0" y="24"/>
                  </a:moveTo>
                  <a:cubicBezTo>
                    <a:pt x="6" y="13"/>
                    <a:pt x="10" y="6"/>
                    <a:pt x="13" y="0"/>
                  </a:cubicBezTo>
                  <a:cubicBezTo>
                    <a:pt x="9" y="8"/>
                    <a:pt x="5" y="16"/>
                    <a:pt x="0"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735">
              <a:extLst>
                <a:ext uri="{FF2B5EF4-FFF2-40B4-BE49-F238E27FC236}">
                  <a16:creationId xmlns:a16="http://schemas.microsoft.com/office/drawing/2014/main" id="{6F600E41-4B6F-4B45-A31F-1A852D88E11F}"/>
                </a:ext>
              </a:extLst>
            </p:cNvPr>
            <p:cNvSpPr>
              <a:spLocks/>
            </p:cNvSpPr>
            <p:nvPr userDrawn="1"/>
          </p:nvSpPr>
          <p:spPr bwMode="auto">
            <a:xfrm>
              <a:off x="1625" y="2647"/>
              <a:ext cx="13" cy="11"/>
            </a:xfrm>
            <a:custGeom>
              <a:avLst/>
              <a:gdLst>
                <a:gd name="T0" fmla="*/ 9 w 9"/>
                <a:gd name="T1" fmla="*/ 0 h 7"/>
                <a:gd name="T2" fmla="*/ 0 w 9"/>
                <a:gd name="T3" fmla="*/ 7 h 7"/>
                <a:gd name="T4" fmla="*/ 9 w 9"/>
                <a:gd name="T5" fmla="*/ 0 h 7"/>
              </a:gdLst>
              <a:ahLst/>
              <a:cxnLst>
                <a:cxn ang="0">
                  <a:pos x="T0" y="T1"/>
                </a:cxn>
                <a:cxn ang="0">
                  <a:pos x="T2" y="T3"/>
                </a:cxn>
                <a:cxn ang="0">
                  <a:pos x="T4" y="T5"/>
                </a:cxn>
              </a:cxnLst>
              <a:rect l="0" t="0" r="r" b="b"/>
              <a:pathLst>
                <a:path w="9" h="7">
                  <a:moveTo>
                    <a:pt x="9" y="0"/>
                  </a:moveTo>
                  <a:cubicBezTo>
                    <a:pt x="9" y="1"/>
                    <a:pt x="5" y="4"/>
                    <a:pt x="0" y="7"/>
                  </a:cubicBezTo>
                  <a:cubicBezTo>
                    <a:pt x="1" y="7"/>
                    <a:pt x="3" y="5"/>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736">
              <a:extLst>
                <a:ext uri="{FF2B5EF4-FFF2-40B4-BE49-F238E27FC236}">
                  <a16:creationId xmlns:a16="http://schemas.microsoft.com/office/drawing/2014/main" id="{277C4548-99AA-4DE2-9A7C-D958D2B4221A}"/>
                </a:ext>
              </a:extLst>
            </p:cNvPr>
            <p:cNvSpPr>
              <a:spLocks/>
            </p:cNvSpPr>
            <p:nvPr userDrawn="1"/>
          </p:nvSpPr>
          <p:spPr bwMode="auto">
            <a:xfrm>
              <a:off x="4401" y="510"/>
              <a:ext cx="16" cy="84"/>
            </a:xfrm>
            <a:custGeom>
              <a:avLst/>
              <a:gdLst>
                <a:gd name="T0" fmla="*/ 5 w 11"/>
                <a:gd name="T1" fmla="*/ 21 h 58"/>
                <a:gd name="T2" fmla="*/ 0 w 11"/>
                <a:gd name="T3" fmla="*/ 58 h 58"/>
                <a:gd name="T4" fmla="*/ 5 w 11"/>
                <a:gd name="T5" fmla="*/ 21 h 58"/>
              </a:gdLst>
              <a:ahLst/>
              <a:cxnLst>
                <a:cxn ang="0">
                  <a:pos x="T0" y="T1"/>
                </a:cxn>
                <a:cxn ang="0">
                  <a:pos x="T2" y="T3"/>
                </a:cxn>
                <a:cxn ang="0">
                  <a:pos x="T4" y="T5"/>
                </a:cxn>
              </a:cxnLst>
              <a:rect l="0" t="0" r="r" b="b"/>
              <a:pathLst>
                <a:path w="11" h="58">
                  <a:moveTo>
                    <a:pt x="5" y="21"/>
                  </a:moveTo>
                  <a:cubicBezTo>
                    <a:pt x="11" y="0"/>
                    <a:pt x="3" y="41"/>
                    <a:pt x="0" y="58"/>
                  </a:cubicBezTo>
                  <a:cubicBezTo>
                    <a:pt x="2" y="41"/>
                    <a:pt x="1" y="34"/>
                    <a:pt x="5"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Freeform 737">
              <a:extLst>
                <a:ext uri="{FF2B5EF4-FFF2-40B4-BE49-F238E27FC236}">
                  <a16:creationId xmlns:a16="http://schemas.microsoft.com/office/drawing/2014/main" id="{EB0E7C24-D1E4-44B5-9239-A5D476F393DB}"/>
                </a:ext>
              </a:extLst>
            </p:cNvPr>
            <p:cNvSpPr>
              <a:spLocks/>
            </p:cNvSpPr>
            <p:nvPr userDrawn="1"/>
          </p:nvSpPr>
          <p:spPr bwMode="auto">
            <a:xfrm>
              <a:off x="4365" y="672"/>
              <a:ext cx="16" cy="59"/>
            </a:xfrm>
            <a:custGeom>
              <a:avLst/>
              <a:gdLst>
                <a:gd name="T0" fmla="*/ 0 w 11"/>
                <a:gd name="T1" fmla="*/ 41 h 41"/>
                <a:gd name="T2" fmla="*/ 11 w 11"/>
                <a:gd name="T3" fmla="*/ 0 h 41"/>
                <a:gd name="T4" fmla="*/ 0 w 11"/>
                <a:gd name="T5" fmla="*/ 41 h 41"/>
              </a:gdLst>
              <a:ahLst/>
              <a:cxnLst>
                <a:cxn ang="0">
                  <a:pos x="T0" y="T1"/>
                </a:cxn>
                <a:cxn ang="0">
                  <a:pos x="T2" y="T3"/>
                </a:cxn>
                <a:cxn ang="0">
                  <a:pos x="T4" y="T5"/>
                </a:cxn>
              </a:cxnLst>
              <a:rect l="0" t="0" r="r" b="b"/>
              <a:pathLst>
                <a:path w="11" h="41">
                  <a:moveTo>
                    <a:pt x="0" y="41"/>
                  </a:moveTo>
                  <a:cubicBezTo>
                    <a:pt x="4" y="31"/>
                    <a:pt x="7" y="17"/>
                    <a:pt x="11" y="0"/>
                  </a:cubicBezTo>
                  <a:cubicBezTo>
                    <a:pt x="9" y="11"/>
                    <a:pt x="6" y="23"/>
                    <a:pt x="0"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Freeform 738">
              <a:extLst>
                <a:ext uri="{FF2B5EF4-FFF2-40B4-BE49-F238E27FC236}">
                  <a16:creationId xmlns:a16="http://schemas.microsoft.com/office/drawing/2014/main" id="{E8841C92-466C-4054-BFC3-B0FE3560D8D6}"/>
                </a:ext>
              </a:extLst>
            </p:cNvPr>
            <p:cNvSpPr>
              <a:spLocks/>
            </p:cNvSpPr>
            <p:nvPr userDrawn="1"/>
          </p:nvSpPr>
          <p:spPr bwMode="auto">
            <a:xfrm>
              <a:off x="4381" y="575"/>
              <a:ext cx="17" cy="97"/>
            </a:xfrm>
            <a:custGeom>
              <a:avLst/>
              <a:gdLst>
                <a:gd name="T0" fmla="*/ 12 w 12"/>
                <a:gd name="T1" fmla="*/ 0 h 67"/>
                <a:gd name="T2" fmla="*/ 0 w 12"/>
                <a:gd name="T3" fmla="*/ 67 h 67"/>
                <a:gd name="T4" fmla="*/ 12 w 12"/>
                <a:gd name="T5" fmla="*/ 0 h 67"/>
              </a:gdLst>
              <a:ahLst/>
              <a:cxnLst>
                <a:cxn ang="0">
                  <a:pos x="T0" y="T1"/>
                </a:cxn>
                <a:cxn ang="0">
                  <a:pos x="T2" y="T3"/>
                </a:cxn>
                <a:cxn ang="0">
                  <a:pos x="T4" y="T5"/>
                </a:cxn>
              </a:cxnLst>
              <a:rect l="0" t="0" r="r" b="b"/>
              <a:pathLst>
                <a:path w="12" h="67">
                  <a:moveTo>
                    <a:pt x="12" y="0"/>
                  </a:moveTo>
                  <a:cubicBezTo>
                    <a:pt x="8" y="26"/>
                    <a:pt x="4" y="49"/>
                    <a:pt x="0" y="67"/>
                  </a:cubicBezTo>
                  <a:cubicBezTo>
                    <a:pt x="3" y="50"/>
                    <a:pt x="5" y="35"/>
                    <a:pt x="1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Freeform 739">
              <a:extLst>
                <a:ext uri="{FF2B5EF4-FFF2-40B4-BE49-F238E27FC236}">
                  <a16:creationId xmlns:a16="http://schemas.microsoft.com/office/drawing/2014/main" id="{07A11A8D-DDEB-4CFA-9AFA-8AD67232D882}"/>
                </a:ext>
              </a:extLst>
            </p:cNvPr>
            <p:cNvSpPr>
              <a:spLocks/>
            </p:cNvSpPr>
            <p:nvPr userDrawn="1"/>
          </p:nvSpPr>
          <p:spPr bwMode="auto">
            <a:xfrm>
              <a:off x="4190" y="1112"/>
              <a:ext cx="62" cy="118"/>
            </a:xfrm>
            <a:custGeom>
              <a:avLst/>
              <a:gdLst>
                <a:gd name="T0" fmla="*/ 3 w 43"/>
                <a:gd name="T1" fmla="*/ 78 h 82"/>
                <a:gd name="T2" fmla="*/ 29 w 43"/>
                <a:gd name="T3" fmla="*/ 22 h 82"/>
                <a:gd name="T4" fmla="*/ 16 w 43"/>
                <a:gd name="T5" fmla="*/ 54 h 82"/>
                <a:gd name="T6" fmla="*/ 43 w 43"/>
                <a:gd name="T7" fmla="*/ 0 h 82"/>
                <a:gd name="T8" fmla="*/ 3 w 43"/>
                <a:gd name="T9" fmla="*/ 78 h 82"/>
                <a:gd name="T10" fmla="*/ 10 w 43"/>
                <a:gd name="T11" fmla="*/ 66 h 82"/>
                <a:gd name="T12" fmla="*/ 7 w 43"/>
                <a:gd name="T13" fmla="*/ 71 h 82"/>
                <a:gd name="T14" fmla="*/ 6 w 43"/>
                <a:gd name="T15" fmla="*/ 73 h 82"/>
                <a:gd name="T16" fmla="*/ 3 w 43"/>
                <a:gd name="T17" fmla="*/ 78 h 82"/>
                <a:gd name="T18" fmla="*/ 3 w 43"/>
                <a:gd name="T19" fmla="*/ 78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82">
                  <a:moveTo>
                    <a:pt x="3" y="78"/>
                  </a:moveTo>
                  <a:cubicBezTo>
                    <a:pt x="6" y="73"/>
                    <a:pt x="26" y="21"/>
                    <a:pt x="29" y="22"/>
                  </a:cubicBezTo>
                  <a:cubicBezTo>
                    <a:pt x="24" y="32"/>
                    <a:pt x="20" y="43"/>
                    <a:pt x="16" y="54"/>
                  </a:cubicBezTo>
                  <a:cubicBezTo>
                    <a:pt x="21" y="34"/>
                    <a:pt x="33" y="17"/>
                    <a:pt x="43" y="0"/>
                  </a:cubicBezTo>
                  <a:cubicBezTo>
                    <a:pt x="32" y="27"/>
                    <a:pt x="16" y="52"/>
                    <a:pt x="3" y="78"/>
                  </a:cubicBezTo>
                  <a:cubicBezTo>
                    <a:pt x="6" y="74"/>
                    <a:pt x="8" y="70"/>
                    <a:pt x="10" y="66"/>
                  </a:cubicBezTo>
                  <a:cubicBezTo>
                    <a:pt x="1" y="80"/>
                    <a:pt x="0" y="82"/>
                    <a:pt x="7" y="71"/>
                  </a:cubicBezTo>
                  <a:cubicBezTo>
                    <a:pt x="2" y="80"/>
                    <a:pt x="1" y="80"/>
                    <a:pt x="6" y="73"/>
                  </a:cubicBezTo>
                  <a:cubicBezTo>
                    <a:pt x="8" y="68"/>
                    <a:pt x="7" y="70"/>
                    <a:pt x="3" y="78"/>
                  </a:cubicBezTo>
                  <a:cubicBezTo>
                    <a:pt x="6" y="73"/>
                    <a:pt x="11" y="64"/>
                    <a:pt x="3"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Freeform 740">
              <a:extLst>
                <a:ext uri="{FF2B5EF4-FFF2-40B4-BE49-F238E27FC236}">
                  <a16:creationId xmlns:a16="http://schemas.microsoft.com/office/drawing/2014/main" id="{6DC9B80C-A273-45EB-9FA5-812F16C7E922}"/>
                </a:ext>
              </a:extLst>
            </p:cNvPr>
            <p:cNvSpPr>
              <a:spLocks/>
            </p:cNvSpPr>
            <p:nvPr userDrawn="1"/>
          </p:nvSpPr>
          <p:spPr bwMode="auto">
            <a:xfrm>
              <a:off x="4117" y="1343"/>
              <a:ext cx="15" cy="32"/>
            </a:xfrm>
            <a:custGeom>
              <a:avLst/>
              <a:gdLst>
                <a:gd name="T0" fmla="*/ 0 w 11"/>
                <a:gd name="T1" fmla="*/ 22 h 22"/>
                <a:gd name="T2" fmla="*/ 11 w 11"/>
                <a:gd name="T3" fmla="*/ 0 h 22"/>
                <a:gd name="T4" fmla="*/ 0 w 11"/>
                <a:gd name="T5" fmla="*/ 22 h 22"/>
              </a:gdLst>
              <a:ahLst/>
              <a:cxnLst>
                <a:cxn ang="0">
                  <a:pos x="T0" y="T1"/>
                </a:cxn>
                <a:cxn ang="0">
                  <a:pos x="T2" y="T3"/>
                </a:cxn>
                <a:cxn ang="0">
                  <a:pos x="T4" y="T5"/>
                </a:cxn>
              </a:cxnLst>
              <a:rect l="0" t="0" r="r" b="b"/>
              <a:pathLst>
                <a:path w="11" h="22">
                  <a:moveTo>
                    <a:pt x="0" y="22"/>
                  </a:moveTo>
                  <a:cubicBezTo>
                    <a:pt x="4" y="14"/>
                    <a:pt x="8" y="6"/>
                    <a:pt x="11" y="0"/>
                  </a:cubicBezTo>
                  <a:cubicBezTo>
                    <a:pt x="7" y="8"/>
                    <a:pt x="4" y="15"/>
                    <a:pt x="0"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Freeform 741">
              <a:extLst>
                <a:ext uri="{FF2B5EF4-FFF2-40B4-BE49-F238E27FC236}">
                  <a16:creationId xmlns:a16="http://schemas.microsoft.com/office/drawing/2014/main" id="{BEB8C622-C530-4843-AC61-EF61831D6301}"/>
                </a:ext>
              </a:extLst>
            </p:cNvPr>
            <p:cNvSpPr>
              <a:spLocks/>
            </p:cNvSpPr>
            <p:nvPr userDrawn="1"/>
          </p:nvSpPr>
          <p:spPr bwMode="auto">
            <a:xfrm>
              <a:off x="4085" y="1415"/>
              <a:ext cx="1" cy="7"/>
            </a:xfrm>
            <a:custGeom>
              <a:avLst/>
              <a:gdLst>
                <a:gd name="T0" fmla="*/ 0 w 1"/>
                <a:gd name="T1" fmla="*/ 4 h 5"/>
                <a:gd name="T2" fmla="*/ 0 w 1"/>
                <a:gd name="T3" fmla="*/ 5 h 5"/>
                <a:gd name="T4" fmla="*/ 0 w 1"/>
                <a:gd name="T5" fmla="*/ 4 h 5"/>
                <a:gd name="T6" fmla="*/ 0 w 1"/>
                <a:gd name="T7" fmla="*/ 4 h 5"/>
                <a:gd name="T8" fmla="*/ 0 w 1"/>
                <a:gd name="T9" fmla="*/ 4 h 5"/>
                <a:gd name="T10" fmla="*/ 0 w 1"/>
                <a:gd name="T11" fmla="*/ 4 h 5"/>
              </a:gdLst>
              <a:ahLst/>
              <a:cxnLst>
                <a:cxn ang="0">
                  <a:pos x="T0" y="T1"/>
                </a:cxn>
                <a:cxn ang="0">
                  <a:pos x="T2" y="T3"/>
                </a:cxn>
                <a:cxn ang="0">
                  <a:pos x="T4" y="T5"/>
                </a:cxn>
                <a:cxn ang="0">
                  <a:pos x="T6" y="T7"/>
                </a:cxn>
                <a:cxn ang="0">
                  <a:pos x="T8" y="T9"/>
                </a:cxn>
                <a:cxn ang="0">
                  <a:pos x="T10" y="T11"/>
                </a:cxn>
              </a:cxnLst>
              <a:rect l="0" t="0" r="r" b="b"/>
              <a:pathLst>
                <a:path w="1" h="5">
                  <a:moveTo>
                    <a:pt x="0" y="4"/>
                  </a:moveTo>
                  <a:cubicBezTo>
                    <a:pt x="0" y="4"/>
                    <a:pt x="0" y="5"/>
                    <a:pt x="0" y="5"/>
                  </a:cubicBezTo>
                  <a:cubicBezTo>
                    <a:pt x="0" y="5"/>
                    <a:pt x="0" y="5"/>
                    <a:pt x="0" y="4"/>
                  </a:cubicBezTo>
                  <a:cubicBezTo>
                    <a:pt x="0" y="4"/>
                    <a:pt x="0" y="4"/>
                    <a:pt x="0" y="4"/>
                  </a:cubicBezTo>
                  <a:cubicBezTo>
                    <a:pt x="0" y="2"/>
                    <a:pt x="1" y="0"/>
                    <a:pt x="0" y="4"/>
                  </a:cubicBezTo>
                  <a:cubicBezTo>
                    <a:pt x="0" y="4"/>
                    <a:pt x="0" y="4"/>
                    <a:pt x="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 name="Freeform 742">
              <a:extLst>
                <a:ext uri="{FF2B5EF4-FFF2-40B4-BE49-F238E27FC236}">
                  <a16:creationId xmlns:a16="http://schemas.microsoft.com/office/drawing/2014/main" id="{DA9BF47E-C472-45F1-92D3-DAD7C7FD9C10}"/>
                </a:ext>
              </a:extLst>
            </p:cNvPr>
            <p:cNvSpPr>
              <a:spLocks/>
            </p:cNvSpPr>
            <p:nvPr userDrawn="1"/>
          </p:nvSpPr>
          <p:spPr bwMode="auto">
            <a:xfrm>
              <a:off x="4049" y="1375"/>
              <a:ext cx="66" cy="109"/>
            </a:xfrm>
            <a:custGeom>
              <a:avLst/>
              <a:gdLst>
                <a:gd name="T0" fmla="*/ 32 w 46"/>
                <a:gd name="T1" fmla="*/ 24 h 76"/>
                <a:gd name="T2" fmla="*/ 25 w 46"/>
                <a:gd name="T3" fmla="*/ 34 h 76"/>
                <a:gd name="T4" fmla="*/ 25 w 46"/>
                <a:gd name="T5" fmla="*/ 34 h 76"/>
                <a:gd name="T6" fmla="*/ 25 w 46"/>
                <a:gd name="T7" fmla="*/ 35 h 76"/>
                <a:gd name="T8" fmla="*/ 25 w 46"/>
                <a:gd name="T9" fmla="*/ 34 h 76"/>
                <a:gd name="T10" fmla="*/ 25 w 46"/>
                <a:gd name="T11" fmla="*/ 35 h 76"/>
                <a:gd name="T12" fmla="*/ 31 w 46"/>
                <a:gd name="T13" fmla="*/ 30 h 76"/>
                <a:gd name="T14" fmla="*/ 32 w 46"/>
                <a:gd name="T15" fmla="*/ 30 h 76"/>
                <a:gd name="T16" fmla="*/ 32 w 46"/>
                <a:gd name="T17" fmla="*/ 30 h 76"/>
                <a:gd name="T18" fmla="*/ 31 w 46"/>
                <a:gd name="T19" fmla="*/ 32 h 76"/>
                <a:gd name="T20" fmla="*/ 26 w 46"/>
                <a:gd name="T21" fmla="*/ 39 h 76"/>
                <a:gd name="T22" fmla="*/ 21 w 46"/>
                <a:gd name="T23" fmla="*/ 48 h 76"/>
                <a:gd name="T24" fmla="*/ 8 w 46"/>
                <a:gd name="T25" fmla="*/ 66 h 76"/>
                <a:gd name="T26" fmla="*/ 2 w 46"/>
                <a:gd name="T27" fmla="*/ 74 h 76"/>
                <a:gd name="T28" fmla="*/ 2 w 46"/>
                <a:gd name="T29" fmla="*/ 74 h 76"/>
                <a:gd name="T30" fmla="*/ 0 w 46"/>
                <a:gd name="T31" fmla="*/ 76 h 76"/>
                <a:gd name="T32" fmla="*/ 7 w 46"/>
                <a:gd name="T33" fmla="*/ 64 h 76"/>
                <a:gd name="T34" fmla="*/ 20 w 46"/>
                <a:gd name="T35" fmla="*/ 42 h 76"/>
                <a:gd name="T36" fmla="*/ 24 w 46"/>
                <a:gd name="T37" fmla="*/ 36 h 76"/>
                <a:gd name="T38" fmla="*/ 24 w 46"/>
                <a:gd name="T39" fmla="*/ 35 h 76"/>
                <a:gd name="T40" fmla="*/ 25 w 46"/>
                <a:gd name="T41" fmla="*/ 33 h 76"/>
                <a:gd name="T42" fmla="*/ 25 w 46"/>
                <a:gd name="T43" fmla="*/ 34 h 76"/>
                <a:gd name="T44" fmla="*/ 38 w 46"/>
                <a:gd name="T45" fmla="*/ 13 h 76"/>
                <a:gd name="T46" fmla="*/ 46 w 46"/>
                <a:gd name="T47" fmla="*/ 0 h 76"/>
                <a:gd name="T48" fmla="*/ 32 w 46"/>
                <a:gd name="T49" fmla="*/ 2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6" h="76">
                  <a:moveTo>
                    <a:pt x="32" y="24"/>
                  </a:moveTo>
                  <a:cubicBezTo>
                    <a:pt x="30" y="27"/>
                    <a:pt x="27" y="31"/>
                    <a:pt x="25" y="34"/>
                  </a:cubicBezTo>
                  <a:cubicBezTo>
                    <a:pt x="25" y="34"/>
                    <a:pt x="25" y="34"/>
                    <a:pt x="25" y="34"/>
                  </a:cubicBezTo>
                  <a:cubicBezTo>
                    <a:pt x="25" y="34"/>
                    <a:pt x="25" y="35"/>
                    <a:pt x="25" y="35"/>
                  </a:cubicBezTo>
                  <a:cubicBezTo>
                    <a:pt x="25" y="35"/>
                    <a:pt x="25" y="34"/>
                    <a:pt x="25" y="34"/>
                  </a:cubicBezTo>
                  <a:cubicBezTo>
                    <a:pt x="25" y="34"/>
                    <a:pt x="25" y="35"/>
                    <a:pt x="25" y="35"/>
                  </a:cubicBezTo>
                  <a:cubicBezTo>
                    <a:pt x="26" y="35"/>
                    <a:pt x="28" y="34"/>
                    <a:pt x="31" y="30"/>
                  </a:cubicBezTo>
                  <a:cubicBezTo>
                    <a:pt x="32" y="30"/>
                    <a:pt x="32" y="30"/>
                    <a:pt x="32" y="30"/>
                  </a:cubicBezTo>
                  <a:cubicBezTo>
                    <a:pt x="32" y="30"/>
                    <a:pt x="32" y="30"/>
                    <a:pt x="32" y="30"/>
                  </a:cubicBezTo>
                  <a:cubicBezTo>
                    <a:pt x="32" y="30"/>
                    <a:pt x="31" y="31"/>
                    <a:pt x="31" y="32"/>
                  </a:cubicBezTo>
                  <a:cubicBezTo>
                    <a:pt x="28" y="37"/>
                    <a:pt x="26" y="39"/>
                    <a:pt x="26" y="39"/>
                  </a:cubicBezTo>
                  <a:cubicBezTo>
                    <a:pt x="24" y="42"/>
                    <a:pt x="23" y="45"/>
                    <a:pt x="21" y="48"/>
                  </a:cubicBezTo>
                  <a:cubicBezTo>
                    <a:pt x="17" y="54"/>
                    <a:pt x="12" y="60"/>
                    <a:pt x="8" y="66"/>
                  </a:cubicBezTo>
                  <a:cubicBezTo>
                    <a:pt x="6" y="68"/>
                    <a:pt x="4" y="71"/>
                    <a:pt x="2" y="74"/>
                  </a:cubicBezTo>
                  <a:cubicBezTo>
                    <a:pt x="2" y="74"/>
                    <a:pt x="2" y="74"/>
                    <a:pt x="2" y="74"/>
                  </a:cubicBezTo>
                  <a:cubicBezTo>
                    <a:pt x="1" y="75"/>
                    <a:pt x="1" y="75"/>
                    <a:pt x="0" y="76"/>
                  </a:cubicBezTo>
                  <a:cubicBezTo>
                    <a:pt x="3" y="72"/>
                    <a:pt x="5" y="68"/>
                    <a:pt x="7" y="64"/>
                  </a:cubicBezTo>
                  <a:cubicBezTo>
                    <a:pt x="11" y="57"/>
                    <a:pt x="16" y="49"/>
                    <a:pt x="20" y="42"/>
                  </a:cubicBezTo>
                  <a:cubicBezTo>
                    <a:pt x="21" y="40"/>
                    <a:pt x="23" y="38"/>
                    <a:pt x="24" y="36"/>
                  </a:cubicBezTo>
                  <a:cubicBezTo>
                    <a:pt x="24" y="35"/>
                    <a:pt x="24" y="35"/>
                    <a:pt x="24" y="35"/>
                  </a:cubicBezTo>
                  <a:cubicBezTo>
                    <a:pt x="25" y="34"/>
                    <a:pt x="25" y="34"/>
                    <a:pt x="25" y="33"/>
                  </a:cubicBezTo>
                  <a:cubicBezTo>
                    <a:pt x="25" y="33"/>
                    <a:pt x="25" y="34"/>
                    <a:pt x="25" y="34"/>
                  </a:cubicBezTo>
                  <a:cubicBezTo>
                    <a:pt x="28" y="27"/>
                    <a:pt x="33" y="19"/>
                    <a:pt x="38" y="13"/>
                  </a:cubicBezTo>
                  <a:cubicBezTo>
                    <a:pt x="41" y="8"/>
                    <a:pt x="44" y="4"/>
                    <a:pt x="46" y="0"/>
                  </a:cubicBezTo>
                  <a:cubicBezTo>
                    <a:pt x="42" y="8"/>
                    <a:pt x="37" y="16"/>
                    <a:pt x="32"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 name="Freeform 743">
              <a:extLst>
                <a:ext uri="{FF2B5EF4-FFF2-40B4-BE49-F238E27FC236}">
                  <a16:creationId xmlns:a16="http://schemas.microsoft.com/office/drawing/2014/main" id="{18ABB1AB-AD7E-45C5-B89B-CAF08D9FB406}"/>
                </a:ext>
              </a:extLst>
            </p:cNvPr>
            <p:cNvSpPr>
              <a:spLocks/>
            </p:cNvSpPr>
            <p:nvPr userDrawn="1"/>
          </p:nvSpPr>
          <p:spPr bwMode="auto">
            <a:xfrm>
              <a:off x="3143" y="2403"/>
              <a:ext cx="69" cy="47"/>
            </a:xfrm>
            <a:custGeom>
              <a:avLst/>
              <a:gdLst>
                <a:gd name="T0" fmla="*/ 27 w 48"/>
                <a:gd name="T1" fmla="*/ 14 h 33"/>
                <a:gd name="T2" fmla="*/ 48 w 48"/>
                <a:gd name="T3" fmla="*/ 0 h 33"/>
                <a:gd name="T4" fmla="*/ 0 w 48"/>
                <a:gd name="T5" fmla="*/ 33 h 33"/>
                <a:gd name="T6" fmla="*/ 27 w 48"/>
                <a:gd name="T7" fmla="*/ 13 h 33"/>
                <a:gd name="T8" fmla="*/ 27 w 48"/>
                <a:gd name="T9" fmla="*/ 14 h 33"/>
                <a:gd name="T10" fmla="*/ 27 w 48"/>
                <a:gd name="T11" fmla="*/ 14 h 33"/>
              </a:gdLst>
              <a:ahLst/>
              <a:cxnLst>
                <a:cxn ang="0">
                  <a:pos x="T0" y="T1"/>
                </a:cxn>
                <a:cxn ang="0">
                  <a:pos x="T2" y="T3"/>
                </a:cxn>
                <a:cxn ang="0">
                  <a:pos x="T4" y="T5"/>
                </a:cxn>
                <a:cxn ang="0">
                  <a:pos x="T6" y="T7"/>
                </a:cxn>
                <a:cxn ang="0">
                  <a:pos x="T8" y="T9"/>
                </a:cxn>
                <a:cxn ang="0">
                  <a:pos x="T10" y="T11"/>
                </a:cxn>
              </a:cxnLst>
              <a:rect l="0" t="0" r="r" b="b"/>
              <a:pathLst>
                <a:path w="48" h="33">
                  <a:moveTo>
                    <a:pt x="27" y="14"/>
                  </a:moveTo>
                  <a:cubicBezTo>
                    <a:pt x="34" y="9"/>
                    <a:pt x="41" y="5"/>
                    <a:pt x="48" y="0"/>
                  </a:cubicBezTo>
                  <a:cubicBezTo>
                    <a:pt x="33" y="11"/>
                    <a:pt x="21" y="33"/>
                    <a:pt x="0" y="33"/>
                  </a:cubicBezTo>
                  <a:cubicBezTo>
                    <a:pt x="11" y="33"/>
                    <a:pt x="20" y="19"/>
                    <a:pt x="27" y="13"/>
                  </a:cubicBezTo>
                  <a:cubicBezTo>
                    <a:pt x="26" y="14"/>
                    <a:pt x="26" y="14"/>
                    <a:pt x="27" y="14"/>
                  </a:cubicBezTo>
                  <a:cubicBezTo>
                    <a:pt x="34" y="9"/>
                    <a:pt x="18" y="20"/>
                    <a:pt x="27"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Freeform 744">
              <a:extLst>
                <a:ext uri="{FF2B5EF4-FFF2-40B4-BE49-F238E27FC236}">
                  <a16:creationId xmlns:a16="http://schemas.microsoft.com/office/drawing/2014/main" id="{323B042D-7110-470A-8765-9D6BE4698333}"/>
                </a:ext>
              </a:extLst>
            </p:cNvPr>
            <p:cNvSpPr>
              <a:spLocks/>
            </p:cNvSpPr>
            <p:nvPr userDrawn="1"/>
          </p:nvSpPr>
          <p:spPr bwMode="auto">
            <a:xfrm>
              <a:off x="2959" y="2512"/>
              <a:ext cx="16" cy="9"/>
            </a:xfrm>
            <a:custGeom>
              <a:avLst/>
              <a:gdLst>
                <a:gd name="T0" fmla="*/ 0 w 11"/>
                <a:gd name="T1" fmla="*/ 6 h 6"/>
                <a:gd name="T2" fmla="*/ 11 w 11"/>
                <a:gd name="T3" fmla="*/ 0 h 6"/>
                <a:gd name="T4" fmla="*/ 0 w 11"/>
                <a:gd name="T5" fmla="*/ 6 h 6"/>
                <a:gd name="T6" fmla="*/ 0 w 11"/>
                <a:gd name="T7" fmla="*/ 6 h 6"/>
              </a:gdLst>
              <a:ahLst/>
              <a:cxnLst>
                <a:cxn ang="0">
                  <a:pos x="T0" y="T1"/>
                </a:cxn>
                <a:cxn ang="0">
                  <a:pos x="T2" y="T3"/>
                </a:cxn>
                <a:cxn ang="0">
                  <a:pos x="T4" y="T5"/>
                </a:cxn>
                <a:cxn ang="0">
                  <a:pos x="T6" y="T7"/>
                </a:cxn>
              </a:cxnLst>
              <a:rect l="0" t="0" r="r" b="b"/>
              <a:pathLst>
                <a:path w="11" h="6">
                  <a:moveTo>
                    <a:pt x="0" y="6"/>
                  </a:moveTo>
                  <a:cubicBezTo>
                    <a:pt x="4" y="4"/>
                    <a:pt x="7" y="2"/>
                    <a:pt x="11" y="0"/>
                  </a:cubicBezTo>
                  <a:cubicBezTo>
                    <a:pt x="7" y="3"/>
                    <a:pt x="1" y="6"/>
                    <a:pt x="0" y="6"/>
                  </a:cubicBezTo>
                  <a:cubicBezTo>
                    <a:pt x="4" y="4"/>
                    <a:pt x="0" y="6"/>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 name="Freeform 745">
              <a:extLst>
                <a:ext uri="{FF2B5EF4-FFF2-40B4-BE49-F238E27FC236}">
                  <a16:creationId xmlns:a16="http://schemas.microsoft.com/office/drawing/2014/main" id="{82763D3A-0908-489B-9D59-A4A352FE9955}"/>
                </a:ext>
              </a:extLst>
            </p:cNvPr>
            <p:cNvSpPr>
              <a:spLocks/>
            </p:cNvSpPr>
            <p:nvPr userDrawn="1"/>
          </p:nvSpPr>
          <p:spPr bwMode="auto">
            <a:xfrm>
              <a:off x="2477" y="2764"/>
              <a:ext cx="33" cy="53"/>
            </a:xfrm>
            <a:custGeom>
              <a:avLst/>
              <a:gdLst>
                <a:gd name="T0" fmla="*/ 7 w 23"/>
                <a:gd name="T1" fmla="*/ 4 h 37"/>
                <a:gd name="T2" fmla="*/ 23 w 23"/>
                <a:gd name="T3" fmla="*/ 0 h 37"/>
                <a:gd name="T4" fmla="*/ 8 w 23"/>
                <a:gd name="T5" fmla="*/ 37 h 37"/>
                <a:gd name="T6" fmla="*/ 7 w 23"/>
                <a:gd name="T7" fmla="*/ 4 h 37"/>
                <a:gd name="T8" fmla="*/ 7 w 23"/>
                <a:gd name="T9" fmla="*/ 4 h 37"/>
              </a:gdLst>
              <a:ahLst/>
              <a:cxnLst>
                <a:cxn ang="0">
                  <a:pos x="T0" y="T1"/>
                </a:cxn>
                <a:cxn ang="0">
                  <a:pos x="T2" y="T3"/>
                </a:cxn>
                <a:cxn ang="0">
                  <a:pos x="T4" y="T5"/>
                </a:cxn>
                <a:cxn ang="0">
                  <a:pos x="T6" y="T7"/>
                </a:cxn>
                <a:cxn ang="0">
                  <a:pos x="T8" y="T9"/>
                </a:cxn>
              </a:cxnLst>
              <a:rect l="0" t="0" r="r" b="b"/>
              <a:pathLst>
                <a:path w="23" h="37">
                  <a:moveTo>
                    <a:pt x="7" y="4"/>
                  </a:moveTo>
                  <a:cubicBezTo>
                    <a:pt x="12" y="3"/>
                    <a:pt x="18" y="1"/>
                    <a:pt x="23" y="0"/>
                  </a:cubicBezTo>
                  <a:cubicBezTo>
                    <a:pt x="0" y="0"/>
                    <a:pt x="5" y="23"/>
                    <a:pt x="8" y="37"/>
                  </a:cubicBezTo>
                  <a:cubicBezTo>
                    <a:pt x="6" y="29"/>
                    <a:pt x="7" y="5"/>
                    <a:pt x="7" y="4"/>
                  </a:cubicBezTo>
                  <a:cubicBezTo>
                    <a:pt x="12" y="3"/>
                    <a:pt x="7" y="4"/>
                    <a:pt x="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 name="Freeform 746">
              <a:extLst>
                <a:ext uri="{FF2B5EF4-FFF2-40B4-BE49-F238E27FC236}">
                  <a16:creationId xmlns:a16="http://schemas.microsoft.com/office/drawing/2014/main" id="{EC6AC4F7-A329-43CB-870F-C48CEB9722BA}"/>
                </a:ext>
              </a:extLst>
            </p:cNvPr>
            <p:cNvSpPr>
              <a:spLocks/>
            </p:cNvSpPr>
            <p:nvPr userDrawn="1"/>
          </p:nvSpPr>
          <p:spPr bwMode="auto">
            <a:xfrm>
              <a:off x="2518" y="3013"/>
              <a:ext cx="13" cy="83"/>
            </a:xfrm>
            <a:custGeom>
              <a:avLst/>
              <a:gdLst>
                <a:gd name="T0" fmla="*/ 0 w 9"/>
                <a:gd name="T1" fmla="*/ 0 h 58"/>
                <a:gd name="T2" fmla="*/ 9 w 9"/>
                <a:gd name="T3" fmla="*/ 58 h 58"/>
                <a:gd name="T4" fmla="*/ 0 w 9"/>
                <a:gd name="T5" fmla="*/ 0 h 58"/>
                <a:gd name="T6" fmla="*/ 0 w 9"/>
                <a:gd name="T7" fmla="*/ 0 h 58"/>
                <a:gd name="T8" fmla="*/ 0 w 9"/>
                <a:gd name="T9" fmla="*/ 0 h 58"/>
              </a:gdLst>
              <a:ahLst/>
              <a:cxnLst>
                <a:cxn ang="0">
                  <a:pos x="T0" y="T1"/>
                </a:cxn>
                <a:cxn ang="0">
                  <a:pos x="T2" y="T3"/>
                </a:cxn>
                <a:cxn ang="0">
                  <a:pos x="T4" y="T5"/>
                </a:cxn>
                <a:cxn ang="0">
                  <a:pos x="T6" y="T7"/>
                </a:cxn>
                <a:cxn ang="0">
                  <a:pos x="T8" y="T9"/>
                </a:cxn>
              </a:cxnLst>
              <a:rect l="0" t="0" r="r" b="b"/>
              <a:pathLst>
                <a:path w="9" h="58">
                  <a:moveTo>
                    <a:pt x="0" y="0"/>
                  </a:moveTo>
                  <a:cubicBezTo>
                    <a:pt x="5" y="20"/>
                    <a:pt x="8" y="39"/>
                    <a:pt x="9" y="58"/>
                  </a:cubicBezTo>
                  <a:cubicBezTo>
                    <a:pt x="6" y="38"/>
                    <a:pt x="2" y="8"/>
                    <a:pt x="0" y="0"/>
                  </a:cubicBezTo>
                  <a:cubicBezTo>
                    <a:pt x="7" y="24"/>
                    <a:pt x="0" y="0"/>
                    <a:pt x="0" y="0"/>
                  </a:cubicBezTo>
                  <a:cubicBezTo>
                    <a:pt x="5" y="19"/>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 name="Freeform 747">
              <a:extLst>
                <a:ext uri="{FF2B5EF4-FFF2-40B4-BE49-F238E27FC236}">
                  <a16:creationId xmlns:a16="http://schemas.microsoft.com/office/drawing/2014/main" id="{43EBA615-5A74-432F-BBE5-357AAB46308F}"/>
                </a:ext>
              </a:extLst>
            </p:cNvPr>
            <p:cNvSpPr>
              <a:spLocks/>
            </p:cNvSpPr>
            <p:nvPr userDrawn="1"/>
          </p:nvSpPr>
          <p:spPr bwMode="auto">
            <a:xfrm>
              <a:off x="2381" y="2387"/>
              <a:ext cx="43" cy="148"/>
            </a:xfrm>
            <a:custGeom>
              <a:avLst/>
              <a:gdLst>
                <a:gd name="T0" fmla="*/ 30 w 30"/>
                <a:gd name="T1" fmla="*/ 94 h 103"/>
                <a:gd name="T2" fmla="*/ 0 w 30"/>
                <a:gd name="T3" fmla="*/ 0 h 103"/>
                <a:gd name="T4" fmla="*/ 30 w 30"/>
                <a:gd name="T5" fmla="*/ 94 h 103"/>
              </a:gdLst>
              <a:ahLst/>
              <a:cxnLst>
                <a:cxn ang="0">
                  <a:pos x="T0" y="T1"/>
                </a:cxn>
                <a:cxn ang="0">
                  <a:pos x="T2" y="T3"/>
                </a:cxn>
                <a:cxn ang="0">
                  <a:pos x="T4" y="T5"/>
                </a:cxn>
              </a:cxnLst>
              <a:rect l="0" t="0" r="r" b="b"/>
              <a:pathLst>
                <a:path w="30" h="103">
                  <a:moveTo>
                    <a:pt x="30" y="94"/>
                  </a:moveTo>
                  <a:cubicBezTo>
                    <a:pt x="29" y="103"/>
                    <a:pt x="8" y="23"/>
                    <a:pt x="0" y="0"/>
                  </a:cubicBezTo>
                  <a:cubicBezTo>
                    <a:pt x="9" y="15"/>
                    <a:pt x="17" y="64"/>
                    <a:pt x="30" y="9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Freeform 748">
              <a:extLst>
                <a:ext uri="{FF2B5EF4-FFF2-40B4-BE49-F238E27FC236}">
                  <a16:creationId xmlns:a16="http://schemas.microsoft.com/office/drawing/2014/main" id="{A0FAABDB-E705-4A14-AF71-3697220BA14C}"/>
                </a:ext>
              </a:extLst>
            </p:cNvPr>
            <p:cNvSpPr>
              <a:spLocks/>
            </p:cNvSpPr>
            <p:nvPr userDrawn="1"/>
          </p:nvSpPr>
          <p:spPr bwMode="auto">
            <a:xfrm>
              <a:off x="3963" y="1278"/>
              <a:ext cx="90" cy="141"/>
            </a:xfrm>
            <a:custGeom>
              <a:avLst/>
              <a:gdLst>
                <a:gd name="T0" fmla="*/ 43 w 63"/>
                <a:gd name="T1" fmla="*/ 32 h 98"/>
                <a:gd name="T2" fmla="*/ 0 w 63"/>
                <a:gd name="T3" fmla="*/ 98 h 98"/>
                <a:gd name="T4" fmla="*/ 32 w 63"/>
                <a:gd name="T5" fmla="*/ 50 h 98"/>
                <a:gd name="T6" fmla="*/ 32 w 63"/>
                <a:gd name="T7" fmla="*/ 50 h 98"/>
                <a:gd name="T8" fmla="*/ 43 w 63"/>
                <a:gd name="T9" fmla="*/ 32 h 98"/>
                <a:gd name="T10" fmla="*/ 33 w 63"/>
                <a:gd name="T11" fmla="*/ 48 h 98"/>
                <a:gd name="T12" fmla="*/ 43 w 63"/>
                <a:gd name="T13" fmla="*/ 32 h 98"/>
                <a:gd name="T14" fmla="*/ 43 w 63"/>
                <a:gd name="T15" fmla="*/ 32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98">
                  <a:moveTo>
                    <a:pt x="43" y="32"/>
                  </a:moveTo>
                  <a:cubicBezTo>
                    <a:pt x="29" y="54"/>
                    <a:pt x="15" y="76"/>
                    <a:pt x="0" y="98"/>
                  </a:cubicBezTo>
                  <a:cubicBezTo>
                    <a:pt x="6" y="89"/>
                    <a:pt x="63" y="0"/>
                    <a:pt x="32" y="50"/>
                  </a:cubicBezTo>
                  <a:cubicBezTo>
                    <a:pt x="47" y="26"/>
                    <a:pt x="47" y="26"/>
                    <a:pt x="32" y="50"/>
                  </a:cubicBezTo>
                  <a:cubicBezTo>
                    <a:pt x="36" y="44"/>
                    <a:pt x="39" y="38"/>
                    <a:pt x="43" y="32"/>
                  </a:cubicBezTo>
                  <a:cubicBezTo>
                    <a:pt x="40" y="38"/>
                    <a:pt x="36" y="43"/>
                    <a:pt x="33" y="48"/>
                  </a:cubicBezTo>
                  <a:cubicBezTo>
                    <a:pt x="36" y="43"/>
                    <a:pt x="40" y="37"/>
                    <a:pt x="43" y="32"/>
                  </a:cubicBezTo>
                  <a:cubicBezTo>
                    <a:pt x="29" y="54"/>
                    <a:pt x="27" y="58"/>
                    <a:pt x="43"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749">
              <a:extLst>
                <a:ext uri="{FF2B5EF4-FFF2-40B4-BE49-F238E27FC236}">
                  <a16:creationId xmlns:a16="http://schemas.microsoft.com/office/drawing/2014/main" id="{2004A25B-17E1-49A9-89A1-E49B0A086C73}"/>
                </a:ext>
              </a:extLst>
            </p:cNvPr>
            <p:cNvSpPr>
              <a:spLocks/>
            </p:cNvSpPr>
            <p:nvPr userDrawn="1"/>
          </p:nvSpPr>
          <p:spPr bwMode="auto">
            <a:xfrm>
              <a:off x="1722" y="2604"/>
              <a:ext cx="5" cy="3"/>
            </a:xfrm>
            <a:custGeom>
              <a:avLst/>
              <a:gdLst>
                <a:gd name="T0" fmla="*/ 0 w 3"/>
                <a:gd name="T1" fmla="*/ 2 h 2"/>
                <a:gd name="T2" fmla="*/ 2 w 3"/>
                <a:gd name="T3" fmla="*/ 0 h 2"/>
                <a:gd name="T4" fmla="*/ 0 w 3"/>
                <a:gd name="T5" fmla="*/ 2 h 2"/>
              </a:gdLst>
              <a:ahLst/>
              <a:cxnLst>
                <a:cxn ang="0">
                  <a:pos x="T0" y="T1"/>
                </a:cxn>
                <a:cxn ang="0">
                  <a:pos x="T2" y="T3"/>
                </a:cxn>
                <a:cxn ang="0">
                  <a:pos x="T4" y="T5"/>
                </a:cxn>
              </a:cxnLst>
              <a:rect l="0" t="0" r="r" b="b"/>
              <a:pathLst>
                <a:path w="3" h="2">
                  <a:moveTo>
                    <a:pt x="0" y="2"/>
                  </a:moveTo>
                  <a:cubicBezTo>
                    <a:pt x="2" y="0"/>
                    <a:pt x="2" y="0"/>
                    <a:pt x="2" y="0"/>
                  </a:cubicBezTo>
                  <a:cubicBezTo>
                    <a:pt x="3" y="2"/>
                    <a:pt x="1"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750">
              <a:extLst>
                <a:ext uri="{FF2B5EF4-FFF2-40B4-BE49-F238E27FC236}">
                  <a16:creationId xmlns:a16="http://schemas.microsoft.com/office/drawing/2014/main" id="{A104C819-872D-4D20-B794-B95432740BD8}"/>
                </a:ext>
              </a:extLst>
            </p:cNvPr>
            <p:cNvSpPr>
              <a:spLocks/>
            </p:cNvSpPr>
            <p:nvPr userDrawn="1"/>
          </p:nvSpPr>
          <p:spPr bwMode="auto">
            <a:xfrm>
              <a:off x="1735" y="2676"/>
              <a:ext cx="6" cy="3"/>
            </a:xfrm>
            <a:custGeom>
              <a:avLst/>
              <a:gdLst>
                <a:gd name="T0" fmla="*/ 0 w 4"/>
                <a:gd name="T1" fmla="*/ 2 h 2"/>
                <a:gd name="T2" fmla="*/ 3 w 4"/>
                <a:gd name="T3" fmla="*/ 0 h 2"/>
                <a:gd name="T4" fmla="*/ 0 w 4"/>
                <a:gd name="T5" fmla="*/ 2 h 2"/>
              </a:gdLst>
              <a:ahLst/>
              <a:cxnLst>
                <a:cxn ang="0">
                  <a:pos x="T0" y="T1"/>
                </a:cxn>
                <a:cxn ang="0">
                  <a:pos x="T2" y="T3"/>
                </a:cxn>
                <a:cxn ang="0">
                  <a:pos x="T4" y="T5"/>
                </a:cxn>
              </a:cxnLst>
              <a:rect l="0" t="0" r="r" b="b"/>
              <a:pathLst>
                <a:path w="4" h="2">
                  <a:moveTo>
                    <a:pt x="0" y="2"/>
                  </a:moveTo>
                  <a:cubicBezTo>
                    <a:pt x="1" y="1"/>
                    <a:pt x="2" y="0"/>
                    <a:pt x="3" y="0"/>
                  </a:cubicBezTo>
                  <a:cubicBezTo>
                    <a:pt x="4" y="1"/>
                    <a:pt x="2"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751">
              <a:extLst>
                <a:ext uri="{FF2B5EF4-FFF2-40B4-BE49-F238E27FC236}">
                  <a16:creationId xmlns:a16="http://schemas.microsoft.com/office/drawing/2014/main" id="{5D0BEFFE-88D3-4CAC-913C-4CCA7F576288}"/>
                </a:ext>
              </a:extLst>
            </p:cNvPr>
            <p:cNvSpPr>
              <a:spLocks/>
            </p:cNvSpPr>
            <p:nvPr userDrawn="1"/>
          </p:nvSpPr>
          <p:spPr bwMode="auto">
            <a:xfrm>
              <a:off x="1734" y="2679"/>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752">
              <a:extLst>
                <a:ext uri="{FF2B5EF4-FFF2-40B4-BE49-F238E27FC236}">
                  <a16:creationId xmlns:a16="http://schemas.microsoft.com/office/drawing/2014/main" id="{AA030913-9D4A-4892-962C-89CF2FCC79DE}"/>
                </a:ext>
              </a:extLst>
            </p:cNvPr>
            <p:cNvSpPr>
              <a:spLocks/>
            </p:cNvSpPr>
            <p:nvPr userDrawn="1"/>
          </p:nvSpPr>
          <p:spPr bwMode="auto">
            <a:xfrm>
              <a:off x="1734" y="2617"/>
              <a:ext cx="3" cy="0"/>
            </a:xfrm>
            <a:custGeom>
              <a:avLst/>
              <a:gdLst>
                <a:gd name="T0" fmla="*/ 2 w 2"/>
                <a:gd name="T1" fmla="*/ 0 w 2"/>
                <a:gd name="T2" fmla="*/ 2 w 2"/>
              </a:gdLst>
              <a:ahLst/>
              <a:cxnLst>
                <a:cxn ang="0">
                  <a:pos x="T0" y="0"/>
                </a:cxn>
                <a:cxn ang="0">
                  <a:pos x="T1" y="0"/>
                </a:cxn>
                <a:cxn ang="0">
                  <a:pos x="T2" y="0"/>
                </a:cxn>
              </a:cxnLst>
              <a:rect l="0" t="0" r="r" b="b"/>
              <a:pathLst>
                <a:path w="2">
                  <a:moveTo>
                    <a:pt x="2" y="0"/>
                  </a:moveTo>
                  <a:cubicBezTo>
                    <a:pt x="1" y="0"/>
                    <a:pt x="1" y="0"/>
                    <a:pt x="0" y="0"/>
                  </a:cubicBezTo>
                  <a:cubicBezTo>
                    <a:pt x="0" y="0"/>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753">
              <a:extLst>
                <a:ext uri="{FF2B5EF4-FFF2-40B4-BE49-F238E27FC236}">
                  <a16:creationId xmlns:a16="http://schemas.microsoft.com/office/drawing/2014/main" id="{C6D35F45-1A0D-4EDC-AE7E-49994FC4E8D9}"/>
                </a:ext>
              </a:extLst>
            </p:cNvPr>
            <p:cNvSpPr>
              <a:spLocks/>
            </p:cNvSpPr>
            <p:nvPr userDrawn="1"/>
          </p:nvSpPr>
          <p:spPr bwMode="auto">
            <a:xfrm>
              <a:off x="1731" y="2971"/>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754">
              <a:extLst>
                <a:ext uri="{FF2B5EF4-FFF2-40B4-BE49-F238E27FC236}">
                  <a16:creationId xmlns:a16="http://schemas.microsoft.com/office/drawing/2014/main" id="{A382BEE7-92BB-43F8-AA2D-5C0ECC8EFAB8}"/>
                </a:ext>
              </a:extLst>
            </p:cNvPr>
            <p:cNvSpPr>
              <a:spLocks noEditPoints="1"/>
            </p:cNvSpPr>
            <p:nvPr userDrawn="1"/>
          </p:nvSpPr>
          <p:spPr bwMode="auto">
            <a:xfrm>
              <a:off x="1671" y="2613"/>
              <a:ext cx="97" cy="403"/>
            </a:xfrm>
            <a:custGeom>
              <a:avLst/>
              <a:gdLst>
                <a:gd name="T0" fmla="*/ 15 w 68"/>
                <a:gd name="T1" fmla="*/ 198 h 280"/>
                <a:gd name="T2" fmla="*/ 58 w 68"/>
                <a:gd name="T3" fmla="*/ 244 h 280"/>
                <a:gd name="T4" fmla="*/ 51 w 68"/>
                <a:gd name="T5" fmla="*/ 139 h 280"/>
                <a:gd name="T6" fmla="*/ 41 w 68"/>
                <a:gd name="T7" fmla="*/ 121 h 280"/>
                <a:gd name="T8" fmla="*/ 46 w 68"/>
                <a:gd name="T9" fmla="*/ 134 h 280"/>
                <a:gd name="T10" fmla="*/ 39 w 68"/>
                <a:gd name="T11" fmla="*/ 109 h 280"/>
                <a:gd name="T12" fmla="*/ 46 w 68"/>
                <a:gd name="T13" fmla="*/ 54 h 280"/>
                <a:gd name="T14" fmla="*/ 47 w 68"/>
                <a:gd name="T15" fmla="*/ 45 h 280"/>
                <a:gd name="T16" fmla="*/ 35 w 68"/>
                <a:gd name="T17" fmla="*/ 12 h 280"/>
                <a:gd name="T18" fmla="*/ 40 w 68"/>
                <a:gd name="T19" fmla="*/ 18 h 280"/>
                <a:gd name="T20" fmla="*/ 45 w 68"/>
                <a:gd name="T21" fmla="*/ 0 h 280"/>
                <a:gd name="T22" fmla="*/ 15 w 68"/>
                <a:gd name="T23" fmla="*/ 198 h 280"/>
                <a:gd name="T24" fmla="*/ 15 w 68"/>
                <a:gd name="T25" fmla="*/ 198 h 280"/>
                <a:gd name="T26" fmla="*/ 35 w 68"/>
                <a:gd name="T27" fmla="*/ 117 h 280"/>
                <a:gd name="T28" fmla="*/ 45 w 68"/>
                <a:gd name="T29" fmla="*/ 114 h 280"/>
                <a:gd name="T30" fmla="*/ 35 w 68"/>
                <a:gd name="T31" fmla="*/ 117 h 280"/>
                <a:gd name="T32" fmla="*/ 35 w 68"/>
                <a:gd name="T33" fmla="*/ 117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8" h="280">
                  <a:moveTo>
                    <a:pt x="15" y="198"/>
                  </a:moveTo>
                  <a:cubicBezTo>
                    <a:pt x="27" y="211"/>
                    <a:pt x="24" y="280"/>
                    <a:pt x="58" y="244"/>
                  </a:cubicBezTo>
                  <a:cubicBezTo>
                    <a:pt x="16" y="253"/>
                    <a:pt x="52" y="142"/>
                    <a:pt x="51" y="139"/>
                  </a:cubicBezTo>
                  <a:cubicBezTo>
                    <a:pt x="48" y="132"/>
                    <a:pt x="45" y="136"/>
                    <a:pt x="41" y="121"/>
                  </a:cubicBezTo>
                  <a:cubicBezTo>
                    <a:pt x="38" y="123"/>
                    <a:pt x="48" y="134"/>
                    <a:pt x="46" y="134"/>
                  </a:cubicBezTo>
                  <a:cubicBezTo>
                    <a:pt x="10" y="130"/>
                    <a:pt x="68" y="128"/>
                    <a:pt x="39" y="109"/>
                  </a:cubicBezTo>
                  <a:cubicBezTo>
                    <a:pt x="58" y="106"/>
                    <a:pt x="44" y="66"/>
                    <a:pt x="46" y="54"/>
                  </a:cubicBezTo>
                  <a:cubicBezTo>
                    <a:pt x="35" y="73"/>
                    <a:pt x="48" y="44"/>
                    <a:pt x="47" y="45"/>
                  </a:cubicBezTo>
                  <a:cubicBezTo>
                    <a:pt x="23" y="63"/>
                    <a:pt x="62" y="11"/>
                    <a:pt x="35" y="12"/>
                  </a:cubicBezTo>
                  <a:cubicBezTo>
                    <a:pt x="36" y="14"/>
                    <a:pt x="38" y="16"/>
                    <a:pt x="40" y="18"/>
                  </a:cubicBezTo>
                  <a:cubicBezTo>
                    <a:pt x="40" y="11"/>
                    <a:pt x="41" y="6"/>
                    <a:pt x="45" y="0"/>
                  </a:cubicBezTo>
                  <a:cubicBezTo>
                    <a:pt x="21" y="22"/>
                    <a:pt x="0" y="172"/>
                    <a:pt x="15" y="198"/>
                  </a:cubicBezTo>
                  <a:cubicBezTo>
                    <a:pt x="24" y="208"/>
                    <a:pt x="15" y="199"/>
                    <a:pt x="15" y="198"/>
                  </a:cubicBezTo>
                  <a:close/>
                  <a:moveTo>
                    <a:pt x="35" y="117"/>
                  </a:moveTo>
                  <a:cubicBezTo>
                    <a:pt x="39" y="117"/>
                    <a:pt x="42" y="116"/>
                    <a:pt x="45" y="114"/>
                  </a:cubicBezTo>
                  <a:cubicBezTo>
                    <a:pt x="36" y="113"/>
                    <a:pt x="36" y="116"/>
                    <a:pt x="35" y="117"/>
                  </a:cubicBezTo>
                  <a:cubicBezTo>
                    <a:pt x="39" y="117"/>
                    <a:pt x="37" y="116"/>
                    <a:pt x="35" y="1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755">
              <a:extLst>
                <a:ext uri="{FF2B5EF4-FFF2-40B4-BE49-F238E27FC236}">
                  <a16:creationId xmlns:a16="http://schemas.microsoft.com/office/drawing/2014/main" id="{27BFA16A-3D3D-44A7-9AC4-524D9F042CB0}"/>
                </a:ext>
              </a:extLst>
            </p:cNvPr>
            <p:cNvSpPr>
              <a:spLocks/>
            </p:cNvSpPr>
            <p:nvPr userDrawn="1"/>
          </p:nvSpPr>
          <p:spPr bwMode="auto">
            <a:xfrm>
              <a:off x="2433" y="2817"/>
              <a:ext cx="3" cy="3"/>
            </a:xfrm>
            <a:custGeom>
              <a:avLst/>
              <a:gdLst>
                <a:gd name="T0" fmla="*/ 0 w 2"/>
                <a:gd name="T1" fmla="*/ 2 h 2"/>
                <a:gd name="T2" fmla="*/ 1 w 2"/>
                <a:gd name="T3" fmla="*/ 0 h 2"/>
                <a:gd name="T4" fmla="*/ 0 w 2"/>
                <a:gd name="T5" fmla="*/ 2 h 2"/>
              </a:gdLst>
              <a:ahLst/>
              <a:cxnLst>
                <a:cxn ang="0">
                  <a:pos x="T0" y="T1"/>
                </a:cxn>
                <a:cxn ang="0">
                  <a:pos x="T2" y="T3"/>
                </a:cxn>
                <a:cxn ang="0">
                  <a:pos x="T4" y="T5"/>
                </a:cxn>
              </a:cxnLst>
              <a:rect l="0" t="0" r="r" b="b"/>
              <a:pathLst>
                <a:path w="2" h="2">
                  <a:moveTo>
                    <a:pt x="0" y="2"/>
                  </a:moveTo>
                  <a:cubicBezTo>
                    <a:pt x="1" y="0"/>
                    <a:pt x="1" y="0"/>
                    <a:pt x="1" y="0"/>
                  </a:cubicBezTo>
                  <a:cubicBezTo>
                    <a:pt x="2" y="1"/>
                    <a:pt x="0"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756">
              <a:extLst>
                <a:ext uri="{FF2B5EF4-FFF2-40B4-BE49-F238E27FC236}">
                  <a16:creationId xmlns:a16="http://schemas.microsoft.com/office/drawing/2014/main" id="{F673AF43-70D5-4BD5-9240-B39C5EDE1E9B}"/>
                </a:ext>
              </a:extLst>
            </p:cNvPr>
            <p:cNvSpPr>
              <a:spLocks/>
            </p:cNvSpPr>
            <p:nvPr userDrawn="1"/>
          </p:nvSpPr>
          <p:spPr bwMode="auto">
            <a:xfrm>
              <a:off x="2446" y="2889"/>
              <a:ext cx="5" cy="1"/>
            </a:xfrm>
            <a:custGeom>
              <a:avLst/>
              <a:gdLst>
                <a:gd name="T0" fmla="*/ 0 w 4"/>
                <a:gd name="T1" fmla="*/ 1 h 1"/>
                <a:gd name="T2" fmla="*/ 3 w 4"/>
                <a:gd name="T3" fmla="*/ 0 h 1"/>
                <a:gd name="T4" fmla="*/ 0 w 4"/>
                <a:gd name="T5" fmla="*/ 1 h 1"/>
              </a:gdLst>
              <a:ahLst/>
              <a:cxnLst>
                <a:cxn ang="0">
                  <a:pos x="T0" y="T1"/>
                </a:cxn>
                <a:cxn ang="0">
                  <a:pos x="T2" y="T3"/>
                </a:cxn>
                <a:cxn ang="0">
                  <a:pos x="T4" y="T5"/>
                </a:cxn>
              </a:cxnLst>
              <a:rect l="0" t="0" r="r" b="b"/>
              <a:pathLst>
                <a:path w="4" h="1">
                  <a:moveTo>
                    <a:pt x="0" y="1"/>
                  </a:moveTo>
                  <a:cubicBezTo>
                    <a:pt x="1" y="1"/>
                    <a:pt x="2" y="0"/>
                    <a:pt x="3" y="0"/>
                  </a:cubicBezTo>
                  <a:cubicBezTo>
                    <a:pt x="4" y="1"/>
                    <a:pt x="1"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757">
              <a:extLst>
                <a:ext uri="{FF2B5EF4-FFF2-40B4-BE49-F238E27FC236}">
                  <a16:creationId xmlns:a16="http://schemas.microsoft.com/office/drawing/2014/main" id="{41B56875-D075-4FF6-A6A5-B483988D4533}"/>
                </a:ext>
              </a:extLst>
            </p:cNvPr>
            <p:cNvSpPr>
              <a:spLocks/>
            </p:cNvSpPr>
            <p:nvPr userDrawn="1"/>
          </p:nvSpPr>
          <p:spPr bwMode="auto">
            <a:xfrm>
              <a:off x="2444" y="2890"/>
              <a:ext cx="2" cy="2"/>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1"/>
                    <a:pt x="0" y="1"/>
                    <a:pt x="0" y="1"/>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758">
              <a:extLst>
                <a:ext uri="{FF2B5EF4-FFF2-40B4-BE49-F238E27FC236}">
                  <a16:creationId xmlns:a16="http://schemas.microsoft.com/office/drawing/2014/main" id="{B29E9D03-9933-49B3-A110-864DB5AD1559}"/>
                </a:ext>
              </a:extLst>
            </p:cNvPr>
            <p:cNvSpPr>
              <a:spLocks/>
            </p:cNvSpPr>
            <p:nvPr userDrawn="1"/>
          </p:nvSpPr>
          <p:spPr bwMode="auto">
            <a:xfrm>
              <a:off x="2443" y="2829"/>
              <a:ext cx="3"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1" y="1"/>
                    <a:pt x="0" y="1"/>
                  </a:cubicBezTo>
                  <a:cubicBezTo>
                    <a:pt x="1" y="1"/>
                    <a:pt x="1" y="1"/>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759">
              <a:extLst>
                <a:ext uri="{FF2B5EF4-FFF2-40B4-BE49-F238E27FC236}">
                  <a16:creationId xmlns:a16="http://schemas.microsoft.com/office/drawing/2014/main" id="{1E34573C-1BBB-4119-935C-37DDCED9EE9B}"/>
                </a:ext>
              </a:extLst>
            </p:cNvPr>
            <p:cNvSpPr>
              <a:spLocks/>
            </p:cNvSpPr>
            <p:nvPr userDrawn="1"/>
          </p:nvSpPr>
          <p:spPr bwMode="auto">
            <a:xfrm>
              <a:off x="2441" y="318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760">
              <a:extLst>
                <a:ext uri="{FF2B5EF4-FFF2-40B4-BE49-F238E27FC236}">
                  <a16:creationId xmlns:a16="http://schemas.microsoft.com/office/drawing/2014/main" id="{B9722D53-0227-4DF5-90CD-B8408ED49B95}"/>
                </a:ext>
              </a:extLst>
            </p:cNvPr>
            <p:cNvSpPr>
              <a:spLocks noEditPoints="1"/>
            </p:cNvSpPr>
            <p:nvPr userDrawn="1"/>
          </p:nvSpPr>
          <p:spPr bwMode="auto">
            <a:xfrm>
              <a:off x="2385" y="2826"/>
              <a:ext cx="78" cy="369"/>
            </a:xfrm>
            <a:custGeom>
              <a:avLst/>
              <a:gdLst>
                <a:gd name="T0" fmla="*/ 32 w 54"/>
                <a:gd name="T1" fmla="*/ 117 h 257"/>
                <a:gd name="T2" fmla="*/ 33 w 54"/>
                <a:gd name="T3" fmla="*/ 117 h 257"/>
                <a:gd name="T4" fmla="*/ 41 w 54"/>
                <a:gd name="T5" fmla="*/ 113 h 257"/>
                <a:gd name="T6" fmla="*/ 32 w 54"/>
                <a:gd name="T7" fmla="*/ 117 h 257"/>
                <a:gd name="T8" fmla="*/ 43 w 54"/>
                <a:gd name="T9" fmla="*/ 133 h 257"/>
                <a:gd name="T10" fmla="*/ 40 w 54"/>
                <a:gd name="T11" fmla="*/ 128 h 257"/>
                <a:gd name="T12" fmla="*/ 43 w 54"/>
                <a:gd name="T13" fmla="*/ 133 h 257"/>
                <a:gd name="T14" fmla="*/ 47 w 54"/>
                <a:gd name="T15" fmla="*/ 141 h 257"/>
                <a:gd name="T16" fmla="*/ 47 w 54"/>
                <a:gd name="T17" fmla="*/ 139 h 257"/>
                <a:gd name="T18" fmla="*/ 46 w 54"/>
                <a:gd name="T19" fmla="*/ 137 h 257"/>
                <a:gd name="T20" fmla="*/ 43 w 54"/>
                <a:gd name="T21" fmla="*/ 133 h 257"/>
                <a:gd name="T22" fmla="*/ 43 w 54"/>
                <a:gd name="T23" fmla="*/ 134 h 257"/>
                <a:gd name="T24" fmla="*/ 39 w 54"/>
                <a:gd name="T25" fmla="*/ 126 h 257"/>
                <a:gd name="T26" fmla="*/ 40 w 54"/>
                <a:gd name="T27" fmla="*/ 128 h 257"/>
                <a:gd name="T28" fmla="*/ 39 w 54"/>
                <a:gd name="T29" fmla="*/ 126 h 257"/>
                <a:gd name="T30" fmla="*/ 44 w 54"/>
                <a:gd name="T31" fmla="*/ 121 h 257"/>
                <a:gd name="T32" fmla="*/ 42 w 54"/>
                <a:gd name="T33" fmla="*/ 114 h 257"/>
                <a:gd name="T34" fmla="*/ 36 w 54"/>
                <a:gd name="T35" fmla="*/ 109 h 257"/>
                <a:gd name="T36" fmla="*/ 41 w 54"/>
                <a:gd name="T37" fmla="*/ 107 h 257"/>
                <a:gd name="T38" fmla="*/ 42 w 54"/>
                <a:gd name="T39" fmla="*/ 54 h 257"/>
                <a:gd name="T40" fmla="*/ 43 w 54"/>
                <a:gd name="T41" fmla="*/ 45 h 257"/>
                <a:gd name="T42" fmla="*/ 43 w 54"/>
                <a:gd name="T43" fmla="*/ 45 h 257"/>
                <a:gd name="T44" fmla="*/ 42 w 54"/>
                <a:gd name="T45" fmla="*/ 45 h 257"/>
                <a:gd name="T46" fmla="*/ 37 w 54"/>
                <a:gd name="T47" fmla="*/ 13 h 257"/>
                <a:gd name="T48" fmla="*/ 40 w 54"/>
                <a:gd name="T49" fmla="*/ 3 h 257"/>
                <a:gd name="T50" fmla="*/ 40 w 54"/>
                <a:gd name="T51" fmla="*/ 3 h 257"/>
                <a:gd name="T52" fmla="*/ 40 w 54"/>
                <a:gd name="T53" fmla="*/ 2 h 257"/>
                <a:gd name="T54" fmla="*/ 42 w 54"/>
                <a:gd name="T55" fmla="*/ 0 h 257"/>
                <a:gd name="T56" fmla="*/ 34 w 54"/>
                <a:gd name="T57" fmla="*/ 12 h 257"/>
                <a:gd name="T58" fmla="*/ 31 w 54"/>
                <a:gd name="T59" fmla="*/ 12 h 257"/>
                <a:gd name="T60" fmla="*/ 33 w 54"/>
                <a:gd name="T61" fmla="*/ 14 h 257"/>
                <a:gd name="T62" fmla="*/ 27 w 54"/>
                <a:gd name="T63" fmla="*/ 29 h 257"/>
                <a:gd name="T64" fmla="*/ 11 w 54"/>
                <a:gd name="T65" fmla="*/ 198 h 257"/>
                <a:gd name="T66" fmla="*/ 11 w 54"/>
                <a:gd name="T67" fmla="*/ 198 h 257"/>
                <a:gd name="T68" fmla="*/ 11 w 54"/>
                <a:gd name="T69" fmla="*/ 199 h 257"/>
                <a:gd name="T70" fmla="*/ 12 w 54"/>
                <a:gd name="T71" fmla="*/ 199 h 257"/>
                <a:gd name="T72" fmla="*/ 27 w 54"/>
                <a:gd name="T73" fmla="*/ 244 h 257"/>
                <a:gd name="T74" fmla="*/ 46 w 54"/>
                <a:gd name="T75" fmla="*/ 251 h 257"/>
                <a:gd name="T76" fmla="*/ 46 w 54"/>
                <a:gd name="T77" fmla="*/ 251 h 257"/>
                <a:gd name="T78" fmla="*/ 54 w 54"/>
                <a:gd name="T79" fmla="*/ 243 h 257"/>
                <a:gd name="T80" fmla="*/ 47 w 54"/>
                <a:gd name="T81" fmla="*/ 141 h 257"/>
                <a:gd name="T82" fmla="*/ 12 w 54"/>
                <a:gd name="T83" fmla="*/ 199 h 257"/>
                <a:gd name="T84" fmla="*/ 11 w 54"/>
                <a:gd name="T85" fmla="*/ 199 h 257"/>
                <a:gd name="T86" fmla="*/ 11 w 54"/>
                <a:gd name="T87" fmla="*/ 199 h 257"/>
                <a:gd name="T88" fmla="*/ 12 w 54"/>
                <a:gd name="T89" fmla="*/ 199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4" h="257">
                  <a:moveTo>
                    <a:pt x="32" y="117"/>
                  </a:moveTo>
                  <a:cubicBezTo>
                    <a:pt x="32" y="117"/>
                    <a:pt x="33" y="117"/>
                    <a:pt x="33" y="117"/>
                  </a:cubicBezTo>
                  <a:cubicBezTo>
                    <a:pt x="36" y="117"/>
                    <a:pt x="39" y="116"/>
                    <a:pt x="41" y="113"/>
                  </a:cubicBezTo>
                  <a:cubicBezTo>
                    <a:pt x="33" y="113"/>
                    <a:pt x="33" y="116"/>
                    <a:pt x="32" y="117"/>
                  </a:cubicBezTo>
                  <a:close/>
                  <a:moveTo>
                    <a:pt x="43" y="133"/>
                  </a:moveTo>
                  <a:cubicBezTo>
                    <a:pt x="42" y="132"/>
                    <a:pt x="41" y="130"/>
                    <a:pt x="40" y="128"/>
                  </a:cubicBezTo>
                  <a:cubicBezTo>
                    <a:pt x="41" y="131"/>
                    <a:pt x="42" y="132"/>
                    <a:pt x="43" y="133"/>
                  </a:cubicBezTo>
                  <a:close/>
                  <a:moveTo>
                    <a:pt x="47" y="141"/>
                  </a:moveTo>
                  <a:cubicBezTo>
                    <a:pt x="47" y="140"/>
                    <a:pt x="47" y="139"/>
                    <a:pt x="47" y="139"/>
                  </a:cubicBezTo>
                  <a:cubicBezTo>
                    <a:pt x="47" y="138"/>
                    <a:pt x="47" y="138"/>
                    <a:pt x="46" y="137"/>
                  </a:cubicBezTo>
                  <a:cubicBezTo>
                    <a:pt x="45" y="135"/>
                    <a:pt x="44" y="134"/>
                    <a:pt x="43" y="133"/>
                  </a:cubicBezTo>
                  <a:cubicBezTo>
                    <a:pt x="43" y="134"/>
                    <a:pt x="43" y="134"/>
                    <a:pt x="43" y="134"/>
                  </a:cubicBezTo>
                  <a:cubicBezTo>
                    <a:pt x="23" y="132"/>
                    <a:pt x="32" y="130"/>
                    <a:pt x="39" y="126"/>
                  </a:cubicBezTo>
                  <a:cubicBezTo>
                    <a:pt x="39" y="126"/>
                    <a:pt x="39" y="127"/>
                    <a:pt x="40" y="128"/>
                  </a:cubicBezTo>
                  <a:cubicBezTo>
                    <a:pt x="39" y="127"/>
                    <a:pt x="39" y="126"/>
                    <a:pt x="39" y="126"/>
                  </a:cubicBezTo>
                  <a:cubicBezTo>
                    <a:pt x="41" y="125"/>
                    <a:pt x="43" y="123"/>
                    <a:pt x="44" y="121"/>
                  </a:cubicBezTo>
                  <a:cubicBezTo>
                    <a:pt x="45" y="120"/>
                    <a:pt x="45" y="117"/>
                    <a:pt x="42" y="114"/>
                  </a:cubicBezTo>
                  <a:cubicBezTo>
                    <a:pt x="41" y="113"/>
                    <a:pt x="39" y="111"/>
                    <a:pt x="36" y="109"/>
                  </a:cubicBezTo>
                  <a:cubicBezTo>
                    <a:pt x="38" y="109"/>
                    <a:pt x="39" y="108"/>
                    <a:pt x="41" y="107"/>
                  </a:cubicBezTo>
                  <a:cubicBezTo>
                    <a:pt x="52" y="98"/>
                    <a:pt x="41" y="64"/>
                    <a:pt x="42" y="54"/>
                  </a:cubicBezTo>
                  <a:cubicBezTo>
                    <a:pt x="33" y="71"/>
                    <a:pt x="42" y="49"/>
                    <a:pt x="43" y="45"/>
                  </a:cubicBezTo>
                  <a:cubicBezTo>
                    <a:pt x="43" y="45"/>
                    <a:pt x="44" y="45"/>
                    <a:pt x="43" y="45"/>
                  </a:cubicBezTo>
                  <a:cubicBezTo>
                    <a:pt x="43" y="45"/>
                    <a:pt x="43" y="45"/>
                    <a:pt x="42" y="45"/>
                  </a:cubicBezTo>
                  <a:cubicBezTo>
                    <a:pt x="22" y="60"/>
                    <a:pt x="51" y="19"/>
                    <a:pt x="37" y="13"/>
                  </a:cubicBezTo>
                  <a:cubicBezTo>
                    <a:pt x="37" y="9"/>
                    <a:pt x="38" y="6"/>
                    <a:pt x="40" y="3"/>
                  </a:cubicBezTo>
                  <a:cubicBezTo>
                    <a:pt x="40" y="3"/>
                    <a:pt x="40" y="3"/>
                    <a:pt x="40" y="3"/>
                  </a:cubicBezTo>
                  <a:cubicBezTo>
                    <a:pt x="40" y="3"/>
                    <a:pt x="40" y="2"/>
                    <a:pt x="40" y="2"/>
                  </a:cubicBezTo>
                  <a:cubicBezTo>
                    <a:pt x="41" y="2"/>
                    <a:pt x="41" y="1"/>
                    <a:pt x="42" y="0"/>
                  </a:cubicBezTo>
                  <a:cubicBezTo>
                    <a:pt x="39" y="3"/>
                    <a:pt x="36" y="7"/>
                    <a:pt x="34" y="12"/>
                  </a:cubicBezTo>
                  <a:cubicBezTo>
                    <a:pt x="33" y="12"/>
                    <a:pt x="32" y="12"/>
                    <a:pt x="31" y="12"/>
                  </a:cubicBezTo>
                  <a:cubicBezTo>
                    <a:pt x="32" y="13"/>
                    <a:pt x="32" y="13"/>
                    <a:pt x="33" y="14"/>
                  </a:cubicBezTo>
                  <a:cubicBezTo>
                    <a:pt x="31" y="18"/>
                    <a:pt x="29" y="24"/>
                    <a:pt x="27" y="29"/>
                  </a:cubicBezTo>
                  <a:cubicBezTo>
                    <a:pt x="10" y="80"/>
                    <a:pt x="0" y="177"/>
                    <a:pt x="11" y="198"/>
                  </a:cubicBezTo>
                  <a:cubicBezTo>
                    <a:pt x="11" y="198"/>
                    <a:pt x="11" y="198"/>
                    <a:pt x="11" y="198"/>
                  </a:cubicBezTo>
                  <a:cubicBezTo>
                    <a:pt x="11" y="198"/>
                    <a:pt x="11" y="198"/>
                    <a:pt x="11" y="199"/>
                  </a:cubicBezTo>
                  <a:cubicBezTo>
                    <a:pt x="19" y="206"/>
                    <a:pt x="14" y="202"/>
                    <a:pt x="12" y="199"/>
                  </a:cubicBezTo>
                  <a:cubicBezTo>
                    <a:pt x="19" y="208"/>
                    <a:pt x="21" y="231"/>
                    <a:pt x="27" y="244"/>
                  </a:cubicBezTo>
                  <a:cubicBezTo>
                    <a:pt x="31" y="253"/>
                    <a:pt x="36" y="257"/>
                    <a:pt x="46" y="251"/>
                  </a:cubicBezTo>
                  <a:cubicBezTo>
                    <a:pt x="46" y="251"/>
                    <a:pt x="46" y="251"/>
                    <a:pt x="46" y="251"/>
                  </a:cubicBezTo>
                  <a:cubicBezTo>
                    <a:pt x="48" y="249"/>
                    <a:pt x="51" y="247"/>
                    <a:pt x="54" y="243"/>
                  </a:cubicBezTo>
                  <a:cubicBezTo>
                    <a:pt x="15" y="252"/>
                    <a:pt x="44" y="156"/>
                    <a:pt x="47" y="141"/>
                  </a:cubicBezTo>
                  <a:close/>
                  <a:moveTo>
                    <a:pt x="12" y="199"/>
                  </a:moveTo>
                  <a:cubicBezTo>
                    <a:pt x="12" y="199"/>
                    <a:pt x="12" y="199"/>
                    <a:pt x="11" y="199"/>
                  </a:cubicBezTo>
                  <a:cubicBezTo>
                    <a:pt x="11" y="199"/>
                    <a:pt x="11" y="199"/>
                    <a:pt x="11" y="199"/>
                  </a:cubicBezTo>
                  <a:cubicBezTo>
                    <a:pt x="11" y="199"/>
                    <a:pt x="12" y="199"/>
                    <a:pt x="12" y="1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761">
              <a:extLst>
                <a:ext uri="{FF2B5EF4-FFF2-40B4-BE49-F238E27FC236}">
                  <a16:creationId xmlns:a16="http://schemas.microsoft.com/office/drawing/2014/main" id="{797D2BB6-CDEE-4E20-8ADC-B31DBC2FFF28}"/>
                </a:ext>
              </a:extLst>
            </p:cNvPr>
            <p:cNvSpPr>
              <a:spLocks noEditPoints="1"/>
            </p:cNvSpPr>
            <p:nvPr userDrawn="1"/>
          </p:nvSpPr>
          <p:spPr bwMode="auto">
            <a:xfrm>
              <a:off x="2564" y="2514"/>
              <a:ext cx="63" cy="236"/>
            </a:xfrm>
            <a:custGeom>
              <a:avLst/>
              <a:gdLst>
                <a:gd name="T0" fmla="*/ 7 w 44"/>
                <a:gd name="T1" fmla="*/ 146 h 164"/>
                <a:gd name="T2" fmla="*/ 6 w 44"/>
                <a:gd name="T3" fmla="*/ 146 h 164"/>
                <a:gd name="T4" fmla="*/ 7 w 44"/>
                <a:gd name="T5" fmla="*/ 147 h 164"/>
                <a:gd name="T6" fmla="*/ 7 w 44"/>
                <a:gd name="T7" fmla="*/ 146 h 164"/>
                <a:gd name="T8" fmla="*/ 34 w 44"/>
                <a:gd name="T9" fmla="*/ 74 h 164"/>
                <a:gd name="T10" fmla="*/ 31 w 44"/>
                <a:gd name="T11" fmla="*/ 57 h 164"/>
                <a:gd name="T12" fmla="*/ 41 w 44"/>
                <a:gd name="T13" fmla="*/ 35 h 164"/>
                <a:gd name="T14" fmla="*/ 38 w 44"/>
                <a:gd name="T15" fmla="*/ 15 h 164"/>
                <a:gd name="T16" fmla="*/ 38 w 44"/>
                <a:gd name="T17" fmla="*/ 14 h 164"/>
                <a:gd name="T18" fmla="*/ 37 w 44"/>
                <a:gd name="T19" fmla="*/ 2 h 164"/>
                <a:gd name="T20" fmla="*/ 36 w 44"/>
                <a:gd name="T21" fmla="*/ 0 h 164"/>
                <a:gd name="T22" fmla="*/ 12 w 44"/>
                <a:gd name="T23" fmla="*/ 14 h 164"/>
                <a:gd name="T24" fmla="*/ 10 w 44"/>
                <a:gd name="T25" fmla="*/ 25 h 164"/>
                <a:gd name="T26" fmla="*/ 10 w 44"/>
                <a:gd name="T27" fmla="*/ 26 h 164"/>
                <a:gd name="T28" fmla="*/ 10 w 44"/>
                <a:gd name="T29" fmla="*/ 26 h 164"/>
                <a:gd name="T30" fmla="*/ 10 w 44"/>
                <a:gd name="T31" fmla="*/ 26 h 164"/>
                <a:gd name="T32" fmla="*/ 6 w 44"/>
                <a:gd name="T33" fmla="*/ 52 h 164"/>
                <a:gd name="T34" fmla="*/ 2 w 44"/>
                <a:gd name="T35" fmla="*/ 128 h 164"/>
                <a:gd name="T36" fmla="*/ 2 w 44"/>
                <a:gd name="T37" fmla="*/ 128 h 164"/>
                <a:gd name="T38" fmla="*/ 3 w 44"/>
                <a:gd name="T39" fmla="*/ 134 h 164"/>
                <a:gd name="T40" fmla="*/ 3 w 44"/>
                <a:gd name="T41" fmla="*/ 136 h 164"/>
                <a:gd name="T42" fmla="*/ 6 w 44"/>
                <a:gd name="T43" fmla="*/ 146 h 164"/>
                <a:gd name="T44" fmla="*/ 6 w 44"/>
                <a:gd name="T45" fmla="*/ 146 h 164"/>
                <a:gd name="T46" fmla="*/ 6 w 44"/>
                <a:gd name="T47" fmla="*/ 146 h 164"/>
                <a:gd name="T48" fmla="*/ 7 w 44"/>
                <a:gd name="T49" fmla="*/ 147 h 164"/>
                <a:gd name="T50" fmla="*/ 7 w 44"/>
                <a:gd name="T51" fmla="*/ 146 h 164"/>
                <a:gd name="T52" fmla="*/ 10 w 44"/>
                <a:gd name="T53" fmla="*/ 150 h 164"/>
                <a:gd name="T54" fmla="*/ 10 w 44"/>
                <a:gd name="T55" fmla="*/ 150 h 164"/>
                <a:gd name="T56" fmla="*/ 7 w 44"/>
                <a:gd name="T57" fmla="*/ 147 h 164"/>
                <a:gd name="T58" fmla="*/ 9 w 44"/>
                <a:gd name="T59" fmla="*/ 150 h 164"/>
                <a:gd name="T60" fmla="*/ 10 w 44"/>
                <a:gd name="T61" fmla="*/ 153 h 164"/>
                <a:gd name="T62" fmla="*/ 14 w 44"/>
                <a:gd name="T63" fmla="*/ 164 h 164"/>
                <a:gd name="T64" fmla="*/ 29 w 44"/>
                <a:gd name="T65" fmla="*/ 156 h 164"/>
                <a:gd name="T66" fmla="*/ 30 w 44"/>
                <a:gd name="T67" fmla="*/ 147 h 164"/>
                <a:gd name="T68" fmla="*/ 30 w 44"/>
                <a:gd name="T69" fmla="*/ 146 h 164"/>
                <a:gd name="T70" fmla="*/ 31 w 44"/>
                <a:gd name="T71" fmla="*/ 140 h 164"/>
                <a:gd name="T72" fmla="*/ 31 w 44"/>
                <a:gd name="T73" fmla="*/ 137 h 164"/>
                <a:gd name="T74" fmla="*/ 34 w 44"/>
                <a:gd name="T75" fmla="*/ 124 h 164"/>
                <a:gd name="T76" fmla="*/ 34 w 44"/>
                <a:gd name="T77" fmla="*/ 122 h 164"/>
                <a:gd name="T78" fmla="*/ 35 w 44"/>
                <a:gd name="T79" fmla="*/ 117 h 164"/>
                <a:gd name="T80" fmla="*/ 42 w 44"/>
                <a:gd name="T81" fmla="*/ 87 h 164"/>
                <a:gd name="T82" fmla="*/ 38 w 44"/>
                <a:gd name="T83" fmla="*/ 81 h 164"/>
                <a:gd name="T84" fmla="*/ 38 w 44"/>
                <a:gd name="T85" fmla="*/ 82 h 164"/>
                <a:gd name="T86" fmla="*/ 34 w 44"/>
                <a:gd name="T87" fmla="*/ 74 h 164"/>
                <a:gd name="T88" fmla="*/ 27 w 44"/>
                <a:gd name="T89" fmla="*/ 65 h 164"/>
                <a:gd name="T90" fmla="*/ 28 w 44"/>
                <a:gd name="T91" fmla="*/ 65 h 164"/>
                <a:gd name="T92" fmla="*/ 36 w 44"/>
                <a:gd name="T93" fmla="*/ 61 h 164"/>
                <a:gd name="T94" fmla="*/ 27 w 44"/>
                <a:gd name="T95" fmla="*/ 65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 h="164">
                  <a:moveTo>
                    <a:pt x="7" y="146"/>
                  </a:moveTo>
                  <a:cubicBezTo>
                    <a:pt x="6" y="146"/>
                    <a:pt x="6" y="146"/>
                    <a:pt x="6" y="146"/>
                  </a:cubicBezTo>
                  <a:cubicBezTo>
                    <a:pt x="7" y="146"/>
                    <a:pt x="7" y="147"/>
                    <a:pt x="7" y="147"/>
                  </a:cubicBezTo>
                  <a:cubicBezTo>
                    <a:pt x="7" y="147"/>
                    <a:pt x="7" y="146"/>
                    <a:pt x="7" y="146"/>
                  </a:cubicBezTo>
                  <a:close/>
                  <a:moveTo>
                    <a:pt x="34" y="74"/>
                  </a:moveTo>
                  <a:cubicBezTo>
                    <a:pt x="39" y="70"/>
                    <a:pt x="44" y="65"/>
                    <a:pt x="31" y="57"/>
                  </a:cubicBezTo>
                  <a:cubicBezTo>
                    <a:pt x="40" y="55"/>
                    <a:pt x="41" y="46"/>
                    <a:pt x="41" y="35"/>
                  </a:cubicBezTo>
                  <a:cubicBezTo>
                    <a:pt x="40" y="28"/>
                    <a:pt x="39" y="21"/>
                    <a:pt x="38" y="15"/>
                  </a:cubicBezTo>
                  <a:cubicBezTo>
                    <a:pt x="38" y="15"/>
                    <a:pt x="38" y="14"/>
                    <a:pt x="38" y="14"/>
                  </a:cubicBezTo>
                  <a:cubicBezTo>
                    <a:pt x="37" y="9"/>
                    <a:pt x="37" y="4"/>
                    <a:pt x="37" y="2"/>
                  </a:cubicBezTo>
                  <a:cubicBezTo>
                    <a:pt x="31" y="13"/>
                    <a:pt x="33" y="7"/>
                    <a:pt x="36" y="0"/>
                  </a:cubicBezTo>
                  <a:cubicBezTo>
                    <a:pt x="28" y="5"/>
                    <a:pt x="20" y="9"/>
                    <a:pt x="12" y="14"/>
                  </a:cubicBezTo>
                  <a:cubicBezTo>
                    <a:pt x="12" y="17"/>
                    <a:pt x="11" y="21"/>
                    <a:pt x="10" y="25"/>
                  </a:cubicBezTo>
                  <a:cubicBezTo>
                    <a:pt x="10" y="25"/>
                    <a:pt x="10" y="25"/>
                    <a:pt x="10" y="26"/>
                  </a:cubicBezTo>
                  <a:cubicBezTo>
                    <a:pt x="10" y="26"/>
                    <a:pt x="10" y="26"/>
                    <a:pt x="10" y="26"/>
                  </a:cubicBezTo>
                  <a:cubicBezTo>
                    <a:pt x="10" y="26"/>
                    <a:pt x="10" y="26"/>
                    <a:pt x="10" y="26"/>
                  </a:cubicBezTo>
                  <a:cubicBezTo>
                    <a:pt x="8" y="35"/>
                    <a:pt x="7" y="43"/>
                    <a:pt x="6" y="52"/>
                  </a:cubicBezTo>
                  <a:cubicBezTo>
                    <a:pt x="2" y="81"/>
                    <a:pt x="0" y="109"/>
                    <a:pt x="2" y="128"/>
                  </a:cubicBezTo>
                  <a:cubicBezTo>
                    <a:pt x="2" y="128"/>
                    <a:pt x="2" y="128"/>
                    <a:pt x="2" y="128"/>
                  </a:cubicBezTo>
                  <a:cubicBezTo>
                    <a:pt x="2" y="130"/>
                    <a:pt x="2" y="132"/>
                    <a:pt x="3" y="134"/>
                  </a:cubicBezTo>
                  <a:cubicBezTo>
                    <a:pt x="3" y="134"/>
                    <a:pt x="3" y="135"/>
                    <a:pt x="3" y="136"/>
                  </a:cubicBezTo>
                  <a:cubicBezTo>
                    <a:pt x="4" y="140"/>
                    <a:pt x="5" y="144"/>
                    <a:pt x="6" y="146"/>
                  </a:cubicBezTo>
                  <a:cubicBezTo>
                    <a:pt x="6" y="146"/>
                    <a:pt x="6" y="146"/>
                    <a:pt x="6" y="146"/>
                  </a:cubicBezTo>
                  <a:cubicBezTo>
                    <a:pt x="6" y="146"/>
                    <a:pt x="6" y="146"/>
                    <a:pt x="6" y="146"/>
                  </a:cubicBezTo>
                  <a:cubicBezTo>
                    <a:pt x="7" y="146"/>
                    <a:pt x="7" y="147"/>
                    <a:pt x="7" y="147"/>
                  </a:cubicBezTo>
                  <a:cubicBezTo>
                    <a:pt x="7" y="147"/>
                    <a:pt x="7" y="146"/>
                    <a:pt x="7" y="146"/>
                  </a:cubicBezTo>
                  <a:cubicBezTo>
                    <a:pt x="8" y="148"/>
                    <a:pt x="9" y="149"/>
                    <a:pt x="10" y="150"/>
                  </a:cubicBezTo>
                  <a:cubicBezTo>
                    <a:pt x="11" y="151"/>
                    <a:pt x="10" y="151"/>
                    <a:pt x="10" y="150"/>
                  </a:cubicBezTo>
                  <a:cubicBezTo>
                    <a:pt x="9" y="149"/>
                    <a:pt x="8" y="148"/>
                    <a:pt x="7" y="147"/>
                  </a:cubicBezTo>
                  <a:cubicBezTo>
                    <a:pt x="8" y="148"/>
                    <a:pt x="8" y="149"/>
                    <a:pt x="9" y="150"/>
                  </a:cubicBezTo>
                  <a:cubicBezTo>
                    <a:pt x="9" y="151"/>
                    <a:pt x="10" y="152"/>
                    <a:pt x="10" y="153"/>
                  </a:cubicBezTo>
                  <a:cubicBezTo>
                    <a:pt x="11" y="156"/>
                    <a:pt x="13" y="160"/>
                    <a:pt x="14" y="164"/>
                  </a:cubicBezTo>
                  <a:cubicBezTo>
                    <a:pt x="19" y="162"/>
                    <a:pt x="24" y="159"/>
                    <a:pt x="29" y="156"/>
                  </a:cubicBezTo>
                  <a:cubicBezTo>
                    <a:pt x="29" y="153"/>
                    <a:pt x="30" y="150"/>
                    <a:pt x="30" y="147"/>
                  </a:cubicBezTo>
                  <a:cubicBezTo>
                    <a:pt x="30" y="147"/>
                    <a:pt x="30" y="146"/>
                    <a:pt x="30" y="146"/>
                  </a:cubicBezTo>
                  <a:cubicBezTo>
                    <a:pt x="30" y="144"/>
                    <a:pt x="31" y="142"/>
                    <a:pt x="31" y="140"/>
                  </a:cubicBezTo>
                  <a:cubicBezTo>
                    <a:pt x="31" y="139"/>
                    <a:pt x="31" y="138"/>
                    <a:pt x="31" y="137"/>
                  </a:cubicBezTo>
                  <a:cubicBezTo>
                    <a:pt x="32" y="133"/>
                    <a:pt x="33" y="128"/>
                    <a:pt x="34" y="124"/>
                  </a:cubicBezTo>
                  <a:cubicBezTo>
                    <a:pt x="34" y="123"/>
                    <a:pt x="34" y="123"/>
                    <a:pt x="34" y="122"/>
                  </a:cubicBezTo>
                  <a:cubicBezTo>
                    <a:pt x="35" y="120"/>
                    <a:pt x="35" y="119"/>
                    <a:pt x="35" y="117"/>
                  </a:cubicBezTo>
                  <a:cubicBezTo>
                    <a:pt x="39" y="100"/>
                    <a:pt x="43" y="88"/>
                    <a:pt x="42" y="87"/>
                  </a:cubicBezTo>
                  <a:cubicBezTo>
                    <a:pt x="41" y="83"/>
                    <a:pt x="39" y="82"/>
                    <a:pt x="38" y="81"/>
                  </a:cubicBezTo>
                  <a:cubicBezTo>
                    <a:pt x="38" y="82"/>
                    <a:pt x="38" y="82"/>
                    <a:pt x="38" y="82"/>
                  </a:cubicBezTo>
                  <a:cubicBezTo>
                    <a:pt x="18" y="79"/>
                    <a:pt x="27" y="78"/>
                    <a:pt x="34" y="74"/>
                  </a:cubicBezTo>
                  <a:moveTo>
                    <a:pt x="27" y="65"/>
                  </a:moveTo>
                  <a:cubicBezTo>
                    <a:pt x="27" y="65"/>
                    <a:pt x="28" y="65"/>
                    <a:pt x="28" y="65"/>
                  </a:cubicBezTo>
                  <a:cubicBezTo>
                    <a:pt x="31" y="65"/>
                    <a:pt x="34" y="64"/>
                    <a:pt x="36" y="61"/>
                  </a:cubicBezTo>
                  <a:cubicBezTo>
                    <a:pt x="28" y="61"/>
                    <a:pt x="28" y="64"/>
                    <a:pt x="27"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762">
              <a:extLst>
                <a:ext uri="{FF2B5EF4-FFF2-40B4-BE49-F238E27FC236}">
                  <a16:creationId xmlns:a16="http://schemas.microsoft.com/office/drawing/2014/main" id="{2F91BCC2-09AF-4A54-99E1-1B6003254A1E}"/>
                </a:ext>
              </a:extLst>
            </p:cNvPr>
            <p:cNvSpPr>
              <a:spLocks noEditPoints="1"/>
            </p:cNvSpPr>
            <p:nvPr userDrawn="1"/>
          </p:nvSpPr>
          <p:spPr bwMode="auto">
            <a:xfrm>
              <a:off x="3050" y="2268"/>
              <a:ext cx="61" cy="201"/>
            </a:xfrm>
            <a:custGeom>
              <a:avLst/>
              <a:gdLst>
                <a:gd name="T0" fmla="*/ 6 w 43"/>
                <a:gd name="T1" fmla="*/ 125 h 140"/>
                <a:gd name="T2" fmla="*/ 6 w 43"/>
                <a:gd name="T3" fmla="*/ 125 h 140"/>
                <a:gd name="T4" fmla="*/ 6 w 43"/>
                <a:gd name="T5" fmla="*/ 125 h 140"/>
                <a:gd name="T6" fmla="*/ 6 w 43"/>
                <a:gd name="T7" fmla="*/ 125 h 140"/>
                <a:gd name="T8" fmla="*/ 33 w 43"/>
                <a:gd name="T9" fmla="*/ 63 h 140"/>
                <a:gd name="T10" fmla="*/ 30 w 43"/>
                <a:gd name="T11" fmla="*/ 48 h 140"/>
                <a:gd name="T12" fmla="*/ 40 w 43"/>
                <a:gd name="T13" fmla="*/ 30 h 140"/>
                <a:gd name="T14" fmla="*/ 38 w 43"/>
                <a:gd name="T15" fmla="*/ 13 h 140"/>
                <a:gd name="T16" fmla="*/ 38 w 43"/>
                <a:gd name="T17" fmla="*/ 12 h 140"/>
                <a:gd name="T18" fmla="*/ 36 w 43"/>
                <a:gd name="T19" fmla="*/ 1 h 140"/>
                <a:gd name="T20" fmla="*/ 35 w 43"/>
                <a:gd name="T21" fmla="*/ 0 h 140"/>
                <a:gd name="T22" fmla="*/ 12 w 43"/>
                <a:gd name="T23" fmla="*/ 12 h 140"/>
                <a:gd name="T24" fmla="*/ 10 w 43"/>
                <a:gd name="T25" fmla="*/ 21 h 140"/>
                <a:gd name="T26" fmla="*/ 9 w 43"/>
                <a:gd name="T27" fmla="*/ 22 h 140"/>
                <a:gd name="T28" fmla="*/ 9 w 43"/>
                <a:gd name="T29" fmla="*/ 22 h 140"/>
                <a:gd name="T30" fmla="*/ 9 w 43"/>
                <a:gd name="T31" fmla="*/ 22 h 140"/>
                <a:gd name="T32" fmla="*/ 5 w 43"/>
                <a:gd name="T33" fmla="*/ 44 h 140"/>
                <a:gd name="T34" fmla="*/ 1 w 43"/>
                <a:gd name="T35" fmla="*/ 109 h 140"/>
                <a:gd name="T36" fmla="*/ 1 w 43"/>
                <a:gd name="T37" fmla="*/ 109 h 140"/>
                <a:gd name="T38" fmla="*/ 2 w 43"/>
                <a:gd name="T39" fmla="*/ 114 h 140"/>
                <a:gd name="T40" fmla="*/ 2 w 43"/>
                <a:gd name="T41" fmla="*/ 116 h 140"/>
                <a:gd name="T42" fmla="*/ 6 w 43"/>
                <a:gd name="T43" fmla="*/ 125 h 140"/>
                <a:gd name="T44" fmla="*/ 6 w 43"/>
                <a:gd name="T45" fmla="*/ 125 h 140"/>
                <a:gd name="T46" fmla="*/ 6 w 43"/>
                <a:gd name="T47" fmla="*/ 125 h 140"/>
                <a:gd name="T48" fmla="*/ 6 w 43"/>
                <a:gd name="T49" fmla="*/ 125 h 140"/>
                <a:gd name="T50" fmla="*/ 6 w 43"/>
                <a:gd name="T51" fmla="*/ 125 h 140"/>
                <a:gd name="T52" fmla="*/ 9 w 43"/>
                <a:gd name="T53" fmla="*/ 128 h 140"/>
                <a:gd name="T54" fmla="*/ 9 w 43"/>
                <a:gd name="T55" fmla="*/ 128 h 140"/>
                <a:gd name="T56" fmla="*/ 7 w 43"/>
                <a:gd name="T57" fmla="*/ 126 h 140"/>
                <a:gd name="T58" fmla="*/ 8 w 43"/>
                <a:gd name="T59" fmla="*/ 128 h 140"/>
                <a:gd name="T60" fmla="*/ 9 w 43"/>
                <a:gd name="T61" fmla="*/ 130 h 140"/>
                <a:gd name="T62" fmla="*/ 13 w 43"/>
                <a:gd name="T63" fmla="*/ 140 h 140"/>
                <a:gd name="T64" fmla="*/ 29 w 43"/>
                <a:gd name="T65" fmla="*/ 133 h 140"/>
                <a:gd name="T66" fmla="*/ 30 w 43"/>
                <a:gd name="T67" fmla="*/ 125 h 140"/>
                <a:gd name="T68" fmla="*/ 30 w 43"/>
                <a:gd name="T69" fmla="*/ 125 h 140"/>
                <a:gd name="T70" fmla="*/ 31 w 43"/>
                <a:gd name="T71" fmla="*/ 119 h 140"/>
                <a:gd name="T72" fmla="*/ 31 w 43"/>
                <a:gd name="T73" fmla="*/ 117 h 140"/>
                <a:gd name="T74" fmla="*/ 33 w 43"/>
                <a:gd name="T75" fmla="*/ 106 h 140"/>
                <a:gd name="T76" fmla="*/ 34 w 43"/>
                <a:gd name="T77" fmla="*/ 104 h 140"/>
                <a:gd name="T78" fmla="*/ 35 w 43"/>
                <a:gd name="T79" fmla="*/ 100 h 140"/>
                <a:gd name="T80" fmla="*/ 42 w 43"/>
                <a:gd name="T81" fmla="*/ 74 h 140"/>
                <a:gd name="T82" fmla="*/ 37 w 43"/>
                <a:gd name="T83" fmla="*/ 69 h 140"/>
                <a:gd name="T84" fmla="*/ 37 w 43"/>
                <a:gd name="T85" fmla="*/ 70 h 140"/>
                <a:gd name="T86" fmla="*/ 33 w 43"/>
                <a:gd name="T87" fmla="*/ 63 h 140"/>
                <a:gd name="T88" fmla="*/ 26 w 43"/>
                <a:gd name="T89" fmla="*/ 55 h 140"/>
                <a:gd name="T90" fmla="*/ 28 w 43"/>
                <a:gd name="T91" fmla="*/ 55 h 140"/>
                <a:gd name="T92" fmla="*/ 36 w 43"/>
                <a:gd name="T93" fmla="*/ 52 h 140"/>
                <a:gd name="T94" fmla="*/ 26 w 43"/>
                <a:gd name="T95" fmla="*/ 5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140">
                  <a:moveTo>
                    <a:pt x="6" y="125"/>
                  </a:moveTo>
                  <a:cubicBezTo>
                    <a:pt x="6" y="125"/>
                    <a:pt x="6" y="125"/>
                    <a:pt x="6" y="125"/>
                  </a:cubicBezTo>
                  <a:cubicBezTo>
                    <a:pt x="6" y="125"/>
                    <a:pt x="6" y="125"/>
                    <a:pt x="6" y="125"/>
                  </a:cubicBezTo>
                  <a:cubicBezTo>
                    <a:pt x="6" y="125"/>
                    <a:pt x="6" y="125"/>
                    <a:pt x="6" y="125"/>
                  </a:cubicBezTo>
                  <a:close/>
                  <a:moveTo>
                    <a:pt x="33" y="63"/>
                  </a:moveTo>
                  <a:cubicBezTo>
                    <a:pt x="39" y="60"/>
                    <a:pt x="43" y="56"/>
                    <a:pt x="30" y="48"/>
                  </a:cubicBezTo>
                  <a:cubicBezTo>
                    <a:pt x="39" y="47"/>
                    <a:pt x="41" y="39"/>
                    <a:pt x="40" y="30"/>
                  </a:cubicBezTo>
                  <a:cubicBezTo>
                    <a:pt x="40" y="24"/>
                    <a:pt x="39" y="18"/>
                    <a:pt x="38" y="13"/>
                  </a:cubicBezTo>
                  <a:cubicBezTo>
                    <a:pt x="38" y="12"/>
                    <a:pt x="38" y="12"/>
                    <a:pt x="38" y="12"/>
                  </a:cubicBezTo>
                  <a:cubicBezTo>
                    <a:pt x="37" y="7"/>
                    <a:pt x="36" y="4"/>
                    <a:pt x="36" y="1"/>
                  </a:cubicBezTo>
                  <a:cubicBezTo>
                    <a:pt x="30" y="11"/>
                    <a:pt x="33" y="6"/>
                    <a:pt x="35" y="0"/>
                  </a:cubicBezTo>
                  <a:cubicBezTo>
                    <a:pt x="27" y="4"/>
                    <a:pt x="20" y="8"/>
                    <a:pt x="12" y="12"/>
                  </a:cubicBezTo>
                  <a:cubicBezTo>
                    <a:pt x="11" y="15"/>
                    <a:pt x="10" y="18"/>
                    <a:pt x="10" y="21"/>
                  </a:cubicBezTo>
                  <a:cubicBezTo>
                    <a:pt x="10" y="21"/>
                    <a:pt x="9" y="22"/>
                    <a:pt x="9" y="22"/>
                  </a:cubicBezTo>
                  <a:cubicBezTo>
                    <a:pt x="9" y="22"/>
                    <a:pt x="9" y="22"/>
                    <a:pt x="9" y="22"/>
                  </a:cubicBezTo>
                  <a:cubicBezTo>
                    <a:pt x="9" y="22"/>
                    <a:pt x="9" y="22"/>
                    <a:pt x="9" y="22"/>
                  </a:cubicBezTo>
                  <a:cubicBezTo>
                    <a:pt x="8" y="30"/>
                    <a:pt x="6" y="37"/>
                    <a:pt x="5" y="44"/>
                  </a:cubicBezTo>
                  <a:cubicBezTo>
                    <a:pt x="1" y="69"/>
                    <a:pt x="0" y="93"/>
                    <a:pt x="1" y="109"/>
                  </a:cubicBezTo>
                  <a:cubicBezTo>
                    <a:pt x="1" y="109"/>
                    <a:pt x="1" y="109"/>
                    <a:pt x="1" y="109"/>
                  </a:cubicBezTo>
                  <a:cubicBezTo>
                    <a:pt x="2" y="111"/>
                    <a:pt x="2" y="113"/>
                    <a:pt x="2" y="114"/>
                  </a:cubicBezTo>
                  <a:cubicBezTo>
                    <a:pt x="2" y="115"/>
                    <a:pt x="2" y="115"/>
                    <a:pt x="2" y="116"/>
                  </a:cubicBezTo>
                  <a:cubicBezTo>
                    <a:pt x="3" y="120"/>
                    <a:pt x="4" y="123"/>
                    <a:pt x="6" y="125"/>
                  </a:cubicBezTo>
                  <a:cubicBezTo>
                    <a:pt x="6" y="125"/>
                    <a:pt x="6" y="125"/>
                    <a:pt x="6" y="125"/>
                  </a:cubicBezTo>
                  <a:cubicBezTo>
                    <a:pt x="6" y="125"/>
                    <a:pt x="6" y="125"/>
                    <a:pt x="6" y="125"/>
                  </a:cubicBezTo>
                  <a:cubicBezTo>
                    <a:pt x="6" y="125"/>
                    <a:pt x="6" y="125"/>
                    <a:pt x="6" y="125"/>
                  </a:cubicBezTo>
                  <a:cubicBezTo>
                    <a:pt x="6" y="125"/>
                    <a:pt x="6" y="125"/>
                    <a:pt x="6" y="125"/>
                  </a:cubicBezTo>
                  <a:cubicBezTo>
                    <a:pt x="8" y="127"/>
                    <a:pt x="9" y="127"/>
                    <a:pt x="9" y="128"/>
                  </a:cubicBezTo>
                  <a:cubicBezTo>
                    <a:pt x="10" y="129"/>
                    <a:pt x="10" y="129"/>
                    <a:pt x="9" y="128"/>
                  </a:cubicBezTo>
                  <a:cubicBezTo>
                    <a:pt x="9" y="127"/>
                    <a:pt x="7" y="126"/>
                    <a:pt x="7" y="126"/>
                  </a:cubicBezTo>
                  <a:cubicBezTo>
                    <a:pt x="7" y="126"/>
                    <a:pt x="8" y="127"/>
                    <a:pt x="8" y="128"/>
                  </a:cubicBezTo>
                  <a:cubicBezTo>
                    <a:pt x="9" y="129"/>
                    <a:pt x="9" y="129"/>
                    <a:pt x="9" y="130"/>
                  </a:cubicBezTo>
                  <a:cubicBezTo>
                    <a:pt x="11" y="133"/>
                    <a:pt x="12" y="137"/>
                    <a:pt x="13" y="140"/>
                  </a:cubicBezTo>
                  <a:cubicBezTo>
                    <a:pt x="18" y="138"/>
                    <a:pt x="24" y="136"/>
                    <a:pt x="29" y="133"/>
                  </a:cubicBezTo>
                  <a:cubicBezTo>
                    <a:pt x="29" y="130"/>
                    <a:pt x="29" y="128"/>
                    <a:pt x="30" y="125"/>
                  </a:cubicBezTo>
                  <a:cubicBezTo>
                    <a:pt x="30" y="125"/>
                    <a:pt x="30" y="125"/>
                    <a:pt x="30" y="125"/>
                  </a:cubicBezTo>
                  <a:cubicBezTo>
                    <a:pt x="30" y="123"/>
                    <a:pt x="30" y="121"/>
                    <a:pt x="31" y="119"/>
                  </a:cubicBezTo>
                  <a:cubicBezTo>
                    <a:pt x="31" y="119"/>
                    <a:pt x="31" y="118"/>
                    <a:pt x="31" y="117"/>
                  </a:cubicBezTo>
                  <a:cubicBezTo>
                    <a:pt x="32" y="113"/>
                    <a:pt x="32" y="110"/>
                    <a:pt x="33" y="106"/>
                  </a:cubicBezTo>
                  <a:cubicBezTo>
                    <a:pt x="34" y="105"/>
                    <a:pt x="34" y="105"/>
                    <a:pt x="34" y="104"/>
                  </a:cubicBezTo>
                  <a:cubicBezTo>
                    <a:pt x="34" y="103"/>
                    <a:pt x="35" y="101"/>
                    <a:pt x="35" y="100"/>
                  </a:cubicBezTo>
                  <a:cubicBezTo>
                    <a:pt x="39" y="86"/>
                    <a:pt x="42" y="75"/>
                    <a:pt x="42" y="74"/>
                  </a:cubicBezTo>
                  <a:cubicBezTo>
                    <a:pt x="40" y="71"/>
                    <a:pt x="39" y="70"/>
                    <a:pt x="37" y="69"/>
                  </a:cubicBezTo>
                  <a:cubicBezTo>
                    <a:pt x="38" y="70"/>
                    <a:pt x="38" y="70"/>
                    <a:pt x="37" y="70"/>
                  </a:cubicBezTo>
                  <a:cubicBezTo>
                    <a:pt x="18" y="68"/>
                    <a:pt x="26" y="66"/>
                    <a:pt x="33" y="63"/>
                  </a:cubicBezTo>
                  <a:moveTo>
                    <a:pt x="26" y="55"/>
                  </a:moveTo>
                  <a:cubicBezTo>
                    <a:pt x="27" y="55"/>
                    <a:pt x="27" y="55"/>
                    <a:pt x="28" y="55"/>
                  </a:cubicBezTo>
                  <a:cubicBezTo>
                    <a:pt x="31" y="55"/>
                    <a:pt x="33" y="54"/>
                    <a:pt x="36" y="52"/>
                  </a:cubicBezTo>
                  <a:cubicBezTo>
                    <a:pt x="27" y="52"/>
                    <a:pt x="27" y="55"/>
                    <a:pt x="26"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763">
              <a:extLst>
                <a:ext uri="{FF2B5EF4-FFF2-40B4-BE49-F238E27FC236}">
                  <a16:creationId xmlns:a16="http://schemas.microsoft.com/office/drawing/2014/main" id="{3C4E6089-DA8C-469E-83B8-46BD90EA4539}"/>
                </a:ext>
              </a:extLst>
            </p:cNvPr>
            <p:cNvSpPr>
              <a:spLocks noEditPoints="1"/>
            </p:cNvSpPr>
            <p:nvPr userDrawn="1"/>
          </p:nvSpPr>
          <p:spPr bwMode="auto">
            <a:xfrm>
              <a:off x="3307" y="2087"/>
              <a:ext cx="62" cy="201"/>
            </a:xfrm>
            <a:custGeom>
              <a:avLst/>
              <a:gdLst>
                <a:gd name="T0" fmla="*/ 6 w 43"/>
                <a:gd name="T1" fmla="*/ 125 h 140"/>
                <a:gd name="T2" fmla="*/ 6 w 43"/>
                <a:gd name="T3" fmla="*/ 125 h 140"/>
                <a:gd name="T4" fmla="*/ 7 w 43"/>
                <a:gd name="T5" fmla="*/ 125 h 140"/>
                <a:gd name="T6" fmla="*/ 6 w 43"/>
                <a:gd name="T7" fmla="*/ 125 h 140"/>
                <a:gd name="T8" fmla="*/ 34 w 43"/>
                <a:gd name="T9" fmla="*/ 63 h 140"/>
                <a:gd name="T10" fmla="*/ 31 w 43"/>
                <a:gd name="T11" fmla="*/ 49 h 140"/>
                <a:gd name="T12" fmla="*/ 41 w 43"/>
                <a:gd name="T13" fmla="*/ 30 h 140"/>
                <a:gd name="T14" fmla="*/ 38 w 43"/>
                <a:gd name="T15" fmla="*/ 13 h 140"/>
                <a:gd name="T16" fmla="*/ 38 w 43"/>
                <a:gd name="T17" fmla="*/ 12 h 140"/>
                <a:gd name="T18" fmla="*/ 37 w 43"/>
                <a:gd name="T19" fmla="*/ 1 h 140"/>
                <a:gd name="T20" fmla="*/ 35 w 43"/>
                <a:gd name="T21" fmla="*/ 0 h 140"/>
                <a:gd name="T22" fmla="*/ 12 w 43"/>
                <a:gd name="T23" fmla="*/ 12 h 140"/>
                <a:gd name="T24" fmla="*/ 10 w 43"/>
                <a:gd name="T25" fmla="*/ 21 h 140"/>
                <a:gd name="T26" fmla="*/ 10 w 43"/>
                <a:gd name="T27" fmla="*/ 22 h 140"/>
                <a:gd name="T28" fmla="*/ 10 w 43"/>
                <a:gd name="T29" fmla="*/ 22 h 140"/>
                <a:gd name="T30" fmla="*/ 10 w 43"/>
                <a:gd name="T31" fmla="*/ 22 h 140"/>
                <a:gd name="T32" fmla="*/ 6 w 43"/>
                <a:gd name="T33" fmla="*/ 44 h 140"/>
                <a:gd name="T34" fmla="*/ 2 w 43"/>
                <a:gd name="T35" fmla="*/ 109 h 140"/>
                <a:gd name="T36" fmla="*/ 2 w 43"/>
                <a:gd name="T37" fmla="*/ 109 h 140"/>
                <a:gd name="T38" fmla="*/ 2 w 43"/>
                <a:gd name="T39" fmla="*/ 114 h 140"/>
                <a:gd name="T40" fmla="*/ 3 w 43"/>
                <a:gd name="T41" fmla="*/ 116 h 140"/>
                <a:gd name="T42" fmla="*/ 6 w 43"/>
                <a:gd name="T43" fmla="*/ 125 h 140"/>
                <a:gd name="T44" fmla="*/ 6 w 43"/>
                <a:gd name="T45" fmla="*/ 125 h 140"/>
                <a:gd name="T46" fmla="*/ 6 w 43"/>
                <a:gd name="T47" fmla="*/ 125 h 140"/>
                <a:gd name="T48" fmla="*/ 7 w 43"/>
                <a:gd name="T49" fmla="*/ 125 h 140"/>
                <a:gd name="T50" fmla="*/ 6 w 43"/>
                <a:gd name="T51" fmla="*/ 125 h 140"/>
                <a:gd name="T52" fmla="*/ 10 w 43"/>
                <a:gd name="T53" fmla="*/ 128 h 140"/>
                <a:gd name="T54" fmla="*/ 10 w 43"/>
                <a:gd name="T55" fmla="*/ 128 h 140"/>
                <a:gd name="T56" fmla="*/ 7 w 43"/>
                <a:gd name="T57" fmla="*/ 126 h 140"/>
                <a:gd name="T58" fmla="*/ 9 w 43"/>
                <a:gd name="T59" fmla="*/ 128 h 140"/>
                <a:gd name="T60" fmla="*/ 10 w 43"/>
                <a:gd name="T61" fmla="*/ 130 h 140"/>
                <a:gd name="T62" fmla="*/ 14 w 43"/>
                <a:gd name="T63" fmla="*/ 140 h 140"/>
                <a:gd name="T64" fmla="*/ 29 w 43"/>
                <a:gd name="T65" fmla="*/ 133 h 140"/>
                <a:gd name="T66" fmla="*/ 30 w 43"/>
                <a:gd name="T67" fmla="*/ 125 h 140"/>
                <a:gd name="T68" fmla="*/ 30 w 43"/>
                <a:gd name="T69" fmla="*/ 125 h 140"/>
                <a:gd name="T70" fmla="*/ 31 w 43"/>
                <a:gd name="T71" fmla="*/ 119 h 140"/>
                <a:gd name="T72" fmla="*/ 31 w 43"/>
                <a:gd name="T73" fmla="*/ 117 h 140"/>
                <a:gd name="T74" fmla="*/ 34 w 43"/>
                <a:gd name="T75" fmla="*/ 106 h 140"/>
                <a:gd name="T76" fmla="*/ 34 w 43"/>
                <a:gd name="T77" fmla="*/ 104 h 140"/>
                <a:gd name="T78" fmla="*/ 35 w 43"/>
                <a:gd name="T79" fmla="*/ 100 h 140"/>
                <a:gd name="T80" fmla="*/ 42 w 43"/>
                <a:gd name="T81" fmla="*/ 74 h 140"/>
                <a:gd name="T82" fmla="*/ 38 w 43"/>
                <a:gd name="T83" fmla="*/ 69 h 140"/>
                <a:gd name="T84" fmla="*/ 38 w 43"/>
                <a:gd name="T85" fmla="*/ 70 h 140"/>
                <a:gd name="T86" fmla="*/ 33 w 43"/>
                <a:gd name="T87" fmla="*/ 63 h 140"/>
                <a:gd name="T88" fmla="*/ 27 w 43"/>
                <a:gd name="T89" fmla="*/ 55 h 140"/>
                <a:gd name="T90" fmla="*/ 28 w 43"/>
                <a:gd name="T91" fmla="*/ 55 h 140"/>
                <a:gd name="T92" fmla="*/ 36 w 43"/>
                <a:gd name="T93" fmla="*/ 52 h 140"/>
                <a:gd name="T94" fmla="*/ 27 w 43"/>
                <a:gd name="T95" fmla="*/ 5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140">
                  <a:moveTo>
                    <a:pt x="6" y="125"/>
                  </a:moveTo>
                  <a:cubicBezTo>
                    <a:pt x="6" y="125"/>
                    <a:pt x="6" y="125"/>
                    <a:pt x="6" y="125"/>
                  </a:cubicBezTo>
                  <a:cubicBezTo>
                    <a:pt x="6" y="125"/>
                    <a:pt x="6" y="125"/>
                    <a:pt x="7" y="125"/>
                  </a:cubicBezTo>
                  <a:cubicBezTo>
                    <a:pt x="7" y="125"/>
                    <a:pt x="6" y="125"/>
                    <a:pt x="6" y="125"/>
                  </a:cubicBezTo>
                  <a:close/>
                  <a:moveTo>
                    <a:pt x="34" y="63"/>
                  </a:moveTo>
                  <a:cubicBezTo>
                    <a:pt x="39" y="60"/>
                    <a:pt x="43" y="56"/>
                    <a:pt x="31" y="49"/>
                  </a:cubicBezTo>
                  <a:cubicBezTo>
                    <a:pt x="39" y="47"/>
                    <a:pt x="41" y="39"/>
                    <a:pt x="41" y="30"/>
                  </a:cubicBezTo>
                  <a:cubicBezTo>
                    <a:pt x="40" y="24"/>
                    <a:pt x="39" y="18"/>
                    <a:pt x="38" y="13"/>
                  </a:cubicBezTo>
                  <a:cubicBezTo>
                    <a:pt x="38" y="12"/>
                    <a:pt x="38" y="12"/>
                    <a:pt x="38" y="12"/>
                  </a:cubicBezTo>
                  <a:cubicBezTo>
                    <a:pt x="37" y="7"/>
                    <a:pt x="37" y="4"/>
                    <a:pt x="37" y="1"/>
                  </a:cubicBezTo>
                  <a:cubicBezTo>
                    <a:pt x="31" y="11"/>
                    <a:pt x="33" y="6"/>
                    <a:pt x="35" y="0"/>
                  </a:cubicBezTo>
                  <a:cubicBezTo>
                    <a:pt x="28" y="4"/>
                    <a:pt x="20" y="8"/>
                    <a:pt x="12" y="12"/>
                  </a:cubicBezTo>
                  <a:cubicBezTo>
                    <a:pt x="11" y="15"/>
                    <a:pt x="11" y="18"/>
                    <a:pt x="10" y="21"/>
                  </a:cubicBezTo>
                  <a:cubicBezTo>
                    <a:pt x="10" y="21"/>
                    <a:pt x="10" y="22"/>
                    <a:pt x="10" y="22"/>
                  </a:cubicBezTo>
                  <a:cubicBezTo>
                    <a:pt x="10" y="22"/>
                    <a:pt x="10" y="22"/>
                    <a:pt x="10" y="22"/>
                  </a:cubicBezTo>
                  <a:cubicBezTo>
                    <a:pt x="10" y="22"/>
                    <a:pt x="10" y="22"/>
                    <a:pt x="10" y="22"/>
                  </a:cubicBezTo>
                  <a:cubicBezTo>
                    <a:pt x="8" y="30"/>
                    <a:pt x="7" y="37"/>
                    <a:pt x="6" y="44"/>
                  </a:cubicBezTo>
                  <a:cubicBezTo>
                    <a:pt x="2" y="69"/>
                    <a:pt x="0" y="93"/>
                    <a:pt x="2" y="109"/>
                  </a:cubicBezTo>
                  <a:cubicBezTo>
                    <a:pt x="2" y="109"/>
                    <a:pt x="2" y="109"/>
                    <a:pt x="2" y="109"/>
                  </a:cubicBezTo>
                  <a:cubicBezTo>
                    <a:pt x="2" y="111"/>
                    <a:pt x="2" y="113"/>
                    <a:pt x="2" y="114"/>
                  </a:cubicBezTo>
                  <a:cubicBezTo>
                    <a:pt x="3" y="115"/>
                    <a:pt x="3" y="115"/>
                    <a:pt x="3" y="116"/>
                  </a:cubicBezTo>
                  <a:cubicBezTo>
                    <a:pt x="4" y="120"/>
                    <a:pt x="5" y="123"/>
                    <a:pt x="6" y="125"/>
                  </a:cubicBezTo>
                  <a:cubicBezTo>
                    <a:pt x="6" y="125"/>
                    <a:pt x="6" y="125"/>
                    <a:pt x="6" y="125"/>
                  </a:cubicBezTo>
                  <a:cubicBezTo>
                    <a:pt x="6" y="125"/>
                    <a:pt x="6" y="125"/>
                    <a:pt x="6" y="125"/>
                  </a:cubicBezTo>
                  <a:cubicBezTo>
                    <a:pt x="6" y="125"/>
                    <a:pt x="6" y="125"/>
                    <a:pt x="7" y="125"/>
                  </a:cubicBezTo>
                  <a:cubicBezTo>
                    <a:pt x="7" y="125"/>
                    <a:pt x="6" y="125"/>
                    <a:pt x="6" y="125"/>
                  </a:cubicBezTo>
                  <a:cubicBezTo>
                    <a:pt x="8" y="127"/>
                    <a:pt x="9" y="127"/>
                    <a:pt x="10" y="128"/>
                  </a:cubicBezTo>
                  <a:cubicBezTo>
                    <a:pt x="11" y="129"/>
                    <a:pt x="10" y="129"/>
                    <a:pt x="10" y="128"/>
                  </a:cubicBezTo>
                  <a:cubicBezTo>
                    <a:pt x="9" y="127"/>
                    <a:pt x="8" y="126"/>
                    <a:pt x="7" y="126"/>
                  </a:cubicBezTo>
                  <a:cubicBezTo>
                    <a:pt x="8" y="126"/>
                    <a:pt x="8" y="127"/>
                    <a:pt x="9" y="128"/>
                  </a:cubicBezTo>
                  <a:cubicBezTo>
                    <a:pt x="9" y="129"/>
                    <a:pt x="10" y="130"/>
                    <a:pt x="10" y="130"/>
                  </a:cubicBezTo>
                  <a:cubicBezTo>
                    <a:pt x="11" y="133"/>
                    <a:pt x="12" y="137"/>
                    <a:pt x="14" y="140"/>
                  </a:cubicBezTo>
                  <a:cubicBezTo>
                    <a:pt x="19" y="138"/>
                    <a:pt x="24" y="136"/>
                    <a:pt x="29" y="133"/>
                  </a:cubicBezTo>
                  <a:cubicBezTo>
                    <a:pt x="29" y="130"/>
                    <a:pt x="30" y="128"/>
                    <a:pt x="30" y="125"/>
                  </a:cubicBezTo>
                  <a:cubicBezTo>
                    <a:pt x="30" y="125"/>
                    <a:pt x="30" y="125"/>
                    <a:pt x="30" y="125"/>
                  </a:cubicBezTo>
                  <a:cubicBezTo>
                    <a:pt x="30" y="123"/>
                    <a:pt x="31" y="121"/>
                    <a:pt x="31" y="119"/>
                  </a:cubicBezTo>
                  <a:cubicBezTo>
                    <a:pt x="31" y="119"/>
                    <a:pt x="31" y="118"/>
                    <a:pt x="31" y="117"/>
                  </a:cubicBezTo>
                  <a:cubicBezTo>
                    <a:pt x="32" y="114"/>
                    <a:pt x="33" y="110"/>
                    <a:pt x="34" y="106"/>
                  </a:cubicBezTo>
                  <a:cubicBezTo>
                    <a:pt x="34" y="105"/>
                    <a:pt x="34" y="105"/>
                    <a:pt x="34" y="104"/>
                  </a:cubicBezTo>
                  <a:cubicBezTo>
                    <a:pt x="35" y="103"/>
                    <a:pt x="35" y="101"/>
                    <a:pt x="35" y="100"/>
                  </a:cubicBezTo>
                  <a:cubicBezTo>
                    <a:pt x="39" y="86"/>
                    <a:pt x="43" y="75"/>
                    <a:pt x="42" y="74"/>
                  </a:cubicBezTo>
                  <a:cubicBezTo>
                    <a:pt x="41" y="71"/>
                    <a:pt x="39" y="70"/>
                    <a:pt x="38" y="69"/>
                  </a:cubicBezTo>
                  <a:cubicBezTo>
                    <a:pt x="38" y="70"/>
                    <a:pt x="38" y="70"/>
                    <a:pt x="38" y="70"/>
                  </a:cubicBezTo>
                  <a:cubicBezTo>
                    <a:pt x="18" y="68"/>
                    <a:pt x="27" y="66"/>
                    <a:pt x="33" y="63"/>
                  </a:cubicBezTo>
                  <a:moveTo>
                    <a:pt x="27" y="55"/>
                  </a:moveTo>
                  <a:cubicBezTo>
                    <a:pt x="27" y="55"/>
                    <a:pt x="28" y="55"/>
                    <a:pt x="28" y="55"/>
                  </a:cubicBezTo>
                  <a:cubicBezTo>
                    <a:pt x="31" y="55"/>
                    <a:pt x="34" y="54"/>
                    <a:pt x="36" y="52"/>
                  </a:cubicBezTo>
                  <a:cubicBezTo>
                    <a:pt x="28" y="52"/>
                    <a:pt x="28" y="55"/>
                    <a:pt x="27"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764">
              <a:extLst>
                <a:ext uri="{FF2B5EF4-FFF2-40B4-BE49-F238E27FC236}">
                  <a16:creationId xmlns:a16="http://schemas.microsoft.com/office/drawing/2014/main" id="{77AA0EEE-C691-4644-A4EE-11F4F8922ECC}"/>
                </a:ext>
              </a:extLst>
            </p:cNvPr>
            <p:cNvSpPr>
              <a:spLocks noEditPoints="1"/>
            </p:cNvSpPr>
            <p:nvPr userDrawn="1"/>
          </p:nvSpPr>
          <p:spPr bwMode="auto">
            <a:xfrm>
              <a:off x="3612" y="1810"/>
              <a:ext cx="63" cy="193"/>
            </a:xfrm>
            <a:custGeom>
              <a:avLst/>
              <a:gdLst>
                <a:gd name="T0" fmla="*/ 7 w 44"/>
                <a:gd name="T1" fmla="*/ 119 h 134"/>
                <a:gd name="T2" fmla="*/ 7 w 44"/>
                <a:gd name="T3" fmla="*/ 119 h 134"/>
                <a:gd name="T4" fmla="*/ 7 w 44"/>
                <a:gd name="T5" fmla="*/ 119 h 134"/>
                <a:gd name="T6" fmla="*/ 7 w 44"/>
                <a:gd name="T7" fmla="*/ 119 h 134"/>
                <a:gd name="T8" fmla="*/ 34 w 44"/>
                <a:gd name="T9" fmla="*/ 60 h 134"/>
                <a:gd name="T10" fmla="*/ 31 w 44"/>
                <a:gd name="T11" fmla="*/ 46 h 134"/>
                <a:gd name="T12" fmla="*/ 41 w 44"/>
                <a:gd name="T13" fmla="*/ 28 h 134"/>
                <a:gd name="T14" fmla="*/ 39 w 44"/>
                <a:gd name="T15" fmla="*/ 12 h 134"/>
                <a:gd name="T16" fmla="*/ 38 w 44"/>
                <a:gd name="T17" fmla="*/ 11 h 134"/>
                <a:gd name="T18" fmla="*/ 37 w 44"/>
                <a:gd name="T19" fmla="*/ 1 h 134"/>
                <a:gd name="T20" fmla="*/ 36 w 44"/>
                <a:gd name="T21" fmla="*/ 0 h 134"/>
                <a:gd name="T22" fmla="*/ 13 w 44"/>
                <a:gd name="T23" fmla="*/ 10 h 134"/>
                <a:gd name="T24" fmla="*/ 10 w 44"/>
                <a:gd name="T25" fmla="*/ 19 h 134"/>
                <a:gd name="T26" fmla="*/ 10 w 44"/>
                <a:gd name="T27" fmla="*/ 20 h 134"/>
                <a:gd name="T28" fmla="*/ 10 w 44"/>
                <a:gd name="T29" fmla="*/ 21 h 134"/>
                <a:gd name="T30" fmla="*/ 10 w 44"/>
                <a:gd name="T31" fmla="*/ 21 h 134"/>
                <a:gd name="T32" fmla="*/ 6 w 44"/>
                <a:gd name="T33" fmla="*/ 42 h 134"/>
                <a:gd name="T34" fmla="*/ 2 w 44"/>
                <a:gd name="T35" fmla="*/ 104 h 134"/>
                <a:gd name="T36" fmla="*/ 2 w 44"/>
                <a:gd name="T37" fmla="*/ 104 h 134"/>
                <a:gd name="T38" fmla="*/ 3 w 44"/>
                <a:gd name="T39" fmla="*/ 109 h 134"/>
                <a:gd name="T40" fmla="*/ 3 w 44"/>
                <a:gd name="T41" fmla="*/ 111 h 134"/>
                <a:gd name="T42" fmla="*/ 6 w 44"/>
                <a:gd name="T43" fmla="*/ 119 h 134"/>
                <a:gd name="T44" fmla="*/ 7 w 44"/>
                <a:gd name="T45" fmla="*/ 119 h 134"/>
                <a:gd name="T46" fmla="*/ 7 w 44"/>
                <a:gd name="T47" fmla="*/ 119 h 134"/>
                <a:gd name="T48" fmla="*/ 7 w 44"/>
                <a:gd name="T49" fmla="*/ 119 h 134"/>
                <a:gd name="T50" fmla="*/ 7 w 44"/>
                <a:gd name="T51" fmla="*/ 119 h 134"/>
                <a:gd name="T52" fmla="*/ 10 w 44"/>
                <a:gd name="T53" fmla="*/ 122 h 134"/>
                <a:gd name="T54" fmla="*/ 10 w 44"/>
                <a:gd name="T55" fmla="*/ 122 h 134"/>
                <a:gd name="T56" fmla="*/ 7 w 44"/>
                <a:gd name="T57" fmla="*/ 120 h 134"/>
                <a:gd name="T58" fmla="*/ 9 w 44"/>
                <a:gd name="T59" fmla="*/ 122 h 134"/>
                <a:gd name="T60" fmla="*/ 10 w 44"/>
                <a:gd name="T61" fmla="*/ 124 h 134"/>
                <a:gd name="T62" fmla="*/ 14 w 44"/>
                <a:gd name="T63" fmla="*/ 134 h 134"/>
                <a:gd name="T64" fmla="*/ 30 w 44"/>
                <a:gd name="T65" fmla="*/ 127 h 134"/>
                <a:gd name="T66" fmla="*/ 30 w 44"/>
                <a:gd name="T67" fmla="*/ 119 h 134"/>
                <a:gd name="T68" fmla="*/ 30 w 44"/>
                <a:gd name="T69" fmla="*/ 119 h 134"/>
                <a:gd name="T70" fmla="*/ 31 w 44"/>
                <a:gd name="T71" fmla="*/ 114 h 134"/>
                <a:gd name="T72" fmla="*/ 32 w 44"/>
                <a:gd name="T73" fmla="*/ 112 h 134"/>
                <a:gd name="T74" fmla="*/ 34 w 44"/>
                <a:gd name="T75" fmla="*/ 101 h 134"/>
                <a:gd name="T76" fmla="*/ 35 w 44"/>
                <a:gd name="T77" fmla="*/ 99 h 134"/>
                <a:gd name="T78" fmla="*/ 36 w 44"/>
                <a:gd name="T79" fmla="*/ 95 h 134"/>
                <a:gd name="T80" fmla="*/ 42 w 44"/>
                <a:gd name="T81" fmla="*/ 70 h 134"/>
                <a:gd name="T82" fmla="*/ 38 w 44"/>
                <a:gd name="T83" fmla="*/ 66 h 134"/>
                <a:gd name="T84" fmla="*/ 38 w 44"/>
                <a:gd name="T85" fmla="*/ 66 h 134"/>
                <a:gd name="T86" fmla="*/ 34 w 44"/>
                <a:gd name="T87" fmla="*/ 60 h 134"/>
                <a:gd name="T88" fmla="*/ 27 w 44"/>
                <a:gd name="T89" fmla="*/ 52 h 134"/>
                <a:gd name="T90" fmla="*/ 28 w 44"/>
                <a:gd name="T91" fmla="*/ 52 h 134"/>
                <a:gd name="T92" fmla="*/ 36 w 44"/>
                <a:gd name="T93" fmla="*/ 50 h 134"/>
                <a:gd name="T94" fmla="*/ 27 w 44"/>
                <a:gd name="T95" fmla="*/ 52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 h="134">
                  <a:moveTo>
                    <a:pt x="7" y="119"/>
                  </a:moveTo>
                  <a:cubicBezTo>
                    <a:pt x="7" y="119"/>
                    <a:pt x="7" y="119"/>
                    <a:pt x="7" y="119"/>
                  </a:cubicBezTo>
                  <a:cubicBezTo>
                    <a:pt x="7" y="119"/>
                    <a:pt x="7" y="119"/>
                    <a:pt x="7" y="119"/>
                  </a:cubicBezTo>
                  <a:cubicBezTo>
                    <a:pt x="7" y="119"/>
                    <a:pt x="7" y="119"/>
                    <a:pt x="7" y="119"/>
                  </a:cubicBezTo>
                  <a:close/>
                  <a:moveTo>
                    <a:pt x="34" y="60"/>
                  </a:moveTo>
                  <a:cubicBezTo>
                    <a:pt x="40" y="57"/>
                    <a:pt x="44" y="53"/>
                    <a:pt x="31" y="46"/>
                  </a:cubicBezTo>
                  <a:cubicBezTo>
                    <a:pt x="40" y="45"/>
                    <a:pt x="42" y="37"/>
                    <a:pt x="41" y="28"/>
                  </a:cubicBezTo>
                  <a:cubicBezTo>
                    <a:pt x="41" y="23"/>
                    <a:pt x="39" y="17"/>
                    <a:pt x="39" y="12"/>
                  </a:cubicBezTo>
                  <a:cubicBezTo>
                    <a:pt x="38" y="11"/>
                    <a:pt x="38" y="11"/>
                    <a:pt x="38" y="11"/>
                  </a:cubicBezTo>
                  <a:cubicBezTo>
                    <a:pt x="38" y="6"/>
                    <a:pt x="37" y="3"/>
                    <a:pt x="37" y="1"/>
                  </a:cubicBezTo>
                  <a:cubicBezTo>
                    <a:pt x="31" y="10"/>
                    <a:pt x="33" y="5"/>
                    <a:pt x="36" y="0"/>
                  </a:cubicBezTo>
                  <a:cubicBezTo>
                    <a:pt x="28" y="3"/>
                    <a:pt x="20" y="7"/>
                    <a:pt x="13" y="10"/>
                  </a:cubicBezTo>
                  <a:cubicBezTo>
                    <a:pt x="12" y="13"/>
                    <a:pt x="11" y="16"/>
                    <a:pt x="10" y="19"/>
                  </a:cubicBezTo>
                  <a:cubicBezTo>
                    <a:pt x="10" y="20"/>
                    <a:pt x="10" y="20"/>
                    <a:pt x="10" y="20"/>
                  </a:cubicBezTo>
                  <a:cubicBezTo>
                    <a:pt x="10" y="21"/>
                    <a:pt x="10" y="21"/>
                    <a:pt x="10" y="21"/>
                  </a:cubicBezTo>
                  <a:cubicBezTo>
                    <a:pt x="10" y="21"/>
                    <a:pt x="10" y="21"/>
                    <a:pt x="10" y="21"/>
                  </a:cubicBezTo>
                  <a:cubicBezTo>
                    <a:pt x="9" y="28"/>
                    <a:pt x="7" y="35"/>
                    <a:pt x="6" y="42"/>
                  </a:cubicBezTo>
                  <a:cubicBezTo>
                    <a:pt x="2" y="65"/>
                    <a:pt x="0" y="89"/>
                    <a:pt x="2" y="104"/>
                  </a:cubicBezTo>
                  <a:cubicBezTo>
                    <a:pt x="2" y="104"/>
                    <a:pt x="2" y="104"/>
                    <a:pt x="2" y="104"/>
                  </a:cubicBezTo>
                  <a:cubicBezTo>
                    <a:pt x="2" y="106"/>
                    <a:pt x="3" y="107"/>
                    <a:pt x="3" y="109"/>
                  </a:cubicBezTo>
                  <a:cubicBezTo>
                    <a:pt x="3" y="109"/>
                    <a:pt x="3" y="110"/>
                    <a:pt x="3" y="111"/>
                  </a:cubicBezTo>
                  <a:cubicBezTo>
                    <a:pt x="4" y="114"/>
                    <a:pt x="5" y="117"/>
                    <a:pt x="6" y="119"/>
                  </a:cubicBezTo>
                  <a:cubicBezTo>
                    <a:pt x="6" y="119"/>
                    <a:pt x="7" y="119"/>
                    <a:pt x="7" y="119"/>
                  </a:cubicBezTo>
                  <a:cubicBezTo>
                    <a:pt x="7" y="119"/>
                    <a:pt x="7" y="119"/>
                    <a:pt x="7" y="119"/>
                  </a:cubicBezTo>
                  <a:cubicBezTo>
                    <a:pt x="7" y="119"/>
                    <a:pt x="7" y="119"/>
                    <a:pt x="7" y="119"/>
                  </a:cubicBezTo>
                  <a:cubicBezTo>
                    <a:pt x="7" y="119"/>
                    <a:pt x="7" y="119"/>
                    <a:pt x="7" y="119"/>
                  </a:cubicBezTo>
                  <a:cubicBezTo>
                    <a:pt x="9" y="121"/>
                    <a:pt x="10" y="122"/>
                    <a:pt x="10" y="122"/>
                  </a:cubicBezTo>
                  <a:cubicBezTo>
                    <a:pt x="11" y="123"/>
                    <a:pt x="11" y="123"/>
                    <a:pt x="10" y="122"/>
                  </a:cubicBezTo>
                  <a:cubicBezTo>
                    <a:pt x="9" y="122"/>
                    <a:pt x="8" y="121"/>
                    <a:pt x="7" y="120"/>
                  </a:cubicBezTo>
                  <a:cubicBezTo>
                    <a:pt x="8" y="120"/>
                    <a:pt x="9" y="121"/>
                    <a:pt x="9" y="122"/>
                  </a:cubicBezTo>
                  <a:cubicBezTo>
                    <a:pt x="10" y="123"/>
                    <a:pt x="10" y="123"/>
                    <a:pt x="10" y="124"/>
                  </a:cubicBezTo>
                  <a:cubicBezTo>
                    <a:pt x="12" y="127"/>
                    <a:pt x="13" y="130"/>
                    <a:pt x="14" y="134"/>
                  </a:cubicBezTo>
                  <a:cubicBezTo>
                    <a:pt x="19" y="132"/>
                    <a:pt x="24" y="129"/>
                    <a:pt x="30" y="127"/>
                  </a:cubicBezTo>
                  <a:cubicBezTo>
                    <a:pt x="30" y="124"/>
                    <a:pt x="30" y="122"/>
                    <a:pt x="30" y="119"/>
                  </a:cubicBezTo>
                  <a:cubicBezTo>
                    <a:pt x="30" y="119"/>
                    <a:pt x="30" y="119"/>
                    <a:pt x="30" y="119"/>
                  </a:cubicBezTo>
                  <a:cubicBezTo>
                    <a:pt x="31" y="117"/>
                    <a:pt x="31" y="116"/>
                    <a:pt x="31" y="114"/>
                  </a:cubicBezTo>
                  <a:cubicBezTo>
                    <a:pt x="31" y="113"/>
                    <a:pt x="32" y="112"/>
                    <a:pt x="32" y="112"/>
                  </a:cubicBezTo>
                  <a:cubicBezTo>
                    <a:pt x="32" y="108"/>
                    <a:pt x="33" y="104"/>
                    <a:pt x="34" y="101"/>
                  </a:cubicBezTo>
                  <a:cubicBezTo>
                    <a:pt x="34" y="100"/>
                    <a:pt x="34" y="100"/>
                    <a:pt x="35" y="99"/>
                  </a:cubicBezTo>
                  <a:cubicBezTo>
                    <a:pt x="35" y="98"/>
                    <a:pt x="35" y="96"/>
                    <a:pt x="36" y="95"/>
                  </a:cubicBezTo>
                  <a:cubicBezTo>
                    <a:pt x="39" y="82"/>
                    <a:pt x="43" y="71"/>
                    <a:pt x="42" y="70"/>
                  </a:cubicBezTo>
                  <a:cubicBezTo>
                    <a:pt x="41" y="67"/>
                    <a:pt x="40" y="67"/>
                    <a:pt x="38" y="66"/>
                  </a:cubicBezTo>
                  <a:cubicBezTo>
                    <a:pt x="39" y="66"/>
                    <a:pt x="39" y="66"/>
                    <a:pt x="38" y="66"/>
                  </a:cubicBezTo>
                  <a:cubicBezTo>
                    <a:pt x="18" y="64"/>
                    <a:pt x="27" y="63"/>
                    <a:pt x="34" y="60"/>
                  </a:cubicBezTo>
                  <a:moveTo>
                    <a:pt x="27" y="52"/>
                  </a:moveTo>
                  <a:cubicBezTo>
                    <a:pt x="28" y="52"/>
                    <a:pt x="28" y="52"/>
                    <a:pt x="28" y="52"/>
                  </a:cubicBezTo>
                  <a:cubicBezTo>
                    <a:pt x="32" y="52"/>
                    <a:pt x="34" y="51"/>
                    <a:pt x="36" y="50"/>
                  </a:cubicBezTo>
                  <a:cubicBezTo>
                    <a:pt x="28" y="49"/>
                    <a:pt x="28" y="52"/>
                    <a:pt x="27"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765">
              <a:extLst>
                <a:ext uri="{FF2B5EF4-FFF2-40B4-BE49-F238E27FC236}">
                  <a16:creationId xmlns:a16="http://schemas.microsoft.com/office/drawing/2014/main" id="{D3CC5E83-D835-468B-B668-427098463FDF}"/>
                </a:ext>
              </a:extLst>
            </p:cNvPr>
            <p:cNvSpPr>
              <a:spLocks noEditPoints="1"/>
            </p:cNvSpPr>
            <p:nvPr userDrawn="1"/>
          </p:nvSpPr>
          <p:spPr bwMode="auto">
            <a:xfrm>
              <a:off x="2745" y="2435"/>
              <a:ext cx="37" cy="210"/>
            </a:xfrm>
            <a:custGeom>
              <a:avLst/>
              <a:gdLst>
                <a:gd name="T0" fmla="*/ 4 w 26"/>
                <a:gd name="T1" fmla="*/ 130 h 146"/>
                <a:gd name="T2" fmla="*/ 4 w 26"/>
                <a:gd name="T3" fmla="*/ 130 h 146"/>
                <a:gd name="T4" fmla="*/ 4 w 26"/>
                <a:gd name="T5" fmla="*/ 130 h 146"/>
                <a:gd name="T6" fmla="*/ 4 w 26"/>
                <a:gd name="T7" fmla="*/ 130 h 146"/>
                <a:gd name="T8" fmla="*/ 20 w 26"/>
                <a:gd name="T9" fmla="*/ 65 h 146"/>
                <a:gd name="T10" fmla="*/ 18 w 26"/>
                <a:gd name="T11" fmla="*/ 50 h 146"/>
                <a:gd name="T12" fmla="*/ 25 w 26"/>
                <a:gd name="T13" fmla="*/ 30 h 146"/>
                <a:gd name="T14" fmla="*/ 23 w 26"/>
                <a:gd name="T15" fmla="*/ 13 h 146"/>
                <a:gd name="T16" fmla="*/ 23 w 26"/>
                <a:gd name="T17" fmla="*/ 11 h 146"/>
                <a:gd name="T18" fmla="*/ 22 w 26"/>
                <a:gd name="T19" fmla="*/ 1 h 146"/>
                <a:gd name="T20" fmla="*/ 21 w 26"/>
                <a:gd name="T21" fmla="*/ 0 h 146"/>
                <a:gd name="T22" fmla="*/ 7 w 26"/>
                <a:gd name="T23" fmla="*/ 11 h 146"/>
                <a:gd name="T24" fmla="*/ 6 w 26"/>
                <a:gd name="T25" fmla="*/ 21 h 146"/>
                <a:gd name="T26" fmla="*/ 6 w 26"/>
                <a:gd name="T27" fmla="*/ 22 h 146"/>
                <a:gd name="T28" fmla="*/ 6 w 26"/>
                <a:gd name="T29" fmla="*/ 23 h 146"/>
                <a:gd name="T30" fmla="*/ 6 w 26"/>
                <a:gd name="T31" fmla="*/ 23 h 146"/>
                <a:gd name="T32" fmla="*/ 3 w 26"/>
                <a:gd name="T33" fmla="*/ 46 h 146"/>
                <a:gd name="T34" fmla="*/ 1 w 26"/>
                <a:gd name="T35" fmla="*/ 113 h 146"/>
                <a:gd name="T36" fmla="*/ 1 w 26"/>
                <a:gd name="T37" fmla="*/ 114 h 146"/>
                <a:gd name="T38" fmla="*/ 1 w 26"/>
                <a:gd name="T39" fmla="*/ 118 h 146"/>
                <a:gd name="T40" fmla="*/ 2 w 26"/>
                <a:gd name="T41" fmla="*/ 121 h 146"/>
                <a:gd name="T42" fmla="*/ 4 w 26"/>
                <a:gd name="T43" fmla="*/ 130 h 146"/>
                <a:gd name="T44" fmla="*/ 4 w 26"/>
                <a:gd name="T45" fmla="*/ 130 h 146"/>
                <a:gd name="T46" fmla="*/ 4 w 26"/>
                <a:gd name="T47" fmla="*/ 130 h 146"/>
                <a:gd name="T48" fmla="*/ 4 w 26"/>
                <a:gd name="T49" fmla="*/ 130 h 146"/>
                <a:gd name="T50" fmla="*/ 4 w 26"/>
                <a:gd name="T51" fmla="*/ 130 h 146"/>
                <a:gd name="T52" fmla="*/ 6 w 26"/>
                <a:gd name="T53" fmla="*/ 133 h 146"/>
                <a:gd name="T54" fmla="*/ 6 w 26"/>
                <a:gd name="T55" fmla="*/ 133 h 146"/>
                <a:gd name="T56" fmla="*/ 4 w 26"/>
                <a:gd name="T57" fmla="*/ 131 h 146"/>
                <a:gd name="T58" fmla="*/ 5 w 26"/>
                <a:gd name="T59" fmla="*/ 133 h 146"/>
                <a:gd name="T60" fmla="*/ 6 w 26"/>
                <a:gd name="T61" fmla="*/ 135 h 146"/>
                <a:gd name="T62" fmla="*/ 8 w 26"/>
                <a:gd name="T63" fmla="*/ 146 h 146"/>
                <a:gd name="T64" fmla="*/ 18 w 26"/>
                <a:gd name="T65" fmla="*/ 138 h 146"/>
                <a:gd name="T66" fmla="*/ 18 w 26"/>
                <a:gd name="T67" fmla="*/ 130 h 146"/>
                <a:gd name="T68" fmla="*/ 18 w 26"/>
                <a:gd name="T69" fmla="*/ 130 h 146"/>
                <a:gd name="T70" fmla="*/ 19 w 26"/>
                <a:gd name="T71" fmla="*/ 124 h 146"/>
                <a:gd name="T72" fmla="*/ 19 w 26"/>
                <a:gd name="T73" fmla="*/ 122 h 146"/>
                <a:gd name="T74" fmla="*/ 20 w 26"/>
                <a:gd name="T75" fmla="*/ 110 h 146"/>
                <a:gd name="T76" fmla="*/ 21 w 26"/>
                <a:gd name="T77" fmla="*/ 108 h 146"/>
                <a:gd name="T78" fmla="*/ 21 w 26"/>
                <a:gd name="T79" fmla="*/ 104 h 146"/>
                <a:gd name="T80" fmla="*/ 25 w 26"/>
                <a:gd name="T81" fmla="*/ 76 h 146"/>
                <a:gd name="T82" fmla="*/ 23 w 26"/>
                <a:gd name="T83" fmla="*/ 71 h 146"/>
                <a:gd name="T84" fmla="*/ 23 w 26"/>
                <a:gd name="T85" fmla="*/ 72 h 146"/>
                <a:gd name="T86" fmla="*/ 20 w 26"/>
                <a:gd name="T87" fmla="*/ 65 h 146"/>
                <a:gd name="T88" fmla="*/ 16 w 26"/>
                <a:gd name="T89" fmla="*/ 57 h 146"/>
                <a:gd name="T90" fmla="*/ 17 w 26"/>
                <a:gd name="T91" fmla="*/ 57 h 146"/>
                <a:gd name="T92" fmla="*/ 22 w 26"/>
                <a:gd name="T93" fmla="*/ 54 h 146"/>
                <a:gd name="T94" fmla="*/ 16 w 26"/>
                <a:gd name="T95" fmla="*/ 57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6" h="146">
                  <a:moveTo>
                    <a:pt x="4" y="130"/>
                  </a:moveTo>
                  <a:cubicBezTo>
                    <a:pt x="4" y="130"/>
                    <a:pt x="4" y="130"/>
                    <a:pt x="4" y="130"/>
                  </a:cubicBezTo>
                  <a:cubicBezTo>
                    <a:pt x="4" y="130"/>
                    <a:pt x="4" y="130"/>
                    <a:pt x="4" y="130"/>
                  </a:cubicBezTo>
                  <a:cubicBezTo>
                    <a:pt x="4" y="130"/>
                    <a:pt x="4" y="130"/>
                    <a:pt x="4" y="130"/>
                  </a:cubicBezTo>
                  <a:close/>
                  <a:moveTo>
                    <a:pt x="20" y="65"/>
                  </a:moveTo>
                  <a:cubicBezTo>
                    <a:pt x="24" y="62"/>
                    <a:pt x="26" y="57"/>
                    <a:pt x="18" y="50"/>
                  </a:cubicBezTo>
                  <a:cubicBezTo>
                    <a:pt x="24" y="49"/>
                    <a:pt x="25" y="40"/>
                    <a:pt x="25" y="30"/>
                  </a:cubicBezTo>
                  <a:cubicBezTo>
                    <a:pt x="24" y="25"/>
                    <a:pt x="24" y="18"/>
                    <a:pt x="23" y="13"/>
                  </a:cubicBezTo>
                  <a:cubicBezTo>
                    <a:pt x="23" y="12"/>
                    <a:pt x="23" y="12"/>
                    <a:pt x="23" y="11"/>
                  </a:cubicBezTo>
                  <a:cubicBezTo>
                    <a:pt x="22" y="7"/>
                    <a:pt x="22" y="3"/>
                    <a:pt x="22" y="1"/>
                  </a:cubicBezTo>
                  <a:cubicBezTo>
                    <a:pt x="18" y="11"/>
                    <a:pt x="20" y="5"/>
                    <a:pt x="21" y="0"/>
                  </a:cubicBezTo>
                  <a:cubicBezTo>
                    <a:pt x="17" y="3"/>
                    <a:pt x="12" y="7"/>
                    <a:pt x="7" y="11"/>
                  </a:cubicBezTo>
                  <a:cubicBezTo>
                    <a:pt x="7" y="15"/>
                    <a:pt x="6" y="18"/>
                    <a:pt x="6" y="21"/>
                  </a:cubicBezTo>
                  <a:cubicBezTo>
                    <a:pt x="6" y="21"/>
                    <a:pt x="6" y="22"/>
                    <a:pt x="6" y="22"/>
                  </a:cubicBezTo>
                  <a:cubicBezTo>
                    <a:pt x="6" y="22"/>
                    <a:pt x="6" y="22"/>
                    <a:pt x="6" y="23"/>
                  </a:cubicBezTo>
                  <a:cubicBezTo>
                    <a:pt x="6" y="23"/>
                    <a:pt x="6" y="23"/>
                    <a:pt x="6" y="23"/>
                  </a:cubicBezTo>
                  <a:cubicBezTo>
                    <a:pt x="5" y="30"/>
                    <a:pt x="4" y="38"/>
                    <a:pt x="3" y="46"/>
                  </a:cubicBezTo>
                  <a:cubicBezTo>
                    <a:pt x="1" y="71"/>
                    <a:pt x="0" y="97"/>
                    <a:pt x="1" y="113"/>
                  </a:cubicBezTo>
                  <a:cubicBezTo>
                    <a:pt x="1" y="113"/>
                    <a:pt x="1" y="114"/>
                    <a:pt x="1" y="114"/>
                  </a:cubicBezTo>
                  <a:cubicBezTo>
                    <a:pt x="1" y="115"/>
                    <a:pt x="1" y="117"/>
                    <a:pt x="1" y="118"/>
                  </a:cubicBezTo>
                  <a:cubicBezTo>
                    <a:pt x="1" y="119"/>
                    <a:pt x="2" y="120"/>
                    <a:pt x="2" y="121"/>
                  </a:cubicBezTo>
                  <a:cubicBezTo>
                    <a:pt x="2" y="124"/>
                    <a:pt x="3" y="127"/>
                    <a:pt x="4" y="130"/>
                  </a:cubicBezTo>
                  <a:cubicBezTo>
                    <a:pt x="4" y="130"/>
                    <a:pt x="4" y="130"/>
                    <a:pt x="4" y="130"/>
                  </a:cubicBezTo>
                  <a:cubicBezTo>
                    <a:pt x="4" y="130"/>
                    <a:pt x="4" y="130"/>
                    <a:pt x="4" y="130"/>
                  </a:cubicBezTo>
                  <a:cubicBezTo>
                    <a:pt x="4" y="130"/>
                    <a:pt x="4" y="130"/>
                    <a:pt x="4" y="130"/>
                  </a:cubicBezTo>
                  <a:cubicBezTo>
                    <a:pt x="4" y="130"/>
                    <a:pt x="4" y="130"/>
                    <a:pt x="4" y="130"/>
                  </a:cubicBezTo>
                  <a:cubicBezTo>
                    <a:pt x="5" y="132"/>
                    <a:pt x="5" y="132"/>
                    <a:pt x="6" y="133"/>
                  </a:cubicBezTo>
                  <a:cubicBezTo>
                    <a:pt x="6" y="134"/>
                    <a:pt x="6" y="134"/>
                    <a:pt x="6" y="133"/>
                  </a:cubicBezTo>
                  <a:cubicBezTo>
                    <a:pt x="5" y="132"/>
                    <a:pt x="5" y="131"/>
                    <a:pt x="4" y="131"/>
                  </a:cubicBezTo>
                  <a:cubicBezTo>
                    <a:pt x="5" y="131"/>
                    <a:pt x="5" y="132"/>
                    <a:pt x="5" y="133"/>
                  </a:cubicBezTo>
                  <a:cubicBezTo>
                    <a:pt x="5" y="134"/>
                    <a:pt x="6" y="135"/>
                    <a:pt x="6" y="135"/>
                  </a:cubicBezTo>
                  <a:cubicBezTo>
                    <a:pt x="7" y="138"/>
                    <a:pt x="7" y="142"/>
                    <a:pt x="8" y="146"/>
                  </a:cubicBezTo>
                  <a:cubicBezTo>
                    <a:pt x="11" y="144"/>
                    <a:pt x="14" y="141"/>
                    <a:pt x="18" y="138"/>
                  </a:cubicBezTo>
                  <a:cubicBezTo>
                    <a:pt x="18" y="136"/>
                    <a:pt x="18" y="133"/>
                    <a:pt x="18" y="130"/>
                  </a:cubicBezTo>
                  <a:cubicBezTo>
                    <a:pt x="18" y="130"/>
                    <a:pt x="18" y="130"/>
                    <a:pt x="18" y="130"/>
                  </a:cubicBezTo>
                  <a:cubicBezTo>
                    <a:pt x="18" y="128"/>
                    <a:pt x="18" y="126"/>
                    <a:pt x="19" y="124"/>
                  </a:cubicBezTo>
                  <a:cubicBezTo>
                    <a:pt x="19" y="123"/>
                    <a:pt x="19" y="123"/>
                    <a:pt x="19" y="122"/>
                  </a:cubicBezTo>
                  <a:cubicBezTo>
                    <a:pt x="19" y="118"/>
                    <a:pt x="20" y="114"/>
                    <a:pt x="20" y="110"/>
                  </a:cubicBezTo>
                  <a:cubicBezTo>
                    <a:pt x="20" y="109"/>
                    <a:pt x="21" y="109"/>
                    <a:pt x="21" y="108"/>
                  </a:cubicBezTo>
                  <a:cubicBezTo>
                    <a:pt x="21" y="107"/>
                    <a:pt x="21" y="105"/>
                    <a:pt x="21" y="104"/>
                  </a:cubicBezTo>
                  <a:cubicBezTo>
                    <a:pt x="23" y="89"/>
                    <a:pt x="26" y="77"/>
                    <a:pt x="25" y="76"/>
                  </a:cubicBezTo>
                  <a:cubicBezTo>
                    <a:pt x="24" y="73"/>
                    <a:pt x="24" y="73"/>
                    <a:pt x="23" y="71"/>
                  </a:cubicBezTo>
                  <a:cubicBezTo>
                    <a:pt x="23" y="72"/>
                    <a:pt x="23" y="72"/>
                    <a:pt x="23" y="72"/>
                  </a:cubicBezTo>
                  <a:cubicBezTo>
                    <a:pt x="11" y="70"/>
                    <a:pt x="16" y="69"/>
                    <a:pt x="20" y="65"/>
                  </a:cubicBezTo>
                  <a:moveTo>
                    <a:pt x="16" y="57"/>
                  </a:moveTo>
                  <a:cubicBezTo>
                    <a:pt x="16" y="57"/>
                    <a:pt x="17" y="57"/>
                    <a:pt x="17" y="57"/>
                  </a:cubicBezTo>
                  <a:cubicBezTo>
                    <a:pt x="19" y="57"/>
                    <a:pt x="20" y="56"/>
                    <a:pt x="22" y="54"/>
                  </a:cubicBezTo>
                  <a:cubicBezTo>
                    <a:pt x="17" y="53"/>
                    <a:pt x="17" y="57"/>
                    <a:pt x="1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766">
              <a:extLst>
                <a:ext uri="{FF2B5EF4-FFF2-40B4-BE49-F238E27FC236}">
                  <a16:creationId xmlns:a16="http://schemas.microsoft.com/office/drawing/2014/main" id="{325CF718-21A6-439A-A9FC-36FFC5B9CB9B}"/>
                </a:ext>
              </a:extLst>
            </p:cNvPr>
            <p:cNvSpPr>
              <a:spLocks/>
            </p:cNvSpPr>
            <p:nvPr userDrawn="1"/>
          </p:nvSpPr>
          <p:spPr bwMode="auto">
            <a:xfrm>
              <a:off x="2306" y="2179"/>
              <a:ext cx="3" cy="7"/>
            </a:xfrm>
            <a:custGeom>
              <a:avLst/>
              <a:gdLst>
                <a:gd name="T0" fmla="*/ 0 w 2"/>
                <a:gd name="T1" fmla="*/ 5 h 5"/>
                <a:gd name="T2" fmla="*/ 1 w 2"/>
                <a:gd name="T3" fmla="*/ 0 h 5"/>
                <a:gd name="T4" fmla="*/ 0 w 2"/>
                <a:gd name="T5" fmla="*/ 5 h 5"/>
              </a:gdLst>
              <a:ahLst/>
              <a:cxnLst>
                <a:cxn ang="0">
                  <a:pos x="T0" y="T1"/>
                </a:cxn>
                <a:cxn ang="0">
                  <a:pos x="T2" y="T3"/>
                </a:cxn>
                <a:cxn ang="0">
                  <a:pos x="T4" y="T5"/>
                </a:cxn>
              </a:cxnLst>
              <a:rect l="0" t="0" r="r" b="b"/>
              <a:pathLst>
                <a:path w="2" h="5">
                  <a:moveTo>
                    <a:pt x="0" y="5"/>
                  </a:moveTo>
                  <a:cubicBezTo>
                    <a:pt x="1" y="0"/>
                    <a:pt x="1" y="0"/>
                    <a:pt x="1" y="0"/>
                  </a:cubicBezTo>
                  <a:cubicBezTo>
                    <a:pt x="2" y="3"/>
                    <a:pt x="0" y="2"/>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767">
              <a:extLst>
                <a:ext uri="{FF2B5EF4-FFF2-40B4-BE49-F238E27FC236}">
                  <a16:creationId xmlns:a16="http://schemas.microsoft.com/office/drawing/2014/main" id="{08986B3E-2052-4919-A9AB-F03623BAA5BB}"/>
                </a:ext>
              </a:extLst>
            </p:cNvPr>
            <p:cNvSpPr>
              <a:spLocks/>
            </p:cNvSpPr>
            <p:nvPr userDrawn="1"/>
          </p:nvSpPr>
          <p:spPr bwMode="auto">
            <a:xfrm>
              <a:off x="2312" y="2184"/>
              <a:ext cx="3" cy="8"/>
            </a:xfrm>
            <a:custGeom>
              <a:avLst/>
              <a:gdLst>
                <a:gd name="T0" fmla="*/ 0 w 2"/>
                <a:gd name="T1" fmla="*/ 0 h 5"/>
                <a:gd name="T2" fmla="*/ 0 w 2"/>
                <a:gd name="T3" fmla="*/ 0 h 5"/>
              </a:gdLst>
              <a:ahLst/>
              <a:cxnLst>
                <a:cxn ang="0">
                  <a:pos x="T0" y="T1"/>
                </a:cxn>
                <a:cxn ang="0">
                  <a:pos x="T2" y="T3"/>
                </a:cxn>
              </a:cxnLst>
              <a:rect l="0" t="0" r="r" b="b"/>
              <a:pathLst>
                <a:path w="2" h="5">
                  <a:moveTo>
                    <a:pt x="0" y="0"/>
                  </a:moveTo>
                  <a:cubicBezTo>
                    <a:pt x="2" y="5"/>
                    <a:pt x="1"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768">
              <a:extLst>
                <a:ext uri="{FF2B5EF4-FFF2-40B4-BE49-F238E27FC236}">
                  <a16:creationId xmlns:a16="http://schemas.microsoft.com/office/drawing/2014/main" id="{FB9DE9F0-5D9F-4C6B-84F8-829272ED051C}"/>
                </a:ext>
              </a:extLst>
            </p:cNvPr>
            <p:cNvSpPr>
              <a:spLocks/>
            </p:cNvSpPr>
            <p:nvPr userDrawn="1"/>
          </p:nvSpPr>
          <p:spPr bwMode="auto">
            <a:xfrm>
              <a:off x="2319" y="2364"/>
              <a:ext cx="6" cy="7"/>
            </a:xfrm>
            <a:custGeom>
              <a:avLst/>
              <a:gdLst>
                <a:gd name="T0" fmla="*/ 0 w 4"/>
                <a:gd name="T1" fmla="*/ 5 h 5"/>
                <a:gd name="T2" fmla="*/ 3 w 4"/>
                <a:gd name="T3" fmla="*/ 0 h 5"/>
                <a:gd name="T4" fmla="*/ 0 w 4"/>
                <a:gd name="T5" fmla="*/ 5 h 5"/>
              </a:gdLst>
              <a:ahLst/>
              <a:cxnLst>
                <a:cxn ang="0">
                  <a:pos x="T0" y="T1"/>
                </a:cxn>
                <a:cxn ang="0">
                  <a:pos x="T2" y="T3"/>
                </a:cxn>
                <a:cxn ang="0">
                  <a:pos x="T4" y="T5"/>
                </a:cxn>
              </a:cxnLst>
              <a:rect l="0" t="0" r="r" b="b"/>
              <a:pathLst>
                <a:path w="4" h="5">
                  <a:moveTo>
                    <a:pt x="0" y="5"/>
                  </a:moveTo>
                  <a:cubicBezTo>
                    <a:pt x="1" y="3"/>
                    <a:pt x="2" y="2"/>
                    <a:pt x="3" y="0"/>
                  </a:cubicBezTo>
                  <a:cubicBezTo>
                    <a:pt x="4" y="4"/>
                    <a:pt x="1" y="4"/>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769">
              <a:extLst>
                <a:ext uri="{FF2B5EF4-FFF2-40B4-BE49-F238E27FC236}">
                  <a16:creationId xmlns:a16="http://schemas.microsoft.com/office/drawing/2014/main" id="{9C1F0DCE-D01E-4540-9366-5955E5057396}"/>
                </a:ext>
              </a:extLst>
            </p:cNvPr>
            <p:cNvSpPr>
              <a:spLocks/>
            </p:cNvSpPr>
            <p:nvPr userDrawn="1"/>
          </p:nvSpPr>
          <p:spPr bwMode="auto">
            <a:xfrm>
              <a:off x="2318" y="2371"/>
              <a:ext cx="1" cy="3"/>
            </a:xfrm>
            <a:custGeom>
              <a:avLst/>
              <a:gdLst>
                <a:gd name="T0" fmla="*/ 1 w 1"/>
                <a:gd name="T1" fmla="*/ 0 h 2"/>
                <a:gd name="T2" fmla="*/ 0 w 1"/>
                <a:gd name="T3" fmla="*/ 2 h 2"/>
                <a:gd name="T4" fmla="*/ 1 w 1"/>
                <a:gd name="T5" fmla="*/ 0 h 2"/>
              </a:gdLst>
              <a:ahLst/>
              <a:cxnLst>
                <a:cxn ang="0">
                  <a:pos x="T0" y="T1"/>
                </a:cxn>
                <a:cxn ang="0">
                  <a:pos x="T2" y="T3"/>
                </a:cxn>
                <a:cxn ang="0">
                  <a:pos x="T4" y="T5"/>
                </a:cxn>
              </a:cxnLst>
              <a:rect l="0" t="0" r="r" b="b"/>
              <a:pathLst>
                <a:path w="1" h="2">
                  <a:moveTo>
                    <a:pt x="1" y="0"/>
                  </a:moveTo>
                  <a:cubicBezTo>
                    <a:pt x="0" y="2"/>
                    <a:pt x="0" y="2"/>
                    <a:pt x="0" y="2"/>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770">
              <a:extLst>
                <a:ext uri="{FF2B5EF4-FFF2-40B4-BE49-F238E27FC236}">
                  <a16:creationId xmlns:a16="http://schemas.microsoft.com/office/drawing/2014/main" id="{E4D7DB09-F368-4E7A-9576-1284950FDB71}"/>
                </a:ext>
              </a:extLst>
            </p:cNvPr>
            <p:cNvSpPr>
              <a:spLocks/>
            </p:cNvSpPr>
            <p:nvPr userDrawn="1"/>
          </p:nvSpPr>
          <p:spPr bwMode="auto">
            <a:xfrm>
              <a:off x="2316" y="2210"/>
              <a:ext cx="3" cy="3"/>
            </a:xfrm>
            <a:custGeom>
              <a:avLst/>
              <a:gdLst>
                <a:gd name="T0" fmla="*/ 2 w 2"/>
                <a:gd name="T1" fmla="*/ 0 h 2"/>
                <a:gd name="T2" fmla="*/ 0 w 2"/>
                <a:gd name="T3" fmla="*/ 2 h 2"/>
                <a:gd name="T4" fmla="*/ 2 w 2"/>
                <a:gd name="T5" fmla="*/ 0 h 2"/>
              </a:gdLst>
              <a:ahLst/>
              <a:cxnLst>
                <a:cxn ang="0">
                  <a:pos x="T0" y="T1"/>
                </a:cxn>
                <a:cxn ang="0">
                  <a:pos x="T2" y="T3"/>
                </a:cxn>
                <a:cxn ang="0">
                  <a:pos x="T4" y="T5"/>
                </a:cxn>
              </a:cxnLst>
              <a:rect l="0" t="0" r="r" b="b"/>
              <a:pathLst>
                <a:path w="2" h="2">
                  <a:moveTo>
                    <a:pt x="2" y="0"/>
                  </a:moveTo>
                  <a:cubicBezTo>
                    <a:pt x="2" y="1"/>
                    <a:pt x="1" y="2"/>
                    <a:pt x="0" y="2"/>
                  </a:cubicBezTo>
                  <a:cubicBezTo>
                    <a:pt x="1" y="1"/>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771">
              <a:extLst>
                <a:ext uri="{FF2B5EF4-FFF2-40B4-BE49-F238E27FC236}">
                  <a16:creationId xmlns:a16="http://schemas.microsoft.com/office/drawing/2014/main" id="{061649DB-C637-4B20-B246-085BD8D50A38}"/>
                </a:ext>
              </a:extLst>
            </p:cNvPr>
            <p:cNvSpPr>
              <a:spLocks/>
            </p:cNvSpPr>
            <p:nvPr userDrawn="1"/>
          </p:nvSpPr>
          <p:spPr bwMode="auto">
            <a:xfrm>
              <a:off x="2315" y="3138"/>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772">
              <a:extLst>
                <a:ext uri="{FF2B5EF4-FFF2-40B4-BE49-F238E27FC236}">
                  <a16:creationId xmlns:a16="http://schemas.microsoft.com/office/drawing/2014/main" id="{B714FC1D-E216-477F-8098-EA21D116C023}"/>
                </a:ext>
              </a:extLst>
            </p:cNvPr>
            <p:cNvSpPr>
              <a:spLocks noEditPoints="1"/>
            </p:cNvSpPr>
            <p:nvPr userDrawn="1"/>
          </p:nvSpPr>
          <p:spPr bwMode="auto">
            <a:xfrm>
              <a:off x="2256" y="2202"/>
              <a:ext cx="82" cy="965"/>
            </a:xfrm>
            <a:custGeom>
              <a:avLst/>
              <a:gdLst>
                <a:gd name="T0" fmla="*/ 34 w 57"/>
                <a:gd name="T1" fmla="*/ 305 h 671"/>
                <a:gd name="T2" fmla="*/ 34 w 57"/>
                <a:gd name="T3" fmla="*/ 305 h 671"/>
                <a:gd name="T4" fmla="*/ 35 w 57"/>
                <a:gd name="T5" fmla="*/ 305 h 671"/>
                <a:gd name="T6" fmla="*/ 35 w 57"/>
                <a:gd name="T7" fmla="*/ 306 h 671"/>
                <a:gd name="T8" fmla="*/ 35 w 57"/>
                <a:gd name="T9" fmla="*/ 306 h 671"/>
                <a:gd name="T10" fmla="*/ 43 w 57"/>
                <a:gd name="T11" fmla="*/ 296 h 671"/>
                <a:gd name="T12" fmla="*/ 34 w 57"/>
                <a:gd name="T13" fmla="*/ 305 h 671"/>
                <a:gd name="T14" fmla="*/ 45 w 57"/>
                <a:gd name="T15" fmla="*/ 348 h 671"/>
                <a:gd name="T16" fmla="*/ 42 w 57"/>
                <a:gd name="T17" fmla="*/ 334 h 671"/>
                <a:gd name="T18" fmla="*/ 45 w 57"/>
                <a:gd name="T19" fmla="*/ 348 h 671"/>
                <a:gd name="T20" fmla="*/ 49 w 57"/>
                <a:gd name="T21" fmla="*/ 363 h 671"/>
                <a:gd name="T22" fmla="*/ 45 w 57"/>
                <a:gd name="T23" fmla="*/ 348 h 671"/>
                <a:gd name="T24" fmla="*/ 45 w 57"/>
                <a:gd name="T25" fmla="*/ 350 h 671"/>
                <a:gd name="T26" fmla="*/ 41 w 57"/>
                <a:gd name="T27" fmla="*/ 329 h 671"/>
                <a:gd name="T28" fmla="*/ 42 w 57"/>
                <a:gd name="T29" fmla="*/ 334 h 671"/>
                <a:gd name="T30" fmla="*/ 41 w 57"/>
                <a:gd name="T31" fmla="*/ 329 h 671"/>
                <a:gd name="T32" fmla="*/ 38 w 57"/>
                <a:gd name="T33" fmla="*/ 285 h 671"/>
                <a:gd name="T34" fmla="*/ 44 w 57"/>
                <a:gd name="T35" fmla="*/ 140 h 671"/>
                <a:gd name="T36" fmla="*/ 45 w 57"/>
                <a:gd name="T37" fmla="*/ 117 h 671"/>
                <a:gd name="T38" fmla="*/ 46 w 57"/>
                <a:gd name="T39" fmla="*/ 116 h 671"/>
                <a:gd name="T40" fmla="*/ 45 w 57"/>
                <a:gd name="T41" fmla="*/ 118 h 671"/>
                <a:gd name="T42" fmla="*/ 42 w 57"/>
                <a:gd name="T43" fmla="*/ 71 h 671"/>
                <a:gd name="T44" fmla="*/ 39 w 57"/>
                <a:gd name="T45" fmla="*/ 32 h 671"/>
                <a:gd name="T46" fmla="*/ 39 w 57"/>
                <a:gd name="T47" fmla="*/ 31 h 671"/>
                <a:gd name="T48" fmla="*/ 39 w 57"/>
                <a:gd name="T49" fmla="*/ 30 h 671"/>
                <a:gd name="T50" fmla="*/ 44 w 57"/>
                <a:gd name="T51" fmla="*/ 0 h 671"/>
                <a:gd name="T52" fmla="*/ 37 w 57"/>
                <a:gd name="T53" fmla="*/ 26 h 671"/>
                <a:gd name="T54" fmla="*/ 36 w 57"/>
                <a:gd name="T55" fmla="*/ 29 h 671"/>
                <a:gd name="T56" fmla="*/ 36 w 57"/>
                <a:gd name="T57" fmla="*/ 30 h 671"/>
                <a:gd name="T58" fmla="*/ 33 w 57"/>
                <a:gd name="T59" fmla="*/ 30 h 671"/>
                <a:gd name="T60" fmla="*/ 35 w 57"/>
                <a:gd name="T61" fmla="*/ 36 h 671"/>
                <a:gd name="T62" fmla="*/ 34 w 57"/>
                <a:gd name="T63" fmla="*/ 39 h 671"/>
                <a:gd name="T64" fmla="*/ 13 w 57"/>
                <a:gd name="T65" fmla="*/ 518 h 671"/>
                <a:gd name="T66" fmla="*/ 14 w 57"/>
                <a:gd name="T67" fmla="*/ 522 h 671"/>
                <a:gd name="T68" fmla="*/ 14 w 57"/>
                <a:gd name="T69" fmla="*/ 520 h 671"/>
                <a:gd name="T70" fmla="*/ 17 w 57"/>
                <a:gd name="T71" fmla="*/ 530 h 671"/>
                <a:gd name="T72" fmla="*/ 14 w 57"/>
                <a:gd name="T73" fmla="*/ 522 h 671"/>
                <a:gd name="T74" fmla="*/ 31 w 57"/>
                <a:gd name="T75" fmla="*/ 648 h 671"/>
                <a:gd name="T76" fmla="*/ 31 w 57"/>
                <a:gd name="T77" fmla="*/ 650 h 671"/>
                <a:gd name="T78" fmla="*/ 31 w 57"/>
                <a:gd name="T79" fmla="*/ 650 h 671"/>
                <a:gd name="T80" fmla="*/ 50 w 57"/>
                <a:gd name="T81" fmla="*/ 654 h 671"/>
                <a:gd name="T82" fmla="*/ 56 w 57"/>
                <a:gd name="T83" fmla="*/ 637 h 671"/>
                <a:gd name="T84" fmla="*/ 49 w 57"/>
                <a:gd name="T85" fmla="*/ 363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7" h="671">
                  <a:moveTo>
                    <a:pt x="34" y="305"/>
                  </a:moveTo>
                  <a:cubicBezTo>
                    <a:pt x="34" y="305"/>
                    <a:pt x="34" y="305"/>
                    <a:pt x="34" y="305"/>
                  </a:cubicBezTo>
                  <a:cubicBezTo>
                    <a:pt x="34" y="305"/>
                    <a:pt x="34" y="305"/>
                    <a:pt x="35" y="305"/>
                  </a:cubicBezTo>
                  <a:cubicBezTo>
                    <a:pt x="35" y="306"/>
                    <a:pt x="35" y="306"/>
                    <a:pt x="35" y="306"/>
                  </a:cubicBezTo>
                  <a:cubicBezTo>
                    <a:pt x="35" y="306"/>
                    <a:pt x="35" y="306"/>
                    <a:pt x="35" y="306"/>
                  </a:cubicBezTo>
                  <a:cubicBezTo>
                    <a:pt x="38" y="306"/>
                    <a:pt x="41" y="303"/>
                    <a:pt x="43" y="296"/>
                  </a:cubicBezTo>
                  <a:cubicBezTo>
                    <a:pt x="35" y="295"/>
                    <a:pt x="35" y="304"/>
                    <a:pt x="34" y="305"/>
                  </a:cubicBezTo>
                  <a:close/>
                  <a:moveTo>
                    <a:pt x="45" y="348"/>
                  </a:moveTo>
                  <a:cubicBezTo>
                    <a:pt x="45" y="345"/>
                    <a:pt x="43" y="339"/>
                    <a:pt x="42" y="334"/>
                  </a:cubicBezTo>
                  <a:cubicBezTo>
                    <a:pt x="43" y="342"/>
                    <a:pt x="44" y="345"/>
                    <a:pt x="45" y="348"/>
                  </a:cubicBezTo>
                  <a:close/>
                  <a:moveTo>
                    <a:pt x="49" y="363"/>
                  </a:moveTo>
                  <a:cubicBezTo>
                    <a:pt x="48" y="354"/>
                    <a:pt x="47" y="352"/>
                    <a:pt x="45" y="348"/>
                  </a:cubicBezTo>
                  <a:cubicBezTo>
                    <a:pt x="45" y="349"/>
                    <a:pt x="45" y="350"/>
                    <a:pt x="45" y="350"/>
                  </a:cubicBezTo>
                  <a:cubicBezTo>
                    <a:pt x="25" y="344"/>
                    <a:pt x="34" y="340"/>
                    <a:pt x="41" y="329"/>
                  </a:cubicBezTo>
                  <a:cubicBezTo>
                    <a:pt x="41" y="330"/>
                    <a:pt x="41" y="332"/>
                    <a:pt x="42" y="334"/>
                  </a:cubicBezTo>
                  <a:cubicBezTo>
                    <a:pt x="42" y="332"/>
                    <a:pt x="41" y="330"/>
                    <a:pt x="41" y="329"/>
                  </a:cubicBezTo>
                  <a:cubicBezTo>
                    <a:pt x="47" y="320"/>
                    <a:pt x="51" y="307"/>
                    <a:pt x="38" y="285"/>
                  </a:cubicBezTo>
                  <a:cubicBezTo>
                    <a:pt x="57" y="277"/>
                    <a:pt x="43" y="172"/>
                    <a:pt x="44" y="140"/>
                  </a:cubicBezTo>
                  <a:cubicBezTo>
                    <a:pt x="35" y="186"/>
                    <a:pt x="44" y="128"/>
                    <a:pt x="45" y="117"/>
                  </a:cubicBezTo>
                  <a:cubicBezTo>
                    <a:pt x="46" y="117"/>
                    <a:pt x="46" y="116"/>
                    <a:pt x="46" y="116"/>
                  </a:cubicBezTo>
                  <a:cubicBezTo>
                    <a:pt x="45" y="117"/>
                    <a:pt x="45" y="117"/>
                    <a:pt x="45" y="118"/>
                  </a:cubicBezTo>
                  <a:cubicBezTo>
                    <a:pt x="31" y="143"/>
                    <a:pt x="39" y="105"/>
                    <a:pt x="42" y="71"/>
                  </a:cubicBezTo>
                  <a:cubicBezTo>
                    <a:pt x="44" y="54"/>
                    <a:pt x="44" y="38"/>
                    <a:pt x="39" y="32"/>
                  </a:cubicBezTo>
                  <a:cubicBezTo>
                    <a:pt x="39" y="32"/>
                    <a:pt x="39" y="32"/>
                    <a:pt x="39" y="31"/>
                  </a:cubicBezTo>
                  <a:cubicBezTo>
                    <a:pt x="39" y="31"/>
                    <a:pt x="39" y="30"/>
                    <a:pt x="39" y="30"/>
                  </a:cubicBezTo>
                  <a:cubicBezTo>
                    <a:pt x="40" y="19"/>
                    <a:pt x="41" y="9"/>
                    <a:pt x="44" y="0"/>
                  </a:cubicBezTo>
                  <a:cubicBezTo>
                    <a:pt x="41" y="6"/>
                    <a:pt x="39" y="15"/>
                    <a:pt x="37" y="26"/>
                  </a:cubicBezTo>
                  <a:cubicBezTo>
                    <a:pt x="36" y="27"/>
                    <a:pt x="36" y="28"/>
                    <a:pt x="36" y="29"/>
                  </a:cubicBezTo>
                  <a:cubicBezTo>
                    <a:pt x="36" y="29"/>
                    <a:pt x="36" y="30"/>
                    <a:pt x="36" y="30"/>
                  </a:cubicBezTo>
                  <a:cubicBezTo>
                    <a:pt x="35" y="30"/>
                    <a:pt x="34" y="30"/>
                    <a:pt x="33" y="30"/>
                  </a:cubicBezTo>
                  <a:cubicBezTo>
                    <a:pt x="34" y="32"/>
                    <a:pt x="34" y="34"/>
                    <a:pt x="35" y="36"/>
                  </a:cubicBezTo>
                  <a:cubicBezTo>
                    <a:pt x="35" y="37"/>
                    <a:pt x="34" y="38"/>
                    <a:pt x="34" y="39"/>
                  </a:cubicBezTo>
                  <a:cubicBezTo>
                    <a:pt x="14" y="156"/>
                    <a:pt x="0" y="458"/>
                    <a:pt x="13" y="518"/>
                  </a:cubicBezTo>
                  <a:cubicBezTo>
                    <a:pt x="13" y="519"/>
                    <a:pt x="14" y="520"/>
                    <a:pt x="14" y="522"/>
                  </a:cubicBezTo>
                  <a:cubicBezTo>
                    <a:pt x="14" y="521"/>
                    <a:pt x="14" y="520"/>
                    <a:pt x="14" y="520"/>
                  </a:cubicBezTo>
                  <a:cubicBezTo>
                    <a:pt x="16" y="526"/>
                    <a:pt x="17" y="529"/>
                    <a:pt x="17" y="530"/>
                  </a:cubicBezTo>
                  <a:cubicBezTo>
                    <a:pt x="17" y="529"/>
                    <a:pt x="16" y="525"/>
                    <a:pt x="14" y="522"/>
                  </a:cubicBezTo>
                  <a:cubicBezTo>
                    <a:pt x="21" y="547"/>
                    <a:pt x="23" y="616"/>
                    <a:pt x="31" y="648"/>
                  </a:cubicBezTo>
                  <a:cubicBezTo>
                    <a:pt x="31" y="649"/>
                    <a:pt x="31" y="649"/>
                    <a:pt x="31" y="650"/>
                  </a:cubicBezTo>
                  <a:cubicBezTo>
                    <a:pt x="31" y="650"/>
                    <a:pt x="31" y="650"/>
                    <a:pt x="31" y="650"/>
                  </a:cubicBezTo>
                  <a:cubicBezTo>
                    <a:pt x="35" y="666"/>
                    <a:pt x="41" y="671"/>
                    <a:pt x="50" y="654"/>
                  </a:cubicBezTo>
                  <a:cubicBezTo>
                    <a:pt x="52" y="649"/>
                    <a:pt x="54" y="644"/>
                    <a:pt x="56" y="637"/>
                  </a:cubicBezTo>
                  <a:cubicBezTo>
                    <a:pt x="14" y="661"/>
                    <a:pt x="51" y="371"/>
                    <a:pt x="49" y="3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773">
              <a:extLst>
                <a:ext uri="{FF2B5EF4-FFF2-40B4-BE49-F238E27FC236}">
                  <a16:creationId xmlns:a16="http://schemas.microsoft.com/office/drawing/2014/main" id="{CFC920DD-3CD6-4302-A175-E2352BB7612B}"/>
                </a:ext>
              </a:extLst>
            </p:cNvPr>
            <p:cNvSpPr>
              <a:spLocks noEditPoints="1"/>
            </p:cNvSpPr>
            <p:nvPr userDrawn="1"/>
          </p:nvSpPr>
          <p:spPr bwMode="auto">
            <a:xfrm>
              <a:off x="2925" y="2322"/>
              <a:ext cx="58" cy="238"/>
            </a:xfrm>
            <a:custGeom>
              <a:avLst/>
              <a:gdLst>
                <a:gd name="T0" fmla="*/ 8 w 41"/>
                <a:gd name="T1" fmla="*/ 165 h 165"/>
                <a:gd name="T2" fmla="*/ 9 w 41"/>
                <a:gd name="T3" fmla="*/ 164 h 165"/>
                <a:gd name="T4" fmla="*/ 6 w 41"/>
                <a:gd name="T5" fmla="*/ 158 h 165"/>
                <a:gd name="T6" fmla="*/ 8 w 41"/>
                <a:gd name="T7" fmla="*/ 165 h 165"/>
                <a:gd name="T8" fmla="*/ 1 w 41"/>
                <a:gd name="T9" fmla="*/ 23 h 165"/>
                <a:gd name="T10" fmla="*/ 0 w 41"/>
                <a:gd name="T11" fmla="*/ 50 h 165"/>
                <a:gd name="T12" fmla="*/ 0 w 41"/>
                <a:gd name="T13" fmla="*/ 51 h 165"/>
                <a:gd name="T14" fmla="*/ 0 w 41"/>
                <a:gd name="T15" fmla="*/ 56 h 165"/>
                <a:gd name="T16" fmla="*/ 5 w 41"/>
                <a:gd name="T17" fmla="*/ 151 h 165"/>
                <a:gd name="T18" fmla="*/ 5 w 41"/>
                <a:gd name="T19" fmla="*/ 154 h 165"/>
                <a:gd name="T20" fmla="*/ 6 w 41"/>
                <a:gd name="T21" fmla="*/ 158 h 165"/>
                <a:gd name="T22" fmla="*/ 6 w 41"/>
                <a:gd name="T23" fmla="*/ 156 h 165"/>
                <a:gd name="T24" fmla="*/ 9 w 41"/>
                <a:gd name="T25" fmla="*/ 164 h 165"/>
                <a:gd name="T26" fmla="*/ 29 w 41"/>
                <a:gd name="T27" fmla="*/ 153 h 165"/>
                <a:gd name="T28" fmla="*/ 30 w 41"/>
                <a:gd name="T29" fmla="*/ 136 h 165"/>
                <a:gd name="T30" fmla="*/ 30 w 41"/>
                <a:gd name="T31" fmla="*/ 135 h 165"/>
                <a:gd name="T32" fmla="*/ 30 w 41"/>
                <a:gd name="T33" fmla="*/ 135 h 165"/>
                <a:gd name="T34" fmla="*/ 38 w 41"/>
                <a:gd name="T35" fmla="*/ 35 h 165"/>
                <a:gd name="T36" fmla="*/ 41 w 41"/>
                <a:gd name="T37" fmla="*/ 0 h 165"/>
                <a:gd name="T38" fmla="*/ 1 w 41"/>
                <a:gd name="T39" fmla="*/ 23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65">
                  <a:moveTo>
                    <a:pt x="8" y="165"/>
                  </a:moveTo>
                  <a:cubicBezTo>
                    <a:pt x="8" y="165"/>
                    <a:pt x="8" y="164"/>
                    <a:pt x="9" y="164"/>
                  </a:cubicBezTo>
                  <a:cubicBezTo>
                    <a:pt x="8" y="163"/>
                    <a:pt x="7" y="160"/>
                    <a:pt x="6" y="158"/>
                  </a:cubicBezTo>
                  <a:cubicBezTo>
                    <a:pt x="7" y="160"/>
                    <a:pt x="7" y="162"/>
                    <a:pt x="8" y="165"/>
                  </a:cubicBezTo>
                  <a:close/>
                  <a:moveTo>
                    <a:pt x="1" y="23"/>
                  </a:moveTo>
                  <a:cubicBezTo>
                    <a:pt x="0" y="32"/>
                    <a:pt x="0" y="41"/>
                    <a:pt x="0" y="50"/>
                  </a:cubicBezTo>
                  <a:cubicBezTo>
                    <a:pt x="0" y="51"/>
                    <a:pt x="0" y="51"/>
                    <a:pt x="0" y="51"/>
                  </a:cubicBezTo>
                  <a:cubicBezTo>
                    <a:pt x="0" y="53"/>
                    <a:pt x="0" y="55"/>
                    <a:pt x="0" y="56"/>
                  </a:cubicBezTo>
                  <a:cubicBezTo>
                    <a:pt x="0" y="99"/>
                    <a:pt x="1" y="133"/>
                    <a:pt x="5" y="151"/>
                  </a:cubicBezTo>
                  <a:cubicBezTo>
                    <a:pt x="5" y="152"/>
                    <a:pt x="5" y="153"/>
                    <a:pt x="5" y="154"/>
                  </a:cubicBezTo>
                  <a:cubicBezTo>
                    <a:pt x="5" y="155"/>
                    <a:pt x="6" y="156"/>
                    <a:pt x="6" y="158"/>
                  </a:cubicBezTo>
                  <a:cubicBezTo>
                    <a:pt x="6" y="157"/>
                    <a:pt x="6" y="156"/>
                    <a:pt x="6" y="156"/>
                  </a:cubicBezTo>
                  <a:cubicBezTo>
                    <a:pt x="7" y="160"/>
                    <a:pt x="8" y="163"/>
                    <a:pt x="9" y="164"/>
                  </a:cubicBezTo>
                  <a:cubicBezTo>
                    <a:pt x="16" y="161"/>
                    <a:pt x="22" y="157"/>
                    <a:pt x="29" y="153"/>
                  </a:cubicBezTo>
                  <a:cubicBezTo>
                    <a:pt x="30" y="148"/>
                    <a:pt x="30" y="142"/>
                    <a:pt x="30" y="136"/>
                  </a:cubicBezTo>
                  <a:cubicBezTo>
                    <a:pt x="30" y="136"/>
                    <a:pt x="30" y="135"/>
                    <a:pt x="30" y="135"/>
                  </a:cubicBezTo>
                  <a:cubicBezTo>
                    <a:pt x="30" y="135"/>
                    <a:pt x="30" y="135"/>
                    <a:pt x="30" y="135"/>
                  </a:cubicBezTo>
                  <a:cubicBezTo>
                    <a:pt x="33" y="98"/>
                    <a:pt x="36" y="61"/>
                    <a:pt x="38" y="35"/>
                  </a:cubicBezTo>
                  <a:cubicBezTo>
                    <a:pt x="40" y="17"/>
                    <a:pt x="41" y="5"/>
                    <a:pt x="41" y="0"/>
                  </a:cubicBezTo>
                  <a:cubicBezTo>
                    <a:pt x="28" y="8"/>
                    <a:pt x="14" y="15"/>
                    <a:pt x="1"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774">
              <a:extLst>
                <a:ext uri="{FF2B5EF4-FFF2-40B4-BE49-F238E27FC236}">
                  <a16:creationId xmlns:a16="http://schemas.microsoft.com/office/drawing/2014/main" id="{957EECB6-B94F-44CD-86D1-D37ED4ED7950}"/>
                </a:ext>
              </a:extLst>
            </p:cNvPr>
            <p:cNvSpPr>
              <a:spLocks noEditPoints="1"/>
            </p:cNvSpPr>
            <p:nvPr userDrawn="1"/>
          </p:nvSpPr>
          <p:spPr bwMode="auto">
            <a:xfrm>
              <a:off x="3182" y="2184"/>
              <a:ext cx="59" cy="193"/>
            </a:xfrm>
            <a:custGeom>
              <a:avLst/>
              <a:gdLst>
                <a:gd name="T0" fmla="*/ 8 w 41"/>
                <a:gd name="T1" fmla="*/ 134 h 134"/>
                <a:gd name="T2" fmla="*/ 9 w 41"/>
                <a:gd name="T3" fmla="*/ 134 h 134"/>
                <a:gd name="T4" fmla="*/ 6 w 41"/>
                <a:gd name="T5" fmla="*/ 129 h 134"/>
                <a:gd name="T6" fmla="*/ 8 w 41"/>
                <a:gd name="T7" fmla="*/ 134 h 134"/>
                <a:gd name="T8" fmla="*/ 1 w 41"/>
                <a:gd name="T9" fmla="*/ 18 h 134"/>
                <a:gd name="T10" fmla="*/ 0 w 41"/>
                <a:gd name="T11" fmla="*/ 40 h 134"/>
                <a:gd name="T12" fmla="*/ 0 w 41"/>
                <a:gd name="T13" fmla="*/ 41 h 134"/>
                <a:gd name="T14" fmla="*/ 0 w 41"/>
                <a:gd name="T15" fmla="*/ 46 h 134"/>
                <a:gd name="T16" fmla="*/ 5 w 41"/>
                <a:gd name="T17" fmla="*/ 123 h 134"/>
                <a:gd name="T18" fmla="*/ 5 w 41"/>
                <a:gd name="T19" fmla="*/ 126 h 134"/>
                <a:gd name="T20" fmla="*/ 6 w 41"/>
                <a:gd name="T21" fmla="*/ 128 h 134"/>
                <a:gd name="T22" fmla="*/ 6 w 41"/>
                <a:gd name="T23" fmla="*/ 127 h 134"/>
                <a:gd name="T24" fmla="*/ 9 w 41"/>
                <a:gd name="T25" fmla="*/ 134 h 134"/>
                <a:gd name="T26" fmla="*/ 29 w 41"/>
                <a:gd name="T27" fmla="*/ 125 h 134"/>
                <a:gd name="T28" fmla="*/ 30 w 41"/>
                <a:gd name="T29" fmla="*/ 111 h 134"/>
                <a:gd name="T30" fmla="*/ 30 w 41"/>
                <a:gd name="T31" fmla="*/ 110 h 134"/>
                <a:gd name="T32" fmla="*/ 30 w 41"/>
                <a:gd name="T33" fmla="*/ 110 h 134"/>
                <a:gd name="T34" fmla="*/ 38 w 41"/>
                <a:gd name="T35" fmla="*/ 28 h 134"/>
                <a:gd name="T36" fmla="*/ 41 w 41"/>
                <a:gd name="T37" fmla="*/ 0 h 134"/>
                <a:gd name="T38" fmla="*/ 1 w 41"/>
                <a:gd name="T39" fmla="*/ 18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34">
                  <a:moveTo>
                    <a:pt x="8" y="134"/>
                  </a:moveTo>
                  <a:cubicBezTo>
                    <a:pt x="8" y="134"/>
                    <a:pt x="8" y="134"/>
                    <a:pt x="9" y="134"/>
                  </a:cubicBezTo>
                  <a:cubicBezTo>
                    <a:pt x="8" y="132"/>
                    <a:pt x="7" y="130"/>
                    <a:pt x="6" y="129"/>
                  </a:cubicBezTo>
                  <a:cubicBezTo>
                    <a:pt x="7" y="130"/>
                    <a:pt x="7" y="132"/>
                    <a:pt x="8" y="134"/>
                  </a:cubicBezTo>
                  <a:close/>
                  <a:moveTo>
                    <a:pt x="1" y="18"/>
                  </a:moveTo>
                  <a:cubicBezTo>
                    <a:pt x="0" y="26"/>
                    <a:pt x="0" y="33"/>
                    <a:pt x="0" y="40"/>
                  </a:cubicBezTo>
                  <a:cubicBezTo>
                    <a:pt x="0" y="41"/>
                    <a:pt x="0" y="41"/>
                    <a:pt x="0" y="41"/>
                  </a:cubicBezTo>
                  <a:cubicBezTo>
                    <a:pt x="0" y="43"/>
                    <a:pt x="0" y="44"/>
                    <a:pt x="0" y="46"/>
                  </a:cubicBezTo>
                  <a:cubicBezTo>
                    <a:pt x="0" y="80"/>
                    <a:pt x="1" y="108"/>
                    <a:pt x="5" y="123"/>
                  </a:cubicBezTo>
                  <a:cubicBezTo>
                    <a:pt x="5" y="124"/>
                    <a:pt x="5" y="125"/>
                    <a:pt x="5" y="126"/>
                  </a:cubicBezTo>
                  <a:cubicBezTo>
                    <a:pt x="5" y="126"/>
                    <a:pt x="6" y="127"/>
                    <a:pt x="6" y="128"/>
                  </a:cubicBezTo>
                  <a:cubicBezTo>
                    <a:pt x="6" y="128"/>
                    <a:pt x="6" y="127"/>
                    <a:pt x="6" y="127"/>
                  </a:cubicBezTo>
                  <a:cubicBezTo>
                    <a:pt x="7" y="130"/>
                    <a:pt x="8" y="132"/>
                    <a:pt x="9" y="134"/>
                  </a:cubicBezTo>
                  <a:cubicBezTo>
                    <a:pt x="16" y="131"/>
                    <a:pt x="22" y="128"/>
                    <a:pt x="29" y="125"/>
                  </a:cubicBezTo>
                  <a:cubicBezTo>
                    <a:pt x="30" y="120"/>
                    <a:pt x="30" y="115"/>
                    <a:pt x="30" y="111"/>
                  </a:cubicBezTo>
                  <a:cubicBezTo>
                    <a:pt x="30" y="110"/>
                    <a:pt x="30" y="110"/>
                    <a:pt x="30" y="110"/>
                  </a:cubicBezTo>
                  <a:cubicBezTo>
                    <a:pt x="30" y="110"/>
                    <a:pt x="30" y="110"/>
                    <a:pt x="30" y="110"/>
                  </a:cubicBezTo>
                  <a:cubicBezTo>
                    <a:pt x="33" y="79"/>
                    <a:pt x="36" y="49"/>
                    <a:pt x="38" y="28"/>
                  </a:cubicBezTo>
                  <a:cubicBezTo>
                    <a:pt x="40" y="14"/>
                    <a:pt x="41" y="3"/>
                    <a:pt x="41" y="0"/>
                  </a:cubicBezTo>
                  <a:cubicBezTo>
                    <a:pt x="28" y="6"/>
                    <a:pt x="14" y="12"/>
                    <a:pt x="1"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775">
              <a:extLst>
                <a:ext uri="{FF2B5EF4-FFF2-40B4-BE49-F238E27FC236}">
                  <a16:creationId xmlns:a16="http://schemas.microsoft.com/office/drawing/2014/main" id="{227FF77F-F760-4AF1-8C99-5633BE0666AC}"/>
                </a:ext>
              </a:extLst>
            </p:cNvPr>
            <p:cNvSpPr>
              <a:spLocks noEditPoints="1"/>
            </p:cNvSpPr>
            <p:nvPr userDrawn="1"/>
          </p:nvSpPr>
          <p:spPr bwMode="auto">
            <a:xfrm>
              <a:off x="3467" y="1972"/>
              <a:ext cx="59" cy="192"/>
            </a:xfrm>
            <a:custGeom>
              <a:avLst/>
              <a:gdLst>
                <a:gd name="T0" fmla="*/ 7 w 41"/>
                <a:gd name="T1" fmla="*/ 134 h 134"/>
                <a:gd name="T2" fmla="*/ 8 w 41"/>
                <a:gd name="T3" fmla="*/ 134 h 134"/>
                <a:gd name="T4" fmla="*/ 6 w 41"/>
                <a:gd name="T5" fmla="*/ 129 h 134"/>
                <a:gd name="T6" fmla="*/ 7 w 41"/>
                <a:gd name="T7" fmla="*/ 134 h 134"/>
                <a:gd name="T8" fmla="*/ 0 w 41"/>
                <a:gd name="T9" fmla="*/ 19 h 134"/>
                <a:gd name="T10" fmla="*/ 0 w 41"/>
                <a:gd name="T11" fmla="*/ 41 h 134"/>
                <a:gd name="T12" fmla="*/ 0 w 41"/>
                <a:gd name="T13" fmla="*/ 42 h 134"/>
                <a:gd name="T14" fmla="*/ 0 w 41"/>
                <a:gd name="T15" fmla="*/ 46 h 134"/>
                <a:gd name="T16" fmla="*/ 4 w 41"/>
                <a:gd name="T17" fmla="*/ 124 h 134"/>
                <a:gd name="T18" fmla="*/ 5 w 41"/>
                <a:gd name="T19" fmla="*/ 126 h 134"/>
                <a:gd name="T20" fmla="*/ 6 w 41"/>
                <a:gd name="T21" fmla="*/ 129 h 134"/>
                <a:gd name="T22" fmla="*/ 5 w 41"/>
                <a:gd name="T23" fmla="*/ 127 h 134"/>
                <a:gd name="T24" fmla="*/ 8 w 41"/>
                <a:gd name="T25" fmla="*/ 134 h 134"/>
                <a:gd name="T26" fmla="*/ 29 w 41"/>
                <a:gd name="T27" fmla="*/ 125 h 134"/>
                <a:gd name="T28" fmla="*/ 30 w 41"/>
                <a:gd name="T29" fmla="*/ 111 h 134"/>
                <a:gd name="T30" fmla="*/ 30 w 41"/>
                <a:gd name="T31" fmla="*/ 110 h 134"/>
                <a:gd name="T32" fmla="*/ 30 w 41"/>
                <a:gd name="T33" fmla="*/ 110 h 134"/>
                <a:gd name="T34" fmla="*/ 38 w 41"/>
                <a:gd name="T35" fmla="*/ 28 h 134"/>
                <a:gd name="T36" fmla="*/ 41 w 41"/>
                <a:gd name="T37" fmla="*/ 0 h 134"/>
                <a:gd name="T38" fmla="*/ 0 w 41"/>
                <a:gd name="T39" fmla="*/ 19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34">
                  <a:moveTo>
                    <a:pt x="7" y="134"/>
                  </a:moveTo>
                  <a:cubicBezTo>
                    <a:pt x="8" y="134"/>
                    <a:pt x="8" y="134"/>
                    <a:pt x="8" y="134"/>
                  </a:cubicBezTo>
                  <a:cubicBezTo>
                    <a:pt x="8" y="133"/>
                    <a:pt x="7" y="131"/>
                    <a:pt x="6" y="129"/>
                  </a:cubicBezTo>
                  <a:cubicBezTo>
                    <a:pt x="6" y="131"/>
                    <a:pt x="7" y="132"/>
                    <a:pt x="7" y="134"/>
                  </a:cubicBezTo>
                  <a:close/>
                  <a:moveTo>
                    <a:pt x="0" y="19"/>
                  </a:moveTo>
                  <a:cubicBezTo>
                    <a:pt x="0" y="26"/>
                    <a:pt x="0" y="34"/>
                    <a:pt x="0" y="41"/>
                  </a:cubicBezTo>
                  <a:cubicBezTo>
                    <a:pt x="0" y="42"/>
                    <a:pt x="0" y="42"/>
                    <a:pt x="0" y="42"/>
                  </a:cubicBezTo>
                  <a:cubicBezTo>
                    <a:pt x="0" y="43"/>
                    <a:pt x="0" y="45"/>
                    <a:pt x="0" y="46"/>
                  </a:cubicBezTo>
                  <a:cubicBezTo>
                    <a:pt x="0" y="81"/>
                    <a:pt x="1" y="109"/>
                    <a:pt x="4" y="124"/>
                  </a:cubicBezTo>
                  <a:cubicBezTo>
                    <a:pt x="4" y="124"/>
                    <a:pt x="4" y="125"/>
                    <a:pt x="5" y="126"/>
                  </a:cubicBezTo>
                  <a:cubicBezTo>
                    <a:pt x="5" y="127"/>
                    <a:pt x="5" y="128"/>
                    <a:pt x="6" y="129"/>
                  </a:cubicBezTo>
                  <a:cubicBezTo>
                    <a:pt x="6" y="128"/>
                    <a:pt x="5" y="128"/>
                    <a:pt x="5" y="127"/>
                  </a:cubicBezTo>
                  <a:cubicBezTo>
                    <a:pt x="7" y="131"/>
                    <a:pt x="8" y="133"/>
                    <a:pt x="8" y="134"/>
                  </a:cubicBezTo>
                  <a:cubicBezTo>
                    <a:pt x="15" y="131"/>
                    <a:pt x="22" y="128"/>
                    <a:pt x="29" y="125"/>
                  </a:cubicBezTo>
                  <a:cubicBezTo>
                    <a:pt x="29" y="121"/>
                    <a:pt x="29" y="116"/>
                    <a:pt x="30" y="111"/>
                  </a:cubicBezTo>
                  <a:cubicBezTo>
                    <a:pt x="30" y="111"/>
                    <a:pt x="30" y="111"/>
                    <a:pt x="30" y="110"/>
                  </a:cubicBezTo>
                  <a:cubicBezTo>
                    <a:pt x="30" y="110"/>
                    <a:pt x="30" y="110"/>
                    <a:pt x="30" y="110"/>
                  </a:cubicBezTo>
                  <a:cubicBezTo>
                    <a:pt x="32" y="80"/>
                    <a:pt x="35" y="50"/>
                    <a:pt x="38" y="28"/>
                  </a:cubicBezTo>
                  <a:cubicBezTo>
                    <a:pt x="39" y="14"/>
                    <a:pt x="41" y="4"/>
                    <a:pt x="41" y="0"/>
                  </a:cubicBezTo>
                  <a:cubicBezTo>
                    <a:pt x="27" y="6"/>
                    <a:pt x="14" y="13"/>
                    <a:pt x="0"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776">
              <a:extLst>
                <a:ext uri="{FF2B5EF4-FFF2-40B4-BE49-F238E27FC236}">
                  <a16:creationId xmlns:a16="http://schemas.microsoft.com/office/drawing/2014/main" id="{51815BBE-49DE-4E9D-8E1E-68A209AFA866}"/>
                </a:ext>
              </a:extLst>
            </p:cNvPr>
            <p:cNvSpPr>
              <a:spLocks noEditPoints="1"/>
            </p:cNvSpPr>
            <p:nvPr userDrawn="1"/>
          </p:nvSpPr>
          <p:spPr bwMode="auto">
            <a:xfrm>
              <a:off x="3851" y="1578"/>
              <a:ext cx="33" cy="156"/>
            </a:xfrm>
            <a:custGeom>
              <a:avLst/>
              <a:gdLst>
                <a:gd name="T0" fmla="*/ 9 w 23"/>
                <a:gd name="T1" fmla="*/ 98 h 109"/>
                <a:gd name="T2" fmla="*/ 9 w 23"/>
                <a:gd name="T3" fmla="*/ 98 h 109"/>
                <a:gd name="T4" fmla="*/ 9 w 23"/>
                <a:gd name="T5" fmla="*/ 98 h 109"/>
                <a:gd name="T6" fmla="*/ 9 w 23"/>
                <a:gd name="T7" fmla="*/ 98 h 109"/>
                <a:gd name="T8" fmla="*/ 17 w 23"/>
                <a:gd name="T9" fmla="*/ 48 h 109"/>
                <a:gd name="T10" fmla="*/ 14 w 23"/>
                <a:gd name="T11" fmla="*/ 37 h 109"/>
                <a:gd name="T12" fmla="*/ 17 w 23"/>
                <a:gd name="T13" fmla="*/ 22 h 109"/>
                <a:gd name="T14" fmla="*/ 14 w 23"/>
                <a:gd name="T15" fmla="*/ 9 h 109"/>
                <a:gd name="T16" fmla="*/ 14 w 23"/>
                <a:gd name="T17" fmla="*/ 9 h 109"/>
                <a:gd name="T18" fmla="*/ 12 w 23"/>
                <a:gd name="T19" fmla="*/ 1 h 109"/>
                <a:gd name="T20" fmla="*/ 11 w 23"/>
                <a:gd name="T21" fmla="*/ 0 h 109"/>
                <a:gd name="T22" fmla="*/ 0 w 23"/>
                <a:gd name="T23" fmla="*/ 10 h 109"/>
                <a:gd name="T24" fmla="*/ 0 w 23"/>
                <a:gd name="T25" fmla="*/ 18 h 109"/>
                <a:gd name="T26" fmla="*/ 0 w 23"/>
                <a:gd name="T27" fmla="*/ 19 h 109"/>
                <a:gd name="T28" fmla="*/ 0 w 23"/>
                <a:gd name="T29" fmla="*/ 19 h 109"/>
                <a:gd name="T30" fmla="*/ 0 w 23"/>
                <a:gd name="T31" fmla="*/ 19 h 109"/>
                <a:gd name="T32" fmla="*/ 0 w 23"/>
                <a:gd name="T33" fmla="*/ 36 h 109"/>
                <a:gd name="T34" fmla="*/ 5 w 23"/>
                <a:gd name="T35" fmla="*/ 86 h 109"/>
                <a:gd name="T36" fmla="*/ 5 w 23"/>
                <a:gd name="T37" fmla="*/ 86 h 109"/>
                <a:gd name="T38" fmla="*/ 6 w 23"/>
                <a:gd name="T39" fmla="*/ 90 h 109"/>
                <a:gd name="T40" fmla="*/ 6 w 23"/>
                <a:gd name="T41" fmla="*/ 91 h 109"/>
                <a:gd name="T42" fmla="*/ 9 w 23"/>
                <a:gd name="T43" fmla="*/ 97 h 109"/>
                <a:gd name="T44" fmla="*/ 9 w 23"/>
                <a:gd name="T45" fmla="*/ 98 h 109"/>
                <a:gd name="T46" fmla="*/ 9 w 23"/>
                <a:gd name="T47" fmla="*/ 98 h 109"/>
                <a:gd name="T48" fmla="*/ 9 w 23"/>
                <a:gd name="T49" fmla="*/ 98 h 109"/>
                <a:gd name="T50" fmla="*/ 9 w 23"/>
                <a:gd name="T51" fmla="*/ 98 h 109"/>
                <a:gd name="T52" fmla="*/ 11 w 23"/>
                <a:gd name="T53" fmla="*/ 100 h 109"/>
                <a:gd name="T54" fmla="*/ 11 w 23"/>
                <a:gd name="T55" fmla="*/ 100 h 109"/>
                <a:gd name="T56" fmla="*/ 10 w 23"/>
                <a:gd name="T57" fmla="*/ 98 h 109"/>
                <a:gd name="T58" fmla="*/ 11 w 23"/>
                <a:gd name="T59" fmla="*/ 100 h 109"/>
                <a:gd name="T60" fmla="*/ 12 w 23"/>
                <a:gd name="T61" fmla="*/ 101 h 109"/>
                <a:gd name="T62" fmla="*/ 15 w 23"/>
                <a:gd name="T63" fmla="*/ 109 h 109"/>
                <a:gd name="T64" fmla="*/ 22 w 23"/>
                <a:gd name="T65" fmla="*/ 102 h 109"/>
                <a:gd name="T66" fmla="*/ 22 w 23"/>
                <a:gd name="T67" fmla="*/ 96 h 109"/>
                <a:gd name="T68" fmla="*/ 22 w 23"/>
                <a:gd name="T69" fmla="*/ 96 h 109"/>
                <a:gd name="T70" fmla="*/ 22 w 23"/>
                <a:gd name="T71" fmla="*/ 92 h 109"/>
                <a:gd name="T72" fmla="*/ 22 w 23"/>
                <a:gd name="T73" fmla="*/ 90 h 109"/>
                <a:gd name="T74" fmla="*/ 22 w 23"/>
                <a:gd name="T75" fmla="*/ 81 h 109"/>
                <a:gd name="T76" fmla="*/ 22 w 23"/>
                <a:gd name="T77" fmla="*/ 80 h 109"/>
                <a:gd name="T78" fmla="*/ 22 w 23"/>
                <a:gd name="T79" fmla="*/ 76 h 109"/>
                <a:gd name="T80" fmla="*/ 23 w 23"/>
                <a:gd name="T81" fmla="*/ 56 h 109"/>
                <a:gd name="T82" fmla="*/ 20 w 23"/>
                <a:gd name="T83" fmla="*/ 52 h 109"/>
                <a:gd name="T84" fmla="*/ 20 w 23"/>
                <a:gd name="T85" fmla="*/ 53 h 109"/>
                <a:gd name="T86" fmla="*/ 17 w 23"/>
                <a:gd name="T87" fmla="*/ 48 h 109"/>
                <a:gd name="T88" fmla="*/ 13 w 23"/>
                <a:gd name="T89" fmla="*/ 43 h 109"/>
                <a:gd name="T90" fmla="*/ 13 w 23"/>
                <a:gd name="T91" fmla="*/ 43 h 109"/>
                <a:gd name="T92" fmla="*/ 17 w 23"/>
                <a:gd name="T93" fmla="*/ 40 h 109"/>
                <a:gd name="T94" fmla="*/ 13 w 23"/>
                <a:gd name="T95" fmla="*/ 43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 h="109">
                  <a:moveTo>
                    <a:pt x="9" y="98"/>
                  </a:moveTo>
                  <a:cubicBezTo>
                    <a:pt x="9" y="98"/>
                    <a:pt x="9" y="98"/>
                    <a:pt x="9" y="98"/>
                  </a:cubicBezTo>
                  <a:cubicBezTo>
                    <a:pt x="9" y="98"/>
                    <a:pt x="9" y="98"/>
                    <a:pt x="9" y="98"/>
                  </a:cubicBezTo>
                  <a:cubicBezTo>
                    <a:pt x="9" y="98"/>
                    <a:pt x="9" y="98"/>
                    <a:pt x="9" y="98"/>
                  </a:cubicBezTo>
                  <a:close/>
                  <a:moveTo>
                    <a:pt x="17" y="48"/>
                  </a:moveTo>
                  <a:cubicBezTo>
                    <a:pt x="20" y="45"/>
                    <a:pt x="22" y="42"/>
                    <a:pt x="14" y="37"/>
                  </a:cubicBezTo>
                  <a:cubicBezTo>
                    <a:pt x="19" y="36"/>
                    <a:pt x="19" y="29"/>
                    <a:pt x="17" y="22"/>
                  </a:cubicBezTo>
                  <a:cubicBezTo>
                    <a:pt x="17" y="18"/>
                    <a:pt x="15" y="13"/>
                    <a:pt x="14" y="9"/>
                  </a:cubicBezTo>
                  <a:cubicBezTo>
                    <a:pt x="14" y="9"/>
                    <a:pt x="14" y="9"/>
                    <a:pt x="14" y="9"/>
                  </a:cubicBezTo>
                  <a:cubicBezTo>
                    <a:pt x="13" y="5"/>
                    <a:pt x="12" y="3"/>
                    <a:pt x="12" y="1"/>
                  </a:cubicBezTo>
                  <a:cubicBezTo>
                    <a:pt x="10" y="9"/>
                    <a:pt x="11" y="5"/>
                    <a:pt x="11" y="0"/>
                  </a:cubicBezTo>
                  <a:cubicBezTo>
                    <a:pt x="8" y="3"/>
                    <a:pt x="4" y="7"/>
                    <a:pt x="0" y="10"/>
                  </a:cubicBezTo>
                  <a:cubicBezTo>
                    <a:pt x="0" y="13"/>
                    <a:pt x="0" y="15"/>
                    <a:pt x="0" y="18"/>
                  </a:cubicBezTo>
                  <a:cubicBezTo>
                    <a:pt x="0" y="18"/>
                    <a:pt x="0" y="18"/>
                    <a:pt x="0" y="19"/>
                  </a:cubicBezTo>
                  <a:cubicBezTo>
                    <a:pt x="0" y="19"/>
                    <a:pt x="0" y="19"/>
                    <a:pt x="0" y="19"/>
                  </a:cubicBezTo>
                  <a:cubicBezTo>
                    <a:pt x="0" y="19"/>
                    <a:pt x="0" y="19"/>
                    <a:pt x="0" y="19"/>
                  </a:cubicBezTo>
                  <a:cubicBezTo>
                    <a:pt x="0" y="24"/>
                    <a:pt x="0" y="30"/>
                    <a:pt x="0" y="36"/>
                  </a:cubicBezTo>
                  <a:cubicBezTo>
                    <a:pt x="1" y="55"/>
                    <a:pt x="2" y="74"/>
                    <a:pt x="5" y="86"/>
                  </a:cubicBezTo>
                  <a:cubicBezTo>
                    <a:pt x="5" y="86"/>
                    <a:pt x="5" y="86"/>
                    <a:pt x="5" y="86"/>
                  </a:cubicBezTo>
                  <a:cubicBezTo>
                    <a:pt x="5" y="87"/>
                    <a:pt x="6" y="89"/>
                    <a:pt x="6" y="90"/>
                  </a:cubicBezTo>
                  <a:cubicBezTo>
                    <a:pt x="6" y="90"/>
                    <a:pt x="6" y="91"/>
                    <a:pt x="6" y="91"/>
                  </a:cubicBezTo>
                  <a:cubicBezTo>
                    <a:pt x="7" y="94"/>
                    <a:pt x="8" y="96"/>
                    <a:pt x="9" y="97"/>
                  </a:cubicBezTo>
                  <a:cubicBezTo>
                    <a:pt x="9" y="98"/>
                    <a:pt x="9" y="98"/>
                    <a:pt x="9" y="98"/>
                  </a:cubicBezTo>
                  <a:cubicBezTo>
                    <a:pt x="9" y="98"/>
                    <a:pt x="9" y="98"/>
                    <a:pt x="9" y="98"/>
                  </a:cubicBezTo>
                  <a:cubicBezTo>
                    <a:pt x="9" y="98"/>
                    <a:pt x="9" y="98"/>
                    <a:pt x="9" y="98"/>
                  </a:cubicBezTo>
                  <a:cubicBezTo>
                    <a:pt x="9" y="98"/>
                    <a:pt x="9" y="98"/>
                    <a:pt x="9" y="98"/>
                  </a:cubicBezTo>
                  <a:cubicBezTo>
                    <a:pt x="10" y="99"/>
                    <a:pt x="11" y="99"/>
                    <a:pt x="11" y="100"/>
                  </a:cubicBezTo>
                  <a:cubicBezTo>
                    <a:pt x="12" y="100"/>
                    <a:pt x="12" y="100"/>
                    <a:pt x="11" y="100"/>
                  </a:cubicBezTo>
                  <a:cubicBezTo>
                    <a:pt x="11" y="99"/>
                    <a:pt x="10" y="99"/>
                    <a:pt x="10" y="98"/>
                  </a:cubicBezTo>
                  <a:cubicBezTo>
                    <a:pt x="10" y="99"/>
                    <a:pt x="10" y="99"/>
                    <a:pt x="11" y="100"/>
                  </a:cubicBezTo>
                  <a:cubicBezTo>
                    <a:pt x="11" y="100"/>
                    <a:pt x="11" y="101"/>
                    <a:pt x="12" y="101"/>
                  </a:cubicBezTo>
                  <a:cubicBezTo>
                    <a:pt x="13" y="104"/>
                    <a:pt x="14" y="106"/>
                    <a:pt x="15" y="109"/>
                  </a:cubicBezTo>
                  <a:cubicBezTo>
                    <a:pt x="17" y="107"/>
                    <a:pt x="20" y="105"/>
                    <a:pt x="22" y="102"/>
                  </a:cubicBezTo>
                  <a:cubicBezTo>
                    <a:pt x="22" y="100"/>
                    <a:pt x="22" y="98"/>
                    <a:pt x="22" y="96"/>
                  </a:cubicBezTo>
                  <a:cubicBezTo>
                    <a:pt x="22" y="96"/>
                    <a:pt x="22" y="96"/>
                    <a:pt x="22" y="96"/>
                  </a:cubicBezTo>
                  <a:cubicBezTo>
                    <a:pt x="22" y="94"/>
                    <a:pt x="22" y="93"/>
                    <a:pt x="22" y="92"/>
                  </a:cubicBezTo>
                  <a:cubicBezTo>
                    <a:pt x="22" y="91"/>
                    <a:pt x="22" y="90"/>
                    <a:pt x="22" y="90"/>
                  </a:cubicBezTo>
                  <a:cubicBezTo>
                    <a:pt x="22" y="87"/>
                    <a:pt x="22" y="84"/>
                    <a:pt x="22" y="81"/>
                  </a:cubicBezTo>
                  <a:cubicBezTo>
                    <a:pt x="22" y="81"/>
                    <a:pt x="22" y="80"/>
                    <a:pt x="22" y="80"/>
                  </a:cubicBezTo>
                  <a:cubicBezTo>
                    <a:pt x="22" y="78"/>
                    <a:pt x="22" y="77"/>
                    <a:pt x="22" y="76"/>
                  </a:cubicBezTo>
                  <a:cubicBezTo>
                    <a:pt x="22" y="65"/>
                    <a:pt x="23" y="57"/>
                    <a:pt x="23" y="56"/>
                  </a:cubicBezTo>
                  <a:cubicBezTo>
                    <a:pt x="22" y="54"/>
                    <a:pt x="21" y="53"/>
                    <a:pt x="20" y="52"/>
                  </a:cubicBezTo>
                  <a:cubicBezTo>
                    <a:pt x="20" y="53"/>
                    <a:pt x="20" y="53"/>
                    <a:pt x="20" y="53"/>
                  </a:cubicBezTo>
                  <a:cubicBezTo>
                    <a:pt x="9" y="53"/>
                    <a:pt x="14" y="51"/>
                    <a:pt x="17" y="48"/>
                  </a:cubicBezTo>
                  <a:moveTo>
                    <a:pt x="13" y="43"/>
                  </a:moveTo>
                  <a:cubicBezTo>
                    <a:pt x="13" y="43"/>
                    <a:pt x="13" y="43"/>
                    <a:pt x="13" y="43"/>
                  </a:cubicBezTo>
                  <a:cubicBezTo>
                    <a:pt x="15" y="42"/>
                    <a:pt x="16" y="42"/>
                    <a:pt x="17" y="40"/>
                  </a:cubicBezTo>
                  <a:cubicBezTo>
                    <a:pt x="13" y="40"/>
                    <a:pt x="13" y="42"/>
                    <a:pt x="13"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777">
              <a:extLst>
                <a:ext uri="{FF2B5EF4-FFF2-40B4-BE49-F238E27FC236}">
                  <a16:creationId xmlns:a16="http://schemas.microsoft.com/office/drawing/2014/main" id="{925B9ED7-29E6-40DD-B62F-9AD7025E6BC4}"/>
                </a:ext>
              </a:extLst>
            </p:cNvPr>
            <p:cNvSpPr>
              <a:spLocks noEditPoints="1"/>
            </p:cNvSpPr>
            <p:nvPr userDrawn="1"/>
          </p:nvSpPr>
          <p:spPr bwMode="auto">
            <a:xfrm>
              <a:off x="3746" y="1713"/>
              <a:ext cx="46" cy="154"/>
            </a:xfrm>
            <a:custGeom>
              <a:avLst/>
              <a:gdLst>
                <a:gd name="T0" fmla="*/ 7 w 32"/>
                <a:gd name="T1" fmla="*/ 107 h 107"/>
                <a:gd name="T2" fmla="*/ 8 w 32"/>
                <a:gd name="T3" fmla="*/ 107 h 107"/>
                <a:gd name="T4" fmla="*/ 6 w 32"/>
                <a:gd name="T5" fmla="*/ 103 h 107"/>
                <a:gd name="T6" fmla="*/ 7 w 32"/>
                <a:gd name="T7" fmla="*/ 107 h 107"/>
                <a:gd name="T8" fmla="*/ 0 w 32"/>
                <a:gd name="T9" fmla="*/ 15 h 107"/>
                <a:gd name="T10" fmla="*/ 0 w 32"/>
                <a:gd name="T11" fmla="*/ 33 h 107"/>
                <a:gd name="T12" fmla="*/ 0 w 32"/>
                <a:gd name="T13" fmla="*/ 33 h 107"/>
                <a:gd name="T14" fmla="*/ 0 w 32"/>
                <a:gd name="T15" fmla="*/ 37 h 107"/>
                <a:gd name="T16" fmla="*/ 4 w 32"/>
                <a:gd name="T17" fmla="*/ 98 h 107"/>
                <a:gd name="T18" fmla="*/ 5 w 32"/>
                <a:gd name="T19" fmla="*/ 100 h 107"/>
                <a:gd name="T20" fmla="*/ 6 w 32"/>
                <a:gd name="T21" fmla="*/ 103 h 107"/>
                <a:gd name="T22" fmla="*/ 5 w 32"/>
                <a:gd name="T23" fmla="*/ 101 h 107"/>
                <a:gd name="T24" fmla="*/ 8 w 32"/>
                <a:gd name="T25" fmla="*/ 107 h 107"/>
                <a:gd name="T26" fmla="*/ 24 w 32"/>
                <a:gd name="T27" fmla="*/ 100 h 107"/>
                <a:gd name="T28" fmla="*/ 24 w 32"/>
                <a:gd name="T29" fmla="*/ 89 h 107"/>
                <a:gd name="T30" fmla="*/ 24 w 32"/>
                <a:gd name="T31" fmla="*/ 88 h 107"/>
                <a:gd name="T32" fmla="*/ 24 w 32"/>
                <a:gd name="T33" fmla="*/ 88 h 107"/>
                <a:gd name="T34" fmla="*/ 30 w 32"/>
                <a:gd name="T35" fmla="*/ 22 h 107"/>
                <a:gd name="T36" fmla="*/ 32 w 32"/>
                <a:gd name="T37" fmla="*/ 0 h 107"/>
                <a:gd name="T38" fmla="*/ 0 w 32"/>
                <a:gd name="T39" fmla="*/ 15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107">
                  <a:moveTo>
                    <a:pt x="7" y="107"/>
                  </a:moveTo>
                  <a:cubicBezTo>
                    <a:pt x="7" y="107"/>
                    <a:pt x="7" y="107"/>
                    <a:pt x="8" y="107"/>
                  </a:cubicBezTo>
                  <a:cubicBezTo>
                    <a:pt x="7" y="106"/>
                    <a:pt x="6" y="104"/>
                    <a:pt x="6" y="103"/>
                  </a:cubicBezTo>
                  <a:cubicBezTo>
                    <a:pt x="6" y="104"/>
                    <a:pt x="6" y="106"/>
                    <a:pt x="7" y="107"/>
                  </a:cubicBezTo>
                  <a:close/>
                  <a:moveTo>
                    <a:pt x="0" y="15"/>
                  </a:moveTo>
                  <a:cubicBezTo>
                    <a:pt x="0" y="21"/>
                    <a:pt x="0" y="27"/>
                    <a:pt x="0" y="33"/>
                  </a:cubicBezTo>
                  <a:cubicBezTo>
                    <a:pt x="0" y="33"/>
                    <a:pt x="0" y="33"/>
                    <a:pt x="0" y="33"/>
                  </a:cubicBezTo>
                  <a:cubicBezTo>
                    <a:pt x="0" y="35"/>
                    <a:pt x="0" y="36"/>
                    <a:pt x="0" y="37"/>
                  </a:cubicBezTo>
                  <a:cubicBezTo>
                    <a:pt x="0" y="65"/>
                    <a:pt x="1" y="87"/>
                    <a:pt x="4" y="98"/>
                  </a:cubicBezTo>
                  <a:cubicBezTo>
                    <a:pt x="4" y="99"/>
                    <a:pt x="4" y="100"/>
                    <a:pt x="5" y="100"/>
                  </a:cubicBezTo>
                  <a:cubicBezTo>
                    <a:pt x="5" y="101"/>
                    <a:pt x="5" y="102"/>
                    <a:pt x="6" y="103"/>
                  </a:cubicBezTo>
                  <a:cubicBezTo>
                    <a:pt x="5" y="102"/>
                    <a:pt x="5" y="102"/>
                    <a:pt x="5" y="101"/>
                  </a:cubicBezTo>
                  <a:cubicBezTo>
                    <a:pt x="6" y="104"/>
                    <a:pt x="7" y="106"/>
                    <a:pt x="8" y="107"/>
                  </a:cubicBezTo>
                  <a:cubicBezTo>
                    <a:pt x="13" y="104"/>
                    <a:pt x="18" y="102"/>
                    <a:pt x="24" y="100"/>
                  </a:cubicBezTo>
                  <a:cubicBezTo>
                    <a:pt x="24" y="96"/>
                    <a:pt x="24" y="92"/>
                    <a:pt x="24" y="89"/>
                  </a:cubicBezTo>
                  <a:cubicBezTo>
                    <a:pt x="24" y="88"/>
                    <a:pt x="24" y="88"/>
                    <a:pt x="24" y="88"/>
                  </a:cubicBezTo>
                  <a:cubicBezTo>
                    <a:pt x="24" y="88"/>
                    <a:pt x="24" y="88"/>
                    <a:pt x="24" y="88"/>
                  </a:cubicBezTo>
                  <a:cubicBezTo>
                    <a:pt x="26" y="63"/>
                    <a:pt x="28" y="39"/>
                    <a:pt x="30" y="22"/>
                  </a:cubicBezTo>
                  <a:cubicBezTo>
                    <a:pt x="31" y="11"/>
                    <a:pt x="32" y="3"/>
                    <a:pt x="32" y="0"/>
                  </a:cubicBezTo>
                  <a:cubicBezTo>
                    <a:pt x="21" y="5"/>
                    <a:pt x="11" y="10"/>
                    <a:pt x="0"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778">
              <a:extLst>
                <a:ext uri="{FF2B5EF4-FFF2-40B4-BE49-F238E27FC236}">
                  <a16:creationId xmlns:a16="http://schemas.microsoft.com/office/drawing/2014/main" id="{BB9491FD-1819-42F1-990A-ECD1B184589E}"/>
                </a:ext>
              </a:extLst>
            </p:cNvPr>
            <p:cNvSpPr>
              <a:spLocks noEditPoints="1"/>
            </p:cNvSpPr>
            <p:nvPr userDrawn="1"/>
          </p:nvSpPr>
          <p:spPr bwMode="auto">
            <a:xfrm>
              <a:off x="3957" y="1434"/>
              <a:ext cx="22" cy="175"/>
            </a:xfrm>
            <a:custGeom>
              <a:avLst/>
              <a:gdLst>
                <a:gd name="T0" fmla="*/ 3 w 15"/>
                <a:gd name="T1" fmla="*/ 122 h 122"/>
                <a:gd name="T2" fmla="*/ 3 w 15"/>
                <a:gd name="T3" fmla="*/ 121 h 122"/>
                <a:gd name="T4" fmla="*/ 2 w 15"/>
                <a:gd name="T5" fmla="*/ 117 h 122"/>
                <a:gd name="T6" fmla="*/ 3 w 15"/>
                <a:gd name="T7" fmla="*/ 122 h 122"/>
                <a:gd name="T8" fmla="*/ 0 w 15"/>
                <a:gd name="T9" fmla="*/ 16 h 122"/>
                <a:gd name="T10" fmla="*/ 0 w 15"/>
                <a:gd name="T11" fmla="*/ 37 h 122"/>
                <a:gd name="T12" fmla="*/ 0 w 15"/>
                <a:gd name="T13" fmla="*/ 37 h 122"/>
                <a:gd name="T14" fmla="*/ 0 w 15"/>
                <a:gd name="T15" fmla="*/ 41 h 122"/>
                <a:gd name="T16" fmla="*/ 1 w 15"/>
                <a:gd name="T17" fmla="*/ 112 h 122"/>
                <a:gd name="T18" fmla="*/ 2 w 15"/>
                <a:gd name="T19" fmla="*/ 114 h 122"/>
                <a:gd name="T20" fmla="*/ 2 w 15"/>
                <a:gd name="T21" fmla="*/ 117 h 122"/>
                <a:gd name="T22" fmla="*/ 2 w 15"/>
                <a:gd name="T23" fmla="*/ 115 h 122"/>
                <a:gd name="T24" fmla="*/ 3 w 15"/>
                <a:gd name="T25" fmla="*/ 121 h 122"/>
                <a:gd name="T26" fmla="*/ 11 w 15"/>
                <a:gd name="T27" fmla="*/ 113 h 122"/>
                <a:gd name="T28" fmla="*/ 11 w 15"/>
                <a:gd name="T29" fmla="*/ 101 h 122"/>
                <a:gd name="T30" fmla="*/ 11 w 15"/>
                <a:gd name="T31" fmla="*/ 99 h 122"/>
                <a:gd name="T32" fmla="*/ 11 w 15"/>
                <a:gd name="T33" fmla="*/ 99 h 122"/>
                <a:gd name="T34" fmla="*/ 14 w 15"/>
                <a:gd name="T35" fmla="*/ 25 h 122"/>
                <a:gd name="T36" fmla="*/ 15 w 15"/>
                <a:gd name="T37" fmla="*/ 0 h 122"/>
                <a:gd name="T38" fmla="*/ 0 w 15"/>
                <a:gd name="T39" fmla="*/ 1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122">
                  <a:moveTo>
                    <a:pt x="3" y="122"/>
                  </a:moveTo>
                  <a:cubicBezTo>
                    <a:pt x="3" y="121"/>
                    <a:pt x="3" y="121"/>
                    <a:pt x="3" y="121"/>
                  </a:cubicBezTo>
                  <a:cubicBezTo>
                    <a:pt x="3" y="120"/>
                    <a:pt x="2" y="118"/>
                    <a:pt x="2" y="117"/>
                  </a:cubicBezTo>
                  <a:cubicBezTo>
                    <a:pt x="2" y="118"/>
                    <a:pt x="2" y="120"/>
                    <a:pt x="3" y="122"/>
                  </a:cubicBezTo>
                  <a:close/>
                  <a:moveTo>
                    <a:pt x="0" y="16"/>
                  </a:moveTo>
                  <a:cubicBezTo>
                    <a:pt x="0" y="23"/>
                    <a:pt x="0" y="30"/>
                    <a:pt x="0" y="37"/>
                  </a:cubicBezTo>
                  <a:cubicBezTo>
                    <a:pt x="0" y="37"/>
                    <a:pt x="0" y="37"/>
                    <a:pt x="0" y="37"/>
                  </a:cubicBezTo>
                  <a:cubicBezTo>
                    <a:pt x="0" y="39"/>
                    <a:pt x="0" y="40"/>
                    <a:pt x="0" y="41"/>
                  </a:cubicBezTo>
                  <a:cubicBezTo>
                    <a:pt x="0" y="73"/>
                    <a:pt x="0" y="98"/>
                    <a:pt x="1" y="112"/>
                  </a:cubicBezTo>
                  <a:cubicBezTo>
                    <a:pt x="1" y="112"/>
                    <a:pt x="2" y="113"/>
                    <a:pt x="2" y="114"/>
                  </a:cubicBezTo>
                  <a:cubicBezTo>
                    <a:pt x="2" y="114"/>
                    <a:pt x="2" y="115"/>
                    <a:pt x="2" y="117"/>
                  </a:cubicBezTo>
                  <a:cubicBezTo>
                    <a:pt x="2" y="116"/>
                    <a:pt x="2" y="115"/>
                    <a:pt x="2" y="115"/>
                  </a:cubicBezTo>
                  <a:cubicBezTo>
                    <a:pt x="2" y="118"/>
                    <a:pt x="3" y="120"/>
                    <a:pt x="3" y="121"/>
                  </a:cubicBezTo>
                  <a:cubicBezTo>
                    <a:pt x="6" y="119"/>
                    <a:pt x="8" y="116"/>
                    <a:pt x="11" y="113"/>
                  </a:cubicBezTo>
                  <a:cubicBezTo>
                    <a:pt x="11" y="109"/>
                    <a:pt x="11" y="105"/>
                    <a:pt x="11" y="101"/>
                  </a:cubicBezTo>
                  <a:cubicBezTo>
                    <a:pt x="11" y="100"/>
                    <a:pt x="11" y="100"/>
                    <a:pt x="11" y="99"/>
                  </a:cubicBezTo>
                  <a:cubicBezTo>
                    <a:pt x="11" y="99"/>
                    <a:pt x="11" y="99"/>
                    <a:pt x="11" y="99"/>
                  </a:cubicBezTo>
                  <a:cubicBezTo>
                    <a:pt x="12" y="72"/>
                    <a:pt x="13" y="44"/>
                    <a:pt x="14" y="25"/>
                  </a:cubicBezTo>
                  <a:cubicBezTo>
                    <a:pt x="15" y="12"/>
                    <a:pt x="15" y="3"/>
                    <a:pt x="15" y="0"/>
                  </a:cubicBezTo>
                  <a:cubicBezTo>
                    <a:pt x="10" y="5"/>
                    <a:pt x="5" y="11"/>
                    <a:pt x="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779">
              <a:extLst>
                <a:ext uri="{FF2B5EF4-FFF2-40B4-BE49-F238E27FC236}">
                  <a16:creationId xmlns:a16="http://schemas.microsoft.com/office/drawing/2014/main" id="{D2EA4C2A-958D-4114-90A2-1C4191047BD6}"/>
                </a:ext>
              </a:extLst>
            </p:cNvPr>
            <p:cNvSpPr>
              <a:spLocks noEditPoints="1"/>
            </p:cNvSpPr>
            <p:nvPr userDrawn="1"/>
          </p:nvSpPr>
          <p:spPr bwMode="auto">
            <a:xfrm>
              <a:off x="4033" y="1317"/>
              <a:ext cx="46" cy="158"/>
            </a:xfrm>
            <a:custGeom>
              <a:avLst/>
              <a:gdLst>
                <a:gd name="T0" fmla="*/ 17 w 32"/>
                <a:gd name="T1" fmla="*/ 48 h 110"/>
                <a:gd name="T2" fmla="*/ 18 w 32"/>
                <a:gd name="T3" fmla="*/ 48 h 110"/>
                <a:gd name="T4" fmla="*/ 21 w 32"/>
                <a:gd name="T5" fmla="*/ 44 h 110"/>
                <a:gd name="T6" fmla="*/ 17 w 32"/>
                <a:gd name="T7" fmla="*/ 48 h 110"/>
                <a:gd name="T8" fmla="*/ 31 w 32"/>
                <a:gd name="T9" fmla="*/ 84 h 110"/>
                <a:gd name="T10" fmla="*/ 31 w 32"/>
                <a:gd name="T11" fmla="*/ 84 h 110"/>
                <a:gd name="T12" fmla="*/ 31 w 32"/>
                <a:gd name="T13" fmla="*/ 82 h 110"/>
                <a:gd name="T14" fmla="*/ 31 w 32"/>
                <a:gd name="T15" fmla="*/ 81 h 110"/>
                <a:gd name="T16" fmla="*/ 29 w 32"/>
                <a:gd name="T17" fmla="*/ 61 h 110"/>
                <a:gd name="T18" fmla="*/ 26 w 32"/>
                <a:gd name="T19" fmla="*/ 58 h 110"/>
                <a:gd name="T20" fmla="*/ 26 w 32"/>
                <a:gd name="T21" fmla="*/ 59 h 110"/>
                <a:gd name="T22" fmla="*/ 22 w 32"/>
                <a:gd name="T23" fmla="*/ 53 h 110"/>
                <a:gd name="T24" fmla="*/ 22 w 32"/>
                <a:gd name="T25" fmla="*/ 53 h 110"/>
                <a:gd name="T26" fmla="*/ 18 w 32"/>
                <a:gd name="T27" fmla="*/ 41 h 110"/>
                <a:gd name="T28" fmla="*/ 19 w 32"/>
                <a:gd name="T29" fmla="*/ 24 h 110"/>
                <a:gd name="T30" fmla="*/ 16 w 32"/>
                <a:gd name="T31" fmla="*/ 16 h 110"/>
                <a:gd name="T32" fmla="*/ 14 w 32"/>
                <a:gd name="T33" fmla="*/ 12 h 110"/>
                <a:gd name="T34" fmla="*/ 14 w 32"/>
                <a:gd name="T35" fmla="*/ 11 h 110"/>
                <a:gd name="T36" fmla="*/ 14 w 32"/>
                <a:gd name="T37" fmla="*/ 10 h 110"/>
                <a:gd name="T38" fmla="*/ 13 w 32"/>
                <a:gd name="T39" fmla="*/ 9 h 110"/>
                <a:gd name="T40" fmla="*/ 10 w 32"/>
                <a:gd name="T41" fmla="*/ 1 h 110"/>
                <a:gd name="T42" fmla="*/ 9 w 32"/>
                <a:gd name="T43" fmla="*/ 0 h 110"/>
                <a:gd name="T44" fmla="*/ 0 w 32"/>
                <a:gd name="T45" fmla="*/ 13 h 110"/>
                <a:gd name="T46" fmla="*/ 1 w 32"/>
                <a:gd name="T47" fmla="*/ 21 h 110"/>
                <a:gd name="T48" fmla="*/ 1 w 32"/>
                <a:gd name="T49" fmla="*/ 22 h 110"/>
                <a:gd name="T50" fmla="*/ 1 w 32"/>
                <a:gd name="T51" fmla="*/ 22 h 110"/>
                <a:gd name="T52" fmla="*/ 1 w 32"/>
                <a:gd name="T53" fmla="*/ 22 h 110"/>
                <a:gd name="T54" fmla="*/ 2 w 32"/>
                <a:gd name="T55" fmla="*/ 30 h 110"/>
                <a:gd name="T56" fmla="*/ 2 w 32"/>
                <a:gd name="T57" fmla="*/ 32 h 110"/>
                <a:gd name="T58" fmla="*/ 3 w 32"/>
                <a:gd name="T59" fmla="*/ 38 h 110"/>
                <a:gd name="T60" fmla="*/ 3 w 32"/>
                <a:gd name="T61" fmla="*/ 41 h 110"/>
                <a:gd name="T62" fmla="*/ 16 w 32"/>
                <a:gd name="T63" fmla="*/ 97 h 110"/>
                <a:gd name="T64" fmla="*/ 16 w 32"/>
                <a:gd name="T65" fmla="*/ 97 h 110"/>
                <a:gd name="T66" fmla="*/ 17 w 32"/>
                <a:gd name="T67" fmla="*/ 101 h 110"/>
                <a:gd name="T68" fmla="*/ 18 w 32"/>
                <a:gd name="T69" fmla="*/ 103 h 110"/>
                <a:gd name="T70" fmla="*/ 18 w 32"/>
                <a:gd name="T71" fmla="*/ 103 h 110"/>
                <a:gd name="T72" fmla="*/ 18 w 32"/>
                <a:gd name="T73" fmla="*/ 104 h 110"/>
                <a:gd name="T74" fmla="*/ 19 w 32"/>
                <a:gd name="T75" fmla="*/ 105 h 110"/>
                <a:gd name="T76" fmla="*/ 19 w 32"/>
                <a:gd name="T77" fmla="*/ 106 h 110"/>
                <a:gd name="T78" fmla="*/ 32 w 32"/>
                <a:gd name="T79" fmla="*/ 88 h 110"/>
                <a:gd name="T80" fmla="*/ 31 w 32"/>
                <a:gd name="T81" fmla="*/ 84 h 110"/>
                <a:gd name="T82" fmla="*/ 22 w 32"/>
                <a:gd name="T83" fmla="*/ 110 h 110"/>
                <a:gd name="T84" fmla="*/ 22 w 32"/>
                <a:gd name="T85" fmla="*/ 110 h 110"/>
                <a:gd name="T86" fmla="*/ 22 w 32"/>
                <a:gd name="T87" fmla="*/ 110 h 110"/>
                <a:gd name="T88" fmla="*/ 22 w 32"/>
                <a:gd name="T89" fmla="*/ 110 h 110"/>
                <a:gd name="T90" fmla="*/ 22 w 32"/>
                <a:gd name="T91" fmla="*/ 110 h 110"/>
                <a:gd name="T92" fmla="*/ 22 w 32"/>
                <a:gd name="T93" fmla="*/ 110 h 110"/>
                <a:gd name="T94" fmla="*/ 22 w 32"/>
                <a:gd name="T95"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 h="110">
                  <a:moveTo>
                    <a:pt x="17" y="48"/>
                  </a:moveTo>
                  <a:cubicBezTo>
                    <a:pt x="17" y="48"/>
                    <a:pt x="18" y="48"/>
                    <a:pt x="18" y="48"/>
                  </a:cubicBezTo>
                  <a:cubicBezTo>
                    <a:pt x="19" y="47"/>
                    <a:pt x="20" y="46"/>
                    <a:pt x="21" y="44"/>
                  </a:cubicBezTo>
                  <a:cubicBezTo>
                    <a:pt x="17" y="45"/>
                    <a:pt x="17" y="47"/>
                    <a:pt x="17" y="48"/>
                  </a:cubicBezTo>
                  <a:close/>
                  <a:moveTo>
                    <a:pt x="31" y="84"/>
                  </a:moveTo>
                  <a:cubicBezTo>
                    <a:pt x="31" y="84"/>
                    <a:pt x="31" y="84"/>
                    <a:pt x="31" y="84"/>
                  </a:cubicBezTo>
                  <a:cubicBezTo>
                    <a:pt x="31" y="83"/>
                    <a:pt x="31" y="83"/>
                    <a:pt x="31" y="82"/>
                  </a:cubicBezTo>
                  <a:cubicBezTo>
                    <a:pt x="31" y="82"/>
                    <a:pt x="31" y="82"/>
                    <a:pt x="31" y="81"/>
                  </a:cubicBezTo>
                  <a:cubicBezTo>
                    <a:pt x="30" y="70"/>
                    <a:pt x="30" y="62"/>
                    <a:pt x="29" y="61"/>
                  </a:cubicBezTo>
                  <a:cubicBezTo>
                    <a:pt x="28" y="59"/>
                    <a:pt x="27" y="59"/>
                    <a:pt x="26" y="58"/>
                  </a:cubicBezTo>
                  <a:cubicBezTo>
                    <a:pt x="26" y="58"/>
                    <a:pt x="26" y="59"/>
                    <a:pt x="26" y="59"/>
                  </a:cubicBezTo>
                  <a:cubicBezTo>
                    <a:pt x="15" y="60"/>
                    <a:pt x="19" y="57"/>
                    <a:pt x="22" y="53"/>
                  </a:cubicBezTo>
                  <a:cubicBezTo>
                    <a:pt x="22" y="53"/>
                    <a:pt x="22" y="53"/>
                    <a:pt x="22" y="53"/>
                  </a:cubicBezTo>
                  <a:cubicBezTo>
                    <a:pt x="25" y="50"/>
                    <a:pt x="26" y="46"/>
                    <a:pt x="18" y="41"/>
                  </a:cubicBezTo>
                  <a:cubicBezTo>
                    <a:pt x="22" y="39"/>
                    <a:pt x="21" y="32"/>
                    <a:pt x="19" y="24"/>
                  </a:cubicBezTo>
                  <a:cubicBezTo>
                    <a:pt x="18" y="22"/>
                    <a:pt x="17" y="19"/>
                    <a:pt x="16" y="16"/>
                  </a:cubicBezTo>
                  <a:cubicBezTo>
                    <a:pt x="15" y="15"/>
                    <a:pt x="15" y="13"/>
                    <a:pt x="14" y="12"/>
                  </a:cubicBezTo>
                  <a:cubicBezTo>
                    <a:pt x="14" y="11"/>
                    <a:pt x="14" y="11"/>
                    <a:pt x="14" y="11"/>
                  </a:cubicBezTo>
                  <a:cubicBezTo>
                    <a:pt x="14" y="10"/>
                    <a:pt x="14" y="10"/>
                    <a:pt x="14" y="10"/>
                  </a:cubicBezTo>
                  <a:cubicBezTo>
                    <a:pt x="13" y="10"/>
                    <a:pt x="13" y="9"/>
                    <a:pt x="13" y="9"/>
                  </a:cubicBezTo>
                  <a:cubicBezTo>
                    <a:pt x="12" y="6"/>
                    <a:pt x="11" y="3"/>
                    <a:pt x="10" y="1"/>
                  </a:cubicBezTo>
                  <a:cubicBezTo>
                    <a:pt x="9" y="10"/>
                    <a:pt x="9" y="5"/>
                    <a:pt x="9" y="0"/>
                  </a:cubicBezTo>
                  <a:cubicBezTo>
                    <a:pt x="6" y="4"/>
                    <a:pt x="3" y="8"/>
                    <a:pt x="0" y="13"/>
                  </a:cubicBezTo>
                  <a:cubicBezTo>
                    <a:pt x="0" y="15"/>
                    <a:pt x="0" y="18"/>
                    <a:pt x="1" y="21"/>
                  </a:cubicBezTo>
                  <a:cubicBezTo>
                    <a:pt x="1" y="21"/>
                    <a:pt x="1" y="21"/>
                    <a:pt x="1" y="22"/>
                  </a:cubicBezTo>
                  <a:cubicBezTo>
                    <a:pt x="1" y="22"/>
                    <a:pt x="1" y="22"/>
                    <a:pt x="1" y="22"/>
                  </a:cubicBezTo>
                  <a:cubicBezTo>
                    <a:pt x="1" y="22"/>
                    <a:pt x="1" y="22"/>
                    <a:pt x="1" y="22"/>
                  </a:cubicBezTo>
                  <a:cubicBezTo>
                    <a:pt x="1" y="25"/>
                    <a:pt x="1" y="27"/>
                    <a:pt x="2" y="30"/>
                  </a:cubicBezTo>
                  <a:cubicBezTo>
                    <a:pt x="2" y="31"/>
                    <a:pt x="2" y="32"/>
                    <a:pt x="2" y="32"/>
                  </a:cubicBezTo>
                  <a:cubicBezTo>
                    <a:pt x="2" y="34"/>
                    <a:pt x="3" y="36"/>
                    <a:pt x="3" y="38"/>
                  </a:cubicBezTo>
                  <a:cubicBezTo>
                    <a:pt x="3" y="39"/>
                    <a:pt x="3" y="40"/>
                    <a:pt x="3" y="41"/>
                  </a:cubicBezTo>
                  <a:cubicBezTo>
                    <a:pt x="7" y="63"/>
                    <a:pt x="11" y="84"/>
                    <a:pt x="16" y="97"/>
                  </a:cubicBezTo>
                  <a:cubicBezTo>
                    <a:pt x="16" y="97"/>
                    <a:pt x="16" y="97"/>
                    <a:pt x="16" y="97"/>
                  </a:cubicBezTo>
                  <a:cubicBezTo>
                    <a:pt x="16" y="99"/>
                    <a:pt x="17" y="100"/>
                    <a:pt x="17" y="101"/>
                  </a:cubicBezTo>
                  <a:cubicBezTo>
                    <a:pt x="17" y="102"/>
                    <a:pt x="18" y="102"/>
                    <a:pt x="18" y="103"/>
                  </a:cubicBezTo>
                  <a:cubicBezTo>
                    <a:pt x="18" y="103"/>
                    <a:pt x="18" y="103"/>
                    <a:pt x="18" y="103"/>
                  </a:cubicBezTo>
                  <a:cubicBezTo>
                    <a:pt x="18" y="104"/>
                    <a:pt x="18" y="104"/>
                    <a:pt x="18" y="104"/>
                  </a:cubicBezTo>
                  <a:cubicBezTo>
                    <a:pt x="18" y="104"/>
                    <a:pt x="19" y="104"/>
                    <a:pt x="19" y="105"/>
                  </a:cubicBezTo>
                  <a:cubicBezTo>
                    <a:pt x="19" y="105"/>
                    <a:pt x="19" y="105"/>
                    <a:pt x="19" y="106"/>
                  </a:cubicBezTo>
                  <a:cubicBezTo>
                    <a:pt x="23" y="100"/>
                    <a:pt x="28" y="94"/>
                    <a:pt x="32" y="88"/>
                  </a:cubicBezTo>
                  <a:cubicBezTo>
                    <a:pt x="31" y="87"/>
                    <a:pt x="31" y="85"/>
                    <a:pt x="31" y="84"/>
                  </a:cubicBezTo>
                  <a:close/>
                  <a:moveTo>
                    <a:pt x="22" y="110"/>
                  </a:moveTo>
                  <a:cubicBezTo>
                    <a:pt x="22" y="110"/>
                    <a:pt x="22" y="110"/>
                    <a:pt x="22" y="110"/>
                  </a:cubicBezTo>
                  <a:cubicBezTo>
                    <a:pt x="22" y="110"/>
                    <a:pt x="22" y="110"/>
                    <a:pt x="22" y="110"/>
                  </a:cubicBezTo>
                  <a:close/>
                  <a:moveTo>
                    <a:pt x="22" y="110"/>
                  </a:moveTo>
                  <a:cubicBezTo>
                    <a:pt x="22" y="110"/>
                    <a:pt x="22" y="110"/>
                    <a:pt x="22" y="110"/>
                  </a:cubicBezTo>
                  <a:cubicBezTo>
                    <a:pt x="22" y="110"/>
                    <a:pt x="22" y="110"/>
                    <a:pt x="22" y="110"/>
                  </a:cubicBezTo>
                  <a:cubicBezTo>
                    <a:pt x="22" y="110"/>
                    <a:pt x="22" y="110"/>
                    <a:pt x="22" y="1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780">
              <a:extLst>
                <a:ext uri="{FF2B5EF4-FFF2-40B4-BE49-F238E27FC236}">
                  <a16:creationId xmlns:a16="http://schemas.microsoft.com/office/drawing/2014/main" id="{F48F6AF3-0394-4F27-B837-A8DD5868BBB9}"/>
                </a:ext>
              </a:extLst>
            </p:cNvPr>
            <p:cNvSpPr>
              <a:spLocks noEditPoints="1"/>
            </p:cNvSpPr>
            <p:nvPr userDrawn="1"/>
          </p:nvSpPr>
          <p:spPr bwMode="auto">
            <a:xfrm>
              <a:off x="4220" y="945"/>
              <a:ext cx="46" cy="142"/>
            </a:xfrm>
            <a:custGeom>
              <a:avLst/>
              <a:gdLst>
                <a:gd name="T0" fmla="*/ 17 w 32"/>
                <a:gd name="T1" fmla="*/ 43 h 99"/>
                <a:gd name="T2" fmla="*/ 18 w 32"/>
                <a:gd name="T3" fmla="*/ 43 h 99"/>
                <a:gd name="T4" fmla="*/ 22 w 32"/>
                <a:gd name="T5" fmla="*/ 40 h 99"/>
                <a:gd name="T6" fmla="*/ 17 w 32"/>
                <a:gd name="T7" fmla="*/ 43 h 99"/>
                <a:gd name="T8" fmla="*/ 32 w 32"/>
                <a:gd name="T9" fmla="*/ 76 h 99"/>
                <a:gd name="T10" fmla="*/ 32 w 32"/>
                <a:gd name="T11" fmla="*/ 76 h 99"/>
                <a:gd name="T12" fmla="*/ 31 w 32"/>
                <a:gd name="T13" fmla="*/ 74 h 99"/>
                <a:gd name="T14" fmla="*/ 31 w 32"/>
                <a:gd name="T15" fmla="*/ 73 h 99"/>
                <a:gd name="T16" fmla="*/ 30 w 32"/>
                <a:gd name="T17" fmla="*/ 56 h 99"/>
                <a:gd name="T18" fmla="*/ 26 w 32"/>
                <a:gd name="T19" fmla="*/ 52 h 99"/>
                <a:gd name="T20" fmla="*/ 26 w 32"/>
                <a:gd name="T21" fmla="*/ 53 h 99"/>
                <a:gd name="T22" fmla="*/ 23 w 32"/>
                <a:gd name="T23" fmla="*/ 48 h 99"/>
                <a:gd name="T24" fmla="*/ 23 w 32"/>
                <a:gd name="T25" fmla="*/ 48 h 99"/>
                <a:gd name="T26" fmla="*/ 18 w 32"/>
                <a:gd name="T27" fmla="*/ 38 h 99"/>
                <a:gd name="T28" fmla="*/ 19 w 32"/>
                <a:gd name="T29" fmla="*/ 22 h 99"/>
                <a:gd name="T30" fmla="*/ 16 w 32"/>
                <a:gd name="T31" fmla="*/ 15 h 99"/>
                <a:gd name="T32" fmla="*/ 15 w 32"/>
                <a:gd name="T33" fmla="*/ 11 h 99"/>
                <a:gd name="T34" fmla="*/ 14 w 32"/>
                <a:gd name="T35" fmla="*/ 10 h 99"/>
                <a:gd name="T36" fmla="*/ 14 w 32"/>
                <a:gd name="T37" fmla="*/ 9 h 99"/>
                <a:gd name="T38" fmla="*/ 14 w 32"/>
                <a:gd name="T39" fmla="*/ 8 h 99"/>
                <a:gd name="T40" fmla="*/ 11 w 32"/>
                <a:gd name="T41" fmla="*/ 1 h 99"/>
                <a:gd name="T42" fmla="*/ 10 w 32"/>
                <a:gd name="T43" fmla="*/ 0 h 99"/>
                <a:gd name="T44" fmla="*/ 0 w 32"/>
                <a:gd name="T45" fmla="*/ 11 h 99"/>
                <a:gd name="T46" fmla="*/ 1 w 32"/>
                <a:gd name="T47" fmla="*/ 19 h 99"/>
                <a:gd name="T48" fmla="*/ 1 w 32"/>
                <a:gd name="T49" fmla="*/ 20 h 99"/>
                <a:gd name="T50" fmla="*/ 1 w 32"/>
                <a:gd name="T51" fmla="*/ 20 h 99"/>
                <a:gd name="T52" fmla="*/ 1 w 32"/>
                <a:gd name="T53" fmla="*/ 20 h 99"/>
                <a:gd name="T54" fmla="*/ 2 w 32"/>
                <a:gd name="T55" fmla="*/ 27 h 99"/>
                <a:gd name="T56" fmla="*/ 2 w 32"/>
                <a:gd name="T57" fmla="*/ 29 h 99"/>
                <a:gd name="T58" fmla="*/ 3 w 32"/>
                <a:gd name="T59" fmla="*/ 35 h 99"/>
                <a:gd name="T60" fmla="*/ 4 w 32"/>
                <a:gd name="T61" fmla="*/ 37 h 99"/>
                <a:gd name="T62" fmla="*/ 16 w 32"/>
                <a:gd name="T63" fmla="*/ 88 h 99"/>
                <a:gd name="T64" fmla="*/ 16 w 32"/>
                <a:gd name="T65" fmla="*/ 88 h 99"/>
                <a:gd name="T66" fmla="*/ 17 w 32"/>
                <a:gd name="T67" fmla="*/ 91 h 99"/>
                <a:gd name="T68" fmla="*/ 18 w 32"/>
                <a:gd name="T69" fmla="*/ 93 h 99"/>
                <a:gd name="T70" fmla="*/ 18 w 32"/>
                <a:gd name="T71" fmla="*/ 93 h 99"/>
                <a:gd name="T72" fmla="*/ 19 w 32"/>
                <a:gd name="T73" fmla="*/ 94 h 99"/>
                <a:gd name="T74" fmla="*/ 19 w 32"/>
                <a:gd name="T75" fmla="*/ 95 h 99"/>
                <a:gd name="T76" fmla="*/ 19 w 32"/>
                <a:gd name="T77" fmla="*/ 95 h 99"/>
                <a:gd name="T78" fmla="*/ 32 w 32"/>
                <a:gd name="T79" fmla="*/ 79 h 99"/>
                <a:gd name="T80" fmla="*/ 32 w 32"/>
                <a:gd name="T81" fmla="*/ 76 h 99"/>
                <a:gd name="T82" fmla="*/ 22 w 32"/>
                <a:gd name="T83" fmla="*/ 99 h 99"/>
                <a:gd name="T84" fmla="*/ 22 w 32"/>
                <a:gd name="T85" fmla="*/ 99 h 99"/>
                <a:gd name="T86" fmla="*/ 22 w 32"/>
                <a:gd name="T87" fmla="*/ 99 h 99"/>
                <a:gd name="T88" fmla="*/ 22 w 32"/>
                <a:gd name="T89" fmla="*/ 99 h 99"/>
                <a:gd name="T90" fmla="*/ 22 w 32"/>
                <a:gd name="T91" fmla="*/ 99 h 99"/>
                <a:gd name="T92" fmla="*/ 22 w 32"/>
                <a:gd name="T93" fmla="*/ 99 h 99"/>
                <a:gd name="T94" fmla="*/ 22 w 32"/>
                <a:gd name="T95" fmla="*/ 9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 h="99">
                  <a:moveTo>
                    <a:pt x="17" y="43"/>
                  </a:moveTo>
                  <a:cubicBezTo>
                    <a:pt x="18" y="43"/>
                    <a:pt x="18" y="43"/>
                    <a:pt x="18" y="43"/>
                  </a:cubicBezTo>
                  <a:cubicBezTo>
                    <a:pt x="20" y="43"/>
                    <a:pt x="21" y="42"/>
                    <a:pt x="22" y="40"/>
                  </a:cubicBezTo>
                  <a:cubicBezTo>
                    <a:pt x="17" y="40"/>
                    <a:pt x="18" y="43"/>
                    <a:pt x="17" y="43"/>
                  </a:cubicBezTo>
                  <a:close/>
                  <a:moveTo>
                    <a:pt x="32" y="76"/>
                  </a:moveTo>
                  <a:cubicBezTo>
                    <a:pt x="32" y="76"/>
                    <a:pt x="32" y="76"/>
                    <a:pt x="32" y="76"/>
                  </a:cubicBezTo>
                  <a:cubicBezTo>
                    <a:pt x="32" y="75"/>
                    <a:pt x="31" y="75"/>
                    <a:pt x="31" y="74"/>
                  </a:cubicBezTo>
                  <a:cubicBezTo>
                    <a:pt x="31" y="74"/>
                    <a:pt x="31" y="74"/>
                    <a:pt x="31" y="73"/>
                  </a:cubicBezTo>
                  <a:cubicBezTo>
                    <a:pt x="30" y="64"/>
                    <a:pt x="30" y="56"/>
                    <a:pt x="30" y="56"/>
                  </a:cubicBezTo>
                  <a:cubicBezTo>
                    <a:pt x="28" y="54"/>
                    <a:pt x="27" y="53"/>
                    <a:pt x="26" y="52"/>
                  </a:cubicBezTo>
                  <a:cubicBezTo>
                    <a:pt x="26" y="53"/>
                    <a:pt x="27" y="53"/>
                    <a:pt x="26" y="53"/>
                  </a:cubicBezTo>
                  <a:cubicBezTo>
                    <a:pt x="15" y="54"/>
                    <a:pt x="20" y="52"/>
                    <a:pt x="23" y="48"/>
                  </a:cubicBezTo>
                  <a:cubicBezTo>
                    <a:pt x="23" y="48"/>
                    <a:pt x="23" y="48"/>
                    <a:pt x="23" y="48"/>
                  </a:cubicBezTo>
                  <a:cubicBezTo>
                    <a:pt x="25" y="45"/>
                    <a:pt x="26" y="41"/>
                    <a:pt x="18" y="38"/>
                  </a:cubicBezTo>
                  <a:cubicBezTo>
                    <a:pt x="22" y="35"/>
                    <a:pt x="21" y="29"/>
                    <a:pt x="19" y="22"/>
                  </a:cubicBezTo>
                  <a:cubicBezTo>
                    <a:pt x="18" y="20"/>
                    <a:pt x="17" y="17"/>
                    <a:pt x="16" y="15"/>
                  </a:cubicBezTo>
                  <a:cubicBezTo>
                    <a:pt x="16" y="14"/>
                    <a:pt x="15" y="12"/>
                    <a:pt x="15" y="11"/>
                  </a:cubicBezTo>
                  <a:cubicBezTo>
                    <a:pt x="14" y="10"/>
                    <a:pt x="14" y="10"/>
                    <a:pt x="14" y="10"/>
                  </a:cubicBezTo>
                  <a:cubicBezTo>
                    <a:pt x="14" y="10"/>
                    <a:pt x="14" y="9"/>
                    <a:pt x="14" y="9"/>
                  </a:cubicBezTo>
                  <a:cubicBezTo>
                    <a:pt x="14" y="9"/>
                    <a:pt x="14" y="9"/>
                    <a:pt x="14" y="8"/>
                  </a:cubicBezTo>
                  <a:cubicBezTo>
                    <a:pt x="12" y="5"/>
                    <a:pt x="11" y="2"/>
                    <a:pt x="11" y="1"/>
                  </a:cubicBezTo>
                  <a:cubicBezTo>
                    <a:pt x="10" y="9"/>
                    <a:pt x="10" y="5"/>
                    <a:pt x="10" y="0"/>
                  </a:cubicBezTo>
                  <a:cubicBezTo>
                    <a:pt x="7" y="4"/>
                    <a:pt x="3" y="8"/>
                    <a:pt x="0" y="11"/>
                  </a:cubicBezTo>
                  <a:cubicBezTo>
                    <a:pt x="0" y="14"/>
                    <a:pt x="1" y="16"/>
                    <a:pt x="1" y="19"/>
                  </a:cubicBezTo>
                  <a:cubicBezTo>
                    <a:pt x="1" y="19"/>
                    <a:pt x="1" y="19"/>
                    <a:pt x="1" y="20"/>
                  </a:cubicBezTo>
                  <a:cubicBezTo>
                    <a:pt x="1" y="20"/>
                    <a:pt x="1" y="20"/>
                    <a:pt x="1" y="20"/>
                  </a:cubicBezTo>
                  <a:cubicBezTo>
                    <a:pt x="1" y="20"/>
                    <a:pt x="1" y="20"/>
                    <a:pt x="1" y="20"/>
                  </a:cubicBezTo>
                  <a:cubicBezTo>
                    <a:pt x="1" y="22"/>
                    <a:pt x="2" y="25"/>
                    <a:pt x="2" y="27"/>
                  </a:cubicBezTo>
                  <a:cubicBezTo>
                    <a:pt x="2" y="28"/>
                    <a:pt x="2" y="29"/>
                    <a:pt x="2" y="29"/>
                  </a:cubicBezTo>
                  <a:cubicBezTo>
                    <a:pt x="3" y="31"/>
                    <a:pt x="3" y="33"/>
                    <a:pt x="3" y="35"/>
                  </a:cubicBezTo>
                  <a:cubicBezTo>
                    <a:pt x="4" y="36"/>
                    <a:pt x="4" y="36"/>
                    <a:pt x="4" y="37"/>
                  </a:cubicBezTo>
                  <a:cubicBezTo>
                    <a:pt x="7" y="57"/>
                    <a:pt x="12" y="76"/>
                    <a:pt x="16" y="88"/>
                  </a:cubicBezTo>
                  <a:cubicBezTo>
                    <a:pt x="16" y="88"/>
                    <a:pt x="16" y="88"/>
                    <a:pt x="16" y="88"/>
                  </a:cubicBezTo>
                  <a:cubicBezTo>
                    <a:pt x="17" y="89"/>
                    <a:pt x="17" y="90"/>
                    <a:pt x="17" y="91"/>
                  </a:cubicBezTo>
                  <a:cubicBezTo>
                    <a:pt x="18" y="92"/>
                    <a:pt x="18" y="92"/>
                    <a:pt x="18" y="93"/>
                  </a:cubicBezTo>
                  <a:cubicBezTo>
                    <a:pt x="18" y="93"/>
                    <a:pt x="18" y="93"/>
                    <a:pt x="18" y="93"/>
                  </a:cubicBezTo>
                  <a:cubicBezTo>
                    <a:pt x="18" y="93"/>
                    <a:pt x="19" y="94"/>
                    <a:pt x="19" y="94"/>
                  </a:cubicBezTo>
                  <a:cubicBezTo>
                    <a:pt x="19" y="94"/>
                    <a:pt x="19" y="94"/>
                    <a:pt x="19" y="95"/>
                  </a:cubicBezTo>
                  <a:cubicBezTo>
                    <a:pt x="19" y="95"/>
                    <a:pt x="19" y="95"/>
                    <a:pt x="19" y="95"/>
                  </a:cubicBezTo>
                  <a:cubicBezTo>
                    <a:pt x="24" y="90"/>
                    <a:pt x="28" y="85"/>
                    <a:pt x="32" y="79"/>
                  </a:cubicBezTo>
                  <a:cubicBezTo>
                    <a:pt x="32" y="78"/>
                    <a:pt x="32" y="77"/>
                    <a:pt x="32" y="76"/>
                  </a:cubicBezTo>
                  <a:close/>
                  <a:moveTo>
                    <a:pt x="22" y="99"/>
                  </a:moveTo>
                  <a:cubicBezTo>
                    <a:pt x="22" y="99"/>
                    <a:pt x="22" y="99"/>
                    <a:pt x="22" y="99"/>
                  </a:cubicBezTo>
                  <a:cubicBezTo>
                    <a:pt x="22" y="99"/>
                    <a:pt x="22" y="99"/>
                    <a:pt x="22" y="99"/>
                  </a:cubicBezTo>
                  <a:close/>
                  <a:moveTo>
                    <a:pt x="22" y="99"/>
                  </a:moveTo>
                  <a:cubicBezTo>
                    <a:pt x="22" y="99"/>
                    <a:pt x="22" y="99"/>
                    <a:pt x="22" y="99"/>
                  </a:cubicBezTo>
                  <a:cubicBezTo>
                    <a:pt x="22" y="99"/>
                    <a:pt x="22" y="99"/>
                    <a:pt x="22" y="99"/>
                  </a:cubicBezTo>
                  <a:cubicBezTo>
                    <a:pt x="22" y="99"/>
                    <a:pt x="22" y="99"/>
                    <a:pt x="22" y="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781">
              <a:extLst>
                <a:ext uri="{FF2B5EF4-FFF2-40B4-BE49-F238E27FC236}">
                  <a16:creationId xmlns:a16="http://schemas.microsoft.com/office/drawing/2014/main" id="{F27EC6B4-87F9-4DF1-868F-A98405B745BA}"/>
                </a:ext>
              </a:extLst>
            </p:cNvPr>
            <p:cNvSpPr>
              <a:spLocks noEditPoints="1"/>
            </p:cNvSpPr>
            <p:nvPr userDrawn="1"/>
          </p:nvSpPr>
          <p:spPr bwMode="auto">
            <a:xfrm>
              <a:off x="4269" y="798"/>
              <a:ext cx="42" cy="114"/>
            </a:xfrm>
            <a:custGeom>
              <a:avLst/>
              <a:gdLst>
                <a:gd name="T0" fmla="*/ 15 w 29"/>
                <a:gd name="T1" fmla="*/ 35 h 79"/>
                <a:gd name="T2" fmla="*/ 15 w 29"/>
                <a:gd name="T3" fmla="*/ 34 h 79"/>
                <a:gd name="T4" fmla="*/ 16 w 29"/>
                <a:gd name="T5" fmla="*/ 30 h 79"/>
                <a:gd name="T6" fmla="*/ 15 w 29"/>
                <a:gd name="T7" fmla="*/ 35 h 79"/>
                <a:gd name="T8" fmla="*/ 29 w 29"/>
                <a:gd name="T9" fmla="*/ 58 h 79"/>
                <a:gd name="T10" fmla="*/ 29 w 29"/>
                <a:gd name="T11" fmla="*/ 58 h 79"/>
                <a:gd name="T12" fmla="*/ 28 w 29"/>
                <a:gd name="T13" fmla="*/ 57 h 79"/>
                <a:gd name="T14" fmla="*/ 28 w 29"/>
                <a:gd name="T15" fmla="*/ 56 h 79"/>
                <a:gd name="T16" fmla="*/ 24 w 29"/>
                <a:gd name="T17" fmla="*/ 41 h 79"/>
                <a:gd name="T18" fmla="*/ 21 w 29"/>
                <a:gd name="T19" fmla="*/ 40 h 79"/>
                <a:gd name="T20" fmla="*/ 21 w 29"/>
                <a:gd name="T21" fmla="*/ 40 h 79"/>
                <a:gd name="T22" fmla="*/ 19 w 29"/>
                <a:gd name="T23" fmla="*/ 37 h 79"/>
                <a:gd name="T24" fmla="*/ 19 w 29"/>
                <a:gd name="T25" fmla="*/ 37 h 79"/>
                <a:gd name="T26" fmla="*/ 14 w 29"/>
                <a:gd name="T27" fmla="*/ 30 h 79"/>
                <a:gd name="T28" fmla="*/ 12 w 29"/>
                <a:gd name="T29" fmla="*/ 16 h 79"/>
                <a:gd name="T30" fmla="*/ 9 w 29"/>
                <a:gd name="T31" fmla="*/ 11 h 79"/>
                <a:gd name="T32" fmla="*/ 7 w 29"/>
                <a:gd name="T33" fmla="*/ 8 h 79"/>
                <a:gd name="T34" fmla="*/ 7 w 29"/>
                <a:gd name="T35" fmla="*/ 7 h 79"/>
                <a:gd name="T36" fmla="*/ 7 w 29"/>
                <a:gd name="T37" fmla="*/ 7 h 79"/>
                <a:gd name="T38" fmla="*/ 6 w 29"/>
                <a:gd name="T39" fmla="*/ 6 h 79"/>
                <a:gd name="T40" fmla="*/ 3 w 29"/>
                <a:gd name="T41" fmla="*/ 0 h 79"/>
                <a:gd name="T42" fmla="*/ 3 w 29"/>
                <a:gd name="T43" fmla="*/ 0 h 79"/>
                <a:gd name="T44" fmla="*/ 0 w 29"/>
                <a:gd name="T45" fmla="*/ 13 h 79"/>
                <a:gd name="T46" fmla="*/ 2 w 29"/>
                <a:gd name="T47" fmla="*/ 19 h 79"/>
                <a:gd name="T48" fmla="*/ 2 w 29"/>
                <a:gd name="T49" fmla="*/ 20 h 79"/>
                <a:gd name="T50" fmla="*/ 2 w 29"/>
                <a:gd name="T51" fmla="*/ 20 h 79"/>
                <a:gd name="T52" fmla="*/ 2 w 29"/>
                <a:gd name="T53" fmla="*/ 20 h 79"/>
                <a:gd name="T54" fmla="*/ 4 w 29"/>
                <a:gd name="T55" fmla="*/ 26 h 79"/>
                <a:gd name="T56" fmla="*/ 5 w 29"/>
                <a:gd name="T57" fmla="*/ 28 h 79"/>
                <a:gd name="T58" fmla="*/ 6 w 29"/>
                <a:gd name="T59" fmla="*/ 32 h 79"/>
                <a:gd name="T60" fmla="*/ 7 w 29"/>
                <a:gd name="T61" fmla="*/ 34 h 79"/>
                <a:gd name="T62" fmla="*/ 23 w 29"/>
                <a:gd name="T63" fmla="*/ 73 h 79"/>
                <a:gd name="T64" fmla="*/ 23 w 29"/>
                <a:gd name="T65" fmla="*/ 73 h 79"/>
                <a:gd name="T66" fmla="*/ 25 w 29"/>
                <a:gd name="T67" fmla="*/ 76 h 79"/>
                <a:gd name="T68" fmla="*/ 25 w 29"/>
                <a:gd name="T69" fmla="*/ 77 h 79"/>
                <a:gd name="T70" fmla="*/ 25 w 29"/>
                <a:gd name="T71" fmla="*/ 77 h 79"/>
                <a:gd name="T72" fmla="*/ 26 w 29"/>
                <a:gd name="T73" fmla="*/ 78 h 79"/>
                <a:gd name="T74" fmla="*/ 26 w 29"/>
                <a:gd name="T75" fmla="*/ 78 h 79"/>
                <a:gd name="T76" fmla="*/ 26 w 29"/>
                <a:gd name="T77" fmla="*/ 79 h 79"/>
                <a:gd name="T78" fmla="*/ 29 w 29"/>
                <a:gd name="T79" fmla="*/ 61 h 79"/>
                <a:gd name="T80" fmla="*/ 29 w 29"/>
                <a:gd name="T81" fmla="*/ 58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9" h="79">
                  <a:moveTo>
                    <a:pt x="15" y="35"/>
                  </a:moveTo>
                  <a:cubicBezTo>
                    <a:pt x="15" y="35"/>
                    <a:pt x="15" y="34"/>
                    <a:pt x="15" y="34"/>
                  </a:cubicBezTo>
                  <a:cubicBezTo>
                    <a:pt x="16" y="34"/>
                    <a:pt x="16" y="32"/>
                    <a:pt x="16" y="30"/>
                  </a:cubicBezTo>
                  <a:cubicBezTo>
                    <a:pt x="14" y="32"/>
                    <a:pt x="15" y="34"/>
                    <a:pt x="15" y="35"/>
                  </a:cubicBezTo>
                  <a:close/>
                  <a:moveTo>
                    <a:pt x="29" y="58"/>
                  </a:moveTo>
                  <a:cubicBezTo>
                    <a:pt x="29" y="58"/>
                    <a:pt x="29" y="58"/>
                    <a:pt x="29" y="58"/>
                  </a:cubicBezTo>
                  <a:cubicBezTo>
                    <a:pt x="28" y="57"/>
                    <a:pt x="28" y="57"/>
                    <a:pt x="28" y="57"/>
                  </a:cubicBezTo>
                  <a:cubicBezTo>
                    <a:pt x="28" y="56"/>
                    <a:pt x="28" y="56"/>
                    <a:pt x="28" y="56"/>
                  </a:cubicBezTo>
                  <a:cubicBezTo>
                    <a:pt x="26" y="48"/>
                    <a:pt x="24" y="42"/>
                    <a:pt x="24" y="41"/>
                  </a:cubicBezTo>
                  <a:cubicBezTo>
                    <a:pt x="22" y="40"/>
                    <a:pt x="22" y="40"/>
                    <a:pt x="21" y="40"/>
                  </a:cubicBezTo>
                  <a:cubicBezTo>
                    <a:pt x="22" y="40"/>
                    <a:pt x="22" y="40"/>
                    <a:pt x="21" y="40"/>
                  </a:cubicBezTo>
                  <a:cubicBezTo>
                    <a:pt x="16" y="44"/>
                    <a:pt x="18" y="41"/>
                    <a:pt x="19" y="37"/>
                  </a:cubicBezTo>
                  <a:cubicBezTo>
                    <a:pt x="19" y="37"/>
                    <a:pt x="19" y="37"/>
                    <a:pt x="19" y="37"/>
                  </a:cubicBezTo>
                  <a:cubicBezTo>
                    <a:pt x="19" y="34"/>
                    <a:pt x="19" y="30"/>
                    <a:pt x="14" y="30"/>
                  </a:cubicBezTo>
                  <a:cubicBezTo>
                    <a:pt x="16" y="26"/>
                    <a:pt x="14" y="21"/>
                    <a:pt x="12" y="16"/>
                  </a:cubicBezTo>
                  <a:cubicBezTo>
                    <a:pt x="11" y="14"/>
                    <a:pt x="10" y="13"/>
                    <a:pt x="9" y="11"/>
                  </a:cubicBezTo>
                  <a:cubicBezTo>
                    <a:pt x="8" y="10"/>
                    <a:pt x="8" y="9"/>
                    <a:pt x="7" y="8"/>
                  </a:cubicBezTo>
                  <a:cubicBezTo>
                    <a:pt x="7" y="8"/>
                    <a:pt x="7" y="7"/>
                    <a:pt x="7" y="7"/>
                  </a:cubicBezTo>
                  <a:cubicBezTo>
                    <a:pt x="7" y="7"/>
                    <a:pt x="7" y="7"/>
                    <a:pt x="7" y="7"/>
                  </a:cubicBezTo>
                  <a:cubicBezTo>
                    <a:pt x="7" y="7"/>
                    <a:pt x="6" y="6"/>
                    <a:pt x="6" y="6"/>
                  </a:cubicBezTo>
                  <a:cubicBezTo>
                    <a:pt x="5" y="4"/>
                    <a:pt x="4" y="2"/>
                    <a:pt x="3" y="0"/>
                  </a:cubicBezTo>
                  <a:cubicBezTo>
                    <a:pt x="5" y="8"/>
                    <a:pt x="4" y="4"/>
                    <a:pt x="3" y="0"/>
                  </a:cubicBezTo>
                  <a:cubicBezTo>
                    <a:pt x="2" y="4"/>
                    <a:pt x="1" y="9"/>
                    <a:pt x="0" y="13"/>
                  </a:cubicBezTo>
                  <a:cubicBezTo>
                    <a:pt x="1" y="15"/>
                    <a:pt x="1" y="17"/>
                    <a:pt x="2" y="19"/>
                  </a:cubicBezTo>
                  <a:cubicBezTo>
                    <a:pt x="2" y="20"/>
                    <a:pt x="2" y="20"/>
                    <a:pt x="2" y="20"/>
                  </a:cubicBezTo>
                  <a:cubicBezTo>
                    <a:pt x="2" y="20"/>
                    <a:pt x="2" y="20"/>
                    <a:pt x="2" y="20"/>
                  </a:cubicBezTo>
                  <a:cubicBezTo>
                    <a:pt x="2" y="20"/>
                    <a:pt x="2" y="20"/>
                    <a:pt x="2" y="20"/>
                  </a:cubicBezTo>
                  <a:cubicBezTo>
                    <a:pt x="3" y="22"/>
                    <a:pt x="4" y="24"/>
                    <a:pt x="4" y="26"/>
                  </a:cubicBezTo>
                  <a:cubicBezTo>
                    <a:pt x="4" y="27"/>
                    <a:pt x="5" y="27"/>
                    <a:pt x="5" y="28"/>
                  </a:cubicBezTo>
                  <a:cubicBezTo>
                    <a:pt x="5" y="29"/>
                    <a:pt x="6" y="31"/>
                    <a:pt x="6" y="32"/>
                  </a:cubicBezTo>
                  <a:cubicBezTo>
                    <a:pt x="7" y="33"/>
                    <a:pt x="7" y="34"/>
                    <a:pt x="7" y="34"/>
                  </a:cubicBezTo>
                  <a:cubicBezTo>
                    <a:pt x="13" y="50"/>
                    <a:pt x="19" y="64"/>
                    <a:pt x="23" y="73"/>
                  </a:cubicBezTo>
                  <a:cubicBezTo>
                    <a:pt x="23" y="73"/>
                    <a:pt x="23" y="73"/>
                    <a:pt x="23" y="73"/>
                  </a:cubicBezTo>
                  <a:cubicBezTo>
                    <a:pt x="24" y="74"/>
                    <a:pt x="24" y="75"/>
                    <a:pt x="25" y="76"/>
                  </a:cubicBezTo>
                  <a:cubicBezTo>
                    <a:pt x="25" y="76"/>
                    <a:pt x="25" y="77"/>
                    <a:pt x="25" y="77"/>
                  </a:cubicBezTo>
                  <a:cubicBezTo>
                    <a:pt x="25" y="77"/>
                    <a:pt x="25" y="77"/>
                    <a:pt x="25" y="77"/>
                  </a:cubicBezTo>
                  <a:cubicBezTo>
                    <a:pt x="26" y="77"/>
                    <a:pt x="26" y="78"/>
                    <a:pt x="26" y="78"/>
                  </a:cubicBezTo>
                  <a:cubicBezTo>
                    <a:pt x="26" y="78"/>
                    <a:pt x="26" y="78"/>
                    <a:pt x="26" y="78"/>
                  </a:cubicBezTo>
                  <a:cubicBezTo>
                    <a:pt x="26" y="78"/>
                    <a:pt x="26" y="79"/>
                    <a:pt x="26" y="79"/>
                  </a:cubicBezTo>
                  <a:cubicBezTo>
                    <a:pt x="28" y="73"/>
                    <a:pt x="29" y="67"/>
                    <a:pt x="29" y="61"/>
                  </a:cubicBezTo>
                  <a:cubicBezTo>
                    <a:pt x="29" y="60"/>
                    <a:pt x="29" y="59"/>
                    <a:pt x="29"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782">
              <a:extLst>
                <a:ext uri="{FF2B5EF4-FFF2-40B4-BE49-F238E27FC236}">
                  <a16:creationId xmlns:a16="http://schemas.microsoft.com/office/drawing/2014/main" id="{E1E9708C-E66A-4A17-B327-56180EB51882}"/>
                </a:ext>
              </a:extLst>
            </p:cNvPr>
            <p:cNvSpPr>
              <a:spLocks/>
            </p:cNvSpPr>
            <p:nvPr userDrawn="1"/>
          </p:nvSpPr>
          <p:spPr bwMode="auto">
            <a:xfrm>
              <a:off x="4105" y="1208"/>
              <a:ext cx="42" cy="124"/>
            </a:xfrm>
            <a:custGeom>
              <a:avLst/>
              <a:gdLst>
                <a:gd name="T0" fmla="*/ 29 w 29"/>
                <a:gd name="T1" fmla="*/ 71 h 86"/>
                <a:gd name="T2" fmla="*/ 28 w 29"/>
                <a:gd name="T3" fmla="*/ 69 h 86"/>
                <a:gd name="T4" fmla="*/ 27 w 29"/>
                <a:gd name="T5" fmla="*/ 65 h 86"/>
                <a:gd name="T6" fmla="*/ 16 w 29"/>
                <a:gd name="T7" fmla="*/ 25 h 86"/>
                <a:gd name="T8" fmla="*/ 13 w 29"/>
                <a:gd name="T9" fmla="*/ 11 h 86"/>
                <a:gd name="T10" fmla="*/ 10 w 29"/>
                <a:gd name="T11" fmla="*/ 0 h 86"/>
                <a:gd name="T12" fmla="*/ 0 w 29"/>
                <a:gd name="T13" fmla="*/ 21 h 86"/>
                <a:gd name="T14" fmla="*/ 3 w 29"/>
                <a:gd name="T15" fmla="*/ 29 h 86"/>
                <a:gd name="T16" fmla="*/ 3 w 29"/>
                <a:gd name="T17" fmla="*/ 30 h 86"/>
                <a:gd name="T18" fmla="*/ 3 w 29"/>
                <a:gd name="T19" fmla="*/ 30 h 86"/>
                <a:gd name="T20" fmla="*/ 6 w 29"/>
                <a:gd name="T21" fmla="*/ 40 h 86"/>
                <a:gd name="T22" fmla="*/ 6 w 29"/>
                <a:gd name="T23" fmla="*/ 41 h 86"/>
                <a:gd name="T24" fmla="*/ 7 w 29"/>
                <a:gd name="T25" fmla="*/ 44 h 86"/>
                <a:gd name="T26" fmla="*/ 19 w 29"/>
                <a:gd name="T27" fmla="*/ 82 h 86"/>
                <a:gd name="T28" fmla="*/ 20 w 29"/>
                <a:gd name="T29" fmla="*/ 84 h 86"/>
                <a:gd name="T30" fmla="*/ 21 w 29"/>
                <a:gd name="T31" fmla="*/ 86 h 86"/>
                <a:gd name="T32" fmla="*/ 21 w 29"/>
                <a:gd name="T33" fmla="*/ 86 h 86"/>
                <a:gd name="T34" fmla="*/ 25 w 29"/>
                <a:gd name="T35" fmla="*/ 79 h 86"/>
                <a:gd name="T36" fmla="*/ 29 w 29"/>
                <a:gd name="T37" fmla="*/ 71 h 86"/>
                <a:gd name="T38" fmla="*/ 29 w 29"/>
                <a:gd name="T39" fmla="*/ 71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86">
                  <a:moveTo>
                    <a:pt x="29" y="71"/>
                  </a:moveTo>
                  <a:cubicBezTo>
                    <a:pt x="28" y="70"/>
                    <a:pt x="28" y="69"/>
                    <a:pt x="28" y="69"/>
                  </a:cubicBezTo>
                  <a:cubicBezTo>
                    <a:pt x="28" y="68"/>
                    <a:pt x="27" y="67"/>
                    <a:pt x="27" y="65"/>
                  </a:cubicBezTo>
                  <a:cubicBezTo>
                    <a:pt x="23" y="50"/>
                    <a:pt x="19" y="36"/>
                    <a:pt x="16" y="25"/>
                  </a:cubicBezTo>
                  <a:cubicBezTo>
                    <a:pt x="15" y="20"/>
                    <a:pt x="14" y="15"/>
                    <a:pt x="13" y="11"/>
                  </a:cubicBezTo>
                  <a:cubicBezTo>
                    <a:pt x="11" y="6"/>
                    <a:pt x="10" y="2"/>
                    <a:pt x="10" y="0"/>
                  </a:cubicBezTo>
                  <a:cubicBezTo>
                    <a:pt x="7" y="7"/>
                    <a:pt x="3" y="14"/>
                    <a:pt x="0" y="21"/>
                  </a:cubicBezTo>
                  <a:cubicBezTo>
                    <a:pt x="1" y="24"/>
                    <a:pt x="2" y="26"/>
                    <a:pt x="3" y="29"/>
                  </a:cubicBezTo>
                  <a:cubicBezTo>
                    <a:pt x="3" y="29"/>
                    <a:pt x="3" y="29"/>
                    <a:pt x="3" y="30"/>
                  </a:cubicBezTo>
                  <a:cubicBezTo>
                    <a:pt x="3" y="30"/>
                    <a:pt x="3" y="30"/>
                    <a:pt x="3" y="30"/>
                  </a:cubicBezTo>
                  <a:cubicBezTo>
                    <a:pt x="4" y="33"/>
                    <a:pt x="5" y="37"/>
                    <a:pt x="6" y="40"/>
                  </a:cubicBezTo>
                  <a:cubicBezTo>
                    <a:pt x="6" y="41"/>
                    <a:pt x="6" y="41"/>
                    <a:pt x="6" y="41"/>
                  </a:cubicBezTo>
                  <a:cubicBezTo>
                    <a:pt x="7" y="42"/>
                    <a:pt x="7" y="43"/>
                    <a:pt x="7" y="44"/>
                  </a:cubicBezTo>
                  <a:cubicBezTo>
                    <a:pt x="12" y="58"/>
                    <a:pt x="16" y="71"/>
                    <a:pt x="19" y="82"/>
                  </a:cubicBezTo>
                  <a:cubicBezTo>
                    <a:pt x="20" y="83"/>
                    <a:pt x="20" y="83"/>
                    <a:pt x="20" y="84"/>
                  </a:cubicBezTo>
                  <a:cubicBezTo>
                    <a:pt x="20" y="85"/>
                    <a:pt x="20" y="85"/>
                    <a:pt x="21" y="86"/>
                  </a:cubicBezTo>
                  <a:cubicBezTo>
                    <a:pt x="21" y="86"/>
                    <a:pt x="21" y="86"/>
                    <a:pt x="21" y="86"/>
                  </a:cubicBezTo>
                  <a:cubicBezTo>
                    <a:pt x="22" y="84"/>
                    <a:pt x="23" y="81"/>
                    <a:pt x="25" y="79"/>
                  </a:cubicBezTo>
                  <a:cubicBezTo>
                    <a:pt x="26" y="76"/>
                    <a:pt x="27" y="74"/>
                    <a:pt x="29" y="71"/>
                  </a:cubicBezTo>
                  <a:cubicBezTo>
                    <a:pt x="29" y="71"/>
                    <a:pt x="29" y="71"/>
                    <a:pt x="2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783">
              <a:extLst>
                <a:ext uri="{FF2B5EF4-FFF2-40B4-BE49-F238E27FC236}">
                  <a16:creationId xmlns:a16="http://schemas.microsoft.com/office/drawing/2014/main" id="{6B08909C-0988-401C-99CE-7822ED27069D}"/>
                </a:ext>
              </a:extLst>
            </p:cNvPr>
            <p:cNvSpPr>
              <a:spLocks/>
            </p:cNvSpPr>
            <p:nvPr userDrawn="1"/>
          </p:nvSpPr>
          <p:spPr bwMode="auto">
            <a:xfrm>
              <a:off x="4165" y="1087"/>
              <a:ext cx="42" cy="125"/>
            </a:xfrm>
            <a:custGeom>
              <a:avLst/>
              <a:gdLst>
                <a:gd name="T0" fmla="*/ 28 w 29"/>
                <a:gd name="T1" fmla="*/ 71 h 87"/>
                <a:gd name="T2" fmla="*/ 28 w 29"/>
                <a:gd name="T3" fmla="*/ 69 h 87"/>
                <a:gd name="T4" fmla="*/ 27 w 29"/>
                <a:gd name="T5" fmla="*/ 66 h 87"/>
                <a:gd name="T6" fmla="*/ 16 w 29"/>
                <a:gd name="T7" fmla="*/ 25 h 87"/>
                <a:gd name="T8" fmla="*/ 13 w 29"/>
                <a:gd name="T9" fmla="*/ 11 h 87"/>
                <a:gd name="T10" fmla="*/ 10 w 29"/>
                <a:gd name="T11" fmla="*/ 0 h 87"/>
                <a:gd name="T12" fmla="*/ 0 w 29"/>
                <a:gd name="T13" fmla="*/ 21 h 87"/>
                <a:gd name="T14" fmla="*/ 3 w 29"/>
                <a:gd name="T15" fmla="*/ 29 h 87"/>
                <a:gd name="T16" fmla="*/ 3 w 29"/>
                <a:gd name="T17" fmla="*/ 30 h 87"/>
                <a:gd name="T18" fmla="*/ 3 w 29"/>
                <a:gd name="T19" fmla="*/ 30 h 87"/>
                <a:gd name="T20" fmla="*/ 6 w 29"/>
                <a:gd name="T21" fmla="*/ 40 h 87"/>
                <a:gd name="T22" fmla="*/ 6 w 29"/>
                <a:gd name="T23" fmla="*/ 41 h 87"/>
                <a:gd name="T24" fmla="*/ 7 w 29"/>
                <a:gd name="T25" fmla="*/ 45 h 87"/>
                <a:gd name="T26" fmla="*/ 19 w 29"/>
                <a:gd name="T27" fmla="*/ 82 h 87"/>
                <a:gd name="T28" fmla="*/ 20 w 29"/>
                <a:gd name="T29" fmla="*/ 84 h 87"/>
                <a:gd name="T30" fmla="*/ 21 w 29"/>
                <a:gd name="T31" fmla="*/ 86 h 87"/>
                <a:gd name="T32" fmla="*/ 21 w 29"/>
                <a:gd name="T33" fmla="*/ 87 h 87"/>
                <a:gd name="T34" fmla="*/ 25 w 29"/>
                <a:gd name="T35" fmla="*/ 79 h 87"/>
                <a:gd name="T36" fmla="*/ 29 w 29"/>
                <a:gd name="T37" fmla="*/ 71 h 87"/>
                <a:gd name="T38" fmla="*/ 28 w 29"/>
                <a:gd name="T39" fmla="*/ 7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87">
                  <a:moveTo>
                    <a:pt x="28" y="71"/>
                  </a:moveTo>
                  <a:cubicBezTo>
                    <a:pt x="28" y="70"/>
                    <a:pt x="28" y="70"/>
                    <a:pt x="28" y="69"/>
                  </a:cubicBezTo>
                  <a:cubicBezTo>
                    <a:pt x="28" y="68"/>
                    <a:pt x="27" y="67"/>
                    <a:pt x="27" y="66"/>
                  </a:cubicBezTo>
                  <a:cubicBezTo>
                    <a:pt x="23" y="50"/>
                    <a:pt x="19" y="36"/>
                    <a:pt x="16" y="25"/>
                  </a:cubicBezTo>
                  <a:cubicBezTo>
                    <a:pt x="15" y="20"/>
                    <a:pt x="14" y="15"/>
                    <a:pt x="13" y="11"/>
                  </a:cubicBezTo>
                  <a:cubicBezTo>
                    <a:pt x="11" y="6"/>
                    <a:pt x="10" y="2"/>
                    <a:pt x="10" y="0"/>
                  </a:cubicBezTo>
                  <a:cubicBezTo>
                    <a:pt x="7" y="7"/>
                    <a:pt x="3" y="14"/>
                    <a:pt x="0" y="21"/>
                  </a:cubicBezTo>
                  <a:cubicBezTo>
                    <a:pt x="1" y="24"/>
                    <a:pt x="2" y="27"/>
                    <a:pt x="3" y="29"/>
                  </a:cubicBezTo>
                  <a:cubicBezTo>
                    <a:pt x="3" y="29"/>
                    <a:pt x="3" y="30"/>
                    <a:pt x="3" y="30"/>
                  </a:cubicBezTo>
                  <a:cubicBezTo>
                    <a:pt x="3" y="30"/>
                    <a:pt x="3" y="30"/>
                    <a:pt x="3" y="30"/>
                  </a:cubicBezTo>
                  <a:cubicBezTo>
                    <a:pt x="4" y="34"/>
                    <a:pt x="5" y="37"/>
                    <a:pt x="6" y="40"/>
                  </a:cubicBezTo>
                  <a:cubicBezTo>
                    <a:pt x="6" y="41"/>
                    <a:pt x="6" y="41"/>
                    <a:pt x="6" y="41"/>
                  </a:cubicBezTo>
                  <a:cubicBezTo>
                    <a:pt x="6" y="42"/>
                    <a:pt x="7" y="43"/>
                    <a:pt x="7" y="45"/>
                  </a:cubicBezTo>
                  <a:cubicBezTo>
                    <a:pt x="12" y="59"/>
                    <a:pt x="16" y="71"/>
                    <a:pt x="19" y="82"/>
                  </a:cubicBezTo>
                  <a:cubicBezTo>
                    <a:pt x="19" y="83"/>
                    <a:pt x="20" y="83"/>
                    <a:pt x="20" y="84"/>
                  </a:cubicBezTo>
                  <a:cubicBezTo>
                    <a:pt x="20" y="85"/>
                    <a:pt x="20" y="86"/>
                    <a:pt x="21" y="86"/>
                  </a:cubicBezTo>
                  <a:cubicBezTo>
                    <a:pt x="21" y="86"/>
                    <a:pt x="21" y="87"/>
                    <a:pt x="21" y="87"/>
                  </a:cubicBezTo>
                  <a:cubicBezTo>
                    <a:pt x="22" y="84"/>
                    <a:pt x="23" y="82"/>
                    <a:pt x="25" y="79"/>
                  </a:cubicBezTo>
                  <a:cubicBezTo>
                    <a:pt x="26" y="77"/>
                    <a:pt x="27" y="74"/>
                    <a:pt x="29" y="71"/>
                  </a:cubicBezTo>
                  <a:cubicBezTo>
                    <a:pt x="29" y="71"/>
                    <a:pt x="28" y="71"/>
                    <a:pt x="28"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784">
              <a:extLst>
                <a:ext uri="{FF2B5EF4-FFF2-40B4-BE49-F238E27FC236}">
                  <a16:creationId xmlns:a16="http://schemas.microsoft.com/office/drawing/2014/main" id="{2394A1FB-3E8E-4C14-8326-8BF891ECEDBD}"/>
                </a:ext>
              </a:extLst>
            </p:cNvPr>
            <p:cNvSpPr>
              <a:spLocks/>
            </p:cNvSpPr>
            <p:nvPr userDrawn="1"/>
          </p:nvSpPr>
          <p:spPr bwMode="auto">
            <a:xfrm>
              <a:off x="1889" y="2498"/>
              <a:ext cx="2" cy="1"/>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1"/>
                    <a:pt x="1" y="0"/>
                    <a:pt x="1" y="0"/>
                  </a:cubicBezTo>
                  <a:cubicBezTo>
                    <a:pt x="1" y="1"/>
                    <a:pt x="1"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785">
              <a:extLst>
                <a:ext uri="{FF2B5EF4-FFF2-40B4-BE49-F238E27FC236}">
                  <a16:creationId xmlns:a16="http://schemas.microsoft.com/office/drawing/2014/main" id="{46B2B3F3-6667-41D2-9369-C691542827EC}"/>
                </a:ext>
              </a:extLst>
            </p:cNvPr>
            <p:cNvSpPr>
              <a:spLocks/>
            </p:cNvSpPr>
            <p:nvPr userDrawn="1"/>
          </p:nvSpPr>
          <p:spPr bwMode="auto">
            <a:xfrm>
              <a:off x="1886" y="2486"/>
              <a:ext cx="7" cy="12"/>
            </a:xfrm>
            <a:custGeom>
              <a:avLst/>
              <a:gdLst>
                <a:gd name="T0" fmla="*/ 5 w 5"/>
                <a:gd name="T1" fmla="*/ 0 h 8"/>
                <a:gd name="T2" fmla="*/ 3 w 5"/>
                <a:gd name="T3" fmla="*/ 8 h 8"/>
                <a:gd name="T4" fmla="*/ 5 w 5"/>
                <a:gd name="T5" fmla="*/ 0 h 8"/>
              </a:gdLst>
              <a:ahLst/>
              <a:cxnLst>
                <a:cxn ang="0">
                  <a:pos x="T0" y="T1"/>
                </a:cxn>
                <a:cxn ang="0">
                  <a:pos x="T2" y="T3"/>
                </a:cxn>
                <a:cxn ang="0">
                  <a:pos x="T4" y="T5"/>
                </a:cxn>
              </a:cxnLst>
              <a:rect l="0" t="0" r="r" b="b"/>
              <a:pathLst>
                <a:path w="5" h="8">
                  <a:moveTo>
                    <a:pt x="5" y="0"/>
                  </a:moveTo>
                  <a:cubicBezTo>
                    <a:pt x="5" y="2"/>
                    <a:pt x="4" y="6"/>
                    <a:pt x="3" y="8"/>
                  </a:cubicBezTo>
                  <a:cubicBezTo>
                    <a:pt x="2" y="6"/>
                    <a:pt x="0"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786">
              <a:extLst>
                <a:ext uri="{FF2B5EF4-FFF2-40B4-BE49-F238E27FC236}">
                  <a16:creationId xmlns:a16="http://schemas.microsoft.com/office/drawing/2014/main" id="{4CC3C493-C308-4437-99FF-AA79A3A89C47}"/>
                </a:ext>
              </a:extLst>
            </p:cNvPr>
            <p:cNvSpPr>
              <a:spLocks/>
            </p:cNvSpPr>
            <p:nvPr userDrawn="1"/>
          </p:nvSpPr>
          <p:spPr bwMode="auto">
            <a:xfrm>
              <a:off x="1879" y="2495"/>
              <a:ext cx="4" cy="4"/>
            </a:xfrm>
            <a:custGeom>
              <a:avLst/>
              <a:gdLst>
                <a:gd name="T0" fmla="*/ 0 w 3"/>
                <a:gd name="T1" fmla="*/ 3 h 3"/>
                <a:gd name="T2" fmla="*/ 2 w 3"/>
                <a:gd name="T3" fmla="*/ 0 h 3"/>
                <a:gd name="T4" fmla="*/ 0 w 3"/>
                <a:gd name="T5" fmla="*/ 3 h 3"/>
              </a:gdLst>
              <a:ahLst/>
              <a:cxnLst>
                <a:cxn ang="0">
                  <a:pos x="T0" y="T1"/>
                </a:cxn>
                <a:cxn ang="0">
                  <a:pos x="T2" y="T3"/>
                </a:cxn>
                <a:cxn ang="0">
                  <a:pos x="T4" y="T5"/>
                </a:cxn>
              </a:cxnLst>
              <a:rect l="0" t="0" r="r" b="b"/>
              <a:pathLst>
                <a:path w="3" h="3">
                  <a:moveTo>
                    <a:pt x="0" y="3"/>
                  </a:moveTo>
                  <a:cubicBezTo>
                    <a:pt x="2" y="0"/>
                    <a:pt x="2" y="0"/>
                    <a:pt x="2" y="0"/>
                  </a:cubicBezTo>
                  <a:cubicBezTo>
                    <a:pt x="3" y="2"/>
                    <a:pt x="1" y="1"/>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Freeform 787">
              <a:extLst>
                <a:ext uri="{FF2B5EF4-FFF2-40B4-BE49-F238E27FC236}">
                  <a16:creationId xmlns:a16="http://schemas.microsoft.com/office/drawing/2014/main" id="{236E6895-0446-44D4-BB93-7219BF6934A6}"/>
                </a:ext>
              </a:extLst>
            </p:cNvPr>
            <p:cNvSpPr>
              <a:spLocks/>
            </p:cNvSpPr>
            <p:nvPr userDrawn="1"/>
          </p:nvSpPr>
          <p:spPr bwMode="auto">
            <a:xfrm>
              <a:off x="1885" y="2498"/>
              <a:ext cx="3" cy="3"/>
            </a:xfrm>
            <a:custGeom>
              <a:avLst/>
              <a:gdLst>
                <a:gd name="T0" fmla="*/ 0 w 2"/>
                <a:gd name="T1" fmla="*/ 0 h 2"/>
                <a:gd name="T2" fmla="*/ 0 w 2"/>
                <a:gd name="T3" fmla="*/ 0 h 2"/>
              </a:gdLst>
              <a:ahLst/>
              <a:cxnLst>
                <a:cxn ang="0">
                  <a:pos x="T0" y="T1"/>
                </a:cxn>
                <a:cxn ang="0">
                  <a:pos x="T2" y="T3"/>
                </a:cxn>
              </a:cxnLst>
              <a:rect l="0" t="0" r="r" b="b"/>
              <a:pathLst>
                <a:path w="2" h="2">
                  <a:moveTo>
                    <a:pt x="0" y="0"/>
                  </a:moveTo>
                  <a:cubicBezTo>
                    <a:pt x="1" y="1"/>
                    <a:pt x="2" y="2"/>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Freeform 788">
              <a:extLst>
                <a:ext uri="{FF2B5EF4-FFF2-40B4-BE49-F238E27FC236}">
                  <a16:creationId xmlns:a16="http://schemas.microsoft.com/office/drawing/2014/main" id="{06DC08DF-D738-4743-9807-182D4DCB1B64}"/>
                </a:ext>
              </a:extLst>
            </p:cNvPr>
            <p:cNvSpPr>
              <a:spLocks/>
            </p:cNvSpPr>
            <p:nvPr userDrawn="1"/>
          </p:nvSpPr>
          <p:spPr bwMode="auto">
            <a:xfrm>
              <a:off x="1888" y="2708"/>
              <a:ext cx="1" cy="1"/>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1" y="1"/>
                    <a:pt x="1" y="1"/>
                    <a:pt x="1"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Freeform 789">
              <a:extLst>
                <a:ext uri="{FF2B5EF4-FFF2-40B4-BE49-F238E27FC236}">
                  <a16:creationId xmlns:a16="http://schemas.microsoft.com/office/drawing/2014/main" id="{0273B8C2-889D-4817-A943-1192C3790346}"/>
                </a:ext>
              </a:extLst>
            </p:cNvPr>
            <p:cNvSpPr>
              <a:spLocks/>
            </p:cNvSpPr>
            <p:nvPr userDrawn="1"/>
          </p:nvSpPr>
          <p:spPr bwMode="auto">
            <a:xfrm>
              <a:off x="1892" y="2594"/>
              <a:ext cx="6" cy="5"/>
            </a:xfrm>
            <a:custGeom>
              <a:avLst/>
              <a:gdLst>
                <a:gd name="T0" fmla="*/ 0 w 4"/>
                <a:gd name="T1" fmla="*/ 3 h 3"/>
                <a:gd name="T2" fmla="*/ 3 w 4"/>
                <a:gd name="T3" fmla="*/ 0 h 3"/>
                <a:gd name="T4" fmla="*/ 0 w 4"/>
                <a:gd name="T5" fmla="*/ 3 h 3"/>
              </a:gdLst>
              <a:ahLst/>
              <a:cxnLst>
                <a:cxn ang="0">
                  <a:pos x="T0" y="T1"/>
                </a:cxn>
                <a:cxn ang="0">
                  <a:pos x="T2" y="T3"/>
                </a:cxn>
                <a:cxn ang="0">
                  <a:pos x="T4" y="T5"/>
                </a:cxn>
              </a:cxnLst>
              <a:rect l="0" t="0" r="r" b="b"/>
              <a:pathLst>
                <a:path w="4" h="3">
                  <a:moveTo>
                    <a:pt x="0" y="3"/>
                  </a:moveTo>
                  <a:cubicBezTo>
                    <a:pt x="1" y="1"/>
                    <a:pt x="2" y="0"/>
                    <a:pt x="3" y="0"/>
                  </a:cubicBezTo>
                  <a:cubicBezTo>
                    <a:pt x="4" y="2"/>
                    <a:pt x="1" y="2"/>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Freeform 790">
              <a:extLst>
                <a:ext uri="{FF2B5EF4-FFF2-40B4-BE49-F238E27FC236}">
                  <a16:creationId xmlns:a16="http://schemas.microsoft.com/office/drawing/2014/main" id="{BC588A62-2505-45C6-B8BB-A26B66D74C57}"/>
                </a:ext>
              </a:extLst>
            </p:cNvPr>
            <p:cNvSpPr>
              <a:spLocks/>
            </p:cNvSpPr>
            <p:nvPr userDrawn="1"/>
          </p:nvSpPr>
          <p:spPr bwMode="auto">
            <a:xfrm>
              <a:off x="1891" y="2599"/>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Freeform 791">
              <a:extLst>
                <a:ext uri="{FF2B5EF4-FFF2-40B4-BE49-F238E27FC236}">
                  <a16:creationId xmlns:a16="http://schemas.microsoft.com/office/drawing/2014/main" id="{30EB5292-7ABA-4D78-AE70-D6848C221370}"/>
                </a:ext>
              </a:extLst>
            </p:cNvPr>
            <p:cNvSpPr>
              <a:spLocks/>
            </p:cNvSpPr>
            <p:nvPr userDrawn="1"/>
          </p:nvSpPr>
          <p:spPr bwMode="auto">
            <a:xfrm>
              <a:off x="1891" y="2511"/>
              <a:ext cx="2"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1" y="1"/>
                    <a:pt x="0" y="1"/>
                  </a:cubicBezTo>
                  <a:cubicBezTo>
                    <a:pt x="0" y="1"/>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Freeform 792">
              <a:extLst>
                <a:ext uri="{FF2B5EF4-FFF2-40B4-BE49-F238E27FC236}">
                  <a16:creationId xmlns:a16="http://schemas.microsoft.com/office/drawing/2014/main" id="{35A454CC-4A6C-44C3-91AB-AC8A590AEBAB}"/>
                </a:ext>
              </a:extLst>
            </p:cNvPr>
            <p:cNvSpPr>
              <a:spLocks/>
            </p:cNvSpPr>
            <p:nvPr userDrawn="1"/>
          </p:nvSpPr>
          <p:spPr bwMode="auto">
            <a:xfrm>
              <a:off x="1806" y="2505"/>
              <a:ext cx="109" cy="557"/>
            </a:xfrm>
            <a:custGeom>
              <a:avLst/>
              <a:gdLst>
                <a:gd name="T0" fmla="*/ 10 w 76"/>
                <a:gd name="T1" fmla="*/ 276 h 387"/>
                <a:gd name="T2" fmla="*/ 46 w 76"/>
                <a:gd name="T3" fmla="*/ 343 h 387"/>
                <a:gd name="T4" fmla="*/ 43 w 76"/>
                <a:gd name="T5" fmla="*/ 256 h 387"/>
                <a:gd name="T6" fmla="*/ 46 w 76"/>
                <a:gd name="T7" fmla="*/ 212 h 387"/>
                <a:gd name="T8" fmla="*/ 43 w 76"/>
                <a:gd name="T9" fmla="*/ 194 h 387"/>
                <a:gd name="T10" fmla="*/ 46 w 76"/>
                <a:gd name="T11" fmla="*/ 170 h 387"/>
                <a:gd name="T12" fmla="*/ 38 w 76"/>
                <a:gd name="T13" fmla="*/ 180 h 387"/>
                <a:gd name="T14" fmla="*/ 58 w 76"/>
                <a:gd name="T15" fmla="*/ 129 h 387"/>
                <a:gd name="T16" fmla="*/ 60 w 76"/>
                <a:gd name="T17" fmla="*/ 76 h 387"/>
                <a:gd name="T18" fmla="*/ 62 w 76"/>
                <a:gd name="T19" fmla="*/ 81 h 387"/>
                <a:gd name="T20" fmla="*/ 63 w 76"/>
                <a:gd name="T21" fmla="*/ 63 h 387"/>
                <a:gd name="T22" fmla="*/ 48 w 76"/>
                <a:gd name="T23" fmla="*/ 19 h 387"/>
                <a:gd name="T24" fmla="*/ 56 w 76"/>
                <a:gd name="T25" fmla="*/ 25 h 387"/>
                <a:gd name="T26" fmla="*/ 60 w 76"/>
                <a:gd name="T27" fmla="*/ 1 h 387"/>
                <a:gd name="T28" fmla="*/ 55 w 76"/>
                <a:gd name="T29" fmla="*/ 0 h 387"/>
                <a:gd name="T30" fmla="*/ 19 w 76"/>
                <a:gd name="T31" fmla="*/ 189 h 387"/>
                <a:gd name="T32" fmla="*/ 10 w 76"/>
                <a:gd name="T33" fmla="*/ 276 h 387"/>
                <a:gd name="T34" fmla="*/ 10 w 76"/>
                <a:gd name="T35" fmla="*/ 276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6" h="387">
                  <a:moveTo>
                    <a:pt x="10" y="276"/>
                  </a:moveTo>
                  <a:cubicBezTo>
                    <a:pt x="11" y="278"/>
                    <a:pt x="13" y="387"/>
                    <a:pt x="46" y="343"/>
                  </a:cubicBezTo>
                  <a:cubicBezTo>
                    <a:pt x="24" y="347"/>
                    <a:pt x="31" y="249"/>
                    <a:pt x="43" y="256"/>
                  </a:cubicBezTo>
                  <a:cubicBezTo>
                    <a:pt x="31" y="246"/>
                    <a:pt x="42" y="222"/>
                    <a:pt x="46" y="212"/>
                  </a:cubicBezTo>
                  <a:cubicBezTo>
                    <a:pt x="56" y="183"/>
                    <a:pt x="54" y="200"/>
                    <a:pt x="43" y="194"/>
                  </a:cubicBezTo>
                  <a:cubicBezTo>
                    <a:pt x="59" y="178"/>
                    <a:pt x="60" y="170"/>
                    <a:pt x="46" y="170"/>
                  </a:cubicBezTo>
                  <a:cubicBezTo>
                    <a:pt x="37" y="177"/>
                    <a:pt x="63" y="188"/>
                    <a:pt x="38" y="180"/>
                  </a:cubicBezTo>
                  <a:cubicBezTo>
                    <a:pt x="52" y="176"/>
                    <a:pt x="59" y="144"/>
                    <a:pt x="58" y="129"/>
                  </a:cubicBezTo>
                  <a:cubicBezTo>
                    <a:pt x="57" y="108"/>
                    <a:pt x="56" y="102"/>
                    <a:pt x="60" y="76"/>
                  </a:cubicBezTo>
                  <a:cubicBezTo>
                    <a:pt x="55" y="82"/>
                    <a:pt x="56" y="84"/>
                    <a:pt x="62" y="81"/>
                  </a:cubicBezTo>
                  <a:cubicBezTo>
                    <a:pt x="58" y="94"/>
                    <a:pt x="55" y="68"/>
                    <a:pt x="63" y="63"/>
                  </a:cubicBezTo>
                  <a:cubicBezTo>
                    <a:pt x="40" y="80"/>
                    <a:pt x="76" y="11"/>
                    <a:pt x="48" y="19"/>
                  </a:cubicBezTo>
                  <a:cubicBezTo>
                    <a:pt x="50" y="21"/>
                    <a:pt x="53" y="24"/>
                    <a:pt x="56" y="25"/>
                  </a:cubicBezTo>
                  <a:cubicBezTo>
                    <a:pt x="55" y="25"/>
                    <a:pt x="58" y="6"/>
                    <a:pt x="60" y="1"/>
                  </a:cubicBezTo>
                  <a:cubicBezTo>
                    <a:pt x="57" y="7"/>
                    <a:pt x="56" y="6"/>
                    <a:pt x="55" y="0"/>
                  </a:cubicBezTo>
                  <a:cubicBezTo>
                    <a:pt x="43" y="53"/>
                    <a:pt x="13" y="136"/>
                    <a:pt x="19" y="189"/>
                  </a:cubicBezTo>
                  <a:cubicBezTo>
                    <a:pt x="21" y="215"/>
                    <a:pt x="0" y="247"/>
                    <a:pt x="10" y="276"/>
                  </a:cubicBezTo>
                  <a:cubicBezTo>
                    <a:pt x="17" y="288"/>
                    <a:pt x="11" y="278"/>
                    <a:pt x="10" y="2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Freeform 793">
              <a:extLst>
                <a:ext uri="{FF2B5EF4-FFF2-40B4-BE49-F238E27FC236}">
                  <a16:creationId xmlns:a16="http://schemas.microsoft.com/office/drawing/2014/main" id="{2A18DF26-13B1-4ABF-A890-81DB2FB3B43D}"/>
                </a:ext>
              </a:extLst>
            </p:cNvPr>
            <p:cNvSpPr>
              <a:spLocks/>
            </p:cNvSpPr>
            <p:nvPr userDrawn="1"/>
          </p:nvSpPr>
          <p:spPr bwMode="auto">
            <a:xfrm>
              <a:off x="1895" y="2512"/>
              <a:ext cx="7" cy="3"/>
            </a:xfrm>
            <a:custGeom>
              <a:avLst/>
              <a:gdLst>
                <a:gd name="T0" fmla="*/ 2 w 5"/>
                <a:gd name="T1" fmla="*/ 1 h 2"/>
                <a:gd name="T2" fmla="*/ 2 w 5"/>
                <a:gd name="T3" fmla="*/ 2 h 2"/>
                <a:gd name="T4" fmla="*/ 2 w 5"/>
                <a:gd name="T5" fmla="*/ 1 h 2"/>
              </a:gdLst>
              <a:ahLst/>
              <a:cxnLst>
                <a:cxn ang="0">
                  <a:pos x="T0" y="T1"/>
                </a:cxn>
                <a:cxn ang="0">
                  <a:pos x="T2" y="T3"/>
                </a:cxn>
                <a:cxn ang="0">
                  <a:pos x="T4" y="T5"/>
                </a:cxn>
              </a:cxnLst>
              <a:rect l="0" t="0" r="r" b="b"/>
              <a:pathLst>
                <a:path w="5" h="2">
                  <a:moveTo>
                    <a:pt x="2" y="1"/>
                  </a:moveTo>
                  <a:cubicBezTo>
                    <a:pt x="5" y="0"/>
                    <a:pt x="2" y="2"/>
                    <a:pt x="2" y="2"/>
                  </a:cubicBezTo>
                  <a:cubicBezTo>
                    <a:pt x="2" y="2"/>
                    <a:pt x="0" y="1"/>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794">
              <a:extLst>
                <a:ext uri="{FF2B5EF4-FFF2-40B4-BE49-F238E27FC236}">
                  <a16:creationId xmlns:a16="http://schemas.microsoft.com/office/drawing/2014/main" id="{4E7E42FF-7F35-4B82-99AF-98605E3F3902}"/>
                </a:ext>
              </a:extLst>
            </p:cNvPr>
            <p:cNvSpPr>
              <a:spLocks/>
            </p:cNvSpPr>
            <p:nvPr userDrawn="1"/>
          </p:nvSpPr>
          <p:spPr bwMode="auto">
            <a:xfrm>
              <a:off x="1889" y="2519"/>
              <a:ext cx="3" cy="3"/>
            </a:xfrm>
            <a:custGeom>
              <a:avLst/>
              <a:gdLst>
                <a:gd name="T0" fmla="*/ 0 w 2"/>
                <a:gd name="T1" fmla="*/ 2 h 2"/>
                <a:gd name="T2" fmla="*/ 2 w 2"/>
                <a:gd name="T3" fmla="*/ 0 h 2"/>
                <a:gd name="T4" fmla="*/ 0 w 2"/>
                <a:gd name="T5" fmla="*/ 2 h 2"/>
              </a:gdLst>
              <a:ahLst/>
              <a:cxnLst>
                <a:cxn ang="0">
                  <a:pos x="T0" y="T1"/>
                </a:cxn>
                <a:cxn ang="0">
                  <a:pos x="T2" y="T3"/>
                </a:cxn>
                <a:cxn ang="0">
                  <a:pos x="T4" y="T5"/>
                </a:cxn>
              </a:cxnLst>
              <a:rect l="0" t="0" r="r" b="b"/>
              <a:pathLst>
                <a:path w="2" h="2">
                  <a:moveTo>
                    <a:pt x="0" y="2"/>
                  </a:moveTo>
                  <a:cubicBezTo>
                    <a:pt x="1" y="2"/>
                    <a:pt x="2" y="1"/>
                    <a:pt x="2" y="0"/>
                  </a:cubicBezTo>
                  <a:cubicBezTo>
                    <a:pt x="2" y="1"/>
                    <a:pt x="2"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795">
              <a:extLst>
                <a:ext uri="{FF2B5EF4-FFF2-40B4-BE49-F238E27FC236}">
                  <a16:creationId xmlns:a16="http://schemas.microsoft.com/office/drawing/2014/main" id="{61346C15-F772-484F-AD49-6069A304E3A7}"/>
                </a:ext>
              </a:extLst>
            </p:cNvPr>
            <p:cNvSpPr>
              <a:spLocks/>
            </p:cNvSpPr>
            <p:nvPr userDrawn="1"/>
          </p:nvSpPr>
          <p:spPr bwMode="auto">
            <a:xfrm>
              <a:off x="1891" y="2515"/>
              <a:ext cx="2" cy="4"/>
            </a:xfrm>
            <a:custGeom>
              <a:avLst/>
              <a:gdLst>
                <a:gd name="T0" fmla="*/ 1 w 2"/>
                <a:gd name="T1" fmla="*/ 0 h 3"/>
                <a:gd name="T2" fmla="*/ 1 w 2"/>
                <a:gd name="T3" fmla="*/ 3 h 3"/>
                <a:gd name="T4" fmla="*/ 1 w 2"/>
                <a:gd name="T5" fmla="*/ 0 h 3"/>
              </a:gdLst>
              <a:ahLst/>
              <a:cxnLst>
                <a:cxn ang="0">
                  <a:pos x="T0" y="T1"/>
                </a:cxn>
                <a:cxn ang="0">
                  <a:pos x="T2" y="T3"/>
                </a:cxn>
                <a:cxn ang="0">
                  <a:pos x="T4" y="T5"/>
                </a:cxn>
              </a:cxnLst>
              <a:rect l="0" t="0" r="r" b="b"/>
              <a:pathLst>
                <a:path w="2" h="3">
                  <a:moveTo>
                    <a:pt x="1" y="0"/>
                  </a:moveTo>
                  <a:cubicBezTo>
                    <a:pt x="1" y="1"/>
                    <a:pt x="2" y="2"/>
                    <a:pt x="1" y="3"/>
                  </a:cubicBezTo>
                  <a:cubicBezTo>
                    <a:pt x="1" y="2"/>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796">
              <a:extLst>
                <a:ext uri="{FF2B5EF4-FFF2-40B4-BE49-F238E27FC236}">
                  <a16:creationId xmlns:a16="http://schemas.microsoft.com/office/drawing/2014/main" id="{3759633D-0A8B-4D5F-B5E6-163215FA9927}"/>
                </a:ext>
              </a:extLst>
            </p:cNvPr>
            <p:cNvSpPr>
              <a:spLocks/>
            </p:cNvSpPr>
            <p:nvPr userDrawn="1"/>
          </p:nvSpPr>
          <p:spPr bwMode="auto">
            <a:xfrm>
              <a:off x="1891" y="2683"/>
              <a:ext cx="0" cy="10"/>
            </a:xfrm>
            <a:custGeom>
              <a:avLst/>
              <a:gdLst>
                <a:gd name="T0" fmla="*/ 0 h 7"/>
                <a:gd name="T1" fmla="*/ 0 h 7"/>
              </a:gdLst>
              <a:ahLst/>
              <a:cxnLst>
                <a:cxn ang="0">
                  <a:pos x="0" y="T0"/>
                </a:cxn>
                <a:cxn ang="0">
                  <a:pos x="0" y="T1"/>
                </a:cxn>
              </a:cxnLst>
              <a:rect l="0" t="0" r="r" b="b"/>
              <a:pathLst>
                <a:path h="7">
                  <a:moveTo>
                    <a:pt x="0" y="0"/>
                  </a:moveTo>
                  <a:cubicBezTo>
                    <a:pt x="0" y="0"/>
                    <a:pt x="0" y="7"/>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797">
              <a:extLst>
                <a:ext uri="{FF2B5EF4-FFF2-40B4-BE49-F238E27FC236}">
                  <a16:creationId xmlns:a16="http://schemas.microsoft.com/office/drawing/2014/main" id="{91D8DA60-11E4-4A59-9DCE-7A7DB5FE1FFC}"/>
                </a:ext>
              </a:extLst>
            </p:cNvPr>
            <p:cNvSpPr>
              <a:spLocks/>
            </p:cNvSpPr>
            <p:nvPr userDrawn="1"/>
          </p:nvSpPr>
          <p:spPr bwMode="auto">
            <a:xfrm>
              <a:off x="1593" y="2807"/>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798">
              <a:extLst>
                <a:ext uri="{FF2B5EF4-FFF2-40B4-BE49-F238E27FC236}">
                  <a16:creationId xmlns:a16="http://schemas.microsoft.com/office/drawing/2014/main" id="{D39A7E0A-3FCC-40E7-B06D-4D5388090F8A}"/>
                </a:ext>
              </a:extLst>
            </p:cNvPr>
            <p:cNvSpPr>
              <a:spLocks/>
            </p:cNvSpPr>
            <p:nvPr userDrawn="1"/>
          </p:nvSpPr>
          <p:spPr bwMode="auto">
            <a:xfrm>
              <a:off x="1603" y="2798"/>
              <a:ext cx="1" cy="2"/>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1"/>
                    <a:pt x="1" y="1"/>
                    <a:pt x="1" y="1"/>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799">
              <a:extLst>
                <a:ext uri="{FF2B5EF4-FFF2-40B4-BE49-F238E27FC236}">
                  <a16:creationId xmlns:a16="http://schemas.microsoft.com/office/drawing/2014/main" id="{9A7A05C6-AD28-4DF9-80ED-FDD8B22EF19B}"/>
                </a:ext>
              </a:extLst>
            </p:cNvPr>
            <p:cNvSpPr>
              <a:spLocks/>
            </p:cNvSpPr>
            <p:nvPr userDrawn="1"/>
          </p:nvSpPr>
          <p:spPr bwMode="auto">
            <a:xfrm>
              <a:off x="1593" y="280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800">
              <a:extLst>
                <a:ext uri="{FF2B5EF4-FFF2-40B4-BE49-F238E27FC236}">
                  <a16:creationId xmlns:a16="http://schemas.microsoft.com/office/drawing/2014/main" id="{8FEDE09D-BE4F-4C55-B139-485490662920}"/>
                </a:ext>
              </a:extLst>
            </p:cNvPr>
            <p:cNvSpPr>
              <a:spLocks/>
            </p:cNvSpPr>
            <p:nvPr userDrawn="1"/>
          </p:nvSpPr>
          <p:spPr bwMode="auto">
            <a:xfrm>
              <a:off x="1593" y="293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801">
              <a:extLst>
                <a:ext uri="{FF2B5EF4-FFF2-40B4-BE49-F238E27FC236}">
                  <a16:creationId xmlns:a16="http://schemas.microsoft.com/office/drawing/2014/main" id="{D2A6C0E8-50CD-4174-887C-331310560D63}"/>
                </a:ext>
              </a:extLst>
            </p:cNvPr>
            <p:cNvSpPr>
              <a:spLocks noEditPoints="1"/>
            </p:cNvSpPr>
            <p:nvPr userDrawn="1"/>
          </p:nvSpPr>
          <p:spPr bwMode="auto">
            <a:xfrm>
              <a:off x="1543" y="2711"/>
              <a:ext cx="89" cy="226"/>
            </a:xfrm>
            <a:custGeom>
              <a:avLst/>
              <a:gdLst>
                <a:gd name="T0" fmla="*/ 9 w 62"/>
                <a:gd name="T1" fmla="*/ 121 h 157"/>
                <a:gd name="T2" fmla="*/ 16 w 62"/>
                <a:gd name="T3" fmla="*/ 145 h 157"/>
                <a:gd name="T4" fmla="*/ 13 w 62"/>
                <a:gd name="T5" fmla="*/ 145 h 157"/>
                <a:gd name="T6" fmla="*/ 51 w 62"/>
                <a:gd name="T7" fmla="*/ 150 h 157"/>
                <a:gd name="T8" fmla="*/ 29 w 62"/>
                <a:gd name="T9" fmla="*/ 113 h 157"/>
                <a:gd name="T10" fmla="*/ 34 w 62"/>
                <a:gd name="T11" fmla="*/ 86 h 157"/>
                <a:gd name="T12" fmla="*/ 27 w 62"/>
                <a:gd name="T13" fmla="*/ 79 h 157"/>
                <a:gd name="T14" fmla="*/ 33 w 62"/>
                <a:gd name="T15" fmla="*/ 67 h 157"/>
                <a:gd name="T16" fmla="*/ 34 w 62"/>
                <a:gd name="T17" fmla="*/ 45 h 157"/>
                <a:gd name="T18" fmla="*/ 35 w 62"/>
                <a:gd name="T19" fmla="*/ 37 h 157"/>
                <a:gd name="T20" fmla="*/ 26 w 62"/>
                <a:gd name="T21" fmla="*/ 10 h 157"/>
                <a:gd name="T22" fmla="*/ 36 w 62"/>
                <a:gd name="T23" fmla="*/ 0 h 157"/>
                <a:gd name="T24" fmla="*/ 9 w 62"/>
                <a:gd name="T25" fmla="*/ 121 h 157"/>
                <a:gd name="T26" fmla="*/ 9 w 62"/>
                <a:gd name="T27" fmla="*/ 121 h 157"/>
                <a:gd name="T28" fmla="*/ 34 w 62"/>
                <a:gd name="T29" fmla="*/ 86 h 157"/>
                <a:gd name="T30" fmla="*/ 34 w 62"/>
                <a:gd name="T31" fmla="*/ 86 h 157"/>
                <a:gd name="T32" fmla="*/ 29 w 62"/>
                <a:gd name="T33" fmla="*/ 71 h 157"/>
                <a:gd name="T34" fmla="*/ 38 w 62"/>
                <a:gd name="T35" fmla="*/ 70 h 157"/>
                <a:gd name="T36" fmla="*/ 29 w 62"/>
                <a:gd name="T37" fmla="*/ 71 h 157"/>
                <a:gd name="T38" fmla="*/ 29 w 62"/>
                <a:gd name="T39" fmla="*/ 71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2" h="157">
                  <a:moveTo>
                    <a:pt x="9" y="121"/>
                  </a:moveTo>
                  <a:cubicBezTo>
                    <a:pt x="9" y="129"/>
                    <a:pt x="12" y="137"/>
                    <a:pt x="16" y="145"/>
                  </a:cubicBezTo>
                  <a:cubicBezTo>
                    <a:pt x="22" y="142"/>
                    <a:pt x="21" y="142"/>
                    <a:pt x="13" y="145"/>
                  </a:cubicBezTo>
                  <a:cubicBezTo>
                    <a:pt x="16" y="157"/>
                    <a:pt x="43" y="152"/>
                    <a:pt x="51" y="150"/>
                  </a:cubicBezTo>
                  <a:cubicBezTo>
                    <a:pt x="19" y="153"/>
                    <a:pt x="48" y="116"/>
                    <a:pt x="29" y="113"/>
                  </a:cubicBezTo>
                  <a:cubicBezTo>
                    <a:pt x="35" y="110"/>
                    <a:pt x="44" y="83"/>
                    <a:pt x="34" y="86"/>
                  </a:cubicBezTo>
                  <a:cubicBezTo>
                    <a:pt x="62" y="78"/>
                    <a:pt x="32" y="80"/>
                    <a:pt x="27" y="79"/>
                  </a:cubicBezTo>
                  <a:cubicBezTo>
                    <a:pt x="49" y="75"/>
                    <a:pt x="51" y="71"/>
                    <a:pt x="33" y="67"/>
                  </a:cubicBezTo>
                  <a:cubicBezTo>
                    <a:pt x="55" y="67"/>
                    <a:pt x="34" y="45"/>
                    <a:pt x="34" y="45"/>
                  </a:cubicBezTo>
                  <a:cubicBezTo>
                    <a:pt x="34" y="37"/>
                    <a:pt x="35" y="33"/>
                    <a:pt x="35" y="37"/>
                  </a:cubicBezTo>
                  <a:cubicBezTo>
                    <a:pt x="36" y="19"/>
                    <a:pt x="41" y="17"/>
                    <a:pt x="26" y="10"/>
                  </a:cubicBezTo>
                  <a:cubicBezTo>
                    <a:pt x="54" y="8"/>
                    <a:pt x="19" y="8"/>
                    <a:pt x="36" y="0"/>
                  </a:cubicBezTo>
                  <a:cubicBezTo>
                    <a:pt x="18" y="0"/>
                    <a:pt x="0" y="112"/>
                    <a:pt x="9" y="121"/>
                  </a:cubicBezTo>
                  <a:cubicBezTo>
                    <a:pt x="11" y="122"/>
                    <a:pt x="9" y="122"/>
                    <a:pt x="9" y="121"/>
                  </a:cubicBezTo>
                  <a:close/>
                  <a:moveTo>
                    <a:pt x="34" y="86"/>
                  </a:moveTo>
                  <a:cubicBezTo>
                    <a:pt x="38" y="87"/>
                    <a:pt x="35" y="86"/>
                    <a:pt x="34" y="86"/>
                  </a:cubicBezTo>
                  <a:close/>
                  <a:moveTo>
                    <a:pt x="29" y="71"/>
                  </a:moveTo>
                  <a:cubicBezTo>
                    <a:pt x="32" y="72"/>
                    <a:pt x="35" y="71"/>
                    <a:pt x="38" y="70"/>
                  </a:cubicBezTo>
                  <a:cubicBezTo>
                    <a:pt x="34" y="68"/>
                    <a:pt x="31" y="69"/>
                    <a:pt x="29" y="71"/>
                  </a:cubicBezTo>
                  <a:cubicBezTo>
                    <a:pt x="32" y="72"/>
                    <a:pt x="31" y="71"/>
                    <a:pt x="2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802">
              <a:extLst>
                <a:ext uri="{FF2B5EF4-FFF2-40B4-BE49-F238E27FC236}">
                  <a16:creationId xmlns:a16="http://schemas.microsoft.com/office/drawing/2014/main" id="{FD560A68-8452-421F-8200-2F6F27627A9E}"/>
                </a:ext>
              </a:extLst>
            </p:cNvPr>
            <p:cNvSpPr>
              <a:spLocks/>
            </p:cNvSpPr>
            <p:nvPr userDrawn="1"/>
          </p:nvSpPr>
          <p:spPr bwMode="auto">
            <a:xfrm>
              <a:off x="1589" y="2850"/>
              <a:ext cx="8" cy="3"/>
            </a:xfrm>
            <a:custGeom>
              <a:avLst/>
              <a:gdLst>
                <a:gd name="T0" fmla="*/ 5 w 6"/>
                <a:gd name="T1" fmla="*/ 2 h 2"/>
                <a:gd name="T2" fmla="*/ 2 w 6"/>
                <a:gd name="T3" fmla="*/ 0 h 2"/>
                <a:gd name="T4" fmla="*/ 5 w 6"/>
                <a:gd name="T5" fmla="*/ 2 h 2"/>
              </a:gdLst>
              <a:ahLst/>
              <a:cxnLst>
                <a:cxn ang="0">
                  <a:pos x="T0" y="T1"/>
                </a:cxn>
                <a:cxn ang="0">
                  <a:pos x="T2" y="T3"/>
                </a:cxn>
                <a:cxn ang="0">
                  <a:pos x="T4" y="T5"/>
                </a:cxn>
              </a:cxnLst>
              <a:rect l="0" t="0" r="r" b="b"/>
              <a:pathLst>
                <a:path w="6" h="2">
                  <a:moveTo>
                    <a:pt x="5" y="2"/>
                  </a:moveTo>
                  <a:cubicBezTo>
                    <a:pt x="1" y="2"/>
                    <a:pt x="3" y="1"/>
                    <a:pt x="2" y="0"/>
                  </a:cubicBezTo>
                  <a:cubicBezTo>
                    <a:pt x="6" y="1"/>
                    <a:pt x="0" y="1"/>
                    <a:pt x="5"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803">
              <a:extLst>
                <a:ext uri="{FF2B5EF4-FFF2-40B4-BE49-F238E27FC236}">
                  <a16:creationId xmlns:a16="http://schemas.microsoft.com/office/drawing/2014/main" id="{29ADD5DC-F115-4BB1-85B7-68FBC89DDDC0}"/>
                </a:ext>
              </a:extLst>
            </p:cNvPr>
            <p:cNvSpPr>
              <a:spLocks/>
            </p:cNvSpPr>
            <p:nvPr userDrawn="1"/>
          </p:nvSpPr>
          <p:spPr bwMode="auto">
            <a:xfrm>
              <a:off x="2168" y="2637"/>
              <a:ext cx="0" cy="5"/>
            </a:xfrm>
            <a:custGeom>
              <a:avLst/>
              <a:gdLst>
                <a:gd name="T0" fmla="*/ 0 h 3"/>
                <a:gd name="T1" fmla="*/ 3 h 3"/>
                <a:gd name="T2" fmla="*/ 0 h 3"/>
              </a:gdLst>
              <a:ahLst/>
              <a:cxnLst>
                <a:cxn ang="0">
                  <a:pos x="0" y="T0"/>
                </a:cxn>
                <a:cxn ang="0">
                  <a:pos x="0" y="T1"/>
                </a:cxn>
                <a:cxn ang="0">
                  <a:pos x="0" y="T2"/>
                </a:cxn>
              </a:cxnLst>
              <a:rect l="0" t="0" r="r" b="b"/>
              <a:pathLst>
                <a:path h="3">
                  <a:moveTo>
                    <a:pt x="0" y="0"/>
                  </a:moveTo>
                  <a:cubicBezTo>
                    <a:pt x="0" y="1"/>
                    <a:pt x="0" y="2"/>
                    <a:pt x="0" y="3"/>
                  </a:cubicBezTo>
                  <a:cubicBezTo>
                    <a:pt x="0" y="2"/>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804">
              <a:extLst>
                <a:ext uri="{FF2B5EF4-FFF2-40B4-BE49-F238E27FC236}">
                  <a16:creationId xmlns:a16="http://schemas.microsoft.com/office/drawing/2014/main" id="{560C9E2F-80A1-4DED-9613-803CE381A347}"/>
                </a:ext>
              </a:extLst>
            </p:cNvPr>
            <p:cNvSpPr>
              <a:spLocks/>
            </p:cNvSpPr>
            <p:nvPr userDrawn="1"/>
          </p:nvSpPr>
          <p:spPr bwMode="auto">
            <a:xfrm>
              <a:off x="2178" y="2609"/>
              <a:ext cx="0" cy="3"/>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2"/>
                    <a:pt x="0" y="2"/>
                    <a:pt x="0" y="2"/>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805">
              <a:extLst>
                <a:ext uri="{FF2B5EF4-FFF2-40B4-BE49-F238E27FC236}">
                  <a16:creationId xmlns:a16="http://schemas.microsoft.com/office/drawing/2014/main" id="{E8A0129C-8654-4168-BECC-734F2C361061}"/>
                </a:ext>
              </a:extLst>
            </p:cNvPr>
            <p:cNvSpPr>
              <a:spLocks/>
            </p:cNvSpPr>
            <p:nvPr userDrawn="1"/>
          </p:nvSpPr>
          <p:spPr bwMode="auto">
            <a:xfrm>
              <a:off x="2168" y="264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806">
              <a:extLst>
                <a:ext uri="{FF2B5EF4-FFF2-40B4-BE49-F238E27FC236}">
                  <a16:creationId xmlns:a16="http://schemas.microsoft.com/office/drawing/2014/main" id="{E8974DF6-73F6-438F-8B79-619DC7D0606A}"/>
                </a:ext>
              </a:extLst>
            </p:cNvPr>
            <p:cNvSpPr>
              <a:spLocks/>
            </p:cNvSpPr>
            <p:nvPr userDrawn="1"/>
          </p:nvSpPr>
          <p:spPr bwMode="auto">
            <a:xfrm>
              <a:off x="2168" y="3113"/>
              <a:ext cx="0" cy="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807">
              <a:extLst>
                <a:ext uri="{FF2B5EF4-FFF2-40B4-BE49-F238E27FC236}">
                  <a16:creationId xmlns:a16="http://schemas.microsoft.com/office/drawing/2014/main" id="{43DF985E-6867-4ADC-A89F-D034D0382A93}"/>
                </a:ext>
              </a:extLst>
            </p:cNvPr>
            <p:cNvSpPr>
              <a:spLocks noEditPoints="1"/>
            </p:cNvSpPr>
            <p:nvPr userDrawn="1"/>
          </p:nvSpPr>
          <p:spPr bwMode="auto">
            <a:xfrm>
              <a:off x="2119" y="2268"/>
              <a:ext cx="88" cy="848"/>
            </a:xfrm>
            <a:custGeom>
              <a:avLst/>
              <a:gdLst>
                <a:gd name="T0" fmla="*/ 28 w 61"/>
                <a:gd name="T1" fmla="*/ 275 h 590"/>
                <a:gd name="T2" fmla="*/ 28 w 61"/>
                <a:gd name="T3" fmla="*/ 275 h 590"/>
                <a:gd name="T4" fmla="*/ 28 w 61"/>
                <a:gd name="T5" fmla="*/ 276 h 590"/>
                <a:gd name="T6" fmla="*/ 28 w 61"/>
                <a:gd name="T7" fmla="*/ 276 h 590"/>
                <a:gd name="T8" fmla="*/ 28 w 61"/>
                <a:gd name="T9" fmla="*/ 276 h 590"/>
                <a:gd name="T10" fmla="*/ 37 w 61"/>
                <a:gd name="T11" fmla="*/ 268 h 590"/>
                <a:gd name="T12" fmla="*/ 28 w 61"/>
                <a:gd name="T13" fmla="*/ 275 h 590"/>
                <a:gd name="T14" fmla="*/ 34 w 61"/>
                <a:gd name="T15" fmla="*/ 29 h 590"/>
                <a:gd name="T16" fmla="*/ 30 w 61"/>
                <a:gd name="T17" fmla="*/ 9 h 590"/>
                <a:gd name="T18" fmla="*/ 34 w 61"/>
                <a:gd name="T19" fmla="*/ 1 h 590"/>
                <a:gd name="T20" fmla="*/ 30 w 61"/>
                <a:gd name="T21" fmla="*/ 10 h 590"/>
                <a:gd name="T22" fmla="*/ 25 w 61"/>
                <a:gd name="T23" fmla="*/ 36 h 590"/>
                <a:gd name="T24" fmla="*/ 25 w 61"/>
                <a:gd name="T25" fmla="*/ 37 h 590"/>
                <a:gd name="T26" fmla="*/ 34 w 61"/>
                <a:gd name="T27" fmla="*/ 29 h 590"/>
                <a:gd name="T28" fmla="*/ 40 w 61"/>
                <a:gd name="T29" fmla="*/ 575 h 590"/>
                <a:gd name="T30" fmla="*/ 27 w 61"/>
                <a:gd name="T31" fmla="*/ 437 h 590"/>
                <a:gd name="T32" fmla="*/ 33 w 61"/>
                <a:gd name="T33" fmla="*/ 331 h 590"/>
                <a:gd name="T34" fmla="*/ 33 w 61"/>
                <a:gd name="T35" fmla="*/ 331 h 590"/>
                <a:gd name="T36" fmla="*/ 33 w 61"/>
                <a:gd name="T37" fmla="*/ 331 h 590"/>
                <a:gd name="T38" fmla="*/ 25 w 61"/>
                <a:gd name="T39" fmla="*/ 303 h 590"/>
                <a:gd name="T40" fmla="*/ 34 w 61"/>
                <a:gd name="T41" fmla="*/ 260 h 590"/>
                <a:gd name="T42" fmla="*/ 31 w 61"/>
                <a:gd name="T43" fmla="*/ 257 h 590"/>
                <a:gd name="T44" fmla="*/ 33 w 61"/>
                <a:gd name="T45" fmla="*/ 174 h 590"/>
                <a:gd name="T46" fmla="*/ 34 w 61"/>
                <a:gd name="T47" fmla="*/ 141 h 590"/>
                <a:gd name="T48" fmla="*/ 25 w 61"/>
                <a:gd name="T49" fmla="*/ 37 h 590"/>
                <a:gd name="T50" fmla="*/ 7 w 61"/>
                <a:gd name="T51" fmla="*/ 466 h 590"/>
                <a:gd name="T52" fmla="*/ 7 w 61"/>
                <a:gd name="T53" fmla="*/ 466 h 590"/>
                <a:gd name="T54" fmla="*/ 14 w 61"/>
                <a:gd name="T55" fmla="*/ 555 h 590"/>
                <a:gd name="T56" fmla="*/ 12 w 61"/>
                <a:gd name="T57" fmla="*/ 558 h 590"/>
                <a:gd name="T58" fmla="*/ 12 w 61"/>
                <a:gd name="T59" fmla="*/ 564 h 590"/>
                <a:gd name="T60" fmla="*/ 12 w 61"/>
                <a:gd name="T61" fmla="*/ 564 h 590"/>
                <a:gd name="T62" fmla="*/ 13 w 61"/>
                <a:gd name="T63" fmla="*/ 570 h 590"/>
                <a:gd name="T64" fmla="*/ 34 w 61"/>
                <a:gd name="T65" fmla="*/ 588 h 590"/>
                <a:gd name="T66" fmla="*/ 34 w 61"/>
                <a:gd name="T67" fmla="*/ 588 h 590"/>
                <a:gd name="T68" fmla="*/ 47 w 61"/>
                <a:gd name="T69" fmla="*/ 580 h 590"/>
                <a:gd name="T70" fmla="*/ 47 w 61"/>
                <a:gd name="T71" fmla="*/ 580 h 590"/>
                <a:gd name="T72" fmla="*/ 49 w 61"/>
                <a:gd name="T73" fmla="*/ 578 h 590"/>
                <a:gd name="T74" fmla="*/ 40 w 61"/>
                <a:gd name="T75" fmla="*/ 575 h 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1" h="590">
                  <a:moveTo>
                    <a:pt x="28" y="275"/>
                  </a:moveTo>
                  <a:cubicBezTo>
                    <a:pt x="28" y="275"/>
                    <a:pt x="28" y="275"/>
                    <a:pt x="28" y="275"/>
                  </a:cubicBezTo>
                  <a:cubicBezTo>
                    <a:pt x="28" y="275"/>
                    <a:pt x="28" y="276"/>
                    <a:pt x="28" y="276"/>
                  </a:cubicBezTo>
                  <a:cubicBezTo>
                    <a:pt x="28" y="276"/>
                    <a:pt x="28" y="276"/>
                    <a:pt x="28" y="276"/>
                  </a:cubicBezTo>
                  <a:cubicBezTo>
                    <a:pt x="28" y="276"/>
                    <a:pt x="28" y="276"/>
                    <a:pt x="28" y="276"/>
                  </a:cubicBezTo>
                  <a:cubicBezTo>
                    <a:pt x="31" y="277"/>
                    <a:pt x="34" y="274"/>
                    <a:pt x="37" y="268"/>
                  </a:cubicBezTo>
                  <a:cubicBezTo>
                    <a:pt x="33" y="263"/>
                    <a:pt x="30" y="265"/>
                    <a:pt x="28" y="275"/>
                  </a:cubicBezTo>
                  <a:close/>
                  <a:moveTo>
                    <a:pt x="34" y="29"/>
                  </a:moveTo>
                  <a:cubicBezTo>
                    <a:pt x="32" y="25"/>
                    <a:pt x="28" y="20"/>
                    <a:pt x="30" y="9"/>
                  </a:cubicBezTo>
                  <a:cubicBezTo>
                    <a:pt x="31" y="7"/>
                    <a:pt x="32" y="4"/>
                    <a:pt x="34" y="1"/>
                  </a:cubicBezTo>
                  <a:cubicBezTo>
                    <a:pt x="33" y="0"/>
                    <a:pt x="31" y="4"/>
                    <a:pt x="30" y="10"/>
                  </a:cubicBezTo>
                  <a:cubicBezTo>
                    <a:pt x="28" y="16"/>
                    <a:pt x="26" y="25"/>
                    <a:pt x="25" y="36"/>
                  </a:cubicBezTo>
                  <a:cubicBezTo>
                    <a:pt x="25" y="36"/>
                    <a:pt x="25" y="36"/>
                    <a:pt x="25" y="37"/>
                  </a:cubicBezTo>
                  <a:cubicBezTo>
                    <a:pt x="38" y="34"/>
                    <a:pt x="37" y="33"/>
                    <a:pt x="34" y="29"/>
                  </a:cubicBezTo>
                  <a:close/>
                  <a:moveTo>
                    <a:pt x="40" y="575"/>
                  </a:moveTo>
                  <a:cubicBezTo>
                    <a:pt x="25" y="555"/>
                    <a:pt x="44" y="447"/>
                    <a:pt x="27" y="437"/>
                  </a:cubicBezTo>
                  <a:cubicBezTo>
                    <a:pt x="33" y="425"/>
                    <a:pt x="42" y="325"/>
                    <a:pt x="33" y="331"/>
                  </a:cubicBezTo>
                  <a:cubicBezTo>
                    <a:pt x="33" y="331"/>
                    <a:pt x="33" y="331"/>
                    <a:pt x="33" y="331"/>
                  </a:cubicBezTo>
                  <a:cubicBezTo>
                    <a:pt x="33" y="331"/>
                    <a:pt x="33" y="331"/>
                    <a:pt x="33" y="331"/>
                  </a:cubicBezTo>
                  <a:cubicBezTo>
                    <a:pt x="61" y="302"/>
                    <a:pt x="31" y="310"/>
                    <a:pt x="25" y="303"/>
                  </a:cubicBezTo>
                  <a:cubicBezTo>
                    <a:pt x="46" y="289"/>
                    <a:pt x="49" y="275"/>
                    <a:pt x="34" y="260"/>
                  </a:cubicBezTo>
                  <a:cubicBezTo>
                    <a:pt x="33" y="259"/>
                    <a:pt x="32" y="258"/>
                    <a:pt x="31" y="257"/>
                  </a:cubicBezTo>
                  <a:cubicBezTo>
                    <a:pt x="53" y="256"/>
                    <a:pt x="34" y="174"/>
                    <a:pt x="33" y="174"/>
                  </a:cubicBezTo>
                  <a:cubicBezTo>
                    <a:pt x="33" y="144"/>
                    <a:pt x="34" y="126"/>
                    <a:pt x="34" y="141"/>
                  </a:cubicBezTo>
                  <a:cubicBezTo>
                    <a:pt x="34" y="73"/>
                    <a:pt x="40" y="67"/>
                    <a:pt x="25" y="37"/>
                  </a:cubicBezTo>
                  <a:cubicBezTo>
                    <a:pt x="11" y="141"/>
                    <a:pt x="0" y="436"/>
                    <a:pt x="7" y="466"/>
                  </a:cubicBezTo>
                  <a:cubicBezTo>
                    <a:pt x="9" y="471"/>
                    <a:pt x="8" y="469"/>
                    <a:pt x="7" y="466"/>
                  </a:cubicBezTo>
                  <a:cubicBezTo>
                    <a:pt x="8" y="497"/>
                    <a:pt x="10" y="527"/>
                    <a:pt x="14" y="555"/>
                  </a:cubicBezTo>
                  <a:cubicBezTo>
                    <a:pt x="14" y="556"/>
                    <a:pt x="13" y="557"/>
                    <a:pt x="12" y="558"/>
                  </a:cubicBezTo>
                  <a:cubicBezTo>
                    <a:pt x="12" y="560"/>
                    <a:pt x="12" y="562"/>
                    <a:pt x="12" y="564"/>
                  </a:cubicBezTo>
                  <a:cubicBezTo>
                    <a:pt x="12" y="564"/>
                    <a:pt x="12" y="564"/>
                    <a:pt x="12" y="564"/>
                  </a:cubicBezTo>
                  <a:cubicBezTo>
                    <a:pt x="13" y="566"/>
                    <a:pt x="13" y="568"/>
                    <a:pt x="13" y="570"/>
                  </a:cubicBezTo>
                  <a:cubicBezTo>
                    <a:pt x="17" y="587"/>
                    <a:pt x="26" y="590"/>
                    <a:pt x="34" y="588"/>
                  </a:cubicBezTo>
                  <a:cubicBezTo>
                    <a:pt x="34" y="588"/>
                    <a:pt x="34" y="588"/>
                    <a:pt x="34" y="588"/>
                  </a:cubicBezTo>
                  <a:cubicBezTo>
                    <a:pt x="39" y="587"/>
                    <a:pt x="44" y="583"/>
                    <a:pt x="47" y="580"/>
                  </a:cubicBezTo>
                  <a:cubicBezTo>
                    <a:pt x="47" y="580"/>
                    <a:pt x="47" y="580"/>
                    <a:pt x="47" y="580"/>
                  </a:cubicBezTo>
                  <a:cubicBezTo>
                    <a:pt x="48" y="579"/>
                    <a:pt x="49" y="578"/>
                    <a:pt x="49" y="578"/>
                  </a:cubicBezTo>
                  <a:cubicBezTo>
                    <a:pt x="45" y="579"/>
                    <a:pt x="42" y="578"/>
                    <a:pt x="40" y="5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Freeform 808">
              <a:extLst>
                <a:ext uri="{FF2B5EF4-FFF2-40B4-BE49-F238E27FC236}">
                  <a16:creationId xmlns:a16="http://schemas.microsoft.com/office/drawing/2014/main" id="{27C4B9FD-BBA0-4168-A313-9A0BC38B741E}"/>
                </a:ext>
              </a:extLst>
            </p:cNvPr>
            <p:cNvSpPr>
              <a:spLocks/>
            </p:cNvSpPr>
            <p:nvPr userDrawn="1"/>
          </p:nvSpPr>
          <p:spPr bwMode="auto">
            <a:xfrm>
              <a:off x="2164" y="2806"/>
              <a:ext cx="8" cy="13"/>
            </a:xfrm>
            <a:custGeom>
              <a:avLst/>
              <a:gdLst>
                <a:gd name="T0" fmla="*/ 4 w 6"/>
                <a:gd name="T1" fmla="*/ 9 h 9"/>
                <a:gd name="T2" fmla="*/ 1 w 6"/>
                <a:gd name="T3" fmla="*/ 0 h 9"/>
                <a:gd name="T4" fmla="*/ 4 w 6"/>
                <a:gd name="T5" fmla="*/ 9 h 9"/>
              </a:gdLst>
              <a:ahLst/>
              <a:cxnLst>
                <a:cxn ang="0">
                  <a:pos x="T0" y="T1"/>
                </a:cxn>
                <a:cxn ang="0">
                  <a:pos x="T2" y="T3"/>
                </a:cxn>
                <a:cxn ang="0">
                  <a:pos x="T4" y="T5"/>
                </a:cxn>
              </a:cxnLst>
              <a:rect l="0" t="0" r="r" b="b"/>
              <a:pathLst>
                <a:path w="6" h="9">
                  <a:moveTo>
                    <a:pt x="4" y="9"/>
                  </a:moveTo>
                  <a:cubicBezTo>
                    <a:pt x="1" y="9"/>
                    <a:pt x="2" y="2"/>
                    <a:pt x="1" y="0"/>
                  </a:cubicBezTo>
                  <a:cubicBezTo>
                    <a:pt x="6" y="2"/>
                    <a:pt x="0" y="5"/>
                    <a:pt x="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Freeform 809">
              <a:extLst>
                <a:ext uri="{FF2B5EF4-FFF2-40B4-BE49-F238E27FC236}">
                  <a16:creationId xmlns:a16="http://schemas.microsoft.com/office/drawing/2014/main" id="{A230E3A8-77C8-4613-86EB-8960DC66CFEB}"/>
                </a:ext>
              </a:extLst>
            </p:cNvPr>
            <p:cNvSpPr>
              <a:spLocks/>
            </p:cNvSpPr>
            <p:nvPr userDrawn="1"/>
          </p:nvSpPr>
          <p:spPr bwMode="auto">
            <a:xfrm>
              <a:off x="2016" y="2692"/>
              <a:ext cx="1" cy="1"/>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0"/>
                    <a:pt x="1" y="1"/>
                    <a:pt x="1" y="1"/>
                  </a:cubicBezTo>
                  <a:cubicBezTo>
                    <a:pt x="0" y="1"/>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Freeform 810">
              <a:extLst>
                <a:ext uri="{FF2B5EF4-FFF2-40B4-BE49-F238E27FC236}">
                  <a16:creationId xmlns:a16="http://schemas.microsoft.com/office/drawing/2014/main" id="{22CC2AD3-5825-4798-855B-E90224D0AD02}"/>
                </a:ext>
              </a:extLst>
            </p:cNvPr>
            <p:cNvSpPr>
              <a:spLocks/>
            </p:cNvSpPr>
            <p:nvPr userDrawn="1"/>
          </p:nvSpPr>
          <p:spPr bwMode="auto">
            <a:xfrm>
              <a:off x="2027" y="2668"/>
              <a:ext cx="0" cy="2"/>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2"/>
                    <a:pt x="0" y="2"/>
                    <a:pt x="0" y="2"/>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Freeform 811">
              <a:extLst>
                <a:ext uri="{FF2B5EF4-FFF2-40B4-BE49-F238E27FC236}">
                  <a16:creationId xmlns:a16="http://schemas.microsoft.com/office/drawing/2014/main" id="{B9E71C47-293B-4545-B161-2A793C0D77B6}"/>
                </a:ext>
              </a:extLst>
            </p:cNvPr>
            <p:cNvSpPr>
              <a:spLocks/>
            </p:cNvSpPr>
            <p:nvPr userDrawn="1"/>
          </p:nvSpPr>
          <p:spPr bwMode="auto">
            <a:xfrm>
              <a:off x="2016" y="2693"/>
              <a:ext cx="1" cy="2"/>
            </a:xfrm>
            <a:custGeom>
              <a:avLst/>
              <a:gdLst>
                <a:gd name="T0" fmla="*/ 1 w 1"/>
                <a:gd name="T1" fmla="*/ 1 h 1"/>
                <a:gd name="T2" fmla="*/ 1 w 1"/>
                <a:gd name="T3" fmla="*/ 1 h 1"/>
                <a:gd name="T4" fmla="*/ 1 w 1"/>
                <a:gd name="T5" fmla="*/ 1 h 1"/>
              </a:gdLst>
              <a:ahLst/>
              <a:cxnLst>
                <a:cxn ang="0">
                  <a:pos x="T0" y="T1"/>
                </a:cxn>
                <a:cxn ang="0">
                  <a:pos x="T2" y="T3"/>
                </a:cxn>
                <a:cxn ang="0">
                  <a:pos x="T4" y="T5"/>
                </a:cxn>
              </a:cxnLst>
              <a:rect l="0" t="0" r="r" b="b"/>
              <a:pathLst>
                <a:path w="1" h="1">
                  <a:moveTo>
                    <a:pt x="1" y="1"/>
                  </a:moveTo>
                  <a:cubicBezTo>
                    <a:pt x="1" y="1"/>
                    <a:pt x="0" y="0"/>
                    <a:pt x="1" y="1"/>
                  </a:cubicBezTo>
                  <a:cubicBezTo>
                    <a:pt x="1" y="1"/>
                    <a:pt x="1"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Freeform 812">
              <a:extLst>
                <a:ext uri="{FF2B5EF4-FFF2-40B4-BE49-F238E27FC236}">
                  <a16:creationId xmlns:a16="http://schemas.microsoft.com/office/drawing/2014/main" id="{3B7B1A31-18AF-47AC-82B7-3E17658714E6}"/>
                </a:ext>
              </a:extLst>
            </p:cNvPr>
            <p:cNvSpPr>
              <a:spLocks/>
            </p:cNvSpPr>
            <p:nvPr userDrawn="1"/>
          </p:nvSpPr>
          <p:spPr bwMode="auto">
            <a:xfrm>
              <a:off x="2016" y="306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813">
              <a:extLst>
                <a:ext uri="{FF2B5EF4-FFF2-40B4-BE49-F238E27FC236}">
                  <a16:creationId xmlns:a16="http://schemas.microsoft.com/office/drawing/2014/main" id="{DFD3BDB1-438D-42EF-A712-4FA17E7360B8}"/>
                </a:ext>
              </a:extLst>
            </p:cNvPr>
            <p:cNvSpPr>
              <a:spLocks noEditPoints="1"/>
            </p:cNvSpPr>
            <p:nvPr userDrawn="1"/>
          </p:nvSpPr>
          <p:spPr bwMode="auto">
            <a:xfrm>
              <a:off x="1965" y="2399"/>
              <a:ext cx="91" cy="686"/>
            </a:xfrm>
            <a:custGeom>
              <a:avLst/>
              <a:gdLst>
                <a:gd name="T0" fmla="*/ 9 w 63"/>
                <a:gd name="T1" fmla="*/ 368 h 477"/>
                <a:gd name="T2" fmla="*/ 16 w 63"/>
                <a:gd name="T3" fmla="*/ 440 h 477"/>
                <a:gd name="T4" fmla="*/ 14 w 63"/>
                <a:gd name="T5" fmla="*/ 441 h 477"/>
                <a:gd name="T6" fmla="*/ 51 w 63"/>
                <a:gd name="T7" fmla="*/ 456 h 477"/>
                <a:gd name="T8" fmla="*/ 29 w 63"/>
                <a:gd name="T9" fmla="*/ 346 h 477"/>
                <a:gd name="T10" fmla="*/ 35 w 63"/>
                <a:gd name="T11" fmla="*/ 262 h 477"/>
                <a:gd name="T12" fmla="*/ 27 w 63"/>
                <a:gd name="T13" fmla="*/ 240 h 477"/>
                <a:gd name="T14" fmla="*/ 33 w 63"/>
                <a:gd name="T15" fmla="*/ 204 h 477"/>
                <a:gd name="T16" fmla="*/ 35 w 63"/>
                <a:gd name="T17" fmla="*/ 138 h 477"/>
                <a:gd name="T18" fmla="*/ 36 w 63"/>
                <a:gd name="T19" fmla="*/ 112 h 477"/>
                <a:gd name="T20" fmla="*/ 27 w 63"/>
                <a:gd name="T21" fmla="*/ 30 h 477"/>
                <a:gd name="T22" fmla="*/ 36 w 63"/>
                <a:gd name="T23" fmla="*/ 1 h 477"/>
                <a:gd name="T24" fmla="*/ 9 w 63"/>
                <a:gd name="T25" fmla="*/ 368 h 477"/>
                <a:gd name="T26" fmla="*/ 9 w 63"/>
                <a:gd name="T27" fmla="*/ 368 h 477"/>
                <a:gd name="T28" fmla="*/ 34 w 63"/>
                <a:gd name="T29" fmla="*/ 261 h 477"/>
                <a:gd name="T30" fmla="*/ 34 w 63"/>
                <a:gd name="T31" fmla="*/ 261 h 477"/>
                <a:gd name="T32" fmla="*/ 29 w 63"/>
                <a:gd name="T33" fmla="*/ 218 h 477"/>
                <a:gd name="T34" fmla="*/ 38 w 63"/>
                <a:gd name="T35" fmla="*/ 212 h 477"/>
                <a:gd name="T36" fmla="*/ 29 w 63"/>
                <a:gd name="T37" fmla="*/ 218 h 477"/>
                <a:gd name="T38" fmla="*/ 29 w 63"/>
                <a:gd name="T39" fmla="*/ 218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3" h="477">
                  <a:moveTo>
                    <a:pt x="9" y="368"/>
                  </a:moveTo>
                  <a:cubicBezTo>
                    <a:pt x="10" y="394"/>
                    <a:pt x="12" y="418"/>
                    <a:pt x="16" y="440"/>
                  </a:cubicBezTo>
                  <a:cubicBezTo>
                    <a:pt x="22" y="432"/>
                    <a:pt x="21" y="433"/>
                    <a:pt x="14" y="441"/>
                  </a:cubicBezTo>
                  <a:cubicBezTo>
                    <a:pt x="16" y="477"/>
                    <a:pt x="44" y="464"/>
                    <a:pt x="51" y="456"/>
                  </a:cubicBezTo>
                  <a:cubicBezTo>
                    <a:pt x="20" y="465"/>
                    <a:pt x="49" y="354"/>
                    <a:pt x="29" y="346"/>
                  </a:cubicBezTo>
                  <a:cubicBezTo>
                    <a:pt x="35" y="336"/>
                    <a:pt x="44" y="254"/>
                    <a:pt x="35" y="262"/>
                  </a:cubicBezTo>
                  <a:cubicBezTo>
                    <a:pt x="63" y="239"/>
                    <a:pt x="32" y="245"/>
                    <a:pt x="27" y="240"/>
                  </a:cubicBezTo>
                  <a:cubicBezTo>
                    <a:pt x="49" y="228"/>
                    <a:pt x="51" y="216"/>
                    <a:pt x="33" y="204"/>
                  </a:cubicBezTo>
                  <a:cubicBezTo>
                    <a:pt x="55" y="203"/>
                    <a:pt x="35" y="136"/>
                    <a:pt x="35" y="138"/>
                  </a:cubicBezTo>
                  <a:cubicBezTo>
                    <a:pt x="35" y="114"/>
                    <a:pt x="36" y="99"/>
                    <a:pt x="36" y="112"/>
                  </a:cubicBezTo>
                  <a:cubicBezTo>
                    <a:pt x="36" y="58"/>
                    <a:pt x="41" y="53"/>
                    <a:pt x="27" y="30"/>
                  </a:cubicBezTo>
                  <a:cubicBezTo>
                    <a:pt x="54" y="25"/>
                    <a:pt x="19" y="25"/>
                    <a:pt x="36" y="1"/>
                  </a:cubicBezTo>
                  <a:cubicBezTo>
                    <a:pt x="18" y="0"/>
                    <a:pt x="0" y="340"/>
                    <a:pt x="9" y="368"/>
                  </a:cubicBezTo>
                  <a:cubicBezTo>
                    <a:pt x="11" y="372"/>
                    <a:pt x="10" y="370"/>
                    <a:pt x="9" y="368"/>
                  </a:cubicBezTo>
                  <a:close/>
                  <a:moveTo>
                    <a:pt x="34" y="261"/>
                  </a:moveTo>
                  <a:cubicBezTo>
                    <a:pt x="39" y="266"/>
                    <a:pt x="35" y="262"/>
                    <a:pt x="34" y="261"/>
                  </a:cubicBezTo>
                  <a:close/>
                  <a:moveTo>
                    <a:pt x="29" y="218"/>
                  </a:moveTo>
                  <a:cubicBezTo>
                    <a:pt x="33" y="219"/>
                    <a:pt x="36" y="217"/>
                    <a:pt x="38" y="212"/>
                  </a:cubicBezTo>
                  <a:cubicBezTo>
                    <a:pt x="34" y="208"/>
                    <a:pt x="31" y="210"/>
                    <a:pt x="29" y="218"/>
                  </a:cubicBezTo>
                  <a:cubicBezTo>
                    <a:pt x="33" y="219"/>
                    <a:pt x="31" y="216"/>
                    <a:pt x="29" y="2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814">
              <a:extLst>
                <a:ext uri="{FF2B5EF4-FFF2-40B4-BE49-F238E27FC236}">
                  <a16:creationId xmlns:a16="http://schemas.microsoft.com/office/drawing/2014/main" id="{A684897B-2C61-407C-AFDC-B0A5B157599F}"/>
                </a:ext>
              </a:extLst>
            </p:cNvPr>
            <p:cNvSpPr>
              <a:spLocks/>
            </p:cNvSpPr>
            <p:nvPr userDrawn="1"/>
          </p:nvSpPr>
          <p:spPr bwMode="auto">
            <a:xfrm>
              <a:off x="2011" y="2823"/>
              <a:ext cx="10" cy="10"/>
            </a:xfrm>
            <a:custGeom>
              <a:avLst/>
              <a:gdLst>
                <a:gd name="T0" fmla="*/ 5 w 7"/>
                <a:gd name="T1" fmla="*/ 7 h 7"/>
                <a:gd name="T2" fmla="*/ 2 w 7"/>
                <a:gd name="T3" fmla="*/ 0 h 7"/>
                <a:gd name="T4" fmla="*/ 5 w 7"/>
                <a:gd name="T5" fmla="*/ 7 h 7"/>
              </a:gdLst>
              <a:ahLst/>
              <a:cxnLst>
                <a:cxn ang="0">
                  <a:pos x="T0" y="T1"/>
                </a:cxn>
                <a:cxn ang="0">
                  <a:pos x="T2" y="T3"/>
                </a:cxn>
                <a:cxn ang="0">
                  <a:pos x="T4" y="T5"/>
                </a:cxn>
              </a:cxnLst>
              <a:rect l="0" t="0" r="r" b="b"/>
              <a:pathLst>
                <a:path w="7" h="7">
                  <a:moveTo>
                    <a:pt x="5" y="7"/>
                  </a:moveTo>
                  <a:cubicBezTo>
                    <a:pt x="1" y="7"/>
                    <a:pt x="3" y="2"/>
                    <a:pt x="2" y="0"/>
                  </a:cubicBezTo>
                  <a:cubicBezTo>
                    <a:pt x="7" y="2"/>
                    <a:pt x="0" y="5"/>
                    <a:pt x="5"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6" name="Group 5">
            <a:extLst>
              <a:ext uri="{FF2B5EF4-FFF2-40B4-BE49-F238E27FC236}">
                <a16:creationId xmlns:a16="http://schemas.microsoft.com/office/drawing/2014/main" id="{90DECF93-50BD-E887-0274-FFF90ED3085B}"/>
              </a:ext>
            </a:extLst>
          </p:cNvPr>
          <p:cNvGrpSpPr/>
          <p:nvPr/>
        </p:nvGrpSpPr>
        <p:grpSpPr>
          <a:xfrm>
            <a:off x="3053212" y="3705755"/>
            <a:ext cx="8857227" cy="1927100"/>
            <a:chOff x="3053212" y="3705755"/>
            <a:chExt cx="8857227" cy="1927100"/>
          </a:xfrm>
        </p:grpSpPr>
        <p:sp>
          <p:nvSpPr>
            <p:cNvPr id="4" name="Thought Bubble: Cloud 3">
              <a:extLst>
                <a:ext uri="{FF2B5EF4-FFF2-40B4-BE49-F238E27FC236}">
                  <a16:creationId xmlns:a16="http://schemas.microsoft.com/office/drawing/2014/main" id="{BC3B14C0-6CEB-A040-7DB0-8943C43BFF49}"/>
                </a:ext>
              </a:extLst>
            </p:cNvPr>
            <p:cNvSpPr/>
            <p:nvPr/>
          </p:nvSpPr>
          <p:spPr>
            <a:xfrm>
              <a:off x="3053212" y="3705755"/>
              <a:ext cx="5401733" cy="1927100"/>
            </a:xfrm>
            <a:prstGeom prst="cloudCallout">
              <a:avLst>
                <a:gd name="adj1" fmla="val -59152"/>
                <a:gd name="adj2" fmla="val 18150"/>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6D2732A3-91F1-E757-18BC-418CE1313E87}"/>
                </a:ext>
              </a:extLst>
            </p:cNvPr>
            <p:cNvSpPr txBox="1"/>
            <p:nvPr/>
          </p:nvSpPr>
          <p:spPr>
            <a:xfrm>
              <a:off x="3703815" y="4004758"/>
              <a:ext cx="8206624" cy="1477328"/>
            </a:xfrm>
            <a:prstGeom prst="rect">
              <a:avLst/>
            </a:prstGeom>
            <a:noFill/>
          </p:spPr>
          <p:txBody>
            <a:bodyPr wrap="square" rtlCol="0">
              <a:spAutoFit/>
            </a:bodyPr>
            <a:lstStyle/>
            <a:p>
              <a:r>
                <a:rPr lang="en-US" sz="2400" dirty="0">
                  <a:solidFill>
                    <a:schemeClr val="bg1"/>
                  </a:solidFill>
                  <a:latin typeface="Courier New" panose="02070309020205020404" pitchFamily="49" charset="0"/>
                  <a:cs typeface="Courier New" panose="02070309020205020404" pitchFamily="49" charset="0"/>
                </a:rPr>
                <a:t>def </a:t>
              </a:r>
              <a:r>
                <a:rPr lang="en-US" sz="2400" dirty="0" err="1">
                  <a:solidFill>
                    <a:schemeClr val="bg1"/>
                  </a:solidFill>
                  <a:latin typeface="Courier New" panose="02070309020205020404" pitchFamily="49" charset="0"/>
                  <a:cs typeface="Courier New" panose="02070309020205020404" pitchFamily="49" charset="0"/>
                </a:rPr>
                <a:t>OAuthStuff</a:t>
              </a:r>
              <a:r>
                <a:rPr lang="en-US" sz="2400" dirty="0">
                  <a:solidFill>
                    <a:schemeClr val="bg1"/>
                  </a:solidFill>
                  <a:latin typeface="Courier New" panose="02070309020205020404" pitchFamily="49" charset="0"/>
                  <a:cs typeface="Courier New" panose="02070309020205020404" pitchFamily="49" charset="0"/>
                </a:rPr>
                <a:t>(</a:t>
              </a:r>
              <a:r>
                <a:rPr lang="en-US" sz="2400" dirty="0" err="1">
                  <a:solidFill>
                    <a:schemeClr val="bg1"/>
                  </a:solidFill>
                  <a:latin typeface="Courier New" panose="02070309020205020404" pitchFamily="49" charset="0"/>
                  <a:cs typeface="Courier New" panose="02070309020205020404" pitchFamily="49" charset="0"/>
                </a:rPr>
                <a:t>saywhat</a:t>
              </a:r>
              <a:r>
                <a:rPr lang="en-US" sz="2400" dirty="0">
                  <a:solidFill>
                    <a:schemeClr val="bg1"/>
                  </a:solidFill>
                  <a:latin typeface="Courier New" panose="02070309020205020404" pitchFamily="49" charset="0"/>
                  <a:cs typeface="Courier New" panose="02070309020205020404" pitchFamily="49" charset="0"/>
                </a:rPr>
                <a:t>){ </a:t>
              </a:r>
            </a:p>
            <a:p>
              <a:r>
                <a:rPr lang="en-US" sz="2400" dirty="0">
                  <a:solidFill>
                    <a:schemeClr val="bg1"/>
                  </a:solidFill>
                  <a:latin typeface="Courier New" panose="02070309020205020404" pitchFamily="49" charset="0"/>
                  <a:cs typeface="Courier New" panose="02070309020205020404" pitchFamily="49" charset="0"/>
                </a:rPr>
                <a:t>  throw </a:t>
              </a:r>
              <a:r>
                <a:rPr lang="en-US" sz="2400" dirty="0" err="1">
                  <a:solidFill>
                    <a:schemeClr val="bg1"/>
                  </a:solidFill>
                  <a:latin typeface="Courier New" panose="02070309020205020404" pitchFamily="49" charset="0"/>
                  <a:cs typeface="Courier New" panose="02070309020205020404" pitchFamily="49" charset="0"/>
                </a:rPr>
                <a:t>HaventGotAClue</a:t>
              </a:r>
              <a:r>
                <a:rPr lang="en-US" sz="2400" dirty="0">
                  <a:solidFill>
                    <a:schemeClr val="bg1"/>
                  </a:solidFill>
                  <a:latin typeface="Courier New" panose="02070309020205020404" pitchFamily="49" charset="0"/>
                  <a:cs typeface="Courier New" panose="02070309020205020404" pitchFamily="49" charset="0"/>
                </a:rPr>
                <a:t>()</a:t>
              </a:r>
            </a:p>
            <a:p>
              <a:r>
                <a:rPr lang="en-US" sz="2400" dirty="0">
                  <a:solidFill>
                    <a:schemeClr val="bg1"/>
                  </a:solidFill>
                  <a:latin typeface="Courier New" panose="02070309020205020404" pitchFamily="49" charset="0"/>
                  <a:cs typeface="Courier New" panose="02070309020205020404" pitchFamily="49" charset="0"/>
                </a:rPr>
                <a:t>}</a:t>
              </a:r>
            </a:p>
            <a:p>
              <a:endParaRPr lang="en-US" dirty="0">
                <a:solidFill>
                  <a:schemeClr val="bg1">
                    <a:lumMod val="50000"/>
                  </a:schemeClr>
                </a:solidFill>
                <a:latin typeface="Segoe Print" panose="02000600000000000000" pitchFamily="2" charset="0"/>
              </a:endParaRPr>
            </a:p>
          </p:txBody>
        </p:sp>
      </p:grpSp>
      <p:pic>
        <p:nvPicPr>
          <p:cNvPr id="11" name="Picture 10">
            <a:extLst>
              <a:ext uri="{FF2B5EF4-FFF2-40B4-BE49-F238E27FC236}">
                <a16:creationId xmlns:a16="http://schemas.microsoft.com/office/drawing/2014/main" id="{9E6F921F-BBFF-4A2F-9149-74A9165A09A4}"/>
              </a:ext>
            </a:extLst>
          </p:cNvPr>
          <p:cNvPicPr>
            <a:picLocks noChangeAspect="1"/>
          </p:cNvPicPr>
          <p:nvPr/>
        </p:nvPicPr>
        <p:blipFill>
          <a:blip r:embed="rId3"/>
          <a:stretch>
            <a:fillRect/>
          </a:stretch>
        </p:blipFill>
        <p:spPr>
          <a:xfrm>
            <a:off x="926437" y="4478233"/>
            <a:ext cx="1962046" cy="2390729"/>
          </a:xfrm>
          <a:prstGeom prst="rect">
            <a:avLst/>
          </a:prstGeom>
        </p:spPr>
      </p:pic>
    </p:spTree>
    <p:extLst>
      <p:ext uri="{BB962C8B-B14F-4D97-AF65-F5344CB8AC3E}">
        <p14:creationId xmlns:p14="http://schemas.microsoft.com/office/powerpoint/2010/main" val="41483491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Word"/>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14240" y="128416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1583164" y="128416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1719305" y="142424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2291281" y="142000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2291281" y="1741889"/>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15" name="!!ApiKeyTxt2">
            <a:extLst>
              <a:ext uri="{FF2B5EF4-FFF2-40B4-BE49-F238E27FC236}">
                <a16:creationId xmlns:a16="http://schemas.microsoft.com/office/drawing/2014/main" id="{5FAE4713-381D-CE01-2628-6983ED320827}"/>
              </a:ext>
            </a:extLst>
          </p:cNvPr>
          <p:cNvSpPr txBox="1"/>
          <p:nvPr/>
        </p:nvSpPr>
        <p:spPr>
          <a:xfrm>
            <a:off x="2291280" y="1746038"/>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5" name="!!ApiKeyTxt">
            <a:extLst>
              <a:ext uri="{FF2B5EF4-FFF2-40B4-BE49-F238E27FC236}">
                <a16:creationId xmlns:a16="http://schemas.microsoft.com/office/drawing/2014/main" id="{C95B0A78-C742-C108-048E-723B94D4B6A6}"/>
              </a:ext>
            </a:extLst>
          </p:cNvPr>
          <p:cNvSpPr txBox="1"/>
          <p:nvPr/>
        </p:nvSpPr>
        <p:spPr>
          <a:xfrm>
            <a:off x="2291282" y="174189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316010F7-5B3C-C028-108E-34AEED374F46}"/>
              </a:ext>
            </a:extLst>
          </p:cNvPr>
          <p:cNvPicPr>
            <a:picLocks noChangeAspect="1"/>
          </p:cNvPicPr>
          <p:nvPr/>
        </p:nvPicPr>
        <p:blipFill>
          <a:blip r:embed="rId4"/>
          <a:stretch>
            <a:fillRect/>
          </a:stretch>
        </p:blipFill>
        <p:spPr>
          <a:xfrm>
            <a:off x="2853071" y="2515394"/>
            <a:ext cx="930283" cy="992661"/>
          </a:xfrm>
          <a:prstGeom prst="rect">
            <a:avLst/>
          </a:prstGeom>
        </p:spPr>
      </p:pic>
      <p:sp>
        <p:nvSpPr>
          <p:cNvPr id="34" name="!!Url BG">
            <a:extLst>
              <a:ext uri="{FF2B5EF4-FFF2-40B4-BE49-F238E27FC236}">
                <a16:creationId xmlns:a16="http://schemas.microsoft.com/office/drawing/2014/main" id="{23ED6AAB-2E39-A337-1BB8-7E4815D8D130}"/>
              </a:ext>
            </a:extLst>
          </p:cNvPr>
          <p:cNvSpPr/>
          <p:nvPr/>
        </p:nvSpPr>
        <p:spPr>
          <a:xfrm>
            <a:off x="1619167" y="3872319"/>
            <a:ext cx="3470099" cy="4686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3885498"/>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36" name="Rectangle: Rounded Corners 35">
            <a:extLst>
              <a:ext uri="{FF2B5EF4-FFF2-40B4-BE49-F238E27FC236}">
                <a16:creationId xmlns:a16="http://schemas.microsoft.com/office/drawing/2014/main" id="{AAAFFBB7-4DC7-FF55-B063-8B5496A5F0CE}"/>
              </a:ext>
            </a:extLst>
          </p:cNvPr>
          <p:cNvSpPr/>
          <p:nvPr/>
        </p:nvSpPr>
        <p:spPr>
          <a:xfrm>
            <a:off x="3766239" y="1799339"/>
            <a:ext cx="1018033"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Arrow 2">
            <a:extLst>
              <a:ext uri="{FF2B5EF4-FFF2-40B4-BE49-F238E27FC236}">
                <a16:creationId xmlns:a16="http://schemas.microsoft.com/office/drawing/2014/main" id="{94D98668-528F-2B3D-F8F1-0B0EF0FA9117}"/>
              </a:ext>
            </a:extLst>
          </p:cNvPr>
          <p:cNvCxnSpPr>
            <a:cxnSpLocks/>
            <a:endCxn id="4" idx="2"/>
          </p:cNvCxnSpPr>
          <p:nvPr/>
        </p:nvCxnSpPr>
        <p:spPr>
          <a:xfrm flipV="1">
            <a:off x="3318213" y="3508055"/>
            <a:ext cx="0" cy="301945"/>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246794206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7"/>
                                        </p:tgtEl>
                                        <p:attrNameLst>
                                          <p:attrName>style.visibility</p:attrName>
                                        </p:attrNameLst>
                                      </p:cBhvr>
                                      <p:to>
                                        <p:strVal val="visible"/>
                                      </p:to>
                                    </p:set>
                                    <p:animEffect transition="in" filter="fade">
                                      <p:cBhvr>
                                        <p:cTn id="11" dur="500"/>
                                        <p:tgtEl>
                                          <p:spTgt spid="37"/>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34"/>
                                        </p:tgtEl>
                                        <p:attrNameLst>
                                          <p:attrName>style.visibility</p:attrName>
                                        </p:attrNameLst>
                                      </p:cBhvr>
                                      <p:to>
                                        <p:strVal val="visible"/>
                                      </p:to>
                                    </p:set>
                                    <p:animEffect transition="in" filter="fade">
                                      <p:cBhvr>
                                        <p:cTn id="14" dur="500"/>
                                        <p:tgtEl>
                                          <p:spTgt spid="34"/>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35"/>
                                        </p:tgtEl>
                                        <p:attrNameLst>
                                          <p:attrName>style.visibility</p:attrName>
                                        </p:attrNameLst>
                                      </p:cBhvr>
                                      <p:to>
                                        <p:strVal val="visible"/>
                                      </p:to>
                                    </p:set>
                                    <p:animEffect transition="in" filter="fade">
                                      <p:cBhvr>
                                        <p:cTn id="17" dur="500"/>
                                        <p:tgtEl>
                                          <p:spTgt spid="35"/>
                                        </p:tgtEl>
                                      </p:cBhvr>
                                    </p:animEffect>
                                  </p:childTnLst>
                                </p:cTn>
                              </p:par>
                            </p:childTnLst>
                          </p:cTn>
                        </p:par>
                        <p:par>
                          <p:cTn id="18" fill="hold">
                            <p:stCondLst>
                              <p:cond delay="1000"/>
                            </p:stCondLst>
                            <p:childTnLst>
                              <p:par>
                                <p:cTn id="19" presetID="1" presetClass="entr" presetSubtype="0" fill="hold" grpId="0" nodeType="after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34" grpId="0" animBg="1"/>
      <p:bldP spid="35" grpId="0"/>
      <p:bldP spid="36"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14240" y="128416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1583164" y="128416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1719305" y="142424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2291281" y="142000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2291281" y="1741889"/>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5" name="!!ApiKeyTxt">
            <a:extLst>
              <a:ext uri="{FF2B5EF4-FFF2-40B4-BE49-F238E27FC236}">
                <a16:creationId xmlns:a16="http://schemas.microsoft.com/office/drawing/2014/main" id="{C95B0A78-C742-C108-048E-723B94D4B6A6}"/>
              </a:ext>
            </a:extLst>
          </p:cNvPr>
          <p:cNvSpPr txBox="1"/>
          <p:nvPr/>
        </p:nvSpPr>
        <p:spPr>
          <a:xfrm>
            <a:off x="2291282" y="174189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316010F7-5B3C-C028-108E-34AEED374F46}"/>
              </a:ext>
            </a:extLst>
          </p:cNvPr>
          <p:cNvPicPr>
            <a:picLocks noChangeAspect="1"/>
          </p:cNvPicPr>
          <p:nvPr/>
        </p:nvPicPr>
        <p:blipFill>
          <a:blip r:embed="rId4"/>
          <a:stretch>
            <a:fillRect/>
          </a:stretch>
        </p:blipFill>
        <p:spPr>
          <a:xfrm>
            <a:off x="2853071" y="2515394"/>
            <a:ext cx="930283" cy="992661"/>
          </a:xfrm>
          <a:prstGeom prst="rect">
            <a:avLst/>
          </a:prstGeom>
        </p:spPr>
      </p:pic>
      <p:sp>
        <p:nvSpPr>
          <p:cNvPr id="34" name="!!Url BG">
            <a:extLst>
              <a:ext uri="{FF2B5EF4-FFF2-40B4-BE49-F238E27FC236}">
                <a16:creationId xmlns:a16="http://schemas.microsoft.com/office/drawing/2014/main" id="{23ED6AAB-2E39-A337-1BB8-7E4815D8D130}"/>
              </a:ext>
            </a:extLst>
          </p:cNvPr>
          <p:cNvSpPr/>
          <p:nvPr/>
        </p:nvSpPr>
        <p:spPr>
          <a:xfrm>
            <a:off x="1619166" y="3872319"/>
            <a:ext cx="4340475" cy="4686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3885498"/>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44" name="Rectangle: Rounded Corners 43">
            <a:extLst>
              <a:ext uri="{FF2B5EF4-FFF2-40B4-BE49-F238E27FC236}">
                <a16:creationId xmlns:a16="http://schemas.microsoft.com/office/drawing/2014/main" id="{41403E6C-23D7-5538-FC32-35D1E0446C31}"/>
              </a:ext>
            </a:extLst>
          </p:cNvPr>
          <p:cNvSpPr/>
          <p:nvPr/>
        </p:nvSpPr>
        <p:spPr>
          <a:xfrm>
            <a:off x="1719306" y="3965020"/>
            <a:ext cx="4107698"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5" name="!!Arrow 2">
            <a:extLst>
              <a:ext uri="{FF2B5EF4-FFF2-40B4-BE49-F238E27FC236}">
                <a16:creationId xmlns:a16="http://schemas.microsoft.com/office/drawing/2014/main" id="{BD2C10C1-5FBD-B183-9200-DDEE818DE658}"/>
              </a:ext>
            </a:extLst>
          </p:cNvPr>
          <p:cNvCxnSpPr>
            <a:cxnSpLocks/>
          </p:cNvCxnSpPr>
          <p:nvPr/>
        </p:nvCxnSpPr>
        <p:spPr>
          <a:xfrm flipV="1">
            <a:off x="3318213" y="3508055"/>
            <a:ext cx="0" cy="301945"/>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9" name="!!ApiKeyTxt2">
            <a:extLst>
              <a:ext uri="{FF2B5EF4-FFF2-40B4-BE49-F238E27FC236}">
                <a16:creationId xmlns:a16="http://schemas.microsoft.com/office/drawing/2014/main" id="{51D7CE37-4E54-3201-734F-4DF58351D553}"/>
              </a:ext>
            </a:extLst>
          </p:cNvPr>
          <p:cNvSpPr txBox="1"/>
          <p:nvPr/>
        </p:nvSpPr>
        <p:spPr>
          <a:xfrm>
            <a:off x="3292098" y="392390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977177984"/>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14240" y="128416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1583164" y="128416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1719305" y="142424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2291281" y="142000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2291281" y="1741889"/>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5" name="!!ApiKeyTxt">
            <a:extLst>
              <a:ext uri="{FF2B5EF4-FFF2-40B4-BE49-F238E27FC236}">
                <a16:creationId xmlns:a16="http://schemas.microsoft.com/office/drawing/2014/main" id="{C95B0A78-C742-C108-048E-723B94D4B6A6}"/>
              </a:ext>
            </a:extLst>
          </p:cNvPr>
          <p:cNvSpPr txBox="1"/>
          <p:nvPr/>
        </p:nvSpPr>
        <p:spPr>
          <a:xfrm>
            <a:off x="2291282" y="174189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316010F7-5B3C-C028-108E-34AEED374F46}"/>
              </a:ext>
            </a:extLst>
          </p:cNvPr>
          <p:cNvPicPr>
            <a:picLocks noChangeAspect="1"/>
          </p:cNvPicPr>
          <p:nvPr/>
        </p:nvPicPr>
        <p:blipFill>
          <a:blip r:embed="rId4"/>
          <a:stretch>
            <a:fillRect/>
          </a:stretch>
        </p:blipFill>
        <p:spPr>
          <a:xfrm>
            <a:off x="2853071" y="2515394"/>
            <a:ext cx="930283" cy="992661"/>
          </a:xfrm>
          <a:prstGeom prst="rect">
            <a:avLst/>
          </a:prstGeom>
        </p:spPr>
      </p:pic>
      <p:sp>
        <p:nvSpPr>
          <p:cNvPr id="34" name="!!Url BG">
            <a:extLst>
              <a:ext uri="{FF2B5EF4-FFF2-40B4-BE49-F238E27FC236}">
                <a16:creationId xmlns:a16="http://schemas.microsoft.com/office/drawing/2014/main" id="{23ED6AAB-2E39-A337-1BB8-7E4815D8D130}"/>
              </a:ext>
            </a:extLst>
          </p:cNvPr>
          <p:cNvSpPr/>
          <p:nvPr/>
        </p:nvSpPr>
        <p:spPr>
          <a:xfrm>
            <a:off x="778042" y="3872319"/>
            <a:ext cx="5165558" cy="4686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3885498"/>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3866137"/>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cxnSp>
        <p:nvCxnSpPr>
          <p:cNvPr id="39" name="!!Arrow 2">
            <a:extLst>
              <a:ext uri="{FF2B5EF4-FFF2-40B4-BE49-F238E27FC236}">
                <a16:creationId xmlns:a16="http://schemas.microsoft.com/office/drawing/2014/main" id="{00B08A94-4F9B-7880-6306-88E2F65CA2DA}"/>
              </a:ext>
            </a:extLst>
          </p:cNvPr>
          <p:cNvCxnSpPr>
            <a:cxnSpLocks/>
          </p:cNvCxnSpPr>
          <p:nvPr/>
        </p:nvCxnSpPr>
        <p:spPr>
          <a:xfrm flipV="1">
            <a:off x="3318213" y="3508055"/>
            <a:ext cx="0" cy="301945"/>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9" name="!!ApiKeyTxt2">
            <a:extLst>
              <a:ext uri="{FF2B5EF4-FFF2-40B4-BE49-F238E27FC236}">
                <a16:creationId xmlns:a16="http://schemas.microsoft.com/office/drawing/2014/main" id="{E24961F2-76B0-5301-ECE2-028FDDB5D2DC}"/>
              </a:ext>
            </a:extLst>
          </p:cNvPr>
          <p:cNvSpPr txBox="1"/>
          <p:nvPr/>
        </p:nvSpPr>
        <p:spPr>
          <a:xfrm>
            <a:off x="3292098" y="392390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261506220"/>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14240" y="128416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1583164" y="128416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1719305" y="142424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2291281" y="142000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2291281" y="1741889"/>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5" name="!!ApiKeyTxt">
            <a:extLst>
              <a:ext uri="{FF2B5EF4-FFF2-40B4-BE49-F238E27FC236}">
                <a16:creationId xmlns:a16="http://schemas.microsoft.com/office/drawing/2014/main" id="{C95B0A78-C742-C108-048E-723B94D4B6A6}"/>
              </a:ext>
            </a:extLst>
          </p:cNvPr>
          <p:cNvSpPr txBox="1"/>
          <p:nvPr/>
        </p:nvSpPr>
        <p:spPr>
          <a:xfrm>
            <a:off x="2291282" y="174189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316010F7-5B3C-C028-108E-34AEED374F46}"/>
              </a:ext>
            </a:extLst>
          </p:cNvPr>
          <p:cNvPicPr>
            <a:picLocks noChangeAspect="1"/>
          </p:cNvPicPr>
          <p:nvPr/>
        </p:nvPicPr>
        <p:blipFill>
          <a:blip r:embed="rId4"/>
          <a:stretch>
            <a:fillRect/>
          </a:stretch>
        </p:blipFill>
        <p:spPr>
          <a:xfrm>
            <a:off x="2853071" y="2515394"/>
            <a:ext cx="930283" cy="992661"/>
          </a:xfrm>
          <a:prstGeom prst="rect">
            <a:avLst/>
          </a:prstGeom>
        </p:spPr>
      </p:pic>
      <p:sp>
        <p:nvSpPr>
          <p:cNvPr id="34" name="!!Url BG">
            <a:extLst>
              <a:ext uri="{FF2B5EF4-FFF2-40B4-BE49-F238E27FC236}">
                <a16:creationId xmlns:a16="http://schemas.microsoft.com/office/drawing/2014/main" id="{23ED6AAB-2E39-A337-1BB8-7E4815D8D130}"/>
              </a:ext>
            </a:extLst>
          </p:cNvPr>
          <p:cNvSpPr/>
          <p:nvPr/>
        </p:nvSpPr>
        <p:spPr>
          <a:xfrm>
            <a:off x="778042" y="3872319"/>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3885498"/>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3866137"/>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4257570"/>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4253447"/>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41" name="Straight Arrow Connector 40">
            <a:extLst>
              <a:ext uri="{FF2B5EF4-FFF2-40B4-BE49-F238E27FC236}">
                <a16:creationId xmlns:a16="http://schemas.microsoft.com/office/drawing/2014/main" id="{2EB0CA3C-4A89-1A23-505F-865C6A20461C}"/>
              </a:ext>
            </a:extLst>
          </p:cNvPr>
          <p:cNvCxnSpPr>
            <a:cxnSpLocks/>
            <a:stCxn id="43" idx="0"/>
          </p:cNvCxnSpPr>
          <p:nvPr/>
        </p:nvCxnSpPr>
        <p:spPr>
          <a:xfrm flipH="1" flipV="1">
            <a:off x="3456697" y="4784823"/>
            <a:ext cx="292779" cy="588354"/>
          </a:xfrm>
          <a:prstGeom prst="straightConnector1">
            <a:avLst/>
          </a:prstGeom>
          <a:ln w="19050">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B58CFD33-9407-716A-2CE3-605470FAF9F1}"/>
              </a:ext>
            </a:extLst>
          </p:cNvPr>
          <p:cNvSpPr txBox="1"/>
          <p:nvPr/>
        </p:nvSpPr>
        <p:spPr>
          <a:xfrm>
            <a:off x="2094260" y="5373177"/>
            <a:ext cx="331043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Unique signature for this exact request</a:t>
            </a:r>
          </a:p>
        </p:txBody>
      </p:sp>
      <p:cxnSp>
        <p:nvCxnSpPr>
          <p:cNvPr id="45" name="!!Arrow 2">
            <a:extLst>
              <a:ext uri="{FF2B5EF4-FFF2-40B4-BE49-F238E27FC236}">
                <a16:creationId xmlns:a16="http://schemas.microsoft.com/office/drawing/2014/main" id="{99BB8D80-F53F-89CE-3A50-B93F447F9A72}"/>
              </a:ext>
            </a:extLst>
          </p:cNvPr>
          <p:cNvCxnSpPr>
            <a:cxnSpLocks/>
          </p:cNvCxnSpPr>
          <p:nvPr/>
        </p:nvCxnSpPr>
        <p:spPr>
          <a:xfrm flipV="1">
            <a:off x="3318213" y="3508055"/>
            <a:ext cx="0" cy="301945"/>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9" name="!!ApiKeyTxt2">
            <a:extLst>
              <a:ext uri="{FF2B5EF4-FFF2-40B4-BE49-F238E27FC236}">
                <a16:creationId xmlns:a16="http://schemas.microsoft.com/office/drawing/2014/main" id="{B4F05AD1-CAAE-16A4-A6C9-8EB3AD4BA874}"/>
              </a:ext>
            </a:extLst>
          </p:cNvPr>
          <p:cNvSpPr txBox="1"/>
          <p:nvPr/>
        </p:nvSpPr>
        <p:spPr>
          <a:xfrm>
            <a:off x="3292098" y="392390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pic>
        <p:nvPicPr>
          <p:cNvPr id="17" name="Picture 16">
            <a:extLst>
              <a:ext uri="{FF2B5EF4-FFF2-40B4-BE49-F238E27FC236}">
                <a16:creationId xmlns:a16="http://schemas.microsoft.com/office/drawing/2014/main" id="{4FFE0B1A-A9D2-E982-0C2D-51CF9A2141F0}"/>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212931" y="6867642"/>
            <a:ext cx="2009608" cy="2642940"/>
          </a:xfrm>
          <a:prstGeom prst="rect">
            <a:avLst/>
          </a:prstGeom>
        </p:spPr>
      </p:pic>
    </p:spTree>
    <p:extLst>
      <p:ext uri="{BB962C8B-B14F-4D97-AF65-F5344CB8AC3E}">
        <p14:creationId xmlns:p14="http://schemas.microsoft.com/office/powerpoint/2010/main" val="4023436576"/>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a:extLst>
            <a:ext uri="{FF2B5EF4-FFF2-40B4-BE49-F238E27FC236}">
              <a16:creationId xmlns:a16="http://schemas.microsoft.com/office/drawing/2014/main" id="{290EB2DB-23BE-02F3-7788-33B64F5BF247}"/>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618F9424-52C1-2921-A2EE-80CC71B8CB05}"/>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14240" y="1284166"/>
            <a:ext cx="1007647" cy="1016935"/>
          </a:xfrm>
          <a:prstGeom prst="rect">
            <a:avLst/>
          </a:prstGeom>
        </p:spPr>
      </p:pic>
      <p:sp>
        <p:nvSpPr>
          <p:cNvPr id="5" name="Rectangle: Rounded Corners 4">
            <a:extLst>
              <a:ext uri="{FF2B5EF4-FFF2-40B4-BE49-F238E27FC236}">
                <a16:creationId xmlns:a16="http://schemas.microsoft.com/office/drawing/2014/main" id="{29801A49-BBE0-9717-7281-D88E5C764A51}"/>
              </a:ext>
            </a:extLst>
          </p:cNvPr>
          <p:cNvSpPr/>
          <p:nvPr/>
        </p:nvSpPr>
        <p:spPr>
          <a:xfrm>
            <a:off x="1583164" y="128416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1DA25ABA-4314-E6BD-9490-FBDB71C69AA2}"/>
              </a:ext>
            </a:extLst>
          </p:cNvPr>
          <p:cNvGrpSpPr/>
          <p:nvPr/>
        </p:nvGrpSpPr>
        <p:grpSpPr>
          <a:xfrm>
            <a:off x="1719305" y="1424243"/>
            <a:ext cx="528269" cy="683865"/>
            <a:chOff x="9592919" y="3281030"/>
            <a:chExt cx="2412301" cy="3122817"/>
          </a:xfrm>
        </p:grpSpPr>
        <p:sp>
          <p:nvSpPr>
            <p:cNvPr id="8" name="Freeform 158">
              <a:extLst>
                <a:ext uri="{FF2B5EF4-FFF2-40B4-BE49-F238E27FC236}">
                  <a16:creationId xmlns:a16="http://schemas.microsoft.com/office/drawing/2014/main" id="{E42C50B8-0C42-49EB-27D2-1B9F555E4D18}"/>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DC7BFA80-B468-1B00-C1FE-E93F00102AB2}"/>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9B03EF7D-34D7-C12B-8818-BF704ADA268B}"/>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C27AE755-D6E1-58E0-FB29-FB7D891BDD5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D5CD8EBB-948B-3F86-8FF6-60F952590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DF0266DB-8150-0AB5-35C1-483181E4A77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FAAEF388-2D81-8566-A800-688D5AA82BEE}"/>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47F141DE-F1F6-D272-6994-34E803CF5A0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03ECA1DC-A311-FC1D-DA88-907DEC11F8CB}"/>
              </a:ext>
            </a:extLst>
          </p:cNvPr>
          <p:cNvSpPr txBox="1"/>
          <p:nvPr/>
        </p:nvSpPr>
        <p:spPr>
          <a:xfrm>
            <a:off x="2291281" y="142000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DFA6CA8-A146-FA70-2767-AFFDC2E7EF5E}"/>
              </a:ext>
            </a:extLst>
          </p:cNvPr>
          <p:cNvSpPr txBox="1"/>
          <p:nvPr/>
        </p:nvSpPr>
        <p:spPr>
          <a:xfrm>
            <a:off x="2291281" y="1741889"/>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5" name="!!ApiKeyTxt">
            <a:extLst>
              <a:ext uri="{FF2B5EF4-FFF2-40B4-BE49-F238E27FC236}">
                <a16:creationId xmlns:a16="http://schemas.microsoft.com/office/drawing/2014/main" id="{A458091F-569E-81C7-072B-94763A69AFC4}"/>
              </a:ext>
            </a:extLst>
          </p:cNvPr>
          <p:cNvSpPr txBox="1"/>
          <p:nvPr/>
        </p:nvSpPr>
        <p:spPr>
          <a:xfrm>
            <a:off x="2291282" y="174189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81E1FD5C-F9EE-6C4D-B744-B936685AE5E3}"/>
              </a:ext>
            </a:extLst>
          </p:cNvPr>
          <p:cNvPicPr>
            <a:picLocks noChangeAspect="1"/>
          </p:cNvPicPr>
          <p:nvPr/>
        </p:nvPicPr>
        <p:blipFill>
          <a:blip r:embed="rId4"/>
          <a:stretch>
            <a:fillRect/>
          </a:stretch>
        </p:blipFill>
        <p:spPr>
          <a:xfrm>
            <a:off x="2853071" y="2515394"/>
            <a:ext cx="930283" cy="992661"/>
          </a:xfrm>
          <a:prstGeom prst="rect">
            <a:avLst/>
          </a:prstGeom>
        </p:spPr>
      </p:pic>
      <p:sp>
        <p:nvSpPr>
          <p:cNvPr id="34" name="!!Url BG">
            <a:extLst>
              <a:ext uri="{FF2B5EF4-FFF2-40B4-BE49-F238E27FC236}">
                <a16:creationId xmlns:a16="http://schemas.microsoft.com/office/drawing/2014/main" id="{F71DDF03-4DDA-43EC-6297-2323B066C2CF}"/>
              </a:ext>
            </a:extLst>
          </p:cNvPr>
          <p:cNvSpPr/>
          <p:nvPr/>
        </p:nvSpPr>
        <p:spPr>
          <a:xfrm>
            <a:off x="778042" y="3872319"/>
            <a:ext cx="5165558" cy="850718"/>
          </a:xfrm>
          <a:prstGeom prst="roundRect">
            <a:avLst/>
          </a:prstGeom>
          <a:solidFill>
            <a:schemeClr val="bg1">
              <a:lumMod val="85000"/>
            </a:schemeClr>
          </a:solidFill>
          <a:ln w="476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722B2D55-4040-8FB1-5F36-CC21C883B4A2}"/>
              </a:ext>
            </a:extLst>
          </p:cNvPr>
          <p:cNvSpPr txBox="1"/>
          <p:nvPr/>
        </p:nvSpPr>
        <p:spPr>
          <a:xfrm>
            <a:off x="1619168" y="3885498"/>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36" name="!!HashFunc">
            <a:extLst>
              <a:ext uri="{FF2B5EF4-FFF2-40B4-BE49-F238E27FC236}">
                <a16:creationId xmlns:a16="http://schemas.microsoft.com/office/drawing/2014/main" id="{6B3679B0-FD0F-487C-1373-422DFAB7A01A}"/>
              </a:ext>
            </a:extLst>
          </p:cNvPr>
          <p:cNvSpPr txBox="1"/>
          <p:nvPr/>
        </p:nvSpPr>
        <p:spPr>
          <a:xfrm>
            <a:off x="742111" y="3866137"/>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986E8EE-15AA-0B24-B60A-5F11E69898E9}"/>
              </a:ext>
            </a:extLst>
          </p:cNvPr>
          <p:cNvSpPr txBox="1"/>
          <p:nvPr/>
        </p:nvSpPr>
        <p:spPr>
          <a:xfrm>
            <a:off x="1619168" y="4257570"/>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439C04EC-3225-9085-EB75-A79978BB6F2A}"/>
              </a:ext>
            </a:extLst>
          </p:cNvPr>
          <p:cNvSpPr/>
          <p:nvPr/>
        </p:nvSpPr>
        <p:spPr>
          <a:xfrm flipV="1">
            <a:off x="1299117" y="4253447"/>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41" name="Straight Arrow Connector 40">
            <a:extLst>
              <a:ext uri="{FF2B5EF4-FFF2-40B4-BE49-F238E27FC236}">
                <a16:creationId xmlns:a16="http://schemas.microsoft.com/office/drawing/2014/main" id="{36A819B0-FF5E-9E70-DF1D-6AB4511AA870}"/>
              </a:ext>
            </a:extLst>
          </p:cNvPr>
          <p:cNvCxnSpPr>
            <a:cxnSpLocks/>
            <a:stCxn id="43" idx="0"/>
          </p:cNvCxnSpPr>
          <p:nvPr/>
        </p:nvCxnSpPr>
        <p:spPr>
          <a:xfrm flipH="1" flipV="1">
            <a:off x="3456697" y="4784823"/>
            <a:ext cx="292779" cy="588354"/>
          </a:xfrm>
          <a:prstGeom prst="straightConnector1">
            <a:avLst/>
          </a:prstGeom>
          <a:ln w="19050">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3E013E3F-E5FB-6A37-D99E-A84B5302297B}"/>
              </a:ext>
            </a:extLst>
          </p:cNvPr>
          <p:cNvSpPr txBox="1"/>
          <p:nvPr/>
        </p:nvSpPr>
        <p:spPr>
          <a:xfrm>
            <a:off x="2094260" y="5373177"/>
            <a:ext cx="331043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Unique signature for this exact request</a:t>
            </a:r>
          </a:p>
        </p:txBody>
      </p:sp>
      <p:cxnSp>
        <p:nvCxnSpPr>
          <p:cNvPr id="45" name="!!Arrow 2">
            <a:extLst>
              <a:ext uri="{FF2B5EF4-FFF2-40B4-BE49-F238E27FC236}">
                <a16:creationId xmlns:a16="http://schemas.microsoft.com/office/drawing/2014/main" id="{7D2354B3-49F5-8595-7B38-FC5CDA210D8F}"/>
              </a:ext>
            </a:extLst>
          </p:cNvPr>
          <p:cNvCxnSpPr>
            <a:cxnSpLocks/>
          </p:cNvCxnSpPr>
          <p:nvPr/>
        </p:nvCxnSpPr>
        <p:spPr>
          <a:xfrm flipV="1">
            <a:off x="3318213" y="3508055"/>
            <a:ext cx="0" cy="301945"/>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14DB2C67-66B7-3435-7B76-3AE73AC67866}"/>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a:extLst>
              <a:ext uri="{FF2B5EF4-FFF2-40B4-BE49-F238E27FC236}">
                <a16:creationId xmlns:a16="http://schemas.microsoft.com/office/drawing/2014/main" id="{5A3FC80D-FDA7-0868-A33D-9B49060C0FCF}"/>
              </a:ext>
            </a:extLst>
          </p:cNvPr>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9" name="!!ApiKeyTxt2">
            <a:extLst>
              <a:ext uri="{FF2B5EF4-FFF2-40B4-BE49-F238E27FC236}">
                <a16:creationId xmlns:a16="http://schemas.microsoft.com/office/drawing/2014/main" id="{2C9D5B0F-C858-DD62-B99C-BCFD3340FDE8}"/>
              </a:ext>
            </a:extLst>
          </p:cNvPr>
          <p:cNvSpPr txBox="1"/>
          <p:nvPr/>
        </p:nvSpPr>
        <p:spPr>
          <a:xfrm>
            <a:off x="3292098" y="392390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pic>
        <p:nvPicPr>
          <p:cNvPr id="15" name="Picture 14">
            <a:extLst>
              <a:ext uri="{FF2B5EF4-FFF2-40B4-BE49-F238E27FC236}">
                <a16:creationId xmlns:a16="http://schemas.microsoft.com/office/drawing/2014/main" id="{AD04D18C-B6F1-E39B-1E20-F9941946F143}"/>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6209048" y="4215060"/>
            <a:ext cx="2017374" cy="2642939"/>
          </a:xfrm>
          <a:prstGeom prst="rect">
            <a:avLst/>
          </a:prstGeom>
        </p:spPr>
      </p:pic>
      <p:sp>
        <p:nvSpPr>
          <p:cNvPr id="16" name="Speech Bubble: Rectangle with Corners Rounded 15">
            <a:extLst>
              <a:ext uri="{FF2B5EF4-FFF2-40B4-BE49-F238E27FC236}">
                <a16:creationId xmlns:a16="http://schemas.microsoft.com/office/drawing/2014/main" id="{911944B3-5B95-3AE3-50F9-6761DA83CE02}"/>
              </a:ext>
            </a:extLst>
          </p:cNvPr>
          <p:cNvSpPr/>
          <p:nvPr/>
        </p:nvSpPr>
        <p:spPr>
          <a:xfrm>
            <a:off x="8322511" y="3786177"/>
            <a:ext cx="1720813" cy="612648"/>
          </a:xfrm>
          <a:prstGeom prst="wedgeRoundRectCallout">
            <a:avLst>
              <a:gd name="adj1" fmla="val -77216"/>
              <a:gd name="adj2" fmla="val 179483"/>
              <a:gd name="adj3" fmla="val 16667"/>
            </a:avLst>
          </a:prstGeom>
          <a:solidFill>
            <a:schemeClr val="bg1"/>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Well, actually…</a:t>
            </a:r>
          </a:p>
        </p:txBody>
      </p:sp>
    </p:spTree>
    <p:extLst>
      <p:ext uri="{BB962C8B-B14F-4D97-AF65-F5344CB8AC3E}">
        <p14:creationId xmlns:p14="http://schemas.microsoft.com/office/powerpoint/2010/main" val="795587629"/>
      </p:ext>
    </p:extLst>
  </p:cSld>
  <p:clrMapOvr>
    <a:masterClrMapping/>
  </p:clrMapOvr>
  <mc:AlternateContent xmlns:mc="http://schemas.openxmlformats.org/markup-compatibility/2006">
    <mc:Choice xmlns:p159="http://schemas.microsoft.com/office/powerpoint/2015/09/main" Requires="p159">
      <p:transition spd="slow">
        <p159:morph option="byCha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14240" y="128416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1583164" y="128416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1719305" y="142424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2291281" y="142000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2291281" y="1741889"/>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5" name="!!ApiKeyTxt">
            <a:extLst>
              <a:ext uri="{FF2B5EF4-FFF2-40B4-BE49-F238E27FC236}">
                <a16:creationId xmlns:a16="http://schemas.microsoft.com/office/drawing/2014/main" id="{C95B0A78-C742-C108-048E-723B94D4B6A6}"/>
              </a:ext>
            </a:extLst>
          </p:cNvPr>
          <p:cNvSpPr txBox="1"/>
          <p:nvPr/>
        </p:nvSpPr>
        <p:spPr>
          <a:xfrm>
            <a:off x="2291282" y="174189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316010F7-5B3C-C028-108E-34AEED374F46}"/>
              </a:ext>
            </a:extLst>
          </p:cNvPr>
          <p:cNvPicPr>
            <a:picLocks noChangeAspect="1"/>
          </p:cNvPicPr>
          <p:nvPr/>
        </p:nvPicPr>
        <p:blipFill>
          <a:blip r:embed="rId4"/>
          <a:stretch>
            <a:fillRect/>
          </a:stretch>
        </p:blipFill>
        <p:spPr>
          <a:xfrm>
            <a:off x="2853071" y="2515394"/>
            <a:ext cx="930283" cy="992661"/>
          </a:xfrm>
          <a:prstGeom prst="rect">
            <a:avLst/>
          </a:prstGeom>
        </p:spPr>
      </p:pic>
      <p:sp>
        <p:nvSpPr>
          <p:cNvPr id="34" name="!!Url BG">
            <a:extLst>
              <a:ext uri="{FF2B5EF4-FFF2-40B4-BE49-F238E27FC236}">
                <a16:creationId xmlns:a16="http://schemas.microsoft.com/office/drawing/2014/main" id="{23ED6AAB-2E39-A337-1BB8-7E4815D8D130}"/>
              </a:ext>
            </a:extLst>
          </p:cNvPr>
          <p:cNvSpPr/>
          <p:nvPr/>
        </p:nvSpPr>
        <p:spPr>
          <a:xfrm>
            <a:off x="778042" y="3872319"/>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3885498"/>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3866137"/>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4257570"/>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4253447"/>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Url BG 2">
            <a:extLst>
              <a:ext uri="{FF2B5EF4-FFF2-40B4-BE49-F238E27FC236}">
                <a16:creationId xmlns:a16="http://schemas.microsoft.com/office/drawing/2014/main" id="{3713ACC7-125F-8F72-C6E9-5E510D800E02}"/>
              </a:ext>
            </a:extLst>
          </p:cNvPr>
          <p:cNvSpPr/>
          <p:nvPr/>
        </p:nvSpPr>
        <p:spPr>
          <a:xfrm>
            <a:off x="915827" y="5301621"/>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5" name="!!URL2">
            <a:extLst>
              <a:ext uri="{FF2B5EF4-FFF2-40B4-BE49-F238E27FC236}">
                <a16:creationId xmlns:a16="http://schemas.microsoft.com/office/drawing/2014/main" id="{DE442EC5-B59C-3E04-F32B-D836715F2C1A}"/>
              </a:ext>
            </a:extLst>
          </p:cNvPr>
          <p:cNvSpPr txBox="1"/>
          <p:nvPr/>
        </p:nvSpPr>
        <p:spPr>
          <a:xfrm>
            <a:off x="1132397" y="5295439"/>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/foo/42?what=ever</a:t>
            </a: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16" name="!!Arrow 2">
            <a:extLst>
              <a:ext uri="{FF2B5EF4-FFF2-40B4-BE49-F238E27FC236}">
                <a16:creationId xmlns:a16="http://schemas.microsoft.com/office/drawing/2014/main" id="{3FE5C5C9-87AC-A070-95B3-5DD9F3B49292}"/>
              </a:ext>
            </a:extLst>
          </p:cNvPr>
          <p:cNvCxnSpPr>
            <a:cxnSpLocks/>
          </p:cNvCxnSpPr>
          <p:nvPr/>
        </p:nvCxnSpPr>
        <p:spPr>
          <a:xfrm flipV="1">
            <a:off x="3318213" y="3508055"/>
            <a:ext cx="0" cy="301945"/>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cxnSp>
        <p:nvCxnSpPr>
          <p:cNvPr id="17" name="!!Arrow 2">
            <a:extLst>
              <a:ext uri="{FF2B5EF4-FFF2-40B4-BE49-F238E27FC236}">
                <a16:creationId xmlns:a16="http://schemas.microsoft.com/office/drawing/2014/main" id="{4ABD2C7D-6535-CDF1-C496-DF32F27212F9}"/>
              </a:ext>
            </a:extLst>
          </p:cNvPr>
          <p:cNvCxnSpPr>
            <a:cxnSpLocks/>
          </p:cNvCxnSpPr>
          <p:nvPr/>
        </p:nvCxnSpPr>
        <p:spPr>
          <a:xfrm flipV="1">
            <a:off x="3318213" y="4799447"/>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2AB5915A-D813-EFF7-CC52-04F117480EB4}"/>
              </a:ext>
            </a:extLst>
          </p:cNvPr>
          <p:cNvSpPr txBox="1"/>
          <p:nvPr/>
        </p:nvSpPr>
        <p:spPr>
          <a:xfrm>
            <a:off x="5463102" y="5327413"/>
            <a:ext cx="331043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The API Key isn't included</a:t>
            </a:r>
          </a:p>
          <a:p>
            <a:pPr algn="ctr"/>
            <a:r>
              <a:rPr lang="en-US" sz="2000" dirty="0">
                <a:solidFill>
                  <a:schemeClr val="bg1"/>
                </a:solidFill>
                <a:latin typeface="Corbel" panose="020B0503020204020204" pitchFamily="34" charset="0"/>
              </a:rPr>
              <a:t>in the request! </a:t>
            </a:r>
          </a:p>
        </p:txBody>
      </p:sp>
      <p:pic>
        <p:nvPicPr>
          <p:cNvPr id="24" name="Picture 2">
            <a:extLst>
              <a:ext uri="{FF2B5EF4-FFF2-40B4-BE49-F238E27FC236}">
                <a16:creationId xmlns:a16="http://schemas.microsoft.com/office/drawing/2014/main" id="{CEF22D57-EA8C-68C6-BFB1-9FA2DDB713C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8543324" y="4253447"/>
            <a:ext cx="2442167" cy="2850210"/>
          </a:xfrm>
          <a:prstGeom prst="rect">
            <a:avLst/>
          </a:prstGeom>
          <a:noFill/>
          <a:extLst>
            <a:ext uri="{909E8E84-426E-40DD-AFC4-6F175D3DCCD1}">
              <a14:hiddenFill xmlns:a14="http://schemas.microsoft.com/office/drawing/2010/main">
                <a:solidFill>
                  <a:srgbClr val="FFFFFF"/>
                </a:solidFill>
              </a14:hiddenFill>
            </a:ext>
          </a:extLst>
        </p:spPr>
      </p:pic>
      <p:sp>
        <p:nvSpPr>
          <p:cNvPr id="26" name="!!Cloud curse you">
            <a:extLst>
              <a:ext uri="{FF2B5EF4-FFF2-40B4-BE49-F238E27FC236}">
                <a16:creationId xmlns:a16="http://schemas.microsoft.com/office/drawing/2014/main" id="{B0899486-3FE9-0A43-5034-B55B3325605D}"/>
              </a:ext>
            </a:extLst>
          </p:cNvPr>
          <p:cNvSpPr/>
          <p:nvPr/>
        </p:nvSpPr>
        <p:spPr>
          <a:xfrm>
            <a:off x="7706436" y="3508055"/>
            <a:ext cx="1837380" cy="965762"/>
          </a:xfrm>
          <a:prstGeom prst="cloudCallout">
            <a:avLst>
              <a:gd name="adj1" fmla="val 29530"/>
              <a:gd name="adj2" fmla="val 81157"/>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ackerText 2">
            <a:extLst>
              <a:ext uri="{FF2B5EF4-FFF2-40B4-BE49-F238E27FC236}">
                <a16:creationId xmlns:a16="http://schemas.microsoft.com/office/drawing/2014/main" id="{AF5F6B3B-A1C2-F6A2-32E5-551BAD298DCD}"/>
              </a:ext>
            </a:extLst>
          </p:cNvPr>
          <p:cNvSpPr txBox="1"/>
          <p:nvPr/>
        </p:nvSpPr>
        <p:spPr>
          <a:xfrm>
            <a:off x="8105631" y="3751171"/>
            <a:ext cx="1118577"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Drat!</a:t>
            </a:r>
            <a:endParaRPr lang="en-US" dirty="0">
              <a:solidFill>
                <a:schemeClr val="bg1">
                  <a:lumMod val="50000"/>
                </a:schemeClr>
              </a:solidFill>
              <a:latin typeface="Segoe Print" panose="02000600000000000000" pitchFamily="2" charset="0"/>
            </a:endParaRPr>
          </a:p>
        </p:txBody>
      </p:sp>
      <p:sp>
        <p:nvSpPr>
          <p:cNvPr id="28" name="!!TitleBG">
            <a:extLst>
              <a:ext uri="{FF2B5EF4-FFF2-40B4-BE49-F238E27FC236}">
                <a16:creationId xmlns:a16="http://schemas.microsoft.com/office/drawing/2014/main" id="{864F536C-64E5-DC25-85C0-F570BF674D47}"/>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2" name="Rectangle: Rounded Corners 21">
            <a:extLst>
              <a:ext uri="{FF2B5EF4-FFF2-40B4-BE49-F238E27FC236}">
                <a16:creationId xmlns:a16="http://schemas.microsoft.com/office/drawing/2014/main" id="{286C0059-DE51-C86C-3856-EF2E0851E662}"/>
              </a:ext>
            </a:extLst>
          </p:cNvPr>
          <p:cNvSpPr/>
          <p:nvPr/>
        </p:nvSpPr>
        <p:spPr>
          <a:xfrm>
            <a:off x="1661360" y="4344780"/>
            <a:ext cx="233610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Rounded Corners 28">
            <a:extLst>
              <a:ext uri="{FF2B5EF4-FFF2-40B4-BE49-F238E27FC236}">
                <a16:creationId xmlns:a16="http://schemas.microsoft.com/office/drawing/2014/main" id="{71834CFF-63E0-562D-6B61-D5929CAF078A}"/>
              </a:ext>
            </a:extLst>
          </p:cNvPr>
          <p:cNvSpPr/>
          <p:nvPr/>
        </p:nvSpPr>
        <p:spPr>
          <a:xfrm>
            <a:off x="1132397" y="5737477"/>
            <a:ext cx="433070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ApiKeyTxt2">
            <a:extLst>
              <a:ext uri="{FF2B5EF4-FFF2-40B4-BE49-F238E27FC236}">
                <a16:creationId xmlns:a16="http://schemas.microsoft.com/office/drawing/2014/main" id="{20A3BA7B-18FE-C0E3-CB94-3838F129AC63}"/>
              </a:ext>
            </a:extLst>
          </p:cNvPr>
          <p:cNvSpPr txBox="1"/>
          <p:nvPr/>
        </p:nvSpPr>
        <p:spPr>
          <a:xfrm>
            <a:off x="3292098" y="392390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pic>
        <p:nvPicPr>
          <p:cNvPr id="31" name="Picture 30">
            <a:extLst>
              <a:ext uri="{FF2B5EF4-FFF2-40B4-BE49-F238E27FC236}">
                <a16:creationId xmlns:a16="http://schemas.microsoft.com/office/drawing/2014/main" id="{802CD594-1EBD-A54A-D69B-A5CC7A133BB0}"/>
              </a:ext>
            </a:extLst>
          </p:cNvPr>
          <p:cNvPicPr>
            <a:picLocks noChangeAspect="1"/>
          </p:cNvPicPr>
          <p:nvPr/>
        </p:nvPicPr>
        <p:blipFill>
          <a:blip r:embed="rId6"/>
          <a:stretch>
            <a:fillRect/>
          </a:stretch>
        </p:blipFill>
        <p:spPr>
          <a:xfrm>
            <a:off x="6209048" y="6867645"/>
            <a:ext cx="2017374" cy="2642940"/>
          </a:xfrm>
          <a:prstGeom prst="rect">
            <a:avLst/>
          </a:prstGeom>
        </p:spPr>
      </p:pic>
    </p:spTree>
    <p:extLst>
      <p:ext uri="{BB962C8B-B14F-4D97-AF65-F5344CB8AC3E}">
        <p14:creationId xmlns:p14="http://schemas.microsoft.com/office/powerpoint/2010/main" val="671175795"/>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500"/>
                                        <p:tgtEl>
                                          <p:spTgt spid="23"/>
                                        </p:tgtEl>
                                      </p:cBhvr>
                                    </p:animEffect>
                                  </p:childTnLst>
                                </p:cTn>
                              </p:par>
                              <p:par>
                                <p:cTn id="16" presetID="2" presetClass="entr" presetSubtype="4" fill="hold" nodeType="withEffect">
                                  <p:stCondLst>
                                    <p:cond delay="0"/>
                                  </p:stCondLst>
                                  <p:childTnLst>
                                    <p:set>
                                      <p:cBhvr>
                                        <p:cTn id="17" dur="1" fill="hold">
                                          <p:stCondLst>
                                            <p:cond delay="0"/>
                                          </p:stCondLst>
                                        </p:cTn>
                                        <p:tgtEl>
                                          <p:spTgt spid="24"/>
                                        </p:tgtEl>
                                        <p:attrNameLst>
                                          <p:attrName>style.visibility</p:attrName>
                                        </p:attrNameLst>
                                      </p:cBhvr>
                                      <p:to>
                                        <p:strVal val="visible"/>
                                      </p:to>
                                    </p:set>
                                    <p:anim calcmode="lin" valueType="num">
                                      <p:cBhvr additive="base">
                                        <p:cTn id="18" dur="500" fill="hold"/>
                                        <p:tgtEl>
                                          <p:spTgt spid="24"/>
                                        </p:tgtEl>
                                        <p:attrNameLst>
                                          <p:attrName>ppt_x</p:attrName>
                                        </p:attrNameLst>
                                      </p:cBhvr>
                                      <p:tavLst>
                                        <p:tav tm="0">
                                          <p:val>
                                            <p:strVal val="#ppt_x"/>
                                          </p:val>
                                        </p:tav>
                                        <p:tav tm="100000">
                                          <p:val>
                                            <p:strVal val="#ppt_x"/>
                                          </p:val>
                                        </p:tav>
                                      </p:tavLst>
                                    </p:anim>
                                    <p:anim calcmode="lin" valueType="num">
                                      <p:cBhvr additive="base">
                                        <p:cTn id="19" dur="500" fill="hold"/>
                                        <p:tgtEl>
                                          <p:spTgt spid="24"/>
                                        </p:tgtEl>
                                        <p:attrNameLst>
                                          <p:attrName>ppt_y</p:attrName>
                                        </p:attrNameLst>
                                      </p:cBhvr>
                                      <p:tavLst>
                                        <p:tav tm="0">
                                          <p:val>
                                            <p:strVal val="1+#ppt_h/2"/>
                                          </p:val>
                                        </p:tav>
                                        <p:tav tm="100000">
                                          <p:val>
                                            <p:strVal val="#ppt_y"/>
                                          </p:val>
                                        </p:tav>
                                      </p:tavLst>
                                    </p:anim>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fade">
                                      <p:cBhvr>
                                        <p:cTn id="23" dur="500"/>
                                        <p:tgtEl>
                                          <p:spTgt spid="26"/>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7"/>
                                        </p:tgtEl>
                                        <p:attrNameLst>
                                          <p:attrName>style.visibility</p:attrName>
                                        </p:attrNameLst>
                                      </p:cBhvr>
                                      <p:to>
                                        <p:strVal val="visible"/>
                                      </p:to>
                                    </p:set>
                                    <p:animEffect transition="in" filter="fade">
                                      <p:cBhvr>
                                        <p:cTn id="26"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6" grpId="0" animBg="1"/>
      <p:bldP spid="27" grpId="0"/>
      <p:bldP spid="22" grpId="0" animBg="1"/>
      <p:bldP spid="29"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14240" y="-2402009"/>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1583164" y="-2402009"/>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1719305" y="-2261932"/>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2291281" y="-226617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2291281" y="-1944286"/>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5" name="!!ApiKeyTxt">
            <a:extLst>
              <a:ext uri="{FF2B5EF4-FFF2-40B4-BE49-F238E27FC236}">
                <a16:creationId xmlns:a16="http://schemas.microsoft.com/office/drawing/2014/main" id="{C95B0A78-C742-C108-048E-723B94D4B6A6}"/>
              </a:ext>
            </a:extLst>
          </p:cNvPr>
          <p:cNvSpPr txBox="1"/>
          <p:nvPr/>
        </p:nvSpPr>
        <p:spPr>
          <a:xfrm>
            <a:off x="2291282" y="-194428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FG75…</a:t>
            </a:r>
            <a:endParaRPr lang="en-US" sz="2000" dirty="0">
              <a:solidFill>
                <a:srgbClr val="C00000"/>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316010F7-5B3C-C028-108E-34AEED374F46}"/>
              </a:ext>
            </a:extLst>
          </p:cNvPr>
          <p:cNvPicPr>
            <a:picLocks noChangeAspect="1"/>
          </p:cNvPicPr>
          <p:nvPr/>
        </p:nvPicPr>
        <p:blipFill>
          <a:blip r:embed="rId4"/>
          <a:stretch>
            <a:fillRect/>
          </a:stretch>
        </p:blipFill>
        <p:spPr>
          <a:xfrm>
            <a:off x="2853071" y="-1170781"/>
            <a:ext cx="930283" cy="992661"/>
          </a:xfrm>
          <a:prstGeom prst="rect">
            <a:avLst/>
          </a:prstGeom>
        </p:spPr>
      </p:pic>
      <p:sp>
        <p:nvSpPr>
          <p:cNvPr id="34" name="!!Url BG">
            <a:extLst>
              <a:ext uri="{FF2B5EF4-FFF2-40B4-BE49-F238E27FC236}">
                <a16:creationId xmlns:a16="http://schemas.microsoft.com/office/drawing/2014/main" id="{23ED6AAB-2E39-A337-1BB8-7E4815D8D130}"/>
              </a:ext>
            </a:extLst>
          </p:cNvPr>
          <p:cNvSpPr/>
          <p:nvPr/>
        </p:nvSpPr>
        <p:spPr>
          <a:xfrm>
            <a:off x="778042" y="186144"/>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199323"/>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37" name="!!ApiKeyTxt2">
            <a:extLst>
              <a:ext uri="{FF2B5EF4-FFF2-40B4-BE49-F238E27FC236}">
                <a16:creationId xmlns:a16="http://schemas.microsoft.com/office/drawing/2014/main" id="{F7EDCCBD-FE4F-D403-8535-124ABCA6DC76}"/>
              </a:ext>
            </a:extLst>
          </p:cNvPr>
          <p:cNvSpPr txBox="1"/>
          <p:nvPr/>
        </p:nvSpPr>
        <p:spPr>
          <a:xfrm>
            <a:off x="3292098" y="2768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179962"/>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571395"/>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567272"/>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Url BG 2">
            <a:extLst>
              <a:ext uri="{FF2B5EF4-FFF2-40B4-BE49-F238E27FC236}">
                <a16:creationId xmlns:a16="http://schemas.microsoft.com/office/drawing/2014/main" id="{3713ACC7-125F-8F72-C6E9-5E510D800E02}"/>
              </a:ext>
            </a:extLst>
          </p:cNvPr>
          <p:cNvSpPr/>
          <p:nvPr/>
        </p:nvSpPr>
        <p:spPr>
          <a:xfrm>
            <a:off x="915827" y="1615446"/>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5" name="!!URL2">
            <a:extLst>
              <a:ext uri="{FF2B5EF4-FFF2-40B4-BE49-F238E27FC236}">
                <a16:creationId xmlns:a16="http://schemas.microsoft.com/office/drawing/2014/main" id="{DE442EC5-B59C-3E04-F32B-D836715F2C1A}"/>
              </a:ext>
            </a:extLst>
          </p:cNvPr>
          <p:cNvSpPr txBox="1"/>
          <p:nvPr/>
        </p:nvSpPr>
        <p:spPr>
          <a:xfrm>
            <a:off x="1132397" y="1609264"/>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/foo/42?what=ever</a:t>
            </a: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16" name="!!Arrow 1">
            <a:extLst>
              <a:ext uri="{FF2B5EF4-FFF2-40B4-BE49-F238E27FC236}">
                <a16:creationId xmlns:a16="http://schemas.microsoft.com/office/drawing/2014/main" id="{3FE5C5C9-87AC-A070-95B3-5DD9F3B49292}"/>
              </a:ext>
            </a:extLst>
          </p:cNvPr>
          <p:cNvCxnSpPr>
            <a:cxnSpLocks/>
          </p:cNvCxnSpPr>
          <p:nvPr/>
        </p:nvCxnSpPr>
        <p:spPr>
          <a:xfrm flipV="1">
            <a:off x="3318213" y="-178120"/>
            <a:ext cx="0" cy="301945"/>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Arrow 2">
            <a:extLst>
              <a:ext uri="{FF2B5EF4-FFF2-40B4-BE49-F238E27FC236}">
                <a16:creationId xmlns:a16="http://schemas.microsoft.com/office/drawing/2014/main" id="{4ABD2C7D-6535-CDF1-C496-DF32F27212F9}"/>
              </a:ext>
            </a:extLst>
          </p:cNvPr>
          <p:cNvCxnSpPr>
            <a:cxnSpLocks/>
          </p:cNvCxnSpPr>
          <p:nvPr/>
        </p:nvCxnSpPr>
        <p:spPr>
          <a:xfrm flipV="1">
            <a:off x="3318213" y="1189472"/>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pic>
        <p:nvPicPr>
          <p:cNvPr id="24" name="Picture 2">
            <a:extLst>
              <a:ext uri="{FF2B5EF4-FFF2-40B4-BE49-F238E27FC236}">
                <a16:creationId xmlns:a16="http://schemas.microsoft.com/office/drawing/2014/main" id="{CEF22D57-EA8C-68C6-BFB1-9FA2DDB713C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8543324" y="4253447"/>
            <a:ext cx="2442167" cy="2850209"/>
          </a:xfrm>
          <a:prstGeom prst="rect">
            <a:avLst/>
          </a:prstGeom>
          <a:noFill/>
          <a:extLst>
            <a:ext uri="{909E8E84-426E-40DD-AFC4-6F175D3DCCD1}">
              <a14:hiddenFill xmlns:a14="http://schemas.microsoft.com/office/drawing/2010/main">
                <a:solidFill>
                  <a:srgbClr val="FFFFFF"/>
                </a:solidFill>
              </a14:hiddenFill>
            </a:ext>
          </a:extLst>
        </p:spPr>
      </p:pic>
      <p:sp>
        <p:nvSpPr>
          <p:cNvPr id="26" name="!!Cloud curse you">
            <a:extLst>
              <a:ext uri="{FF2B5EF4-FFF2-40B4-BE49-F238E27FC236}">
                <a16:creationId xmlns:a16="http://schemas.microsoft.com/office/drawing/2014/main" id="{B0899486-3FE9-0A43-5034-B55B3325605D}"/>
              </a:ext>
            </a:extLst>
          </p:cNvPr>
          <p:cNvSpPr/>
          <p:nvPr/>
        </p:nvSpPr>
        <p:spPr>
          <a:xfrm>
            <a:off x="7425700" y="3508055"/>
            <a:ext cx="2825205" cy="965762"/>
          </a:xfrm>
          <a:prstGeom prst="cloudCallout">
            <a:avLst>
              <a:gd name="adj1" fmla="val 13631"/>
              <a:gd name="adj2" fmla="val 90293"/>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ackerText 2">
            <a:extLst>
              <a:ext uri="{FF2B5EF4-FFF2-40B4-BE49-F238E27FC236}">
                <a16:creationId xmlns:a16="http://schemas.microsoft.com/office/drawing/2014/main" id="{AF5F6B3B-A1C2-F6A2-32E5-551BAD298DCD}"/>
              </a:ext>
            </a:extLst>
          </p:cNvPr>
          <p:cNvSpPr txBox="1"/>
          <p:nvPr/>
        </p:nvSpPr>
        <p:spPr>
          <a:xfrm>
            <a:off x="7680518" y="3695024"/>
            <a:ext cx="2467201"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Let's try this…</a:t>
            </a:r>
            <a:endParaRPr lang="en-US" dirty="0">
              <a:solidFill>
                <a:schemeClr val="bg1">
                  <a:lumMod val="50000"/>
                </a:schemeClr>
              </a:solidFill>
              <a:latin typeface="Segoe Print" panose="02000600000000000000" pitchFamily="2" charset="0"/>
            </a:endParaRPr>
          </a:p>
        </p:txBody>
      </p:sp>
      <p:sp>
        <p:nvSpPr>
          <p:cNvPr id="28" name="!!Url BG 3">
            <a:extLst>
              <a:ext uri="{FF2B5EF4-FFF2-40B4-BE49-F238E27FC236}">
                <a16:creationId xmlns:a16="http://schemas.microsoft.com/office/drawing/2014/main" id="{F87E4013-A2FD-E9D6-22EE-4C4033EDDBDD}"/>
              </a:ext>
            </a:extLst>
          </p:cNvPr>
          <p:cNvSpPr/>
          <p:nvPr/>
        </p:nvSpPr>
        <p:spPr>
          <a:xfrm>
            <a:off x="915827" y="3120396"/>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1132397" y="3114214"/>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endParaRPr lang="en-US" sz="2400" b="1" dirty="0">
              <a:solidFill>
                <a:srgbClr val="C00000"/>
              </a:solidFill>
              <a:latin typeface="Courier New" panose="02070309020205020404" pitchFamily="49" charset="0"/>
              <a:cs typeface="Courier New" panose="02070309020205020404" pitchFamily="49" charset="0"/>
            </a:endParaRP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30" name="!!Arrow 3">
            <a:extLst>
              <a:ext uri="{FF2B5EF4-FFF2-40B4-BE49-F238E27FC236}">
                <a16:creationId xmlns:a16="http://schemas.microsoft.com/office/drawing/2014/main" id="{BFA50B75-49C4-F4A6-8B0C-7A29AD1D97A2}"/>
              </a:ext>
            </a:extLst>
          </p:cNvPr>
          <p:cNvCxnSpPr>
            <a:cxnSpLocks/>
          </p:cNvCxnSpPr>
          <p:nvPr/>
        </p:nvCxnSpPr>
        <p:spPr>
          <a:xfrm flipV="1">
            <a:off x="3318213" y="2589647"/>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31" name="Rectangle: Rounded Corners 30">
            <a:extLst>
              <a:ext uri="{FF2B5EF4-FFF2-40B4-BE49-F238E27FC236}">
                <a16:creationId xmlns:a16="http://schemas.microsoft.com/office/drawing/2014/main" id="{7874CC20-15A8-CDDD-8D75-346A1993812A}"/>
              </a:ext>
            </a:extLst>
          </p:cNvPr>
          <p:cNvSpPr/>
          <p:nvPr/>
        </p:nvSpPr>
        <p:spPr>
          <a:xfrm>
            <a:off x="3419055" y="1691094"/>
            <a:ext cx="178159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Rounded Corners 31">
            <a:extLst>
              <a:ext uri="{FF2B5EF4-FFF2-40B4-BE49-F238E27FC236}">
                <a16:creationId xmlns:a16="http://schemas.microsoft.com/office/drawing/2014/main" id="{5B1B4605-F039-0EA3-8AA3-61BA6FEF6876}"/>
              </a:ext>
            </a:extLst>
          </p:cNvPr>
          <p:cNvSpPr/>
          <p:nvPr/>
        </p:nvSpPr>
        <p:spPr>
          <a:xfrm>
            <a:off x="3419055" y="3216501"/>
            <a:ext cx="178159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33" name="Picture 32">
            <a:extLst>
              <a:ext uri="{FF2B5EF4-FFF2-40B4-BE49-F238E27FC236}">
                <a16:creationId xmlns:a16="http://schemas.microsoft.com/office/drawing/2014/main" id="{A839189E-B8ED-77BD-52D9-175BC261BAD9}"/>
              </a:ext>
            </a:extLst>
          </p:cNvPr>
          <p:cNvPicPr>
            <a:picLocks noChangeAspect="1"/>
          </p:cNvPicPr>
          <p:nvPr/>
        </p:nvPicPr>
        <p:blipFill>
          <a:blip r:embed="rId4"/>
          <a:stretch>
            <a:fillRect/>
          </a:stretch>
        </p:blipFill>
        <p:spPr>
          <a:xfrm>
            <a:off x="2898516" y="7671736"/>
            <a:ext cx="930283" cy="992661"/>
          </a:xfrm>
          <a:prstGeom prst="rect">
            <a:avLst/>
          </a:prstGeom>
        </p:spPr>
      </p:pic>
      <p:cxnSp>
        <p:nvCxnSpPr>
          <p:cNvPr id="23" name="Straight Arrow Connector 22">
            <a:extLst>
              <a:ext uri="{FF2B5EF4-FFF2-40B4-BE49-F238E27FC236}">
                <a16:creationId xmlns:a16="http://schemas.microsoft.com/office/drawing/2014/main" id="{9DC71200-129C-5A92-C2C6-BFB7251F4D24}"/>
              </a:ext>
            </a:extLst>
          </p:cNvPr>
          <p:cNvCxnSpPr>
            <a:cxnSpLocks/>
          </p:cNvCxnSpPr>
          <p:nvPr/>
        </p:nvCxnSpPr>
        <p:spPr>
          <a:xfrm flipH="1" flipV="1">
            <a:off x="5731042" y="3501710"/>
            <a:ext cx="1756266" cy="334566"/>
          </a:xfrm>
          <a:prstGeom prst="straightConnector1">
            <a:avLst/>
          </a:prstGeom>
          <a:ln w="15875">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07315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10" presetClass="entr" presetSubtype="0" fill="hold"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500"/>
                                        <p:tgtEl>
                                          <p:spTgt spid="2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500"/>
                                        <p:tgtEl>
                                          <p:spTgt spid="26"/>
                                        </p:tgtEl>
                                      </p:cBhvr>
                                    </p:animEffect>
                                  </p:childTnLst>
                                </p:cTn>
                              </p:par>
                              <p:par>
                                <p:cTn id="14" presetID="10" presetClass="entr" presetSubtype="0" fill="hold" nodeType="with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fade">
                                      <p:cBhvr>
                                        <p:cTn id="16" dur="500"/>
                                        <p:tgtEl>
                                          <p:spTgt spid="3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animEffect transition="in" filter="fade">
                                      <p:cBhvr>
                                        <p:cTn id="19" dur="500"/>
                                        <p:tgtEl>
                                          <p:spTgt spid="2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fade">
                                      <p:cBhvr>
                                        <p:cTn id="22" dur="500"/>
                                        <p:tgtEl>
                                          <p:spTgt spid="29"/>
                                        </p:tgtEl>
                                      </p:cBhvr>
                                    </p:animEffect>
                                  </p:childTnLst>
                                </p:cTn>
                              </p:par>
                            </p:childTnLst>
                          </p:cTn>
                        </p:par>
                        <p:par>
                          <p:cTn id="23" fill="hold">
                            <p:stCondLst>
                              <p:cond delay="500"/>
                            </p:stCondLst>
                            <p:childTnLst>
                              <p:par>
                                <p:cTn id="24" presetID="10" presetClass="entr" presetSubtype="0" fill="hold" grpId="0" nodeType="afterEffect">
                                  <p:stCondLst>
                                    <p:cond delay="0"/>
                                  </p:stCondLst>
                                  <p:childTnLst>
                                    <p:set>
                                      <p:cBhvr>
                                        <p:cTn id="25" dur="1" fill="hold">
                                          <p:stCondLst>
                                            <p:cond delay="0"/>
                                          </p:stCondLst>
                                        </p:cTn>
                                        <p:tgtEl>
                                          <p:spTgt spid="31"/>
                                        </p:tgtEl>
                                        <p:attrNameLst>
                                          <p:attrName>style.visibility</p:attrName>
                                        </p:attrNameLst>
                                      </p:cBhvr>
                                      <p:to>
                                        <p:strVal val="visible"/>
                                      </p:to>
                                    </p:set>
                                    <p:animEffect transition="in" filter="fade">
                                      <p:cBhvr>
                                        <p:cTn id="26" dur="500"/>
                                        <p:tgtEl>
                                          <p:spTgt spid="31"/>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2"/>
                                        </p:tgtEl>
                                        <p:attrNameLst>
                                          <p:attrName>style.visibility</p:attrName>
                                        </p:attrNameLst>
                                      </p:cBhvr>
                                      <p:to>
                                        <p:strVal val="visible"/>
                                      </p:to>
                                    </p:set>
                                    <p:animEffect transition="in" filter="fade">
                                      <p:cBhvr>
                                        <p:cTn id="29" dur="500"/>
                                        <p:tgtEl>
                                          <p:spTgt spid="32"/>
                                        </p:tgtEl>
                                      </p:cBhvr>
                                    </p:animEffect>
                                  </p:childTnLst>
                                </p:cTn>
                              </p:par>
                            </p:childTnLst>
                          </p:cTn>
                        </p:par>
                        <p:par>
                          <p:cTn id="30" fill="hold">
                            <p:stCondLst>
                              <p:cond delay="1000"/>
                            </p:stCondLst>
                            <p:childTnLst>
                              <p:par>
                                <p:cTn id="31" presetID="1" presetClass="exit" presetSubtype="0" fill="hold" nodeType="afterEffect">
                                  <p:stCondLst>
                                    <p:cond delay="0"/>
                                  </p:stCondLst>
                                  <p:childTnLst>
                                    <p:set>
                                      <p:cBhvr>
                                        <p:cTn id="32"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p:bldP spid="28" grpId="0" animBg="1"/>
      <p:bldP spid="29" grpId="0"/>
      <p:bldP spid="31" grpId="0" animBg="1"/>
      <p:bldP spid="32"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4" name="!!Url BG">
            <a:extLst>
              <a:ext uri="{FF2B5EF4-FFF2-40B4-BE49-F238E27FC236}">
                <a16:creationId xmlns:a16="http://schemas.microsoft.com/office/drawing/2014/main" id="{23ED6AAB-2E39-A337-1BB8-7E4815D8D130}"/>
              </a:ext>
            </a:extLst>
          </p:cNvPr>
          <p:cNvSpPr/>
          <p:nvPr/>
        </p:nvSpPr>
        <p:spPr>
          <a:xfrm>
            <a:off x="778042" y="186144"/>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199323"/>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40" name="!!Hash">
            <a:extLst>
              <a:ext uri="{FF2B5EF4-FFF2-40B4-BE49-F238E27FC236}">
                <a16:creationId xmlns:a16="http://schemas.microsoft.com/office/drawing/2014/main" id="{BADBC7F2-3C82-5754-5623-0E65B5E428D8}"/>
              </a:ext>
            </a:extLst>
          </p:cNvPr>
          <p:cNvSpPr txBox="1"/>
          <p:nvPr/>
        </p:nvSpPr>
        <p:spPr>
          <a:xfrm>
            <a:off x="4758793" y="199323"/>
            <a:ext cx="1260390" cy="461665"/>
          </a:xfrm>
          <a:prstGeom prst="rect">
            <a:avLst/>
          </a:prstGeom>
          <a:noFill/>
        </p:spPr>
        <p:txBody>
          <a:bodyPr wrap="square" rtlCol="0">
            <a:spAutoFit/>
          </a:bodyPr>
          <a:lstStyle/>
          <a:p>
            <a:r>
              <a:rPr lang="en-US" sz="2400" b="1" dirty="0">
                <a:solidFill>
                  <a:srgbClr val="C00000"/>
                </a:solidFill>
                <a:latin typeface="Courier New" panose="02070309020205020404" pitchFamily="49" charset="0"/>
                <a:cs typeface="Courier New" panose="02070309020205020404" pitchFamily="49" charset="0"/>
              </a:rPr>
              <a:t>FG75…</a:t>
            </a:r>
            <a:endParaRPr lang="en-US" sz="2400" dirty="0">
              <a:solidFill>
                <a:srgbClr val="C00000"/>
              </a:solidFill>
              <a:latin typeface="Courier New" panose="02070309020205020404" pitchFamily="49" charset="0"/>
              <a:cs typeface="Courier New" panose="02070309020205020404" pitchFamily="49" charset="0"/>
            </a:endParaRP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179962"/>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571395"/>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567272"/>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7" name="!!Arrow 2">
            <a:extLst>
              <a:ext uri="{FF2B5EF4-FFF2-40B4-BE49-F238E27FC236}">
                <a16:creationId xmlns:a16="http://schemas.microsoft.com/office/drawing/2014/main" id="{4ABD2C7D-6535-CDF1-C496-DF32F27212F9}"/>
              </a:ext>
            </a:extLst>
          </p:cNvPr>
          <p:cNvCxnSpPr>
            <a:cxnSpLocks/>
          </p:cNvCxnSpPr>
          <p:nvPr/>
        </p:nvCxnSpPr>
        <p:spPr>
          <a:xfrm flipV="1">
            <a:off x="3318213" y="-218411"/>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pic>
        <p:nvPicPr>
          <p:cNvPr id="24" name="Picture 2">
            <a:extLst>
              <a:ext uri="{FF2B5EF4-FFF2-40B4-BE49-F238E27FC236}">
                <a16:creationId xmlns:a16="http://schemas.microsoft.com/office/drawing/2014/main" id="{CEF22D57-EA8C-68C6-BFB1-9FA2DDB713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8543324" y="4253447"/>
            <a:ext cx="2442167" cy="2850209"/>
          </a:xfrm>
          <a:prstGeom prst="rect">
            <a:avLst/>
          </a:prstGeom>
          <a:noFill/>
          <a:extLst>
            <a:ext uri="{909E8E84-426E-40DD-AFC4-6F175D3DCCD1}">
              <a14:hiddenFill xmlns:a14="http://schemas.microsoft.com/office/drawing/2010/main">
                <a:solidFill>
                  <a:srgbClr val="FFFFFF"/>
                </a:solidFill>
              </a14:hiddenFill>
            </a:ext>
          </a:extLst>
        </p:spPr>
      </p:pic>
      <p:sp>
        <p:nvSpPr>
          <p:cNvPr id="26" name="!!Cloud curse you">
            <a:extLst>
              <a:ext uri="{FF2B5EF4-FFF2-40B4-BE49-F238E27FC236}">
                <a16:creationId xmlns:a16="http://schemas.microsoft.com/office/drawing/2014/main" id="{B0899486-3FE9-0A43-5034-B55B3325605D}"/>
              </a:ext>
            </a:extLst>
          </p:cNvPr>
          <p:cNvSpPr/>
          <p:nvPr/>
        </p:nvSpPr>
        <p:spPr>
          <a:xfrm>
            <a:off x="7425700" y="3508055"/>
            <a:ext cx="2825205" cy="965762"/>
          </a:xfrm>
          <a:prstGeom prst="cloudCallout">
            <a:avLst>
              <a:gd name="adj1" fmla="val 13631"/>
              <a:gd name="adj2" fmla="val 90293"/>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ackerText 2">
            <a:extLst>
              <a:ext uri="{FF2B5EF4-FFF2-40B4-BE49-F238E27FC236}">
                <a16:creationId xmlns:a16="http://schemas.microsoft.com/office/drawing/2014/main" id="{AF5F6B3B-A1C2-F6A2-32E5-551BAD298DCD}"/>
              </a:ext>
            </a:extLst>
          </p:cNvPr>
          <p:cNvSpPr txBox="1"/>
          <p:nvPr/>
        </p:nvSpPr>
        <p:spPr>
          <a:xfrm>
            <a:off x="7680518" y="3695024"/>
            <a:ext cx="2467201"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Let's try this…</a:t>
            </a:r>
            <a:endParaRPr lang="en-US" dirty="0">
              <a:solidFill>
                <a:schemeClr val="bg1">
                  <a:lumMod val="50000"/>
                </a:schemeClr>
              </a:solidFill>
              <a:latin typeface="Segoe Print" panose="02000600000000000000" pitchFamily="2" charset="0"/>
            </a:endParaRPr>
          </a:p>
        </p:txBody>
      </p:sp>
      <p:sp>
        <p:nvSpPr>
          <p:cNvPr id="28" name="!!Url BG 3">
            <a:extLst>
              <a:ext uri="{FF2B5EF4-FFF2-40B4-BE49-F238E27FC236}">
                <a16:creationId xmlns:a16="http://schemas.microsoft.com/office/drawing/2014/main" id="{F87E4013-A2FD-E9D6-22EE-4C4033EDDBDD}"/>
              </a:ext>
            </a:extLst>
          </p:cNvPr>
          <p:cNvSpPr/>
          <p:nvPr/>
        </p:nvSpPr>
        <p:spPr>
          <a:xfrm>
            <a:off x="915827" y="1712513"/>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1132397" y="1706331"/>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endParaRPr lang="en-US" sz="2400" b="1" dirty="0">
              <a:solidFill>
                <a:srgbClr val="C00000"/>
              </a:solidFill>
              <a:latin typeface="Courier New" panose="02070309020205020404" pitchFamily="49" charset="0"/>
              <a:cs typeface="Courier New" panose="02070309020205020404" pitchFamily="49" charset="0"/>
            </a:endParaRP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30" name="!!Arrow 3">
            <a:extLst>
              <a:ext uri="{FF2B5EF4-FFF2-40B4-BE49-F238E27FC236}">
                <a16:creationId xmlns:a16="http://schemas.microsoft.com/office/drawing/2014/main" id="{BFA50B75-49C4-F4A6-8B0C-7A29AD1D97A2}"/>
              </a:ext>
            </a:extLst>
          </p:cNvPr>
          <p:cNvCxnSpPr>
            <a:cxnSpLocks/>
          </p:cNvCxnSpPr>
          <p:nvPr/>
        </p:nvCxnSpPr>
        <p:spPr>
          <a:xfrm flipV="1">
            <a:off x="3318213" y="1181764"/>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31" name="Rectangle: Rounded Corners 30">
            <a:extLst>
              <a:ext uri="{FF2B5EF4-FFF2-40B4-BE49-F238E27FC236}">
                <a16:creationId xmlns:a16="http://schemas.microsoft.com/office/drawing/2014/main" id="{7874CC20-15A8-CDDD-8D75-346A1993812A}"/>
              </a:ext>
            </a:extLst>
          </p:cNvPr>
          <p:cNvSpPr/>
          <p:nvPr/>
        </p:nvSpPr>
        <p:spPr>
          <a:xfrm>
            <a:off x="3419055" y="283211"/>
            <a:ext cx="178159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Url BG 2">
            <a:extLst>
              <a:ext uri="{FF2B5EF4-FFF2-40B4-BE49-F238E27FC236}">
                <a16:creationId xmlns:a16="http://schemas.microsoft.com/office/drawing/2014/main" id="{667487CF-0016-2126-8C95-C67A4D2DF1F5}"/>
              </a:ext>
            </a:extLst>
          </p:cNvPr>
          <p:cNvSpPr/>
          <p:nvPr/>
        </p:nvSpPr>
        <p:spPr>
          <a:xfrm>
            <a:off x="915827" y="207064"/>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URL2">
            <a:extLst>
              <a:ext uri="{FF2B5EF4-FFF2-40B4-BE49-F238E27FC236}">
                <a16:creationId xmlns:a16="http://schemas.microsoft.com/office/drawing/2014/main" id="{4CFEECB2-D142-2295-0F83-90DA0178B566}"/>
              </a:ext>
            </a:extLst>
          </p:cNvPr>
          <p:cNvSpPr txBox="1"/>
          <p:nvPr/>
        </p:nvSpPr>
        <p:spPr>
          <a:xfrm>
            <a:off x="1132397" y="200882"/>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/foo/42?what=ever</a:t>
            </a: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4"/>
          <a:stretch>
            <a:fillRect/>
          </a:stretch>
        </p:blipFill>
        <p:spPr>
          <a:xfrm>
            <a:off x="28985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33182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DC223BFD-5DD9-9879-0343-6CFE59E13A93}"/>
              </a:ext>
            </a:extLst>
          </p:cNvPr>
          <p:cNvGrpSpPr/>
          <p:nvPr/>
        </p:nvGrpSpPr>
        <p:grpSpPr>
          <a:xfrm>
            <a:off x="-1881491" y="3216501"/>
            <a:ext cx="4639023" cy="1016935"/>
            <a:chOff x="-1881491" y="3216501"/>
            <a:chExt cx="4639023" cy="1016935"/>
          </a:xfrm>
        </p:grpSpPr>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576426"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53" name="!!ApiKeyTxt">
              <a:extLst>
                <a:ext uri="{FF2B5EF4-FFF2-40B4-BE49-F238E27FC236}">
                  <a16:creationId xmlns:a16="http://schemas.microsoft.com/office/drawing/2014/main" id="{A6B27B1C-8744-08C2-0FE0-0BE2299918A9}"/>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9" name="!!ApiKeyTxt2">
            <a:extLst>
              <a:ext uri="{FF2B5EF4-FFF2-40B4-BE49-F238E27FC236}">
                <a16:creationId xmlns:a16="http://schemas.microsoft.com/office/drawing/2014/main" id="{B30EA2D5-6ED0-7040-FAB5-EFA4A8DFE281}"/>
              </a:ext>
            </a:extLst>
          </p:cNvPr>
          <p:cNvSpPr txBox="1"/>
          <p:nvPr/>
        </p:nvSpPr>
        <p:spPr>
          <a:xfrm>
            <a:off x="-9700" y="3679482"/>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11" name="!!URL3 top">
            <a:extLst>
              <a:ext uri="{FF2B5EF4-FFF2-40B4-BE49-F238E27FC236}">
                <a16:creationId xmlns:a16="http://schemas.microsoft.com/office/drawing/2014/main" id="{1EABEB61-A89D-6D4F-B3F9-56FBC238BDBB}"/>
              </a:ext>
            </a:extLst>
          </p:cNvPr>
          <p:cNvSpPr txBox="1"/>
          <p:nvPr/>
        </p:nvSpPr>
        <p:spPr>
          <a:xfrm>
            <a:off x="1866276" y="1711052"/>
            <a:ext cx="3147597" cy="461665"/>
          </a:xfrm>
          <a:prstGeom prst="rect">
            <a:avLst/>
          </a:prstGeom>
          <a:solidFill>
            <a:srgbClr val="D9D9D9">
              <a:alpha val="0"/>
            </a:srgbClr>
          </a:solid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endParaRPr lang="en-US" sz="2400" b="1" dirty="0">
              <a:solidFill>
                <a:srgbClr val="C0000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4655418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 presetClass="entr" presetSubtype="0"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4" name="!!Url BG">
            <a:extLst>
              <a:ext uri="{FF2B5EF4-FFF2-40B4-BE49-F238E27FC236}">
                <a16:creationId xmlns:a16="http://schemas.microsoft.com/office/drawing/2014/main" id="{23ED6AAB-2E39-A337-1BB8-7E4815D8D130}"/>
              </a:ext>
            </a:extLst>
          </p:cNvPr>
          <p:cNvSpPr/>
          <p:nvPr/>
        </p:nvSpPr>
        <p:spPr>
          <a:xfrm>
            <a:off x="778042" y="186144"/>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199323"/>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40" name="!!Hash">
            <a:extLst>
              <a:ext uri="{FF2B5EF4-FFF2-40B4-BE49-F238E27FC236}">
                <a16:creationId xmlns:a16="http://schemas.microsoft.com/office/drawing/2014/main" id="{BADBC7F2-3C82-5754-5623-0E65B5E428D8}"/>
              </a:ext>
            </a:extLst>
          </p:cNvPr>
          <p:cNvSpPr txBox="1"/>
          <p:nvPr/>
        </p:nvSpPr>
        <p:spPr>
          <a:xfrm>
            <a:off x="4758793" y="199323"/>
            <a:ext cx="1260390" cy="461665"/>
          </a:xfrm>
          <a:prstGeom prst="rect">
            <a:avLst/>
          </a:prstGeom>
          <a:noFill/>
        </p:spPr>
        <p:txBody>
          <a:bodyPr wrap="square" rtlCol="0">
            <a:spAutoFit/>
          </a:bodyPr>
          <a:lstStyle/>
          <a:p>
            <a:r>
              <a:rPr lang="en-US" sz="2400" b="1" dirty="0">
                <a:solidFill>
                  <a:srgbClr val="C00000"/>
                </a:solidFill>
                <a:latin typeface="Courier New" panose="02070309020205020404" pitchFamily="49" charset="0"/>
                <a:cs typeface="Courier New" panose="02070309020205020404" pitchFamily="49" charset="0"/>
              </a:rPr>
              <a:t>FG75…</a:t>
            </a:r>
            <a:endParaRPr lang="en-US" sz="2400" dirty="0">
              <a:solidFill>
                <a:srgbClr val="C00000"/>
              </a:solidFill>
              <a:latin typeface="Courier New" panose="02070309020205020404" pitchFamily="49" charset="0"/>
              <a:cs typeface="Courier New" panose="02070309020205020404" pitchFamily="49" charset="0"/>
            </a:endParaRP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179962"/>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571395"/>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567272"/>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7" name="!!Arrow 2">
            <a:extLst>
              <a:ext uri="{FF2B5EF4-FFF2-40B4-BE49-F238E27FC236}">
                <a16:creationId xmlns:a16="http://schemas.microsoft.com/office/drawing/2014/main" id="{4ABD2C7D-6535-CDF1-C496-DF32F27212F9}"/>
              </a:ext>
            </a:extLst>
          </p:cNvPr>
          <p:cNvCxnSpPr>
            <a:cxnSpLocks/>
          </p:cNvCxnSpPr>
          <p:nvPr/>
        </p:nvCxnSpPr>
        <p:spPr>
          <a:xfrm flipV="1">
            <a:off x="3318213" y="-218411"/>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pic>
        <p:nvPicPr>
          <p:cNvPr id="24" name="Picture 2">
            <a:extLst>
              <a:ext uri="{FF2B5EF4-FFF2-40B4-BE49-F238E27FC236}">
                <a16:creationId xmlns:a16="http://schemas.microsoft.com/office/drawing/2014/main" id="{CEF22D57-EA8C-68C6-BFB1-9FA2DDB713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8543324" y="4253447"/>
            <a:ext cx="2442167" cy="2850209"/>
          </a:xfrm>
          <a:prstGeom prst="rect">
            <a:avLst/>
          </a:prstGeom>
          <a:noFill/>
          <a:extLst>
            <a:ext uri="{909E8E84-426E-40DD-AFC4-6F175D3DCCD1}">
              <a14:hiddenFill xmlns:a14="http://schemas.microsoft.com/office/drawing/2010/main">
                <a:solidFill>
                  <a:srgbClr val="FFFFFF"/>
                </a:solidFill>
              </a14:hiddenFill>
            </a:ext>
          </a:extLst>
        </p:spPr>
      </p:pic>
      <p:sp>
        <p:nvSpPr>
          <p:cNvPr id="26" name="!!Cloud curse you">
            <a:extLst>
              <a:ext uri="{FF2B5EF4-FFF2-40B4-BE49-F238E27FC236}">
                <a16:creationId xmlns:a16="http://schemas.microsoft.com/office/drawing/2014/main" id="{B0899486-3FE9-0A43-5034-B55B3325605D}"/>
              </a:ext>
            </a:extLst>
          </p:cNvPr>
          <p:cNvSpPr/>
          <p:nvPr/>
        </p:nvSpPr>
        <p:spPr>
          <a:xfrm>
            <a:off x="7425700" y="3508055"/>
            <a:ext cx="2825205" cy="965762"/>
          </a:xfrm>
          <a:prstGeom prst="cloudCallout">
            <a:avLst>
              <a:gd name="adj1" fmla="val 13631"/>
              <a:gd name="adj2" fmla="val 90293"/>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ackerText 2">
            <a:extLst>
              <a:ext uri="{FF2B5EF4-FFF2-40B4-BE49-F238E27FC236}">
                <a16:creationId xmlns:a16="http://schemas.microsoft.com/office/drawing/2014/main" id="{AF5F6B3B-A1C2-F6A2-32E5-551BAD298DCD}"/>
              </a:ext>
            </a:extLst>
          </p:cNvPr>
          <p:cNvSpPr txBox="1"/>
          <p:nvPr/>
        </p:nvSpPr>
        <p:spPr>
          <a:xfrm>
            <a:off x="7680518" y="3695024"/>
            <a:ext cx="2467201"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Let's try this…</a:t>
            </a:r>
            <a:endParaRPr lang="en-US" dirty="0">
              <a:solidFill>
                <a:schemeClr val="bg1">
                  <a:lumMod val="50000"/>
                </a:schemeClr>
              </a:solidFill>
              <a:latin typeface="Segoe Print" panose="02000600000000000000" pitchFamily="2" charset="0"/>
            </a:endParaRPr>
          </a:p>
        </p:txBody>
      </p:sp>
      <p:sp>
        <p:nvSpPr>
          <p:cNvPr id="28" name="!!Url BG 3">
            <a:extLst>
              <a:ext uri="{FF2B5EF4-FFF2-40B4-BE49-F238E27FC236}">
                <a16:creationId xmlns:a16="http://schemas.microsoft.com/office/drawing/2014/main" id="{F87E4013-A2FD-E9D6-22EE-4C4033EDDBDD}"/>
              </a:ext>
            </a:extLst>
          </p:cNvPr>
          <p:cNvSpPr/>
          <p:nvPr/>
        </p:nvSpPr>
        <p:spPr>
          <a:xfrm>
            <a:off x="915827" y="1712513"/>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1132397" y="1706331"/>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endParaRPr lang="en-US" sz="2400" b="1" dirty="0">
              <a:solidFill>
                <a:srgbClr val="C00000"/>
              </a:solidFill>
              <a:latin typeface="Courier New" panose="02070309020205020404" pitchFamily="49" charset="0"/>
              <a:cs typeface="Courier New" panose="02070309020205020404" pitchFamily="49" charset="0"/>
            </a:endParaRP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30" name="!!Arrow 3">
            <a:extLst>
              <a:ext uri="{FF2B5EF4-FFF2-40B4-BE49-F238E27FC236}">
                <a16:creationId xmlns:a16="http://schemas.microsoft.com/office/drawing/2014/main" id="{BFA50B75-49C4-F4A6-8B0C-7A29AD1D97A2}"/>
              </a:ext>
            </a:extLst>
          </p:cNvPr>
          <p:cNvCxnSpPr>
            <a:cxnSpLocks/>
          </p:cNvCxnSpPr>
          <p:nvPr/>
        </p:nvCxnSpPr>
        <p:spPr>
          <a:xfrm flipV="1">
            <a:off x="3318213" y="1181764"/>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31" name="Rectangle: Rounded Corners 30">
            <a:extLst>
              <a:ext uri="{FF2B5EF4-FFF2-40B4-BE49-F238E27FC236}">
                <a16:creationId xmlns:a16="http://schemas.microsoft.com/office/drawing/2014/main" id="{7874CC20-15A8-CDDD-8D75-346A1993812A}"/>
              </a:ext>
            </a:extLst>
          </p:cNvPr>
          <p:cNvSpPr/>
          <p:nvPr/>
        </p:nvSpPr>
        <p:spPr>
          <a:xfrm>
            <a:off x="3419055" y="283211"/>
            <a:ext cx="178159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Url BG 2">
            <a:extLst>
              <a:ext uri="{FF2B5EF4-FFF2-40B4-BE49-F238E27FC236}">
                <a16:creationId xmlns:a16="http://schemas.microsoft.com/office/drawing/2014/main" id="{667487CF-0016-2126-8C95-C67A4D2DF1F5}"/>
              </a:ext>
            </a:extLst>
          </p:cNvPr>
          <p:cNvSpPr/>
          <p:nvPr/>
        </p:nvSpPr>
        <p:spPr>
          <a:xfrm>
            <a:off x="915827" y="207064"/>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URL2">
            <a:extLst>
              <a:ext uri="{FF2B5EF4-FFF2-40B4-BE49-F238E27FC236}">
                <a16:creationId xmlns:a16="http://schemas.microsoft.com/office/drawing/2014/main" id="{4CFEECB2-D142-2295-0F83-90DA0178B566}"/>
              </a:ext>
            </a:extLst>
          </p:cNvPr>
          <p:cNvSpPr txBox="1"/>
          <p:nvPr/>
        </p:nvSpPr>
        <p:spPr>
          <a:xfrm>
            <a:off x="1132397" y="200882"/>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/foo/42?what=ever</a:t>
            </a: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4"/>
          <a:stretch>
            <a:fillRect/>
          </a:stretch>
        </p:blipFill>
        <p:spPr>
          <a:xfrm>
            <a:off x="28985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33182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DC223BFD-5DD9-9879-0343-6CFE59E13A93}"/>
              </a:ext>
            </a:extLst>
          </p:cNvPr>
          <p:cNvGrpSpPr/>
          <p:nvPr/>
        </p:nvGrpSpPr>
        <p:grpSpPr>
          <a:xfrm>
            <a:off x="-1881491" y="3216501"/>
            <a:ext cx="4639023" cy="1016935"/>
            <a:chOff x="-1881491" y="3216501"/>
            <a:chExt cx="4639023" cy="1016935"/>
          </a:xfrm>
        </p:grpSpPr>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576426"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53" name="!!ApiKeyTxt">
              <a:extLst>
                <a:ext uri="{FF2B5EF4-FFF2-40B4-BE49-F238E27FC236}">
                  <a16:creationId xmlns:a16="http://schemas.microsoft.com/office/drawing/2014/main" id="{A6B27B1C-8744-08C2-0FE0-0BE2299918A9}"/>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54" name="!!Url BG4">
            <a:extLst>
              <a:ext uri="{FF2B5EF4-FFF2-40B4-BE49-F238E27FC236}">
                <a16:creationId xmlns:a16="http://schemas.microsoft.com/office/drawing/2014/main" id="{7D1DB174-C716-3CEA-96FA-AA5010E871B4}"/>
              </a:ext>
            </a:extLst>
          </p:cNvPr>
          <p:cNvSpPr/>
          <p:nvPr/>
        </p:nvSpPr>
        <p:spPr>
          <a:xfrm>
            <a:off x="701225" y="4685848"/>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9" name="!!ApiKeyTxt2">
            <a:extLst>
              <a:ext uri="{FF2B5EF4-FFF2-40B4-BE49-F238E27FC236}">
                <a16:creationId xmlns:a16="http://schemas.microsoft.com/office/drawing/2014/main" id="{B30EA2D5-6ED0-7040-FAB5-EFA4A8DFE281}"/>
              </a:ext>
            </a:extLst>
          </p:cNvPr>
          <p:cNvSpPr txBox="1"/>
          <p:nvPr/>
        </p:nvSpPr>
        <p:spPr>
          <a:xfrm>
            <a:off x="3181524" y="4751731"/>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10" name="!!URL3 top">
            <a:extLst>
              <a:ext uri="{FF2B5EF4-FFF2-40B4-BE49-F238E27FC236}">
                <a16:creationId xmlns:a16="http://schemas.microsoft.com/office/drawing/2014/main" id="{ABC8A705-6B05-A0E3-D1C6-4B394F9AB37A}"/>
              </a:ext>
            </a:extLst>
          </p:cNvPr>
          <p:cNvSpPr txBox="1"/>
          <p:nvPr/>
        </p:nvSpPr>
        <p:spPr>
          <a:xfrm>
            <a:off x="1645557" y="4706490"/>
            <a:ext cx="3147597" cy="461665"/>
          </a:xfrm>
          <a:prstGeom prst="rect">
            <a:avLst/>
          </a:prstGeom>
          <a:solidFill>
            <a:srgbClr val="D9D9D9"/>
          </a:solid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endParaRPr lang="en-US" sz="2400" b="1" dirty="0">
              <a:solidFill>
                <a:srgbClr val="C00000"/>
              </a:solidFill>
              <a:latin typeface="Courier New" panose="02070309020205020404" pitchFamily="49" charset="0"/>
              <a:cs typeface="Courier New" panose="02070309020205020404" pitchFamily="49" charset="0"/>
            </a:endParaRPr>
          </a:p>
        </p:txBody>
      </p:sp>
      <p:sp>
        <p:nvSpPr>
          <p:cNvPr id="11" name="!!HashFunc3">
            <a:extLst>
              <a:ext uri="{FF2B5EF4-FFF2-40B4-BE49-F238E27FC236}">
                <a16:creationId xmlns:a16="http://schemas.microsoft.com/office/drawing/2014/main" id="{AE5E069E-5CD2-D070-71DB-2D3F1661532D}"/>
              </a:ext>
            </a:extLst>
          </p:cNvPr>
          <p:cNvSpPr txBox="1"/>
          <p:nvPr/>
        </p:nvSpPr>
        <p:spPr>
          <a:xfrm>
            <a:off x="665294" y="4679666"/>
            <a:ext cx="5659925"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12" name="!!Sig3">
            <a:extLst>
              <a:ext uri="{FF2B5EF4-FFF2-40B4-BE49-F238E27FC236}">
                <a16:creationId xmlns:a16="http://schemas.microsoft.com/office/drawing/2014/main" id="{9359E31C-E42C-5698-E032-111E01AF2588}"/>
              </a:ext>
            </a:extLst>
          </p:cNvPr>
          <p:cNvSpPr txBox="1"/>
          <p:nvPr/>
        </p:nvSpPr>
        <p:spPr>
          <a:xfrm>
            <a:off x="1542351" y="5071099"/>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VeZxG76M4mKp…</a:t>
            </a:r>
          </a:p>
        </p:txBody>
      </p:sp>
      <p:sp>
        <p:nvSpPr>
          <p:cNvPr id="13" name="Arrow: Bent 12">
            <a:extLst>
              <a:ext uri="{FF2B5EF4-FFF2-40B4-BE49-F238E27FC236}">
                <a16:creationId xmlns:a16="http://schemas.microsoft.com/office/drawing/2014/main" id="{851BEDA2-557E-ABB3-7ECB-BE5BC9EFED1C}"/>
              </a:ext>
            </a:extLst>
          </p:cNvPr>
          <p:cNvSpPr/>
          <p:nvPr/>
        </p:nvSpPr>
        <p:spPr>
          <a:xfrm flipV="1">
            <a:off x="1222300" y="5066976"/>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3137786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500"/>
                                        <p:tgtEl>
                                          <p:spTgt spid="13"/>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4" name="!!Url BG">
            <a:extLst>
              <a:ext uri="{FF2B5EF4-FFF2-40B4-BE49-F238E27FC236}">
                <a16:creationId xmlns:a16="http://schemas.microsoft.com/office/drawing/2014/main" id="{23ED6AAB-2E39-A337-1BB8-7E4815D8D130}"/>
              </a:ext>
            </a:extLst>
          </p:cNvPr>
          <p:cNvSpPr/>
          <p:nvPr/>
        </p:nvSpPr>
        <p:spPr>
          <a:xfrm>
            <a:off x="778042" y="186144"/>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199323"/>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40" name="!!Hash">
            <a:extLst>
              <a:ext uri="{FF2B5EF4-FFF2-40B4-BE49-F238E27FC236}">
                <a16:creationId xmlns:a16="http://schemas.microsoft.com/office/drawing/2014/main" id="{BADBC7F2-3C82-5754-5623-0E65B5E428D8}"/>
              </a:ext>
            </a:extLst>
          </p:cNvPr>
          <p:cNvSpPr txBox="1"/>
          <p:nvPr/>
        </p:nvSpPr>
        <p:spPr>
          <a:xfrm>
            <a:off x="4758793" y="199323"/>
            <a:ext cx="1260390" cy="461665"/>
          </a:xfrm>
          <a:prstGeom prst="rect">
            <a:avLst/>
          </a:prstGeom>
          <a:noFill/>
        </p:spPr>
        <p:txBody>
          <a:bodyPr wrap="square" rtlCol="0">
            <a:spAutoFit/>
          </a:bodyPr>
          <a:lstStyle/>
          <a:p>
            <a:r>
              <a:rPr lang="en-US" sz="2400" b="1" dirty="0">
                <a:solidFill>
                  <a:srgbClr val="C00000"/>
                </a:solidFill>
                <a:latin typeface="Courier New" panose="02070309020205020404" pitchFamily="49" charset="0"/>
                <a:cs typeface="Courier New" panose="02070309020205020404" pitchFamily="49" charset="0"/>
              </a:rPr>
              <a:t>FG75…</a:t>
            </a:r>
            <a:endParaRPr lang="en-US" sz="2400" dirty="0">
              <a:solidFill>
                <a:srgbClr val="C00000"/>
              </a:solidFill>
              <a:latin typeface="Courier New" panose="02070309020205020404" pitchFamily="49" charset="0"/>
              <a:cs typeface="Courier New" panose="02070309020205020404" pitchFamily="49" charset="0"/>
            </a:endParaRP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179962"/>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571395"/>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567272"/>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7" name="!!Arrow 2">
            <a:extLst>
              <a:ext uri="{FF2B5EF4-FFF2-40B4-BE49-F238E27FC236}">
                <a16:creationId xmlns:a16="http://schemas.microsoft.com/office/drawing/2014/main" id="{4ABD2C7D-6535-CDF1-C496-DF32F27212F9}"/>
              </a:ext>
            </a:extLst>
          </p:cNvPr>
          <p:cNvCxnSpPr>
            <a:cxnSpLocks/>
          </p:cNvCxnSpPr>
          <p:nvPr/>
        </p:nvCxnSpPr>
        <p:spPr>
          <a:xfrm flipV="1">
            <a:off x="3318213" y="-218411"/>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pic>
        <p:nvPicPr>
          <p:cNvPr id="24" name="Picture 2">
            <a:extLst>
              <a:ext uri="{FF2B5EF4-FFF2-40B4-BE49-F238E27FC236}">
                <a16:creationId xmlns:a16="http://schemas.microsoft.com/office/drawing/2014/main" id="{CEF22D57-EA8C-68C6-BFB1-9FA2DDB713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8543324" y="4256492"/>
            <a:ext cx="2442167" cy="2844119"/>
          </a:xfrm>
          <a:prstGeom prst="rect">
            <a:avLst/>
          </a:prstGeom>
          <a:noFill/>
          <a:extLst>
            <a:ext uri="{909E8E84-426E-40DD-AFC4-6F175D3DCCD1}">
              <a14:hiddenFill xmlns:a14="http://schemas.microsoft.com/office/drawing/2010/main">
                <a:solidFill>
                  <a:srgbClr val="FFFFFF"/>
                </a:solidFill>
              </a14:hiddenFill>
            </a:ext>
          </a:extLst>
        </p:spPr>
      </p:pic>
      <p:sp>
        <p:nvSpPr>
          <p:cNvPr id="28" name="!!Url BG 3">
            <a:extLst>
              <a:ext uri="{FF2B5EF4-FFF2-40B4-BE49-F238E27FC236}">
                <a16:creationId xmlns:a16="http://schemas.microsoft.com/office/drawing/2014/main" id="{F87E4013-A2FD-E9D6-22EE-4C4033EDDBDD}"/>
              </a:ext>
            </a:extLst>
          </p:cNvPr>
          <p:cNvSpPr/>
          <p:nvPr/>
        </p:nvSpPr>
        <p:spPr>
          <a:xfrm>
            <a:off x="915827" y="1712513"/>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1132397" y="1706331"/>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endParaRPr lang="en-US" sz="2400" b="1" dirty="0">
              <a:solidFill>
                <a:srgbClr val="C00000"/>
              </a:solidFill>
              <a:latin typeface="Courier New" panose="02070309020205020404" pitchFamily="49" charset="0"/>
              <a:cs typeface="Courier New" panose="02070309020205020404" pitchFamily="49" charset="0"/>
            </a:endParaRP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30" name="!!Arrow 3">
            <a:extLst>
              <a:ext uri="{FF2B5EF4-FFF2-40B4-BE49-F238E27FC236}">
                <a16:creationId xmlns:a16="http://schemas.microsoft.com/office/drawing/2014/main" id="{BFA50B75-49C4-F4A6-8B0C-7A29AD1D97A2}"/>
              </a:ext>
            </a:extLst>
          </p:cNvPr>
          <p:cNvCxnSpPr>
            <a:cxnSpLocks/>
          </p:cNvCxnSpPr>
          <p:nvPr/>
        </p:nvCxnSpPr>
        <p:spPr>
          <a:xfrm flipV="1">
            <a:off x="3318213" y="1181764"/>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31" name="Rectangle: Rounded Corners 30">
            <a:extLst>
              <a:ext uri="{FF2B5EF4-FFF2-40B4-BE49-F238E27FC236}">
                <a16:creationId xmlns:a16="http://schemas.microsoft.com/office/drawing/2014/main" id="{7874CC20-15A8-CDDD-8D75-346A1993812A}"/>
              </a:ext>
            </a:extLst>
          </p:cNvPr>
          <p:cNvSpPr/>
          <p:nvPr/>
        </p:nvSpPr>
        <p:spPr>
          <a:xfrm>
            <a:off x="3419055" y="283211"/>
            <a:ext cx="178159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Url BG 2">
            <a:extLst>
              <a:ext uri="{FF2B5EF4-FFF2-40B4-BE49-F238E27FC236}">
                <a16:creationId xmlns:a16="http://schemas.microsoft.com/office/drawing/2014/main" id="{667487CF-0016-2126-8C95-C67A4D2DF1F5}"/>
              </a:ext>
            </a:extLst>
          </p:cNvPr>
          <p:cNvSpPr/>
          <p:nvPr/>
        </p:nvSpPr>
        <p:spPr>
          <a:xfrm>
            <a:off x="915827" y="207064"/>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URL2">
            <a:extLst>
              <a:ext uri="{FF2B5EF4-FFF2-40B4-BE49-F238E27FC236}">
                <a16:creationId xmlns:a16="http://schemas.microsoft.com/office/drawing/2014/main" id="{4CFEECB2-D142-2295-0F83-90DA0178B566}"/>
              </a:ext>
            </a:extLst>
          </p:cNvPr>
          <p:cNvSpPr txBox="1"/>
          <p:nvPr/>
        </p:nvSpPr>
        <p:spPr>
          <a:xfrm>
            <a:off x="1132397" y="200882"/>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/foo/42?what=ever</a:t>
            </a: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4"/>
          <a:stretch>
            <a:fillRect/>
          </a:stretch>
        </p:blipFill>
        <p:spPr>
          <a:xfrm>
            <a:off x="28985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33182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DC223BFD-5DD9-9879-0343-6CFE59E13A93}"/>
              </a:ext>
            </a:extLst>
          </p:cNvPr>
          <p:cNvGrpSpPr/>
          <p:nvPr/>
        </p:nvGrpSpPr>
        <p:grpSpPr>
          <a:xfrm>
            <a:off x="-1881491" y="3216501"/>
            <a:ext cx="4639023" cy="1016935"/>
            <a:chOff x="-1881491" y="3216501"/>
            <a:chExt cx="4639023" cy="1016935"/>
          </a:xfrm>
        </p:grpSpPr>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576426"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53" name="!!ApiKeyTxt">
              <a:extLst>
                <a:ext uri="{FF2B5EF4-FFF2-40B4-BE49-F238E27FC236}">
                  <a16:creationId xmlns:a16="http://schemas.microsoft.com/office/drawing/2014/main" id="{A6B27B1C-8744-08C2-0FE0-0BE2299918A9}"/>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54" name="!!Url BG4">
            <a:extLst>
              <a:ext uri="{FF2B5EF4-FFF2-40B4-BE49-F238E27FC236}">
                <a16:creationId xmlns:a16="http://schemas.microsoft.com/office/drawing/2014/main" id="{7D1DB174-C716-3CEA-96FA-AA5010E871B4}"/>
              </a:ext>
            </a:extLst>
          </p:cNvPr>
          <p:cNvSpPr/>
          <p:nvPr/>
        </p:nvSpPr>
        <p:spPr>
          <a:xfrm>
            <a:off x="701225" y="4685848"/>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9" name="!!ApiKeyTxt2">
            <a:extLst>
              <a:ext uri="{FF2B5EF4-FFF2-40B4-BE49-F238E27FC236}">
                <a16:creationId xmlns:a16="http://schemas.microsoft.com/office/drawing/2014/main" id="{B30EA2D5-6ED0-7040-FAB5-EFA4A8DFE281}"/>
              </a:ext>
            </a:extLst>
          </p:cNvPr>
          <p:cNvSpPr txBox="1"/>
          <p:nvPr/>
        </p:nvSpPr>
        <p:spPr>
          <a:xfrm>
            <a:off x="3181524" y="4751731"/>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10" name="!!URL3 top">
            <a:extLst>
              <a:ext uri="{FF2B5EF4-FFF2-40B4-BE49-F238E27FC236}">
                <a16:creationId xmlns:a16="http://schemas.microsoft.com/office/drawing/2014/main" id="{ABC8A705-6B05-A0E3-D1C6-4B394F9AB37A}"/>
              </a:ext>
            </a:extLst>
          </p:cNvPr>
          <p:cNvSpPr txBox="1"/>
          <p:nvPr/>
        </p:nvSpPr>
        <p:spPr>
          <a:xfrm>
            <a:off x="1645557" y="4706490"/>
            <a:ext cx="3147597" cy="461665"/>
          </a:xfrm>
          <a:prstGeom prst="rect">
            <a:avLst/>
          </a:prstGeom>
          <a:solidFill>
            <a:srgbClr val="D9D9D9"/>
          </a:solid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endParaRPr lang="en-US" sz="2400" b="1" dirty="0">
              <a:solidFill>
                <a:srgbClr val="C00000"/>
              </a:solidFill>
              <a:latin typeface="Courier New" panose="02070309020205020404" pitchFamily="49" charset="0"/>
              <a:cs typeface="Courier New" panose="02070309020205020404" pitchFamily="49" charset="0"/>
            </a:endParaRPr>
          </a:p>
        </p:txBody>
      </p:sp>
      <p:sp>
        <p:nvSpPr>
          <p:cNvPr id="11" name="!!HashFunc3">
            <a:extLst>
              <a:ext uri="{FF2B5EF4-FFF2-40B4-BE49-F238E27FC236}">
                <a16:creationId xmlns:a16="http://schemas.microsoft.com/office/drawing/2014/main" id="{AE5E069E-5CD2-D070-71DB-2D3F1661532D}"/>
              </a:ext>
            </a:extLst>
          </p:cNvPr>
          <p:cNvSpPr txBox="1"/>
          <p:nvPr/>
        </p:nvSpPr>
        <p:spPr>
          <a:xfrm>
            <a:off x="665294" y="4679666"/>
            <a:ext cx="5659925"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12" name="!!Sig3">
            <a:extLst>
              <a:ext uri="{FF2B5EF4-FFF2-40B4-BE49-F238E27FC236}">
                <a16:creationId xmlns:a16="http://schemas.microsoft.com/office/drawing/2014/main" id="{9359E31C-E42C-5698-E032-111E01AF2588}"/>
              </a:ext>
            </a:extLst>
          </p:cNvPr>
          <p:cNvSpPr txBox="1"/>
          <p:nvPr/>
        </p:nvSpPr>
        <p:spPr>
          <a:xfrm>
            <a:off x="1542351" y="5071099"/>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VeZxG76M4mKp…</a:t>
            </a:r>
          </a:p>
        </p:txBody>
      </p:sp>
      <p:sp>
        <p:nvSpPr>
          <p:cNvPr id="13" name="Arrow: Bent 12">
            <a:extLst>
              <a:ext uri="{FF2B5EF4-FFF2-40B4-BE49-F238E27FC236}">
                <a16:creationId xmlns:a16="http://schemas.microsoft.com/office/drawing/2014/main" id="{851BEDA2-557E-ABB3-7ECB-BE5BC9EFED1C}"/>
              </a:ext>
            </a:extLst>
          </p:cNvPr>
          <p:cNvSpPr/>
          <p:nvPr/>
        </p:nvSpPr>
        <p:spPr>
          <a:xfrm flipV="1">
            <a:off x="1222300" y="5066976"/>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Cloud curse you">
            <a:extLst>
              <a:ext uri="{FF2B5EF4-FFF2-40B4-BE49-F238E27FC236}">
                <a16:creationId xmlns:a16="http://schemas.microsoft.com/office/drawing/2014/main" id="{895DC07B-1D75-6FAB-A826-D69C7E1E9D13}"/>
              </a:ext>
            </a:extLst>
          </p:cNvPr>
          <p:cNvSpPr/>
          <p:nvPr/>
        </p:nvSpPr>
        <p:spPr>
          <a:xfrm>
            <a:off x="7233188" y="3508055"/>
            <a:ext cx="3378658" cy="965762"/>
          </a:xfrm>
          <a:prstGeom prst="cloudCallout">
            <a:avLst>
              <a:gd name="adj1" fmla="val 10426"/>
              <a:gd name="adj2" fmla="val 84064"/>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HackerText 2">
            <a:extLst>
              <a:ext uri="{FF2B5EF4-FFF2-40B4-BE49-F238E27FC236}">
                <a16:creationId xmlns:a16="http://schemas.microsoft.com/office/drawing/2014/main" id="{4A0104ED-123F-3A13-3724-A98822067EC8}"/>
              </a:ext>
            </a:extLst>
          </p:cNvPr>
          <p:cNvSpPr txBox="1"/>
          <p:nvPr/>
        </p:nvSpPr>
        <p:spPr>
          <a:xfrm>
            <a:off x="7512070" y="3695024"/>
            <a:ext cx="3123840"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I need a new job…</a:t>
            </a:r>
            <a:endParaRPr lang="en-US" dirty="0">
              <a:solidFill>
                <a:schemeClr val="bg1">
                  <a:lumMod val="50000"/>
                </a:schemeClr>
              </a:solidFill>
              <a:latin typeface="Segoe Print" panose="02000600000000000000" pitchFamily="2" charset="0"/>
            </a:endParaRPr>
          </a:p>
        </p:txBody>
      </p:sp>
      <p:sp>
        <p:nvSpPr>
          <p:cNvPr id="14" name="Rectangle: Rounded Corners 13">
            <a:extLst>
              <a:ext uri="{FF2B5EF4-FFF2-40B4-BE49-F238E27FC236}">
                <a16:creationId xmlns:a16="http://schemas.microsoft.com/office/drawing/2014/main" id="{95541A31-65DF-2781-FE8A-6FF5EF4AD3B3}"/>
              </a:ext>
            </a:extLst>
          </p:cNvPr>
          <p:cNvSpPr/>
          <p:nvPr/>
        </p:nvSpPr>
        <p:spPr>
          <a:xfrm>
            <a:off x="2377197" y="2107623"/>
            <a:ext cx="2511014" cy="409089"/>
          </a:xfrm>
          <a:prstGeom prst="round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Rounded Corners 14">
            <a:extLst>
              <a:ext uri="{FF2B5EF4-FFF2-40B4-BE49-F238E27FC236}">
                <a16:creationId xmlns:a16="http://schemas.microsoft.com/office/drawing/2014/main" id="{C3D43E56-DFFC-5EFD-646F-51020060182C}"/>
              </a:ext>
            </a:extLst>
          </p:cNvPr>
          <p:cNvSpPr/>
          <p:nvPr/>
        </p:nvSpPr>
        <p:spPr>
          <a:xfrm>
            <a:off x="1579014" y="5086173"/>
            <a:ext cx="2511014" cy="409089"/>
          </a:xfrm>
          <a:prstGeom prst="round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84A6B7CE-770F-3893-9D8E-24274208A032}"/>
              </a:ext>
            </a:extLst>
          </p:cNvPr>
          <p:cNvSpPr txBox="1"/>
          <p:nvPr/>
        </p:nvSpPr>
        <p:spPr>
          <a:xfrm>
            <a:off x="4026669" y="2799252"/>
            <a:ext cx="930282" cy="1569660"/>
          </a:xfrm>
          <a:prstGeom prst="rect">
            <a:avLst/>
          </a:prstGeom>
          <a:noFill/>
        </p:spPr>
        <p:txBody>
          <a:bodyPr wrap="square">
            <a:spAutoFit/>
          </a:bodyPr>
          <a:lstStyle/>
          <a:p>
            <a:r>
              <a:rPr lang="en-US" sz="9600" b="1" dirty="0">
                <a:solidFill>
                  <a:srgbClr val="C00000"/>
                </a:solidFill>
                <a:cs typeface="Courier New" panose="02070309020205020404" pitchFamily="49" charset="0"/>
              </a:rPr>
              <a:t>X</a:t>
            </a:r>
            <a:endParaRPr lang="en-US" dirty="0"/>
          </a:p>
        </p:txBody>
      </p:sp>
      <p:cxnSp>
        <p:nvCxnSpPr>
          <p:cNvPr id="20" name="!!Arrow 4">
            <a:extLst>
              <a:ext uri="{FF2B5EF4-FFF2-40B4-BE49-F238E27FC236}">
                <a16:creationId xmlns:a16="http://schemas.microsoft.com/office/drawing/2014/main" id="{F22AB00F-BEDB-0AC1-9324-4A954E1C470D}"/>
              </a:ext>
            </a:extLst>
          </p:cNvPr>
          <p:cNvCxnSpPr>
            <a:cxnSpLocks/>
          </p:cNvCxnSpPr>
          <p:nvPr/>
        </p:nvCxnSpPr>
        <p:spPr>
          <a:xfrm flipV="1">
            <a:off x="3912047" y="2563231"/>
            <a:ext cx="0" cy="2436392"/>
          </a:xfrm>
          <a:prstGeom prst="straightConnector1">
            <a:avLst/>
          </a:prstGeom>
          <a:ln w="28575">
            <a:solidFill>
              <a:srgbClr val="C00000"/>
            </a:solidFill>
            <a:prstDash val="solid"/>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8110A943-FD64-2276-A85A-F45846AF201C}"/>
              </a:ext>
            </a:extLst>
          </p:cNvPr>
          <p:cNvSpPr txBox="1"/>
          <p:nvPr/>
        </p:nvSpPr>
        <p:spPr>
          <a:xfrm>
            <a:off x="4469576" y="3369675"/>
            <a:ext cx="3310431" cy="400110"/>
          </a:xfrm>
          <a:prstGeom prst="rect">
            <a:avLst/>
          </a:prstGeom>
          <a:noFill/>
        </p:spPr>
        <p:txBody>
          <a:bodyPr wrap="square" rtlCol="0">
            <a:spAutoFit/>
          </a:bodyPr>
          <a:lstStyle/>
          <a:p>
            <a:pPr algn="ctr"/>
            <a:r>
              <a:rPr lang="en-US" sz="2000" dirty="0">
                <a:solidFill>
                  <a:srgbClr val="FF0000"/>
                </a:solidFill>
                <a:latin typeface="Corbel" panose="020B0503020204020204" pitchFamily="34" charset="0"/>
              </a:rPr>
              <a:t>Signatures don't match!</a:t>
            </a:r>
          </a:p>
        </p:txBody>
      </p:sp>
    </p:spTree>
    <p:extLst>
      <p:ext uri="{BB962C8B-B14F-4D97-AF65-F5344CB8AC3E}">
        <p14:creationId xmlns:p14="http://schemas.microsoft.com/office/powerpoint/2010/main" val="1172745225"/>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2"/>
          <p:cNvSpPr>
            <a:spLocks noGrp="1"/>
          </p:cNvSpPr>
          <p:nvPr>
            <p:ph type="title"/>
          </p:nvPr>
        </p:nvSpPr>
        <p:spPr>
          <a:xfrm>
            <a:off x="905934" y="2380192"/>
            <a:ext cx="10515600" cy="1325563"/>
          </a:xfrm>
        </p:spPr>
        <p:txBody>
          <a:bodyPr>
            <a:normAutofit/>
          </a:bodyPr>
          <a:lstStyle/>
          <a:p>
            <a:pPr algn="ctr"/>
            <a:r>
              <a:rPr lang="en-US" sz="4800" dirty="0"/>
              <a:t>This is “understanding the options”</a:t>
            </a:r>
          </a:p>
        </p:txBody>
      </p:sp>
      <p:grpSp>
        <p:nvGrpSpPr>
          <p:cNvPr id="3" name="Group 2">
            <a:extLst>
              <a:ext uri="{FF2B5EF4-FFF2-40B4-BE49-F238E27FC236}">
                <a16:creationId xmlns:a16="http://schemas.microsoft.com/office/drawing/2014/main" id="{F12161A6-272D-7FB5-A7AC-F3CB06FC8594}"/>
              </a:ext>
            </a:extLst>
          </p:cNvPr>
          <p:cNvGrpSpPr/>
          <p:nvPr/>
        </p:nvGrpSpPr>
        <p:grpSpPr>
          <a:xfrm rot="2905964">
            <a:off x="3027812" y="9510561"/>
            <a:ext cx="8857227" cy="1927100"/>
            <a:chOff x="3053212" y="3705755"/>
            <a:chExt cx="8857227" cy="1927100"/>
          </a:xfrm>
        </p:grpSpPr>
        <p:sp>
          <p:nvSpPr>
            <p:cNvPr id="4" name="Thought Bubble: Cloud 3">
              <a:extLst>
                <a:ext uri="{FF2B5EF4-FFF2-40B4-BE49-F238E27FC236}">
                  <a16:creationId xmlns:a16="http://schemas.microsoft.com/office/drawing/2014/main" id="{BC3B14C0-6CEB-A040-7DB0-8943C43BFF49}"/>
                </a:ext>
              </a:extLst>
            </p:cNvPr>
            <p:cNvSpPr/>
            <p:nvPr/>
          </p:nvSpPr>
          <p:spPr>
            <a:xfrm>
              <a:off x="3053212" y="3705755"/>
              <a:ext cx="5401733" cy="1927100"/>
            </a:xfrm>
            <a:prstGeom prst="cloudCallout">
              <a:avLst>
                <a:gd name="adj1" fmla="val -59152"/>
                <a:gd name="adj2" fmla="val 18150"/>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6D2732A3-91F1-E757-18BC-418CE1313E87}"/>
                </a:ext>
              </a:extLst>
            </p:cNvPr>
            <p:cNvSpPr txBox="1"/>
            <p:nvPr/>
          </p:nvSpPr>
          <p:spPr>
            <a:xfrm>
              <a:off x="3703815" y="4004758"/>
              <a:ext cx="8206624" cy="1477328"/>
            </a:xfrm>
            <a:prstGeom prst="rect">
              <a:avLst/>
            </a:prstGeom>
            <a:noFill/>
          </p:spPr>
          <p:txBody>
            <a:bodyPr wrap="square" rtlCol="0">
              <a:spAutoFit/>
            </a:bodyPr>
            <a:lstStyle/>
            <a:p>
              <a:r>
                <a:rPr lang="en-US" sz="2400" dirty="0">
                  <a:solidFill>
                    <a:schemeClr val="bg1"/>
                  </a:solidFill>
                  <a:latin typeface="Segoe Print" panose="02000600000000000000" pitchFamily="2" charset="0"/>
                </a:rPr>
                <a:t>void </a:t>
              </a:r>
              <a:r>
                <a:rPr lang="en-US" sz="2400" dirty="0" err="1">
                  <a:solidFill>
                    <a:schemeClr val="bg1"/>
                  </a:solidFill>
                  <a:latin typeface="Segoe Print" panose="02000600000000000000" pitchFamily="2" charset="0"/>
                </a:rPr>
                <a:t>OAuthStuff</a:t>
              </a:r>
              <a:r>
                <a:rPr lang="en-US" sz="2400" dirty="0">
                  <a:solidFill>
                    <a:schemeClr val="bg1"/>
                  </a:solidFill>
                  <a:latin typeface="Segoe Print" panose="02000600000000000000" pitchFamily="2" charset="0"/>
                </a:rPr>
                <a:t>(</a:t>
              </a:r>
              <a:r>
                <a:rPr lang="en-US" sz="2400" dirty="0" err="1">
                  <a:solidFill>
                    <a:schemeClr val="bg1"/>
                  </a:solidFill>
                  <a:latin typeface="Segoe Print" panose="02000600000000000000" pitchFamily="2" charset="0"/>
                </a:rPr>
                <a:t>saywhat</a:t>
              </a:r>
              <a:r>
                <a:rPr lang="en-US" sz="2400" dirty="0">
                  <a:solidFill>
                    <a:schemeClr val="bg1"/>
                  </a:solidFill>
                  <a:latin typeface="Segoe Print" panose="02000600000000000000" pitchFamily="2" charset="0"/>
                </a:rPr>
                <a:t>) {</a:t>
              </a:r>
            </a:p>
            <a:p>
              <a:r>
                <a:rPr lang="en-US" sz="2400" dirty="0">
                  <a:solidFill>
                    <a:schemeClr val="bg1"/>
                  </a:solidFill>
                  <a:latin typeface="Segoe Print" panose="02000600000000000000" pitchFamily="2" charset="0"/>
                </a:rPr>
                <a:t>    throw </a:t>
              </a:r>
              <a:r>
                <a:rPr lang="en-US" sz="2400" dirty="0" err="1">
                  <a:solidFill>
                    <a:schemeClr val="bg1"/>
                  </a:solidFill>
                  <a:latin typeface="Segoe Print" panose="02000600000000000000" pitchFamily="2" charset="0"/>
                </a:rPr>
                <a:t>HaventGotAClue</a:t>
              </a:r>
              <a:r>
                <a:rPr lang="en-US" sz="2400" dirty="0">
                  <a:solidFill>
                    <a:schemeClr val="bg1"/>
                  </a:solidFill>
                  <a:latin typeface="Segoe Print" panose="02000600000000000000" pitchFamily="2" charset="0"/>
                </a:rPr>
                <a:t>();</a:t>
              </a:r>
            </a:p>
            <a:p>
              <a:r>
                <a:rPr lang="en-US" sz="2400" dirty="0">
                  <a:solidFill>
                    <a:schemeClr val="bg1"/>
                  </a:solidFill>
                  <a:latin typeface="Segoe Print" panose="02000600000000000000" pitchFamily="2" charset="0"/>
                </a:rPr>
                <a:t>}</a:t>
              </a:r>
            </a:p>
            <a:p>
              <a:endParaRPr lang="en-US" dirty="0">
                <a:solidFill>
                  <a:schemeClr val="bg1">
                    <a:lumMod val="50000"/>
                  </a:schemeClr>
                </a:solidFill>
                <a:latin typeface="Segoe Print" panose="02000600000000000000" pitchFamily="2" charset="0"/>
              </a:endParaRPr>
            </a:p>
          </p:txBody>
        </p:sp>
      </p:grpSp>
      <p:pic>
        <p:nvPicPr>
          <p:cNvPr id="11" name="Picture 10">
            <a:extLst>
              <a:ext uri="{FF2B5EF4-FFF2-40B4-BE49-F238E27FC236}">
                <a16:creationId xmlns:a16="http://schemas.microsoft.com/office/drawing/2014/main" id="{9E6F921F-BBFF-4A2F-9149-74A9165A09A4}"/>
              </a:ext>
            </a:extLst>
          </p:cNvPr>
          <p:cNvPicPr>
            <a:picLocks noChangeAspect="1"/>
          </p:cNvPicPr>
          <p:nvPr/>
        </p:nvPicPr>
        <p:blipFill>
          <a:blip r:embed="rId3"/>
          <a:stretch>
            <a:fillRect/>
          </a:stretch>
        </p:blipFill>
        <p:spPr>
          <a:xfrm>
            <a:off x="926437" y="4478233"/>
            <a:ext cx="1962046" cy="2390729"/>
          </a:xfrm>
          <a:prstGeom prst="rect">
            <a:avLst/>
          </a:prstGeom>
        </p:spPr>
      </p:pic>
      <p:sp>
        <p:nvSpPr>
          <p:cNvPr id="6" name="Speech Bubble: Rectangle with Corners Rounded 5">
            <a:extLst>
              <a:ext uri="{FF2B5EF4-FFF2-40B4-BE49-F238E27FC236}">
                <a16:creationId xmlns:a16="http://schemas.microsoft.com/office/drawing/2014/main" id="{05A5CF0C-F590-F2DC-0377-13AA12F99020}"/>
              </a:ext>
            </a:extLst>
          </p:cNvPr>
          <p:cNvSpPr/>
          <p:nvPr/>
        </p:nvSpPr>
        <p:spPr>
          <a:xfrm>
            <a:off x="3316637" y="4074888"/>
            <a:ext cx="6415192" cy="1163539"/>
          </a:xfrm>
          <a:prstGeom prst="wedgeRoundRectCallout">
            <a:avLst>
              <a:gd name="adj1" fmla="val -64469"/>
              <a:gd name="adj2" fmla="val 43221"/>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Here’s what it means to say that OAuth uses "signed tokens"…</a:t>
            </a:r>
          </a:p>
        </p:txBody>
      </p:sp>
    </p:spTree>
    <p:extLst>
      <p:ext uri="{BB962C8B-B14F-4D97-AF65-F5344CB8AC3E}">
        <p14:creationId xmlns:p14="http://schemas.microsoft.com/office/powerpoint/2010/main" val="24189454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4" name="!!Url BG">
            <a:extLst>
              <a:ext uri="{FF2B5EF4-FFF2-40B4-BE49-F238E27FC236}">
                <a16:creationId xmlns:a16="http://schemas.microsoft.com/office/drawing/2014/main" id="{23ED6AAB-2E39-A337-1BB8-7E4815D8D130}"/>
              </a:ext>
            </a:extLst>
          </p:cNvPr>
          <p:cNvSpPr/>
          <p:nvPr/>
        </p:nvSpPr>
        <p:spPr>
          <a:xfrm>
            <a:off x="778042" y="186144"/>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199323"/>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40" name="!!Hash">
            <a:extLst>
              <a:ext uri="{FF2B5EF4-FFF2-40B4-BE49-F238E27FC236}">
                <a16:creationId xmlns:a16="http://schemas.microsoft.com/office/drawing/2014/main" id="{BADBC7F2-3C82-5754-5623-0E65B5E428D8}"/>
              </a:ext>
            </a:extLst>
          </p:cNvPr>
          <p:cNvSpPr txBox="1"/>
          <p:nvPr/>
        </p:nvSpPr>
        <p:spPr>
          <a:xfrm>
            <a:off x="4758793" y="199323"/>
            <a:ext cx="1260390" cy="461665"/>
          </a:xfrm>
          <a:prstGeom prst="rect">
            <a:avLst/>
          </a:prstGeom>
          <a:noFill/>
        </p:spPr>
        <p:txBody>
          <a:bodyPr wrap="square" rtlCol="0">
            <a:spAutoFit/>
          </a:bodyPr>
          <a:lstStyle/>
          <a:p>
            <a:r>
              <a:rPr lang="en-US" sz="2400" b="1" dirty="0">
                <a:solidFill>
                  <a:srgbClr val="C00000"/>
                </a:solidFill>
                <a:latin typeface="Courier New" panose="02070309020205020404" pitchFamily="49" charset="0"/>
                <a:cs typeface="Courier New" panose="02070309020205020404" pitchFamily="49" charset="0"/>
              </a:rPr>
              <a:t>FG75…</a:t>
            </a:r>
            <a:endParaRPr lang="en-US" sz="2400" dirty="0">
              <a:solidFill>
                <a:srgbClr val="C00000"/>
              </a:solidFill>
              <a:latin typeface="Courier New" panose="02070309020205020404" pitchFamily="49" charset="0"/>
              <a:cs typeface="Courier New" panose="02070309020205020404" pitchFamily="49" charset="0"/>
            </a:endParaRP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179962"/>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571395"/>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567272"/>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Url BG 2">
            <a:extLst>
              <a:ext uri="{FF2B5EF4-FFF2-40B4-BE49-F238E27FC236}">
                <a16:creationId xmlns:a16="http://schemas.microsoft.com/office/drawing/2014/main" id="{3713ACC7-125F-8F72-C6E9-5E510D800E02}"/>
              </a:ext>
            </a:extLst>
          </p:cNvPr>
          <p:cNvSpPr/>
          <p:nvPr/>
        </p:nvSpPr>
        <p:spPr>
          <a:xfrm>
            <a:off x="915827" y="207563"/>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5" name="!!URL2">
            <a:extLst>
              <a:ext uri="{FF2B5EF4-FFF2-40B4-BE49-F238E27FC236}">
                <a16:creationId xmlns:a16="http://schemas.microsoft.com/office/drawing/2014/main" id="{DE442EC5-B59C-3E04-F32B-D836715F2C1A}"/>
              </a:ext>
            </a:extLst>
          </p:cNvPr>
          <p:cNvSpPr txBox="1"/>
          <p:nvPr/>
        </p:nvSpPr>
        <p:spPr>
          <a:xfrm>
            <a:off x="1132397" y="201381"/>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/foo/42?what=ever</a:t>
            </a:r>
          </a:p>
          <a:p>
            <a:r>
              <a:rPr lang="en-US" sz="2400" b="1" dirty="0">
                <a:solidFill>
                  <a:srgbClr val="000000"/>
                </a:solidFill>
                <a:latin typeface="Courier New" panose="02070309020205020404" pitchFamily="49" charset="0"/>
                <a:cs typeface="Courier New" panose="02070309020205020404" pitchFamily="49" charset="0"/>
              </a:rPr>
              <a:t>X-API-Key: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28" name="!!Url BG 3">
            <a:extLst>
              <a:ext uri="{FF2B5EF4-FFF2-40B4-BE49-F238E27FC236}">
                <a16:creationId xmlns:a16="http://schemas.microsoft.com/office/drawing/2014/main" id="{F87E4013-A2FD-E9D6-22EE-4C4033EDDBDD}"/>
              </a:ext>
            </a:extLst>
          </p:cNvPr>
          <p:cNvSpPr/>
          <p:nvPr/>
        </p:nvSpPr>
        <p:spPr>
          <a:xfrm>
            <a:off x="3747927" y="1712513"/>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3964497" y="1706331"/>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31" name="Rectangle: Rounded Corners 30">
            <a:extLst>
              <a:ext uri="{FF2B5EF4-FFF2-40B4-BE49-F238E27FC236}">
                <a16:creationId xmlns:a16="http://schemas.microsoft.com/office/drawing/2014/main" id="{7874CC20-15A8-CDDD-8D75-346A1993812A}"/>
              </a:ext>
            </a:extLst>
          </p:cNvPr>
          <p:cNvSpPr/>
          <p:nvPr/>
        </p:nvSpPr>
        <p:spPr>
          <a:xfrm>
            <a:off x="3419055" y="283211"/>
            <a:ext cx="178159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F4E96E01-BAB8-98E5-E86A-17AD21F176EA}"/>
              </a:ext>
            </a:extLst>
          </p:cNvPr>
          <p:cNvGrpSpPr/>
          <p:nvPr/>
        </p:nvGrpSpPr>
        <p:grpSpPr>
          <a:xfrm>
            <a:off x="556909" y="3216501"/>
            <a:ext cx="4639023" cy="1016935"/>
            <a:chOff x="-1881491" y="3216501"/>
            <a:chExt cx="4639023" cy="1016935"/>
          </a:xfrm>
        </p:grpSpPr>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576426"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53" name="!!ApiKeyTxt">
              <a:extLst>
                <a:ext uri="{FF2B5EF4-FFF2-40B4-BE49-F238E27FC236}">
                  <a16:creationId xmlns:a16="http://schemas.microsoft.com/office/drawing/2014/main" id="{A6B27B1C-8744-08C2-0FE0-0BE2299918A9}"/>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16" name="TextBox 15">
            <a:extLst>
              <a:ext uri="{FF2B5EF4-FFF2-40B4-BE49-F238E27FC236}">
                <a16:creationId xmlns:a16="http://schemas.microsoft.com/office/drawing/2014/main" id="{89ACB123-4A85-1D06-BC22-3C509C44B6C7}"/>
              </a:ext>
            </a:extLst>
          </p:cNvPr>
          <p:cNvSpPr txBox="1"/>
          <p:nvPr/>
        </p:nvSpPr>
        <p:spPr>
          <a:xfrm>
            <a:off x="7526695" y="3170480"/>
            <a:ext cx="2738661"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How does the server know </a:t>
            </a:r>
            <a:r>
              <a:rPr lang="en-US" sz="2000" b="1" dirty="0">
                <a:solidFill>
                  <a:schemeClr val="bg1"/>
                </a:solidFill>
                <a:latin typeface="Corbel" panose="020B0503020204020204" pitchFamily="34" charset="0"/>
              </a:rPr>
              <a:t>which</a:t>
            </a:r>
            <a:r>
              <a:rPr lang="en-US" sz="2000" dirty="0">
                <a:solidFill>
                  <a:schemeClr val="bg1"/>
                </a:solidFill>
                <a:latin typeface="Corbel" panose="020B0503020204020204" pitchFamily="34" charset="0"/>
              </a:rPr>
              <a:t> user API key to validate with?</a:t>
            </a:r>
          </a:p>
        </p:txBody>
      </p:sp>
      <p:sp>
        <p:nvSpPr>
          <p:cNvPr id="18" name="Rectangle: Rounded Corners 17">
            <a:extLst>
              <a:ext uri="{FF2B5EF4-FFF2-40B4-BE49-F238E27FC236}">
                <a16:creationId xmlns:a16="http://schemas.microsoft.com/office/drawing/2014/main" id="{5C289859-4DA6-B64F-B40E-5AE4E8D5314E}"/>
              </a:ext>
            </a:extLst>
          </p:cNvPr>
          <p:cNvSpPr/>
          <p:nvPr/>
        </p:nvSpPr>
        <p:spPr>
          <a:xfrm>
            <a:off x="3929152" y="1782439"/>
            <a:ext cx="4573832" cy="734272"/>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2684888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500"/>
                                        <p:tgtEl>
                                          <p:spTgt spid="16"/>
                                        </p:tgtEl>
                                      </p:cBhvr>
                                    </p:animEffect>
                                  </p:childTnLst>
                                </p:cTn>
                              </p:par>
                            </p:childTnLst>
                          </p:cTn>
                        </p:par>
                        <p:par>
                          <p:cTn id="12" fill="hold">
                            <p:stCondLst>
                              <p:cond delay="1000"/>
                            </p:stCondLst>
                            <p:childTnLst>
                              <p:par>
                                <p:cTn id="13" presetID="1" presetClass="exit" presetSubtype="0" fill="hold" grpId="0" nodeType="afterEffect">
                                  <p:stCondLst>
                                    <p:cond delay="0"/>
                                  </p:stCondLst>
                                  <p:childTnLst>
                                    <p:set>
                                      <p:cBhvr>
                                        <p:cTn id="14" dur="1" fill="hold">
                                          <p:stCondLst>
                                            <p:cond delay="0"/>
                                          </p:stCondLst>
                                        </p:cTn>
                                        <p:tgtEl>
                                          <p:spTgt spid="38"/>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36"/>
                                        </p:tgtEl>
                                        <p:attrNameLst>
                                          <p:attrName>style.visibility</p:attrName>
                                        </p:attrNameLst>
                                      </p:cBhvr>
                                      <p:to>
                                        <p:strVal val="hidden"/>
                                      </p:to>
                                    </p:set>
                                  </p:childTnLst>
                                </p:cTn>
                              </p:par>
                              <p:par>
                                <p:cTn id="17" presetID="1" presetClass="exit" presetSubtype="0" fill="hold" grpId="0" nodeType="withEffect">
                                  <p:stCondLst>
                                    <p:cond delay="0"/>
                                  </p:stCondLst>
                                  <p:childTnLst>
                                    <p:set>
                                      <p:cBhvr>
                                        <p:cTn id="18" dur="1" fill="hold">
                                          <p:stCondLst>
                                            <p:cond delay="0"/>
                                          </p:stCondLst>
                                        </p:cTn>
                                        <p:tgtEl>
                                          <p:spTgt spid="40"/>
                                        </p:tgtEl>
                                        <p:attrNameLst>
                                          <p:attrName>style.visibility</p:attrName>
                                        </p:attrNameLst>
                                      </p:cBhvr>
                                      <p:to>
                                        <p:strVal val="hidden"/>
                                      </p:to>
                                    </p:set>
                                  </p:childTnLst>
                                </p:cTn>
                              </p:par>
                              <p:par>
                                <p:cTn id="19" presetID="1" presetClass="exit" presetSubtype="0" fill="hold" grpId="0" nodeType="withEffect">
                                  <p:stCondLst>
                                    <p:cond delay="0"/>
                                  </p:stCondLst>
                                  <p:childTnLst>
                                    <p:set>
                                      <p:cBhvr>
                                        <p:cTn id="20" dur="1" fill="hold">
                                          <p:stCondLst>
                                            <p:cond delay="0"/>
                                          </p:stCondLst>
                                        </p:cTn>
                                        <p:tgtEl>
                                          <p:spTgt spid="35"/>
                                        </p:tgtEl>
                                        <p:attrNameLst>
                                          <p:attrName>style.visibility</p:attrName>
                                        </p:attrNameLst>
                                      </p:cBhvr>
                                      <p:to>
                                        <p:strVal val="hidden"/>
                                      </p:to>
                                    </p:set>
                                  </p:childTnLst>
                                </p:cTn>
                              </p:par>
                              <p:par>
                                <p:cTn id="21" presetID="1" presetClass="exit" presetSubtype="0" fill="hold" grpId="0" nodeType="withEffect">
                                  <p:stCondLst>
                                    <p:cond delay="0"/>
                                  </p:stCondLst>
                                  <p:childTnLst>
                                    <p:set>
                                      <p:cBhvr>
                                        <p:cTn id="22" dur="1" fill="hold">
                                          <p:stCondLst>
                                            <p:cond delay="0"/>
                                          </p:stCondLst>
                                        </p:cTn>
                                        <p:tgtEl>
                                          <p:spTgt spid="34"/>
                                        </p:tgtEl>
                                        <p:attrNameLst>
                                          <p:attrName>style.visibility</p:attrName>
                                        </p:attrNameLst>
                                      </p:cBhvr>
                                      <p:to>
                                        <p:strVal val="hidden"/>
                                      </p:to>
                                    </p:set>
                                  </p:childTnLst>
                                </p:cTn>
                              </p:par>
                              <p:par>
                                <p:cTn id="23" presetID="1" presetClass="exit" presetSubtype="0" fill="hold" grpId="0" nodeType="withEffect">
                                  <p:stCondLst>
                                    <p:cond delay="0"/>
                                  </p:stCondLst>
                                  <p:childTnLst>
                                    <p:set>
                                      <p:cBhvr>
                                        <p:cTn id="24" dur="1" fill="hold">
                                          <p:stCondLst>
                                            <p:cond delay="0"/>
                                          </p:stCondLst>
                                        </p:cTn>
                                        <p:tgtEl>
                                          <p:spTgt spid="3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5" grpId="0"/>
      <p:bldP spid="40" grpId="0"/>
      <p:bldP spid="36" grpId="0"/>
      <p:bldP spid="38" grpId="0"/>
      <p:bldP spid="31" grpId="0" animBg="1"/>
      <p:bldP spid="16" grpId="0"/>
      <p:bldP spid="18"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8" name="!!Url BG 3">
            <a:extLst>
              <a:ext uri="{FF2B5EF4-FFF2-40B4-BE49-F238E27FC236}">
                <a16:creationId xmlns:a16="http://schemas.microsoft.com/office/drawing/2014/main" id="{F87E4013-A2FD-E9D6-22EE-4C4033EDDBDD}"/>
              </a:ext>
            </a:extLst>
          </p:cNvPr>
          <p:cNvSpPr/>
          <p:nvPr/>
        </p:nvSpPr>
        <p:spPr>
          <a:xfrm>
            <a:off x="2933700" y="1712513"/>
            <a:ext cx="6324600"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2984500" y="1706331"/>
            <a:ext cx="6273800"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Authorization: </a:t>
            </a:r>
            <a:r>
              <a:rPr lang="en-US" sz="2400" b="1" dirty="0" err="1">
                <a:solidFill>
                  <a:srgbClr val="000000"/>
                </a:solidFill>
                <a:latin typeface="Courier New" panose="02070309020205020404" pitchFamily="49" charset="0"/>
                <a:cs typeface="Courier New" panose="02070309020205020404" pitchFamily="49" charset="0"/>
              </a:rPr>
              <a:t>ApiKey</a:t>
            </a:r>
            <a:r>
              <a:rPr lang="en-US" sz="2400" b="1" dirty="0">
                <a:solidFill>
                  <a:srgbClr val="000000"/>
                </a:solidFill>
                <a:latin typeface="Courier New" panose="02070309020205020404" pitchFamily="49" charset="0"/>
                <a:cs typeface="Courier New" panose="02070309020205020404" pitchFamily="49" charset="0"/>
              </a:rPr>
              <a:t> </a:t>
            </a:r>
            <a:r>
              <a:rPr lang="en-US" sz="2400" b="1" dirty="0">
                <a:solidFill>
                  <a:srgbClr val="F237E0"/>
                </a:solidFill>
                <a:latin typeface="Courier New" panose="02070309020205020404" pitchFamily="49" charset="0"/>
                <a:cs typeface="Courier New" panose="02070309020205020404" pitchFamily="49" charset="0"/>
              </a:rPr>
              <a:t>&lt;id&gt;:&lt;sig&gt;</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F4E96E01-BAB8-98E5-E86A-17AD21F176EA}"/>
              </a:ext>
            </a:extLst>
          </p:cNvPr>
          <p:cNvGrpSpPr/>
          <p:nvPr/>
        </p:nvGrpSpPr>
        <p:grpSpPr>
          <a:xfrm>
            <a:off x="556909" y="3216501"/>
            <a:ext cx="4639023" cy="1016935"/>
            <a:chOff x="-1881491" y="3216501"/>
            <a:chExt cx="4639023" cy="1016935"/>
          </a:xfrm>
        </p:grpSpPr>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576426"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53" name="!!ApiKeyTxt">
              <a:extLst>
                <a:ext uri="{FF2B5EF4-FFF2-40B4-BE49-F238E27FC236}">
                  <a16:creationId xmlns:a16="http://schemas.microsoft.com/office/drawing/2014/main" id="{A6B27B1C-8744-08C2-0FE0-0BE2299918A9}"/>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2" name="Rectangle: Rounded Corners 1">
            <a:extLst>
              <a:ext uri="{FF2B5EF4-FFF2-40B4-BE49-F238E27FC236}">
                <a16:creationId xmlns:a16="http://schemas.microsoft.com/office/drawing/2014/main" id="{B02EBDAB-4CB7-E3BE-7E01-E692426EC024}"/>
              </a:ext>
            </a:extLst>
          </p:cNvPr>
          <p:cNvSpPr/>
          <p:nvPr/>
        </p:nvSpPr>
        <p:spPr>
          <a:xfrm>
            <a:off x="7022184" y="2070100"/>
            <a:ext cx="2083715" cy="46722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9641532"/>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8" name="!!Url BG 3">
            <a:extLst>
              <a:ext uri="{FF2B5EF4-FFF2-40B4-BE49-F238E27FC236}">
                <a16:creationId xmlns:a16="http://schemas.microsoft.com/office/drawing/2014/main" id="{F87E4013-A2FD-E9D6-22EE-4C4033EDDBDD}"/>
              </a:ext>
            </a:extLst>
          </p:cNvPr>
          <p:cNvSpPr/>
          <p:nvPr/>
        </p:nvSpPr>
        <p:spPr>
          <a:xfrm>
            <a:off x="2933700" y="1712513"/>
            <a:ext cx="6324600"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2984500" y="1706331"/>
            <a:ext cx="6273800"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Authorization: </a:t>
            </a:r>
            <a:r>
              <a:rPr lang="en-US" sz="2400" b="1" dirty="0" err="1">
                <a:solidFill>
                  <a:srgbClr val="000000"/>
                </a:solidFill>
                <a:latin typeface="Courier New" panose="02070309020205020404" pitchFamily="49" charset="0"/>
                <a:cs typeface="Courier New" panose="02070309020205020404" pitchFamily="49" charset="0"/>
              </a:rPr>
              <a:t>ApiKey</a:t>
            </a:r>
            <a:r>
              <a:rPr lang="en-US" sz="2400" b="1" dirty="0">
                <a:solidFill>
                  <a:srgbClr val="000000"/>
                </a:solidFill>
                <a:latin typeface="Courier New" panose="02070309020205020404" pitchFamily="49" charset="0"/>
                <a:cs typeface="Courier New" panose="02070309020205020404" pitchFamily="49" charset="0"/>
              </a:rPr>
              <a:t> </a:t>
            </a:r>
            <a:r>
              <a:rPr lang="en-US" sz="2400" b="1" dirty="0">
                <a:solidFill>
                  <a:srgbClr val="F237E0"/>
                </a:solidFill>
                <a:latin typeface="Courier New" panose="02070309020205020404" pitchFamily="49" charset="0"/>
                <a:cs typeface="Courier New" panose="02070309020205020404" pitchFamily="49" charset="0"/>
              </a:rPr>
              <a:t>&lt;id&gt;:&lt;sig&gt;</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F4E96E01-BAB8-98E5-E86A-17AD21F176EA}"/>
              </a:ext>
            </a:extLst>
          </p:cNvPr>
          <p:cNvGrpSpPr/>
          <p:nvPr/>
        </p:nvGrpSpPr>
        <p:grpSpPr>
          <a:xfrm>
            <a:off x="556909" y="3216501"/>
            <a:ext cx="4639023" cy="1016935"/>
            <a:chOff x="-1881491" y="3216501"/>
            <a:chExt cx="4639023" cy="1016935"/>
          </a:xfrm>
        </p:grpSpPr>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576426"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53" name="!!ApiKeyTxt">
              <a:extLst>
                <a:ext uri="{FF2B5EF4-FFF2-40B4-BE49-F238E27FC236}">
                  <a16:creationId xmlns:a16="http://schemas.microsoft.com/office/drawing/2014/main" id="{A6B27B1C-8744-08C2-0FE0-0BE2299918A9}"/>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2" name="Rectangle: Rounded Corners 1">
            <a:extLst>
              <a:ext uri="{FF2B5EF4-FFF2-40B4-BE49-F238E27FC236}">
                <a16:creationId xmlns:a16="http://schemas.microsoft.com/office/drawing/2014/main" id="{B02EBDAB-4CB7-E3BE-7E01-E692426EC024}"/>
              </a:ext>
            </a:extLst>
          </p:cNvPr>
          <p:cNvSpPr/>
          <p:nvPr/>
        </p:nvSpPr>
        <p:spPr>
          <a:xfrm>
            <a:off x="7022185" y="2070100"/>
            <a:ext cx="851816" cy="46722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EF7D4ED-E2C8-A26F-320A-DEA4BA551104}"/>
              </a:ext>
            </a:extLst>
          </p:cNvPr>
          <p:cNvSpPr txBox="1"/>
          <p:nvPr/>
        </p:nvSpPr>
        <p:spPr>
          <a:xfrm>
            <a:off x="6354340" y="2623965"/>
            <a:ext cx="2738661"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Could be some primary key in your system, like email or USER_ID</a:t>
            </a:r>
          </a:p>
        </p:txBody>
      </p:sp>
    </p:spTree>
    <p:extLst>
      <p:ext uri="{BB962C8B-B14F-4D97-AF65-F5344CB8AC3E}">
        <p14:creationId xmlns:p14="http://schemas.microsoft.com/office/powerpoint/2010/main" val="3884838859"/>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8" name="!!Url BG 3">
            <a:extLst>
              <a:ext uri="{FF2B5EF4-FFF2-40B4-BE49-F238E27FC236}">
                <a16:creationId xmlns:a16="http://schemas.microsoft.com/office/drawing/2014/main" id="{F87E4013-A2FD-E9D6-22EE-4C4033EDDBDD}"/>
              </a:ext>
            </a:extLst>
          </p:cNvPr>
          <p:cNvSpPr/>
          <p:nvPr/>
        </p:nvSpPr>
        <p:spPr>
          <a:xfrm>
            <a:off x="2933700" y="1712513"/>
            <a:ext cx="6324600"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2984500" y="1706331"/>
            <a:ext cx="6273800"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Authorization: </a:t>
            </a:r>
            <a:r>
              <a:rPr lang="en-US" sz="2400" b="1" dirty="0" err="1">
                <a:solidFill>
                  <a:srgbClr val="000000"/>
                </a:solidFill>
                <a:latin typeface="Courier New" panose="02070309020205020404" pitchFamily="49" charset="0"/>
                <a:cs typeface="Courier New" panose="02070309020205020404" pitchFamily="49" charset="0"/>
              </a:rPr>
              <a:t>ApiKey</a:t>
            </a:r>
            <a:r>
              <a:rPr lang="en-US" sz="2400" b="1" dirty="0">
                <a:solidFill>
                  <a:srgbClr val="000000"/>
                </a:solidFill>
                <a:latin typeface="Courier New" panose="02070309020205020404" pitchFamily="49" charset="0"/>
                <a:cs typeface="Courier New" panose="02070309020205020404" pitchFamily="49" charset="0"/>
              </a:rPr>
              <a:t> </a:t>
            </a:r>
            <a:r>
              <a:rPr lang="en-US" sz="2400" b="1" dirty="0">
                <a:solidFill>
                  <a:srgbClr val="F237E0"/>
                </a:solidFill>
                <a:latin typeface="Courier New" panose="02070309020205020404" pitchFamily="49" charset="0"/>
                <a:cs typeface="Courier New" panose="02070309020205020404" pitchFamily="49" charset="0"/>
              </a:rPr>
              <a:t>&lt;id&gt;:&lt;sig&gt;</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556909"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1725833" y="3216500"/>
            <a:ext cx="3470099" cy="149760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1861974"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24339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2433950" y="3674224"/>
            <a:ext cx="1723549"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Key1: </a:t>
            </a:r>
          </a:p>
          <a:p>
            <a:r>
              <a:rPr lang="en-US" sz="2000" dirty="0">
                <a:latin typeface="Courier New" panose="02070309020205020404" pitchFamily="49" charset="0"/>
                <a:cs typeface="Courier New" panose="02070309020205020404" pitchFamily="49" charset="0"/>
              </a:rPr>
              <a:t>API Key2:</a:t>
            </a:r>
          </a:p>
          <a:p>
            <a:r>
              <a:rPr lang="en-US" sz="2000" dirty="0">
                <a:latin typeface="Courier New" panose="02070309020205020404" pitchFamily="49" charset="0"/>
                <a:cs typeface="Courier New" panose="02070309020205020404" pitchFamily="49" charset="0"/>
              </a:rPr>
              <a:t>API Key3:</a:t>
            </a:r>
          </a:p>
        </p:txBody>
      </p:sp>
      <p:sp>
        <p:nvSpPr>
          <p:cNvPr id="53" name="!!ApiKeyTxt">
            <a:extLst>
              <a:ext uri="{FF2B5EF4-FFF2-40B4-BE49-F238E27FC236}">
                <a16:creationId xmlns:a16="http://schemas.microsoft.com/office/drawing/2014/main" id="{A6B27B1C-8744-08C2-0FE0-0BE2299918A9}"/>
              </a:ext>
            </a:extLst>
          </p:cNvPr>
          <p:cNvSpPr txBox="1"/>
          <p:nvPr/>
        </p:nvSpPr>
        <p:spPr>
          <a:xfrm>
            <a:off x="2433951" y="3674225"/>
            <a:ext cx="2492990" cy="1015663"/>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p>
          <a:p>
            <a:r>
              <a:rPr lang="en-US" sz="2000" b="1" dirty="0">
                <a:solidFill>
                  <a:srgbClr val="5B9BD5"/>
                </a:solidFill>
                <a:latin typeface="Courier New" panose="02070309020205020404" pitchFamily="49" charset="0"/>
                <a:cs typeface="Courier New" panose="02070309020205020404" pitchFamily="49" charset="0"/>
              </a:rPr>
              <a:t>          G72n…</a:t>
            </a:r>
          </a:p>
          <a:p>
            <a:r>
              <a:rPr lang="en-US" sz="2000" b="1" dirty="0">
                <a:solidFill>
                  <a:srgbClr val="5B9BD5"/>
                </a:solidFill>
                <a:latin typeface="Courier New" panose="02070309020205020404" pitchFamily="49" charset="0"/>
                <a:cs typeface="Courier New" panose="02070309020205020404" pitchFamily="49" charset="0"/>
              </a:rPr>
              <a:t>          a904…</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 name="Rectangle: Rounded Corners 1">
            <a:extLst>
              <a:ext uri="{FF2B5EF4-FFF2-40B4-BE49-F238E27FC236}">
                <a16:creationId xmlns:a16="http://schemas.microsoft.com/office/drawing/2014/main" id="{B02EBDAB-4CB7-E3BE-7E01-E692426EC024}"/>
              </a:ext>
            </a:extLst>
          </p:cNvPr>
          <p:cNvSpPr/>
          <p:nvPr/>
        </p:nvSpPr>
        <p:spPr>
          <a:xfrm>
            <a:off x="7022185" y="2070100"/>
            <a:ext cx="851816" cy="46722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EF7D4ED-E2C8-A26F-320A-DEA4BA551104}"/>
              </a:ext>
            </a:extLst>
          </p:cNvPr>
          <p:cNvSpPr txBox="1"/>
          <p:nvPr/>
        </p:nvSpPr>
        <p:spPr>
          <a:xfrm>
            <a:off x="2188280" y="4768352"/>
            <a:ext cx="2738661"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But then it's hard to support multiple keys per user</a:t>
            </a:r>
          </a:p>
        </p:txBody>
      </p:sp>
    </p:spTree>
    <p:extLst>
      <p:ext uri="{BB962C8B-B14F-4D97-AF65-F5344CB8AC3E}">
        <p14:creationId xmlns:p14="http://schemas.microsoft.com/office/powerpoint/2010/main" val="4257363695"/>
      </p:ext>
    </p:extLst>
  </p:cSld>
  <p:clrMapOvr>
    <a:masterClrMapping/>
  </p:clrMapOvr>
  <p:transition spd="slow">
    <p:wipe dir="d"/>
  </p:transition>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8" name="!!Url BG 3">
            <a:extLst>
              <a:ext uri="{FF2B5EF4-FFF2-40B4-BE49-F238E27FC236}">
                <a16:creationId xmlns:a16="http://schemas.microsoft.com/office/drawing/2014/main" id="{F87E4013-A2FD-E9D6-22EE-4C4033EDDBDD}"/>
              </a:ext>
            </a:extLst>
          </p:cNvPr>
          <p:cNvSpPr/>
          <p:nvPr/>
        </p:nvSpPr>
        <p:spPr>
          <a:xfrm>
            <a:off x="2590800" y="1712513"/>
            <a:ext cx="701039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2590800" y="1706331"/>
            <a:ext cx="7010400"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Authorization: </a:t>
            </a:r>
            <a:r>
              <a:rPr lang="en-US" sz="2400" b="1" dirty="0" err="1">
                <a:solidFill>
                  <a:srgbClr val="000000"/>
                </a:solidFill>
                <a:latin typeface="Courier New" panose="02070309020205020404" pitchFamily="49" charset="0"/>
                <a:cs typeface="Courier New" panose="02070309020205020404" pitchFamily="49" charset="0"/>
              </a:rPr>
              <a:t>ApiKey</a:t>
            </a:r>
            <a:r>
              <a:rPr lang="en-US" sz="2400" b="1" dirty="0">
                <a:solidFill>
                  <a:srgbClr val="000000"/>
                </a:solidFill>
                <a:latin typeface="Courier New" panose="02070309020205020404" pitchFamily="49" charset="0"/>
                <a:cs typeface="Courier New" panose="02070309020205020404" pitchFamily="49" charset="0"/>
              </a:rPr>
              <a:t> </a:t>
            </a:r>
            <a:r>
              <a:rPr lang="en-US" sz="2400" b="1" dirty="0">
                <a:solidFill>
                  <a:srgbClr val="F237E0"/>
                </a:solidFill>
                <a:latin typeface="Courier New" panose="02070309020205020404" pitchFamily="49" charset="0"/>
                <a:cs typeface="Courier New" panose="02070309020205020404" pitchFamily="49" charset="0"/>
              </a:rPr>
              <a:t>&lt;</a:t>
            </a:r>
            <a:r>
              <a:rPr lang="en-US" sz="2400" b="1" dirty="0" err="1">
                <a:solidFill>
                  <a:srgbClr val="F237E0"/>
                </a:solidFill>
                <a:latin typeface="Courier New" panose="02070309020205020404" pitchFamily="49" charset="0"/>
                <a:cs typeface="Courier New" panose="02070309020205020404" pitchFamily="49" charset="0"/>
              </a:rPr>
              <a:t>key_id</a:t>
            </a:r>
            <a:r>
              <a:rPr lang="en-US" sz="2400" b="1" dirty="0">
                <a:solidFill>
                  <a:srgbClr val="F237E0"/>
                </a:solidFill>
                <a:latin typeface="Courier New" panose="02070309020205020404" pitchFamily="49" charset="0"/>
                <a:cs typeface="Courier New" panose="02070309020205020404" pitchFamily="49" charset="0"/>
              </a:rPr>
              <a:t>&gt;:&lt;sig&gt;</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556909"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1725833" y="3216500"/>
            <a:ext cx="3470099" cy="149760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1861974"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24339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2433950" y="3674224"/>
            <a:ext cx="1723549"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JF3Am</a:t>
            </a:r>
            <a:r>
              <a:rPr lang="en-US" sz="2000" dirty="0">
                <a:latin typeface="Courier New" panose="02070309020205020404" pitchFamily="49" charset="0"/>
                <a:cs typeface="Courier New" panose="02070309020205020404" pitchFamily="49" charset="0"/>
              </a:rPr>
              <a:t>: </a:t>
            </a:r>
          </a:p>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nP4!g</a:t>
            </a:r>
            <a:r>
              <a:rPr lang="en-US" sz="2000" dirty="0">
                <a:latin typeface="Courier New" panose="02070309020205020404" pitchFamily="49" charset="0"/>
                <a:cs typeface="Courier New" panose="02070309020205020404" pitchFamily="49" charset="0"/>
              </a:rPr>
              <a:t>:</a:t>
            </a:r>
          </a:p>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tHa35</a:t>
            </a:r>
            <a:r>
              <a:rPr lang="en-US" sz="2000" dirty="0">
                <a:latin typeface="Courier New" panose="02070309020205020404" pitchFamily="49" charset="0"/>
                <a:cs typeface="Courier New" panose="02070309020205020404" pitchFamily="49" charset="0"/>
              </a:rPr>
              <a:t>:</a:t>
            </a:r>
          </a:p>
        </p:txBody>
      </p:sp>
      <p:sp>
        <p:nvSpPr>
          <p:cNvPr id="53" name="!!ApiKeyTxt">
            <a:extLst>
              <a:ext uri="{FF2B5EF4-FFF2-40B4-BE49-F238E27FC236}">
                <a16:creationId xmlns:a16="http://schemas.microsoft.com/office/drawing/2014/main" id="{A6B27B1C-8744-08C2-0FE0-0BE2299918A9}"/>
              </a:ext>
            </a:extLst>
          </p:cNvPr>
          <p:cNvSpPr txBox="1"/>
          <p:nvPr/>
        </p:nvSpPr>
        <p:spPr>
          <a:xfrm>
            <a:off x="2433951" y="3674225"/>
            <a:ext cx="2492990" cy="1015663"/>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p>
          <a:p>
            <a:r>
              <a:rPr lang="en-US" sz="2000" b="1" dirty="0">
                <a:solidFill>
                  <a:srgbClr val="5B9BD5"/>
                </a:solidFill>
                <a:latin typeface="Courier New" panose="02070309020205020404" pitchFamily="49" charset="0"/>
                <a:cs typeface="Courier New" panose="02070309020205020404" pitchFamily="49" charset="0"/>
              </a:rPr>
              <a:t>          G72n…</a:t>
            </a:r>
          </a:p>
          <a:p>
            <a:r>
              <a:rPr lang="en-US" sz="2000" b="1" dirty="0">
                <a:solidFill>
                  <a:srgbClr val="5B9BD5"/>
                </a:solidFill>
                <a:latin typeface="Courier New" panose="02070309020205020404" pitchFamily="49" charset="0"/>
                <a:cs typeface="Courier New" panose="02070309020205020404" pitchFamily="49" charset="0"/>
              </a:rPr>
              <a:t>          a904…</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 name="Rectangle: Rounded Corners 1">
            <a:extLst>
              <a:ext uri="{FF2B5EF4-FFF2-40B4-BE49-F238E27FC236}">
                <a16:creationId xmlns:a16="http://schemas.microsoft.com/office/drawing/2014/main" id="{B02EBDAB-4CB7-E3BE-7E01-E692426EC024}"/>
              </a:ext>
            </a:extLst>
          </p:cNvPr>
          <p:cNvSpPr/>
          <p:nvPr/>
        </p:nvSpPr>
        <p:spPr>
          <a:xfrm>
            <a:off x="6660898" y="2070100"/>
            <a:ext cx="1492501" cy="46722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EF7D4ED-E2C8-A26F-320A-DEA4BA551104}"/>
              </a:ext>
            </a:extLst>
          </p:cNvPr>
          <p:cNvSpPr txBox="1"/>
          <p:nvPr/>
        </p:nvSpPr>
        <p:spPr>
          <a:xfrm>
            <a:off x="6593792" y="2888155"/>
            <a:ext cx="4148349"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Track API Keys as a </a:t>
            </a:r>
            <a:r>
              <a:rPr lang="en-US" sz="2000" b="1" dirty="0">
                <a:solidFill>
                  <a:schemeClr val="bg1"/>
                </a:solidFill>
                <a:latin typeface="Corbel" panose="020B0503020204020204" pitchFamily="34" charset="0"/>
              </a:rPr>
              <a:t>key pair</a:t>
            </a:r>
            <a:r>
              <a:rPr lang="en-US" sz="2000" dirty="0">
                <a:solidFill>
                  <a:schemeClr val="bg1"/>
                </a:solidFill>
                <a:latin typeface="Corbel" panose="020B0503020204020204" pitchFamily="34" charset="0"/>
              </a:rPr>
              <a:t>:</a:t>
            </a:r>
          </a:p>
          <a:p>
            <a:pPr algn="ctr"/>
            <a:r>
              <a:rPr lang="en-US" sz="2000" dirty="0">
                <a:solidFill>
                  <a:schemeClr val="bg1"/>
                </a:solidFill>
                <a:latin typeface="Corbel" panose="020B0503020204020204" pitchFamily="34" charset="0"/>
              </a:rPr>
              <a:t>Pass the identifier with the request,</a:t>
            </a:r>
            <a:br>
              <a:rPr lang="en-US" sz="2000" dirty="0">
                <a:solidFill>
                  <a:schemeClr val="bg1"/>
                </a:solidFill>
                <a:latin typeface="Corbel" panose="020B0503020204020204" pitchFamily="34" charset="0"/>
              </a:rPr>
            </a:br>
            <a:r>
              <a:rPr lang="en-US" sz="2000" dirty="0">
                <a:solidFill>
                  <a:schemeClr val="bg1"/>
                </a:solidFill>
                <a:latin typeface="Corbel" panose="020B0503020204020204" pitchFamily="34" charset="0"/>
              </a:rPr>
              <a:t>use it to get the API Key for signing</a:t>
            </a:r>
          </a:p>
        </p:txBody>
      </p:sp>
      <p:sp>
        <p:nvSpPr>
          <p:cNvPr id="5" name="Rectangle: Rounded Corners 4">
            <a:extLst>
              <a:ext uri="{FF2B5EF4-FFF2-40B4-BE49-F238E27FC236}">
                <a16:creationId xmlns:a16="http://schemas.microsoft.com/office/drawing/2014/main" id="{ADFBCE8B-1067-E72C-90E5-A2D09132165F}"/>
              </a:ext>
            </a:extLst>
          </p:cNvPr>
          <p:cNvSpPr/>
          <p:nvPr/>
        </p:nvSpPr>
        <p:spPr>
          <a:xfrm>
            <a:off x="2791426" y="3686440"/>
            <a:ext cx="1131315" cy="354003"/>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92E28455-DC35-4C9D-C916-3701DEDF4C54}"/>
              </a:ext>
            </a:extLst>
          </p:cNvPr>
          <p:cNvSpPr txBox="1"/>
          <p:nvPr/>
        </p:nvSpPr>
        <p:spPr>
          <a:xfrm>
            <a:off x="1180406" y="5243564"/>
            <a:ext cx="4439095"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Key IDs </a:t>
            </a:r>
            <a:r>
              <a:rPr lang="en-US" sz="2000" b="1" dirty="0">
                <a:solidFill>
                  <a:schemeClr val="bg1"/>
                </a:solidFill>
                <a:latin typeface="Corbel" panose="020B0503020204020204" pitchFamily="34" charset="0"/>
              </a:rPr>
              <a:t>uniquely identify the API Key</a:t>
            </a:r>
            <a:endParaRPr lang="en-US" sz="2000" dirty="0">
              <a:solidFill>
                <a:schemeClr val="bg1"/>
              </a:solidFill>
              <a:latin typeface="Corbel" panose="020B0503020204020204" pitchFamily="34" charset="0"/>
            </a:endParaRPr>
          </a:p>
        </p:txBody>
      </p:sp>
      <p:cxnSp>
        <p:nvCxnSpPr>
          <p:cNvPr id="8" name="Straight Arrow Connector 7">
            <a:extLst>
              <a:ext uri="{FF2B5EF4-FFF2-40B4-BE49-F238E27FC236}">
                <a16:creationId xmlns:a16="http://schemas.microsoft.com/office/drawing/2014/main" id="{0F029871-4A45-326C-F611-B3262D05A25C}"/>
              </a:ext>
            </a:extLst>
          </p:cNvPr>
          <p:cNvCxnSpPr>
            <a:cxnSpLocks/>
          </p:cNvCxnSpPr>
          <p:nvPr/>
        </p:nvCxnSpPr>
        <p:spPr>
          <a:xfrm flipV="1">
            <a:off x="3388056" y="4735450"/>
            <a:ext cx="0" cy="524373"/>
          </a:xfrm>
          <a:prstGeom prst="straightConnector1">
            <a:avLst/>
          </a:prstGeom>
          <a:ln w="15875">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3086784"/>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10"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8" name="!!Url BG 3">
            <a:extLst>
              <a:ext uri="{FF2B5EF4-FFF2-40B4-BE49-F238E27FC236}">
                <a16:creationId xmlns:a16="http://schemas.microsoft.com/office/drawing/2014/main" id="{F87E4013-A2FD-E9D6-22EE-4C4033EDDBDD}"/>
              </a:ext>
            </a:extLst>
          </p:cNvPr>
          <p:cNvSpPr/>
          <p:nvPr/>
        </p:nvSpPr>
        <p:spPr>
          <a:xfrm>
            <a:off x="2590800" y="1712513"/>
            <a:ext cx="701039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2590800" y="1706331"/>
            <a:ext cx="7010400"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Authorization: </a:t>
            </a:r>
            <a:r>
              <a:rPr lang="en-US" sz="2400" b="1" dirty="0" err="1">
                <a:solidFill>
                  <a:srgbClr val="000000"/>
                </a:solidFill>
                <a:latin typeface="Courier New" panose="02070309020205020404" pitchFamily="49" charset="0"/>
                <a:cs typeface="Courier New" panose="02070309020205020404" pitchFamily="49" charset="0"/>
              </a:rPr>
              <a:t>ApiKey</a:t>
            </a:r>
            <a:r>
              <a:rPr lang="en-US" sz="2400" b="1" dirty="0">
                <a:solidFill>
                  <a:srgbClr val="000000"/>
                </a:solidFill>
                <a:latin typeface="Courier New" panose="02070309020205020404" pitchFamily="49" charset="0"/>
                <a:cs typeface="Courier New" panose="02070309020205020404" pitchFamily="49" charset="0"/>
              </a:rPr>
              <a:t> </a:t>
            </a:r>
            <a:r>
              <a:rPr lang="en-US" sz="2400" b="1" dirty="0">
                <a:solidFill>
                  <a:srgbClr val="F237E0"/>
                </a:solidFill>
                <a:latin typeface="Courier New" panose="02070309020205020404" pitchFamily="49" charset="0"/>
                <a:cs typeface="Courier New" panose="02070309020205020404" pitchFamily="49" charset="0"/>
              </a:rPr>
              <a:t>&lt;</a:t>
            </a:r>
            <a:r>
              <a:rPr lang="en-US" sz="2400" b="1" dirty="0" err="1">
                <a:solidFill>
                  <a:srgbClr val="F237E0"/>
                </a:solidFill>
                <a:latin typeface="Courier New" panose="02070309020205020404" pitchFamily="49" charset="0"/>
                <a:cs typeface="Courier New" panose="02070309020205020404" pitchFamily="49" charset="0"/>
              </a:rPr>
              <a:t>key_id</a:t>
            </a:r>
            <a:r>
              <a:rPr lang="en-US" sz="2400" b="1" dirty="0">
                <a:solidFill>
                  <a:srgbClr val="F237E0"/>
                </a:solidFill>
                <a:latin typeface="Courier New" panose="02070309020205020404" pitchFamily="49" charset="0"/>
                <a:cs typeface="Courier New" panose="02070309020205020404" pitchFamily="49" charset="0"/>
              </a:rPr>
              <a:t>&gt;:&lt;sig&gt;</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556909"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1725833" y="3216500"/>
            <a:ext cx="3470099" cy="149760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1861974"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24339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2433950" y="3674224"/>
            <a:ext cx="1723549"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JF3Am</a:t>
            </a:r>
            <a:r>
              <a:rPr lang="en-US" sz="2000" dirty="0">
                <a:latin typeface="Courier New" panose="02070309020205020404" pitchFamily="49" charset="0"/>
                <a:cs typeface="Courier New" panose="02070309020205020404" pitchFamily="49" charset="0"/>
              </a:rPr>
              <a:t>: </a:t>
            </a:r>
          </a:p>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nP4!g</a:t>
            </a:r>
            <a:r>
              <a:rPr lang="en-US" sz="2000" dirty="0">
                <a:latin typeface="Courier New" panose="02070309020205020404" pitchFamily="49" charset="0"/>
                <a:cs typeface="Courier New" panose="02070309020205020404" pitchFamily="49" charset="0"/>
              </a:rPr>
              <a:t>:</a:t>
            </a:r>
          </a:p>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tHa35</a:t>
            </a:r>
            <a:r>
              <a:rPr lang="en-US" sz="2000" dirty="0">
                <a:latin typeface="Courier New" panose="02070309020205020404" pitchFamily="49" charset="0"/>
                <a:cs typeface="Courier New" panose="02070309020205020404" pitchFamily="49" charset="0"/>
              </a:rPr>
              <a:t>:</a:t>
            </a:r>
          </a:p>
        </p:txBody>
      </p:sp>
      <p:sp>
        <p:nvSpPr>
          <p:cNvPr id="53" name="!!ApiKeyTxt">
            <a:extLst>
              <a:ext uri="{FF2B5EF4-FFF2-40B4-BE49-F238E27FC236}">
                <a16:creationId xmlns:a16="http://schemas.microsoft.com/office/drawing/2014/main" id="{A6B27B1C-8744-08C2-0FE0-0BE2299918A9}"/>
              </a:ext>
            </a:extLst>
          </p:cNvPr>
          <p:cNvSpPr txBox="1"/>
          <p:nvPr/>
        </p:nvSpPr>
        <p:spPr>
          <a:xfrm>
            <a:off x="2433951" y="3674225"/>
            <a:ext cx="2492990" cy="1015663"/>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p>
          <a:p>
            <a:r>
              <a:rPr lang="en-US" sz="2000" b="1" dirty="0">
                <a:solidFill>
                  <a:srgbClr val="5B9BD5"/>
                </a:solidFill>
                <a:latin typeface="Courier New" panose="02070309020205020404" pitchFamily="49" charset="0"/>
                <a:cs typeface="Courier New" panose="02070309020205020404" pitchFamily="49" charset="0"/>
              </a:rPr>
              <a:t>          G72n…</a:t>
            </a:r>
          </a:p>
          <a:p>
            <a:r>
              <a:rPr lang="en-US" sz="2000" b="1" dirty="0">
                <a:solidFill>
                  <a:srgbClr val="5B9BD5"/>
                </a:solidFill>
                <a:latin typeface="Courier New" panose="02070309020205020404" pitchFamily="49" charset="0"/>
                <a:cs typeface="Courier New" panose="02070309020205020404" pitchFamily="49" charset="0"/>
              </a:rPr>
              <a:t>          a904…</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 name="Rectangle: Rounded Corners 1">
            <a:extLst>
              <a:ext uri="{FF2B5EF4-FFF2-40B4-BE49-F238E27FC236}">
                <a16:creationId xmlns:a16="http://schemas.microsoft.com/office/drawing/2014/main" id="{B02EBDAB-4CB7-E3BE-7E01-E692426EC024}"/>
              </a:ext>
            </a:extLst>
          </p:cNvPr>
          <p:cNvSpPr/>
          <p:nvPr/>
        </p:nvSpPr>
        <p:spPr>
          <a:xfrm>
            <a:off x="8299199" y="2070100"/>
            <a:ext cx="1035302" cy="46722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ADFBCE8B-1067-E72C-90E5-A2D09132165F}"/>
              </a:ext>
            </a:extLst>
          </p:cNvPr>
          <p:cNvSpPr/>
          <p:nvPr/>
        </p:nvSpPr>
        <p:spPr>
          <a:xfrm>
            <a:off x="3934426" y="3686440"/>
            <a:ext cx="992515" cy="354003"/>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Url BG3">
            <a:extLst>
              <a:ext uri="{FF2B5EF4-FFF2-40B4-BE49-F238E27FC236}">
                <a16:creationId xmlns:a16="http://schemas.microsoft.com/office/drawing/2014/main" id="{D216B3CC-CF08-9CD3-42CB-C8155EDDD5D7}"/>
              </a:ext>
            </a:extLst>
          </p:cNvPr>
          <p:cNvSpPr/>
          <p:nvPr/>
        </p:nvSpPr>
        <p:spPr>
          <a:xfrm>
            <a:off x="3315440" y="-1173125"/>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Hash3">
            <a:extLst>
              <a:ext uri="{FF2B5EF4-FFF2-40B4-BE49-F238E27FC236}">
                <a16:creationId xmlns:a16="http://schemas.microsoft.com/office/drawing/2014/main" id="{83B0F482-1546-4F55-84B5-8682FDEB053C}"/>
              </a:ext>
            </a:extLst>
          </p:cNvPr>
          <p:cNvSpPr txBox="1"/>
          <p:nvPr/>
        </p:nvSpPr>
        <p:spPr>
          <a:xfrm>
            <a:off x="7310707" y="-1159946"/>
            <a:ext cx="1260390" cy="461665"/>
          </a:xfrm>
          <a:prstGeom prst="rect">
            <a:avLst/>
          </a:prstGeom>
          <a:noFill/>
        </p:spPr>
        <p:txBody>
          <a:bodyPr wrap="square" rtlCol="0">
            <a:spAutoFit/>
          </a:bodyPr>
          <a:lstStyle/>
          <a:p>
            <a:r>
              <a:rPr lang="en-US" sz="2400" b="1" dirty="0">
                <a:solidFill>
                  <a:srgbClr val="5B9BD5"/>
                </a:solidFill>
                <a:latin typeface="Courier New" panose="02070309020205020404" pitchFamily="49" charset="0"/>
                <a:cs typeface="Courier New" panose="02070309020205020404" pitchFamily="49" charset="0"/>
              </a:rPr>
              <a:t>FG75…</a:t>
            </a:r>
            <a:endParaRPr lang="en-US" sz="2400" dirty="0">
              <a:solidFill>
                <a:srgbClr val="5B9BD5"/>
              </a:solidFill>
              <a:latin typeface="Courier New" panose="02070309020205020404" pitchFamily="49" charset="0"/>
              <a:cs typeface="Courier New" panose="02070309020205020404" pitchFamily="49" charset="0"/>
            </a:endParaRPr>
          </a:p>
        </p:txBody>
      </p:sp>
      <p:sp>
        <p:nvSpPr>
          <p:cNvPr id="9" name="!!HashFunc3">
            <a:extLst>
              <a:ext uri="{FF2B5EF4-FFF2-40B4-BE49-F238E27FC236}">
                <a16:creationId xmlns:a16="http://schemas.microsoft.com/office/drawing/2014/main" id="{25F84373-E995-D1F0-8753-2333961413F4}"/>
              </a:ext>
            </a:extLst>
          </p:cNvPr>
          <p:cNvSpPr txBox="1"/>
          <p:nvPr/>
        </p:nvSpPr>
        <p:spPr>
          <a:xfrm>
            <a:off x="3279509" y="-1179307"/>
            <a:ext cx="5659925"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10" name="!!Sig3">
            <a:extLst>
              <a:ext uri="{FF2B5EF4-FFF2-40B4-BE49-F238E27FC236}">
                <a16:creationId xmlns:a16="http://schemas.microsoft.com/office/drawing/2014/main" id="{4C21FB2F-A067-F4F5-9750-EECF04B6616C}"/>
              </a:ext>
            </a:extLst>
          </p:cNvPr>
          <p:cNvSpPr txBox="1"/>
          <p:nvPr/>
        </p:nvSpPr>
        <p:spPr>
          <a:xfrm>
            <a:off x="4156566" y="-787874"/>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VeZxG76M4mKp…</a:t>
            </a:r>
          </a:p>
        </p:txBody>
      </p:sp>
      <p:sp>
        <p:nvSpPr>
          <p:cNvPr id="11" name="Arrow: Bent 10">
            <a:extLst>
              <a:ext uri="{FF2B5EF4-FFF2-40B4-BE49-F238E27FC236}">
                <a16:creationId xmlns:a16="http://schemas.microsoft.com/office/drawing/2014/main" id="{C72DF9BB-95D2-7394-7B1B-7E97599B5F7F}"/>
              </a:ext>
            </a:extLst>
          </p:cNvPr>
          <p:cNvSpPr/>
          <p:nvPr/>
        </p:nvSpPr>
        <p:spPr>
          <a:xfrm flipV="1">
            <a:off x="3836515" y="-791997"/>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cxnSp>
        <p:nvCxnSpPr>
          <p:cNvPr id="13" name="Straight Arrow Connector 12">
            <a:extLst>
              <a:ext uri="{FF2B5EF4-FFF2-40B4-BE49-F238E27FC236}">
                <a16:creationId xmlns:a16="http://schemas.microsoft.com/office/drawing/2014/main" id="{93E418FC-7957-4D1E-7219-F2F29F44D18E}"/>
              </a:ext>
            </a:extLst>
          </p:cNvPr>
          <p:cNvCxnSpPr>
            <a:cxnSpLocks/>
          </p:cNvCxnSpPr>
          <p:nvPr/>
        </p:nvCxnSpPr>
        <p:spPr>
          <a:xfrm flipV="1">
            <a:off x="3388056" y="4735450"/>
            <a:ext cx="0" cy="524373"/>
          </a:xfrm>
          <a:prstGeom prst="straightConnector1">
            <a:avLst/>
          </a:prstGeom>
          <a:ln w="15875">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6B8EE5AE-9DF6-634C-1AC7-0DC20CB130BB}"/>
              </a:ext>
            </a:extLst>
          </p:cNvPr>
          <p:cNvSpPr txBox="1"/>
          <p:nvPr/>
        </p:nvSpPr>
        <p:spPr>
          <a:xfrm>
            <a:off x="6593792" y="2888155"/>
            <a:ext cx="3914253"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Track API Keys as a </a:t>
            </a:r>
            <a:r>
              <a:rPr lang="en-US" sz="2000" b="1" dirty="0">
                <a:solidFill>
                  <a:schemeClr val="bg1"/>
                </a:solidFill>
                <a:latin typeface="Corbel" panose="020B0503020204020204" pitchFamily="34" charset="0"/>
              </a:rPr>
              <a:t>key pair</a:t>
            </a:r>
            <a:r>
              <a:rPr lang="en-US" sz="2000" dirty="0">
                <a:solidFill>
                  <a:schemeClr val="bg1"/>
                </a:solidFill>
                <a:latin typeface="Corbel" panose="020B0503020204020204" pitchFamily="34" charset="0"/>
              </a:rPr>
              <a:t>:</a:t>
            </a:r>
          </a:p>
          <a:p>
            <a:pPr algn="ctr"/>
            <a:r>
              <a:rPr lang="en-US" sz="2000" dirty="0">
                <a:solidFill>
                  <a:schemeClr val="bg1"/>
                </a:solidFill>
                <a:latin typeface="Corbel" panose="020B0503020204020204" pitchFamily="34" charset="0"/>
              </a:rPr>
              <a:t>Pass the public ID with the request</a:t>
            </a:r>
          </a:p>
          <a:p>
            <a:pPr algn="ctr"/>
            <a:r>
              <a:rPr lang="en-US" sz="2000" dirty="0">
                <a:solidFill>
                  <a:schemeClr val="bg1"/>
                </a:solidFill>
                <a:latin typeface="Corbel" panose="020B0503020204020204" pitchFamily="34" charset="0"/>
              </a:rPr>
              <a:t>Private key used to sign requests</a:t>
            </a:r>
          </a:p>
        </p:txBody>
      </p:sp>
      <p:sp>
        <p:nvSpPr>
          <p:cNvPr id="15" name="TextBox 14">
            <a:extLst>
              <a:ext uri="{FF2B5EF4-FFF2-40B4-BE49-F238E27FC236}">
                <a16:creationId xmlns:a16="http://schemas.microsoft.com/office/drawing/2014/main" id="{6BF52475-0E60-D5B0-CB51-4590ADBBAF96}"/>
              </a:ext>
            </a:extLst>
          </p:cNvPr>
          <p:cNvSpPr txBox="1"/>
          <p:nvPr/>
        </p:nvSpPr>
        <p:spPr>
          <a:xfrm>
            <a:off x="1180406" y="5243564"/>
            <a:ext cx="4439095"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Key IDs </a:t>
            </a:r>
            <a:r>
              <a:rPr lang="en-US" sz="2000" b="1" dirty="0">
                <a:solidFill>
                  <a:schemeClr val="bg1"/>
                </a:solidFill>
                <a:latin typeface="Corbel" panose="020B0503020204020204" pitchFamily="34" charset="0"/>
              </a:rPr>
              <a:t>uniquely identify the API Key</a:t>
            </a:r>
            <a:endParaRPr lang="en-US" sz="2000" dirty="0">
              <a:solidFill>
                <a:schemeClr val="bg1"/>
              </a:solidFill>
              <a:latin typeface="Corbel" panose="020B0503020204020204" pitchFamily="34" charset="0"/>
            </a:endParaRPr>
          </a:p>
        </p:txBody>
      </p:sp>
    </p:spTree>
    <p:extLst>
      <p:ext uri="{BB962C8B-B14F-4D97-AF65-F5344CB8AC3E}">
        <p14:creationId xmlns:p14="http://schemas.microsoft.com/office/powerpoint/2010/main" val="479574381"/>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8" name="!!Url BG 3">
            <a:extLst>
              <a:ext uri="{FF2B5EF4-FFF2-40B4-BE49-F238E27FC236}">
                <a16:creationId xmlns:a16="http://schemas.microsoft.com/office/drawing/2014/main" id="{F87E4013-A2FD-E9D6-22EE-4C4033EDDBDD}"/>
              </a:ext>
            </a:extLst>
          </p:cNvPr>
          <p:cNvSpPr/>
          <p:nvPr/>
        </p:nvSpPr>
        <p:spPr>
          <a:xfrm>
            <a:off x="2590800" y="7237013"/>
            <a:ext cx="701039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2590800" y="7230831"/>
            <a:ext cx="7010400"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Authorization: </a:t>
            </a:r>
            <a:r>
              <a:rPr lang="en-US" sz="2400" b="1" dirty="0" err="1">
                <a:solidFill>
                  <a:srgbClr val="000000"/>
                </a:solidFill>
                <a:latin typeface="Courier New" panose="02070309020205020404" pitchFamily="49" charset="0"/>
                <a:cs typeface="Courier New" panose="02070309020205020404" pitchFamily="49" charset="0"/>
              </a:rPr>
              <a:t>ApiKey</a:t>
            </a:r>
            <a:r>
              <a:rPr lang="en-US" sz="2400" b="1" dirty="0">
                <a:solidFill>
                  <a:srgbClr val="000000"/>
                </a:solidFill>
                <a:latin typeface="Courier New" panose="02070309020205020404" pitchFamily="49" charset="0"/>
                <a:cs typeface="Courier New" panose="02070309020205020404" pitchFamily="49" charset="0"/>
              </a:rPr>
              <a:t> </a:t>
            </a:r>
            <a:r>
              <a:rPr lang="en-US" sz="2400" b="1" dirty="0">
                <a:solidFill>
                  <a:srgbClr val="F237E0"/>
                </a:solidFill>
                <a:latin typeface="Courier New" panose="02070309020205020404" pitchFamily="49" charset="0"/>
                <a:cs typeface="Courier New" panose="02070309020205020404" pitchFamily="49" charset="0"/>
              </a:rPr>
              <a:t>&lt;</a:t>
            </a:r>
            <a:r>
              <a:rPr lang="en-US" sz="2400" b="1" dirty="0" err="1">
                <a:solidFill>
                  <a:srgbClr val="F237E0"/>
                </a:solidFill>
                <a:latin typeface="Courier New" panose="02070309020205020404" pitchFamily="49" charset="0"/>
                <a:cs typeface="Courier New" panose="02070309020205020404" pitchFamily="49" charset="0"/>
              </a:rPr>
              <a:t>key_id</a:t>
            </a:r>
            <a:r>
              <a:rPr lang="en-US" sz="2400" b="1" dirty="0">
                <a:solidFill>
                  <a:srgbClr val="F237E0"/>
                </a:solidFill>
                <a:latin typeface="Courier New" panose="02070309020205020404" pitchFamily="49" charset="0"/>
                <a:cs typeface="Courier New" panose="02070309020205020404" pitchFamily="49" charset="0"/>
              </a:rPr>
              <a:t>&gt;:&lt;sig&gt;</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86677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8165400"/>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556909" y="87410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1725833" y="8741000"/>
            <a:ext cx="3470099" cy="149760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1861974" y="88810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2433950" y="8876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2433950" y="9198724"/>
            <a:ext cx="1723549"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JF3Am</a:t>
            </a:r>
            <a:r>
              <a:rPr lang="en-US" sz="2000" dirty="0">
                <a:latin typeface="Courier New" panose="02070309020205020404" pitchFamily="49" charset="0"/>
                <a:cs typeface="Courier New" panose="02070309020205020404" pitchFamily="49" charset="0"/>
              </a:rPr>
              <a:t>: </a:t>
            </a:r>
          </a:p>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nP4!g</a:t>
            </a:r>
            <a:r>
              <a:rPr lang="en-US" sz="2000" dirty="0">
                <a:latin typeface="Courier New" panose="02070309020205020404" pitchFamily="49" charset="0"/>
                <a:cs typeface="Courier New" panose="02070309020205020404" pitchFamily="49" charset="0"/>
              </a:rPr>
              <a:t>:</a:t>
            </a:r>
          </a:p>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tHa35</a:t>
            </a:r>
            <a:r>
              <a:rPr lang="en-US" sz="2000" dirty="0">
                <a:latin typeface="Courier New" panose="02070309020205020404" pitchFamily="49" charset="0"/>
                <a:cs typeface="Courier New" panose="02070309020205020404" pitchFamily="49" charset="0"/>
              </a:rPr>
              <a:t>:</a:t>
            </a:r>
          </a:p>
        </p:txBody>
      </p:sp>
      <p:sp>
        <p:nvSpPr>
          <p:cNvPr id="53" name="!!ApiKeyTxt">
            <a:extLst>
              <a:ext uri="{FF2B5EF4-FFF2-40B4-BE49-F238E27FC236}">
                <a16:creationId xmlns:a16="http://schemas.microsoft.com/office/drawing/2014/main" id="{A6B27B1C-8744-08C2-0FE0-0BE2299918A9}"/>
              </a:ext>
            </a:extLst>
          </p:cNvPr>
          <p:cNvSpPr txBox="1"/>
          <p:nvPr/>
        </p:nvSpPr>
        <p:spPr>
          <a:xfrm>
            <a:off x="2433951" y="9198725"/>
            <a:ext cx="2492990" cy="1015663"/>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p>
          <a:p>
            <a:r>
              <a:rPr lang="en-US" sz="2000" b="1" dirty="0">
                <a:solidFill>
                  <a:srgbClr val="5B9BD5"/>
                </a:solidFill>
                <a:latin typeface="Courier New" panose="02070309020205020404" pitchFamily="49" charset="0"/>
                <a:cs typeface="Courier New" panose="02070309020205020404" pitchFamily="49" charset="0"/>
              </a:rPr>
              <a:t>          G72n…</a:t>
            </a:r>
          </a:p>
          <a:p>
            <a:r>
              <a:rPr lang="en-US" sz="2000" b="1" dirty="0">
                <a:solidFill>
                  <a:srgbClr val="5B9BD5"/>
                </a:solidFill>
                <a:latin typeface="Courier New" panose="02070309020205020404" pitchFamily="49" charset="0"/>
                <a:cs typeface="Courier New" panose="02070309020205020404" pitchFamily="49" charset="0"/>
              </a:rPr>
              <a:t>          a904…</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 name="Rectangle: Rounded Corners 1">
            <a:extLst>
              <a:ext uri="{FF2B5EF4-FFF2-40B4-BE49-F238E27FC236}">
                <a16:creationId xmlns:a16="http://schemas.microsoft.com/office/drawing/2014/main" id="{B02EBDAB-4CB7-E3BE-7E01-E692426EC024}"/>
              </a:ext>
            </a:extLst>
          </p:cNvPr>
          <p:cNvSpPr/>
          <p:nvPr/>
        </p:nvSpPr>
        <p:spPr>
          <a:xfrm>
            <a:off x="8299199" y="7594600"/>
            <a:ext cx="1035302" cy="46722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EF7D4ED-E2C8-A26F-320A-DEA4BA551104}"/>
              </a:ext>
            </a:extLst>
          </p:cNvPr>
          <p:cNvSpPr txBox="1"/>
          <p:nvPr/>
        </p:nvSpPr>
        <p:spPr>
          <a:xfrm>
            <a:off x="6593792" y="8412655"/>
            <a:ext cx="3914253"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Track API Keys as a </a:t>
            </a:r>
            <a:r>
              <a:rPr lang="en-US" sz="2000" b="1" dirty="0">
                <a:solidFill>
                  <a:schemeClr val="bg1"/>
                </a:solidFill>
                <a:latin typeface="Corbel" panose="020B0503020204020204" pitchFamily="34" charset="0"/>
              </a:rPr>
              <a:t>key pair</a:t>
            </a:r>
            <a:r>
              <a:rPr lang="en-US" sz="2000" dirty="0">
                <a:solidFill>
                  <a:schemeClr val="bg1"/>
                </a:solidFill>
                <a:latin typeface="Corbel" panose="020B0503020204020204" pitchFamily="34" charset="0"/>
              </a:rPr>
              <a:t>:</a:t>
            </a:r>
          </a:p>
          <a:p>
            <a:pPr algn="ctr"/>
            <a:r>
              <a:rPr lang="en-US" sz="2000" dirty="0">
                <a:solidFill>
                  <a:schemeClr val="bg1"/>
                </a:solidFill>
                <a:latin typeface="Corbel" panose="020B0503020204020204" pitchFamily="34" charset="0"/>
              </a:rPr>
              <a:t>Pass the public ID with the request</a:t>
            </a:r>
          </a:p>
          <a:p>
            <a:pPr algn="ctr"/>
            <a:r>
              <a:rPr lang="en-US" sz="2000" dirty="0">
                <a:solidFill>
                  <a:schemeClr val="bg1"/>
                </a:solidFill>
                <a:latin typeface="Corbel" panose="020B0503020204020204" pitchFamily="34" charset="0"/>
              </a:rPr>
              <a:t>Private key used to sign requests</a:t>
            </a:r>
          </a:p>
        </p:txBody>
      </p:sp>
      <p:sp>
        <p:nvSpPr>
          <p:cNvPr id="5" name="Rectangle: Rounded Corners 4">
            <a:extLst>
              <a:ext uri="{FF2B5EF4-FFF2-40B4-BE49-F238E27FC236}">
                <a16:creationId xmlns:a16="http://schemas.microsoft.com/office/drawing/2014/main" id="{ADFBCE8B-1067-E72C-90E5-A2D09132165F}"/>
              </a:ext>
            </a:extLst>
          </p:cNvPr>
          <p:cNvSpPr/>
          <p:nvPr/>
        </p:nvSpPr>
        <p:spPr>
          <a:xfrm>
            <a:off x="3934426" y="9210940"/>
            <a:ext cx="992515" cy="354003"/>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Url BG3">
            <a:extLst>
              <a:ext uri="{FF2B5EF4-FFF2-40B4-BE49-F238E27FC236}">
                <a16:creationId xmlns:a16="http://schemas.microsoft.com/office/drawing/2014/main" id="{7B28E267-95A4-C848-73CB-00AB3EC31E47}"/>
              </a:ext>
            </a:extLst>
          </p:cNvPr>
          <p:cNvSpPr/>
          <p:nvPr/>
        </p:nvSpPr>
        <p:spPr>
          <a:xfrm>
            <a:off x="3315440" y="2840075"/>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Hash3">
            <a:extLst>
              <a:ext uri="{FF2B5EF4-FFF2-40B4-BE49-F238E27FC236}">
                <a16:creationId xmlns:a16="http://schemas.microsoft.com/office/drawing/2014/main" id="{C5A1CD6A-3CAC-3B54-A1A5-0E11BB619320}"/>
              </a:ext>
            </a:extLst>
          </p:cNvPr>
          <p:cNvSpPr txBox="1"/>
          <p:nvPr/>
        </p:nvSpPr>
        <p:spPr>
          <a:xfrm>
            <a:off x="7310707" y="2853254"/>
            <a:ext cx="1260390" cy="461665"/>
          </a:xfrm>
          <a:prstGeom prst="rect">
            <a:avLst/>
          </a:prstGeom>
          <a:noFill/>
        </p:spPr>
        <p:txBody>
          <a:bodyPr wrap="square" rtlCol="0">
            <a:spAutoFit/>
          </a:bodyPr>
          <a:lstStyle/>
          <a:p>
            <a:r>
              <a:rPr lang="en-US" sz="2400" b="1" dirty="0">
                <a:solidFill>
                  <a:srgbClr val="5B9BD5"/>
                </a:solidFill>
                <a:latin typeface="Courier New" panose="02070309020205020404" pitchFamily="49" charset="0"/>
                <a:cs typeface="Courier New" panose="02070309020205020404" pitchFamily="49" charset="0"/>
              </a:rPr>
              <a:t>FG75…</a:t>
            </a:r>
            <a:endParaRPr lang="en-US" sz="2400" dirty="0">
              <a:solidFill>
                <a:srgbClr val="5B9BD5"/>
              </a:solidFill>
              <a:latin typeface="Courier New" panose="02070309020205020404" pitchFamily="49" charset="0"/>
              <a:cs typeface="Courier New" panose="02070309020205020404" pitchFamily="49" charset="0"/>
            </a:endParaRPr>
          </a:p>
        </p:txBody>
      </p:sp>
      <p:sp>
        <p:nvSpPr>
          <p:cNvPr id="9" name="!!HashFunc3">
            <a:extLst>
              <a:ext uri="{FF2B5EF4-FFF2-40B4-BE49-F238E27FC236}">
                <a16:creationId xmlns:a16="http://schemas.microsoft.com/office/drawing/2014/main" id="{389D23E8-FF45-951B-D1ED-7DD35BD13F22}"/>
              </a:ext>
            </a:extLst>
          </p:cNvPr>
          <p:cNvSpPr txBox="1"/>
          <p:nvPr/>
        </p:nvSpPr>
        <p:spPr>
          <a:xfrm>
            <a:off x="3279509" y="2833893"/>
            <a:ext cx="5659925"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10" name="!!Sig3">
            <a:extLst>
              <a:ext uri="{FF2B5EF4-FFF2-40B4-BE49-F238E27FC236}">
                <a16:creationId xmlns:a16="http://schemas.microsoft.com/office/drawing/2014/main" id="{834CC1A1-08BD-DE91-57DE-3A627ACFC650}"/>
              </a:ext>
            </a:extLst>
          </p:cNvPr>
          <p:cNvSpPr txBox="1"/>
          <p:nvPr/>
        </p:nvSpPr>
        <p:spPr>
          <a:xfrm>
            <a:off x="4156566" y="3225326"/>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VeZxG76M4mKp…</a:t>
            </a:r>
          </a:p>
        </p:txBody>
      </p:sp>
      <p:sp>
        <p:nvSpPr>
          <p:cNvPr id="11" name="Arrow: Bent 10">
            <a:extLst>
              <a:ext uri="{FF2B5EF4-FFF2-40B4-BE49-F238E27FC236}">
                <a16:creationId xmlns:a16="http://schemas.microsoft.com/office/drawing/2014/main" id="{F4D24C34-8320-1705-102F-D469AA0510C4}"/>
              </a:ext>
            </a:extLst>
          </p:cNvPr>
          <p:cNvSpPr/>
          <p:nvPr/>
        </p:nvSpPr>
        <p:spPr>
          <a:xfrm flipV="1">
            <a:off x="3836515" y="3221203"/>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12" name="TextBox 11">
            <a:extLst>
              <a:ext uri="{FF2B5EF4-FFF2-40B4-BE49-F238E27FC236}">
                <a16:creationId xmlns:a16="http://schemas.microsoft.com/office/drawing/2014/main" id="{7FD4C689-C976-365D-A229-A43272BECCA2}"/>
              </a:ext>
            </a:extLst>
          </p:cNvPr>
          <p:cNvSpPr txBox="1"/>
          <p:nvPr/>
        </p:nvSpPr>
        <p:spPr>
          <a:xfrm>
            <a:off x="3915167" y="1996694"/>
            <a:ext cx="1805310"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Message</a:t>
            </a:r>
          </a:p>
        </p:txBody>
      </p:sp>
      <p:sp>
        <p:nvSpPr>
          <p:cNvPr id="15" name="TextBox 14">
            <a:extLst>
              <a:ext uri="{FF2B5EF4-FFF2-40B4-BE49-F238E27FC236}">
                <a16:creationId xmlns:a16="http://schemas.microsoft.com/office/drawing/2014/main" id="{A8017362-7115-6FEE-C0A3-D86493331FE9}"/>
              </a:ext>
            </a:extLst>
          </p:cNvPr>
          <p:cNvSpPr txBox="1"/>
          <p:nvPr/>
        </p:nvSpPr>
        <p:spPr>
          <a:xfrm>
            <a:off x="5193343" y="4164861"/>
            <a:ext cx="1805310"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Authentication Code</a:t>
            </a:r>
          </a:p>
        </p:txBody>
      </p:sp>
      <p:cxnSp>
        <p:nvCxnSpPr>
          <p:cNvPr id="16" name="Straight Arrow Connector 15">
            <a:extLst>
              <a:ext uri="{FF2B5EF4-FFF2-40B4-BE49-F238E27FC236}">
                <a16:creationId xmlns:a16="http://schemas.microsoft.com/office/drawing/2014/main" id="{B1CD0645-5AA5-5078-3C94-3E72720674D4}"/>
              </a:ext>
            </a:extLst>
          </p:cNvPr>
          <p:cNvCxnSpPr>
            <a:cxnSpLocks/>
            <a:stCxn id="12" idx="2"/>
          </p:cNvCxnSpPr>
          <p:nvPr/>
        </p:nvCxnSpPr>
        <p:spPr>
          <a:xfrm>
            <a:off x="4817822" y="2396804"/>
            <a:ext cx="0" cy="372072"/>
          </a:xfrm>
          <a:prstGeom prst="straightConnector1">
            <a:avLst/>
          </a:prstGeom>
          <a:ln w="15875">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B033E0B6-1204-B4BB-E184-825A35404347}"/>
              </a:ext>
            </a:extLst>
          </p:cNvPr>
          <p:cNvCxnSpPr>
            <a:cxnSpLocks/>
            <a:stCxn id="15" idx="0"/>
          </p:cNvCxnSpPr>
          <p:nvPr/>
        </p:nvCxnSpPr>
        <p:spPr>
          <a:xfrm flipV="1">
            <a:off x="6095998" y="3686991"/>
            <a:ext cx="2" cy="477870"/>
          </a:xfrm>
          <a:prstGeom prst="straightConnector1">
            <a:avLst/>
          </a:prstGeom>
          <a:ln w="15875">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C8E1A720-B3B6-143F-E4FC-D7911621F29E}"/>
              </a:ext>
            </a:extLst>
          </p:cNvPr>
          <p:cNvSpPr txBox="1"/>
          <p:nvPr/>
        </p:nvSpPr>
        <p:spPr>
          <a:xfrm>
            <a:off x="1233712" y="10883688"/>
            <a:ext cx="4271124"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Key IDs </a:t>
            </a:r>
            <a:r>
              <a:rPr lang="en-US" sz="2000" b="1" dirty="0">
                <a:solidFill>
                  <a:schemeClr val="bg1"/>
                </a:solidFill>
                <a:latin typeface="Corbel" panose="020B0503020204020204" pitchFamily="34" charset="0"/>
              </a:rPr>
              <a:t>uniquely identify the API Key</a:t>
            </a:r>
            <a:endParaRPr lang="en-US" sz="2000" dirty="0">
              <a:solidFill>
                <a:schemeClr val="bg1"/>
              </a:solidFill>
              <a:latin typeface="Corbel" panose="020B0503020204020204" pitchFamily="34" charset="0"/>
            </a:endParaRPr>
          </a:p>
        </p:txBody>
      </p:sp>
      <p:cxnSp>
        <p:nvCxnSpPr>
          <p:cNvPr id="20" name="Straight Arrow Connector 19">
            <a:extLst>
              <a:ext uri="{FF2B5EF4-FFF2-40B4-BE49-F238E27FC236}">
                <a16:creationId xmlns:a16="http://schemas.microsoft.com/office/drawing/2014/main" id="{463FCB73-4D05-61C0-388D-60D7ACDB1210}"/>
              </a:ext>
            </a:extLst>
          </p:cNvPr>
          <p:cNvCxnSpPr>
            <a:cxnSpLocks/>
          </p:cNvCxnSpPr>
          <p:nvPr/>
        </p:nvCxnSpPr>
        <p:spPr>
          <a:xfrm flipV="1">
            <a:off x="3388056" y="10375574"/>
            <a:ext cx="0" cy="524373"/>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D9DB1BA2-FF9A-F1A6-CFCF-26BB3879DD36}"/>
              </a:ext>
            </a:extLst>
          </p:cNvPr>
          <p:cNvSpPr txBox="1"/>
          <p:nvPr/>
        </p:nvSpPr>
        <p:spPr>
          <a:xfrm>
            <a:off x="2131571" y="5509215"/>
            <a:ext cx="7395850" cy="954107"/>
          </a:xfrm>
          <a:prstGeom prst="rect">
            <a:avLst/>
          </a:prstGeom>
          <a:noFill/>
        </p:spPr>
        <p:txBody>
          <a:bodyPr wrap="square" rtlCol="0">
            <a:spAutoFit/>
          </a:bodyPr>
          <a:lstStyle/>
          <a:p>
            <a:pPr algn="ctr"/>
            <a:r>
              <a:rPr lang="en-US" sz="2800" b="1" dirty="0">
                <a:solidFill>
                  <a:schemeClr val="bg1"/>
                </a:solidFill>
                <a:latin typeface="Corbel" panose="020B0503020204020204" pitchFamily="34" charset="0"/>
              </a:rPr>
              <a:t>H</a:t>
            </a:r>
            <a:r>
              <a:rPr lang="en-US" sz="2800" dirty="0">
                <a:solidFill>
                  <a:schemeClr val="bg1"/>
                </a:solidFill>
                <a:latin typeface="Corbel" panose="020B0503020204020204" pitchFamily="34" charset="0"/>
              </a:rPr>
              <a:t>ash-based </a:t>
            </a:r>
            <a:r>
              <a:rPr lang="en-US" sz="2800" b="1" dirty="0">
                <a:solidFill>
                  <a:schemeClr val="bg1"/>
                </a:solidFill>
                <a:latin typeface="Corbel" panose="020B0503020204020204" pitchFamily="34" charset="0"/>
              </a:rPr>
              <a:t>M</a:t>
            </a:r>
            <a:r>
              <a:rPr lang="en-US" sz="2800" dirty="0">
                <a:solidFill>
                  <a:schemeClr val="bg1"/>
                </a:solidFill>
                <a:latin typeface="Corbel" panose="020B0503020204020204" pitchFamily="34" charset="0"/>
              </a:rPr>
              <a:t>essage </a:t>
            </a:r>
            <a:r>
              <a:rPr lang="en-US" sz="2800" b="1" dirty="0">
                <a:solidFill>
                  <a:schemeClr val="bg1"/>
                </a:solidFill>
                <a:latin typeface="Corbel" panose="020B0503020204020204" pitchFamily="34" charset="0"/>
              </a:rPr>
              <a:t>A</a:t>
            </a:r>
            <a:r>
              <a:rPr lang="en-US" sz="2800" dirty="0">
                <a:solidFill>
                  <a:schemeClr val="bg1"/>
                </a:solidFill>
                <a:latin typeface="Corbel" panose="020B0503020204020204" pitchFamily="34" charset="0"/>
              </a:rPr>
              <a:t>uthentication </a:t>
            </a:r>
            <a:r>
              <a:rPr lang="en-US" sz="2800" b="1" dirty="0">
                <a:solidFill>
                  <a:schemeClr val="bg1"/>
                </a:solidFill>
                <a:latin typeface="Corbel" panose="020B0503020204020204" pitchFamily="34" charset="0"/>
              </a:rPr>
              <a:t>C</a:t>
            </a:r>
            <a:r>
              <a:rPr lang="en-US" sz="2800" dirty="0">
                <a:solidFill>
                  <a:schemeClr val="bg1"/>
                </a:solidFill>
                <a:latin typeface="Corbel" panose="020B0503020204020204" pitchFamily="34" charset="0"/>
              </a:rPr>
              <a:t>ode</a:t>
            </a:r>
            <a:br>
              <a:rPr lang="en-US" sz="2800" dirty="0">
                <a:solidFill>
                  <a:schemeClr val="bg1"/>
                </a:solidFill>
                <a:latin typeface="Corbel" panose="020B0503020204020204" pitchFamily="34" charset="0"/>
              </a:rPr>
            </a:br>
            <a:r>
              <a:rPr lang="en-US" sz="2800" dirty="0">
                <a:solidFill>
                  <a:schemeClr val="bg1"/>
                </a:solidFill>
                <a:latin typeface="Corbel" panose="020B0503020204020204" pitchFamily="34" charset="0"/>
              </a:rPr>
              <a:t>(HMAC)</a:t>
            </a:r>
            <a:endParaRPr lang="en-US" sz="2800" b="1" dirty="0">
              <a:solidFill>
                <a:schemeClr val="bg1"/>
              </a:solidFill>
              <a:latin typeface="Corbel" panose="020B0503020204020204" pitchFamily="34" charset="0"/>
            </a:endParaRPr>
          </a:p>
        </p:txBody>
      </p:sp>
    </p:spTree>
    <p:extLst>
      <p:ext uri="{BB962C8B-B14F-4D97-AF65-F5344CB8AC3E}">
        <p14:creationId xmlns:p14="http://schemas.microsoft.com/office/powerpoint/2010/main" val="425290243"/>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par>
                                <p:cTn id="16" presetID="10" presetClass="entr" presetSubtype="0" fill="hold" nodeType="with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21"/>
                                        </p:tgtEl>
                                        <p:attrNameLst>
                                          <p:attrName>style.visibility</p:attrName>
                                        </p:attrNameLst>
                                      </p:cBhvr>
                                      <p:to>
                                        <p:strVal val="visible"/>
                                      </p:to>
                                    </p:set>
                                    <p:anim calcmode="lin" valueType="num">
                                      <p:cBhvr additive="base">
                                        <p:cTn id="23" dur="500" fill="hold"/>
                                        <p:tgtEl>
                                          <p:spTgt spid="21"/>
                                        </p:tgtEl>
                                        <p:attrNameLst>
                                          <p:attrName>ppt_x</p:attrName>
                                        </p:attrNameLst>
                                      </p:cBhvr>
                                      <p:tavLst>
                                        <p:tav tm="0">
                                          <p:val>
                                            <p:strVal val="#ppt_x"/>
                                          </p:val>
                                        </p:tav>
                                        <p:tav tm="100000">
                                          <p:val>
                                            <p:strVal val="#ppt_x"/>
                                          </p:val>
                                        </p:tav>
                                      </p:tavLst>
                                    </p:anim>
                                    <p:anim calcmode="lin" valueType="num">
                                      <p:cBhvr additive="base">
                                        <p:cTn id="24"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5" grpId="0"/>
      <p:bldP spid="21" grpId="0"/>
    </p:bldLst>
  </p:timing>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a:extLst>
            <a:ext uri="{FF2B5EF4-FFF2-40B4-BE49-F238E27FC236}">
              <a16:creationId xmlns:a16="http://schemas.microsoft.com/office/drawing/2014/main" id="{E4C1B423-FD83-C96C-5BC5-08D7F460BD7E}"/>
            </a:ext>
          </a:extLst>
        </p:cNvPr>
        <p:cNvGrpSpPr/>
        <p:nvPr/>
      </p:nvGrpSpPr>
      <p:grpSpPr>
        <a:xfrm>
          <a:off x="0" y="0"/>
          <a:ext cx="0" cy="0"/>
          <a:chOff x="0" y="0"/>
          <a:chExt cx="0" cy="0"/>
        </a:xfrm>
      </p:grpSpPr>
      <p:sp>
        <p:nvSpPr>
          <p:cNvPr id="28" name="!!Url BG 3">
            <a:extLst>
              <a:ext uri="{FF2B5EF4-FFF2-40B4-BE49-F238E27FC236}">
                <a16:creationId xmlns:a16="http://schemas.microsoft.com/office/drawing/2014/main" id="{8655E606-05EC-0D88-5FF0-AD08754DECF0}"/>
              </a:ext>
            </a:extLst>
          </p:cNvPr>
          <p:cNvSpPr/>
          <p:nvPr/>
        </p:nvSpPr>
        <p:spPr>
          <a:xfrm>
            <a:off x="2590800" y="7237013"/>
            <a:ext cx="701039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6E767C89-630D-A94B-1D9F-0F63A56EB41E}"/>
              </a:ext>
            </a:extLst>
          </p:cNvPr>
          <p:cNvSpPr txBox="1"/>
          <p:nvPr/>
        </p:nvSpPr>
        <p:spPr>
          <a:xfrm>
            <a:off x="2590800" y="7230831"/>
            <a:ext cx="7010400"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Authorization: </a:t>
            </a:r>
            <a:r>
              <a:rPr lang="en-US" sz="2400" b="1" dirty="0" err="1">
                <a:solidFill>
                  <a:srgbClr val="000000"/>
                </a:solidFill>
                <a:latin typeface="Courier New" panose="02070309020205020404" pitchFamily="49" charset="0"/>
                <a:cs typeface="Courier New" panose="02070309020205020404" pitchFamily="49" charset="0"/>
              </a:rPr>
              <a:t>ApiKey</a:t>
            </a:r>
            <a:r>
              <a:rPr lang="en-US" sz="2400" b="1" dirty="0">
                <a:solidFill>
                  <a:srgbClr val="000000"/>
                </a:solidFill>
                <a:latin typeface="Courier New" panose="02070309020205020404" pitchFamily="49" charset="0"/>
                <a:cs typeface="Courier New" panose="02070309020205020404" pitchFamily="49" charset="0"/>
              </a:rPr>
              <a:t> </a:t>
            </a:r>
            <a:r>
              <a:rPr lang="en-US" sz="2400" b="1" dirty="0">
                <a:solidFill>
                  <a:srgbClr val="F237E0"/>
                </a:solidFill>
                <a:latin typeface="Courier New" panose="02070309020205020404" pitchFamily="49" charset="0"/>
                <a:cs typeface="Courier New" panose="02070309020205020404" pitchFamily="49" charset="0"/>
              </a:rPr>
              <a:t>&lt;</a:t>
            </a:r>
            <a:r>
              <a:rPr lang="en-US" sz="2400" b="1" dirty="0" err="1">
                <a:solidFill>
                  <a:srgbClr val="F237E0"/>
                </a:solidFill>
                <a:latin typeface="Courier New" panose="02070309020205020404" pitchFamily="49" charset="0"/>
                <a:cs typeface="Courier New" panose="02070309020205020404" pitchFamily="49" charset="0"/>
              </a:rPr>
              <a:t>key_id</a:t>
            </a:r>
            <a:r>
              <a:rPr lang="en-US" sz="2400" b="1" dirty="0">
                <a:solidFill>
                  <a:srgbClr val="F237E0"/>
                </a:solidFill>
                <a:latin typeface="Courier New" panose="02070309020205020404" pitchFamily="49" charset="0"/>
                <a:cs typeface="Courier New" panose="02070309020205020404" pitchFamily="49" charset="0"/>
              </a:rPr>
              <a:t>&gt;:&lt;sig&gt;</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pic>
        <p:nvPicPr>
          <p:cNvPr id="23" name="Picture 22">
            <a:extLst>
              <a:ext uri="{FF2B5EF4-FFF2-40B4-BE49-F238E27FC236}">
                <a16:creationId xmlns:a16="http://schemas.microsoft.com/office/drawing/2014/main" id="{17154CB0-3B8D-3F3B-6373-10DDBB178A5B}"/>
              </a:ext>
            </a:extLst>
          </p:cNvPr>
          <p:cNvPicPr>
            <a:picLocks noChangeAspect="1"/>
          </p:cNvPicPr>
          <p:nvPr/>
        </p:nvPicPr>
        <p:blipFill>
          <a:blip r:embed="rId3"/>
          <a:stretch>
            <a:fillRect/>
          </a:stretch>
        </p:blipFill>
        <p:spPr>
          <a:xfrm>
            <a:off x="5730616" y="8667798"/>
            <a:ext cx="930283" cy="992661"/>
          </a:xfrm>
          <a:prstGeom prst="rect">
            <a:avLst/>
          </a:prstGeom>
        </p:spPr>
      </p:pic>
      <p:cxnSp>
        <p:nvCxnSpPr>
          <p:cNvPr id="33" name="!!Arrow 4">
            <a:extLst>
              <a:ext uri="{FF2B5EF4-FFF2-40B4-BE49-F238E27FC236}">
                <a16:creationId xmlns:a16="http://schemas.microsoft.com/office/drawing/2014/main" id="{03F06BD5-82C3-CC68-EBE7-7BA55B7C9C3C}"/>
              </a:ext>
            </a:extLst>
          </p:cNvPr>
          <p:cNvCxnSpPr>
            <a:cxnSpLocks/>
          </p:cNvCxnSpPr>
          <p:nvPr/>
        </p:nvCxnSpPr>
        <p:spPr>
          <a:xfrm flipV="1">
            <a:off x="6150313" y="8165400"/>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pic>
        <p:nvPicPr>
          <p:cNvPr id="37" name="Picture 36">
            <a:extLst>
              <a:ext uri="{FF2B5EF4-FFF2-40B4-BE49-F238E27FC236}">
                <a16:creationId xmlns:a16="http://schemas.microsoft.com/office/drawing/2014/main" id="{3AB26676-7B14-32E7-D1F6-18C779A947BC}"/>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556909" y="8741001"/>
            <a:ext cx="1007647" cy="1016935"/>
          </a:xfrm>
          <a:prstGeom prst="rect">
            <a:avLst/>
          </a:prstGeom>
        </p:spPr>
      </p:pic>
      <p:sp>
        <p:nvSpPr>
          <p:cNvPr id="41" name="Rectangle: Rounded Corners 40">
            <a:extLst>
              <a:ext uri="{FF2B5EF4-FFF2-40B4-BE49-F238E27FC236}">
                <a16:creationId xmlns:a16="http://schemas.microsoft.com/office/drawing/2014/main" id="{BA8A29A8-362C-DE8A-48B7-98BF8778B8BF}"/>
              </a:ext>
            </a:extLst>
          </p:cNvPr>
          <p:cNvSpPr/>
          <p:nvPr/>
        </p:nvSpPr>
        <p:spPr>
          <a:xfrm>
            <a:off x="1725833" y="8741000"/>
            <a:ext cx="3470099" cy="149760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CC7D378E-7BBF-60BC-0154-E795C76BC6DC}"/>
              </a:ext>
            </a:extLst>
          </p:cNvPr>
          <p:cNvGrpSpPr/>
          <p:nvPr/>
        </p:nvGrpSpPr>
        <p:grpSpPr>
          <a:xfrm>
            <a:off x="1861974" y="8881078"/>
            <a:ext cx="528269" cy="683865"/>
            <a:chOff x="9592919" y="3281030"/>
            <a:chExt cx="2412301" cy="3122817"/>
          </a:xfrm>
        </p:grpSpPr>
        <p:sp>
          <p:nvSpPr>
            <p:cNvPr id="43" name="Freeform 158">
              <a:extLst>
                <a:ext uri="{FF2B5EF4-FFF2-40B4-BE49-F238E27FC236}">
                  <a16:creationId xmlns:a16="http://schemas.microsoft.com/office/drawing/2014/main" id="{8A71C419-D86C-B4AE-3DE7-BA458652E226}"/>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B0C9FC34-B959-B91D-54B1-4567700F9CBF}"/>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078A9593-93FC-52DD-1908-999C51398B10}"/>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42F14329-5588-DC7B-8A69-E6114C81EF21}"/>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AA99A488-5C67-2ED2-9BAE-827703AB4DB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61B00D71-00F4-9E83-E500-1B30E862935E}"/>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FA4E40D7-E1C5-DEB0-B57C-E09BF11AED9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8919ABBE-7D90-900D-AA69-80CF4FBFDF2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2846F6F1-F345-9236-51DD-19AF206CAB2C}"/>
              </a:ext>
            </a:extLst>
          </p:cNvPr>
          <p:cNvSpPr txBox="1"/>
          <p:nvPr/>
        </p:nvSpPr>
        <p:spPr>
          <a:xfrm>
            <a:off x="2433950" y="8876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902521EA-0D69-29F3-FABB-0FFB5073D254}"/>
              </a:ext>
            </a:extLst>
          </p:cNvPr>
          <p:cNvSpPr txBox="1"/>
          <p:nvPr/>
        </p:nvSpPr>
        <p:spPr>
          <a:xfrm>
            <a:off x="2433950" y="9198724"/>
            <a:ext cx="1723549"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JF3Am</a:t>
            </a:r>
            <a:r>
              <a:rPr lang="en-US" sz="2000" dirty="0">
                <a:latin typeface="Courier New" panose="02070309020205020404" pitchFamily="49" charset="0"/>
                <a:cs typeface="Courier New" panose="02070309020205020404" pitchFamily="49" charset="0"/>
              </a:rPr>
              <a:t>: </a:t>
            </a:r>
          </a:p>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nP4!g</a:t>
            </a:r>
            <a:r>
              <a:rPr lang="en-US" sz="2000" dirty="0">
                <a:latin typeface="Courier New" panose="02070309020205020404" pitchFamily="49" charset="0"/>
                <a:cs typeface="Courier New" panose="02070309020205020404" pitchFamily="49" charset="0"/>
              </a:rPr>
              <a:t>:</a:t>
            </a:r>
          </a:p>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tHa35</a:t>
            </a:r>
            <a:r>
              <a:rPr lang="en-US" sz="2000" dirty="0">
                <a:latin typeface="Courier New" panose="02070309020205020404" pitchFamily="49" charset="0"/>
                <a:cs typeface="Courier New" panose="02070309020205020404" pitchFamily="49" charset="0"/>
              </a:rPr>
              <a:t>:</a:t>
            </a:r>
          </a:p>
        </p:txBody>
      </p:sp>
      <p:sp>
        <p:nvSpPr>
          <p:cNvPr id="53" name="!!ApiKeyTxt">
            <a:extLst>
              <a:ext uri="{FF2B5EF4-FFF2-40B4-BE49-F238E27FC236}">
                <a16:creationId xmlns:a16="http://schemas.microsoft.com/office/drawing/2014/main" id="{B330D504-0C30-1F6D-8118-DA80F1D6D016}"/>
              </a:ext>
            </a:extLst>
          </p:cNvPr>
          <p:cNvSpPr txBox="1"/>
          <p:nvPr/>
        </p:nvSpPr>
        <p:spPr>
          <a:xfrm>
            <a:off x="2433951" y="9198725"/>
            <a:ext cx="2492990" cy="1015663"/>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p>
          <a:p>
            <a:r>
              <a:rPr lang="en-US" sz="2000" b="1" dirty="0">
                <a:solidFill>
                  <a:srgbClr val="5B9BD5"/>
                </a:solidFill>
                <a:latin typeface="Courier New" panose="02070309020205020404" pitchFamily="49" charset="0"/>
                <a:cs typeface="Courier New" panose="02070309020205020404" pitchFamily="49" charset="0"/>
              </a:rPr>
              <a:t>          G72n…</a:t>
            </a:r>
          </a:p>
          <a:p>
            <a:r>
              <a:rPr lang="en-US" sz="2000" b="1" dirty="0">
                <a:solidFill>
                  <a:srgbClr val="5B9BD5"/>
                </a:solidFill>
                <a:latin typeface="Courier New" panose="02070309020205020404" pitchFamily="49" charset="0"/>
                <a:cs typeface="Courier New" panose="02070309020205020404" pitchFamily="49" charset="0"/>
              </a:rPr>
              <a:t>          a904…</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 name="Rectangle: Rounded Corners 1">
            <a:extLst>
              <a:ext uri="{FF2B5EF4-FFF2-40B4-BE49-F238E27FC236}">
                <a16:creationId xmlns:a16="http://schemas.microsoft.com/office/drawing/2014/main" id="{93E275B4-55DF-5963-A673-7233D03BF76F}"/>
              </a:ext>
            </a:extLst>
          </p:cNvPr>
          <p:cNvSpPr/>
          <p:nvPr/>
        </p:nvSpPr>
        <p:spPr>
          <a:xfrm>
            <a:off x="8299199" y="7594600"/>
            <a:ext cx="1035302" cy="46722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D49D59BF-3674-02D5-1772-C6C8167BCB90}"/>
              </a:ext>
            </a:extLst>
          </p:cNvPr>
          <p:cNvSpPr txBox="1"/>
          <p:nvPr/>
        </p:nvSpPr>
        <p:spPr>
          <a:xfrm>
            <a:off x="6593792" y="8412655"/>
            <a:ext cx="3914253"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Track API Keys as a </a:t>
            </a:r>
            <a:r>
              <a:rPr lang="en-US" sz="2000" b="1" dirty="0">
                <a:solidFill>
                  <a:schemeClr val="bg1"/>
                </a:solidFill>
                <a:latin typeface="Corbel" panose="020B0503020204020204" pitchFamily="34" charset="0"/>
              </a:rPr>
              <a:t>key pair</a:t>
            </a:r>
            <a:r>
              <a:rPr lang="en-US" sz="2000" dirty="0">
                <a:solidFill>
                  <a:schemeClr val="bg1"/>
                </a:solidFill>
                <a:latin typeface="Corbel" panose="020B0503020204020204" pitchFamily="34" charset="0"/>
              </a:rPr>
              <a:t>:</a:t>
            </a:r>
          </a:p>
          <a:p>
            <a:pPr algn="ctr"/>
            <a:r>
              <a:rPr lang="en-US" sz="2000" dirty="0">
                <a:solidFill>
                  <a:schemeClr val="bg1"/>
                </a:solidFill>
                <a:latin typeface="Corbel" panose="020B0503020204020204" pitchFamily="34" charset="0"/>
              </a:rPr>
              <a:t>Pass the public ID with the request</a:t>
            </a:r>
          </a:p>
          <a:p>
            <a:pPr algn="ctr"/>
            <a:r>
              <a:rPr lang="en-US" sz="2000" dirty="0">
                <a:solidFill>
                  <a:schemeClr val="bg1"/>
                </a:solidFill>
                <a:latin typeface="Corbel" panose="020B0503020204020204" pitchFamily="34" charset="0"/>
              </a:rPr>
              <a:t>Private key used to sign requests</a:t>
            </a:r>
          </a:p>
        </p:txBody>
      </p:sp>
      <p:sp>
        <p:nvSpPr>
          <p:cNvPr id="5" name="Rectangle: Rounded Corners 4">
            <a:extLst>
              <a:ext uri="{FF2B5EF4-FFF2-40B4-BE49-F238E27FC236}">
                <a16:creationId xmlns:a16="http://schemas.microsoft.com/office/drawing/2014/main" id="{ABD4BD6C-9F7E-A4C1-95D5-213FD8D4CD10}"/>
              </a:ext>
            </a:extLst>
          </p:cNvPr>
          <p:cNvSpPr/>
          <p:nvPr/>
        </p:nvSpPr>
        <p:spPr>
          <a:xfrm>
            <a:off x="3934426" y="9210940"/>
            <a:ext cx="992515" cy="354003"/>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Url BG3">
            <a:extLst>
              <a:ext uri="{FF2B5EF4-FFF2-40B4-BE49-F238E27FC236}">
                <a16:creationId xmlns:a16="http://schemas.microsoft.com/office/drawing/2014/main" id="{D96F81E2-2FF0-8F61-BE20-AE49606020FF}"/>
              </a:ext>
            </a:extLst>
          </p:cNvPr>
          <p:cNvSpPr/>
          <p:nvPr/>
        </p:nvSpPr>
        <p:spPr>
          <a:xfrm>
            <a:off x="3315440" y="1464353"/>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Hash3">
            <a:extLst>
              <a:ext uri="{FF2B5EF4-FFF2-40B4-BE49-F238E27FC236}">
                <a16:creationId xmlns:a16="http://schemas.microsoft.com/office/drawing/2014/main" id="{CAA6E9B0-B7BE-7609-C67B-A2300B803DBE}"/>
              </a:ext>
            </a:extLst>
          </p:cNvPr>
          <p:cNvSpPr txBox="1"/>
          <p:nvPr/>
        </p:nvSpPr>
        <p:spPr>
          <a:xfrm>
            <a:off x="7310707" y="1477532"/>
            <a:ext cx="1260390" cy="461665"/>
          </a:xfrm>
          <a:prstGeom prst="rect">
            <a:avLst/>
          </a:prstGeom>
          <a:noFill/>
        </p:spPr>
        <p:txBody>
          <a:bodyPr wrap="square" rtlCol="0">
            <a:spAutoFit/>
          </a:bodyPr>
          <a:lstStyle/>
          <a:p>
            <a:r>
              <a:rPr lang="en-US" sz="2400" b="1" dirty="0">
                <a:solidFill>
                  <a:srgbClr val="5B9BD5"/>
                </a:solidFill>
                <a:latin typeface="Courier New" panose="02070309020205020404" pitchFamily="49" charset="0"/>
                <a:cs typeface="Courier New" panose="02070309020205020404" pitchFamily="49" charset="0"/>
              </a:rPr>
              <a:t>FG75…</a:t>
            </a:r>
            <a:endParaRPr lang="en-US" sz="2400" dirty="0">
              <a:solidFill>
                <a:srgbClr val="5B9BD5"/>
              </a:solidFill>
              <a:latin typeface="Courier New" panose="02070309020205020404" pitchFamily="49" charset="0"/>
              <a:cs typeface="Courier New" panose="02070309020205020404" pitchFamily="49" charset="0"/>
            </a:endParaRPr>
          </a:p>
        </p:txBody>
      </p:sp>
      <p:sp>
        <p:nvSpPr>
          <p:cNvPr id="9" name="!!HashFunc3">
            <a:extLst>
              <a:ext uri="{FF2B5EF4-FFF2-40B4-BE49-F238E27FC236}">
                <a16:creationId xmlns:a16="http://schemas.microsoft.com/office/drawing/2014/main" id="{8C230268-4C20-362B-DFC6-80AFB00DF1BE}"/>
              </a:ext>
            </a:extLst>
          </p:cNvPr>
          <p:cNvSpPr txBox="1"/>
          <p:nvPr/>
        </p:nvSpPr>
        <p:spPr>
          <a:xfrm>
            <a:off x="3279509" y="1458171"/>
            <a:ext cx="5659925"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10" name="!!Sig3">
            <a:extLst>
              <a:ext uri="{FF2B5EF4-FFF2-40B4-BE49-F238E27FC236}">
                <a16:creationId xmlns:a16="http://schemas.microsoft.com/office/drawing/2014/main" id="{94C39D56-73C0-B3BF-F52C-5F11BC9BC9F4}"/>
              </a:ext>
            </a:extLst>
          </p:cNvPr>
          <p:cNvSpPr txBox="1"/>
          <p:nvPr/>
        </p:nvSpPr>
        <p:spPr>
          <a:xfrm>
            <a:off x="4156566" y="1849604"/>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VeZxG76M4mKp…</a:t>
            </a:r>
          </a:p>
        </p:txBody>
      </p:sp>
      <p:sp>
        <p:nvSpPr>
          <p:cNvPr id="11" name="Arrow: Bent 10">
            <a:extLst>
              <a:ext uri="{FF2B5EF4-FFF2-40B4-BE49-F238E27FC236}">
                <a16:creationId xmlns:a16="http://schemas.microsoft.com/office/drawing/2014/main" id="{11230855-66EC-C6CC-869B-4AD2D20E96E2}"/>
              </a:ext>
            </a:extLst>
          </p:cNvPr>
          <p:cNvSpPr/>
          <p:nvPr/>
        </p:nvSpPr>
        <p:spPr>
          <a:xfrm flipV="1">
            <a:off x="3836515" y="1845481"/>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TitleBG">
            <a:extLst>
              <a:ext uri="{FF2B5EF4-FFF2-40B4-BE49-F238E27FC236}">
                <a16:creationId xmlns:a16="http://schemas.microsoft.com/office/drawing/2014/main" id="{72924FC1-05F8-5004-4F01-34BC8A573BBC}"/>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AF20F280-A56E-B7B7-F639-6B6A386E357C}"/>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a:extLst>
              <a:ext uri="{FF2B5EF4-FFF2-40B4-BE49-F238E27FC236}">
                <a16:creationId xmlns:a16="http://schemas.microsoft.com/office/drawing/2014/main" id="{03E2456F-1F94-266A-ADCE-EEE613330322}"/>
              </a:ext>
            </a:extLst>
          </p:cNvPr>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18" name="TextBox 17">
            <a:extLst>
              <a:ext uri="{FF2B5EF4-FFF2-40B4-BE49-F238E27FC236}">
                <a16:creationId xmlns:a16="http://schemas.microsoft.com/office/drawing/2014/main" id="{34FC5588-6AB7-0843-A42E-16CC7773DA05}"/>
              </a:ext>
            </a:extLst>
          </p:cNvPr>
          <p:cNvSpPr txBox="1"/>
          <p:nvPr/>
        </p:nvSpPr>
        <p:spPr>
          <a:xfrm>
            <a:off x="1233712" y="10883688"/>
            <a:ext cx="4271124"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Key IDs </a:t>
            </a:r>
            <a:r>
              <a:rPr lang="en-US" sz="2000" b="1" dirty="0">
                <a:solidFill>
                  <a:schemeClr val="bg1"/>
                </a:solidFill>
                <a:latin typeface="Corbel" panose="020B0503020204020204" pitchFamily="34" charset="0"/>
              </a:rPr>
              <a:t>uniquely identify the API Key</a:t>
            </a:r>
            <a:endParaRPr lang="en-US" sz="2000" dirty="0">
              <a:solidFill>
                <a:schemeClr val="bg1"/>
              </a:solidFill>
              <a:latin typeface="Corbel" panose="020B0503020204020204" pitchFamily="34" charset="0"/>
            </a:endParaRPr>
          </a:p>
        </p:txBody>
      </p:sp>
      <p:cxnSp>
        <p:nvCxnSpPr>
          <p:cNvPr id="20" name="Straight Arrow Connector 19">
            <a:extLst>
              <a:ext uri="{FF2B5EF4-FFF2-40B4-BE49-F238E27FC236}">
                <a16:creationId xmlns:a16="http://schemas.microsoft.com/office/drawing/2014/main" id="{E0EEB4BB-B65C-6EC0-1C8B-BB094F1C12CC}"/>
              </a:ext>
            </a:extLst>
          </p:cNvPr>
          <p:cNvCxnSpPr>
            <a:cxnSpLocks/>
          </p:cNvCxnSpPr>
          <p:nvPr/>
        </p:nvCxnSpPr>
        <p:spPr>
          <a:xfrm flipV="1">
            <a:off x="3388056" y="10375574"/>
            <a:ext cx="0" cy="524373"/>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DC0C6D32-7E19-8A46-E3F7-568C02634318}"/>
              </a:ext>
            </a:extLst>
          </p:cNvPr>
          <p:cNvSpPr txBox="1"/>
          <p:nvPr/>
        </p:nvSpPr>
        <p:spPr>
          <a:xfrm>
            <a:off x="2131571" y="2576549"/>
            <a:ext cx="7395850" cy="954107"/>
          </a:xfrm>
          <a:prstGeom prst="rect">
            <a:avLst/>
          </a:prstGeom>
          <a:noFill/>
        </p:spPr>
        <p:txBody>
          <a:bodyPr wrap="square" rtlCol="0">
            <a:spAutoFit/>
          </a:bodyPr>
          <a:lstStyle/>
          <a:p>
            <a:pPr algn="ctr"/>
            <a:r>
              <a:rPr lang="en-US" sz="2800" b="1" dirty="0">
                <a:solidFill>
                  <a:schemeClr val="bg1"/>
                </a:solidFill>
                <a:latin typeface="Corbel" panose="020B0503020204020204" pitchFamily="34" charset="0"/>
              </a:rPr>
              <a:t>H</a:t>
            </a:r>
            <a:r>
              <a:rPr lang="en-US" sz="2800" dirty="0">
                <a:solidFill>
                  <a:schemeClr val="bg1"/>
                </a:solidFill>
                <a:latin typeface="Corbel" panose="020B0503020204020204" pitchFamily="34" charset="0"/>
              </a:rPr>
              <a:t>ash-based </a:t>
            </a:r>
            <a:r>
              <a:rPr lang="en-US" sz="2800" b="1" dirty="0">
                <a:solidFill>
                  <a:schemeClr val="bg1"/>
                </a:solidFill>
                <a:latin typeface="Corbel" panose="020B0503020204020204" pitchFamily="34" charset="0"/>
              </a:rPr>
              <a:t>M</a:t>
            </a:r>
            <a:r>
              <a:rPr lang="en-US" sz="2800" dirty="0">
                <a:solidFill>
                  <a:schemeClr val="bg1"/>
                </a:solidFill>
                <a:latin typeface="Corbel" panose="020B0503020204020204" pitchFamily="34" charset="0"/>
              </a:rPr>
              <a:t>essage </a:t>
            </a:r>
            <a:r>
              <a:rPr lang="en-US" sz="2800" b="1" dirty="0">
                <a:solidFill>
                  <a:schemeClr val="bg1"/>
                </a:solidFill>
                <a:latin typeface="Corbel" panose="020B0503020204020204" pitchFamily="34" charset="0"/>
              </a:rPr>
              <a:t>A</a:t>
            </a:r>
            <a:r>
              <a:rPr lang="en-US" sz="2800" dirty="0">
                <a:solidFill>
                  <a:schemeClr val="bg1"/>
                </a:solidFill>
                <a:latin typeface="Corbel" panose="020B0503020204020204" pitchFamily="34" charset="0"/>
              </a:rPr>
              <a:t>uthentication </a:t>
            </a:r>
            <a:r>
              <a:rPr lang="en-US" sz="2800" b="1" dirty="0">
                <a:solidFill>
                  <a:schemeClr val="bg1"/>
                </a:solidFill>
                <a:latin typeface="Corbel" panose="020B0503020204020204" pitchFamily="34" charset="0"/>
              </a:rPr>
              <a:t>C</a:t>
            </a:r>
            <a:r>
              <a:rPr lang="en-US" sz="2800" dirty="0">
                <a:solidFill>
                  <a:schemeClr val="bg1"/>
                </a:solidFill>
                <a:latin typeface="Corbel" panose="020B0503020204020204" pitchFamily="34" charset="0"/>
              </a:rPr>
              <a:t>ode</a:t>
            </a:r>
            <a:br>
              <a:rPr lang="en-US" sz="2800" dirty="0">
                <a:solidFill>
                  <a:schemeClr val="bg1"/>
                </a:solidFill>
                <a:latin typeface="Corbel" panose="020B0503020204020204" pitchFamily="34" charset="0"/>
              </a:rPr>
            </a:br>
            <a:r>
              <a:rPr lang="en-US" sz="2800" dirty="0">
                <a:solidFill>
                  <a:schemeClr val="bg1"/>
                </a:solidFill>
                <a:latin typeface="Corbel" panose="020B0503020204020204" pitchFamily="34" charset="0"/>
              </a:rPr>
              <a:t>(HMAC)</a:t>
            </a:r>
            <a:endParaRPr lang="en-US" sz="2800" b="1" dirty="0">
              <a:solidFill>
                <a:schemeClr val="bg1"/>
              </a:solidFill>
              <a:latin typeface="Corbel" panose="020B0503020204020204" pitchFamily="34" charset="0"/>
            </a:endParaRPr>
          </a:p>
        </p:txBody>
      </p:sp>
      <p:sp>
        <p:nvSpPr>
          <p:cNvPr id="13" name="TextBox 12">
            <a:extLst>
              <a:ext uri="{FF2B5EF4-FFF2-40B4-BE49-F238E27FC236}">
                <a16:creationId xmlns:a16="http://schemas.microsoft.com/office/drawing/2014/main" id="{89E4435C-0659-46E8-84D3-74A7BF4AD86C}"/>
              </a:ext>
            </a:extLst>
          </p:cNvPr>
          <p:cNvSpPr txBox="1"/>
          <p:nvPr/>
        </p:nvSpPr>
        <p:spPr>
          <a:xfrm>
            <a:off x="2701938" y="4319655"/>
            <a:ext cx="6392562" cy="954107"/>
          </a:xfrm>
          <a:prstGeom prst="rect">
            <a:avLst/>
          </a:prstGeom>
          <a:noFill/>
        </p:spPr>
        <p:txBody>
          <a:bodyPr wrap="square" rtlCol="0">
            <a:spAutoFit/>
          </a:bodyPr>
          <a:lstStyle/>
          <a:p>
            <a:pPr algn="ctr"/>
            <a:r>
              <a:rPr lang="en-US" sz="2800" dirty="0">
                <a:solidFill>
                  <a:srgbClr val="FF0000"/>
                </a:solidFill>
                <a:latin typeface="Corbel" panose="020B0503020204020204" pitchFamily="34" charset="0"/>
              </a:rPr>
              <a:t>HMAC only provides </a:t>
            </a:r>
            <a:r>
              <a:rPr lang="en-US" sz="2800" b="1" dirty="0">
                <a:solidFill>
                  <a:srgbClr val="FF0000"/>
                </a:solidFill>
                <a:latin typeface="Corbel" panose="020B0503020204020204" pitchFamily="34" charset="0"/>
              </a:rPr>
              <a:t>message integrity</a:t>
            </a:r>
            <a:r>
              <a:rPr lang="en-US" sz="2800" dirty="0">
                <a:solidFill>
                  <a:srgbClr val="FF0000"/>
                </a:solidFill>
                <a:latin typeface="Corbel" panose="020B0503020204020204" pitchFamily="34" charset="0"/>
              </a:rPr>
              <a:t>, </a:t>
            </a:r>
          </a:p>
          <a:p>
            <a:pPr algn="ctr"/>
            <a:r>
              <a:rPr lang="en-US" sz="2800" dirty="0">
                <a:solidFill>
                  <a:srgbClr val="FF0000"/>
                </a:solidFill>
                <a:latin typeface="Corbel" panose="020B0503020204020204" pitchFamily="34" charset="0"/>
              </a:rPr>
              <a:t>it does not actually secure the message! </a:t>
            </a:r>
          </a:p>
        </p:txBody>
      </p:sp>
    </p:spTree>
    <p:extLst>
      <p:ext uri="{BB962C8B-B14F-4D97-AF65-F5344CB8AC3E}">
        <p14:creationId xmlns:p14="http://schemas.microsoft.com/office/powerpoint/2010/main" val="997101590"/>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sp>
        <p:nvSpPr>
          <p:cNvPr id="5" name="!!Sidebar">
            <a:extLst>
              <a:ext uri="{FF2B5EF4-FFF2-40B4-BE49-F238E27FC236}">
                <a16:creationId xmlns:a16="http://schemas.microsoft.com/office/drawing/2014/main" id="{591C2A76-0013-D0AF-5D60-135DF183C553}"/>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Authentication</a:t>
            </a:r>
          </a:p>
        </p:txBody>
      </p:sp>
      <p:sp>
        <p:nvSpPr>
          <p:cNvPr id="17" name="TextBox 16">
            <a:extLst>
              <a:ext uri="{FF2B5EF4-FFF2-40B4-BE49-F238E27FC236}">
                <a16:creationId xmlns:a16="http://schemas.microsoft.com/office/drawing/2014/main" id="{B81989CE-C21F-D279-4205-7A9740E7886B}"/>
              </a:ext>
            </a:extLst>
          </p:cNvPr>
          <p:cNvSpPr txBox="1"/>
          <p:nvPr/>
        </p:nvSpPr>
        <p:spPr>
          <a:xfrm>
            <a:off x="2419350" y="2927062"/>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To use API Keys, the client must</a:t>
            </a:r>
            <a:br>
              <a:rPr lang="en-US" sz="3200" dirty="0">
                <a:solidFill>
                  <a:schemeClr val="bg1">
                    <a:lumMod val="95000"/>
                  </a:schemeClr>
                </a:solidFill>
                <a:latin typeface="Corbel" panose="020B0503020204020204" pitchFamily="34" charset="0"/>
              </a:rPr>
            </a:br>
            <a:r>
              <a:rPr lang="en-US" sz="3200" dirty="0">
                <a:solidFill>
                  <a:schemeClr val="bg1">
                    <a:lumMod val="95000"/>
                  </a:schemeClr>
                </a:solidFill>
                <a:latin typeface="Corbel" panose="020B0503020204020204" pitchFamily="34" charset="0"/>
              </a:rPr>
              <a:t>be able to </a:t>
            </a:r>
            <a:r>
              <a:rPr lang="en-US" sz="3200" b="1" dirty="0">
                <a:solidFill>
                  <a:schemeClr val="bg1">
                    <a:lumMod val="95000"/>
                  </a:schemeClr>
                </a:solidFill>
                <a:latin typeface="Corbel" panose="020B0503020204020204" pitchFamily="34" charset="0"/>
              </a:rPr>
              <a:t>securely store </a:t>
            </a:r>
            <a:r>
              <a:rPr lang="en-US" sz="3200" dirty="0">
                <a:solidFill>
                  <a:schemeClr val="bg1">
                    <a:lumMod val="95000"/>
                  </a:schemeClr>
                </a:solidFill>
                <a:latin typeface="Corbel" panose="020B0503020204020204" pitchFamily="34" charset="0"/>
              </a:rPr>
              <a:t>the key</a:t>
            </a:r>
          </a:p>
        </p:txBody>
      </p:sp>
      <p:pic>
        <p:nvPicPr>
          <p:cNvPr id="18" name="Picture 17">
            <a:extLst>
              <a:ext uri="{FF2B5EF4-FFF2-40B4-BE49-F238E27FC236}">
                <a16:creationId xmlns:a16="http://schemas.microsoft.com/office/drawing/2014/main" id="{65E454F0-6593-DCAB-08C9-1349F3F6720E}"/>
              </a:ext>
            </a:extLst>
          </p:cNvPr>
          <p:cNvPicPr>
            <a:picLocks noChangeAspect="1"/>
          </p:cNvPicPr>
          <p:nvPr/>
        </p:nvPicPr>
        <p:blipFill>
          <a:blip r:embed="rId3"/>
          <a:stretch>
            <a:fillRect/>
          </a:stretch>
        </p:blipFill>
        <p:spPr>
          <a:xfrm>
            <a:off x="12285858" y="3497531"/>
            <a:ext cx="930283" cy="992661"/>
          </a:xfrm>
          <a:prstGeom prst="rect">
            <a:avLst/>
          </a:prstGeom>
        </p:spPr>
      </p:pic>
      <p:grpSp>
        <p:nvGrpSpPr>
          <p:cNvPr id="19" name="Group 18">
            <a:extLst>
              <a:ext uri="{FF2B5EF4-FFF2-40B4-BE49-F238E27FC236}">
                <a16:creationId xmlns:a16="http://schemas.microsoft.com/office/drawing/2014/main" id="{D1F0650C-3F3F-8D5E-019F-6F7085F256E9}"/>
              </a:ext>
            </a:extLst>
          </p:cNvPr>
          <p:cNvGrpSpPr/>
          <p:nvPr/>
        </p:nvGrpSpPr>
        <p:grpSpPr>
          <a:xfrm>
            <a:off x="12285858" y="2384859"/>
            <a:ext cx="4639023" cy="1016935"/>
            <a:chOff x="-1881491" y="3216501"/>
            <a:chExt cx="4639023" cy="1016935"/>
          </a:xfrm>
        </p:grpSpPr>
        <p:pic>
          <p:nvPicPr>
            <p:cNvPr id="20" name="Picture 19">
              <a:extLst>
                <a:ext uri="{FF2B5EF4-FFF2-40B4-BE49-F238E27FC236}">
                  <a16:creationId xmlns:a16="http://schemas.microsoft.com/office/drawing/2014/main" id="{BDEF2B08-0128-D9D3-E6E8-FDD884906421}"/>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21" name="Rectangle: Rounded Corners 20">
              <a:extLst>
                <a:ext uri="{FF2B5EF4-FFF2-40B4-BE49-F238E27FC236}">
                  <a16:creationId xmlns:a16="http://schemas.microsoft.com/office/drawing/2014/main" id="{16160F36-DBC1-A1A1-BD1A-CA2C02984614}"/>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0A9F2143-4C5E-AF42-7900-ED8B63BC2DD5}"/>
                </a:ext>
              </a:extLst>
            </p:cNvPr>
            <p:cNvGrpSpPr/>
            <p:nvPr/>
          </p:nvGrpSpPr>
          <p:grpSpPr>
            <a:xfrm>
              <a:off x="-576426" y="3356578"/>
              <a:ext cx="528269" cy="683865"/>
              <a:chOff x="9592919" y="3281030"/>
              <a:chExt cx="2412301" cy="3122817"/>
            </a:xfrm>
          </p:grpSpPr>
          <p:sp>
            <p:nvSpPr>
              <p:cNvPr id="27" name="Freeform 158">
                <a:extLst>
                  <a:ext uri="{FF2B5EF4-FFF2-40B4-BE49-F238E27FC236}">
                    <a16:creationId xmlns:a16="http://schemas.microsoft.com/office/drawing/2014/main" id="{26C11680-1488-95C4-C90E-11A68CD620EE}"/>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8" name="Group 27">
                <a:extLst>
                  <a:ext uri="{FF2B5EF4-FFF2-40B4-BE49-F238E27FC236}">
                    <a16:creationId xmlns:a16="http://schemas.microsoft.com/office/drawing/2014/main" id="{676E1B90-3179-E8A5-017A-E4B389B95CDA}"/>
                  </a:ext>
                </a:extLst>
              </p:cNvPr>
              <p:cNvGrpSpPr/>
              <p:nvPr/>
            </p:nvGrpSpPr>
            <p:grpSpPr>
              <a:xfrm>
                <a:off x="10528695" y="4589748"/>
                <a:ext cx="560994" cy="1088627"/>
                <a:chOff x="6048941" y="4798352"/>
                <a:chExt cx="549031" cy="1349261"/>
              </a:xfrm>
            </p:grpSpPr>
            <p:grpSp>
              <p:nvGrpSpPr>
                <p:cNvPr id="31" name="Group 30">
                  <a:extLst>
                    <a:ext uri="{FF2B5EF4-FFF2-40B4-BE49-F238E27FC236}">
                      <a16:creationId xmlns:a16="http://schemas.microsoft.com/office/drawing/2014/main" id="{7D0C6DA3-5181-21B3-6CF3-31702BDA11AA}"/>
                    </a:ext>
                  </a:extLst>
                </p:cNvPr>
                <p:cNvGrpSpPr/>
                <p:nvPr/>
              </p:nvGrpSpPr>
              <p:grpSpPr>
                <a:xfrm>
                  <a:off x="6048941" y="4798352"/>
                  <a:ext cx="542456" cy="1088197"/>
                  <a:chOff x="6048941" y="4798352"/>
                  <a:chExt cx="542456" cy="1088197"/>
                </a:xfrm>
              </p:grpSpPr>
              <p:sp>
                <p:nvSpPr>
                  <p:cNvPr id="33" name="Freeform 159">
                    <a:extLst>
                      <a:ext uri="{FF2B5EF4-FFF2-40B4-BE49-F238E27FC236}">
                        <a16:creationId xmlns:a16="http://schemas.microsoft.com/office/drawing/2014/main" id="{23528E35-0F58-A72B-03A5-811A67447167}"/>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160">
                    <a:extLst>
                      <a:ext uri="{FF2B5EF4-FFF2-40B4-BE49-F238E27FC236}">
                        <a16:creationId xmlns:a16="http://schemas.microsoft.com/office/drawing/2014/main" id="{8283F9BD-CF86-13A2-8F19-BF2EE0B3DA42}"/>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2" name="Freeform 165">
                  <a:extLst>
                    <a:ext uri="{FF2B5EF4-FFF2-40B4-BE49-F238E27FC236}">
                      <a16:creationId xmlns:a16="http://schemas.microsoft.com/office/drawing/2014/main" id="{D46A3B85-AF60-D3E3-1B7C-E6C1816191C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9" name="Freeform 161">
                <a:extLst>
                  <a:ext uri="{FF2B5EF4-FFF2-40B4-BE49-F238E27FC236}">
                    <a16:creationId xmlns:a16="http://schemas.microsoft.com/office/drawing/2014/main" id="{0D88C03D-9763-B0A3-8569-E54595CC86D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0" name="Freeform 11">
                <a:extLst>
                  <a:ext uri="{FF2B5EF4-FFF2-40B4-BE49-F238E27FC236}">
                    <a16:creationId xmlns:a16="http://schemas.microsoft.com/office/drawing/2014/main" id="{7F273AC4-F177-7478-5C6C-6C749B587C9C}"/>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92D0FB53-6565-7DC3-2258-435DB1F13217}"/>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5" name="TextBox 24">
              <a:extLst>
                <a:ext uri="{FF2B5EF4-FFF2-40B4-BE49-F238E27FC236}">
                  <a16:creationId xmlns:a16="http://schemas.microsoft.com/office/drawing/2014/main" id="{2F69F6E8-5721-E616-1E16-C0DB38434403}"/>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6" name="!!ApiKeyTxt">
              <a:extLst>
                <a:ext uri="{FF2B5EF4-FFF2-40B4-BE49-F238E27FC236}">
                  <a16:creationId xmlns:a16="http://schemas.microsoft.com/office/drawing/2014/main" id="{A1EB10C4-B86F-BEFE-3187-DB5A666CFF62}"/>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Tree>
    <p:extLst>
      <p:ext uri="{BB962C8B-B14F-4D97-AF65-F5344CB8AC3E}">
        <p14:creationId xmlns:p14="http://schemas.microsoft.com/office/powerpoint/2010/main" val="3365723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6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sp>
        <p:nvSpPr>
          <p:cNvPr id="5" name="!!Sidebar">
            <a:extLst>
              <a:ext uri="{FF2B5EF4-FFF2-40B4-BE49-F238E27FC236}">
                <a16:creationId xmlns:a16="http://schemas.microsoft.com/office/drawing/2014/main" id="{591C2A76-0013-D0AF-5D60-135DF183C553}"/>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Authentication</a:t>
            </a:r>
          </a:p>
        </p:txBody>
      </p:sp>
      <p:sp>
        <p:nvSpPr>
          <p:cNvPr id="17" name="TextBox 16">
            <a:extLst>
              <a:ext uri="{FF2B5EF4-FFF2-40B4-BE49-F238E27FC236}">
                <a16:creationId xmlns:a16="http://schemas.microsoft.com/office/drawing/2014/main" id="{B81989CE-C21F-D279-4205-7A9740E7886B}"/>
              </a:ext>
            </a:extLst>
          </p:cNvPr>
          <p:cNvSpPr txBox="1"/>
          <p:nvPr/>
        </p:nvSpPr>
        <p:spPr>
          <a:xfrm>
            <a:off x="-636270" y="2927062"/>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To use API Keys, the client must</a:t>
            </a:r>
            <a:br>
              <a:rPr lang="en-US" sz="3200" dirty="0">
                <a:solidFill>
                  <a:schemeClr val="bg1">
                    <a:lumMod val="95000"/>
                  </a:schemeClr>
                </a:solidFill>
                <a:latin typeface="Corbel" panose="020B0503020204020204" pitchFamily="34" charset="0"/>
              </a:rPr>
            </a:br>
            <a:r>
              <a:rPr lang="en-US" sz="3200" dirty="0">
                <a:solidFill>
                  <a:schemeClr val="bg1">
                    <a:lumMod val="95000"/>
                  </a:schemeClr>
                </a:solidFill>
                <a:latin typeface="Corbel" panose="020B0503020204020204" pitchFamily="34" charset="0"/>
              </a:rPr>
              <a:t>be able to </a:t>
            </a:r>
            <a:r>
              <a:rPr lang="en-US" sz="3200" b="1" dirty="0">
                <a:solidFill>
                  <a:schemeClr val="bg1">
                    <a:lumMod val="95000"/>
                  </a:schemeClr>
                </a:solidFill>
                <a:latin typeface="Corbel" panose="020B0503020204020204" pitchFamily="34" charset="0"/>
              </a:rPr>
              <a:t>securely store </a:t>
            </a:r>
            <a:r>
              <a:rPr lang="en-US" sz="3200" dirty="0">
                <a:solidFill>
                  <a:schemeClr val="bg1">
                    <a:lumMod val="95000"/>
                  </a:schemeClr>
                </a:solidFill>
                <a:latin typeface="Corbel" panose="020B0503020204020204" pitchFamily="34" charset="0"/>
              </a:rPr>
              <a:t>the key</a:t>
            </a:r>
          </a:p>
        </p:txBody>
      </p:sp>
      <p:pic>
        <p:nvPicPr>
          <p:cNvPr id="2" name="Picture 1">
            <a:extLst>
              <a:ext uri="{FF2B5EF4-FFF2-40B4-BE49-F238E27FC236}">
                <a16:creationId xmlns:a16="http://schemas.microsoft.com/office/drawing/2014/main" id="{B35A93F4-A16E-985D-14AF-7D6ADFE40385}"/>
              </a:ext>
            </a:extLst>
          </p:cNvPr>
          <p:cNvPicPr>
            <a:picLocks noChangeAspect="1"/>
          </p:cNvPicPr>
          <p:nvPr/>
        </p:nvPicPr>
        <p:blipFill>
          <a:blip r:embed="rId3"/>
          <a:stretch>
            <a:fillRect/>
          </a:stretch>
        </p:blipFill>
        <p:spPr>
          <a:xfrm>
            <a:off x="7470516" y="3497531"/>
            <a:ext cx="930283" cy="992661"/>
          </a:xfrm>
          <a:prstGeom prst="rect">
            <a:avLst/>
          </a:prstGeom>
        </p:spPr>
      </p:pic>
      <p:grpSp>
        <p:nvGrpSpPr>
          <p:cNvPr id="3" name="Group 2">
            <a:extLst>
              <a:ext uri="{FF2B5EF4-FFF2-40B4-BE49-F238E27FC236}">
                <a16:creationId xmlns:a16="http://schemas.microsoft.com/office/drawing/2014/main" id="{E7DF40AD-0F23-E5C1-DC2E-FBCA942363AD}"/>
              </a:ext>
            </a:extLst>
          </p:cNvPr>
          <p:cNvGrpSpPr/>
          <p:nvPr/>
        </p:nvGrpSpPr>
        <p:grpSpPr>
          <a:xfrm>
            <a:off x="7470516" y="2384859"/>
            <a:ext cx="4639023" cy="1016935"/>
            <a:chOff x="-1881491" y="3216501"/>
            <a:chExt cx="4639023" cy="1016935"/>
          </a:xfrm>
        </p:grpSpPr>
        <p:pic>
          <p:nvPicPr>
            <p:cNvPr id="4" name="Picture 3">
              <a:extLst>
                <a:ext uri="{FF2B5EF4-FFF2-40B4-BE49-F238E27FC236}">
                  <a16:creationId xmlns:a16="http://schemas.microsoft.com/office/drawing/2014/main" id="{63CDBF9F-D6A1-CDF4-D53C-6F05955589F6}"/>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6" name="Rectangle: Rounded Corners 5">
              <a:extLst>
                <a:ext uri="{FF2B5EF4-FFF2-40B4-BE49-F238E27FC236}">
                  <a16:creationId xmlns:a16="http://schemas.microsoft.com/office/drawing/2014/main" id="{11E9AD59-4573-6BAE-E99F-0E3F06DC6D25}"/>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7746A9F0-98E1-73AB-6AD3-DF25D4082C2D}"/>
                </a:ext>
              </a:extLst>
            </p:cNvPr>
            <p:cNvGrpSpPr/>
            <p:nvPr/>
          </p:nvGrpSpPr>
          <p:grpSpPr>
            <a:xfrm>
              <a:off x="-576426" y="3356578"/>
              <a:ext cx="528269" cy="683865"/>
              <a:chOff x="9592919" y="3281030"/>
              <a:chExt cx="2412301" cy="3122817"/>
            </a:xfrm>
          </p:grpSpPr>
          <p:sp>
            <p:nvSpPr>
              <p:cNvPr id="12" name="Freeform 158">
                <a:extLst>
                  <a:ext uri="{FF2B5EF4-FFF2-40B4-BE49-F238E27FC236}">
                    <a16:creationId xmlns:a16="http://schemas.microsoft.com/office/drawing/2014/main" id="{433BA90C-C8B3-7C41-78A9-69D131CAD760}"/>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1B85A293-1163-65AF-80B2-BF9D42458DC6}"/>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B83865E3-6B4A-4023-6664-DCB0278D7E0A}"/>
                    </a:ext>
                  </a:extLst>
                </p:cNvPr>
                <p:cNvGrpSpPr/>
                <p:nvPr/>
              </p:nvGrpSpPr>
              <p:grpSpPr>
                <a:xfrm>
                  <a:off x="6048941" y="4798352"/>
                  <a:ext cx="542456" cy="1088197"/>
                  <a:chOff x="6048941" y="4798352"/>
                  <a:chExt cx="542456" cy="1088197"/>
                </a:xfrm>
              </p:grpSpPr>
              <p:sp>
                <p:nvSpPr>
                  <p:cNvPr id="19" name="Freeform 159">
                    <a:extLst>
                      <a:ext uri="{FF2B5EF4-FFF2-40B4-BE49-F238E27FC236}">
                        <a16:creationId xmlns:a16="http://schemas.microsoft.com/office/drawing/2014/main" id="{A10A28F0-0CEE-E82C-2431-F962954329AC}"/>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0">
                    <a:extLst>
                      <a:ext uri="{FF2B5EF4-FFF2-40B4-BE49-F238E27FC236}">
                        <a16:creationId xmlns:a16="http://schemas.microsoft.com/office/drawing/2014/main" id="{5880F0D4-A66F-254F-DE53-44FE179B3E70}"/>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8" name="Freeform 165">
                  <a:extLst>
                    <a:ext uri="{FF2B5EF4-FFF2-40B4-BE49-F238E27FC236}">
                      <a16:creationId xmlns:a16="http://schemas.microsoft.com/office/drawing/2014/main" id="{4ED38140-FD79-8A34-7385-6ED74FCFBEF6}"/>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D70F68A2-34B6-CB87-CE9E-3F9A2D83EF8A}"/>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DD67CEC5-FFD4-AD35-6C2B-9E828CF643E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9516F0A9-B74B-2EA4-8F3C-2FD0EDE8CF46}"/>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0" name="TextBox 9">
              <a:extLst>
                <a:ext uri="{FF2B5EF4-FFF2-40B4-BE49-F238E27FC236}">
                  <a16:creationId xmlns:a16="http://schemas.microsoft.com/office/drawing/2014/main" id="{6941FB72-7044-0F3B-B41B-059F8A5B52C8}"/>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11" name="!!ApiKeyTxt">
              <a:extLst>
                <a:ext uri="{FF2B5EF4-FFF2-40B4-BE49-F238E27FC236}">
                  <a16:creationId xmlns:a16="http://schemas.microsoft.com/office/drawing/2014/main" id="{BC2F43F0-B38C-4591-56D3-8A4C8ACD15A1}"/>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21" name="!!Txt1">
            <a:extLst>
              <a:ext uri="{FF2B5EF4-FFF2-40B4-BE49-F238E27FC236}">
                <a16:creationId xmlns:a16="http://schemas.microsoft.com/office/drawing/2014/main" id="{BE22BBA6-4594-6929-EA09-93E06976D55B}"/>
              </a:ext>
            </a:extLst>
          </p:cNvPr>
          <p:cNvSpPr txBox="1"/>
          <p:nvPr/>
        </p:nvSpPr>
        <p:spPr>
          <a:xfrm>
            <a:off x="6896101" y="5033339"/>
            <a:ext cx="199423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Server generates Alice's key</a:t>
            </a:r>
          </a:p>
        </p:txBody>
      </p:sp>
      <p:cxnSp>
        <p:nvCxnSpPr>
          <p:cNvPr id="23" name="!!Arrow1">
            <a:extLst>
              <a:ext uri="{FF2B5EF4-FFF2-40B4-BE49-F238E27FC236}">
                <a16:creationId xmlns:a16="http://schemas.microsoft.com/office/drawing/2014/main" id="{362ACE7F-FCA3-2F00-7259-417BAD319792}"/>
              </a:ext>
            </a:extLst>
          </p:cNvPr>
          <p:cNvCxnSpPr>
            <a:cxnSpLocks/>
            <a:stCxn id="21" idx="0"/>
          </p:cNvCxnSpPr>
          <p:nvPr/>
        </p:nvCxnSpPr>
        <p:spPr>
          <a:xfrm flipH="1" flipV="1">
            <a:off x="7887657" y="4555469"/>
            <a:ext cx="5563" cy="477870"/>
          </a:xfrm>
          <a:prstGeom prst="straightConnector1">
            <a:avLst/>
          </a:prstGeom>
          <a:ln w="15875">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grpSp>
        <p:nvGrpSpPr>
          <p:cNvPr id="26" name="Group 25">
            <a:extLst>
              <a:ext uri="{FF2B5EF4-FFF2-40B4-BE49-F238E27FC236}">
                <a16:creationId xmlns:a16="http://schemas.microsoft.com/office/drawing/2014/main" id="{67B3647D-2334-39EE-864A-765B77000E65}"/>
              </a:ext>
            </a:extLst>
          </p:cNvPr>
          <p:cNvGrpSpPr/>
          <p:nvPr/>
        </p:nvGrpSpPr>
        <p:grpSpPr>
          <a:xfrm>
            <a:off x="-1459289" y="2403095"/>
            <a:ext cx="930283" cy="1078652"/>
            <a:chOff x="1053422" y="1602831"/>
            <a:chExt cx="2325562" cy="2696462"/>
          </a:xfrm>
        </p:grpSpPr>
        <p:grpSp>
          <p:nvGrpSpPr>
            <p:cNvPr id="27" name="Group 26">
              <a:extLst>
                <a:ext uri="{FF2B5EF4-FFF2-40B4-BE49-F238E27FC236}">
                  <a16:creationId xmlns:a16="http://schemas.microsoft.com/office/drawing/2014/main" id="{25D9D726-9502-1641-80D1-CC4FF7239D7E}"/>
                </a:ext>
              </a:extLst>
            </p:cNvPr>
            <p:cNvGrpSpPr/>
            <p:nvPr/>
          </p:nvGrpSpPr>
          <p:grpSpPr>
            <a:xfrm>
              <a:off x="1053422" y="1602831"/>
              <a:ext cx="2325562" cy="2696462"/>
              <a:chOff x="1021660" y="3550089"/>
              <a:chExt cx="2412301" cy="2853758"/>
            </a:xfrm>
          </p:grpSpPr>
          <p:sp>
            <p:nvSpPr>
              <p:cNvPr id="29" name="Freeform 158">
                <a:extLst>
                  <a:ext uri="{FF2B5EF4-FFF2-40B4-BE49-F238E27FC236}">
                    <a16:creationId xmlns:a16="http://schemas.microsoft.com/office/drawing/2014/main" id="{C216DA21-EC10-01AD-65DB-E3A45F05BBCD}"/>
                  </a:ext>
                </a:extLst>
              </p:cNvPr>
              <p:cNvSpPr>
                <a:spLocks/>
              </p:cNvSpPr>
              <p:nvPr/>
            </p:nvSpPr>
            <p:spPr bwMode="auto">
              <a:xfrm>
                <a:off x="1021660"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669B3C36-F8A0-A517-8C10-D0E838482C6D}"/>
                  </a:ext>
                </a:extLst>
              </p:cNvPr>
              <p:cNvGrpSpPr/>
              <p:nvPr/>
            </p:nvGrpSpPr>
            <p:grpSpPr>
              <a:xfrm>
                <a:off x="1943958" y="4589743"/>
                <a:ext cx="554276" cy="877991"/>
                <a:chOff x="6048941" y="4798352"/>
                <a:chExt cx="542456" cy="1088197"/>
              </a:xfrm>
            </p:grpSpPr>
            <p:sp>
              <p:nvSpPr>
                <p:cNvPr id="33" name="Freeform 159">
                  <a:extLst>
                    <a:ext uri="{FF2B5EF4-FFF2-40B4-BE49-F238E27FC236}">
                      <a16:creationId xmlns:a16="http://schemas.microsoft.com/office/drawing/2014/main" id="{1FBA2AD3-756C-34FE-2387-58C5DE38AA2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rgbClr val="FFF2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160">
                  <a:extLst>
                    <a:ext uri="{FF2B5EF4-FFF2-40B4-BE49-F238E27FC236}">
                      <a16:creationId xmlns:a16="http://schemas.microsoft.com/office/drawing/2014/main" id="{98EB5405-0EEC-F111-AC2B-9D6CF5AF695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F9D4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1" name="Freeform 161">
                <a:extLst>
                  <a:ext uri="{FF2B5EF4-FFF2-40B4-BE49-F238E27FC236}">
                    <a16:creationId xmlns:a16="http://schemas.microsoft.com/office/drawing/2014/main" id="{47810DF1-DF19-30F6-B553-EEE12FCF4658}"/>
                  </a:ext>
                </a:extLst>
              </p:cNvPr>
              <p:cNvSpPr>
                <a:spLocks/>
              </p:cNvSpPr>
              <p:nvPr/>
            </p:nvSpPr>
            <p:spPr bwMode="auto">
              <a:xfrm>
                <a:off x="1744369" y="3683570"/>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rgbClr val="FFF2CC"/>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00">
                <a:extLst>
                  <a:ext uri="{FF2B5EF4-FFF2-40B4-BE49-F238E27FC236}">
                    <a16:creationId xmlns:a16="http://schemas.microsoft.com/office/drawing/2014/main" id="{E5A9809C-4553-85E3-59F8-9A888CFE94E3}"/>
                  </a:ext>
                </a:extLst>
              </p:cNvPr>
              <p:cNvSpPr/>
              <p:nvPr/>
            </p:nvSpPr>
            <p:spPr>
              <a:xfrm>
                <a:off x="1463843" y="3550089"/>
                <a:ext cx="1605534" cy="2224754"/>
              </a:xfrm>
              <a:custGeom>
                <a:avLst/>
                <a:gdLst>
                  <a:gd name="connsiteX0" fmla="*/ 688181 w 702469"/>
                  <a:gd name="connsiteY0" fmla="*/ 973931 h 1090612"/>
                  <a:gd name="connsiteX1" fmla="*/ 702469 w 702469"/>
                  <a:gd name="connsiteY1" fmla="*/ 738187 h 1090612"/>
                  <a:gd name="connsiteX2" fmla="*/ 585787 w 702469"/>
                  <a:gd name="connsiteY2" fmla="*/ 300037 h 1090612"/>
                  <a:gd name="connsiteX3" fmla="*/ 316706 w 702469"/>
                  <a:gd name="connsiteY3" fmla="*/ 0 h 1090612"/>
                  <a:gd name="connsiteX4" fmla="*/ 71437 w 702469"/>
                  <a:gd name="connsiteY4" fmla="*/ 304800 h 1090612"/>
                  <a:gd name="connsiteX5" fmla="*/ 0 w 702469"/>
                  <a:gd name="connsiteY5" fmla="*/ 812006 h 1090612"/>
                  <a:gd name="connsiteX6" fmla="*/ 169069 w 702469"/>
                  <a:gd name="connsiteY6" fmla="*/ 1090612 h 1090612"/>
                  <a:gd name="connsiteX7" fmla="*/ 126206 w 702469"/>
                  <a:gd name="connsiteY7" fmla="*/ 907256 h 1090612"/>
                  <a:gd name="connsiteX8" fmla="*/ 273844 w 702469"/>
                  <a:gd name="connsiteY8" fmla="*/ 973931 h 1090612"/>
                  <a:gd name="connsiteX9" fmla="*/ 166687 w 702469"/>
                  <a:gd name="connsiteY9" fmla="*/ 873918 h 1090612"/>
                  <a:gd name="connsiteX10" fmla="*/ 207169 w 702469"/>
                  <a:gd name="connsiteY10" fmla="*/ 902493 h 1090612"/>
                  <a:gd name="connsiteX11" fmla="*/ 157162 w 702469"/>
                  <a:gd name="connsiteY11" fmla="*/ 757237 h 1090612"/>
                  <a:gd name="connsiteX12" fmla="*/ 204787 w 702469"/>
                  <a:gd name="connsiteY12" fmla="*/ 850106 h 1090612"/>
                  <a:gd name="connsiteX13" fmla="*/ 202406 w 702469"/>
                  <a:gd name="connsiteY13" fmla="*/ 578643 h 1090612"/>
                  <a:gd name="connsiteX14" fmla="*/ 142875 w 702469"/>
                  <a:gd name="connsiteY14" fmla="*/ 338137 h 1090612"/>
                  <a:gd name="connsiteX15" fmla="*/ 202406 w 702469"/>
                  <a:gd name="connsiteY15" fmla="*/ 226218 h 1090612"/>
                  <a:gd name="connsiteX16" fmla="*/ 278606 w 702469"/>
                  <a:gd name="connsiteY16" fmla="*/ 119062 h 1090612"/>
                  <a:gd name="connsiteX17" fmla="*/ 516731 w 702469"/>
                  <a:gd name="connsiteY17" fmla="*/ 392906 h 1090612"/>
                  <a:gd name="connsiteX18" fmla="*/ 447675 w 702469"/>
                  <a:gd name="connsiteY18" fmla="*/ 590550 h 1090612"/>
                  <a:gd name="connsiteX19" fmla="*/ 514350 w 702469"/>
                  <a:gd name="connsiteY19" fmla="*/ 923925 h 1090612"/>
                  <a:gd name="connsiteX20" fmla="*/ 554831 w 702469"/>
                  <a:gd name="connsiteY20" fmla="*/ 840581 h 1090612"/>
                  <a:gd name="connsiteX21" fmla="*/ 531019 w 702469"/>
                  <a:gd name="connsiteY21" fmla="*/ 1012031 h 1090612"/>
                  <a:gd name="connsiteX22" fmla="*/ 585787 w 702469"/>
                  <a:gd name="connsiteY22" fmla="*/ 923925 h 1090612"/>
                  <a:gd name="connsiteX23" fmla="*/ 609600 w 702469"/>
                  <a:gd name="connsiteY23" fmla="*/ 990600 h 1090612"/>
                  <a:gd name="connsiteX24" fmla="*/ 645319 w 702469"/>
                  <a:gd name="connsiteY24" fmla="*/ 854868 h 1090612"/>
                  <a:gd name="connsiteX25" fmla="*/ 688181 w 702469"/>
                  <a:gd name="connsiteY25" fmla="*/ 973931 h 1090612"/>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64360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64360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64360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48791 w 702469"/>
                  <a:gd name="connsiteY4" fmla="*/ 426518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48791 w 702469"/>
                  <a:gd name="connsiteY4" fmla="*/ 426518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607 h 1092288"/>
                  <a:gd name="connsiteX1" fmla="*/ 702469 w 702469"/>
                  <a:gd name="connsiteY1" fmla="*/ 739863 h 1092288"/>
                  <a:gd name="connsiteX2" fmla="*/ 585787 w 702469"/>
                  <a:gd name="connsiteY2" fmla="*/ 301713 h 1092288"/>
                  <a:gd name="connsiteX3" fmla="*/ 316706 w 702469"/>
                  <a:gd name="connsiteY3" fmla="*/ 261 h 1092288"/>
                  <a:gd name="connsiteX4" fmla="*/ 48791 w 702469"/>
                  <a:gd name="connsiteY4" fmla="*/ 426779 h 1092288"/>
                  <a:gd name="connsiteX5" fmla="*/ 0 w 702469"/>
                  <a:gd name="connsiteY5" fmla="*/ 813682 h 1092288"/>
                  <a:gd name="connsiteX6" fmla="*/ 169069 w 702469"/>
                  <a:gd name="connsiteY6" fmla="*/ 1092288 h 1092288"/>
                  <a:gd name="connsiteX7" fmla="*/ 126206 w 702469"/>
                  <a:gd name="connsiteY7" fmla="*/ 908932 h 1092288"/>
                  <a:gd name="connsiteX8" fmla="*/ 273844 w 702469"/>
                  <a:gd name="connsiteY8" fmla="*/ 975607 h 1092288"/>
                  <a:gd name="connsiteX9" fmla="*/ 166687 w 702469"/>
                  <a:gd name="connsiteY9" fmla="*/ 875594 h 1092288"/>
                  <a:gd name="connsiteX10" fmla="*/ 207169 w 702469"/>
                  <a:gd name="connsiteY10" fmla="*/ 904169 h 1092288"/>
                  <a:gd name="connsiteX11" fmla="*/ 157162 w 702469"/>
                  <a:gd name="connsiteY11" fmla="*/ 758913 h 1092288"/>
                  <a:gd name="connsiteX12" fmla="*/ 204787 w 702469"/>
                  <a:gd name="connsiteY12" fmla="*/ 851782 h 1092288"/>
                  <a:gd name="connsiteX13" fmla="*/ 202406 w 702469"/>
                  <a:gd name="connsiteY13" fmla="*/ 580319 h 1092288"/>
                  <a:gd name="connsiteX14" fmla="*/ 142875 w 702469"/>
                  <a:gd name="connsiteY14" fmla="*/ 339813 h 1092288"/>
                  <a:gd name="connsiteX15" fmla="*/ 202406 w 702469"/>
                  <a:gd name="connsiteY15" fmla="*/ 227894 h 1092288"/>
                  <a:gd name="connsiteX16" fmla="*/ 278606 w 702469"/>
                  <a:gd name="connsiteY16" fmla="*/ 120738 h 1092288"/>
                  <a:gd name="connsiteX17" fmla="*/ 516731 w 702469"/>
                  <a:gd name="connsiteY17" fmla="*/ 394582 h 1092288"/>
                  <a:gd name="connsiteX18" fmla="*/ 447675 w 702469"/>
                  <a:gd name="connsiteY18" fmla="*/ 592226 h 1092288"/>
                  <a:gd name="connsiteX19" fmla="*/ 514350 w 702469"/>
                  <a:gd name="connsiteY19" fmla="*/ 925601 h 1092288"/>
                  <a:gd name="connsiteX20" fmla="*/ 554831 w 702469"/>
                  <a:gd name="connsiteY20" fmla="*/ 842257 h 1092288"/>
                  <a:gd name="connsiteX21" fmla="*/ 531019 w 702469"/>
                  <a:gd name="connsiteY21" fmla="*/ 1013707 h 1092288"/>
                  <a:gd name="connsiteX22" fmla="*/ 585787 w 702469"/>
                  <a:gd name="connsiteY22" fmla="*/ 925601 h 1092288"/>
                  <a:gd name="connsiteX23" fmla="*/ 609600 w 702469"/>
                  <a:gd name="connsiteY23" fmla="*/ 992276 h 1092288"/>
                  <a:gd name="connsiteX24" fmla="*/ 645319 w 702469"/>
                  <a:gd name="connsiteY24" fmla="*/ 856544 h 1092288"/>
                  <a:gd name="connsiteX25" fmla="*/ 688181 w 702469"/>
                  <a:gd name="connsiteY25" fmla="*/ 975607 h 1092288"/>
                  <a:gd name="connsiteX0" fmla="*/ 688181 w 702469"/>
                  <a:gd name="connsiteY0" fmla="*/ 975607 h 1092288"/>
                  <a:gd name="connsiteX1" fmla="*/ 702469 w 702469"/>
                  <a:gd name="connsiteY1" fmla="*/ 739863 h 1092288"/>
                  <a:gd name="connsiteX2" fmla="*/ 585787 w 702469"/>
                  <a:gd name="connsiteY2" fmla="*/ 301713 h 1092288"/>
                  <a:gd name="connsiteX3" fmla="*/ 316706 w 702469"/>
                  <a:gd name="connsiteY3" fmla="*/ 261 h 1092288"/>
                  <a:gd name="connsiteX4" fmla="*/ 48791 w 702469"/>
                  <a:gd name="connsiteY4" fmla="*/ 426779 h 1092288"/>
                  <a:gd name="connsiteX5" fmla="*/ 0 w 702469"/>
                  <a:gd name="connsiteY5" fmla="*/ 813682 h 1092288"/>
                  <a:gd name="connsiteX6" fmla="*/ 169069 w 702469"/>
                  <a:gd name="connsiteY6" fmla="*/ 1092288 h 1092288"/>
                  <a:gd name="connsiteX7" fmla="*/ 126206 w 702469"/>
                  <a:gd name="connsiteY7" fmla="*/ 908932 h 1092288"/>
                  <a:gd name="connsiteX8" fmla="*/ 273844 w 702469"/>
                  <a:gd name="connsiteY8" fmla="*/ 975607 h 1092288"/>
                  <a:gd name="connsiteX9" fmla="*/ 166687 w 702469"/>
                  <a:gd name="connsiteY9" fmla="*/ 875594 h 1092288"/>
                  <a:gd name="connsiteX10" fmla="*/ 207169 w 702469"/>
                  <a:gd name="connsiteY10" fmla="*/ 904169 h 1092288"/>
                  <a:gd name="connsiteX11" fmla="*/ 157162 w 702469"/>
                  <a:gd name="connsiteY11" fmla="*/ 758913 h 1092288"/>
                  <a:gd name="connsiteX12" fmla="*/ 204787 w 702469"/>
                  <a:gd name="connsiteY12" fmla="*/ 851782 h 1092288"/>
                  <a:gd name="connsiteX13" fmla="*/ 202406 w 702469"/>
                  <a:gd name="connsiteY13" fmla="*/ 580319 h 1092288"/>
                  <a:gd name="connsiteX14" fmla="*/ 142875 w 702469"/>
                  <a:gd name="connsiteY14" fmla="*/ 339813 h 1092288"/>
                  <a:gd name="connsiteX15" fmla="*/ 202406 w 702469"/>
                  <a:gd name="connsiteY15" fmla="*/ 227894 h 1092288"/>
                  <a:gd name="connsiteX16" fmla="*/ 278606 w 702469"/>
                  <a:gd name="connsiteY16" fmla="*/ 120738 h 1092288"/>
                  <a:gd name="connsiteX17" fmla="*/ 516731 w 702469"/>
                  <a:gd name="connsiteY17" fmla="*/ 394582 h 1092288"/>
                  <a:gd name="connsiteX18" fmla="*/ 447675 w 702469"/>
                  <a:gd name="connsiteY18" fmla="*/ 592226 h 1092288"/>
                  <a:gd name="connsiteX19" fmla="*/ 514350 w 702469"/>
                  <a:gd name="connsiteY19" fmla="*/ 925601 h 1092288"/>
                  <a:gd name="connsiteX20" fmla="*/ 554831 w 702469"/>
                  <a:gd name="connsiteY20" fmla="*/ 842257 h 1092288"/>
                  <a:gd name="connsiteX21" fmla="*/ 531019 w 702469"/>
                  <a:gd name="connsiteY21" fmla="*/ 1013707 h 1092288"/>
                  <a:gd name="connsiteX22" fmla="*/ 585787 w 702469"/>
                  <a:gd name="connsiteY22" fmla="*/ 925601 h 1092288"/>
                  <a:gd name="connsiteX23" fmla="*/ 609600 w 702469"/>
                  <a:gd name="connsiteY23" fmla="*/ 992276 h 1092288"/>
                  <a:gd name="connsiteX24" fmla="*/ 645319 w 702469"/>
                  <a:gd name="connsiteY24" fmla="*/ 856544 h 1092288"/>
                  <a:gd name="connsiteX25" fmla="*/ 688181 w 702469"/>
                  <a:gd name="connsiteY25" fmla="*/ 975607 h 1092288"/>
                  <a:gd name="connsiteX0" fmla="*/ 688181 w 702469"/>
                  <a:gd name="connsiteY0" fmla="*/ 975607 h 1092288"/>
                  <a:gd name="connsiteX1" fmla="*/ 702469 w 702469"/>
                  <a:gd name="connsiteY1" fmla="*/ 739863 h 1092288"/>
                  <a:gd name="connsiteX2" fmla="*/ 585787 w 702469"/>
                  <a:gd name="connsiteY2" fmla="*/ 301713 h 1092288"/>
                  <a:gd name="connsiteX3" fmla="*/ 316706 w 702469"/>
                  <a:gd name="connsiteY3" fmla="*/ 261 h 1092288"/>
                  <a:gd name="connsiteX4" fmla="*/ 48791 w 702469"/>
                  <a:gd name="connsiteY4" fmla="*/ 426779 h 1092288"/>
                  <a:gd name="connsiteX5" fmla="*/ 0 w 702469"/>
                  <a:gd name="connsiteY5" fmla="*/ 813682 h 1092288"/>
                  <a:gd name="connsiteX6" fmla="*/ 169069 w 702469"/>
                  <a:gd name="connsiteY6" fmla="*/ 1092288 h 1092288"/>
                  <a:gd name="connsiteX7" fmla="*/ 126206 w 702469"/>
                  <a:gd name="connsiteY7" fmla="*/ 908932 h 1092288"/>
                  <a:gd name="connsiteX8" fmla="*/ 273844 w 702469"/>
                  <a:gd name="connsiteY8" fmla="*/ 975607 h 1092288"/>
                  <a:gd name="connsiteX9" fmla="*/ 166687 w 702469"/>
                  <a:gd name="connsiteY9" fmla="*/ 875594 h 1092288"/>
                  <a:gd name="connsiteX10" fmla="*/ 207169 w 702469"/>
                  <a:gd name="connsiteY10" fmla="*/ 904169 h 1092288"/>
                  <a:gd name="connsiteX11" fmla="*/ 157162 w 702469"/>
                  <a:gd name="connsiteY11" fmla="*/ 758913 h 1092288"/>
                  <a:gd name="connsiteX12" fmla="*/ 204787 w 702469"/>
                  <a:gd name="connsiteY12" fmla="*/ 851782 h 1092288"/>
                  <a:gd name="connsiteX13" fmla="*/ 202406 w 702469"/>
                  <a:gd name="connsiteY13" fmla="*/ 580319 h 1092288"/>
                  <a:gd name="connsiteX14" fmla="*/ 142875 w 702469"/>
                  <a:gd name="connsiteY14" fmla="*/ 339813 h 1092288"/>
                  <a:gd name="connsiteX15" fmla="*/ 202406 w 702469"/>
                  <a:gd name="connsiteY15" fmla="*/ 227894 h 1092288"/>
                  <a:gd name="connsiteX16" fmla="*/ 278606 w 702469"/>
                  <a:gd name="connsiteY16" fmla="*/ 120738 h 1092288"/>
                  <a:gd name="connsiteX17" fmla="*/ 516731 w 702469"/>
                  <a:gd name="connsiteY17" fmla="*/ 394582 h 1092288"/>
                  <a:gd name="connsiteX18" fmla="*/ 447675 w 702469"/>
                  <a:gd name="connsiteY18" fmla="*/ 592226 h 1092288"/>
                  <a:gd name="connsiteX19" fmla="*/ 514350 w 702469"/>
                  <a:gd name="connsiteY19" fmla="*/ 925601 h 1092288"/>
                  <a:gd name="connsiteX20" fmla="*/ 554831 w 702469"/>
                  <a:gd name="connsiteY20" fmla="*/ 842257 h 1092288"/>
                  <a:gd name="connsiteX21" fmla="*/ 531019 w 702469"/>
                  <a:gd name="connsiteY21" fmla="*/ 1013707 h 1092288"/>
                  <a:gd name="connsiteX22" fmla="*/ 585787 w 702469"/>
                  <a:gd name="connsiteY22" fmla="*/ 925601 h 1092288"/>
                  <a:gd name="connsiteX23" fmla="*/ 609600 w 702469"/>
                  <a:gd name="connsiteY23" fmla="*/ 992276 h 1092288"/>
                  <a:gd name="connsiteX24" fmla="*/ 645319 w 702469"/>
                  <a:gd name="connsiteY24" fmla="*/ 856544 h 1092288"/>
                  <a:gd name="connsiteX25" fmla="*/ 688181 w 702469"/>
                  <a:gd name="connsiteY25" fmla="*/ 975607 h 1092288"/>
                  <a:gd name="connsiteX0" fmla="*/ 690227 w 704515"/>
                  <a:gd name="connsiteY0" fmla="*/ 975607 h 1092288"/>
                  <a:gd name="connsiteX1" fmla="*/ 704515 w 704515"/>
                  <a:gd name="connsiteY1" fmla="*/ 739863 h 1092288"/>
                  <a:gd name="connsiteX2" fmla="*/ 587833 w 704515"/>
                  <a:gd name="connsiteY2" fmla="*/ 301713 h 1092288"/>
                  <a:gd name="connsiteX3" fmla="*/ 318752 w 704515"/>
                  <a:gd name="connsiteY3" fmla="*/ 261 h 1092288"/>
                  <a:gd name="connsiteX4" fmla="*/ 50837 w 704515"/>
                  <a:gd name="connsiteY4" fmla="*/ 426779 h 1092288"/>
                  <a:gd name="connsiteX5" fmla="*/ 2046 w 704515"/>
                  <a:gd name="connsiteY5" fmla="*/ 813682 h 1092288"/>
                  <a:gd name="connsiteX6" fmla="*/ 171115 w 704515"/>
                  <a:gd name="connsiteY6" fmla="*/ 1092288 h 1092288"/>
                  <a:gd name="connsiteX7" fmla="*/ 128252 w 704515"/>
                  <a:gd name="connsiteY7" fmla="*/ 908932 h 1092288"/>
                  <a:gd name="connsiteX8" fmla="*/ 275890 w 704515"/>
                  <a:gd name="connsiteY8" fmla="*/ 975607 h 1092288"/>
                  <a:gd name="connsiteX9" fmla="*/ 168733 w 704515"/>
                  <a:gd name="connsiteY9" fmla="*/ 875594 h 1092288"/>
                  <a:gd name="connsiteX10" fmla="*/ 209215 w 704515"/>
                  <a:gd name="connsiteY10" fmla="*/ 904169 h 1092288"/>
                  <a:gd name="connsiteX11" fmla="*/ 159208 w 704515"/>
                  <a:gd name="connsiteY11" fmla="*/ 758913 h 1092288"/>
                  <a:gd name="connsiteX12" fmla="*/ 206833 w 704515"/>
                  <a:gd name="connsiteY12" fmla="*/ 851782 h 1092288"/>
                  <a:gd name="connsiteX13" fmla="*/ 204452 w 704515"/>
                  <a:gd name="connsiteY13" fmla="*/ 580319 h 1092288"/>
                  <a:gd name="connsiteX14" fmla="*/ 144921 w 704515"/>
                  <a:gd name="connsiteY14" fmla="*/ 339813 h 1092288"/>
                  <a:gd name="connsiteX15" fmla="*/ 204452 w 704515"/>
                  <a:gd name="connsiteY15" fmla="*/ 227894 h 1092288"/>
                  <a:gd name="connsiteX16" fmla="*/ 280652 w 704515"/>
                  <a:gd name="connsiteY16" fmla="*/ 120738 h 1092288"/>
                  <a:gd name="connsiteX17" fmla="*/ 518777 w 704515"/>
                  <a:gd name="connsiteY17" fmla="*/ 394582 h 1092288"/>
                  <a:gd name="connsiteX18" fmla="*/ 449721 w 704515"/>
                  <a:gd name="connsiteY18" fmla="*/ 592226 h 1092288"/>
                  <a:gd name="connsiteX19" fmla="*/ 516396 w 704515"/>
                  <a:gd name="connsiteY19" fmla="*/ 925601 h 1092288"/>
                  <a:gd name="connsiteX20" fmla="*/ 556877 w 704515"/>
                  <a:gd name="connsiteY20" fmla="*/ 842257 h 1092288"/>
                  <a:gd name="connsiteX21" fmla="*/ 533065 w 704515"/>
                  <a:gd name="connsiteY21" fmla="*/ 1013707 h 1092288"/>
                  <a:gd name="connsiteX22" fmla="*/ 587833 w 704515"/>
                  <a:gd name="connsiteY22" fmla="*/ 925601 h 1092288"/>
                  <a:gd name="connsiteX23" fmla="*/ 611646 w 704515"/>
                  <a:gd name="connsiteY23" fmla="*/ 992276 h 1092288"/>
                  <a:gd name="connsiteX24" fmla="*/ 647365 w 704515"/>
                  <a:gd name="connsiteY24" fmla="*/ 856544 h 1092288"/>
                  <a:gd name="connsiteX25" fmla="*/ 690227 w 704515"/>
                  <a:gd name="connsiteY25" fmla="*/ 975607 h 1092288"/>
                  <a:gd name="connsiteX0" fmla="*/ 689929 w 704217"/>
                  <a:gd name="connsiteY0" fmla="*/ 975607 h 1059736"/>
                  <a:gd name="connsiteX1" fmla="*/ 704217 w 704217"/>
                  <a:gd name="connsiteY1" fmla="*/ 739863 h 1059736"/>
                  <a:gd name="connsiteX2" fmla="*/ 587535 w 704217"/>
                  <a:gd name="connsiteY2" fmla="*/ 301713 h 1059736"/>
                  <a:gd name="connsiteX3" fmla="*/ 318454 w 704217"/>
                  <a:gd name="connsiteY3" fmla="*/ 261 h 1059736"/>
                  <a:gd name="connsiteX4" fmla="*/ 50539 w 704217"/>
                  <a:gd name="connsiteY4" fmla="*/ 426779 h 1059736"/>
                  <a:gd name="connsiteX5" fmla="*/ 1748 w 704217"/>
                  <a:gd name="connsiteY5" fmla="*/ 813682 h 1059736"/>
                  <a:gd name="connsiteX6" fmla="*/ 196293 w 704217"/>
                  <a:gd name="connsiteY6" fmla="*/ 1059736 h 1059736"/>
                  <a:gd name="connsiteX7" fmla="*/ 127954 w 704217"/>
                  <a:gd name="connsiteY7" fmla="*/ 908932 h 1059736"/>
                  <a:gd name="connsiteX8" fmla="*/ 275592 w 704217"/>
                  <a:gd name="connsiteY8" fmla="*/ 975607 h 1059736"/>
                  <a:gd name="connsiteX9" fmla="*/ 168435 w 704217"/>
                  <a:gd name="connsiteY9" fmla="*/ 875594 h 1059736"/>
                  <a:gd name="connsiteX10" fmla="*/ 208917 w 704217"/>
                  <a:gd name="connsiteY10" fmla="*/ 904169 h 1059736"/>
                  <a:gd name="connsiteX11" fmla="*/ 158910 w 704217"/>
                  <a:gd name="connsiteY11" fmla="*/ 758913 h 1059736"/>
                  <a:gd name="connsiteX12" fmla="*/ 206535 w 704217"/>
                  <a:gd name="connsiteY12" fmla="*/ 851782 h 1059736"/>
                  <a:gd name="connsiteX13" fmla="*/ 204154 w 704217"/>
                  <a:gd name="connsiteY13" fmla="*/ 580319 h 1059736"/>
                  <a:gd name="connsiteX14" fmla="*/ 144623 w 704217"/>
                  <a:gd name="connsiteY14" fmla="*/ 339813 h 1059736"/>
                  <a:gd name="connsiteX15" fmla="*/ 204154 w 704217"/>
                  <a:gd name="connsiteY15" fmla="*/ 227894 h 1059736"/>
                  <a:gd name="connsiteX16" fmla="*/ 280354 w 704217"/>
                  <a:gd name="connsiteY16" fmla="*/ 120738 h 1059736"/>
                  <a:gd name="connsiteX17" fmla="*/ 518479 w 704217"/>
                  <a:gd name="connsiteY17" fmla="*/ 394582 h 1059736"/>
                  <a:gd name="connsiteX18" fmla="*/ 449423 w 704217"/>
                  <a:gd name="connsiteY18" fmla="*/ 592226 h 1059736"/>
                  <a:gd name="connsiteX19" fmla="*/ 516098 w 704217"/>
                  <a:gd name="connsiteY19" fmla="*/ 925601 h 1059736"/>
                  <a:gd name="connsiteX20" fmla="*/ 556579 w 704217"/>
                  <a:gd name="connsiteY20" fmla="*/ 842257 h 1059736"/>
                  <a:gd name="connsiteX21" fmla="*/ 532767 w 704217"/>
                  <a:gd name="connsiteY21" fmla="*/ 1013707 h 1059736"/>
                  <a:gd name="connsiteX22" fmla="*/ 587535 w 704217"/>
                  <a:gd name="connsiteY22" fmla="*/ 925601 h 1059736"/>
                  <a:gd name="connsiteX23" fmla="*/ 611348 w 704217"/>
                  <a:gd name="connsiteY23" fmla="*/ 992276 h 1059736"/>
                  <a:gd name="connsiteX24" fmla="*/ 647067 w 704217"/>
                  <a:gd name="connsiteY24" fmla="*/ 856544 h 1059736"/>
                  <a:gd name="connsiteX25" fmla="*/ 689929 w 704217"/>
                  <a:gd name="connsiteY25" fmla="*/ 975607 h 1059736"/>
                  <a:gd name="connsiteX0" fmla="*/ 690787 w 705075"/>
                  <a:gd name="connsiteY0" fmla="*/ 975607 h 1059736"/>
                  <a:gd name="connsiteX1" fmla="*/ 705075 w 705075"/>
                  <a:gd name="connsiteY1" fmla="*/ 739863 h 1059736"/>
                  <a:gd name="connsiteX2" fmla="*/ 588393 w 705075"/>
                  <a:gd name="connsiteY2" fmla="*/ 301713 h 1059736"/>
                  <a:gd name="connsiteX3" fmla="*/ 319312 w 705075"/>
                  <a:gd name="connsiteY3" fmla="*/ 261 h 1059736"/>
                  <a:gd name="connsiteX4" fmla="*/ 51397 w 705075"/>
                  <a:gd name="connsiteY4" fmla="*/ 426779 h 1059736"/>
                  <a:gd name="connsiteX5" fmla="*/ 2606 w 705075"/>
                  <a:gd name="connsiteY5" fmla="*/ 813682 h 1059736"/>
                  <a:gd name="connsiteX6" fmla="*/ 197151 w 705075"/>
                  <a:gd name="connsiteY6" fmla="*/ 1059736 h 1059736"/>
                  <a:gd name="connsiteX7" fmla="*/ 128812 w 705075"/>
                  <a:gd name="connsiteY7" fmla="*/ 908932 h 1059736"/>
                  <a:gd name="connsiteX8" fmla="*/ 276450 w 705075"/>
                  <a:gd name="connsiteY8" fmla="*/ 975607 h 1059736"/>
                  <a:gd name="connsiteX9" fmla="*/ 169293 w 705075"/>
                  <a:gd name="connsiteY9" fmla="*/ 875594 h 1059736"/>
                  <a:gd name="connsiteX10" fmla="*/ 209775 w 705075"/>
                  <a:gd name="connsiteY10" fmla="*/ 904169 h 1059736"/>
                  <a:gd name="connsiteX11" fmla="*/ 159768 w 705075"/>
                  <a:gd name="connsiteY11" fmla="*/ 758913 h 1059736"/>
                  <a:gd name="connsiteX12" fmla="*/ 207393 w 705075"/>
                  <a:gd name="connsiteY12" fmla="*/ 851782 h 1059736"/>
                  <a:gd name="connsiteX13" fmla="*/ 205012 w 705075"/>
                  <a:gd name="connsiteY13" fmla="*/ 580319 h 1059736"/>
                  <a:gd name="connsiteX14" fmla="*/ 145481 w 705075"/>
                  <a:gd name="connsiteY14" fmla="*/ 339813 h 1059736"/>
                  <a:gd name="connsiteX15" fmla="*/ 205012 w 705075"/>
                  <a:gd name="connsiteY15" fmla="*/ 227894 h 1059736"/>
                  <a:gd name="connsiteX16" fmla="*/ 281212 w 705075"/>
                  <a:gd name="connsiteY16" fmla="*/ 120738 h 1059736"/>
                  <a:gd name="connsiteX17" fmla="*/ 519337 w 705075"/>
                  <a:gd name="connsiteY17" fmla="*/ 394582 h 1059736"/>
                  <a:gd name="connsiteX18" fmla="*/ 450281 w 705075"/>
                  <a:gd name="connsiteY18" fmla="*/ 592226 h 1059736"/>
                  <a:gd name="connsiteX19" fmla="*/ 516956 w 705075"/>
                  <a:gd name="connsiteY19" fmla="*/ 925601 h 1059736"/>
                  <a:gd name="connsiteX20" fmla="*/ 557437 w 705075"/>
                  <a:gd name="connsiteY20" fmla="*/ 842257 h 1059736"/>
                  <a:gd name="connsiteX21" fmla="*/ 533625 w 705075"/>
                  <a:gd name="connsiteY21" fmla="*/ 1013707 h 1059736"/>
                  <a:gd name="connsiteX22" fmla="*/ 588393 w 705075"/>
                  <a:gd name="connsiteY22" fmla="*/ 925601 h 1059736"/>
                  <a:gd name="connsiteX23" fmla="*/ 612206 w 705075"/>
                  <a:gd name="connsiteY23" fmla="*/ 992276 h 1059736"/>
                  <a:gd name="connsiteX24" fmla="*/ 647925 w 705075"/>
                  <a:gd name="connsiteY24" fmla="*/ 856544 h 1059736"/>
                  <a:gd name="connsiteX25" fmla="*/ 690787 w 705075"/>
                  <a:gd name="connsiteY25" fmla="*/ 975607 h 1059736"/>
                  <a:gd name="connsiteX0" fmla="*/ 690787 w 705075"/>
                  <a:gd name="connsiteY0" fmla="*/ 975607 h 1059736"/>
                  <a:gd name="connsiteX1" fmla="*/ 705075 w 705075"/>
                  <a:gd name="connsiteY1" fmla="*/ 739863 h 1059736"/>
                  <a:gd name="connsiteX2" fmla="*/ 588393 w 705075"/>
                  <a:gd name="connsiteY2" fmla="*/ 301713 h 1059736"/>
                  <a:gd name="connsiteX3" fmla="*/ 319312 w 705075"/>
                  <a:gd name="connsiteY3" fmla="*/ 261 h 1059736"/>
                  <a:gd name="connsiteX4" fmla="*/ 51397 w 705075"/>
                  <a:gd name="connsiteY4" fmla="*/ 426779 h 1059736"/>
                  <a:gd name="connsiteX5" fmla="*/ 2606 w 705075"/>
                  <a:gd name="connsiteY5" fmla="*/ 813682 h 1059736"/>
                  <a:gd name="connsiteX6" fmla="*/ 197151 w 705075"/>
                  <a:gd name="connsiteY6" fmla="*/ 1059736 h 1059736"/>
                  <a:gd name="connsiteX7" fmla="*/ 128812 w 705075"/>
                  <a:gd name="connsiteY7" fmla="*/ 908932 h 1059736"/>
                  <a:gd name="connsiteX8" fmla="*/ 276450 w 705075"/>
                  <a:gd name="connsiteY8" fmla="*/ 975607 h 1059736"/>
                  <a:gd name="connsiteX9" fmla="*/ 169293 w 705075"/>
                  <a:gd name="connsiteY9" fmla="*/ 875594 h 1059736"/>
                  <a:gd name="connsiteX10" fmla="*/ 209775 w 705075"/>
                  <a:gd name="connsiteY10" fmla="*/ 904169 h 1059736"/>
                  <a:gd name="connsiteX11" fmla="*/ 159768 w 705075"/>
                  <a:gd name="connsiteY11" fmla="*/ 758913 h 1059736"/>
                  <a:gd name="connsiteX12" fmla="*/ 207393 w 705075"/>
                  <a:gd name="connsiteY12" fmla="*/ 851782 h 1059736"/>
                  <a:gd name="connsiteX13" fmla="*/ 205012 w 705075"/>
                  <a:gd name="connsiteY13" fmla="*/ 580319 h 1059736"/>
                  <a:gd name="connsiteX14" fmla="*/ 145481 w 705075"/>
                  <a:gd name="connsiteY14" fmla="*/ 339813 h 1059736"/>
                  <a:gd name="connsiteX15" fmla="*/ 205012 w 705075"/>
                  <a:gd name="connsiteY15" fmla="*/ 227894 h 1059736"/>
                  <a:gd name="connsiteX16" fmla="*/ 281212 w 705075"/>
                  <a:gd name="connsiteY16" fmla="*/ 120738 h 1059736"/>
                  <a:gd name="connsiteX17" fmla="*/ 519337 w 705075"/>
                  <a:gd name="connsiteY17" fmla="*/ 394582 h 1059736"/>
                  <a:gd name="connsiteX18" fmla="*/ 450281 w 705075"/>
                  <a:gd name="connsiteY18" fmla="*/ 592226 h 1059736"/>
                  <a:gd name="connsiteX19" fmla="*/ 516956 w 705075"/>
                  <a:gd name="connsiteY19" fmla="*/ 925601 h 1059736"/>
                  <a:gd name="connsiteX20" fmla="*/ 557437 w 705075"/>
                  <a:gd name="connsiteY20" fmla="*/ 842257 h 1059736"/>
                  <a:gd name="connsiteX21" fmla="*/ 533625 w 705075"/>
                  <a:gd name="connsiteY21" fmla="*/ 1013707 h 1059736"/>
                  <a:gd name="connsiteX22" fmla="*/ 588393 w 705075"/>
                  <a:gd name="connsiteY22" fmla="*/ 925601 h 1059736"/>
                  <a:gd name="connsiteX23" fmla="*/ 612206 w 705075"/>
                  <a:gd name="connsiteY23" fmla="*/ 992276 h 1059736"/>
                  <a:gd name="connsiteX24" fmla="*/ 647925 w 705075"/>
                  <a:gd name="connsiteY24" fmla="*/ 856544 h 1059736"/>
                  <a:gd name="connsiteX25" fmla="*/ 690787 w 705075"/>
                  <a:gd name="connsiteY25" fmla="*/ 975607 h 1059736"/>
                  <a:gd name="connsiteX0" fmla="*/ 690787 w 705075"/>
                  <a:gd name="connsiteY0" fmla="*/ 975607 h 1059736"/>
                  <a:gd name="connsiteX1" fmla="*/ 705075 w 705075"/>
                  <a:gd name="connsiteY1" fmla="*/ 739863 h 1059736"/>
                  <a:gd name="connsiteX2" fmla="*/ 588393 w 705075"/>
                  <a:gd name="connsiteY2" fmla="*/ 301713 h 1059736"/>
                  <a:gd name="connsiteX3" fmla="*/ 319312 w 705075"/>
                  <a:gd name="connsiteY3" fmla="*/ 261 h 1059736"/>
                  <a:gd name="connsiteX4" fmla="*/ 51397 w 705075"/>
                  <a:gd name="connsiteY4" fmla="*/ 426779 h 1059736"/>
                  <a:gd name="connsiteX5" fmla="*/ 2606 w 705075"/>
                  <a:gd name="connsiteY5" fmla="*/ 813682 h 1059736"/>
                  <a:gd name="connsiteX6" fmla="*/ 197151 w 705075"/>
                  <a:gd name="connsiteY6" fmla="*/ 1059736 h 1059736"/>
                  <a:gd name="connsiteX7" fmla="*/ 128812 w 705075"/>
                  <a:gd name="connsiteY7" fmla="*/ 908932 h 1059736"/>
                  <a:gd name="connsiteX8" fmla="*/ 276450 w 705075"/>
                  <a:gd name="connsiteY8" fmla="*/ 975607 h 1059736"/>
                  <a:gd name="connsiteX9" fmla="*/ 169293 w 705075"/>
                  <a:gd name="connsiteY9" fmla="*/ 875594 h 1059736"/>
                  <a:gd name="connsiteX10" fmla="*/ 209775 w 705075"/>
                  <a:gd name="connsiteY10" fmla="*/ 904169 h 1059736"/>
                  <a:gd name="connsiteX11" fmla="*/ 159768 w 705075"/>
                  <a:gd name="connsiteY11" fmla="*/ 758913 h 1059736"/>
                  <a:gd name="connsiteX12" fmla="*/ 207393 w 705075"/>
                  <a:gd name="connsiteY12" fmla="*/ 851782 h 1059736"/>
                  <a:gd name="connsiteX13" fmla="*/ 205012 w 705075"/>
                  <a:gd name="connsiteY13" fmla="*/ 580319 h 1059736"/>
                  <a:gd name="connsiteX14" fmla="*/ 145481 w 705075"/>
                  <a:gd name="connsiteY14" fmla="*/ 339813 h 1059736"/>
                  <a:gd name="connsiteX15" fmla="*/ 205012 w 705075"/>
                  <a:gd name="connsiteY15" fmla="*/ 227894 h 1059736"/>
                  <a:gd name="connsiteX16" fmla="*/ 281212 w 705075"/>
                  <a:gd name="connsiteY16" fmla="*/ 120738 h 1059736"/>
                  <a:gd name="connsiteX17" fmla="*/ 519337 w 705075"/>
                  <a:gd name="connsiteY17" fmla="*/ 394582 h 1059736"/>
                  <a:gd name="connsiteX18" fmla="*/ 450281 w 705075"/>
                  <a:gd name="connsiteY18" fmla="*/ 592226 h 1059736"/>
                  <a:gd name="connsiteX19" fmla="*/ 516956 w 705075"/>
                  <a:gd name="connsiteY19" fmla="*/ 925601 h 1059736"/>
                  <a:gd name="connsiteX20" fmla="*/ 557437 w 705075"/>
                  <a:gd name="connsiteY20" fmla="*/ 842257 h 1059736"/>
                  <a:gd name="connsiteX21" fmla="*/ 533625 w 705075"/>
                  <a:gd name="connsiteY21" fmla="*/ 1013707 h 1059736"/>
                  <a:gd name="connsiteX22" fmla="*/ 588393 w 705075"/>
                  <a:gd name="connsiteY22" fmla="*/ 925601 h 1059736"/>
                  <a:gd name="connsiteX23" fmla="*/ 612206 w 705075"/>
                  <a:gd name="connsiteY23" fmla="*/ 992276 h 1059736"/>
                  <a:gd name="connsiteX24" fmla="*/ 647925 w 705075"/>
                  <a:gd name="connsiteY24" fmla="*/ 856544 h 1059736"/>
                  <a:gd name="connsiteX25" fmla="*/ 690787 w 705075"/>
                  <a:gd name="connsiteY25" fmla="*/ 975607 h 1059736"/>
                  <a:gd name="connsiteX0" fmla="*/ 690615 w 704903"/>
                  <a:gd name="connsiteY0" fmla="*/ 975607 h 1044167"/>
                  <a:gd name="connsiteX1" fmla="*/ 704903 w 704903"/>
                  <a:gd name="connsiteY1" fmla="*/ 739863 h 1044167"/>
                  <a:gd name="connsiteX2" fmla="*/ 588221 w 704903"/>
                  <a:gd name="connsiteY2" fmla="*/ 301713 h 1044167"/>
                  <a:gd name="connsiteX3" fmla="*/ 319140 w 704903"/>
                  <a:gd name="connsiteY3" fmla="*/ 261 h 1044167"/>
                  <a:gd name="connsiteX4" fmla="*/ 51225 w 704903"/>
                  <a:gd name="connsiteY4" fmla="*/ 426779 h 1044167"/>
                  <a:gd name="connsiteX5" fmla="*/ 2434 w 704903"/>
                  <a:gd name="connsiteY5" fmla="*/ 813682 h 1044167"/>
                  <a:gd name="connsiteX6" fmla="*/ 205471 w 704903"/>
                  <a:gd name="connsiteY6" fmla="*/ 1044167 h 1044167"/>
                  <a:gd name="connsiteX7" fmla="*/ 128640 w 704903"/>
                  <a:gd name="connsiteY7" fmla="*/ 908932 h 1044167"/>
                  <a:gd name="connsiteX8" fmla="*/ 276278 w 704903"/>
                  <a:gd name="connsiteY8" fmla="*/ 975607 h 1044167"/>
                  <a:gd name="connsiteX9" fmla="*/ 169121 w 704903"/>
                  <a:gd name="connsiteY9" fmla="*/ 875594 h 1044167"/>
                  <a:gd name="connsiteX10" fmla="*/ 209603 w 704903"/>
                  <a:gd name="connsiteY10" fmla="*/ 904169 h 1044167"/>
                  <a:gd name="connsiteX11" fmla="*/ 159596 w 704903"/>
                  <a:gd name="connsiteY11" fmla="*/ 758913 h 1044167"/>
                  <a:gd name="connsiteX12" fmla="*/ 207221 w 704903"/>
                  <a:gd name="connsiteY12" fmla="*/ 851782 h 1044167"/>
                  <a:gd name="connsiteX13" fmla="*/ 204840 w 704903"/>
                  <a:gd name="connsiteY13" fmla="*/ 580319 h 1044167"/>
                  <a:gd name="connsiteX14" fmla="*/ 145309 w 704903"/>
                  <a:gd name="connsiteY14" fmla="*/ 339813 h 1044167"/>
                  <a:gd name="connsiteX15" fmla="*/ 204840 w 704903"/>
                  <a:gd name="connsiteY15" fmla="*/ 227894 h 1044167"/>
                  <a:gd name="connsiteX16" fmla="*/ 281040 w 704903"/>
                  <a:gd name="connsiteY16" fmla="*/ 120738 h 1044167"/>
                  <a:gd name="connsiteX17" fmla="*/ 519165 w 704903"/>
                  <a:gd name="connsiteY17" fmla="*/ 394582 h 1044167"/>
                  <a:gd name="connsiteX18" fmla="*/ 450109 w 704903"/>
                  <a:gd name="connsiteY18" fmla="*/ 592226 h 1044167"/>
                  <a:gd name="connsiteX19" fmla="*/ 516784 w 704903"/>
                  <a:gd name="connsiteY19" fmla="*/ 925601 h 1044167"/>
                  <a:gd name="connsiteX20" fmla="*/ 557265 w 704903"/>
                  <a:gd name="connsiteY20" fmla="*/ 842257 h 1044167"/>
                  <a:gd name="connsiteX21" fmla="*/ 533453 w 704903"/>
                  <a:gd name="connsiteY21" fmla="*/ 1013707 h 1044167"/>
                  <a:gd name="connsiteX22" fmla="*/ 588221 w 704903"/>
                  <a:gd name="connsiteY22" fmla="*/ 925601 h 1044167"/>
                  <a:gd name="connsiteX23" fmla="*/ 612034 w 704903"/>
                  <a:gd name="connsiteY23" fmla="*/ 992276 h 1044167"/>
                  <a:gd name="connsiteX24" fmla="*/ 647753 w 704903"/>
                  <a:gd name="connsiteY24" fmla="*/ 856544 h 1044167"/>
                  <a:gd name="connsiteX25" fmla="*/ 690615 w 704903"/>
                  <a:gd name="connsiteY25" fmla="*/ 975607 h 1044167"/>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59496 w 704803"/>
                  <a:gd name="connsiteY11" fmla="*/ 758913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7987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7987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7987 h 1044199"/>
                  <a:gd name="connsiteX16" fmla="*/ 280940 w 704803"/>
                  <a:gd name="connsiteY16" fmla="*/ 151875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23005"/>
                  <a:gd name="connsiteY0" fmla="*/ 975607 h 1044199"/>
                  <a:gd name="connsiteX1" fmla="*/ 704803 w 723005"/>
                  <a:gd name="connsiteY1" fmla="*/ 739863 h 1044199"/>
                  <a:gd name="connsiteX2" fmla="*/ 588121 w 723005"/>
                  <a:gd name="connsiteY2" fmla="*/ 301713 h 1044199"/>
                  <a:gd name="connsiteX3" fmla="*/ 319040 w 723005"/>
                  <a:gd name="connsiteY3" fmla="*/ 261 h 1044199"/>
                  <a:gd name="connsiteX4" fmla="*/ 51125 w 723005"/>
                  <a:gd name="connsiteY4" fmla="*/ 426779 h 1044199"/>
                  <a:gd name="connsiteX5" fmla="*/ 2334 w 723005"/>
                  <a:gd name="connsiteY5" fmla="*/ 813682 h 1044199"/>
                  <a:gd name="connsiteX6" fmla="*/ 205371 w 723005"/>
                  <a:gd name="connsiteY6" fmla="*/ 1044167 h 1044199"/>
                  <a:gd name="connsiteX7" fmla="*/ 128540 w 723005"/>
                  <a:gd name="connsiteY7" fmla="*/ 908932 h 1044199"/>
                  <a:gd name="connsiteX8" fmla="*/ 276178 w 723005"/>
                  <a:gd name="connsiteY8" fmla="*/ 975607 h 1044199"/>
                  <a:gd name="connsiteX9" fmla="*/ 169021 w 723005"/>
                  <a:gd name="connsiteY9" fmla="*/ 875594 h 1044199"/>
                  <a:gd name="connsiteX10" fmla="*/ 229318 w 723005"/>
                  <a:gd name="connsiteY10" fmla="*/ 918322 h 1044199"/>
                  <a:gd name="connsiteX11" fmla="*/ 169403 w 723005"/>
                  <a:gd name="connsiteY11" fmla="*/ 767405 h 1044199"/>
                  <a:gd name="connsiteX12" fmla="*/ 234012 w 723005"/>
                  <a:gd name="connsiteY12" fmla="*/ 854613 h 1044199"/>
                  <a:gd name="connsiteX13" fmla="*/ 213232 w 723005"/>
                  <a:gd name="connsiteY13" fmla="*/ 553428 h 1044199"/>
                  <a:gd name="connsiteX14" fmla="*/ 148040 w 723005"/>
                  <a:gd name="connsiteY14" fmla="*/ 341228 h 1044199"/>
                  <a:gd name="connsiteX15" fmla="*/ 210401 w 723005"/>
                  <a:gd name="connsiteY15" fmla="*/ 213741 h 1044199"/>
                  <a:gd name="connsiteX16" fmla="*/ 280940 w 723005"/>
                  <a:gd name="connsiteY16" fmla="*/ 151875 h 1044199"/>
                  <a:gd name="connsiteX17" fmla="*/ 506327 w 723005"/>
                  <a:gd name="connsiteY17" fmla="*/ 395997 h 1044199"/>
                  <a:gd name="connsiteX18" fmla="*/ 468408 w 723005"/>
                  <a:gd name="connsiteY18" fmla="*/ 627609 h 1044199"/>
                  <a:gd name="connsiteX19" fmla="*/ 516684 w 723005"/>
                  <a:gd name="connsiteY19" fmla="*/ 925601 h 1044199"/>
                  <a:gd name="connsiteX20" fmla="*/ 557165 w 723005"/>
                  <a:gd name="connsiteY20" fmla="*/ 842257 h 1044199"/>
                  <a:gd name="connsiteX21" fmla="*/ 533353 w 723005"/>
                  <a:gd name="connsiteY21" fmla="*/ 1013707 h 1044199"/>
                  <a:gd name="connsiteX22" fmla="*/ 588121 w 723005"/>
                  <a:gd name="connsiteY22" fmla="*/ 925601 h 1044199"/>
                  <a:gd name="connsiteX23" fmla="*/ 611934 w 723005"/>
                  <a:gd name="connsiteY23" fmla="*/ 992276 h 1044199"/>
                  <a:gd name="connsiteX24" fmla="*/ 647653 w 723005"/>
                  <a:gd name="connsiteY24" fmla="*/ 856544 h 1044199"/>
                  <a:gd name="connsiteX25" fmla="*/ 690515 w 723005"/>
                  <a:gd name="connsiteY25" fmla="*/ 975607 h 1044199"/>
                  <a:gd name="connsiteX0" fmla="*/ 666454 w 719139"/>
                  <a:gd name="connsiteY0" fmla="*/ 985514 h 1044199"/>
                  <a:gd name="connsiteX1" fmla="*/ 704803 w 719139"/>
                  <a:gd name="connsiteY1" fmla="*/ 739863 h 1044199"/>
                  <a:gd name="connsiteX2" fmla="*/ 588121 w 719139"/>
                  <a:gd name="connsiteY2" fmla="*/ 301713 h 1044199"/>
                  <a:gd name="connsiteX3" fmla="*/ 319040 w 719139"/>
                  <a:gd name="connsiteY3" fmla="*/ 261 h 1044199"/>
                  <a:gd name="connsiteX4" fmla="*/ 51125 w 719139"/>
                  <a:gd name="connsiteY4" fmla="*/ 426779 h 1044199"/>
                  <a:gd name="connsiteX5" fmla="*/ 2334 w 719139"/>
                  <a:gd name="connsiteY5" fmla="*/ 813682 h 1044199"/>
                  <a:gd name="connsiteX6" fmla="*/ 205371 w 719139"/>
                  <a:gd name="connsiteY6" fmla="*/ 1044167 h 1044199"/>
                  <a:gd name="connsiteX7" fmla="*/ 128540 w 719139"/>
                  <a:gd name="connsiteY7" fmla="*/ 908932 h 1044199"/>
                  <a:gd name="connsiteX8" fmla="*/ 276178 w 719139"/>
                  <a:gd name="connsiteY8" fmla="*/ 975607 h 1044199"/>
                  <a:gd name="connsiteX9" fmla="*/ 169021 w 719139"/>
                  <a:gd name="connsiteY9" fmla="*/ 875594 h 1044199"/>
                  <a:gd name="connsiteX10" fmla="*/ 229318 w 719139"/>
                  <a:gd name="connsiteY10" fmla="*/ 918322 h 1044199"/>
                  <a:gd name="connsiteX11" fmla="*/ 169403 w 719139"/>
                  <a:gd name="connsiteY11" fmla="*/ 767405 h 1044199"/>
                  <a:gd name="connsiteX12" fmla="*/ 234012 w 719139"/>
                  <a:gd name="connsiteY12" fmla="*/ 854613 h 1044199"/>
                  <a:gd name="connsiteX13" fmla="*/ 213232 w 719139"/>
                  <a:gd name="connsiteY13" fmla="*/ 553428 h 1044199"/>
                  <a:gd name="connsiteX14" fmla="*/ 148040 w 719139"/>
                  <a:gd name="connsiteY14" fmla="*/ 341228 h 1044199"/>
                  <a:gd name="connsiteX15" fmla="*/ 210401 w 719139"/>
                  <a:gd name="connsiteY15" fmla="*/ 213741 h 1044199"/>
                  <a:gd name="connsiteX16" fmla="*/ 280940 w 719139"/>
                  <a:gd name="connsiteY16" fmla="*/ 151875 h 1044199"/>
                  <a:gd name="connsiteX17" fmla="*/ 506327 w 719139"/>
                  <a:gd name="connsiteY17" fmla="*/ 395997 h 1044199"/>
                  <a:gd name="connsiteX18" fmla="*/ 468408 w 719139"/>
                  <a:gd name="connsiteY18" fmla="*/ 627609 h 1044199"/>
                  <a:gd name="connsiteX19" fmla="*/ 516684 w 719139"/>
                  <a:gd name="connsiteY19" fmla="*/ 925601 h 1044199"/>
                  <a:gd name="connsiteX20" fmla="*/ 557165 w 719139"/>
                  <a:gd name="connsiteY20" fmla="*/ 842257 h 1044199"/>
                  <a:gd name="connsiteX21" fmla="*/ 533353 w 719139"/>
                  <a:gd name="connsiteY21" fmla="*/ 1013707 h 1044199"/>
                  <a:gd name="connsiteX22" fmla="*/ 588121 w 719139"/>
                  <a:gd name="connsiteY22" fmla="*/ 925601 h 1044199"/>
                  <a:gd name="connsiteX23" fmla="*/ 611934 w 719139"/>
                  <a:gd name="connsiteY23" fmla="*/ 992276 h 1044199"/>
                  <a:gd name="connsiteX24" fmla="*/ 647653 w 719139"/>
                  <a:gd name="connsiteY24" fmla="*/ 856544 h 1044199"/>
                  <a:gd name="connsiteX25" fmla="*/ 666454 w 71913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76264 w 724209"/>
                  <a:gd name="connsiteY13" fmla="*/ 545685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76264 w 724209"/>
                  <a:gd name="connsiteY13" fmla="*/ 545685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52336 w 724209"/>
                  <a:gd name="connsiteY14" fmla="*/ 360601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24209" h="1044199">
                    <a:moveTo>
                      <a:pt x="666454" y="985514"/>
                    </a:moveTo>
                    <a:cubicBezTo>
                      <a:pt x="705185" y="928163"/>
                      <a:pt x="750992" y="846751"/>
                      <a:pt x="704803" y="739863"/>
                    </a:cubicBezTo>
                    <a:cubicBezTo>
                      <a:pt x="614957" y="615043"/>
                      <a:pt x="627015" y="447763"/>
                      <a:pt x="588121" y="301713"/>
                    </a:cubicBezTo>
                    <a:cubicBezTo>
                      <a:pt x="546548" y="154523"/>
                      <a:pt x="509222" y="4503"/>
                      <a:pt x="319040" y="261"/>
                    </a:cubicBezTo>
                    <a:cubicBezTo>
                      <a:pt x="73106" y="-10892"/>
                      <a:pt x="56453" y="337445"/>
                      <a:pt x="51125" y="426779"/>
                    </a:cubicBezTo>
                    <a:cubicBezTo>
                      <a:pt x="43353" y="559993"/>
                      <a:pt x="78580" y="673242"/>
                      <a:pt x="2334" y="813682"/>
                    </a:cubicBezTo>
                    <a:cubicBezTo>
                      <a:pt x="-17738" y="960333"/>
                      <a:pt x="95232" y="1046125"/>
                      <a:pt x="205371" y="1044167"/>
                    </a:cubicBezTo>
                    <a:cubicBezTo>
                      <a:pt x="145793" y="1003806"/>
                      <a:pt x="125844" y="969107"/>
                      <a:pt x="128540" y="908932"/>
                    </a:cubicBezTo>
                    <a:cubicBezTo>
                      <a:pt x="180584" y="973617"/>
                      <a:pt x="218473" y="985934"/>
                      <a:pt x="276178" y="975607"/>
                    </a:cubicBezTo>
                    <a:cubicBezTo>
                      <a:pt x="220644" y="956422"/>
                      <a:pt x="190587" y="941484"/>
                      <a:pt x="169021" y="875594"/>
                    </a:cubicBezTo>
                    <a:lnTo>
                      <a:pt x="229318" y="918322"/>
                    </a:lnTo>
                    <a:cubicBezTo>
                      <a:pt x="196608" y="868016"/>
                      <a:pt x="170976" y="836110"/>
                      <a:pt x="169403" y="767405"/>
                    </a:cubicBezTo>
                    <a:lnTo>
                      <a:pt x="234012" y="854613"/>
                    </a:lnTo>
                    <a:cubicBezTo>
                      <a:pt x="199385" y="723448"/>
                      <a:pt x="245330" y="709934"/>
                      <a:pt x="204907" y="605293"/>
                    </a:cubicBezTo>
                    <a:cubicBezTo>
                      <a:pt x="181289" y="540692"/>
                      <a:pt x="164631" y="440770"/>
                      <a:pt x="152336" y="360601"/>
                    </a:cubicBezTo>
                    <a:cubicBezTo>
                      <a:pt x="147345" y="264169"/>
                      <a:pt x="245811" y="227317"/>
                      <a:pt x="295262" y="133993"/>
                    </a:cubicBezTo>
                    <a:cubicBezTo>
                      <a:pt x="439742" y="158282"/>
                      <a:pt x="479487" y="287672"/>
                      <a:pt x="509191" y="384075"/>
                    </a:cubicBezTo>
                    <a:cubicBezTo>
                      <a:pt x="544807" y="557966"/>
                      <a:pt x="486034" y="553114"/>
                      <a:pt x="505071" y="638339"/>
                    </a:cubicBezTo>
                    <a:cubicBezTo>
                      <a:pt x="553716" y="748993"/>
                      <a:pt x="543051" y="843254"/>
                      <a:pt x="513853" y="935508"/>
                    </a:cubicBezTo>
                    <a:cubicBezTo>
                      <a:pt x="541028" y="911501"/>
                      <a:pt x="551220" y="884664"/>
                      <a:pt x="557165" y="842257"/>
                    </a:cubicBezTo>
                    <a:cubicBezTo>
                      <a:pt x="561965" y="899879"/>
                      <a:pt x="562520" y="957500"/>
                      <a:pt x="516369" y="1002384"/>
                    </a:cubicBezTo>
                    <a:cubicBezTo>
                      <a:pt x="558214" y="989528"/>
                      <a:pt x="575998" y="963933"/>
                      <a:pt x="599444" y="925601"/>
                    </a:cubicBezTo>
                    <a:cubicBezTo>
                      <a:pt x="603608" y="951129"/>
                      <a:pt x="602109" y="952595"/>
                      <a:pt x="596365" y="980953"/>
                    </a:cubicBezTo>
                    <a:cubicBezTo>
                      <a:pt x="625255" y="944201"/>
                      <a:pt x="649900" y="908865"/>
                      <a:pt x="647653" y="856544"/>
                    </a:cubicBezTo>
                    <a:cubicBezTo>
                      <a:pt x="676565" y="899534"/>
                      <a:pt x="694155" y="941109"/>
                      <a:pt x="666454" y="985514"/>
                    </a:cubicBezTo>
                    <a:close/>
                  </a:path>
                </a:pathLst>
              </a:custGeom>
              <a:solidFill>
                <a:schemeClr val="accent2">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8" name="Freeform 107">
              <a:extLst>
                <a:ext uri="{FF2B5EF4-FFF2-40B4-BE49-F238E27FC236}">
                  <a16:creationId xmlns:a16="http://schemas.microsoft.com/office/drawing/2014/main" id="{CBB5BD22-0886-53C8-32D3-0A106096F4F3}"/>
                </a:ext>
              </a:extLst>
            </p:cNvPr>
            <p:cNvSpPr/>
            <p:nvPr/>
          </p:nvSpPr>
          <p:spPr>
            <a:xfrm>
              <a:off x="1872374" y="3702205"/>
              <a:ext cx="674712" cy="298251"/>
            </a:xfrm>
            <a:custGeom>
              <a:avLst/>
              <a:gdLst/>
              <a:ahLst/>
              <a:cxnLst/>
              <a:rect l="l" t="t" r="r" b="b"/>
              <a:pathLst>
                <a:path w="674712" h="298251">
                  <a:moveTo>
                    <a:pt x="572467" y="57819"/>
                  </a:moveTo>
                  <a:cubicBezTo>
                    <a:pt x="576932" y="57819"/>
                    <a:pt x="580653" y="58043"/>
                    <a:pt x="583629" y="58489"/>
                  </a:cubicBezTo>
                  <a:cubicBezTo>
                    <a:pt x="586606" y="58936"/>
                    <a:pt x="588987" y="59568"/>
                    <a:pt x="590773" y="60387"/>
                  </a:cubicBezTo>
                  <a:cubicBezTo>
                    <a:pt x="592559" y="61205"/>
                    <a:pt x="593824" y="62247"/>
                    <a:pt x="594568" y="63512"/>
                  </a:cubicBezTo>
                  <a:cubicBezTo>
                    <a:pt x="595312" y="64777"/>
                    <a:pt x="595684" y="66154"/>
                    <a:pt x="595684" y="67642"/>
                  </a:cubicBezTo>
                  <a:lnTo>
                    <a:pt x="595684" y="143098"/>
                  </a:lnTo>
                  <a:lnTo>
                    <a:pt x="665782" y="143098"/>
                  </a:lnTo>
                  <a:cubicBezTo>
                    <a:pt x="666973" y="143098"/>
                    <a:pt x="668126" y="143470"/>
                    <a:pt x="669243" y="144214"/>
                  </a:cubicBezTo>
                  <a:cubicBezTo>
                    <a:pt x="670359" y="144958"/>
                    <a:pt x="671326" y="146186"/>
                    <a:pt x="672145" y="147898"/>
                  </a:cubicBezTo>
                  <a:cubicBezTo>
                    <a:pt x="672963" y="149609"/>
                    <a:pt x="673596" y="151916"/>
                    <a:pt x="674042" y="154818"/>
                  </a:cubicBezTo>
                  <a:cubicBezTo>
                    <a:pt x="674489" y="157720"/>
                    <a:pt x="674712" y="161181"/>
                    <a:pt x="674712" y="165199"/>
                  </a:cubicBezTo>
                  <a:cubicBezTo>
                    <a:pt x="674712" y="169366"/>
                    <a:pt x="674489" y="172864"/>
                    <a:pt x="674042" y="175691"/>
                  </a:cubicBezTo>
                  <a:cubicBezTo>
                    <a:pt x="673596" y="178519"/>
                    <a:pt x="672926" y="180789"/>
                    <a:pt x="672033" y="182500"/>
                  </a:cubicBezTo>
                  <a:cubicBezTo>
                    <a:pt x="671140" y="184212"/>
                    <a:pt x="670098" y="185440"/>
                    <a:pt x="668908" y="186184"/>
                  </a:cubicBezTo>
                  <a:cubicBezTo>
                    <a:pt x="667717" y="186928"/>
                    <a:pt x="666452" y="187300"/>
                    <a:pt x="665113" y="187300"/>
                  </a:cubicBezTo>
                  <a:lnTo>
                    <a:pt x="595684" y="187300"/>
                  </a:lnTo>
                  <a:lnTo>
                    <a:pt x="595684" y="262979"/>
                  </a:lnTo>
                  <a:cubicBezTo>
                    <a:pt x="595684" y="264467"/>
                    <a:pt x="595312" y="265770"/>
                    <a:pt x="594568" y="266886"/>
                  </a:cubicBezTo>
                  <a:cubicBezTo>
                    <a:pt x="593824" y="268002"/>
                    <a:pt x="592559" y="268969"/>
                    <a:pt x="590773" y="269788"/>
                  </a:cubicBezTo>
                  <a:cubicBezTo>
                    <a:pt x="588987" y="270606"/>
                    <a:pt x="586606" y="271239"/>
                    <a:pt x="583629" y="271685"/>
                  </a:cubicBezTo>
                  <a:cubicBezTo>
                    <a:pt x="580653" y="272132"/>
                    <a:pt x="576932" y="272355"/>
                    <a:pt x="572467" y="272355"/>
                  </a:cubicBezTo>
                  <a:cubicBezTo>
                    <a:pt x="568002" y="272355"/>
                    <a:pt x="564282" y="272132"/>
                    <a:pt x="561305" y="271685"/>
                  </a:cubicBezTo>
                  <a:cubicBezTo>
                    <a:pt x="558329" y="271239"/>
                    <a:pt x="555947" y="270606"/>
                    <a:pt x="554161" y="269788"/>
                  </a:cubicBezTo>
                  <a:cubicBezTo>
                    <a:pt x="552375" y="268969"/>
                    <a:pt x="551073" y="268002"/>
                    <a:pt x="550255" y="266886"/>
                  </a:cubicBezTo>
                  <a:cubicBezTo>
                    <a:pt x="549436" y="265770"/>
                    <a:pt x="549027" y="264467"/>
                    <a:pt x="549027" y="262979"/>
                  </a:cubicBezTo>
                  <a:lnTo>
                    <a:pt x="549027" y="187300"/>
                  </a:lnTo>
                  <a:lnTo>
                    <a:pt x="479822" y="187300"/>
                  </a:lnTo>
                  <a:cubicBezTo>
                    <a:pt x="478482" y="187300"/>
                    <a:pt x="477254" y="186928"/>
                    <a:pt x="476138" y="186184"/>
                  </a:cubicBezTo>
                  <a:cubicBezTo>
                    <a:pt x="475022" y="185440"/>
                    <a:pt x="474017" y="184212"/>
                    <a:pt x="473124" y="182500"/>
                  </a:cubicBezTo>
                  <a:cubicBezTo>
                    <a:pt x="472231" y="180789"/>
                    <a:pt x="471525" y="178519"/>
                    <a:pt x="471004" y="175691"/>
                  </a:cubicBezTo>
                  <a:cubicBezTo>
                    <a:pt x="470483" y="172864"/>
                    <a:pt x="470222" y="169366"/>
                    <a:pt x="470222" y="165199"/>
                  </a:cubicBezTo>
                  <a:cubicBezTo>
                    <a:pt x="470222" y="161181"/>
                    <a:pt x="470446" y="157720"/>
                    <a:pt x="470892" y="154818"/>
                  </a:cubicBezTo>
                  <a:cubicBezTo>
                    <a:pt x="471338" y="151916"/>
                    <a:pt x="471971" y="149609"/>
                    <a:pt x="472790" y="147898"/>
                  </a:cubicBezTo>
                  <a:cubicBezTo>
                    <a:pt x="473608" y="146186"/>
                    <a:pt x="474538" y="144958"/>
                    <a:pt x="475580" y="144214"/>
                  </a:cubicBezTo>
                  <a:cubicBezTo>
                    <a:pt x="476622" y="143470"/>
                    <a:pt x="477813" y="143098"/>
                    <a:pt x="479152" y="143098"/>
                  </a:cubicBezTo>
                  <a:lnTo>
                    <a:pt x="549027" y="143098"/>
                  </a:lnTo>
                  <a:lnTo>
                    <a:pt x="549027" y="67642"/>
                  </a:lnTo>
                  <a:cubicBezTo>
                    <a:pt x="549027" y="66154"/>
                    <a:pt x="549436" y="64777"/>
                    <a:pt x="550255" y="63512"/>
                  </a:cubicBezTo>
                  <a:cubicBezTo>
                    <a:pt x="551073" y="62247"/>
                    <a:pt x="552375" y="61205"/>
                    <a:pt x="554161" y="60387"/>
                  </a:cubicBezTo>
                  <a:cubicBezTo>
                    <a:pt x="555947" y="59568"/>
                    <a:pt x="558329" y="58936"/>
                    <a:pt x="561305" y="58489"/>
                  </a:cubicBezTo>
                  <a:cubicBezTo>
                    <a:pt x="564282" y="58043"/>
                    <a:pt x="568002" y="57819"/>
                    <a:pt x="572467" y="57819"/>
                  </a:cubicBezTo>
                  <a:close/>
                  <a:moveTo>
                    <a:pt x="334342" y="57819"/>
                  </a:moveTo>
                  <a:cubicBezTo>
                    <a:pt x="338807" y="57819"/>
                    <a:pt x="342528" y="58043"/>
                    <a:pt x="345504" y="58489"/>
                  </a:cubicBezTo>
                  <a:cubicBezTo>
                    <a:pt x="348481" y="58936"/>
                    <a:pt x="350862" y="59568"/>
                    <a:pt x="352648" y="60387"/>
                  </a:cubicBezTo>
                  <a:cubicBezTo>
                    <a:pt x="354434" y="61205"/>
                    <a:pt x="355699" y="62247"/>
                    <a:pt x="356443" y="63512"/>
                  </a:cubicBezTo>
                  <a:cubicBezTo>
                    <a:pt x="357187" y="64777"/>
                    <a:pt x="357559" y="66154"/>
                    <a:pt x="357559" y="67642"/>
                  </a:cubicBezTo>
                  <a:lnTo>
                    <a:pt x="357559" y="143098"/>
                  </a:lnTo>
                  <a:lnTo>
                    <a:pt x="427657" y="143098"/>
                  </a:lnTo>
                  <a:cubicBezTo>
                    <a:pt x="428848" y="143098"/>
                    <a:pt x="430001" y="143470"/>
                    <a:pt x="431118" y="144214"/>
                  </a:cubicBezTo>
                  <a:cubicBezTo>
                    <a:pt x="432234" y="144958"/>
                    <a:pt x="433201" y="146186"/>
                    <a:pt x="434020" y="147898"/>
                  </a:cubicBezTo>
                  <a:cubicBezTo>
                    <a:pt x="434838" y="149609"/>
                    <a:pt x="435471" y="151916"/>
                    <a:pt x="435917" y="154818"/>
                  </a:cubicBezTo>
                  <a:cubicBezTo>
                    <a:pt x="436364" y="157720"/>
                    <a:pt x="436587" y="161181"/>
                    <a:pt x="436587" y="165199"/>
                  </a:cubicBezTo>
                  <a:cubicBezTo>
                    <a:pt x="436587" y="169366"/>
                    <a:pt x="436364" y="172864"/>
                    <a:pt x="435917" y="175691"/>
                  </a:cubicBezTo>
                  <a:cubicBezTo>
                    <a:pt x="435471" y="178519"/>
                    <a:pt x="434801" y="180789"/>
                    <a:pt x="433908" y="182500"/>
                  </a:cubicBezTo>
                  <a:cubicBezTo>
                    <a:pt x="433015" y="184212"/>
                    <a:pt x="431973" y="185440"/>
                    <a:pt x="430783" y="186184"/>
                  </a:cubicBezTo>
                  <a:cubicBezTo>
                    <a:pt x="429592" y="186928"/>
                    <a:pt x="428327" y="187300"/>
                    <a:pt x="426988" y="187300"/>
                  </a:cubicBezTo>
                  <a:lnTo>
                    <a:pt x="357559" y="187300"/>
                  </a:lnTo>
                  <a:lnTo>
                    <a:pt x="357559" y="262979"/>
                  </a:lnTo>
                  <a:cubicBezTo>
                    <a:pt x="357559" y="264467"/>
                    <a:pt x="357187" y="265770"/>
                    <a:pt x="356443" y="266886"/>
                  </a:cubicBezTo>
                  <a:cubicBezTo>
                    <a:pt x="355699" y="268002"/>
                    <a:pt x="354434" y="268969"/>
                    <a:pt x="352648" y="269788"/>
                  </a:cubicBezTo>
                  <a:cubicBezTo>
                    <a:pt x="350862" y="270606"/>
                    <a:pt x="348481" y="271239"/>
                    <a:pt x="345504" y="271685"/>
                  </a:cubicBezTo>
                  <a:cubicBezTo>
                    <a:pt x="342528" y="272132"/>
                    <a:pt x="338807" y="272355"/>
                    <a:pt x="334342" y="272355"/>
                  </a:cubicBezTo>
                  <a:cubicBezTo>
                    <a:pt x="329877" y="272355"/>
                    <a:pt x="326157" y="272132"/>
                    <a:pt x="323180" y="271685"/>
                  </a:cubicBezTo>
                  <a:cubicBezTo>
                    <a:pt x="320203" y="271239"/>
                    <a:pt x="317822" y="270606"/>
                    <a:pt x="316036" y="269788"/>
                  </a:cubicBezTo>
                  <a:cubicBezTo>
                    <a:pt x="314250" y="268969"/>
                    <a:pt x="312948" y="268002"/>
                    <a:pt x="312130" y="266886"/>
                  </a:cubicBezTo>
                  <a:cubicBezTo>
                    <a:pt x="311311" y="265770"/>
                    <a:pt x="310902" y="264467"/>
                    <a:pt x="310902" y="262979"/>
                  </a:cubicBezTo>
                  <a:lnTo>
                    <a:pt x="310902" y="187300"/>
                  </a:lnTo>
                  <a:lnTo>
                    <a:pt x="241697" y="187300"/>
                  </a:lnTo>
                  <a:cubicBezTo>
                    <a:pt x="240357" y="187300"/>
                    <a:pt x="239129" y="186928"/>
                    <a:pt x="238013" y="186184"/>
                  </a:cubicBezTo>
                  <a:cubicBezTo>
                    <a:pt x="236897" y="185440"/>
                    <a:pt x="235892" y="184212"/>
                    <a:pt x="234999" y="182500"/>
                  </a:cubicBezTo>
                  <a:cubicBezTo>
                    <a:pt x="234106" y="180789"/>
                    <a:pt x="233400" y="178519"/>
                    <a:pt x="232879" y="175691"/>
                  </a:cubicBezTo>
                  <a:cubicBezTo>
                    <a:pt x="232358" y="172864"/>
                    <a:pt x="232097" y="169366"/>
                    <a:pt x="232097" y="165199"/>
                  </a:cubicBezTo>
                  <a:cubicBezTo>
                    <a:pt x="232097" y="161181"/>
                    <a:pt x="232321" y="157720"/>
                    <a:pt x="232767" y="154818"/>
                  </a:cubicBezTo>
                  <a:cubicBezTo>
                    <a:pt x="233213" y="151916"/>
                    <a:pt x="233846" y="149609"/>
                    <a:pt x="234665" y="147898"/>
                  </a:cubicBezTo>
                  <a:cubicBezTo>
                    <a:pt x="235483" y="146186"/>
                    <a:pt x="236413" y="144958"/>
                    <a:pt x="237455" y="144214"/>
                  </a:cubicBezTo>
                  <a:cubicBezTo>
                    <a:pt x="238497" y="143470"/>
                    <a:pt x="239687" y="143098"/>
                    <a:pt x="241027" y="143098"/>
                  </a:cubicBezTo>
                  <a:lnTo>
                    <a:pt x="310902" y="143098"/>
                  </a:lnTo>
                  <a:lnTo>
                    <a:pt x="310902" y="67642"/>
                  </a:lnTo>
                  <a:cubicBezTo>
                    <a:pt x="310902" y="66154"/>
                    <a:pt x="311311" y="64777"/>
                    <a:pt x="312130" y="63512"/>
                  </a:cubicBezTo>
                  <a:cubicBezTo>
                    <a:pt x="312948" y="62247"/>
                    <a:pt x="314250" y="61205"/>
                    <a:pt x="316036" y="60387"/>
                  </a:cubicBezTo>
                  <a:cubicBezTo>
                    <a:pt x="317822" y="59568"/>
                    <a:pt x="320203" y="58936"/>
                    <a:pt x="323180" y="58489"/>
                  </a:cubicBezTo>
                  <a:cubicBezTo>
                    <a:pt x="326157" y="58043"/>
                    <a:pt x="329877" y="57819"/>
                    <a:pt x="334342" y="57819"/>
                  </a:cubicBezTo>
                  <a:close/>
                  <a:moveTo>
                    <a:pt x="133945" y="0"/>
                  </a:moveTo>
                  <a:cubicBezTo>
                    <a:pt x="141982" y="0"/>
                    <a:pt x="149721" y="669"/>
                    <a:pt x="157162" y="2009"/>
                  </a:cubicBezTo>
                  <a:cubicBezTo>
                    <a:pt x="164604" y="3348"/>
                    <a:pt x="171487" y="5097"/>
                    <a:pt x="177812" y="7255"/>
                  </a:cubicBezTo>
                  <a:cubicBezTo>
                    <a:pt x="184137" y="9413"/>
                    <a:pt x="189830" y="11906"/>
                    <a:pt x="194890" y="14734"/>
                  </a:cubicBezTo>
                  <a:cubicBezTo>
                    <a:pt x="199950" y="17561"/>
                    <a:pt x="203485" y="19980"/>
                    <a:pt x="205494" y="21989"/>
                  </a:cubicBezTo>
                  <a:cubicBezTo>
                    <a:pt x="207503" y="23998"/>
                    <a:pt x="208880" y="25673"/>
                    <a:pt x="209624" y="27012"/>
                  </a:cubicBezTo>
                  <a:cubicBezTo>
                    <a:pt x="210368" y="28352"/>
                    <a:pt x="210964" y="30063"/>
                    <a:pt x="211410" y="32147"/>
                  </a:cubicBezTo>
                  <a:cubicBezTo>
                    <a:pt x="211857" y="34230"/>
                    <a:pt x="212191" y="36686"/>
                    <a:pt x="212415" y="39514"/>
                  </a:cubicBezTo>
                  <a:cubicBezTo>
                    <a:pt x="212638" y="42341"/>
                    <a:pt x="212750" y="45839"/>
                    <a:pt x="212750" y="50006"/>
                  </a:cubicBezTo>
                  <a:cubicBezTo>
                    <a:pt x="212750" y="54471"/>
                    <a:pt x="212601" y="58266"/>
                    <a:pt x="212303" y="61391"/>
                  </a:cubicBezTo>
                  <a:cubicBezTo>
                    <a:pt x="212005" y="64517"/>
                    <a:pt x="211485" y="67047"/>
                    <a:pt x="210740" y="68982"/>
                  </a:cubicBezTo>
                  <a:cubicBezTo>
                    <a:pt x="209996" y="70916"/>
                    <a:pt x="209103" y="72330"/>
                    <a:pt x="208062" y="73223"/>
                  </a:cubicBezTo>
                  <a:cubicBezTo>
                    <a:pt x="207020" y="74116"/>
                    <a:pt x="205829" y="74563"/>
                    <a:pt x="204490" y="74563"/>
                  </a:cubicBezTo>
                  <a:cubicBezTo>
                    <a:pt x="202257" y="74563"/>
                    <a:pt x="199429" y="73260"/>
                    <a:pt x="196006" y="70656"/>
                  </a:cubicBezTo>
                  <a:cubicBezTo>
                    <a:pt x="192583" y="68051"/>
                    <a:pt x="188156" y="65149"/>
                    <a:pt x="182723" y="61949"/>
                  </a:cubicBezTo>
                  <a:cubicBezTo>
                    <a:pt x="177291" y="58750"/>
                    <a:pt x="170817" y="55848"/>
                    <a:pt x="163301" y="53243"/>
                  </a:cubicBezTo>
                  <a:cubicBezTo>
                    <a:pt x="155786" y="50639"/>
                    <a:pt x="146819" y="49336"/>
                    <a:pt x="136401" y="49336"/>
                  </a:cubicBezTo>
                  <a:cubicBezTo>
                    <a:pt x="124941" y="49336"/>
                    <a:pt x="114709" y="51680"/>
                    <a:pt x="105705" y="56368"/>
                  </a:cubicBezTo>
                  <a:cubicBezTo>
                    <a:pt x="96701" y="61056"/>
                    <a:pt x="89036" y="67754"/>
                    <a:pt x="82711" y="76460"/>
                  </a:cubicBezTo>
                  <a:cubicBezTo>
                    <a:pt x="76386" y="85167"/>
                    <a:pt x="71586" y="95696"/>
                    <a:pt x="68312" y="108049"/>
                  </a:cubicBezTo>
                  <a:cubicBezTo>
                    <a:pt x="65038" y="120402"/>
                    <a:pt x="63401" y="134317"/>
                    <a:pt x="63401" y="149795"/>
                  </a:cubicBezTo>
                  <a:cubicBezTo>
                    <a:pt x="63401" y="166762"/>
                    <a:pt x="65149" y="181458"/>
                    <a:pt x="68647" y="193886"/>
                  </a:cubicBezTo>
                  <a:cubicBezTo>
                    <a:pt x="72144" y="206313"/>
                    <a:pt x="77130" y="216545"/>
                    <a:pt x="83604" y="224581"/>
                  </a:cubicBezTo>
                  <a:cubicBezTo>
                    <a:pt x="90078" y="232618"/>
                    <a:pt x="97891" y="238608"/>
                    <a:pt x="107044" y="242552"/>
                  </a:cubicBezTo>
                  <a:cubicBezTo>
                    <a:pt x="116197" y="246496"/>
                    <a:pt x="126504" y="248468"/>
                    <a:pt x="137963" y="248468"/>
                  </a:cubicBezTo>
                  <a:cubicBezTo>
                    <a:pt x="148381" y="248468"/>
                    <a:pt x="157386" y="247240"/>
                    <a:pt x="164976" y="244785"/>
                  </a:cubicBezTo>
                  <a:cubicBezTo>
                    <a:pt x="172566" y="242329"/>
                    <a:pt x="179077" y="239613"/>
                    <a:pt x="184509" y="236636"/>
                  </a:cubicBezTo>
                  <a:cubicBezTo>
                    <a:pt x="189942" y="233660"/>
                    <a:pt x="194407" y="230981"/>
                    <a:pt x="197904" y="228600"/>
                  </a:cubicBezTo>
                  <a:cubicBezTo>
                    <a:pt x="201401" y="226219"/>
                    <a:pt x="204118" y="225028"/>
                    <a:pt x="206052" y="225028"/>
                  </a:cubicBezTo>
                  <a:cubicBezTo>
                    <a:pt x="207541" y="225028"/>
                    <a:pt x="208731" y="225326"/>
                    <a:pt x="209624" y="225921"/>
                  </a:cubicBezTo>
                  <a:cubicBezTo>
                    <a:pt x="210517" y="226516"/>
                    <a:pt x="211261" y="227707"/>
                    <a:pt x="211857" y="229493"/>
                  </a:cubicBezTo>
                  <a:cubicBezTo>
                    <a:pt x="212452" y="231279"/>
                    <a:pt x="212898" y="233772"/>
                    <a:pt x="213196" y="236971"/>
                  </a:cubicBezTo>
                  <a:cubicBezTo>
                    <a:pt x="213494" y="240171"/>
                    <a:pt x="213643" y="244450"/>
                    <a:pt x="213643" y="249808"/>
                  </a:cubicBezTo>
                  <a:cubicBezTo>
                    <a:pt x="213643" y="253528"/>
                    <a:pt x="213531" y="256691"/>
                    <a:pt x="213308" y="259296"/>
                  </a:cubicBezTo>
                  <a:cubicBezTo>
                    <a:pt x="213084" y="261900"/>
                    <a:pt x="212750" y="264132"/>
                    <a:pt x="212303" y="265993"/>
                  </a:cubicBezTo>
                  <a:cubicBezTo>
                    <a:pt x="211857" y="267853"/>
                    <a:pt x="211261" y="269453"/>
                    <a:pt x="210517" y="270793"/>
                  </a:cubicBezTo>
                  <a:cubicBezTo>
                    <a:pt x="209773" y="272132"/>
                    <a:pt x="208582" y="273657"/>
                    <a:pt x="206945" y="275369"/>
                  </a:cubicBezTo>
                  <a:cubicBezTo>
                    <a:pt x="205308" y="277081"/>
                    <a:pt x="202146" y="279276"/>
                    <a:pt x="197458" y="281955"/>
                  </a:cubicBezTo>
                  <a:cubicBezTo>
                    <a:pt x="192769" y="284634"/>
                    <a:pt x="187040" y="287201"/>
                    <a:pt x="180268" y="289656"/>
                  </a:cubicBezTo>
                  <a:cubicBezTo>
                    <a:pt x="173496" y="292112"/>
                    <a:pt x="165757" y="294159"/>
                    <a:pt x="157051" y="295796"/>
                  </a:cubicBezTo>
                  <a:cubicBezTo>
                    <a:pt x="148344" y="297433"/>
                    <a:pt x="138931" y="298251"/>
                    <a:pt x="128811" y="298251"/>
                  </a:cubicBezTo>
                  <a:cubicBezTo>
                    <a:pt x="109016" y="298251"/>
                    <a:pt x="91157" y="295200"/>
                    <a:pt x="75232" y="289098"/>
                  </a:cubicBezTo>
                  <a:cubicBezTo>
                    <a:pt x="59308" y="282996"/>
                    <a:pt x="45764" y="273881"/>
                    <a:pt x="34602" y="261751"/>
                  </a:cubicBezTo>
                  <a:cubicBezTo>
                    <a:pt x="23440" y="249622"/>
                    <a:pt x="14883" y="234478"/>
                    <a:pt x="8929" y="216321"/>
                  </a:cubicBezTo>
                  <a:cubicBezTo>
                    <a:pt x="2976" y="198164"/>
                    <a:pt x="0" y="177031"/>
                    <a:pt x="0" y="152921"/>
                  </a:cubicBezTo>
                  <a:cubicBezTo>
                    <a:pt x="0" y="128364"/>
                    <a:pt x="3274" y="106561"/>
                    <a:pt x="9822" y="87511"/>
                  </a:cubicBezTo>
                  <a:cubicBezTo>
                    <a:pt x="16371" y="68461"/>
                    <a:pt x="25524" y="52462"/>
                    <a:pt x="37281" y="39514"/>
                  </a:cubicBezTo>
                  <a:cubicBezTo>
                    <a:pt x="49039" y="26566"/>
                    <a:pt x="63140" y="16743"/>
                    <a:pt x="79586" y="10046"/>
                  </a:cubicBezTo>
                  <a:cubicBezTo>
                    <a:pt x="96031" y="3348"/>
                    <a:pt x="114151" y="0"/>
                    <a:pt x="133945" y="0"/>
                  </a:cubicBezTo>
                  <a:close/>
                </a:path>
              </a:pathLst>
            </a:cu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5" name="Picture 34">
            <a:extLst>
              <a:ext uri="{FF2B5EF4-FFF2-40B4-BE49-F238E27FC236}">
                <a16:creationId xmlns:a16="http://schemas.microsoft.com/office/drawing/2014/main" id="{F9334F70-B762-26EE-391B-0A49C31D9946}"/>
              </a:ext>
            </a:extLst>
          </p:cNvPr>
          <p:cNvPicPr>
            <a:picLocks noChangeAspect="1"/>
          </p:cNvPicPr>
          <p:nvPr/>
        </p:nvPicPr>
        <p:blipFill>
          <a:blip r:embed="rId3"/>
          <a:stretch>
            <a:fillRect/>
          </a:stretch>
        </p:blipFill>
        <p:spPr>
          <a:xfrm>
            <a:off x="-1459289" y="3497530"/>
            <a:ext cx="930283" cy="992661"/>
          </a:xfrm>
          <a:prstGeom prst="rect">
            <a:avLst/>
          </a:prstGeom>
        </p:spPr>
      </p:pic>
    </p:spTree>
    <p:extLst>
      <p:ext uri="{BB962C8B-B14F-4D97-AF65-F5344CB8AC3E}">
        <p14:creationId xmlns:p14="http://schemas.microsoft.com/office/powerpoint/2010/main" val="237708707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2"/>
          <p:cNvSpPr>
            <a:spLocks noGrp="1"/>
          </p:cNvSpPr>
          <p:nvPr>
            <p:ph type="title"/>
          </p:nvPr>
        </p:nvSpPr>
        <p:spPr/>
        <p:txBody>
          <a:bodyPr>
            <a:normAutofit/>
          </a:bodyPr>
          <a:lstStyle/>
          <a:p>
            <a:r>
              <a:rPr lang="en-US" sz="4800" dirty="0"/>
              <a:t>What’s on the agenda?</a:t>
            </a:r>
          </a:p>
        </p:txBody>
      </p:sp>
      <p:sp>
        <p:nvSpPr>
          <p:cNvPr id="6" name="!!Sidebar">
            <a:extLst>
              <a:ext uri="{FF2B5EF4-FFF2-40B4-BE49-F238E27FC236}">
                <a16:creationId xmlns:a16="http://schemas.microsoft.com/office/drawing/2014/main" id="{C3388FAC-5160-81AE-22C4-852586E534F1}"/>
              </a:ext>
            </a:extLst>
          </p:cNvPr>
          <p:cNvSpPr txBox="1"/>
          <p:nvPr/>
        </p:nvSpPr>
        <p:spPr>
          <a:xfrm>
            <a:off x="838200" y="1221321"/>
            <a:ext cx="6385128" cy="5632311"/>
          </a:xfrm>
          <a:prstGeom prst="rect">
            <a:avLst/>
          </a:prstGeom>
          <a:noFill/>
        </p:spPr>
        <p:txBody>
          <a:bodyPr wrap="square" rtlCol="0">
            <a:spAutoFit/>
          </a:bodyPr>
          <a:lstStyle/>
          <a:p>
            <a:r>
              <a:rPr lang="en-US" sz="3600" dirty="0">
                <a:solidFill>
                  <a:schemeClr val="bg1"/>
                </a:solidFill>
                <a:latin typeface="Corbel" panose="020B0503020204020204" pitchFamily="34" charset="0"/>
              </a:rPr>
              <a:t>Passwords</a:t>
            </a:r>
          </a:p>
          <a:p>
            <a:r>
              <a:rPr lang="en-US" sz="3600" dirty="0">
                <a:solidFill>
                  <a:schemeClr val="bg1"/>
                </a:solidFill>
                <a:latin typeface="Corbel" panose="020B0503020204020204" pitchFamily="34" charset="0"/>
              </a:rPr>
              <a:t>Basic Auth</a:t>
            </a:r>
          </a:p>
          <a:p>
            <a:r>
              <a:rPr lang="en-US" sz="3600" dirty="0">
                <a:solidFill>
                  <a:schemeClr val="bg1"/>
                </a:solidFill>
                <a:latin typeface="Corbel" panose="020B0503020204020204" pitchFamily="34" charset="0"/>
              </a:rPr>
              <a:t>API Keys as bearer tokens</a:t>
            </a:r>
          </a:p>
          <a:p>
            <a:r>
              <a:rPr lang="en-US" sz="3600" dirty="0">
                <a:solidFill>
                  <a:schemeClr val="bg1"/>
                </a:solidFill>
                <a:latin typeface="Corbel" panose="020B0503020204020204" pitchFamily="34" charset="0"/>
              </a:rPr>
              <a:t>API Keys as cryptographic keys</a:t>
            </a:r>
          </a:p>
          <a:p>
            <a:r>
              <a:rPr lang="en-US" sz="3600" dirty="0">
                <a:solidFill>
                  <a:schemeClr val="bg1"/>
                </a:solidFill>
                <a:latin typeface="Corbel" panose="020B0503020204020204" pitchFamily="34" charset="0"/>
              </a:rPr>
              <a:t>JSON Web Tokens</a:t>
            </a:r>
          </a:p>
          <a:p>
            <a:r>
              <a:rPr lang="en-US" sz="3600" dirty="0">
                <a:solidFill>
                  <a:schemeClr val="bg1"/>
                </a:solidFill>
                <a:latin typeface="Corbel" panose="020B0503020204020204" pitchFamily="34" charset="0"/>
              </a:rPr>
              <a:t>SAML</a:t>
            </a:r>
          </a:p>
          <a:p>
            <a:r>
              <a:rPr lang="en-US" sz="3600" dirty="0">
                <a:solidFill>
                  <a:schemeClr val="bg1"/>
                </a:solidFill>
                <a:latin typeface="Corbel" panose="020B0503020204020204" pitchFamily="34" charset="0"/>
              </a:rPr>
              <a:t>OAuth</a:t>
            </a:r>
          </a:p>
          <a:p>
            <a:r>
              <a:rPr lang="en-US" sz="3600" dirty="0">
                <a:solidFill>
                  <a:schemeClr val="bg1"/>
                </a:solidFill>
                <a:latin typeface="Corbel" panose="020B0503020204020204" pitchFamily="34" charset="0"/>
              </a:rPr>
              <a:t>OpenID Connect</a:t>
            </a:r>
          </a:p>
          <a:p>
            <a:r>
              <a:rPr lang="en-US" sz="3600" dirty="0">
                <a:solidFill>
                  <a:schemeClr val="bg1"/>
                </a:solidFill>
                <a:latin typeface="Corbel" panose="020B0503020204020204" pitchFamily="34" charset="0"/>
              </a:rPr>
              <a:t>Authenticator Apps</a:t>
            </a:r>
          </a:p>
          <a:p>
            <a:r>
              <a:rPr lang="en-US" sz="3600" dirty="0">
                <a:solidFill>
                  <a:schemeClr val="bg1"/>
                </a:solidFill>
                <a:latin typeface="Corbel" panose="020B0503020204020204" pitchFamily="34" charset="0"/>
              </a:rPr>
              <a:t>Passkeys</a:t>
            </a:r>
          </a:p>
        </p:txBody>
      </p:sp>
      <p:grpSp>
        <p:nvGrpSpPr>
          <p:cNvPr id="3" name="Group 2">
            <a:extLst>
              <a:ext uri="{FF2B5EF4-FFF2-40B4-BE49-F238E27FC236}">
                <a16:creationId xmlns:a16="http://schemas.microsoft.com/office/drawing/2014/main" id="{91AEE6BC-B29D-5722-AADC-BFB29C932C3A}"/>
              </a:ext>
            </a:extLst>
          </p:cNvPr>
          <p:cNvGrpSpPr/>
          <p:nvPr/>
        </p:nvGrpSpPr>
        <p:grpSpPr>
          <a:xfrm>
            <a:off x="-3616377" y="2526657"/>
            <a:ext cx="1746757" cy="2261244"/>
            <a:chOff x="9592919" y="3281030"/>
            <a:chExt cx="2412301" cy="3122817"/>
          </a:xfrm>
        </p:grpSpPr>
        <p:sp>
          <p:nvSpPr>
            <p:cNvPr id="4" name="Freeform 158">
              <a:extLst>
                <a:ext uri="{FF2B5EF4-FFF2-40B4-BE49-F238E27FC236}">
                  <a16:creationId xmlns:a16="http://schemas.microsoft.com/office/drawing/2014/main" id="{32BBA117-F2A6-DCAE-6308-EFD61D63AD9C}"/>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5" name="Group 4">
              <a:extLst>
                <a:ext uri="{FF2B5EF4-FFF2-40B4-BE49-F238E27FC236}">
                  <a16:creationId xmlns:a16="http://schemas.microsoft.com/office/drawing/2014/main" id="{5DF2978A-F5C3-583F-417F-456C45C18145}"/>
                </a:ext>
              </a:extLst>
            </p:cNvPr>
            <p:cNvGrpSpPr/>
            <p:nvPr/>
          </p:nvGrpSpPr>
          <p:grpSpPr>
            <a:xfrm>
              <a:off x="10528695" y="4589748"/>
              <a:ext cx="560994" cy="1088627"/>
              <a:chOff x="6048941" y="4798352"/>
              <a:chExt cx="549031" cy="1349261"/>
            </a:xfrm>
          </p:grpSpPr>
          <p:grpSp>
            <p:nvGrpSpPr>
              <p:cNvPr id="9" name="Group 8">
                <a:extLst>
                  <a:ext uri="{FF2B5EF4-FFF2-40B4-BE49-F238E27FC236}">
                    <a16:creationId xmlns:a16="http://schemas.microsoft.com/office/drawing/2014/main" id="{2A3936FB-0BE8-649D-C75D-814EDE07A0A1}"/>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0D28AD53-F786-5B74-4532-8DD8107287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C1F09002-870A-3213-BF20-2DFC3249FCBE}"/>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0" name="Freeform 165">
                <a:extLst>
                  <a:ext uri="{FF2B5EF4-FFF2-40B4-BE49-F238E27FC236}">
                    <a16:creationId xmlns:a16="http://schemas.microsoft.com/office/drawing/2014/main" id="{EE440930-F8D8-58B1-B77B-41844F3BB1A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7" name="Freeform 161">
              <a:extLst>
                <a:ext uri="{FF2B5EF4-FFF2-40B4-BE49-F238E27FC236}">
                  <a16:creationId xmlns:a16="http://schemas.microsoft.com/office/drawing/2014/main" id="{B3FF2EC7-CD9D-C2AE-8DF4-783F7349B0F2}"/>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Freeform 11">
              <a:extLst>
                <a:ext uri="{FF2B5EF4-FFF2-40B4-BE49-F238E27FC236}">
                  <a16:creationId xmlns:a16="http://schemas.microsoft.com/office/drawing/2014/main" id="{9DE990EC-BEDD-1EB8-FF7D-40E89BB51F1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2">
            <a:extLst>
              <a:ext uri="{FF2B5EF4-FFF2-40B4-BE49-F238E27FC236}">
                <a16:creationId xmlns:a16="http://schemas.microsoft.com/office/drawing/2014/main" id="{C69B8FEE-EC21-7C19-4278-E7418734D80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91644"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1E7F67AD-1C34-882E-4285-74EE62000788}"/>
              </a:ext>
            </a:extLst>
          </p:cNvPr>
          <p:cNvPicPr>
            <a:picLocks noChangeAspect="1"/>
          </p:cNvPicPr>
          <p:nvPr/>
        </p:nvPicPr>
        <p:blipFill>
          <a:blip r:embed="rId4"/>
          <a:stretch>
            <a:fillRect/>
          </a:stretch>
        </p:blipFill>
        <p:spPr>
          <a:xfrm>
            <a:off x="12436388" y="2234299"/>
            <a:ext cx="2239254" cy="2389401"/>
          </a:xfrm>
          <a:prstGeom prst="rect">
            <a:avLst/>
          </a:prstGeom>
        </p:spPr>
      </p:pic>
      <p:sp>
        <p:nvSpPr>
          <p:cNvPr id="15" name="Rectangle: Rounded Corners 14">
            <a:extLst>
              <a:ext uri="{FF2B5EF4-FFF2-40B4-BE49-F238E27FC236}">
                <a16:creationId xmlns:a16="http://schemas.microsoft.com/office/drawing/2014/main" id="{0534B9AD-9C45-98D2-1196-F2884F22A590}"/>
              </a:ext>
            </a:extLst>
          </p:cNvPr>
          <p:cNvSpPr/>
          <p:nvPr/>
        </p:nvSpPr>
        <p:spPr>
          <a:xfrm>
            <a:off x="4254707" y="7243958"/>
            <a:ext cx="3684076" cy="95891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Courier New" panose="02070309020205020404" pitchFamily="49" charset="0"/>
                <a:cs typeface="Courier New" panose="02070309020205020404" pitchFamily="49" charset="0"/>
              </a:rPr>
              <a:t>GET</a:t>
            </a:r>
            <a:r>
              <a:rPr lang="en-US" sz="3200" dirty="0">
                <a:solidFill>
                  <a:schemeClr val="tx1"/>
                </a:solidFill>
                <a:latin typeface="Courier New" panose="02070309020205020404" pitchFamily="49" charset="0"/>
                <a:cs typeface="Courier New" panose="02070309020205020404" pitchFamily="49" charset="0"/>
              </a:rPr>
              <a:t> </a:t>
            </a:r>
            <a:r>
              <a:rPr lang="en-US" sz="3200" b="1" dirty="0">
                <a:solidFill>
                  <a:schemeClr val="tx1"/>
                </a:solidFill>
                <a:latin typeface="Courier New" panose="02070309020205020404" pitchFamily="49" charset="0"/>
                <a:cs typeface="Courier New" panose="02070309020205020404" pitchFamily="49" charset="0"/>
              </a:rPr>
              <a:t>/foo/42</a:t>
            </a:r>
          </a:p>
        </p:txBody>
      </p:sp>
    </p:spTree>
    <p:extLst>
      <p:ext uri="{BB962C8B-B14F-4D97-AF65-F5344CB8AC3E}">
        <p14:creationId xmlns:p14="http://schemas.microsoft.com/office/powerpoint/2010/main" val="2843632073"/>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Lst>
  </p:timing>
</p:sld>
</file>

<file path=ppt/slides/slide7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sp>
        <p:nvSpPr>
          <p:cNvPr id="5" name="!!Sidebar">
            <a:extLst>
              <a:ext uri="{FF2B5EF4-FFF2-40B4-BE49-F238E27FC236}">
                <a16:creationId xmlns:a16="http://schemas.microsoft.com/office/drawing/2014/main" id="{591C2A76-0013-D0AF-5D60-135DF183C553}"/>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Authentication</a:t>
            </a:r>
          </a:p>
        </p:txBody>
      </p:sp>
      <p:sp>
        <p:nvSpPr>
          <p:cNvPr id="17" name="TextBox 16">
            <a:extLst>
              <a:ext uri="{FF2B5EF4-FFF2-40B4-BE49-F238E27FC236}">
                <a16:creationId xmlns:a16="http://schemas.microsoft.com/office/drawing/2014/main" id="{B81989CE-C21F-D279-4205-7A9740E7886B}"/>
              </a:ext>
            </a:extLst>
          </p:cNvPr>
          <p:cNvSpPr txBox="1"/>
          <p:nvPr/>
        </p:nvSpPr>
        <p:spPr>
          <a:xfrm>
            <a:off x="-636270" y="5083522"/>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To use API Keys, the client must</a:t>
            </a:r>
            <a:br>
              <a:rPr lang="en-US" sz="3200" dirty="0">
                <a:solidFill>
                  <a:schemeClr val="bg1">
                    <a:lumMod val="95000"/>
                  </a:schemeClr>
                </a:solidFill>
                <a:latin typeface="Corbel" panose="020B0503020204020204" pitchFamily="34" charset="0"/>
              </a:rPr>
            </a:br>
            <a:r>
              <a:rPr lang="en-US" sz="3200" dirty="0">
                <a:solidFill>
                  <a:schemeClr val="bg1">
                    <a:lumMod val="95000"/>
                  </a:schemeClr>
                </a:solidFill>
                <a:latin typeface="Corbel" panose="020B0503020204020204" pitchFamily="34" charset="0"/>
              </a:rPr>
              <a:t>be able to </a:t>
            </a:r>
            <a:r>
              <a:rPr lang="en-US" sz="3200" b="1" dirty="0">
                <a:solidFill>
                  <a:schemeClr val="bg1">
                    <a:lumMod val="95000"/>
                  </a:schemeClr>
                </a:solidFill>
                <a:latin typeface="Corbel" panose="020B0503020204020204" pitchFamily="34" charset="0"/>
              </a:rPr>
              <a:t>securely store </a:t>
            </a:r>
            <a:r>
              <a:rPr lang="en-US" sz="3200" dirty="0">
                <a:solidFill>
                  <a:schemeClr val="bg1">
                    <a:lumMod val="95000"/>
                  </a:schemeClr>
                </a:solidFill>
                <a:latin typeface="Corbel" panose="020B0503020204020204" pitchFamily="34" charset="0"/>
              </a:rPr>
              <a:t>the key</a:t>
            </a:r>
          </a:p>
        </p:txBody>
      </p:sp>
      <p:pic>
        <p:nvPicPr>
          <p:cNvPr id="2" name="Picture 1">
            <a:extLst>
              <a:ext uri="{FF2B5EF4-FFF2-40B4-BE49-F238E27FC236}">
                <a16:creationId xmlns:a16="http://schemas.microsoft.com/office/drawing/2014/main" id="{B35A93F4-A16E-985D-14AF-7D6ADFE40385}"/>
              </a:ext>
            </a:extLst>
          </p:cNvPr>
          <p:cNvPicPr>
            <a:picLocks noChangeAspect="1"/>
          </p:cNvPicPr>
          <p:nvPr/>
        </p:nvPicPr>
        <p:blipFill>
          <a:blip r:embed="rId3"/>
          <a:stretch>
            <a:fillRect/>
          </a:stretch>
        </p:blipFill>
        <p:spPr>
          <a:xfrm>
            <a:off x="7470516" y="3497531"/>
            <a:ext cx="930283" cy="992661"/>
          </a:xfrm>
          <a:prstGeom prst="rect">
            <a:avLst/>
          </a:prstGeom>
        </p:spPr>
      </p:pic>
      <p:grpSp>
        <p:nvGrpSpPr>
          <p:cNvPr id="3" name="Group 2">
            <a:extLst>
              <a:ext uri="{FF2B5EF4-FFF2-40B4-BE49-F238E27FC236}">
                <a16:creationId xmlns:a16="http://schemas.microsoft.com/office/drawing/2014/main" id="{E7DF40AD-0F23-E5C1-DC2E-FBCA942363AD}"/>
              </a:ext>
            </a:extLst>
          </p:cNvPr>
          <p:cNvGrpSpPr/>
          <p:nvPr/>
        </p:nvGrpSpPr>
        <p:grpSpPr>
          <a:xfrm>
            <a:off x="7470516" y="2384859"/>
            <a:ext cx="4639023" cy="1016935"/>
            <a:chOff x="-1881491" y="3216501"/>
            <a:chExt cx="4639023" cy="1016935"/>
          </a:xfrm>
        </p:grpSpPr>
        <p:pic>
          <p:nvPicPr>
            <p:cNvPr id="4" name="Picture 3">
              <a:extLst>
                <a:ext uri="{FF2B5EF4-FFF2-40B4-BE49-F238E27FC236}">
                  <a16:creationId xmlns:a16="http://schemas.microsoft.com/office/drawing/2014/main" id="{63CDBF9F-D6A1-CDF4-D53C-6F05955589F6}"/>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6" name="Rectangle: Rounded Corners 5">
              <a:extLst>
                <a:ext uri="{FF2B5EF4-FFF2-40B4-BE49-F238E27FC236}">
                  <a16:creationId xmlns:a16="http://schemas.microsoft.com/office/drawing/2014/main" id="{11E9AD59-4573-6BAE-E99F-0E3F06DC6D25}"/>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7746A9F0-98E1-73AB-6AD3-DF25D4082C2D}"/>
                </a:ext>
              </a:extLst>
            </p:cNvPr>
            <p:cNvGrpSpPr/>
            <p:nvPr/>
          </p:nvGrpSpPr>
          <p:grpSpPr>
            <a:xfrm>
              <a:off x="-576426" y="3356578"/>
              <a:ext cx="528269" cy="683865"/>
              <a:chOff x="9592919" y="3281030"/>
              <a:chExt cx="2412301" cy="3122817"/>
            </a:xfrm>
          </p:grpSpPr>
          <p:sp>
            <p:nvSpPr>
              <p:cNvPr id="12" name="Freeform 158">
                <a:extLst>
                  <a:ext uri="{FF2B5EF4-FFF2-40B4-BE49-F238E27FC236}">
                    <a16:creationId xmlns:a16="http://schemas.microsoft.com/office/drawing/2014/main" id="{433BA90C-C8B3-7C41-78A9-69D131CAD760}"/>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1B85A293-1163-65AF-80B2-BF9D42458DC6}"/>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B83865E3-6B4A-4023-6664-DCB0278D7E0A}"/>
                    </a:ext>
                  </a:extLst>
                </p:cNvPr>
                <p:cNvGrpSpPr/>
                <p:nvPr/>
              </p:nvGrpSpPr>
              <p:grpSpPr>
                <a:xfrm>
                  <a:off x="6048941" y="4798352"/>
                  <a:ext cx="542456" cy="1088197"/>
                  <a:chOff x="6048941" y="4798352"/>
                  <a:chExt cx="542456" cy="1088197"/>
                </a:xfrm>
              </p:grpSpPr>
              <p:sp>
                <p:nvSpPr>
                  <p:cNvPr id="19" name="Freeform 159">
                    <a:extLst>
                      <a:ext uri="{FF2B5EF4-FFF2-40B4-BE49-F238E27FC236}">
                        <a16:creationId xmlns:a16="http://schemas.microsoft.com/office/drawing/2014/main" id="{A10A28F0-0CEE-E82C-2431-F962954329AC}"/>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0">
                    <a:extLst>
                      <a:ext uri="{FF2B5EF4-FFF2-40B4-BE49-F238E27FC236}">
                        <a16:creationId xmlns:a16="http://schemas.microsoft.com/office/drawing/2014/main" id="{5880F0D4-A66F-254F-DE53-44FE179B3E70}"/>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8" name="Freeform 165">
                  <a:extLst>
                    <a:ext uri="{FF2B5EF4-FFF2-40B4-BE49-F238E27FC236}">
                      <a16:creationId xmlns:a16="http://schemas.microsoft.com/office/drawing/2014/main" id="{4ED38140-FD79-8A34-7385-6ED74FCFBEF6}"/>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D70F68A2-34B6-CB87-CE9E-3F9A2D83EF8A}"/>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DD67CEC5-FFD4-AD35-6C2B-9E828CF643E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9516F0A9-B74B-2EA4-8F3C-2FD0EDE8CF46}"/>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0" name="TextBox 9">
              <a:extLst>
                <a:ext uri="{FF2B5EF4-FFF2-40B4-BE49-F238E27FC236}">
                  <a16:creationId xmlns:a16="http://schemas.microsoft.com/office/drawing/2014/main" id="{6941FB72-7044-0F3B-B41B-059F8A5B52C8}"/>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11" name="!!ApiKeyTxt">
              <a:extLst>
                <a:ext uri="{FF2B5EF4-FFF2-40B4-BE49-F238E27FC236}">
                  <a16:creationId xmlns:a16="http://schemas.microsoft.com/office/drawing/2014/main" id="{BC2F43F0-B38C-4591-56D3-8A4C8ACD15A1}"/>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grpSp>
        <p:nvGrpSpPr>
          <p:cNvPr id="24" name="Group 23">
            <a:extLst>
              <a:ext uri="{FF2B5EF4-FFF2-40B4-BE49-F238E27FC236}">
                <a16:creationId xmlns:a16="http://schemas.microsoft.com/office/drawing/2014/main" id="{C714282E-987F-EC65-BC93-CADAEE781090}"/>
              </a:ext>
            </a:extLst>
          </p:cNvPr>
          <p:cNvGrpSpPr/>
          <p:nvPr/>
        </p:nvGrpSpPr>
        <p:grpSpPr>
          <a:xfrm>
            <a:off x="1939231" y="2403095"/>
            <a:ext cx="930283" cy="1078652"/>
            <a:chOff x="1053422" y="1602831"/>
            <a:chExt cx="2325562" cy="2696462"/>
          </a:xfrm>
        </p:grpSpPr>
        <p:grpSp>
          <p:nvGrpSpPr>
            <p:cNvPr id="25" name="Group 24">
              <a:extLst>
                <a:ext uri="{FF2B5EF4-FFF2-40B4-BE49-F238E27FC236}">
                  <a16:creationId xmlns:a16="http://schemas.microsoft.com/office/drawing/2014/main" id="{8D8FA68A-1F20-23B6-2DC6-A9EDE7DC2C7B}"/>
                </a:ext>
              </a:extLst>
            </p:cNvPr>
            <p:cNvGrpSpPr/>
            <p:nvPr/>
          </p:nvGrpSpPr>
          <p:grpSpPr>
            <a:xfrm>
              <a:off x="1053422" y="1602831"/>
              <a:ext cx="2325562" cy="2696462"/>
              <a:chOff x="1021660" y="3550089"/>
              <a:chExt cx="2412301" cy="2853758"/>
            </a:xfrm>
          </p:grpSpPr>
          <p:sp>
            <p:nvSpPr>
              <p:cNvPr id="27" name="Freeform 158">
                <a:extLst>
                  <a:ext uri="{FF2B5EF4-FFF2-40B4-BE49-F238E27FC236}">
                    <a16:creationId xmlns:a16="http://schemas.microsoft.com/office/drawing/2014/main" id="{978B9857-B857-DF36-E596-BC8BF4BD2965}"/>
                  </a:ext>
                </a:extLst>
              </p:cNvPr>
              <p:cNvSpPr>
                <a:spLocks/>
              </p:cNvSpPr>
              <p:nvPr/>
            </p:nvSpPr>
            <p:spPr bwMode="auto">
              <a:xfrm>
                <a:off x="1021660"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8" name="Group 27">
                <a:extLst>
                  <a:ext uri="{FF2B5EF4-FFF2-40B4-BE49-F238E27FC236}">
                    <a16:creationId xmlns:a16="http://schemas.microsoft.com/office/drawing/2014/main" id="{C23DB896-D2A0-46E0-906E-BC9818FD8B80}"/>
                  </a:ext>
                </a:extLst>
              </p:cNvPr>
              <p:cNvGrpSpPr/>
              <p:nvPr/>
            </p:nvGrpSpPr>
            <p:grpSpPr>
              <a:xfrm>
                <a:off x="1943958" y="4589743"/>
                <a:ext cx="554276" cy="877991"/>
                <a:chOff x="6048941" y="4798352"/>
                <a:chExt cx="542456" cy="1088197"/>
              </a:xfrm>
            </p:grpSpPr>
            <p:sp>
              <p:nvSpPr>
                <p:cNvPr id="31" name="Freeform 159">
                  <a:extLst>
                    <a:ext uri="{FF2B5EF4-FFF2-40B4-BE49-F238E27FC236}">
                      <a16:creationId xmlns:a16="http://schemas.microsoft.com/office/drawing/2014/main" id="{79404450-E617-4601-6F99-FB1F1BDC09CE}"/>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rgbClr val="FFF2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160">
                  <a:extLst>
                    <a:ext uri="{FF2B5EF4-FFF2-40B4-BE49-F238E27FC236}">
                      <a16:creationId xmlns:a16="http://schemas.microsoft.com/office/drawing/2014/main" id="{D758B2BD-9093-4A71-F3F1-40A2BF6AA126}"/>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F9D4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9" name="Freeform 161">
                <a:extLst>
                  <a:ext uri="{FF2B5EF4-FFF2-40B4-BE49-F238E27FC236}">
                    <a16:creationId xmlns:a16="http://schemas.microsoft.com/office/drawing/2014/main" id="{38E2C8C5-72E8-E03B-1DB2-12D73202F435}"/>
                  </a:ext>
                </a:extLst>
              </p:cNvPr>
              <p:cNvSpPr>
                <a:spLocks/>
              </p:cNvSpPr>
              <p:nvPr/>
            </p:nvSpPr>
            <p:spPr bwMode="auto">
              <a:xfrm>
                <a:off x="1744369" y="3683570"/>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rgbClr val="FFF2CC"/>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0" name="Freeform 100">
                <a:extLst>
                  <a:ext uri="{FF2B5EF4-FFF2-40B4-BE49-F238E27FC236}">
                    <a16:creationId xmlns:a16="http://schemas.microsoft.com/office/drawing/2014/main" id="{37EAD427-2D8F-0D01-D9CE-B8C12D53C091}"/>
                  </a:ext>
                </a:extLst>
              </p:cNvPr>
              <p:cNvSpPr/>
              <p:nvPr/>
            </p:nvSpPr>
            <p:spPr>
              <a:xfrm>
                <a:off x="1463843" y="3550089"/>
                <a:ext cx="1605534" cy="2224754"/>
              </a:xfrm>
              <a:custGeom>
                <a:avLst/>
                <a:gdLst>
                  <a:gd name="connsiteX0" fmla="*/ 688181 w 702469"/>
                  <a:gd name="connsiteY0" fmla="*/ 973931 h 1090612"/>
                  <a:gd name="connsiteX1" fmla="*/ 702469 w 702469"/>
                  <a:gd name="connsiteY1" fmla="*/ 738187 h 1090612"/>
                  <a:gd name="connsiteX2" fmla="*/ 585787 w 702469"/>
                  <a:gd name="connsiteY2" fmla="*/ 300037 h 1090612"/>
                  <a:gd name="connsiteX3" fmla="*/ 316706 w 702469"/>
                  <a:gd name="connsiteY3" fmla="*/ 0 h 1090612"/>
                  <a:gd name="connsiteX4" fmla="*/ 71437 w 702469"/>
                  <a:gd name="connsiteY4" fmla="*/ 304800 h 1090612"/>
                  <a:gd name="connsiteX5" fmla="*/ 0 w 702469"/>
                  <a:gd name="connsiteY5" fmla="*/ 812006 h 1090612"/>
                  <a:gd name="connsiteX6" fmla="*/ 169069 w 702469"/>
                  <a:gd name="connsiteY6" fmla="*/ 1090612 h 1090612"/>
                  <a:gd name="connsiteX7" fmla="*/ 126206 w 702469"/>
                  <a:gd name="connsiteY7" fmla="*/ 907256 h 1090612"/>
                  <a:gd name="connsiteX8" fmla="*/ 273844 w 702469"/>
                  <a:gd name="connsiteY8" fmla="*/ 973931 h 1090612"/>
                  <a:gd name="connsiteX9" fmla="*/ 166687 w 702469"/>
                  <a:gd name="connsiteY9" fmla="*/ 873918 h 1090612"/>
                  <a:gd name="connsiteX10" fmla="*/ 207169 w 702469"/>
                  <a:gd name="connsiteY10" fmla="*/ 902493 h 1090612"/>
                  <a:gd name="connsiteX11" fmla="*/ 157162 w 702469"/>
                  <a:gd name="connsiteY11" fmla="*/ 757237 h 1090612"/>
                  <a:gd name="connsiteX12" fmla="*/ 204787 w 702469"/>
                  <a:gd name="connsiteY12" fmla="*/ 850106 h 1090612"/>
                  <a:gd name="connsiteX13" fmla="*/ 202406 w 702469"/>
                  <a:gd name="connsiteY13" fmla="*/ 578643 h 1090612"/>
                  <a:gd name="connsiteX14" fmla="*/ 142875 w 702469"/>
                  <a:gd name="connsiteY14" fmla="*/ 338137 h 1090612"/>
                  <a:gd name="connsiteX15" fmla="*/ 202406 w 702469"/>
                  <a:gd name="connsiteY15" fmla="*/ 226218 h 1090612"/>
                  <a:gd name="connsiteX16" fmla="*/ 278606 w 702469"/>
                  <a:gd name="connsiteY16" fmla="*/ 119062 h 1090612"/>
                  <a:gd name="connsiteX17" fmla="*/ 516731 w 702469"/>
                  <a:gd name="connsiteY17" fmla="*/ 392906 h 1090612"/>
                  <a:gd name="connsiteX18" fmla="*/ 447675 w 702469"/>
                  <a:gd name="connsiteY18" fmla="*/ 590550 h 1090612"/>
                  <a:gd name="connsiteX19" fmla="*/ 514350 w 702469"/>
                  <a:gd name="connsiteY19" fmla="*/ 923925 h 1090612"/>
                  <a:gd name="connsiteX20" fmla="*/ 554831 w 702469"/>
                  <a:gd name="connsiteY20" fmla="*/ 840581 h 1090612"/>
                  <a:gd name="connsiteX21" fmla="*/ 531019 w 702469"/>
                  <a:gd name="connsiteY21" fmla="*/ 1012031 h 1090612"/>
                  <a:gd name="connsiteX22" fmla="*/ 585787 w 702469"/>
                  <a:gd name="connsiteY22" fmla="*/ 923925 h 1090612"/>
                  <a:gd name="connsiteX23" fmla="*/ 609600 w 702469"/>
                  <a:gd name="connsiteY23" fmla="*/ 990600 h 1090612"/>
                  <a:gd name="connsiteX24" fmla="*/ 645319 w 702469"/>
                  <a:gd name="connsiteY24" fmla="*/ 854868 h 1090612"/>
                  <a:gd name="connsiteX25" fmla="*/ 688181 w 702469"/>
                  <a:gd name="connsiteY25" fmla="*/ 973931 h 1090612"/>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64360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64360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64360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48791 w 702469"/>
                  <a:gd name="connsiteY4" fmla="*/ 426518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48791 w 702469"/>
                  <a:gd name="connsiteY4" fmla="*/ 426518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607 h 1092288"/>
                  <a:gd name="connsiteX1" fmla="*/ 702469 w 702469"/>
                  <a:gd name="connsiteY1" fmla="*/ 739863 h 1092288"/>
                  <a:gd name="connsiteX2" fmla="*/ 585787 w 702469"/>
                  <a:gd name="connsiteY2" fmla="*/ 301713 h 1092288"/>
                  <a:gd name="connsiteX3" fmla="*/ 316706 w 702469"/>
                  <a:gd name="connsiteY3" fmla="*/ 261 h 1092288"/>
                  <a:gd name="connsiteX4" fmla="*/ 48791 w 702469"/>
                  <a:gd name="connsiteY4" fmla="*/ 426779 h 1092288"/>
                  <a:gd name="connsiteX5" fmla="*/ 0 w 702469"/>
                  <a:gd name="connsiteY5" fmla="*/ 813682 h 1092288"/>
                  <a:gd name="connsiteX6" fmla="*/ 169069 w 702469"/>
                  <a:gd name="connsiteY6" fmla="*/ 1092288 h 1092288"/>
                  <a:gd name="connsiteX7" fmla="*/ 126206 w 702469"/>
                  <a:gd name="connsiteY7" fmla="*/ 908932 h 1092288"/>
                  <a:gd name="connsiteX8" fmla="*/ 273844 w 702469"/>
                  <a:gd name="connsiteY8" fmla="*/ 975607 h 1092288"/>
                  <a:gd name="connsiteX9" fmla="*/ 166687 w 702469"/>
                  <a:gd name="connsiteY9" fmla="*/ 875594 h 1092288"/>
                  <a:gd name="connsiteX10" fmla="*/ 207169 w 702469"/>
                  <a:gd name="connsiteY10" fmla="*/ 904169 h 1092288"/>
                  <a:gd name="connsiteX11" fmla="*/ 157162 w 702469"/>
                  <a:gd name="connsiteY11" fmla="*/ 758913 h 1092288"/>
                  <a:gd name="connsiteX12" fmla="*/ 204787 w 702469"/>
                  <a:gd name="connsiteY12" fmla="*/ 851782 h 1092288"/>
                  <a:gd name="connsiteX13" fmla="*/ 202406 w 702469"/>
                  <a:gd name="connsiteY13" fmla="*/ 580319 h 1092288"/>
                  <a:gd name="connsiteX14" fmla="*/ 142875 w 702469"/>
                  <a:gd name="connsiteY14" fmla="*/ 339813 h 1092288"/>
                  <a:gd name="connsiteX15" fmla="*/ 202406 w 702469"/>
                  <a:gd name="connsiteY15" fmla="*/ 227894 h 1092288"/>
                  <a:gd name="connsiteX16" fmla="*/ 278606 w 702469"/>
                  <a:gd name="connsiteY16" fmla="*/ 120738 h 1092288"/>
                  <a:gd name="connsiteX17" fmla="*/ 516731 w 702469"/>
                  <a:gd name="connsiteY17" fmla="*/ 394582 h 1092288"/>
                  <a:gd name="connsiteX18" fmla="*/ 447675 w 702469"/>
                  <a:gd name="connsiteY18" fmla="*/ 592226 h 1092288"/>
                  <a:gd name="connsiteX19" fmla="*/ 514350 w 702469"/>
                  <a:gd name="connsiteY19" fmla="*/ 925601 h 1092288"/>
                  <a:gd name="connsiteX20" fmla="*/ 554831 w 702469"/>
                  <a:gd name="connsiteY20" fmla="*/ 842257 h 1092288"/>
                  <a:gd name="connsiteX21" fmla="*/ 531019 w 702469"/>
                  <a:gd name="connsiteY21" fmla="*/ 1013707 h 1092288"/>
                  <a:gd name="connsiteX22" fmla="*/ 585787 w 702469"/>
                  <a:gd name="connsiteY22" fmla="*/ 925601 h 1092288"/>
                  <a:gd name="connsiteX23" fmla="*/ 609600 w 702469"/>
                  <a:gd name="connsiteY23" fmla="*/ 992276 h 1092288"/>
                  <a:gd name="connsiteX24" fmla="*/ 645319 w 702469"/>
                  <a:gd name="connsiteY24" fmla="*/ 856544 h 1092288"/>
                  <a:gd name="connsiteX25" fmla="*/ 688181 w 702469"/>
                  <a:gd name="connsiteY25" fmla="*/ 975607 h 1092288"/>
                  <a:gd name="connsiteX0" fmla="*/ 688181 w 702469"/>
                  <a:gd name="connsiteY0" fmla="*/ 975607 h 1092288"/>
                  <a:gd name="connsiteX1" fmla="*/ 702469 w 702469"/>
                  <a:gd name="connsiteY1" fmla="*/ 739863 h 1092288"/>
                  <a:gd name="connsiteX2" fmla="*/ 585787 w 702469"/>
                  <a:gd name="connsiteY2" fmla="*/ 301713 h 1092288"/>
                  <a:gd name="connsiteX3" fmla="*/ 316706 w 702469"/>
                  <a:gd name="connsiteY3" fmla="*/ 261 h 1092288"/>
                  <a:gd name="connsiteX4" fmla="*/ 48791 w 702469"/>
                  <a:gd name="connsiteY4" fmla="*/ 426779 h 1092288"/>
                  <a:gd name="connsiteX5" fmla="*/ 0 w 702469"/>
                  <a:gd name="connsiteY5" fmla="*/ 813682 h 1092288"/>
                  <a:gd name="connsiteX6" fmla="*/ 169069 w 702469"/>
                  <a:gd name="connsiteY6" fmla="*/ 1092288 h 1092288"/>
                  <a:gd name="connsiteX7" fmla="*/ 126206 w 702469"/>
                  <a:gd name="connsiteY7" fmla="*/ 908932 h 1092288"/>
                  <a:gd name="connsiteX8" fmla="*/ 273844 w 702469"/>
                  <a:gd name="connsiteY8" fmla="*/ 975607 h 1092288"/>
                  <a:gd name="connsiteX9" fmla="*/ 166687 w 702469"/>
                  <a:gd name="connsiteY9" fmla="*/ 875594 h 1092288"/>
                  <a:gd name="connsiteX10" fmla="*/ 207169 w 702469"/>
                  <a:gd name="connsiteY10" fmla="*/ 904169 h 1092288"/>
                  <a:gd name="connsiteX11" fmla="*/ 157162 w 702469"/>
                  <a:gd name="connsiteY11" fmla="*/ 758913 h 1092288"/>
                  <a:gd name="connsiteX12" fmla="*/ 204787 w 702469"/>
                  <a:gd name="connsiteY12" fmla="*/ 851782 h 1092288"/>
                  <a:gd name="connsiteX13" fmla="*/ 202406 w 702469"/>
                  <a:gd name="connsiteY13" fmla="*/ 580319 h 1092288"/>
                  <a:gd name="connsiteX14" fmla="*/ 142875 w 702469"/>
                  <a:gd name="connsiteY14" fmla="*/ 339813 h 1092288"/>
                  <a:gd name="connsiteX15" fmla="*/ 202406 w 702469"/>
                  <a:gd name="connsiteY15" fmla="*/ 227894 h 1092288"/>
                  <a:gd name="connsiteX16" fmla="*/ 278606 w 702469"/>
                  <a:gd name="connsiteY16" fmla="*/ 120738 h 1092288"/>
                  <a:gd name="connsiteX17" fmla="*/ 516731 w 702469"/>
                  <a:gd name="connsiteY17" fmla="*/ 394582 h 1092288"/>
                  <a:gd name="connsiteX18" fmla="*/ 447675 w 702469"/>
                  <a:gd name="connsiteY18" fmla="*/ 592226 h 1092288"/>
                  <a:gd name="connsiteX19" fmla="*/ 514350 w 702469"/>
                  <a:gd name="connsiteY19" fmla="*/ 925601 h 1092288"/>
                  <a:gd name="connsiteX20" fmla="*/ 554831 w 702469"/>
                  <a:gd name="connsiteY20" fmla="*/ 842257 h 1092288"/>
                  <a:gd name="connsiteX21" fmla="*/ 531019 w 702469"/>
                  <a:gd name="connsiteY21" fmla="*/ 1013707 h 1092288"/>
                  <a:gd name="connsiteX22" fmla="*/ 585787 w 702469"/>
                  <a:gd name="connsiteY22" fmla="*/ 925601 h 1092288"/>
                  <a:gd name="connsiteX23" fmla="*/ 609600 w 702469"/>
                  <a:gd name="connsiteY23" fmla="*/ 992276 h 1092288"/>
                  <a:gd name="connsiteX24" fmla="*/ 645319 w 702469"/>
                  <a:gd name="connsiteY24" fmla="*/ 856544 h 1092288"/>
                  <a:gd name="connsiteX25" fmla="*/ 688181 w 702469"/>
                  <a:gd name="connsiteY25" fmla="*/ 975607 h 1092288"/>
                  <a:gd name="connsiteX0" fmla="*/ 688181 w 702469"/>
                  <a:gd name="connsiteY0" fmla="*/ 975607 h 1092288"/>
                  <a:gd name="connsiteX1" fmla="*/ 702469 w 702469"/>
                  <a:gd name="connsiteY1" fmla="*/ 739863 h 1092288"/>
                  <a:gd name="connsiteX2" fmla="*/ 585787 w 702469"/>
                  <a:gd name="connsiteY2" fmla="*/ 301713 h 1092288"/>
                  <a:gd name="connsiteX3" fmla="*/ 316706 w 702469"/>
                  <a:gd name="connsiteY3" fmla="*/ 261 h 1092288"/>
                  <a:gd name="connsiteX4" fmla="*/ 48791 w 702469"/>
                  <a:gd name="connsiteY4" fmla="*/ 426779 h 1092288"/>
                  <a:gd name="connsiteX5" fmla="*/ 0 w 702469"/>
                  <a:gd name="connsiteY5" fmla="*/ 813682 h 1092288"/>
                  <a:gd name="connsiteX6" fmla="*/ 169069 w 702469"/>
                  <a:gd name="connsiteY6" fmla="*/ 1092288 h 1092288"/>
                  <a:gd name="connsiteX7" fmla="*/ 126206 w 702469"/>
                  <a:gd name="connsiteY7" fmla="*/ 908932 h 1092288"/>
                  <a:gd name="connsiteX8" fmla="*/ 273844 w 702469"/>
                  <a:gd name="connsiteY8" fmla="*/ 975607 h 1092288"/>
                  <a:gd name="connsiteX9" fmla="*/ 166687 w 702469"/>
                  <a:gd name="connsiteY9" fmla="*/ 875594 h 1092288"/>
                  <a:gd name="connsiteX10" fmla="*/ 207169 w 702469"/>
                  <a:gd name="connsiteY10" fmla="*/ 904169 h 1092288"/>
                  <a:gd name="connsiteX11" fmla="*/ 157162 w 702469"/>
                  <a:gd name="connsiteY11" fmla="*/ 758913 h 1092288"/>
                  <a:gd name="connsiteX12" fmla="*/ 204787 w 702469"/>
                  <a:gd name="connsiteY12" fmla="*/ 851782 h 1092288"/>
                  <a:gd name="connsiteX13" fmla="*/ 202406 w 702469"/>
                  <a:gd name="connsiteY13" fmla="*/ 580319 h 1092288"/>
                  <a:gd name="connsiteX14" fmla="*/ 142875 w 702469"/>
                  <a:gd name="connsiteY14" fmla="*/ 339813 h 1092288"/>
                  <a:gd name="connsiteX15" fmla="*/ 202406 w 702469"/>
                  <a:gd name="connsiteY15" fmla="*/ 227894 h 1092288"/>
                  <a:gd name="connsiteX16" fmla="*/ 278606 w 702469"/>
                  <a:gd name="connsiteY16" fmla="*/ 120738 h 1092288"/>
                  <a:gd name="connsiteX17" fmla="*/ 516731 w 702469"/>
                  <a:gd name="connsiteY17" fmla="*/ 394582 h 1092288"/>
                  <a:gd name="connsiteX18" fmla="*/ 447675 w 702469"/>
                  <a:gd name="connsiteY18" fmla="*/ 592226 h 1092288"/>
                  <a:gd name="connsiteX19" fmla="*/ 514350 w 702469"/>
                  <a:gd name="connsiteY19" fmla="*/ 925601 h 1092288"/>
                  <a:gd name="connsiteX20" fmla="*/ 554831 w 702469"/>
                  <a:gd name="connsiteY20" fmla="*/ 842257 h 1092288"/>
                  <a:gd name="connsiteX21" fmla="*/ 531019 w 702469"/>
                  <a:gd name="connsiteY21" fmla="*/ 1013707 h 1092288"/>
                  <a:gd name="connsiteX22" fmla="*/ 585787 w 702469"/>
                  <a:gd name="connsiteY22" fmla="*/ 925601 h 1092288"/>
                  <a:gd name="connsiteX23" fmla="*/ 609600 w 702469"/>
                  <a:gd name="connsiteY23" fmla="*/ 992276 h 1092288"/>
                  <a:gd name="connsiteX24" fmla="*/ 645319 w 702469"/>
                  <a:gd name="connsiteY24" fmla="*/ 856544 h 1092288"/>
                  <a:gd name="connsiteX25" fmla="*/ 688181 w 702469"/>
                  <a:gd name="connsiteY25" fmla="*/ 975607 h 1092288"/>
                  <a:gd name="connsiteX0" fmla="*/ 690227 w 704515"/>
                  <a:gd name="connsiteY0" fmla="*/ 975607 h 1092288"/>
                  <a:gd name="connsiteX1" fmla="*/ 704515 w 704515"/>
                  <a:gd name="connsiteY1" fmla="*/ 739863 h 1092288"/>
                  <a:gd name="connsiteX2" fmla="*/ 587833 w 704515"/>
                  <a:gd name="connsiteY2" fmla="*/ 301713 h 1092288"/>
                  <a:gd name="connsiteX3" fmla="*/ 318752 w 704515"/>
                  <a:gd name="connsiteY3" fmla="*/ 261 h 1092288"/>
                  <a:gd name="connsiteX4" fmla="*/ 50837 w 704515"/>
                  <a:gd name="connsiteY4" fmla="*/ 426779 h 1092288"/>
                  <a:gd name="connsiteX5" fmla="*/ 2046 w 704515"/>
                  <a:gd name="connsiteY5" fmla="*/ 813682 h 1092288"/>
                  <a:gd name="connsiteX6" fmla="*/ 171115 w 704515"/>
                  <a:gd name="connsiteY6" fmla="*/ 1092288 h 1092288"/>
                  <a:gd name="connsiteX7" fmla="*/ 128252 w 704515"/>
                  <a:gd name="connsiteY7" fmla="*/ 908932 h 1092288"/>
                  <a:gd name="connsiteX8" fmla="*/ 275890 w 704515"/>
                  <a:gd name="connsiteY8" fmla="*/ 975607 h 1092288"/>
                  <a:gd name="connsiteX9" fmla="*/ 168733 w 704515"/>
                  <a:gd name="connsiteY9" fmla="*/ 875594 h 1092288"/>
                  <a:gd name="connsiteX10" fmla="*/ 209215 w 704515"/>
                  <a:gd name="connsiteY10" fmla="*/ 904169 h 1092288"/>
                  <a:gd name="connsiteX11" fmla="*/ 159208 w 704515"/>
                  <a:gd name="connsiteY11" fmla="*/ 758913 h 1092288"/>
                  <a:gd name="connsiteX12" fmla="*/ 206833 w 704515"/>
                  <a:gd name="connsiteY12" fmla="*/ 851782 h 1092288"/>
                  <a:gd name="connsiteX13" fmla="*/ 204452 w 704515"/>
                  <a:gd name="connsiteY13" fmla="*/ 580319 h 1092288"/>
                  <a:gd name="connsiteX14" fmla="*/ 144921 w 704515"/>
                  <a:gd name="connsiteY14" fmla="*/ 339813 h 1092288"/>
                  <a:gd name="connsiteX15" fmla="*/ 204452 w 704515"/>
                  <a:gd name="connsiteY15" fmla="*/ 227894 h 1092288"/>
                  <a:gd name="connsiteX16" fmla="*/ 280652 w 704515"/>
                  <a:gd name="connsiteY16" fmla="*/ 120738 h 1092288"/>
                  <a:gd name="connsiteX17" fmla="*/ 518777 w 704515"/>
                  <a:gd name="connsiteY17" fmla="*/ 394582 h 1092288"/>
                  <a:gd name="connsiteX18" fmla="*/ 449721 w 704515"/>
                  <a:gd name="connsiteY18" fmla="*/ 592226 h 1092288"/>
                  <a:gd name="connsiteX19" fmla="*/ 516396 w 704515"/>
                  <a:gd name="connsiteY19" fmla="*/ 925601 h 1092288"/>
                  <a:gd name="connsiteX20" fmla="*/ 556877 w 704515"/>
                  <a:gd name="connsiteY20" fmla="*/ 842257 h 1092288"/>
                  <a:gd name="connsiteX21" fmla="*/ 533065 w 704515"/>
                  <a:gd name="connsiteY21" fmla="*/ 1013707 h 1092288"/>
                  <a:gd name="connsiteX22" fmla="*/ 587833 w 704515"/>
                  <a:gd name="connsiteY22" fmla="*/ 925601 h 1092288"/>
                  <a:gd name="connsiteX23" fmla="*/ 611646 w 704515"/>
                  <a:gd name="connsiteY23" fmla="*/ 992276 h 1092288"/>
                  <a:gd name="connsiteX24" fmla="*/ 647365 w 704515"/>
                  <a:gd name="connsiteY24" fmla="*/ 856544 h 1092288"/>
                  <a:gd name="connsiteX25" fmla="*/ 690227 w 704515"/>
                  <a:gd name="connsiteY25" fmla="*/ 975607 h 1092288"/>
                  <a:gd name="connsiteX0" fmla="*/ 689929 w 704217"/>
                  <a:gd name="connsiteY0" fmla="*/ 975607 h 1059736"/>
                  <a:gd name="connsiteX1" fmla="*/ 704217 w 704217"/>
                  <a:gd name="connsiteY1" fmla="*/ 739863 h 1059736"/>
                  <a:gd name="connsiteX2" fmla="*/ 587535 w 704217"/>
                  <a:gd name="connsiteY2" fmla="*/ 301713 h 1059736"/>
                  <a:gd name="connsiteX3" fmla="*/ 318454 w 704217"/>
                  <a:gd name="connsiteY3" fmla="*/ 261 h 1059736"/>
                  <a:gd name="connsiteX4" fmla="*/ 50539 w 704217"/>
                  <a:gd name="connsiteY4" fmla="*/ 426779 h 1059736"/>
                  <a:gd name="connsiteX5" fmla="*/ 1748 w 704217"/>
                  <a:gd name="connsiteY5" fmla="*/ 813682 h 1059736"/>
                  <a:gd name="connsiteX6" fmla="*/ 196293 w 704217"/>
                  <a:gd name="connsiteY6" fmla="*/ 1059736 h 1059736"/>
                  <a:gd name="connsiteX7" fmla="*/ 127954 w 704217"/>
                  <a:gd name="connsiteY7" fmla="*/ 908932 h 1059736"/>
                  <a:gd name="connsiteX8" fmla="*/ 275592 w 704217"/>
                  <a:gd name="connsiteY8" fmla="*/ 975607 h 1059736"/>
                  <a:gd name="connsiteX9" fmla="*/ 168435 w 704217"/>
                  <a:gd name="connsiteY9" fmla="*/ 875594 h 1059736"/>
                  <a:gd name="connsiteX10" fmla="*/ 208917 w 704217"/>
                  <a:gd name="connsiteY10" fmla="*/ 904169 h 1059736"/>
                  <a:gd name="connsiteX11" fmla="*/ 158910 w 704217"/>
                  <a:gd name="connsiteY11" fmla="*/ 758913 h 1059736"/>
                  <a:gd name="connsiteX12" fmla="*/ 206535 w 704217"/>
                  <a:gd name="connsiteY12" fmla="*/ 851782 h 1059736"/>
                  <a:gd name="connsiteX13" fmla="*/ 204154 w 704217"/>
                  <a:gd name="connsiteY13" fmla="*/ 580319 h 1059736"/>
                  <a:gd name="connsiteX14" fmla="*/ 144623 w 704217"/>
                  <a:gd name="connsiteY14" fmla="*/ 339813 h 1059736"/>
                  <a:gd name="connsiteX15" fmla="*/ 204154 w 704217"/>
                  <a:gd name="connsiteY15" fmla="*/ 227894 h 1059736"/>
                  <a:gd name="connsiteX16" fmla="*/ 280354 w 704217"/>
                  <a:gd name="connsiteY16" fmla="*/ 120738 h 1059736"/>
                  <a:gd name="connsiteX17" fmla="*/ 518479 w 704217"/>
                  <a:gd name="connsiteY17" fmla="*/ 394582 h 1059736"/>
                  <a:gd name="connsiteX18" fmla="*/ 449423 w 704217"/>
                  <a:gd name="connsiteY18" fmla="*/ 592226 h 1059736"/>
                  <a:gd name="connsiteX19" fmla="*/ 516098 w 704217"/>
                  <a:gd name="connsiteY19" fmla="*/ 925601 h 1059736"/>
                  <a:gd name="connsiteX20" fmla="*/ 556579 w 704217"/>
                  <a:gd name="connsiteY20" fmla="*/ 842257 h 1059736"/>
                  <a:gd name="connsiteX21" fmla="*/ 532767 w 704217"/>
                  <a:gd name="connsiteY21" fmla="*/ 1013707 h 1059736"/>
                  <a:gd name="connsiteX22" fmla="*/ 587535 w 704217"/>
                  <a:gd name="connsiteY22" fmla="*/ 925601 h 1059736"/>
                  <a:gd name="connsiteX23" fmla="*/ 611348 w 704217"/>
                  <a:gd name="connsiteY23" fmla="*/ 992276 h 1059736"/>
                  <a:gd name="connsiteX24" fmla="*/ 647067 w 704217"/>
                  <a:gd name="connsiteY24" fmla="*/ 856544 h 1059736"/>
                  <a:gd name="connsiteX25" fmla="*/ 689929 w 704217"/>
                  <a:gd name="connsiteY25" fmla="*/ 975607 h 1059736"/>
                  <a:gd name="connsiteX0" fmla="*/ 690787 w 705075"/>
                  <a:gd name="connsiteY0" fmla="*/ 975607 h 1059736"/>
                  <a:gd name="connsiteX1" fmla="*/ 705075 w 705075"/>
                  <a:gd name="connsiteY1" fmla="*/ 739863 h 1059736"/>
                  <a:gd name="connsiteX2" fmla="*/ 588393 w 705075"/>
                  <a:gd name="connsiteY2" fmla="*/ 301713 h 1059736"/>
                  <a:gd name="connsiteX3" fmla="*/ 319312 w 705075"/>
                  <a:gd name="connsiteY3" fmla="*/ 261 h 1059736"/>
                  <a:gd name="connsiteX4" fmla="*/ 51397 w 705075"/>
                  <a:gd name="connsiteY4" fmla="*/ 426779 h 1059736"/>
                  <a:gd name="connsiteX5" fmla="*/ 2606 w 705075"/>
                  <a:gd name="connsiteY5" fmla="*/ 813682 h 1059736"/>
                  <a:gd name="connsiteX6" fmla="*/ 197151 w 705075"/>
                  <a:gd name="connsiteY6" fmla="*/ 1059736 h 1059736"/>
                  <a:gd name="connsiteX7" fmla="*/ 128812 w 705075"/>
                  <a:gd name="connsiteY7" fmla="*/ 908932 h 1059736"/>
                  <a:gd name="connsiteX8" fmla="*/ 276450 w 705075"/>
                  <a:gd name="connsiteY8" fmla="*/ 975607 h 1059736"/>
                  <a:gd name="connsiteX9" fmla="*/ 169293 w 705075"/>
                  <a:gd name="connsiteY9" fmla="*/ 875594 h 1059736"/>
                  <a:gd name="connsiteX10" fmla="*/ 209775 w 705075"/>
                  <a:gd name="connsiteY10" fmla="*/ 904169 h 1059736"/>
                  <a:gd name="connsiteX11" fmla="*/ 159768 w 705075"/>
                  <a:gd name="connsiteY11" fmla="*/ 758913 h 1059736"/>
                  <a:gd name="connsiteX12" fmla="*/ 207393 w 705075"/>
                  <a:gd name="connsiteY12" fmla="*/ 851782 h 1059736"/>
                  <a:gd name="connsiteX13" fmla="*/ 205012 w 705075"/>
                  <a:gd name="connsiteY13" fmla="*/ 580319 h 1059736"/>
                  <a:gd name="connsiteX14" fmla="*/ 145481 w 705075"/>
                  <a:gd name="connsiteY14" fmla="*/ 339813 h 1059736"/>
                  <a:gd name="connsiteX15" fmla="*/ 205012 w 705075"/>
                  <a:gd name="connsiteY15" fmla="*/ 227894 h 1059736"/>
                  <a:gd name="connsiteX16" fmla="*/ 281212 w 705075"/>
                  <a:gd name="connsiteY16" fmla="*/ 120738 h 1059736"/>
                  <a:gd name="connsiteX17" fmla="*/ 519337 w 705075"/>
                  <a:gd name="connsiteY17" fmla="*/ 394582 h 1059736"/>
                  <a:gd name="connsiteX18" fmla="*/ 450281 w 705075"/>
                  <a:gd name="connsiteY18" fmla="*/ 592226 h 1059736"/>
                  <a:gd name="connsiteX19" fmla="*/ 516956 w 705075"/>
                  <a:gd name="connsiteY19" fmla="*/ 925601 h 1059736"/>
                  <a:gd name="connsiteX20" fmla="*/ 557437 w 705075"/>
                  <a:gd name="connsiteY20" fmla="*/ 842257 h 1059736"/>
                  <a:gd name="connsiteX21" fmla="*/ 533625 w 705075"/>
                  <a:gd name="connsiteY21" fmla="*/ 1013707 h 1059736"/>
                  <a:gd name="connsiteX22" fmla="*/ 588393 w 705075"/>
                  <a:gd name="connsiteY22" fmla="*/ 925601 h 1059736"/>
                  <a:gd name="connsiteX23" fmla="*/ 612206 w 705075"/>
                  <a:gd name="connsiteY23" fmla="*/ 992276 h 1059736"/>
                  <a:gd name="connsiteX24" fmla="*/ 647925 w 705075"/>
                  <a:gd name="connsiteY24" fmla="*/ 856544 h 1059736"/>
                  <a:gd name="connsiteX25" fmla="*/ 690787 w 705075"/>
                  <a:gd name="connsiteY25" fmla="*/ 975607 h 1059736"/>
                  <a:gd name="connsiteX0" fmla="*/ 690787 w 705075"/>
                  <a:gd name="connsiteY0" fmla="*/ 975607 h 1059736"/>
                  <a:gd name="connsiteX1" fmla="*/ 705075 w 705075"/>
                  <a:gd name="connsiteY1" fmla="*/ 739863 h 1059736"/>
                  <a:gd name="connsiteX2" fmla="*/ 588393 w 705075"/>
                  <a:gd name="connsiteY2" fmla="*/ 301713 h 1059736"/>
                  <a:gd name="connsiteX3" fmla="*/ 319312 w 705075"/>
                  <a:gd name="connsiteY3" fmla="*/ 261 h 1059736"/>
                  <a:gd name="connsiteX4" fmla="*/ 51397 w 705075"/>
                  <a:gd name="connsiteY4" fmla="*/ 426779 h 1059736"/>
                  <a:gd name="connsiteX5" fmla="*/ 2606 w 705075"/>
                  <a:gd name="connsiteY5" fmla="*/ 813682 h 1059736"/>
                  <a:gd name="connsiteX6" fmla="*/ 197151 w 705075"/>
                  <a:gd name="connsiteY6" fmla="*/ 1059736 h 1059736"/>
                  <a:gd name="connsiteX7" fmla="*/ 128812 w 705075"/>
                  <a:gd name="connsiteY7" fmla="*/ 908932 h 1059736"/>
                  <a:gd name="connsiteX8" fmla="*/ 276450 w 705075"/>
                  <a:gd name="connsiteY8" fmla="*/ 975607 h 1059736"/>
                  <a:gd name="connsiteX9" fmla="*/ 169293 w 705075"/>
                  <a:gd name="connsiteY9" fmla="*/ 875594 h 1059736"/>
                  <a:gd name="connsiteX10" fmla="*/ 209775 w 705075"/>
                  <a:gd name="connsiteY10" fmla="*/ 904169 h 1059736"/>
                  <a:gd name="connsiteX11" fmla="*/ 159768 w 705075"/>
                  <a:gd name="connsiteY11" fmla="*/ 758913 h 1059736"/>
                  <a:gd name="connsiteX12" fmla="*/ 207393 w 705075"/>
                  <a:gd name="connsiteY12" fmla="*/ 851782 h 1059736"/>
                  <a:gd name="connsiteX13" fmla="*/ 205012 w 705075"/>
                  <a:gd name="connsiteY13" fmla="*/ 580319 h 1059736"/>
                  <a:gd name="connsiteX14" fmla="*/ 145481 w 705075"/>
                  <a:gd name="connsiteY14" fmla="*/ 339813 h 1059736"/>
                  <a:gd name="connsiteX15" fmla="*/ 205012 w 705075"/>
                  <a:gd name="connsiteY15" fmla="*/ 227894 h 1059736"/>
                  <a:gd name="connsiteX16" fmla="*/ 281212 w 705075"/>
                  <a:gd name="connsiteY16" fmla="*/ 120738 h 1059736"/>
                  <a:gd name="connsiteX17" fmla="*/ 519337 w 705075"/>
                  <a:gd name="connsiteY17" fmla="*/ 394582 h 1059736"/>
                  <a:gd name="connsiteX18" fmla="*/ 450281 w 705075"/>
                  <a:gd name="connsiteY18" fmla="*/ 592226 h 1059736"/>
                  <a:gd name="connsiteX19" fmla="*/ 516956 w 705075"/>
                  <a:gd name="connsiteY19" fmla="*/ 925601 h 1059736"/>
                  <a:gd name="connsiteX20" fmla="*/ 557437 w 705075"/>
                  <a:gd name="connsiteY20" fmla="*/ 842257 h 1059736"/>
                  <a:gd name="connsiteX21" fmla="*/ 533625 w 705075"/>
                  <a:gd name="connsiteY21" fmla="*/ 1013707 h 1059736"/>
                  <a:gd name="connsiteX22" fmla="*/ 588393 w 705075"/>
                  <a:gd name="connsiteY22" fmla="*/ 925601 h 1059736"/>
                  <a:gd name="connsiteX23" fmla="*/ 612206 w 705075"/>
                  <a:gd name="connsiteY23" fmla="*/ 992276 h 1059736"/>
                  <a:gd name="connsiteX24" fmla="*/ 647925 w 705075"/>
                  <a:gd name="connsiteY24" fmla="*/ 856544 h 1059736"/>
                  <a:gd name="connsiteX25" fmla="*/ 690787 w 705075"/>
                  <a:gd name="connsiteY25" fmla="*/ 975607 h 1059736"/>
                  <a:gd name="connsiteX0" fmla="*/ 690787 w 705075"/>
                  <a:gd name="connsiteY0" fmla="*/ 975607 h 1059736"/>
                  <a:gd name="connsiteX1" fmla="*/ 705075 w 705075"/>
                  <a:gd name="connsiteY1" fmla="*/ 739863 h 1059736"/>
                  <a:gd name="connsiteX2" fmla="*/ 588393 w 705075"/>
                  <a:gd name="connsiteY2" fmla="*/ 301713 h 1059736"/>
                  <a:gd name="connsiteX3" fmla="*/ 319312 w 705075"/>
                  <a:gd name="connsiteY3" fmla="*/ 261 h 1059736"/>
                  <a:gd name="connsiteX4" fmla="*/ 51397 w 705075"/>
                  <a:gd name="connsiteY4" fmla="*/ 426779 h 1059736"/>
                  <a:gd name="connsiteX5" fmla="*/ 2606 w 705075"/>
                  <a:gd name="connsiteY5" fmla="*/ 813682 h 1059736"/>
                  <a:gd name="connsiteX6" fmla="*/ 197151 w 705075"/>
                  <a:gd name="connsiteY6" fmla="*/ 1059736 h 1059736"/>
                  <a:gd name="connsiteX7" fmla="*/ 128812 w 705075"/>
                  <a:gd name="connsiteY7" fmla="*/ 908932 h 1059736"/>
                  <a:gd name="connsiteX8" fmla="*/ 276450 w 705075"/>
                  <a:gd name="connsiteY8" fmla="*/ 975607 h 1059736"/>
                  <a:gd name="connsiteX9" fmla="*/ 169293 w 705075"/>
                  <a:gd name="connsiteY9" fmla="*/ 875594 h 1059736"/>
                  <a:gd name="connsiteX10" fmla="*/ 209775 w 705075"/>
                  <a:gd name="connsiteY10" fmla="*/ 904169 h 1059736"/>
                  <a:gd name="connsiteX11" fmla="*/ 159768 w 705075"/>
                  <a:gd name="connsiteY11" fmla="*/ 758913 h 1059736"/>
                  <a:gd name="connsiteX12" fmla="*/ 207393 w 705075"/>
                  <a:gd name="connsiteY12" fmla="*/ 851782 h 1059736"/>
                  <a:gd name="connsiteX13" fmla="*/ 205012 w 705075"/>
                  <a:gd name="connsiteY13" fmla="*/ 580319 h 1059736"/>
                  <a:gd name="connsiteX14" fmla="*/ 145481 w 705075"/>
                  <a:gd name="connsiteY14" fmla="*/ 339813 h 1059736"/>
                  <a:gd name="connsiteX15" fmla="*/ 205012 w 705075"/>
                  <a:gd name="connsiteY15" fmla="*/ 227894 h 1059736"/>
                  <a:gd name="connsiteX16" fmla="*/ 281212 w 705075"/>
                  <a:gd name="connsiteY16" fmla="*/ 120738 h 1059736"/>
                  <a:gd name="connsiteX17" fmla="*/ 519337 w 705075"/>
                  <a:gd name="connsiteY17" fmla="*/ 394582 h 1059736"/>
                  <a:gd name="connsiteX18" fmla="*/ 450281 w 705075"/>
                  <a:gd name="connsiteY18" fmla="*/ 592226 h 1059736"/>
                  <a:gd name="connsiteX19" fmla="*/ 516956 w 705075"/>
                  <a:gd name="connsiteY19" fmla="*/ 925601 h 1059736"/>
                  <a:gd name="connsiteX20" fmla="*/ 557437 w 705075"/>
                  <a:gd name="connsiteY20" fmla="*/ 842257 h 1059736"/>
                  <a:gd name="connsiteX21" fmla="*/ 533625 w 705075"/>
                  <a:gd name="connsiteY21" fmla="*/ 1013707 h 1059736"/>
                  <a:gd name="connsiteX22" fmla="*/ 588393 w 705075"/>
                  <a:gd name="connsiteY22" fmla="*/ 925601 h 1059736"/>
                  <a:gd name="connsiteX23" fmla="*/ 612206 w 705075"/>
                  <a:gd name="connsiteY23" fmla="*/ 992276 h 1059736"/>
                  <a:gd name="connsiteX24" fmla="*/ 647925 w 705075"/>
                  <a:gd name="connsiteY24" fmla="*/ 856544 h 1059736"/>
                  <a:gd name="connsiteX25" fmla="*/ 690787 w 705075"/>
                  <a:gd name="connsiteY25" fmla="*/ 975607 h 1059736"/>
                  <a:gd name="connsiteX0" fmla="*/ 690615 w 704903"/>
                  <a:gd name="connsiteY0" fmla="*/ 975607 h 1044167"/>
                  <a:gd name="connsiteX1" fmla="*/ 704903 w 704903"/>
                  <a:gd name="connsiteY1" fmla="*/ 739863 h 1044167"/>
                  <a:gd name="connsiteX2" fmla="*/ 588221 w 704903"/>
                  <a:gd name="connsiteY2" fmla="*/ 301713 h 1044167"/>
                  <a:gd name="connsiteX3" fmla="*/ 319140 w 704903"/>
                  <a:gd name="connsiteY3" fmla="*/ 261 h 1044167"/>
                  <a:gd name="connsiteX4" fmla="*/ 51225 w 704903"/>
                  <a:gd name="connsiteY4" fmla="*/ 426779 h 1044167"/>
                  <a:gd name="connsiteX5" fmla="*/ 2434 w 704903"/>
                  <a:gd name="connsiteY5" fmla="*/ 813682 h 1044167"/>
                  <a:gd name="connsiteX6" fmla="*/ 205471 w 704903"/>
                  <a:gd name="connsiteY6" fmla="*/ 1044167 h 1044167"/>
                  <a:gd name="connsiteX7" fmla="*/ 128640 w 704903"/>
                  <a:gd name="connsiteY7" fmla="*/ 908932 h 1044167"/>
                  <a:gd name="connsiteX8" fmla="*/ 276278 w 704903"/>
                  <a:gd name="connsiteY8" fmla="*/ 975607 h 1044167"/>
                  <a:gd name="connsiteX9" fmla="*/ 169121 w 704903"/>
                  <a:gd name="connsiteY9" fmla="*/ 875594 h 1044167"/>
                  <a:gd name="connsiteX10" fmla="*/ 209603 w 704903"/>
                  <a:gd name="connsiteY10" fmla="*/ 904169 h 1044167"/>
                  <a:gd name="connsiteX11" fmla="*/ 159596 w 704903"/>
                  <a:gd name="connsiteY11" fmla="*/ 758913 h 1044167"/>
                  <a:gd name="connsiteX12" fmla="*/ 207221 w 704903"/>
                  <a:gd name="connsiteY12" fmla="*/ 851782 h 1044167"/>
                  <a:gd name="connsiteX13" fmla="*/ 204840 w 704903"/>
                  <a:gd name="connsiteY13" fmla="*/ 580319 h 1044167"/>
                  <a:gd name="connsiteX14" fmla="*/ 145309 w 704903"/>
                  <a:gd name="connsiteY14" fmla="*/ 339813 h 1044167"/>
                  <a:gd name="connsiteX15" fmla="*/ 204840 w 704903"/>
                  <a:gd name="connsiteY15" fmla="*/ 227894 h 1044167"/>
                  <a:gd name="connsiteX16" fmla="*/ 281040 w 704903"/>
                  <a:gd name="connsiteY16" fmla="*/ 120738 h 1044167"/>
                  <a:gd name="connsiteX17" fmla="*/ 519165 w 704903"/>
                  <a:gd name="connsiteY17" fmla="*/ 394582 h 1044167"/>
                  <a:gd name="connsiteX18" fmla="*/ 450109 w 704903"/>
                  <a:gd name="connsiteY18" fmla="*/ 592226 h 1044167"/>
                  <a:gd name="connsiteX19" fmla="*/ 516784 w 704903"/>
                  <a:gd name="connsiteY19" fmla="*/ 925601 h 1044167"/>
                  <a:gd name="connsiteX20" fmla="*/ 557265 w 704903"/>
                  <a:gd name="connsiteY20" fmla="*/ 842257 h 1044167"/>
                  <a:gd name="connsiteX21" fmla="*/ 533453 w 704903"/>
                  <a:gd name="connsiteY21" fmla="*/ 1013707 h 1044167"/>
                  <a:gd name="connsiteX22" fmla="*/ 588221 w 704903"/>
                  <a:gd name="connsiteY22" fmla="*/ 925601 h 1044167"/>
                  <a:gd name="connsiteX23" fmla="*/ 612034 w 704903"/>
                  <a:gd name="connsiteY23" fmla="*/ 992276 h 1044167"/>
                  <a:gd name="connsiteX24" fmla="*/ 647753 w 704903"/>
                  <a:gd name="connsiteY24" fmla="*/ 856544 h 1044167"/>
                  <a:gd name="connsiteX25" fmla="*/ 690615 w 704903"/>
                  <a:gd name="connsiteY25" fmla="*/ 975607 h 1044167"/>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59496 w 704803"/>
                  <a:gd name="connsiteY11" fmla="*/ 758913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7987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7987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7987 h 1044199"/>
                  <a:gd name="connsiteX16" fmla="*/ 280940 w 704803"/>
                  <a:gd name="connsiteY16" fmla="*/ 151875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23005"/>
                  <a:gd name="connsiteY0" fmla="*/ 975607 h 1044199"/>
                  <a:gd name="connsiteX1" fmla="*/ 704803 w 723005"/>
                  <a:gd name="connsiteY1" fmla="*/ 739863 h 1044199"/>
                  <a:gd name="connsiteX2" fmla="*/ 588121 w 723005"/>
                  <a:gd name="connsiteY2" fmla="*/ 301713 h 1044199"/>
                  <a:gd name="connsiteX3" fmla="*/ 319040 w 723005"/>
                  <a:gd name="connsiteY3" fmla="*/ 261 h 1044199"/>
                  <a:gd name="connsiteX4" fmla="*/ 51125 w 723005"/>
                  <a:gd name="connsiteY4" fmla="*/ 426779 h 1044199"/>
                  <a:gd name="connsiteX5" fmla="*/ 2334 w 723005"/>
                  <a:gd name="connsiteY5" fmla="*/ 813682 h 1044199"/>
                  <a:gd name="connsiteX6" fmla="*/ 205371 w 723005"/>
                  <a:gd name="connsiteY6" fmla="*/ 1044167 h 1044199"/>
                  <a:gd name="connsiteX7" fmla="*/ 128540 w 723005"/>
                  <a:gd name="connsiteY7" fmla="*/ 908932 h 1044199"/>
                  <a:gd name="connsiteX8" fmla="*/ 276178 w 723005"/>
                  <a:gd name="connsiteY8" fmla="*/ 975607 h 1044199"/>
                  <a:gd name="connsiteX9" fmla="*/ 169021 w 723005"/>
                  <a:gd name="connsiteY9" fmla="*/ 875594 h 1044199"/>
                  <a:gd name="connsiteX10" fmla="*/ 229318 w 723005"/>
                  <a:gd name="connsiteY10" fmla="*/ 918322 h 1044199"/>
                  <a:gd name="connsiteX11" fmla="*/ 169403 w 723005"/>
                  <a:gd name="connsiteY11" fmla="*/ 767405 h 1044199"/>
                  <a:gd name="connsiteX12" fmla="*/ 234012 w 723005"/>
                  <a:gd name="connsiteY12" fmla="*/ 854613 h 1044199"/>
                  <a:gd name="connsiteX13" fmla="*/ 213232 w 723005"/>
                  <a:gd name="connsiteY13" fmla="*/ 553428 h 1044199"/>
                  <a:gd name="connsiteX14" fmla="*/ 148040 w 723005"/>
                  <a:gd name="connsiteY14" fmla="*/ 341228 h 1044199"/>
                  <a:gd name="connsiteX15" fmla="*/ 210401 w 723005"/>
                  <a:gd name="connsiteY15" fmla="*/ 213741 h 1044199"/>
                  <a:gd name="connsiteX16" fmla="*/ 280940 w 723005"/>
                  <a:gd name="connsiteY16" fmla="*/ 151875 h 1044199"/>
                  <a:gd name="connsiteX17" fmla="*/ 506327 w 723005"/>
                  <a:gd name="connsiteY17" fmla="*/ 395997 h 1044199"/>
                  <a:gd name="connsiteX18" fmla="*/ 468408 w 723005"/>
                  <a:gd name="connsiteY18" fmla="*/ 627609 h 1044199"/>
                  <a:gd name="connsiteX19" fmla="*/ 516684 w 723005"/>
                  <a:gd name="connsiteY19" fmla="*/ 925601 h 1044199"/>
                  <a:gd name="connsiteX20" fmla="*/ 557165 w 723005"/>
                  <a:gd name="connsiteY20" fmla="*/ 842257 h 1044199"/>
                  <a:gd name="connsiteX21" fmla="*/ 533353 w 723005"/>
                  <a:gd name="connsiteY21" fmla="*/ 1013707 h 1044199"/>
                  <a:gd name="connsiteX22" fmla="*/ 588121 w 723005"/>
                  <a:gd name="connsiteY22" fmla="*/ 925601 h 1044199"/>
                  <a:gd name="connsiteX23" fmla="*/ 611934 w 723005"/>
                  <a:gd name="connsiteY23" fmla="*/ 992276 h 1044199"/>
                  <a:gd name="connsiteX24" fmla="*/ 647653 w 723005"/>
                  <a:gd name="connsiteY24" fmla="*/ 856544 h 1044199"/>
                  <a:gd name="connsiteX25" fmla="*/ 690515 w 723005"/>
                  <a:gd name="connsiteY25" fmla="*/ 975607 h 1044199"/>
                  <a:gd name="connsiteX0" fmla="*/ 666454 w 719139"/>
                  <a:gd name="connsiteY0" fmla="*/ 985514 h 1044199"/>
                  <a:gd name="connsiteX1" fmla="*/ 704803 w 719139"/>
                  <a:gd name="connsiteY1" fmla="*/ 739863 h 1044199"/>
                  <a:gd name="connsiteX2" fmla="*/ 588121 w 719139"/>
                  <a:gd name="connsiteY2" fmla="*/ 301713 h 1044199"/>
                  <a:gd name="connsiteX3" fmla="*/ 319040 w 719139"/>
                  <a:gd name="connsiteY3" fmla="*/ 261 h 1044199"/>
                  <a:gd name="connsiteX4" fmla="*/ 51125 w 719139"/>
                  <a:gd name="connsiteY4" fmla="*/ 426779 h 1044199"/>
                  <a:gd name="connsiteX5" fmla="*/ 2334 w 719139"/>
                  <a:gd name="connsiteY5" fmla="*/ 813682 h 1044199"/>
                  <a:gd name="connsiteX6" fmla="*/ 205371 w 719139"/>
                  <a:gd name="connsiteY6" fmla="*/ 1044167 h 1044199"/>
                  <a:gd name="connsiteX7" fmla="*/ 128540 w 719139"/>
                  <a:gd name="connsiteY7" fmla="*/ 908932 h 1044199"/>
                  <a:gd name="connsiteX8" fmla="*/ 276178 w 719139"/>
                  <a:gd name="connsiteY8" fmla="*/ 975607 h 1044199"/>
                  <a:gd name="connsiteX9" fmla="*/ 169021 w 719139"/>
                  <a:gd name="connsiteY9" fmla="*/ 875594 h 1044199"/>
                  <a:gd name="connsiteX10" fmla="*/ 229318 w 719139"/>
                  <a:gd name="connsiteY10" fmla="*/ 918322 h 1044199"/>
                  <a:gd name="connsiteX11" fmla="*/ 169403 w 719139"/>
                  <a:gd name="connsiteY11" fmla="*/ 767405 h 1044199"/>
                  <a:gd name="connsiteX12" fmla="*/ 234012 w 719139"/>
                  <a:gd name="connsiteY12" fmla="*/ 854613 h 1044199"/>
                  <a:gd name="connsiteX13" fmla="*/ 213232 w 719139"/>
                  <a:gd name="connsiteY13" fmla="*/ 553428 h 1044199"/>
                  <a:gd name="connsiteX14" fmla="*/ 148040 w 719139"/>
                  <a:gd name="connsiteY14" fmla="*/ 341228 h 1044199"/>
                  <a:gd name="connsiteX15" fmla="*/ 210401 w 719139"/>
                  <a:gd name="connsiteY15" fmla="*/ 213741 h 1044199"/>
                  <a:gd name="connsiteX16" fmla="*/ 280940 w 719139"/>
                  <a:gd name="connsiteY16" fmla="*/ 151875 h 1044199"/>
                  <a:gd name="connsiteX17" fmla="*/ 506327 w 719139"/>
                  <a:gd name="connsiteY17" fmla="*/ 395997 h 1044199"/>
                  <a:gd name="connsiteX18" fmla="*/ 468408 w 719139"/>
                  <a:gd name="connsiteY18" fmla="*/ 627609 h 1044199"/>
                  <a:gd name="connsiteX19" fmla="*/ 516684 w 719139"/>
                  <a:gd name="connsiteY19" fmla="*/ 925601 h 1044199"/>
                  <a:gd name="connsiteX20" fmla="*/ 557165 w 719139"/>
                  <a:gd name="connsiteY20" fmla="*/ 842257 h 1044199"/>
                  <a:gd name="connsiteX21" fmla="*/ 533353 w 719139"/>
                  <a:gd name="connsiteY21" fmla="*/ 1013707 h 1044199"/>
                  <a:gd name="connsiteX22" fmla="*/ 588121 w 719139"/>
                  <a:gd name="connsiteY22" fmla="*/ 925601 h 1044199"/>
                  <a:gd name="connsiteX23" fmla="*/ 611934 w 719139"/>
                  <a:gd name="connsiteY23" fmla="*/ 992276 h 1044199"/>
                  <a:gd name="connsiteX24" fmla="*/ 647653 w 719139"/>
                  <a:gd name="connsiteY24" fmla="*/ 856544 h 1044199"/>
                  <a:gd name="connsiteX25" fmla="*/ 666454 w 71913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76264 w 724209"/>
                  <a:gd name="connsiteY13" fmla="*/ 545685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76264 w 724209"/>
                  <a:gd name="connsiteY13" fmla="*/ 545685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52336 w 724209"/>
                  <a:gd name="connsiteY14" fmla="*/ 360601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24209" h="1044199">
                    <a:moveTo>
                      <a:pt x="666454" y="985514"/>
                    </a:moveTo>
                    <a:cubicBezTo>
                      <a:pt x="705185" y="928163"/>
                      <a:pt x="750992" y="846751"/>
                      <a:pt x="704803" y="739863"/>
                    </a:cubicBezTo>
                    <a:cubicBezTo>
                      <a:pt x="614957" y="615043"/>
                      <a:pt x="627015" y="447763"/>
                      <a:pt x="588121" y="301713"/>
                    </a:cubicBezTo>
                    <a:cubicBezTo>
                      <a:pt x="546548" y="154523"/>
                      <a:pt x="509222" y="4503"/>
                      <a:pt x="319040" y="261"/>
                    </a:cubicBezTo>
                    <a:cubicBezTo>
                      <a:pt x="73106" y="-10892"/>
                      <a:pt x="56453" y="337445"/>
                      <a:pt x="51125" y="426779"/>
                    </a:cubicBezTo>
                    <a:cubicBezTo>
                      <a:pt x="43353" y="559993"/>
                      <a:pt x="78580" y="673242"/>
                      <a:pt x="2334" y="813682"/>
                    </a:cubicBezTo>
                    <a:cubicBezTo>
                      <a:pt x="-17738" y="960333"/>
                      <a:pt x="95232" y="1046125"/>
                      <a:pt x="205371" y="1044167"/>
                    </a:cubicBezTo>
                    <a:cubicBezTo>
                      <a:pt x="145793" y="1003806"/>
                      <a:pt x="125844" y="969107"/>
                      <a:pt x="128540" y="908932"/>
                    </a:cubicBezTo>
                    <a:cubicBezTo>
                      <a:pt x="180584" y="973617"/>
                      <a:pt x="218473" y="985934"/>
                      <a:pt x="276178" y="975607"/>
                    </a:cubicBezTo>
                    <a:cubicBezTo>
                      <a:pt x="220644" y="956422"/>
                      <a:pt x="190587" y="941484"/>
                      <a:pt x="169021" y="875594"/>
                    </a:cubicBezTo>
                    <a:lnTo>
                      <a:pt x="229318" y="918322"/>
                    </a:lnTo>
                    <a:cubicBezTo>
                      <a:pt x="196608" y="868016"/>
                      <a:pt x="170976" y="836110"/>
                      <a:pt x="169403" y="767405"/>
                    </a:cubicBezTo>
                    <a:lnTo>
                      <a:pt x="234012" y="854613"/>
                    </a:lnTo>
                    <a:cubicBezTo>
                      <a:pt x="199385" y="723448"/>
                      <a:pt x="245330" y="709934"/>
                      <a:pt x="204907" y="605293"/>
                    </a:cubicBezTo>
                    <a:cubicBezTo>
                      <a:pt x="181289" y="540692"/>
                      <a:pt x="164631" y="440770"/>
                      <a:pt x="152336" y="360601"/>
                    </a:cubicBezTo>
                    <a:cubicBezTo>
                      <a:pt x="147345" y="264169"/>
                      <a:pt x="245811" y="227317"/>
                      <a:pt x="295262" y="133993"/>
                    </a:cubicBezTo>
                    <a:cubicBezTo>
                      <a:pt x="439742" y="158282"/>
                      <a:pt x="479487" y="287672"/>
                      <a:pt x="509191" y="384075"/>
                    </a:cubicBezTo>
                    <a:cubicBezTo>
                      <a:pt x="544807" y="557966"/>
                      <a:pt x="486034" y="553114"/>
                      <a:pt x="505071" y="638339"/>
                    </a:cubicBezTo>
                    <a:cubicBezTo>
                      <a:pt x="553716" y="748993"/>
                      <a:pt x="543051" y="843254"/>
                      <a:pt x="513853" y="935508"/>
                    </a:cubicBezTo>
                    <a:cubicBezTo>
                      <a:pt x="541028" y="911501"/>
                      <a:pt x="551220" y="884664"/>
                      <a:pt x="557165" y="842257"/>
                    </a:cubicBezTo>
                    <a:cubicBezTo>
                      <a:pt x="561965" y="899879"/>
                      <a:pt x="562520" y="957500"/>
                      <a:pt x="516369" y="1002384"/>
                    </a:cubicBezTo>
                    <a:cubicBezTo>
                      <a:pt x="558214" y="989528"/>
                      <a:pt x="575998" y="963933"/>
                      <a:pt x="599444" y="925601"/>
                    </a:cubicBezTo>
                    <a:cubicBezTo>
                      <a:pt x="603608" y="951129"/>
                      <a:pt x="602109" y="952595"/>
                      <a:pt x="596365" y="980953"/>
                    </a:cubicBezTo>
                    <a:cubicBezTo>
                      <a:pt x="625255" y="944201"/>
                      <a:pt x="649900" y="908865"/>
                      <a:pt x="647653" y="856544"/>
                    </a:cubicBezTo>
                    <a:cubicBezTo>
                      <a:pt x="676565" y="899534"/>
                      <a:pt x="694155" y="941109"/>
                      <a:pt x="666454" y="985514"/>
                    </a:cubicBezTo>
                    <a:close/>
                  </a:path>
                </a:pathLst>
              </a:custGeom>
              <a:solidFill>
                <a:schemeClr val="accent2">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6" name="Freeform 107">
              <a:extLst>
                <a:ext uri="{FF2B5EF4-FFF2-40B4-BE49-F238E27FC236}">
                  <a16:creationId xmlns:a16="http://schemas.microsoft.com/office/drawing/2014/main" id="{74CA531D-5794-47D6-D3A2-81AF79C47057}"/>
                </a:ext>
              </a:extLst>
            </p:cNvPr>
            <p:cNvSpPr/>
            <p:nvPr/>
          </p:nvSpPr>
          <p:spPr>
            <a:xfrm>
              <a:off x="1872374" y="3702205"/>
              <a:ext cx="674712" cy="298251"/>
            </a:xfrm>
            <a:custGeom>
              <a:avLst/>
              <a:gdLst/>
              <a:ahLst/>
              <a:cxnLst/>
              <a:rect l="l" t="t" r="r" b="b"/>
              <a:pathLst>
                <a:path w="674712" h="298251">
                  <a:moveTo>
                    <a:pt x="572467" y="57819"/>
                  </a:moveTo>
                  <a:cubicBezTo>
                    <a:pt x="576932" y="57819"/>
                    <a:pt x="580653" y="58043"/>
                    <a:pt x="583629" y="58489"/>
                  </a:cubicBezTo>
                  <a:cubicBezTo>
                    <a:pt x="586606" y="58936"/>
                    <a:pt x="588987" y="59568"/>
                    <a:pt x="590773" y="60387"/>
                  </a:cubicBezTo>
                  <a:cubicBezTo>
                    <a:pt x="592559" y="61205"/>
                    <a:pt x="593824" y="62247"/>
                    <a:pt x="594568" y="63512"/>
                  </a:cubicBezTo>
                  <a:cubicBezTo>
                    <a:pt x="595312" y="64777"/>
                    <a:pt x="595684" y="66154"/>
                    <a:pt x="595684" y="67642"/>
                  </a:cubicBezTo>
                  <a:lnTo>
                    <a:pt x="595684" y="143098"/>
                  </a:lnTo>
                  <a:lnTo>
                    <a:pt x="665782" y="143098"/>
                  </a:lnTo>
                  <a:cubicBezTo>
                    <a:pt x="666973" y="143098"/>
                    <a:pt x="668126" y="143470"/>
                    <a:pt x="669243" y="144214"/>
                  </a:cubicBezTo>
                  <a:cubicBezTo>
                    <a:pt x="670359" y="144958"/>
                    <a:pt x="671326" y="146186"/>
                    <a:pt x="672145" y="147898"/>
                  </a:cubicBezTo>
                  <a:cubicBezTo>
                    <a:pt x="672963" y="149609"/>
                    <a:pt x="673596" y="151916"/>
                    <a:pt x="674042" y="154818"/>
                  </a:cubicBezTo>
                  <a:cubicBezTo>
                    <a:pt x="674489" y="157720"/>
                    <a:pt x="674712" y="161181"/>
                    <a:pt x="674712" y="165199"/>
                  </a:cubicBezTo>
                  <a:cubicBezTo>
                    <a:pt x="674712" y="169366"/>
                    <a:pt x="674489" y="172864"/>
                    <a:pt x="674042" y="175691"/>
                  </a:cubicBezTo>
                  <a:cubicBezTo>
                    <a:pt x="673596" y="178519"/>
                    <a:pt x="672926" y="180789"/>
                    <a:pt x="672033" y="182500"/>
                  </a:cubicBezTo>
                  <a:cubicBezTo>
                    <a:pt x="671140" y="184212"/>
                    <a:pt x="670098" y="185440"/>
                    <a:pt x="668908" y="186184"/>
                  </a:cubicBezTo>
                  <a:cubicBezTo>
                    <a:pt x="667717" y="186928"/>
                    <a:pt x="666452" y="187300"/>
                    <a:pt x="665113" y="187300"/>
                  </a:cubicBezTo>
                  <a:lnTo>
                    <a:pt x="595684" y="187300"/>
                  </a:lnTo>
                  <a:lnTo>
                    <a:pt x="595684" y="262979"/>
                  </a:lnTo>
                  <a:cubicBezTo>
                    <a:pt x="595684" y="264467"/>
                    <a:pt x="595312" y="265770"/>
                    <a:pt x="594568" y="266886"/>
                  </a:cubicBezTo>
                  <a:cubicBezTo>
                    <a:pt x="593824" y="268002"/>
                    <a:pt x="592559" y="268969"/>
                    <a:pt x="590773" y="269788"/>
                  </a:cubicBezTo>
                  <a:cubicBezTo>
                    <a:pt x="588987" y="270606"/>
                    <a:pt x="586606" y="271239"/>
                    <a:pt x="583629" y="271685"/>
                  </a:cubicBezTo>
                  <a:cubicBezTo>
                    <a:pt x="580653" y="272132"/>
                    <a:pt x="576932" y="272355"/>
                    <a:pt x="572467" y="272355"/>
                  </a:cubicBezTo>
                  <a:cubicBezTo>
                    <a:pt x="568002" y="272355"/>
                    <a:pt x="564282" y="272132"/>
                    <a:pt x="561305" y="271685"/>
                  </a:cubicBezTo>
                  <a:cubicBezTo>
                    <a:pt x="558329" y="271239"/>
                    <a:pt x="555947" y="270606"/>
                    <a:pt x="554161" y="269788"/>
                  </a:cubicBezTo>
                  <a:cubicBezTo>
                    <a:pt x="552375" y="268969"/>
                    <a:pt x="551073" y="268002"/>
                    <a:pt x="550255" y="266886"/>
                  </a:cubicBezTo>
                  <a:cubicBezTo>
                    <a:pt x="549436" y="265770"/>
                    <a:pt x="549027" y="264467"/>
                    <a:pt x="549027" y="262979"/>
                  </a:cubicBezTo>
                  <a:lnTo>
                    <a:pt x="549027" y="187300"/>
                  </a:lnTo>
                  <a:lnTo>
                    <a:pt x="479822" y="187300"/>
                  </a:lnTo>
                  <a:cubicBezTo>
                    <a:pt x="478482" y="187300"/>
                    <a:pt x="477254" y="186928"/>
                    <a:pt x="476138" y="186184"/>
                  </a:cubicBezTo>
                  <a:cubicBezTo>
                    <a:pt x="475022" y="185440"/>
                    <a:pt x="474017" y="184212"/>
                    <a:pt x="473124" y="182500"/>
                  </a:cubicBezTo>
                  <a:cubicBezTo>
                    <a:pt x="472231" y="180789"/>
                    <a:pt x="471525" y="178519"/>
                    <a:pt x="471004" y="175691"/>
                  </a:cubicBezTo>
                  <a:cubicBezTo>
                    <a:pt x="470483" y="172864"/>
                    <a:pt x="470222" y="169366"/>
                    <a:pt x="470222" y="165199"/>
                  </a:cubicBezTo>
                  <a:cubicBezTo>
                    <a:pt x="470222" y="161181"/>
                    <a:pt x="470446" y="157720"/>
                    <a:pt x="470892" y="154818"/>
                  </a:cubicBezTo>
                  <a:cubicBezTo>
                    <a:pt x="471338" y="151916"/>
                    <a:pt x="471971" y="149609"/>
                    <a:pt x="472790" y="147898"/>
                  </a:cubicBezTo>
                  <a:cubicBezTo>
                    <a:pt x="473608" y="146186"/>
                    <a:pt x="474538" y="144958"/>
                    <a:pt x="475580" y="144214"/>
                  </a:cubicBezTo>
                  <a:cubicBezTo>
                    <a:pt x="476622" y="143470"/>
                    <a:pt x="477813" y="143098"/>
                    <a:pt x="479152" y="143098"/>
                  </a:cubicBezTo>
                  <a:lnTo>
                    <a:pt x="549027" y="143098"/>
                  </a:lnTo>
                  <a:lnTo>
                    <a:pt x="549027" y="67642"/>
                  </a:lnTo>
                  <a:cubicBezTo>
                    <a:pt x="549027" y="66154"/>
                    <a:pt x="549436" y="64777"/>
                    <a:pt x="550255" y="63512"/>
                  </a:cubicBezTo>
                  <a:cubicBezTo>
                    <a:pt x="551073" y="62247"/>
                    <a:pt x="552375" y="61205"/>
                    <a:pt x="554161" y="60387"/>
                  </a:cubicBezTo>
                  <a:cubicBezTo>
                    <a:pt x="555947" y="59568"/>
                    <a:pt x="558329" y="58936"/>
                    <a:pt x="561305" y="58489"/>
                  </a:cubicBezTo>
                  <a:cubicBezTo>
                    <a:pt x="564282" y="58043"/>
                    <a:pt x="568002" y="57819"/>
                    <a:pt x="572467" y="57819"/>
                  </a:cubicBezTo>
                  <a:close/>
                  <a:moveTo>
                    <a:pt x="334342" y="57819"/>
                  </a:moveTo>
                  <a:cubicBezTo>
                    <a:pt x="338807" y="57819"/>
                    <a:pt x="342528" y="58043"/>
                    <a:pt x="345504" y="58489"/>
                  </a:cubicBezTo>
                  <a:cubicBezTo>
                    <a:pt x="348481" y="58936"/>
                    <a:pt x="350862" y="59568"/>
                    <a:pt x="352648" y="60387"/>
                  </a:cubicBezTo>
                  <a:cubicBezTo>
                    <a:pt x="354434" y="61205"/>
                    <a:pt x="355699" y="62247"/>
                    <a:pt x="356443" y="63512"/>
                  </a:cubicBezTo>
                  <a:cubicBezTo>
                    <a:pt x="357187" y="64777"/>
                    <a:pt x="357559" y="66154"/>
                    <a:pt x="357559" y="67642"/>
                  </a:cubicBezTo>
                  <a:lnTo>
                    <a:pt x="357559" y="143098"/>
                  </a:lnTo>
                  <a:lnTo>
                    <a:pt x="427657" y="143098"/>
                  </a:lnTo>
                  <a:cubicBezTo>
                    <a:pt x="428848" y="143098"/>
                    <a:pt x="430001" y="143470"/>
                    <a:pt x="431118" y="144214"/>
                  </a:cubicBezTo>
                  <a:cubicBezTo>
                    <a:pt x="432234" y="144958"/>
                    <a:pt x="433201" y="146186"/>
                    <a:pt x="434020" y="147898"/>
                  </a:cubicBezTo>
                  <a:cubicBezTo>
                    <a:pt x="434838" y="149609"/>
                    <a:pt x="435471" y="151916"/>
                    <a:pt x="435917" y="154818"/>
                  </a:cubicBezTo>
                  <a:cubicBezTo>
                    <a:pt x="436364" y="157720"/>
                    <a:pt x="436587" y="161181"/>
                    <a:pt x="436587" y="165199"/>
                  </a:cubicBezTo>
                  <a:cubicBezTo>
                    <a:pt x="436587" y="169366"/>
                    <a:pt x="436364" y="172864"/>
                    <a:pt x="435917" y="175691"/>
                  </a:cubicBezTo>
                  <a:cubicBezTo>
                    <a:pt x="435471" y="178519"/>
                    <a:pt x="434801" y="180789"/>
                    <a:pt x="433908" y="182500"/>
                  </a:cubicBezTo>
                  <a:cubicBezTo>
                    <a:pt x="433015" y="184212"/>
                    <a:pt x="431973" y="185440"/>
                    <a:pt x="430783" y="186184"/>
                  </a:cubicBezTo>
                  <a:cubicBezTo>
                    <a:pt x="429592" y="186928"/>
                    <a:pt x="428327" y="187300"/>
                    <a:pt x="426988" y="187300"/>
                  </a:cubicBezTo>
                  <a:lnTo>
                    <a:pt x="357559" y="187300"/>
                  </a:lnTo>
                  <a:lnTo>
                    <a:pt x="357559" y="262979"/>
                  </a:lnTo>
                  <a:cubicBezTo>
                    <a:pt x="357559" y="264467"/>
                    <a:pt x="357187" y="265770"/>
                    <a:pt x="356443" y="266886"/>
                  </a:cubicBezTo>
                  <a:cubicBezTo>
                    <a:pt x="355699" y="268002"/>
                    <a:pt x="354434" y="268969"/>
                    <a:pt x="352648" y="269788"/>
                  </a:cubicBezTo>
                  <a:cubicBezTo>
                    <a:pt x="350862" y="270606"/>
                    <a:pt x="348481" y="271239"/>
                    <a:pt x="345504" y="271685"/>
                  </a:cubicBezTo>
                  <a:cubicBezTo>
                    <a:pt x="342528" y="272132"/>
                    <a:pt x="338807" y="272355"/>
                    <a:pt x="334342" y="272355"/>
                  </a:cubicBezTo>
                  <a:cubicBezTo>
                    <a:pt x="329877" y="272355"/>
                    <a:pt x="326157" y="272132"/>
                    <a:pt x="323180" y="271685"/>
                  </a:cubicBezTo>
                  <a:cubicBezTo>
                    <a:pt x="320203" y="271239"/>
                    <a:pt x="317822" y="270606"/>
                    <a:pt x="316036" y="269788"/>
                  </a:cubicBezTo>
                  <a:cubicBezTo>
                    <a:pt x="314250" y="268969"/>
                    <a:pt x="312948" y="268002"/>
                    <a:pt x="312130" y="266886"/>
                  </a:cubicBezTo>
                  <a:cubicBezTo>
                    <a:pt x="311311" y="265770"/>
                    <a:pt x="310902" y="264467"/>
                    <a:pt x="310902" y="262979"/>
                  </a:cubicBezTo>
                  <a:lnTo>
                    <a:pt x="310902" y="187300"/>
                  </a:lnTo>
                  <a:lnTo>
                    <a:pt x="241697" y="187300"/>
                  </a:lnTo>
                  <a:cubicBezTo>
                    <a:pt x="240357" y="187300"/>
                    <a:pt x="239129" y="186928"/>
                    <a:pt x="238013" y="186184"/>
                  </a:cubicBezTo>
                  <a:cubicBezTo>
                    <a:pt x="236897" y="185440"/>
                    <a:pt x="235892" y="184212"/>
                    <a:pt x="234999" y="182500"/>
                  </a:cubicBezTo>
                  <a:cubicBezTo>
                    <a:pt x="234106" y="180789"/>
                    <a:pt x="233400" y="178519"/>
                    <a:pt x="232879" y="175691"/>
                  </a:cubicBezTo>
                  <a:cubicBezTo>
                    <a:pt x="232358" y="172864"/>
                    <a:pt x="232097" y="169366"/>
                    <a:pt x="232097" y="165199"/>
                  </a:cubicBezTo>
                  <a:cubicBezTo>
                    <a:pt x="232097" y="161181"/>
                    <a:pt x="232321" y="157720"/>
                    <a:pt x="232767" y="154818"/>
                  </a:cubicBezTo>
                  <a:cubicBezTo>
                    <a:pt x="233213" y="151916"/>
                    <a:pt x="233846" y="149609"/>
                    <a:pt x="234665" y="147898"/>
                  </a:cubicBezTo>
                  <a:cubicBezTo>
                    <a:pt x="235483" y="146186"/>
                    <a:pt x="236413" y="144958"/>
                    <a:pt x="237455" y="144214"/>
                  </a:cubicBezTo>
                  <a:cubicBezTo>
                    <a:pt x="238497" y="143470"/>
                    <a:pt x="239687" y="143098"/>
                    <a:pt x="241027" y="143098"/>
                  </a:cubicBezTo>
                  <a:lnTo>
                    <a:pt x="310902" y="143098"/>
                  </a:lnTo>
                  <a:lnTo>
                    <a:pt x="310902" y="67642"/>
                  </a:lnTo>
                  <a:cubicBezTo>
                    <a:pt x="310902" y="66154"/>
                    <a:pt x="311311" y="64777"/>
                    <a:pt x="312130" y="63512"/>
                  </a:cubicBezTo>
                  <a:cubicBezTo>
                    <a:pt x="312948" y="62247"/>
                    <a:pt x="314250" y="61205"/>
                    <a:pt x="316036" y="60387"/>
                  </a:cubicBezTo>
                  <a:cubicBezTo>
                    <a:pt x="317822" y="59568"/>
                    <a:pt x="320203" y="58936"/>
                    <a:pt x="323180" y="58489"/>
                  </a:cubicBezTo>
                  <a:cubicBezTo>
                    <a:pt x="326157" y="58043"/>
                    <a:pt x="329877" y="57819"/>
                    <a:pt x="334342" y="57819"/>
                  </a:cubicBezTo>
                  <a:close/>
                  <a:moveTo>
                    <a:pt x="133945" y="0"/>
                  </a:moveTo>
                  <a:cubicBezTo>
                    <a:pt x="141982" y="0"/>
                    <a:pt x="149721" y="669"/>
                    <a:pt x="157162" y="2009"/>
                  </a:cubicBezTo>
                  <a:cubicBezTo>
                    <a:pt x="164604" y="3348"/>
                    <a:pt x="171487" y="5097"/>
                    <a:pt x="177812" y="7255"/>
                  </a:cubicBezTo>
                  <a:cubicBezTo>
                    <a:pt x="184137" y="9413"/>
                    <a:pt x="189830" y="11906"/>
                    <a:pt x="194890" y="14734"/>
                  </a:cubicBezTo>
                  <a:cubicBezTo>
                    <a:pt x="199950" y="17561"/>
                    <a:pt x="203485" y="19980"/>
                    <a:pt x="205494" y="21989"/>
                  </a:cubicBezTo>
                  <a:cubicBezTo>
                    <a:pt x="207503" y="23998"/>
                    <a:pt x="208880" y="25673"/>
                    <a:pt x="209624" y="27012"/>
                  </a:cubicBezTo>
                  <a:cubicBezTo>
                    <a:pt x="210368" y="28352"/>
                    <a:pt x="210964" y="30063"/>
                    <a:pt x="211410" y="32147"/>
                  </a:cubicBezTo>
                  <a:cubicBezTo>
                    <a:pt x="211857" y="34230"/>
                    <a:pt x="212191" y="36686"/>
                    <a:pt x="212415" y="39514"/>
                  </a:cubicBezTo>
                  <a:cubicBezTo>
                    <a:pt x="212638" y="42341"/>
                    <a:pt x="212750" y="45839"/>
                    <a:pt x="212750" y="50006"/>
                  </a:cubicBezTo>
                  <a:cubicBezTo>
                    <a:pt x="212750" y="54471"/>
                    <a:pt x="212601" y="58266"/>
                    <a:pt x="212303" y="61391"/>
                  </a:cubicBezTo>
                  <a:cubicBezTo>
                    <a:pt x="212005" y="64517"/>
                    <a:pt x="211485" y="67047"/>
                    <a:pt x="210740" y="68982"/>
                  </a:cubicBezTo>
                  <a:cubicBezTo>
                    <a:pt x="209996" y="70916"/>
                    <a:pt x="209103" y="72330"/>
                    <a:pt x="208062" y="73223"/>
                  </a:cubicBezTo>
                  <a:cubicBezTo>
                    <a:pt x="207020" y="74116"/>
                    <a:pt x="205829" y="74563"/>
                    <a:pt x="204490" y="74563"/>
                  </a:cubicBezTo>
                  <a:cubicBezTo>
                    <a:pt x="202257" y="74563"/>
                    <a:pt x="199429" y="73260"/>
                    <a:pt x="196006" y="70656"/>
                  </a:cubicBezTo>
                  <a:cubicBezTo>
                    <a:pt x="192583" y="68051"/>
                    <a:pt x="188156" y="65149"/>
                    <a:pt x="182723" y="61949"/>
                  </a:cubicBezTo>
                  <a:cubicBezTo>
                    <a:pt x="177291" y="58750"/>
                    <a:pt x="170817" y="55848"/>
                    <a:pt x="163301" y="53243"/>
                  </a:cubicBezTo>
                  <a:cubicBezTo>
                    <a:pt x="155786" y="50639"/>
                    <a:pt x="146819" y="49336"/>
                    <a:pt x="136401" y="49336"/>
                  </a:cubicBezTo>
                  <a:cubicBezTo>
                    <a:pt x="124941" y="49336"/>
                    <a:pt x="114709" y="51680"/>
                    <a:pt x="105705" y="56368"/>
                  </a:cubicBezTo>
                  <a:cubicBezTo>
                    <a:pt x="96701" y="61056"/>
                    <a:pt x="89036" y="67754"/>
                    <a:pt x="82711" y="76460"/>
                  </a:cubicBezTo>
                  <a:cubicBezTo>
                    <a:pt x="76386" y="85167"/>
                    <a:pt x="71586" y="95696"/>
                    <a:pt x="68312" y="108049"/>
                  </a:cubicBezTo>
                  <a:cubicBezTo>
                    <a:pt x="65038" y="120402"/>
                    <a:pt x="63401" y="134317"/>
                    <a:pt x="63401" y="149795"/>
                  </a:cubicBezTo>
                  <a:cubicBezTo>
                    <a:pt x="63401" y="166762"/>
                    <a:pt x="65149" y="181458"/>
                    <a:pt x="68647" y="193886"/>
                  </a:cubicBezTo>
                  <a:cubicBezTo>
                    <a:pt x="72144" y="206313"/>
                    <a:pt x="77130" y="216545"/>
                    <a:pt x="83604" y="224581"/>
                  </a:cubicBezTo>
                  <a:cubicBezTo>
                    <a:pt x="90078" y="232618"/>
                    <a:pt x="97891" y="238608"/>
                    <a:pt x="107044" y="242552"/>
                  </a:cubicBezTo>
                  <a:cubicBezTo>
                    <a:pt x="116197" y="246496"/>
                    <a:pt x="126504" y="248468"/>
                    <a:pt x="137963" y="248468"/>
                  </a:cubicBezTo>
                  <a:cubicBezTo>
                    <a:pt x="148381" y="248468"/>
                    <a:pt x="157386" y="247240"/>
                    <a:pt x="164976" y="244785"/>
                  </a:cubicBezTo>
                  <a:cubicBezTo>
                    <a:pt x="172566" y="242329"/>
                    <a:pt x="179077" y="239613"/>
                    <a:pt x="184509" y="236636"/>
                  </a:cubicBezTo>
                  <a:cubicBezTo>
                    <a:pt x="189942" y="233660"/>
                    <a:pt x="194407" y="230981"/>
                    <a:pt x="197904" y="228600"/>
                  </a:cubicBezTo>
                  <a:cubicBezTo>
                    <a:pt x="201401" y="226219"/>
                    <a:pt x="204118" y="225028"/>
                    <a:pt x="206052" y="225028"/>
                  </a:cubicBezTo>
                  <a:cubicBezTo>
                    <a:pt x="207541" y="225028"/>
                    <a:pt x="208731" y="225326"/>
                    <a:pt x="209624" y="225921"/>
                  </a:cubicBezTo>
                  <a:cubicBezTo>
                    <a:pt x="210517" y="226516"/>
                    <a:pt x="211261" y="227707"/>
                    <a:pt x="211857" y="229493"/>
                  </a:cubicBezTo>
                  <a:cubicBezTo>
                    <a:pt x="212452" y="231279"/>
                    <a:pt x="212898" y="233772"/>
                    <a:pt x="213196" y="236971"/>
                  </a:cubicBezTo>
                  <a:cubicBezTo>
                    <a:pt x="213494" y="240171"/>
                    <a:pt x="213643" y="244450"/>
                    <a:pt x="213643" y="249808"/>
                  </a:cubicBezTo>
                  <a:cubicBezTo>
                    <a:pt x="213643" y="253528"/>
                    <a:pt x="213531" y="256691"/>
                    <a:pt x="213308" y="259296"/>
                  </a:cubicBezTo>
                  <a:cubicBezTo>
                    <a:pt x="213084" y="261900"/>
                    <a:pt x="212750" y="264132"/>
                    <a:pt x="212303" y="265993"/>
                  </a:cubicBezTo>
                  <a:cubicBezTo>
                    <a:pt x="211857" y="267853"/>
                    <a:pt x="211261" y="269453"/>
                    <a:pt x="210517" y="270793"/>
                  </a:cubicBezTo>
                  <a:cubicBezTo>
                    <a:pt x="209773" y="272132"/>
                    <a:pt x="208582" y="273657"/>
                    <a:pt x="206945" y="275369"/>
                  </a:cubicBezTo>
                  <a:cubicBezTo>
                    <a:pt x="205308" y="277081"/>
                    <a:pt x="202146" y="279276"/>
                    <a:pt x="197458" y="281955"/>
                  </a:cubicBezTo>
                  <a:cubicBezTo>
                    <a:pt x="192769" y="284634"/>
                    <a:pt x="187040" y="287201"/>
                    <a:pt x="180268" y="289656"/>
                  </a:cubicBezTo>
                  <a:cubicBezTo>
                    <a:pt x="173496" y="292112"/>
                    <a:pt x="165757" y="294159"/>
                    <a:pt x="157051" y="295796"/>
                  </a:cubicBezTo>
                  <a:cubicBezTo>
                    <a:pt x="148344" y="297433"/>
                    <a:pt x="138931" y="298251"/>
                    <a:pt x="128811" y="298251"/>
                  </a:cubicBezTo>
                  <a:cubicBezTo>
                    <a:pt x="109016" y="298251"/>
                    <a:pt x="91157" y="295200"/>
                    <a:pt x="75232" y="289098"/>
                  </a:cubicBezTo>
                  <a:cubicBezTo>
                    <a:pt x="59308" y="282996"/>
                    <a:pt x="45764" y="273881"/>
                    <a:pt x="34602" y="261751"/>
                  </a:cubicBezTo>
                  <a:cubicBezTo>
                    <a:pt x="23440" y="249622"/>
                    <a:pt x="14883" y="234478"/>
                    <a:pt x="8929" y="216321"/>
                  </a:cubicBezTo>
                  <a:cubicBezTo>
                    <a:pt x="2976" y="198164"/>
                    <a:pt x="0" y="177031"/>
                    <a:pt x="0" y="152921"/>
                  </a:cubicBezTo>
                  <a:cubicBezTo>
                    <a:pt x="0" y="128364"/>
                    <a:pt x="3274" y="106561"/>
                    <a:pt x="9822" y="87511"/>
                  </a:cubicBezTo>
                  <a:cubicBezTo>
                    <a:pt x="16371" y="68461"/>
                    <a:pt x="25524" y="52462"/>
                    <a:pt x="37281" y="39514"/>
                  </a:cubicBezTo>
                  <a:cubicBezTo>
                    <a:pt x="49039" y="26566"/>
                    <a:pt x="63140" y="16743"/>
                    <a:pt x="79586" y="10046"/>
                  </a:cubicBezTo>
                  <a:cubicBezTo>
                    <a:pt x="96031" y="3348"/>
                    <a:pt x="114151" y="0"/>
                    <a:pt x="133945" y="0"/>
                  </a:cubicBezTo>
                  <a:close/>
                </a:path>
              </a:pathLst>
            </a:cu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3" name="Picture 32">
            <a:extLst>
              <a:ext uri="{FF2B5EF4-FFF2-40B4-BE49-F238E27FC236}">
                <a16:creationId xmlns:a16="http://schemas.microsoft.com/office/drawing/2014/main" id="{B4C0C2CC-F784-C508-16A2-0CD2020D1639}"/>
              </a:ext>
            </a:extLst>
          </p:cNvPr>
          <p:cNvPicPr>
            <a:picLocks noChangeAspect="1"/>
          </p:cNvPicPr>
          <p:nvPr/>
        </p:nvPicPr>
        <p:blipFill>
          <a:blip r:embed="rId3"/>
          <a:stretch>
            <a:fillRect/>
          </a:stretch>
        </p:blipFill>
        <p:spPr>
          <a:xfrm>
            <a:off x="1939231" y="3497530"/>
            <a:ext cx="930283" cy="992661"/>
          </a:xfrm>
          <a:prstGeom prst="rect">
            <a:avLst/>
          </a:prstGeom>
        </p:spPr>
      </p:pic>
      <p:sp>
        <p:nvSpPr>
          <p:cNvPr id="34" name="!!Txt1">
            <a:extLst>
              <a:ext uri="{FF2B5EF4-FFF2-40B4-BE49-F238E27FC236}">
                <a16:creationId xmlns:a16="http://schemas.microsoft.com/office/drawing/2014/main" id="{96305067-980C-8E68-1DFF-8D4A52E7EC32}"/>
              </a:ext>
            </a:extLst>
          </p:cNvPr>
          <p:cNvSpPr txBox="1"/>
          <p:nvPr/>
        </p:nvSpPr>
        <p:spPr>
          <a:xfrm>
            <a:off x="3939514" y="2166750"/>
            <a:ext cx="235400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Developer securely obtains Alice's key</a:t>
            </a:r>
          </a:p>
        </p:txBody>
      </p:sp>
      <p:cxnSp>
        <p:nvCxnSpPr>
          <p:cNvPr id="35" name="!!Arrow1">
            <a:extLst>
              <a:ext uri="{FF2B5EF4-FFF2-40B4-BE49-F238E27FC236}">
                <a16:creationId xmlns:a16="http://schemas.microsoft.com/office/drawing/2014/main" id="{282D5411-14E7-E945-3D6F-B6BE70BFF888}"/>
              </a:ext>
            </a:extLst>
          </p:cNvPr>
          <p:cNvCxnSpPr>
            <a:cxnSpLocks/>
          </p:cNvCxnSpPr>
          <p:nvPr/>
        </p:nvCxnSpPr>
        <p:spPr>
          <a:xfrm flipH="1">
            <a:off x="2883772" y="2946296"/>
            <a:ext cx="4406028"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62B45245-5275-EBD4-6AF3-94C4A8C92577}"/>
              </a:ext>
            </a:extLst>
          </p:cNvPr>
          <p:cNvCxnSpPr>
            <a:cxnSpLocks/>
          </p:cNvCxnSpPr>
          <p:nvPr/>
        </p:nvCxnSpPr>
        <p:spPr>
          <a:xfrm>
            <a:off x="1752600" y="2124202"/>
            <a:ext cx="6725563"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AF031334-9CCD-66E8-6285-F8B2EAF0B5D8}"/>
              </a:ext>
            </a:extLst>
          </p:cNvPr>
          <p:cNvCxnSpPr>
            <a:cxnSpLocks/>
          </p:cNvCxnSpPr>
          <p:nvPr/>
        </p:nvCxnSpPr>
        <p:spPr>
          <a:xfrm flipV="1">
            <a:off x="8478163" y="2095502"/>
            <a:ext cx="22236" cy="1441448"/>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7A5F71BD-DB50-43DF-15C8-40A03E20B03B}"/>
              </a:ext>
            </a:extLst>
          </p:cNvPr>
          <p:cNvCxnSpPr>
            <a:cxnSpLocks/>
          </p:cNvCxnSpPr>
          <p:nvPr/>
        </p:nvCxnSpPr>
        <p:spPr>
          <a:xfrm flipV="1">
            <a:off x="1752600" y="2095502"/>
            <a:ext cx="0" cy="1441448"/>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D510755E-4E34-28F5-63E1-5E1A1A60CA09}"/>
              </a:ext>
            </a:extLst>
          </p:cNvPr>
          <p:cNvCxnSpPr>
            <a:cxnSpLocks/>
          </p:cNvCxnSpPr>
          <p:nvPr/>
        </p:nvCxnSpPr>
        <p:spPr>
          <a:xfrm>
            <a:off x="1778000" y="3505994"/>
            <a:ext cx="6725563"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pic>
        <p:nvPicPr>
          <p:cNvPr id="40" name="Picture 39">
            <a:extLst>
              <a:ext uri="{FF2B5EF4-FFF2-40B4-BE49-F238E27FC236}">
                <a16:creationId xmlns:a16="http://schemas.microsoft.com/office/drawing/2014/main" id="{D0958FAC-A912-17D8-141F-770C89FCDB5D}"/>
              </a:ext>
            </a:extLst>
          </p:cNvPr>
          <p:cNvPicPr>
            <a:picLocks noChangeAspect="1"/>
          </p:cNvPicPr>
          <p:nvPr/>
        </p:nvPicPr>
        <p:blipFill>
          <a:blip r:embed="rId5"/>
          <a:stretch>
            <a:fillRect/>
          </a:stretch>
        </p:blipFill>
        <p:spPr>
          <a:xfrm>
            <a:off x="2781578" y="4052129"/>
            <a:ext cx="549132" cy="549132"/>
          </a:xfrm>
          <a:prstGeom prst="rect">
            <a:avLst/>
          </a:prstGeom>
        </p:spPr>
      </p:pic>
      <p:cxnSp>
        <p:nvCxnSpPr>
          <p:cNvPr id="41" name="!!Arrow2">
            <a:extLst>
              <a:ext uri="{FF2B5EF4-FFF2-40B4-BE49-F238E27FC236}">
                <a16:creationId xmlns:a16="http://schemas.microsoft.com/office/drawing/2014/main" id="{C1F214F5-5766-EC92-7871-30B4CDA8CD61}"/>
              </a:ext>
            </a:extLst>
          </p:cNvPr>
          <p:cNvCxnSpPr>
            <a:cxnSpLocks/>
            <a:endCxn id="40" idx="0"/>
          </p:cNvCxnSpPr>
          <p:nvPr/>
        </p:nvCxnSpPr>
        <p:spPr>
          <a:xfrm>
            <a:off x="2869514" y="3429000"/>
            <a:ext cx="186630" cy="623129"/>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2" name="!!Txt2">
            <a:extLst>
              <a:ext uri="{FF2B5EF4-FFF2-40B4-BE49-F238E27FC236}">
                <a16:creationId xmlns:a16="http://schemas.microsoft.com/office/drawing/2014/main" id="{8ECCD3A8-E1DB-98F7-CAB5-F781B7D68956}"/>
              </a:ext>
            </a:extLst>
          </p:cNvPr>
          <p:cNvSpPr txBox="1"/>
          <p:nvPr/>
        </p:nvSpPr>
        <p:spPr>
          <a:xfrm>
            <a:off x="3024371" y="3208801"/>
            <a:ext cx="235400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Developer stores key in config file</a:t>
            </a:r>
          </a:p>
        </p:txBody>
      </p:sp>
      <p:cxnSp>
        <p:nvCxnSpPr>
          <p:cNvPr id="43" name="!!Arrow3">
            <a:extLst>
              <a:ext uri="{FF2B5EF4-FFF2-40B4-BE49-F238E27FC236}">
                <a16:creationId xmlns:a16="http://schemas.microsoft.com/office/drawing/2014/main" id="{2F6F013C-9FA4-A1CB-8038-875CF5645CD4}"/>
              </a:ext>
            </a:extLst>
          </p:cNvPr>
          <p:cNvCxnSpPr>
            <a:cxnSpLocks/>
          </p:cNvCxnSpPr>
          <p:nvPr/>
        </p:nvCxnSpPr>
        <p:spPr>
          <a:xfrm>
            <a:off x="3330710" y="4036254"/>
            <a:ext cx="4000766" cy="15875"/>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4" name="!!Txt3">
            <a:extLst>
              <a:ext uri="{FF2B5EF4-FFF2-40B4-BE49-F238E27FC236}">
                <a16:creationId xmlns:a16="http://schemas.microsoft.com/office/drawing/2014/main" id="{73C091E0-D1A0-37EA-E76D-F22D4B931EA3}"/>
              </a:ext>
            </a:extLst>
          </p:cNvPr>
          <p:cNvSpPr txBox="1"/>
          <p:nvPr/>
        </p:nvSpPr>
        <p:spPr>
          <a:xfrm>
            <a:off x="4086198" y="4008474"/>
            <a:ext cx="2736320"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Client uses key to make authenticated requests</a:t>
            </a:r>
          </a:p>
        </p:txBody>
      </p:sp>
      <p:grpSp>
        <p:nvGrpSpPr>
          <p:cNvPr id="45" name="Group 44">
            <a:extLst>
              <a:ext uri="{FF2B5EF4-FFF2-40B4-BE49-F238E27FC236}">
                <a16:creationId xmlns:a16="http://schemas.microsoft.com/office/drawing/2014/main" id="{1F3A7762-FFD0-918E-CC97-D9911EC807F5}"/>
              </a:ext>
            </a:extLst>
          </p:cNvPr>
          <p:cNvGrpSpPr/>
          <p:nvPr/>
        </p:nvGrpSpPr>
        <p:grpSpPr>
          <a:xfrm>
            <a:off x="-1704512" y="4601261"/>
            <a:ext cx="970095" cy="1163472"/>
            <a:chOff x="1788045" y="2802278"/>
            <a:chExt cx="970095" cy="1163472"/>
          </a:xfrm>
        </p:grpSpPr>
        <p:pic>
          <p:nvPicPr>
            <p:cNvPr id="46" name="Picture 2">
              <a:extLst>
                <a:ext uri="{FF2B5EF4-FFF2-40B4-BE49-F238E27FC236}">
                  <a16:creationId xmlns:a16="http://schemas.microsoft.com/office/drawing/2014/main" id="{03ED6AE3-864E-8147-AB06-A28630F734FC}"/>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47" name="TextBox 46">
              <a:extLst>
                <a:ext uri="{FF2B5EF4-FFF2-40B4-BE49-F238E27FC236}">
                  <a16:creationId xmlns:a16="http://schemas.microsoft.com/office/drawing/2014/main" id="{C09B3549-EAE9-F657-1F00-0582F95EE10A}"/>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Tree>
    <p:extLst>
      <p:ext uri="{BB962C8B-B14F-4D97-AF65-F5344CB8AC3E}">
        <p14:creationId xmlns:p14="http://schemas.microsoft.com/office/powerpoint/2010/main" val="290771471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fade">
                                      <p:cBhvr>
                                        <p:cTn id="10" dur="500"/>
                                        <p:tgtEl>
                                          <p:spTgt spid="34"/>
                                        </p:tgtEl>
                                      </p:cBhvr>
                                    </p:animEffect>
                                  </p:childTnLst>
                                </p:cTn>
                              </p:par>
                              <p:par>
                                <p:cTn id="11" presetID="10" presetClass="entr" presetSubtype="0" fill="hold" nodeType="with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fade">
                                      <p:cBhvr>
                                        <p:cTn id="13" dur="500"/>
                                        <p:tgtEl>
                                          <p:spTgt spid="38"/>
                                        </p:tgtEl>
                                      </p:cBhvr>
                                    </p:animEffect>
                                  </p:childTnLst>
                                </p:cTn>
                              </p:par>
                              <p:par>
                                <p:cTn id="14" presetID="10" presetClass="entr" presetSubtype="0" fill="hold" nodeType="with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fade">
                                      <p:cBhvr>
                                        <p:cTn id="16" dur="500"/>
                                        <p:tgtEl>
                                          <p:spTgt spid="36"/>
                                        </p:tgtEl>
                                      </p:cBhvr>
                                    </p:animEffect>
                                  </p:childTnLst>
                                </p:cTn>
                              </p:par>
                              <p:par>
                                <p:cTn id="17" presetID="10" presetClass="entr" presetSubtype="0" fill="hold" nodeType="withEffect">
                                  <p:stCondLst>
                                    <p:cond delay="0"/>
                                  </p:stCondLst>
                                  <p:childTnLst>
                                    <p:set>
                                      <p:cBhvr>
                                        <p:cTn id="18" dur="1" fill="hold">
                                          <p:stCondLst>
                                            <p:cond delay="0"/>
                                          </p:stCondLst>
                                        </p:cTn>
                                        <p:tgtEl>
                                          <p:spTgt spid="39"/>
                                        </p:tgtEl>
                                        <p:attrNameLst>
                                          <p:attrName>style.visibility</p:attrName>
                                        </p:attrNameLst>
                                      </p:cBhvr>
                                      <p:to>
                                        <p:strVal val="visible"/>
                                      </p:to>
                                    </p:set>
                                    <p:animEffect transition="in" filter="fade">
                                      <p:cBhvr>
                                        <p:cTn id="19" dur="500"/>
                                        <p:tgtEl>
                                          <p:spTgt spid="39"/>
                                        </p:tgtEl>
                                      </p:cBhvr>
                                    </p:animEffect>
                                  </p:childTnLst>
                                </p:cTn>
                              </p:par>
                              <p:par>
                                <p:cTn id="20" presetID="10" presetClass="entr" presetSubtype="0" fill="hold" nodeType="with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fade">
                                      <p:cBhvr>
                                        <p:cTn id="22" dur="500"/>
                                        <p:tgtEl>
                                          <p:spTgt spid="3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nodeType="clickEffect">
                                  <p:stCondLst>
                                    <p:cond delay="0"/>
                                  </p:stCondLst>
                                  <p:childTnLst>
                                    <p:animEffect transition="out" filter="fade">
                                      <p:cBhvr>
                                        <p:cTn id="26" dur="500"/>
                                        <p:tgtEl>
                                          <p:spTgt spid="35"/>
                                        </p:tgtEl>
                                      </p:cBhvr>
                                    </p:animEffect>
                                    <p:set>
                                      <p:cBhvr>
                                        <p:cTn id="27" dur="1" fill="hold">
                                          <p:stCondLst>
                                            <p:cond delay="499"/>
                                          </p:stCondLst>
                                        </p:cTn>
                                        <p:tgtEl>
                                          <p:spTgt spid="35"/>
                                        </p:tgtEl>
                                        <p:attrNameLst>
                                          <p:attrName>style.visibility</p:attrName>
                                        </p:attrNameLst>
                                      </p:cBhvr>
                                      <p:to>
                                        <p:strVal val="hidden"/>
                                      </p:to>
                                    </p:set>
                                  </p:childTnLst>
                                </p:cTn>
                              </p:par>
                              <p:par>
                                <p:cTn id="28" presetID="10" presetClass="exit" presetSubtype="0" fill="hold" grpId="1" nodeType="withEffect">
                                  <p:stCondLst>
                                    <p:cond delay="0"/>
                                  </p:stCondLst>
                                  <p:childTnLst>
                                    <p:animEffect transition="out" filter="fade">
                                      <p:cBhvr>
                                        <p:cTn id="29" dur="500"/>
                                        <p:tgtEl>
                                          <p:spTgt spid="34"/>
                                        </p:tgtEl>
                                      </p:cBhvr>
                                    </p:animEffect>
                                    <p:set>
                                      <p:cBhvr>
                                        <p:cTn id="30" dur="1" fill="hold">
                                          <p:stCondLst>
                                            <p:cond delay="499"/>
                                          </p:stCondLst>
                                        </p:cTn>
                                        <p:tgtEl>
                                          <p:spTgt spid="34"/>
                                        </p:tgtEl>
                                        <p:attrNameLst>
                                          <p:attrName>style.visibility</p:attrName>
                                        </p:attrNameLst>
                                      </p:cBhvr>
                                      <p:to>
                                        <p:strVal val="hidden"/>
                                      </p:to>
                                    </p:set>
                                  </p:childTnLst>
                                </p:cTn>
                              </p:par>
                              <p:par>
                                <p:cTn id="31" presetID="10" presetClass="exit" presetSubtype="0" fill="hold" nodeType="withEffect">
                                  <p:stCondLst>
                                    <p:cond delay="0"/>
                                  </p:stCondLst>
                                  <p:childTnLst>
                                    <p:animEffect transition="out" filter="fade">
                                      <p:cBhvr>
                                        <p:cTn id="32" dur="500"/>
                                        <p:tgtEl>
                                          <p:spTgt spid="38"/>
                                        </p:tgtEl>
                                      </p:cBhvr>
                                    </p:animEffect>
                                    <p:set>
                                      <p:cBhvr>
                                        <p:cTn id="33" dur="1" fill="hold">
                                          <p:stCondLst>
                                            <p:cond delay="499"/>
                                          </p:stCondLst>
                                        </p:cTn>
                                        <p:tgtEl>
                                          <p:spTgt spid="38"/>
                                        </p:tgtEl>
                                        <p:attrNameLst>
                                          <p:attrName>style.visibility</p:attrName>
                                        </p:attrNameLst>
                                      </p:cBhvr>
                                      <p:to>
                                        <p:strVal val="hidden"/>
                                      </p:to>
                                    </p:set>
                                  </p:childTnLst>
                                </p:cTn>
                              </p:par>
                              <p:par>
                                <p:cTn id="34" presetID="10" presetClass="exit" presetSubtype="0" fill="hold" nodeType="withEffect">
                                  <p:stCondLst>
                                    <p:cond delay="0"/>
                                  </p:stCondLst>
                                  <p:childTnLst>
                                    <p:animEffect transition="out" filter="fade">
                                      <p:cBhvr>
                                        <p:cTn id="35" dur="500"/>
                                        <p:tgtEl>
                                          <p:spTgt spid="36"/>
                                        </p:tgtEl>
                                      </p:cBhvr>
                                    </p:animEffect>
                                    <p:set>
                                      <p:cBhvr>
                                        <p:cTn id="36" dur="1" fill="hold">
                                          <p:stCondLst>
                                            <p:cond delay="499"/>
                                          </p:stCondLst>
                                        </p:cTn>
                                        <p:tgtEl>
                                          <p:spTgt spid="36"/>
                                        </p:tgtEl>
                                        <p:attrNameLst>
                                          <p:attrName>style.visibility</p:attrName>
                                        </p:attrNameLst>
                                      </p:cBhvr>
                                      <p:to>
                                        <p:strVal val="hidden"/>
                                      </p:to>
                                    </p:set>
                                  </p:childTnLst>
                                </p:cTn>
                              </p:par>
                              <p:par>
                                <p:cTn id="37" presetID="10" presetClass="exit" presetSubtype="0" fill="hold" nodeType="withEffect">
                                  <p:stCondLst>
                                    <p:cond delay="0"/>
                                  </p:stCondLst>
                                  <p:childTnLst>
                                    <p:animEffect transition="out" filter="fade">
                                      <p:cBhvr>
                                        <p:cTn id="38" dur="500"/>
                                        <p:tgtEl>
                                          <p:spTgt spid="39"/>
                                        </p:tgtEl>
                                      </p:cBhvr>
                                    </p:animEffect>
                                    <p:set>
                                      <p:cBhvr>
                                        <p:cTn id="39" dur="1" fill="hold">
                                          <p:stCondLst>
                                            <p:cond delay="499"/>
                                          </p:stCondLst>
                                        </p:cTn>
                                        <p:tgtEl>
                                          <p:spTgt spid="39"/>
                                        </p:tgtEl>
                                        <p:attrNameLst>
                                          <p:attrName>style.visibility</p:attrName>
                                        </p:attrNameLst>
                                      </p:cBhvr>
                                      <p:to>
                                        <p:strVal val="hidden"/>
                                      </p:to>
                                    </p:set>
                                  </p:childTnLst>
                                </p:cTn>
                              </p:par>
                              <p:par>
                                <p:cTn id="40" presetID="10" presetClass="exit" presetSubtype="0" fill="hold" nodeType="withEffect">
                                  <p:stCondLst>
                                    <p:cond delay="0"/>
                                  </p:stCondLst>
                                  <p:childTnLst>
                                    <p:animEffect transition="out" filter="fade">
                                      <p:cBhvr>
                                        <p:cTn id="41" dur="500"/>
                                        <p:tgtEl>
                                          <p:spTgt spid="37"/>
                                        </p:tgtEl>
                                      </p:cBhvr>
                                    </p:animEffect>
                                    <p:set>
                                      <p:cBhvr>
                                        <p:cTn id="42" dur="1" fill="hold">
                                          <p:stCondLst>
                                            <p:cond delay="499"/>
                                          </p:stCondLst>
                                        </p:cTn>
                                        <p:tgtEl>
                                          <p:spTgt spid="37"/>
                                        </p:tgtEl>
                                        <p:attrNameLst>
                                          <p:attrName>style.visibility</p:attrName>
                                        </p:attrNameLst>
                                      </p:cBhvr>
                                      <p:to>
                                        <p:strVal val="hidden"/>
                                      </p:to>
                                    </p:set>
                                  </p:childTnLst>
                                </p:cTn>
                              </p:par>
                            </p:childTnLst>
                          </p:cTn>
                        </p:par>
                        <p:par>
                          <p:cTn id="43" fill="hold">
                            <p:stCondLst>
                              <p:cond delay="500"/>
                            </p:stCondLst>
                            <p:childTnLst>
                              <p:par>
                                <p:cTn id="44" presetID="10" presetClass="entr" presetSubtype="0" fill="hold" nodeType="afterEffect">
                                  <p:stCondLst>
                                    <p:cond delay="0"/>
                                  </p:stCondLst>
                                  <p:childTnLst>
                                    <p:set>
                                      <p:cBhvr>
                                        <p:cTn id="45" dur="1" fill="hold">
                                          <p:stCondLst>
                                            <p:cond delay="0"/>
                                          </p:stCondLst>
                                        </p:cTn>
                                        <p:tgtEl>
                                          <p:spTgt spid="41"/>
                                        </p:tgtEl>
                                        <p:attrNameLst>
                                          <p:attrName>style.visibility</p:attrName>
                                        </p:attrNameLst>
                                      </p:cBhvr>
                                      <p:to>
                                        <p:strVal val="visible"/>
                                      </p:to>
                                    </p:set>
                                    <p:animEffect transition="in" filter="fade">
                                      <p:cBhvr>
                                        <p:cTn id="46" dur="500"/>
                                        <p:tgtEl>
                                          <p:spTgt spid="41"/>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42"/>
                                        </p:tgtEl>
                                        <p:attrNameLst>
                                          <p:attrName>style.visibility</p:attrName>
                                        </p:attrNameLst>
                                      </p:cBhvr>
                                      <p:to>
                                        <p:strVal val="visible"/>
                                      </p:to>
                                    </p:set>
                                    <p:animEffect transition="in" filter="fade">
                                      <p:cBhvr>
                                        <p:cTn id="49" dur="500"/>
                                        <p:tgtEl>
                                          <p:spTgt spid="42"/>
                                        </p:tgtEl>
                                      </p:cBhvr>
                                    </p:animEffect>
                                  </p:childTnLst>
                                </p:cTn>
                              </p:par>
                              <p:par>
                                <p:cTn id="50" presetID="10" presetClass="entr" presetSubtype="0" fill="hold" nodeType="withEffect">
                                  <p:stCondLst>
                                    <p:cond delay="0"/>
                                  </p:stCondLst>
                                  <p:childTnLst>
                                    <p:set>
                                      <p:cBhvr>
                                        <p:cTn id="51" dur="1" fill="hold">
                                          <p:stCondLst>
                                            <p:cond delay="0"/>
                                          </p:stCondLst>
                                        </p:cTn>
                                        <p:tgtEl>
                                          <p:spTgt spid="40"/>
                                        </p:tgtEl>
                                        <p:attrNameLst>
                                          <p:attrName>style.visibility</p:attrName>
                                        </p:attrNameLst>
                                      </p:cBhvr>
                                      <p:to>
                                        <p:strVal val="visible"/>
                                      </p:to>
                                    </p:set>
                                    <p:animEffect transition="in" filter="fade">
                                      <p:cBhvr>
                                        <p:cTn id="52" dur="500"/>
                                        <p:tgtEl>
                                          <p:spTgt spid="40"/>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xit" presetSubtype="0" fill="hold" nodeType="clickEffect">
                                  <p:stCondLst>
                                    <p:cond delay="0"/>
                                  </p:stCondLst>
                                  <p:childTnLst>
                                    <p:animEffect transition="out" filter="fade">
                                      <p:cBhvr>
                                        <p:cTn id="56" dur="500"/>
                                        <p:tgtEl>
                                          <p:spTgt spid="41"/>
                                        </p:tgtEl>
                                      </p:cBhvr>
                                    </p:animEffect>
                                    <p:set>
                                      <p:cBhvr>
                                        <p:cTn id="57" dur="1" fill="hold">
                                          <p:stCondLst>
                                            <p:cond delay="499"/>
                                          </p:stCondLst>
                                        </p:cTn>
                                        <p:tgtEl>
                                          <p:spTgt spid="41"/>
                                        </p:tgtEl>
                                        <p:attrNameLst>
                                          <p:attrName>style.visibility</p:attrName>
                                        </p:attrNameLst>
                                      </p:cBhvr>
                                      <p:to>
                                        <p:strVal val="hidden"/>
                                      </p:to>
                                    </p:set>
                                  </p:childTnLst>
                                </p:cTn>
                              </p:par>
                              <p:par>
                                <p:cTn id="58" presetID="10" presetClass="exit" presetSubtype="0" fill="hold" grpId="1" nodeType="withEffect">
                                  <p:stCondLst>
                                    <p:cond delay="0"/>
                                  </p:stCondLst>
                                  <p:childTnLst>
                                    <p:animEffect transition="out" filter="fade">
                                      <p:cBhvr>
                                        <p:cTn id="59" dur="500"/>
                                        <p:tgtEl>
                                          <p:spTgt spid="42"/>
                                        </p:tgtEl>
                                      </p:cBhvr>
                                    </p:animEffect>
                                    <p:set>
                                      <p:cBhvr>
                                        <p:cTn id="60" dur="1" fill="hold">
                                          <p:stCondLst>
                                            <p:cond delay="499"/>
                                          </p:stCondLst>
                                        </p:cTn>
                                        <p:tgtEl>
                                          <p:spTgt spid="42"/>
                                        </p:tgtEl>
                                        <p:attrNameLst>
                                          <p:attrName>style.visibility</p:attrName>
                                        </p:attrNameLst>
                                      </p:cBhvr>
                                      <p:to>
                                        <p:strVal val="hidden"/>
                                      </p:to>
                                    </p:set>
                                  </p:childTnLst>
                                </p:cTn>
                              </p:par>
                            </p:childTnLst>
                          </p:cTn>
                        </p:par>
                        <p:par>
                          <p:cTn id="61" fill="hold">
                            <p:stCondLst>
                              <p:cond delay="500"/>
                            </p:stCondLst>
                            <p:childTnLst>
                              <p:par>
                                <p:cTn id="62" presetID="2" presetClass="exit" presetSubtype="8" fill="hold" nodeType="afterEffect">
                                  <p:stCondLst>
                                    <p:cond delay="0"/>
                                  </p:stCondLst>
                                  <p:childTnLst>
                                    <p:anim calcmode="lin" valueType="num">
                                      <p:cBhvr additive="base">
                                        <p:cTn id="63" dur="500"/>
                                        <p:tgtEl>
                                          <p:spTgt spid="24"/>
                                        </p:tgtEl>
                                        <p:attrNameLst>
                                          <p:attrName>ppt_x</p:attrName>
                                        </p:attrNameLst>
                                      </p:cBhvr>
                                      <p:tavLst>
                                        <p:tav tm="0">
                                          <p:val>
                                            <p:strVal val="ppt_x"/>
                                          </p:val>
                                        </p:tav>
                                        <p:tav tm="100000">
                                          <p:val>
                                            <p:strVal val="0-ppt_w/2"/>
                                          </p:val>
                                        </p:tav>
                                      </p:tavLst>
                                    </p:anim>
                                    <p:anim calcmode="lin" valueType="num">
                                      <p:cBhvr additive="base">
                                        <p:cTn id="64" dur="500"/>
                                        <p:tgtEl>
                                          <p:spTgt spid="24"/>
                                        </p:tgtEl>
                                        <p:attrNameLst>
                                          <p:attrName>ppt_y</p:attrName>
                                        </p:attrNameLst>
                                      </p:cBhvr>
                                      <p:tavLst>
                                        <p:tav tm="0">
                                          <p:val>
                                            <p:strVal val="ppt_y"/>
                                          </p:val>
                                        </p:tav>
                                        <p:tav tm="100000">
                                          <p:val>
                                            <p:strVal val="ppt_y"/>
                                          </p:val>
                                        </p:tav>
                                      </p:tavLst>
                                    </p:anim>
                                    <p:set>
                                      <p:cBhvr>
                                        <p:cTn id="65" dur="1" fill="hold">
                                          <p:stCondLst>
                                            <p:cond delay="499"/>
                                          </p:stCondLst>
                                        </p:cTn>
                                        <p:tgtEl>
                                          <p:spTgt spid="24"/>
                                        </p:tgtEl>
                                        <p:attrNameLst>
                                          <p:attrName>style.visibility</p:attrName>
                                        </p:attrNameLst>
                                      </p:cBhvr>
                                      <p:to>
                                        <p:strVal val="hidden"/>
                                      </p:to>
                                    </p:set>
                                  </p:childTnLst>
                                </p:cTn>
                              </p:par>
                            </p:childTnLst>
                          </p:cTn>
                        </p:par>
                        <p:par>
                          <p:cTn id="66" fill="hold">
                            <p:stCondLst>
                              <p:cond delay="1000"/>
                            </p:stCondLst>
                            <p:childTnLst>
                              <p:par>
                                <p:cTn id="67" presetID="10" presetClass="entr" presetSubtype="0" fill="hold" nodeType="afterEffect">
                                  <p:stCondLst>
                                    <p:cond delay="0"/>
                                  </p:stCondLst>
                                  <p:childTnLst>
                                    <p:set>
                                      <p:cBhvr>
                                        <p:cTn id="68" dur="1" fill="hold">
                                          <p:stCondLst>
                                            <p:cond delay="0"/>
                                          </p:stCondLst>
                                        </p:cTn>
                                        <p:tgtEl>
                                          <p:spTgt spid="43"/>
                                        </p:tgtEl>
                                        <p:attrNameLst>
                                          <p:attrName>style.visibility</p:attrName>
                                        </p:attrNameLst>
                                      </p:cBhvr>
                                      <p:to>
                                        <p:strVal val="visible"/>
                                      </p:to>
                                    </p:set>
                                    <p:animEffect transition="in" filter="fade">
                                      <p:cBhvr>
                                        <p:cTn id="69" dur="500"/>
                                        <p:tgtEl>
                                          <p:spTgt spid="43"/>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44"/>
                                        </p:tgtEl>
                                        <p:attrNameLst>
                                          <p:attrName>style.visibility</p:attrName>
                                        </p:attrNameLst>
                                      </p:cBhvr>
                                      <p:to>
                                        <p:strVal val="visible"/>
                                      </p:to>
                                    </p:set>
                                    <p:animEffect transition="in" filter="fade">
                                      <p:cBhvr>
                                        <p:cTn id="72"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4" grpId="1"/>
      <p:bldP spid="42" grpId="0"/>
      <p:bldP spid="42" grpId="1"/>
      <p:bldP spid="44" grpId="0"/>
    </p:bldLst>
  </p:timing>
</p:sld>
</file>

<file path=ppt/slides/slide7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sp>
        <p:nvSpPr>
          <p:cNvPr id="5" name="!!Sidebar">
            <a:extLst>
              <a:ext uri="{FF2B5EF4-FFF2-40B4-BE49-F238E27FC236}">
                <a16:creationId xmlns:a16="http://schemas.microsoft.com/office/drawing/2014/main" id="{591C2A76-0013-D0AF-5D60-135DF183C553}"/>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Authentication</a:t>
            </a:r>
          </a:p>
        </p:txBody>
      </p:sp>
      <p:pic>
        <p:nvPicPr>
          <p:cNvPr id="2" name="Picture 1">
            <a:extLst>
              <a:ext uri="{FF2B5EF4-FFF2-40B4-BE49-F238E27FC236}">
                <a16:creationId xmlns:a16="http://schemas.microsoft.com/office/drawing/2014/main" id="{B35A93F4-A16E-985D-14AF-7D6ADFE40385}"/>
              </a:ext>
            </a:extLst>
          </p:cNvPr>
          <p:cNvPicPr>
            <a:picLocks noChangeAspect="1"/>
          </p:cNvPicPr>
          <p:nvPr/>
        </p:nvPicPr>
        <p:blipFill>
          <a:blip r:embed="rId3"/>
          <a:stretch>
            <a:fillRect/>
          </a:stretch>
        </p:blipFill>
        <p:spPr>
          <a:xfrm>
            <a:off x="7470516" y="3497531"/>
            <a:ext cx="930283" cy="992661"/>
          </a:xfrm>
          <a:prstGeom prst="rect">
            <a:avLst/>
          </a:prstGeom>
        </p:spPr>
      </p:pic>
      <p:grpSp>
        <p:nvGrpSpPr>
          <p:cNvPr id="3" name="Group 2">
            <a:extLst>
              <a:ext uri="{FF2B5EF4-FFF2-40B4-BE49-F238E27FC236}">
                <a16:creationId xmlns:a16="http://schemas.microsoft.com/office/drawing/2014/main" id="{E7DF40AD-0F23-E5C1-DC2E-FBCA942363AD}"/>
              </a:ext>
            </a:extLst>
          </p:cNvPr>
          <p:cNvGrpSpPr/>
          <p:nvPr/>
        </p:nvGrpSpPr>
        <p:grpSpPr>
          <a:xfrm>
            <a:off x="7470516" y="2384859"/>
            <a:ext cx="4639023" cy="1016935"/>
            <a:chOff x="-1881491" y="3216501"/>
            <a:chExt cx="4639023" cy="1016935"/>
          </a:xfrm>
        </p:grpSpPr>
        <p:pic>
          <p:nvPicPr>
            <p:cNvPr id="4" name="Picture 3">
              <a:extLst>
                <a:ext uri="{FF2B5EF4-FFF2-40B4-BE49-F238E27FC236}">
                  <a16:creationId xmlns:a16="http://schemas.microsoft.com/office/drawing/2014/main" id="{63CDBF9F-D6A1-CDF4-D53C-6F05955589F6}"/>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6" name="Rectangle: Rounded Corners 5">
              <a:extLst>
                <a:ext uri="{FF2B5EF4-FFF2-40B4-BE49-F238E27FC236}">
                  <a16:creationId xmlns:a16="http://schemas.microsoft.com/office/drawing/2014/main" id="{11E9AD59-4573-6BAE-E99F-0E3F06DC6D25}"/>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7746A9F0-98E1-73AB-6AD3-DF25D4082C2D}"/>
                </a:ext>
              </a:extLst>
            </p:cNvPr>
            <p:cNvGrpSpPr/>
            <p:nvPr/>
          </p:nvGrpSpPr>
          <p:grpSpPr>
            <a:xfrm>
              <a:off x="-576426" y="3356578"/>
              <a:ext cx="528269" cy="683865"/>
              <a:chOff x="9592919" y="3281030"/>
              <a:chExt cx="2412301" cy="3122817"/>
            </a:xfrm>
          </p:grpSpPr>
          <p:sp>
            <p:nvSpPr>
              <p:cNvPr id="12" name="Freeform 158">
                <a:extLst>
                  <a:ext uri="{FF2B5EF4-FFF2-40B4-BE49-F238E27FC236}">
                    <a16:creationId xmlns:a16="http://schemas.microsoft.com/office/drawing/2014/main" id="{433BA90C-C8B3-7C41-78A9-69D131CAD760}"/>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1B85A293-1163-65AF-80B2-BF9D42458DC6}"/>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B83865E3-6B4A-4023-6664-DCB0278D7E0A}"/>
                    </a:ext>
                  </a:extLst>
                </p:cNvPr>
                <p:cNvGrpSpPr/>
                <p:nvPr/>
              </p:nvGrpSpPr>
              <p:grpSpPr>
                <a:xfrm>
                  <a:off x="6048941" y="4798352"/>
                  <a:ext cx="542456" cy="1088197"/>
                  <a:chOff x="6048941" y="4798352"/>
                  <a:chExt cx="542456" cy="1088197"/>
                </a:xfrm>
              </p:grpSpPr>
              <p:sp>
                <p:nvSpPr>
                  <p:cNvPr id="19" name="Freeform 159">
                    <a:extLst>
                      <a:ext uri="{FF2B5EF4-FFF2-40B4-BE49-F238E27FC236}">
                        <a16:creationId xmlns:a16="http://schemas.microsoft.com/office/drawing/2014/main" id="{A10A28F0-0CEE-E82C-2431-F962954329AC}"/>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0">
                    <a:extLst>
                      <a:ext uri="{FF2B5EF4-FFF2-40B4-BE49-F238E27FC236}">
                        <a16:creationId xmlns:a16="http://schemas.microsoft.com/office/drawing/2014/main" id="{5880F0D4-A66F-254F-DE53-44FE179B3E70}"/>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8" name="Freeform 165">
                  <a:extLst>
                    <a:ext uri="{FF2B5EF4-FFF2-40B4-BE49-F238E27FC236}">
                      <a16:creationId xmlns:a16="http://schemas.microsoft.com/office/drawing/2014/main" id="{4ED38140-FD79-8A34-7385-6ED74FCFBEF6}"/>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D70F68A2-34B6-CB87-CE9E-3F9A2D83EF8A}"/>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DD67CEC5-FFD4-AD35-6C2B-9E828CF643E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9516F0A9-B74B-2EA4-8F3C-2FD0EDE8CF46}"/>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0" name="TextBox 9">
              <a:extLst>
                <a:ext uri="{FF2B5EF4-FFF2-40B4-BE49-F238E27FC236}">
                  <a16:creationId xmlns:a16="http://schemas.microsoft.com/office/drawing/2014/main" id="{6941FB72-7044-0F3B-B41B-059F8A5B52C8}"/>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11" name="!!ApiKeyTxt">
              <a:extLst>
                <a:ext uri="{FF2B5EF4-FFF2-40B4-BE49-F238E27FC236}">
                  <a16:creationId xmlns:a16="http://schemas.microsoft.com/office/drawing/2014/main" id="{BC2F43F0-B38C-4591-56D3-8A4C8ACD15A1}"/>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pic>
        <p:nvPicPr>
          <p:cNvPr id="33" name="Picture 32">
            <a:extLst>
              <a:ext uri="{FF2B5EF4-FFF2-40B4-BE49-F238E27FC236}">
                <a16:creationId xmlns:a16="http://schemas.microsoft.com/office/drawing/2014/main" id="{B4C0C2CC-F784-C508-16A2-0CD2020D1639}"/>
              </a:ext>
            </a:extLst>
          </p:cNvPr>
          <p:cNvPicPr>
            <a:picLocks noChangeAspect="1"/>
          </p:cNvPicPr>
          <p:nvPr/>
        </p:nvPicPr>
        <p:blipFill>
          <a:blip r:embed="rId3"/>
          <a:stretch>
            <a:fillRect/>
          </a:stretch>
        </p:blipFill>
        <p:spPr>
          <a:xfrm>
            <a:off x="-1566553" y="1163905"/>
            <a:ext cx="930283" cy="992661"/>
          </a:xfrm>
          <a:prstGeom prst="rect">
            <a:avLst/>
          </a:prstGeom>
        </p:spPr>
      </p:pic>
      <p:pic>
        <p:nvPicPr>
          <p:cNvPr id="40" name="Picture 39">
            <a:extLst>
              <a:ext uri="{FF2B5EF4-FFF2-40B4-BE49-F238E27FC236}">
                <a16:creationId xmlns:a16="http://schemas.microsoft.com/office/drawing/2014/main" id="{D0958FAC-A912-17D8-141F-770C89FCDB5D}"/>
              </a:ext>
            </a:extLst>
          </p:cNvPr>
          <p:cNvPicPr>
            <a:picLocks noChangeAspect="1"/>
          </p:cNvPicPr>
          <p:nvPr/>
        </p:nvPicPr>
        <p:blipFill>
          <a:blip r:embed="rId5"/>
          <a:stretch>
            <a:fillRect/>
          </a:stretch>
        </p:blipFill>
        <p:spPr>
          <a:xfrm>
            <a:off x="-724206" y="1718504"/>
            <a:ext cx="549132" cy="549132"/>
          </a:xfrm>
          <a:prstGeom prst="rect">
            <a:avLst/>
          </a:prstGeom>
        </p:spPr>
      </p:pic>
      <p:sp>
        <p:nvSpPr>
          <p:cNvPr id="21" name="TextBox 20">
            <a:extLst>
              <a:ext uri="{FF2B5EF4-FFF2-40B4-BE49-F238E27FC236}">
                <a16:creationId xmlns:a16="http://schemas.microsoft.com/office/drawing/2014/main" id="{F8DE6053-09AF-A2D5-7546-1E4577C600BC}"/>
              </a:ext>
            </a:extLst>
          </p:cNvPr>
          <p:cNvSpPr txBox="1"/>
          <p:nvPr/>
        </p:nvSpPr>
        <p:spPr>
          <a:xfrm>
            <a:off x="-44450" y="4806662"/>
            <a:ext cx="7334250" cy="1077218"/>
          </a:xfrm>
          <a:prstGeom prst="rect">
            <a:avLst/>
          </a:prstGeom>
          <a:noFill/>
        </p:spPr>
        <p:txBody>
          <a:bodyPr wrap="square" rtlCol="0">
            <a:spAutoFit/>
          </a:bodyPr>
          <a:lstStyle/>
          <a:p>
            <a:pPr algn="ctr"/>
            <a:r>
              <a:rPr lang="en-US" sz="3200" dirty="0">
                <a:solidFill>
                  <a:srgbClr val="FFC000"/>
                </a:solidFill>
                <a:latin typeface="Corbel" panose="020B0503020204020204" pitchFamily="34" charset="0"/>
              </a:rPr>
              <a:t>JavaScript client</a:t>
            </a:r>
            <a:br>
              <a:rPr lang="en-US" sz="3200" dirty="0">
                <a:solidFill>
                  <a:srgbClr val="FFC000"/>
                </a:solidFill>
                <a:latin typeface="Corbel" panose="020B0503020204020204" pitchFamily="34" charset="0"/>
              </a:rPr>
            </a:br>
            <a:r>
              <a:rPr lang="en-US" sz="3200" dirty="0">
                <a:solidFill>
                  <a:srgbClr val="FFC000"/>
                </a:solidFill>
                <a:latin typeface="Corbel" panose="020B0503020204020204" pitchFamily="34" charset="0"/>
              </a:rPr>
              <a:t>can't pre-load the API key</a:t>
            </a:r>
          </a:p>
        </p:txBody>
      </p:sp>
      <p:grpSp>
        <p:nvGrpSpPr>
          <p:cNvPr id="23" name="Group 22">
            <a:extLst>
              <a:ext uri="{FF2B5EF4-FFF2-40B4-BE49-F238E27FC236}">
                <a16:creationId xmlns:a16="http://schemas.microsoft.com/office/drawing/2014/main" id="{22BA22B2-E2FA-6E52-9703-9C44B7D65F86}"/>
              </a:ext>
            </a:extLst>
          </p:cNvPr>
          <p:cNvGrpSpPr/>
          <p:nvPr/>
        </p:nvGrpSpPr>
        <p:grpSpPr>
          <a:xfrm>
            <a:off x="1788045" y="3462678"/>
            <a:ext cx="970095" cy="1163472"/>
            <a:chOff x="1788045" y="2802278"/>
            <a:chExt cx="970095" cy="1163472"/>
          </a:xfrm>
        </p:grpSpPr>
        <p:pic>
          <p:nvPicPr>
            <p:cNvPr id="45" name="Picture 2">
              <a:extLst>
                <a:ext uri="{FF2B5EF4-FFF2-40B4-BE49-F238E27FC236}">
                  <a16:creationId xmlns:a16="http://schemas.microsoft.com/office/drawing/2014/main" id="{41EBC27C-181A-3C49-98F8-B6211A4A1A05}"/>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46" name="TextBox 45">
              <a:extLst>
                <a:ext uri="{FF2B5EF4-FFF2-40B4-BE49-F238E27FC236}">
                  <a16:creationId xmlns:a16="http://schemas.microsoft.com/office/drawing/2014/main" id="{E53C0379-B6DA-7C52-4182-2E6C696D67E4}"/>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47" name="Rectangle: Rounded Corners 46">
            <a:extLst>
              <a:ext uri="{FF2B5EF4-FFF2-40B4-BE49-F238E27FC236}">
                <a16:creationId xmlns:a16="http://schemas.microsoft.com/office/drawing/2014/main" id="{2D9095F1-E562-26A9-B445-732FE36B8D2E}"/>
              </a:ext>
            </a:extLst>
          </p:cNvPr>
          <p:cNvSpPr/>
          <p:nvPr/>
        </p:nvSpPr>
        <p:spPr>
          <a:xfrm>
            <a:off x="1562100" y="3329327"/>
            <a:ext cx="1326050" cy="1483973"/>
          </a:xfrm>
          <a:prstGeom prst="roundRect">
            <a:avLst/>
          </a:prstGeom>
          <a:no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C000"/>
              </a:solidFill>
            </a:endParaRPr>
          </a:p>
        </p:txBody>
      </p:sp>
      <p:cxnSp>
        <p:nvCxnSpPr>
          <p:cNvPr id="48" name="Arrow 1">
            <a:extLst>
              <a:ext uri="{FF2B5EF4-FFF2-40B4-BE49-F238E27FC236}">
                <a16:creationId xmlns:a16="http://schemas.microsoft.com/office/drawing/2014/main" id="{02A21F0C-FCA4-5F6D-32D5-296CE15517ED}"/>
              </a:ext>
            </a:extLst>
          </p:cNvPr>
          <p:cNvCxnSpPr>
            <a:cxnSpLocks/>
          </p:cNvCxnSpPr>
          <p:nvPr/>
        </p:nvCxnSpPr>
        <p:spPr>
          <a:xfrm>
            <a:off x="2999300" y="3702303"/>
            <a:ext cx="4290500"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9" name="!!Txt2">
            <a:extLst>
              <a:ext uri="{FF2B5EF4-FFF2-40B4-BE49-F238E27FC236}">
                <a16:creationId xmlns:a16="http://schemas.microsoft.com/office/drawing/2014/main" id="{A12690D8-71E0-824E-19C4-590FD3602C55}"/>
              </a:ext>
            </a:extLst>
          </p:cNvPr>
          <p:cNvSpPr txBox="1"/>
          <p:nvPr/>
        </p:nvSpPr>
        <p:spPr>
          <a:xfrm>
            <a:off x="2565400" y="325859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cxnSp>
        <p:nvCxnSpPr>
          <p:cNvPr id="50" name="Arrow 1">
            <a:extLst>
              <a:ext uri="{FF2B5EF4-FFF2-40B4-BE49-F238E27FC236}">
                <a16:creationId xmlns:a16="http://schemas.microsoft.com/office/drawing/2014/main" id="{948827AE-DA11-65B3-35DF-1ED5F03D5218}"/>
              </a:ext>
            </a:extLst>
          </p:cNvPr>
          <p:cNvCxnSpPr>
            <a:cxnSpLocks/>
          </p:cNvCxnSpPr>
          <p:nvPr/>
        </p:nvCxnSpPr>
        <p:spPr>
          <a:xfrm flipH="1">
            <a:off x="2957964" y="4156377"/>
            <a:ext cx="4331836" cy="22054"/>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51" name="!!Txt3">
            <a:extLst>
              <a:ext uri="{FF2B5EF4-FFF2-40B4-BE49-F238E27FC236}">
                <a16:creationId xmlns:a16="http://schemas.microsoft.com/office/drawing/2014/main" id="{F5920635-2BF3-2748-417C-F4DB7FB8E387}"/>
              </a:ext>
            </a:extLst>
          </p:cNvPr>
          <p:cNvSpPr txBox="1"/>
          <p:nvPr/>
        </p:nvSpPr>
        <p:spPr>
          <a:xfrm>
            <a:off x="4080472" y="4209893"/>
            <a:ext cx="3470099" cy="400110"/>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 </a:t>
            </a:r>
            <a:r>
              <a:rPr lang="en-US" sz="2000" dirty="0" err="1">
                <a:solidFill>
                  <a:schemeClr val="bg1"/>
                </a:solidFill>
                <a:latin typeface="Courier New" panose="02070309020205020404" pitchFamily="49" charset="0"/>
                <a:cs typeface="Courier New" panose="02070309020205020404" pitchFamily="49" charset="0"/>
              </a:rPr>
              <a:t>apiKey</a:t>
            </a:r>
            <a:r>
              <a:rPr lang="en-US" sz="2000" dirty="0">
                <a:solidFill>
                  <a:schemeClr val="bg1"/>
                </a:solidFill>
                <a:latin typeface="Courier New" panose="02070309020205020404" pitchFamily="49" charset="0"/>
                <a:cs typeface="Courier New" panose="02070309020205020404" pitchFamily="49" charset="0"/>
              </a:rPr>
              <a:t>: "FG75…" }</a:t>
            </a:r>
          </a:p>
        </p:txBody>
      </p:sp>
    </p:spTree>
    <p:extLst>
      <p:ext uri="{BB962C8B-B14F-4D97-AF65-F5344CB8AC3E}">
        <p14:creationId xmlns:p14="http://schemas.microsoft.com/office/powerpoint/2010/main" val="2293763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7"/>
                                        </p:tgtEl>
                                        <p:attrNameLst>
                                          <p:attrName>style.visibility</p:attrName>
                                        </p:attrNameLst>
                                      </p:cBhvr>
                                      <p:to>
                                        <p:strVal val="visible"/>
                                      </p:to>
                                    </p:set>
                                    <p:animEffect transition="in" filter="fade">
                                      <p:cBhvr>
                                        <p:cTn id="10" dur="500"/>
                                        <p:tgtEl>
                                          <p:spTgt spid="47"/>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48"/>
                                        </p:tgtEl>
                                        <p:attrNameLst>
                                          <p:attrName>style.visibility</p:attrName>
                                        </p:attrNameLst>
                                      </p:cBhvr>
                                      <p:to>
                                        <p:strVal val="visible"/>
                                      </p:to>
                                    </p:set>
                                    <p:animEffect transition="in" filter="wipe(left)">
                                      <p:cBhvr>
                                        <p:cTn id="15" dur="500"/>
                                        <p:tgtEl>
                                          <p:spTgt spid="48"/>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49"/>
                                        </p:tgtEl>
                                        <p:attrNameLst>
                                          <p:attrName>style.visibility</p:attrName>
                                        </p:attrNameLst>
                                      </p:cBhvr>
                                      <p:to>
                                        <p:strVal val="visible"/>
                                      </p:to>
                                    </p:set>
                                    <p:animEffect transition="in" filter="wipe(left)">
                                      <p:cBhvr>
                                        <p:cTn id="18" dur="500"/>
                                        <p:tgtEl>
                                          <p:spTgt spid="49"/>
                                        </p:tgtEl>
                                      </p:cBhvr>
                                    </p:animEffect>
                                  </p:childTnLst>
                                </p:cTn>
                              </p:par>
                            </p:childTnLst>
                          </p:cTn>
                        </p:par>
                        <p:par>
                          <p:cTn id="19" fill="hold">
                            <p:stCondLst>
                              <p:cond delay="500"/>
                            </p:stCondLst>
                            <p:childTnLst>
                              <p:par>
                                <p:cTn id="20" presetID="22" presetClass="entr" presetSubtype="2" fill="hold" nodeType="afterEffect">
                                  <p:stCondLst>
                                    <p:cond delay="750"/>
                                  </p:stCondLst>
                                  <p:childTnLst>
                                    <p:set>
                                      <p:cBhvr>
                                        <p:cTn id="21" dur="1" fill="hold">
                                          <p:stCondLst>
                                            <p:cond delay="0"/>
                                          </p:stCondLst>
                                        </p:cTn>
                                        <p:tgtEl>
                                          <p:spTgt spid="50"/>
                                        </p:tgtEl>
                                        <p:attrNameLst>
                                          <p:attrName>style.visibility</p:attrName>
                                        </p:attrNameLst>
                                      </p:cBhvr>
                                      <p:to>
                                        <p:strVal val="visible"/>
                                      </p:to>
                                    </p:set>
                                    <p:animEffect transition="in" filter="wipe(right)">
                                      <p:cBhvr>
                                        <p:cTn id="22" dur="500"/>
                                        <p:tgtEl>
                                          <p:spTgt spid="50"/>
                                        </p:tgtEl>
                                      </p:cBhvr>
                                    </p:animEffect>
                                  </p:childTnLst>
                                </p:cTn>
                              </p:par>
                              <p:par>
                                <p:cTn id="23" presetID="22" presetClass="entr" presetSubtype="2" fill="hold" grpId="0" nodeType="withEffect">
                                  <p:stCondLst>
                                    <p:cond delay="750"/>
                                  </p:stCondLst>
                                  <p:childTnLst>
                                    <p:set>
                                      <p:cBhvr>
                                        <p:cTn id="24" dur="1" fill="hold">
                                          <p:stCondLst>
                                            <p:cond delay="0"/>
                                          </p:stCondLst>
                                        </p:cTn>
                                        <p:tgtEl>
                                          <p:spTgt spid="51"/>
                                        </p:tgtEl>
                                        <p:attrNameLst>
                                          <p:attrName>style.visibility</p:attrName>
                                        </p:attrNameLst>
                                      </p:cBhvr>
                                      <p:to>
                                        <p:strVal val="visible"/>
                                      </p:to>
                                    </p:set>
                                    <p:animEffect transition="in" filter="wipe(right)">
                                      <p:cBhvr>
                                        <p:cTn id="25"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47" grpId="0" animBg="1"/>
      <p:bldP spid="49" grpId="0"/>
      <p:bldP spid="51" grpId="0"/>
    </p:bldLst>
  </p:timing>
</p:sld>
</file>

<file path=ppt/slides/slide7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sp>
        <p:nvSpPr>
          <p:cNvPr id="5" name="!!Sidebar">
            <a:extLst>
              <a:ext uri="{FF2B5EF4-FFF2-40B4-BE49-F238E27FC236}">
                <a16:creationId xmlns:a16="http://schemas.microsoft.com/office/drawing/2014/main" id="{591C2A76-0013-D0AF-5D60-135DF183C553}"/>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Authentication</a:t>
            </a:r>
          </a:p>
        </p:txBody>
      </p:sp>
      <p:pic>
        <p:nvPicPr>
          <p:cNvPr id="2" name="Picture 1">
            <a:extLst>
              <a:ext uri="{FF2B5EF4-FFF2-40B4-BE49-F238E27FC236}">
                <a16:creationId xmlns:a16="http://schemas.microsoft.com/office/drawing/2014/main" id="{B35A93F4-A16E-985D-14AF-7D6ADFE40385}"/>
              </a:ext>
            </a:extLst>
          </p:cNvPr>
          <p:cNvPicPr>
            <a:picLocks noChangeAspect="1"/>
          </p:cNvPicPr>
          <p:nvPr/>
        </p:nvPicPr>
        <p:blipFill>
          <a:blip r:embed="rId3"/>
          <a:stretch>
            <a:fillRect/>
          </a:stretch>
        </p:blipFill>
        <p:spPr>
          <a:xfrm>
            <a:off x="7470516" y="3497531"/>
            <a:ext cx="930283" cy="992661"/>
          </a:xfrm>
          <a:prstGeom prst="rect">
            <a:avLst/>
          </a:prstGeom>
        </p:spPr>
      </p:pic>
      <p:grpSp>
        <p:nvGrpSpPr>
          <p:cNvPr id="3" name="Group 2">
            <a:extLst>
              <a:ext uri="{FF2B5EF4-FFF2-40B4-BE49-F238E27FC236}">
                <a16:creationId xmlns:a16="http://schemas.microsoft.com/office/drawing/2014/main" id="{E7DF40AD-0F23-E5C1-DC2E-FBCA942363AD}"/>
              </a:ext>
            </a:extLst>
          </p:cNvPr>
          <p:cNvGrpSpPr/>
          <p:nvPr/>
        </p:nvGrpSpPr>
        <p:grpSpPr>
          <a:xfrm>
            <a:off x="7470516" y="2384859"/>
            <a:ext cx="4639023" cy="1016935"/>
            <a:chOff x="-1881491" y="3216501"/>
            <a:chExt cx="4639023" cy="1016935"/>
          </a:xfrm>
        </p:grpSpPr>
        <p:pic>
          <p:nvPicPr>
            <p:cNvPr id="4" name="Picture 3">
              <a:extLst>
                <a:ext uri="{FF2B5EF4-FFF2-40B4-BE49-F238E27FC236}">
                  <a16:creationId xmlns:a16="http://schemas.microsoft.com/office/drawing/2014/main" id="{63CDBF9F-D6A1-CDF4-D53C-6F05955589F6}"/>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6" name="Rectangle: Rounded Corners 5">
              <a:extLst>
                <a:ext uri="{FF2B5EF4-FFF2-40B4-BE49-F238E27FC236}">
                  <a16:creationId xmlns:a16="http://schemas.microsoft.com/office/drawing/2014/main" id="{11E9AD59-4573-6BAE-E99F-0E3F06DC6D25}"/>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7746A9F0-98E1-73AB-6AD3-DF25D4082C2D}"/>
                </a:ext>
              </a:extLst>
            </p:cNvPr>
            <p:cNvGrpSpPr/>
            <p:nvPr/>
          </p:nvGrpSpPr>
          <p:grpSpPr>
            <a:xfrm>
              <a:off x="-576426" y="3356578"/>
              <a:ext cx="528269" cy="683865"/>
              <a:chOff x="9592919" y="3281030"/>
              <a:chExt cx="2412301" cy="3122817"/>
            </a:xfrm>
          </p:grpSpPr>
          <p:sp>
            <p:nvSpPr>
              <p:cNvPr id="12" name="Freeform 158">
                <a:extLst>
                  <a:ext uri="{FF2B5EF4-FFF2-40B4-BE49-F238E27FC236}">
                    <a16:creationId xmlns:a16="http://schemas.microsoft.com/office/drawing/2014/main" id="{433BA90C-C8B3-7C41-78A9-69D131CAD760}"/>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1B85A293-1163-65AF-80B2-BF9D42458DC6}"/>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B83865E3-6B4A-4023-6664-DCB0278D7E0A}"/>
                    </a:ext>
                  </a:extLst>
                </p:cNvPr>
                <p:cNvGrpSpPr/>
                <p:nvPr/>
              </p:nvGrpSpPr>
              <p:grpSpPr>
                <a:xfrm>
                  <a:off x="6048941" y="4798352"/>
                  <a:ext cx="542456" cy="1088197"/>
                  <a:chOff x="6048941" y="4798352"/>
                  <a:chExt cx="542456" cy="1088197"/>
                </a:xfrm>
              </p:grpSpPr>
              <p:sp>
                <p:nvSpPr>
                  <p:cNvPr id="19" name="Freeform 159">
                    <a:extLst>
                      <a:ext uri="{FF2B5EF4-FFF2-40B4-BE49-F238E27FC236}">
                        <a16:creationId xmlns:a16="http://schemas.microsoft.com/office/drawing/2014/main" id="{A10A28F0-0CEE-E82C-2431-F962954329AC}"/>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0">
                    <a:extLst>
                      <a:ext uri="{FF2B5EF4-FFF2-40B4-BE49-F238E27FC236}">
                        <a16:creationId xmlns:a16="http://schemas.microsoft.com/office/drawing/2014/main" id="{5880F0D4-A66F-254F-DE53-44FE179B3E70}"/>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8" name="Freeform 165">
                  <a:extLst>
                    <a:ext uri="{FF2B5EF4-FFF2-40B4-BE49-F238E27FC236}">
                      <a16:creationId xmlns:a16="http://schemas.microsoft.com/office/drawing/2014/main" id="{4ED38140-FD79-8A34-7385-6ED74FCFBEF6}"/>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D70F68A2-34B6-CB87-CE9E-3F9A2D83EF8A}"/>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DD67CEC5-FFD4-AD35-6C2B-9E828CF643E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9516F0A9-B74B-2EA4-8F3C-2FD0EDE8CF46}"/>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0" name="TextBox 9">
              <a:extLst>
                <a:ext uri="{FF2B5EF4-FFF2-40B4-BE49-F238E27FC236}">
                  <a16:creationId xmlns:a16="http://schemas.microsoft.com/office/drawing/2014/main" id="{6941FB72-7044-0F3B-B41B-059F8A5B52C8}"/>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11" name="!!ApiKeyTxt">
              <a:extLst>
                <a:ext uri="{FF2B5EF4-FFF2-40B4-BE49-F238E27FC236}">
                  <a16:creationId xmlns:a16="http://schemas.microsoft.com/office/drawing/2014/main" id="{BC2F43F0-B38C-4591-56D3-8A4C8ACD15A1}"/>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21" name="TextBox 20">
            <a:extLst>
              <a:ext uri="{FF2B5EF4-FFF2-40B4-BE49-F238E27FC236}">
                <a16:creationId xmlns:a16="http://schemas.microsoft.com/office/drawing/2014/main" id="{F8DE6053-09AF-A2D5-7546-1E4577C600BC}"/>
              </a:ext>
            </a:extLst>
          </p:cNvPr>
          <p:cNvSpPr txBox="1"/>
          <p:nvPr/>
        </p:nvSpPr>
        <p:spPr>
          <a:xfrm>
            <a:off x="-44450" y="4806662"/>
            <a:ext cx="7334250" cy="1077218"/>
          </a:xfrm>
          <a:prstGeom prst="rect">
            <a:avLst/>
          </a:prstGeom>
          <a:noFill/>
        </p:spPr>
        <p:txBody>
          <a:bodyPr wrap="square" rtlCol="0">
            <a:spAutoFit/>
          </a:bodyPr>
          <a:lstStyle/>
          <a:p>
            <a:pPr algn="ctr"/>
            <a:r>
              <a:rPr lang="en-US" sz="3200" dirty="0">
                <a:solidFill>
                  <a:srgbClr val="FF0000"/>
                </a:solidFill>
                <a:latin typeface="Corbel" panose="020B0503020204020204" pitchFamily="34" charset="0"/>
              </a:rPr>
              <a:t>JavaScript is an insecure client;</a:t>
            </a:r>
          </a:p>
          <a:p>
            <a:pPr algn="ctr"/>
            <a:r>
              <a:rPr lang="en-US" sz="3200" dirty="0">
                <a:solidFill>
                  <a:srgbClr val="FF0000"/>
                </a:solidFill>
                <a:latin typeface="Corbel" panose="020B0503020204020204" pitchFamily="34" charset="0"/>
              </a:rPr>
              <a:t>it </a:t>
            </a:r>
            <a:r>
              <a:rPr lang="en-US" sz="3200" b="1" dirty="0">
                <a:solidFill>
                  <a:srgbClr val="FF0000"/>
                </a:solidFill>
                <a:latin typeface="Corbel" panose="020B0503020204020204" pitchFamily="34" charset="0"/>
              </a:rPr>
              <a:t>cannot</a:t>
            </a:r>
            <a:r>
              <a:rPr lang="en-US" sz="3200" dirty="0">
                <a:solidFill>
                  <a:srgbClr val="FF0000"/>
                </a:solidFill>
                <a:latin typeface="Corbel" panose="020B0503020204020204" pitchFamily="34" charset="0"/>
              </a:rPr>
              <a:t> securely store the key!</a:t>
            </a:r>
          </a:p>
        </p:txBody>
      </p:sp>
      <p:grpSp>
        <p:nvGrpSpPr>
          <p:cNvPr id="23" name="Group 22">
            <a:extLst>
              <a:ext uri="{FF2B5EF4-FFF2-40B4-BE49-F238E27FC236}">
                <a16:creationId xmlns:a16="http://schemas.microsoft.com/office/drawing/2014/main" id="{22BA22B2-E2FA-6E52-9703-9C44B7D65F86}"/>
              </a:ext>
            </a:extLst>
          </p:cNvPr>
          <p:cNvGrpSpPr/>
          <p:nvPr/>
        </p:nvGrpSpPr>
        <p:grpSpPr>
          <a:xfrm>
            <a:off x="1788045" y="3462678"/>
            <a:ext cx="970095" cy="1163472"/>
            <a:chOff x="1788045" y="2802278"/>
            <a:chExt cx="970095" cy="1163472"/>
          </a:xfrm>
        </p:grpSpPr>
        <p:pic>
          <p:nvPicPr>
            <p:cNvPr id="45" name="Picture 2">
              <a:extLst>
                <a:ext uri="{FF2B5EF4-FFF2-40B4-BE49-F238E27FC236}">
                  <a16:creationId xmlns:a16="http://schemas.microsoft.com/office/drawing/2014/main" id="{41EBC27C-181A-3C49-98F8-B6211A4A1A0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46" name="TextBox 45">
              <a:extLst>
                <a:ext uri="{FF2B5EF4-FFF2-40B4-BE49-F238E27FC236}">
                  <a16:creationId xmlns:a16="http://schemas.microsoft.com/office/drawing/2014/main" id="{E53C0379-B6DA-7C52-4182-2E6C696D67E4}"/>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47" name="Rectangle: Rounded Corners 46">
            <a:extLst>
              <a:ext uri="{FF2B5EF4-FFF2-40B4-BE49-F238E27FC236}">
                <a16:creationId xmlns:a16="http://schemas.microsoft.com/office/drawing/2014/main" id="{2D9095F1-E562-26A9-B445-732FE36B8D2E}"/>
              </a:ext>
            </a:extLst>
          </p:cNvPr>
          <p:cNvSpPr/>
          <p:nvPr/>
        </p:nvSpPr>
        <p:spPr>
          <a:xfrm>
            <a:off x="1562100" y="3329327"/>
            <a:ext cx="1326050" cy="1483973"/>
          </a:xfrm>
          <a:prstGeom prst="roundRect">
            <a:avLst/>
          </a:prstGeom>
          <a:noFill/>
          <a:ln w="19050">
            <a:solidFill>
              <a:srgbClr val="FF47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51" name="!!Txt3">
            <a:extLst>
              <a:ext uri="{FF2B5EF4-FFF2-40B4-BE49-F238E27FC236}">
                <a16:creationId xmlns:a16="http://schemas.microsoft.com/office/drawing/2014/main" id="{F5920635-2BF3-2748-417C-F4DB7FB8E387}"/>
              </a:ext>
            </a:extLst>
          </p:cNvPr>
          <p:cNvSpPr txBox="1"/>
          <p:nvPr/>
        </p:nvSpPr>
        <p:spPr>
          <a:xfrm>
            <a:off x="2625901" y="3366881"/>
            <a:ext cx="3470099" cy="400110"/>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 </a:t>
            </a:r>
            <a:r>
              <a:rPr lang="en-US" sz="2000" dirty="0" err="1">
                <a:solidFill>
                  <a:schemeClr val="bg1"/>
                </a:solidFill>
                <a:latin typeface="Courier New" panose="02070309020205020404" pitchFamily="49" charset="0"/>
                <a:cs typeface="Courier New" panose="02070309020205020404" pitchFamily="49" charset="0"/>
              </a:rPr>
              <a:t>apiKey</a:t>
            </a:r>
            <a:r>
              <a:rPr lang="en-US" sz="2000" dirty="0">
                <a:solidFill>
                  <a:schemeClr val="bg1"/>
                </a:solidFill>
                <a:latin typeface="Courier New" panose="02070309020205020404" pitchFamily="49" charset="0"/>
                <a:cs typeface="Courier New" panose="02070309020205020404" pitchFamily="49" charset="0"/>
              </a:rPr>
              <a:t>: "FG75…" }</a:t>
            </a:r>
          </a:p>
        </p:txBody>
      </p:sp>
      <p:pic>
        <p:nvPicPr>
          <p:cNvPr id="17" name="Picture 2">
            <a:extLst>
              <a:ext uri="{FF2B5EF4-FFF2-40B4-BE49-F238E27FC236}">
                <a16:creationId xmlns:a16="http://schemas.microsoft.com/office/drawing/2014/main" id="{1822AB10-2414-9812-42A6-A428922FDB7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rot="2881722">
            <a:off x="-419927" y="1340144"/>
            <a:ext cx="2442167" cy="2850209"/>
          </a:xfrm>
          <a:prstGeom prst="rect">
            <a:avLst/>
          </a:prstGeom>
          <a:noFill/>
          <a:extLst>
            <a:ext uri="{909E8E84-426E-40DD-AFC4-6F175D3DCCD1}">
              <a14:hiddenFill xmlns:a14="http://schemas.microsoft.com/office/drawing/2010/main">
                <a:solidFill>
                  <a:srgbClr val="FFFFFF"/>
                </a:solidFill>
              </a14:hiddenFill>
            </a:ext>
          </a:extLst>
        </p:spPr>
      </p:pic>
      <p:sp>
        <p:nvSpPr>
          <p:cNvPr id="24" name="!!Cloud curse you">
            <a:extLst>
              <a:ext uri="{FF2B5EF4-FFF2-40B4-BE49-F238E27FC236}">
                <a16:creationId xmlns:a16="http://schemas.microsoft.com/office/drawing/2014/main" id="{4EBD0EA0-76C4-6191-187B-5CA7089067B5}"/>
              </a:ext>
            </a:extLst>
          </p:cNvPr>
          <p:cNvSpPr/>
          <p:nvPr/>
        </p:nvSpPr>
        <p:spPr>
          <a:xfrm>
            <a:off x="1584501" y="1141844"/>
            <a:ext cx="3470099" cy="1160852"/>
          </a:xfrm>
          <a:prstGeom prst="cloudCallout">
            <a:avLst>
              <a:gd name="adj1" fmla="val -41894"/>
              <a:gd name="adj2" fmla="val 72392"/>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HackerText 2">
            <a:extLst>
              <a:ext uri="{FF2B5EF4-FFF2-40B4-BE49-F238E27FC236}">
                <a16:creationId xmlns:a16="http://schemas.microsoft.com/office/drawing/2014/main" id="{9BB2B691-1B55-10C1-D4C6-66B85867CA07}"/>
              </a:ext>
            </a:extLst>
          </p:cNvPr>
          <p:cNvSpPr txBox="1"/>
          <p:nvPr/>
        </p:nvSpPr>
        <p:spPr>
          <a:xfrm>
            <a:off x="2086114" y="1328813"/>
            <a:ext cx="2467201" cy="830997"/>
          </a:xfrm>
          <a:prstGeom prst="rect">
            <a:avLst/>
          </a:prstGeom>
          <a:noFill/>
        </p:spPr>
        <p:txBody>
          <a:bodyPr wrap="square" rtlCol="0">
            <a:spAutoFit/>
          </a:bodyPr>
          <a:lstStyle/>
          <a:p>
            <a:r>
              <a:rPr lang="en-US" sz="2400" dirty="0" err="1">
                <a:solidFill>
                  <a:schemeClr val="bg1"/>
                </a:solidFill>
                <a:latin typeface="Segoe Print" panose="02000600000000000000" pitchFamily="2" charset="0"/>
              </a:rPr>
              <a:t>Monkeypatch</a:t>
            </a:r>
            <a:r>
              <a:rPr lang="en-US" sz="2400" dirty="0">
                <a:solidFill>
                  <a:schemeClr val="bg1"/>
                </a:solidFill>
                <a:latin typeface="Segoe Print" panose="02000600000000000000" pitchFamily="2" charset="0"/>
              </a:rPr>
              <a:t> </a:t>
            </a:r>
            <a:br>
              <a:rPr lang="en-US" sz="2400" dirty="0">
                <a:solidFill>
                  <a:schemeClr val="bg1"/>
                </a:solidFill>
                <a:latin typeface="Segoe Print" panose="02000600000000000000" pitchFamily="2" charset="0"/>
              </a:rPr>
            </a:br>
            <a:r>
              <a:rPr lang="en-US" sz="2400" dirty="0" err="1">
                <a:solidFill>
                  <a:schemeClr val="bg1"/>
                </a:solidFill>
                <a:latin typeface="Segoe Print" panose="02000600000000000000" pitchFamily="2" charset="0"/>
              </a:rPr>
              <a:t>mwuahahaha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cxnSp>
        <p:nvCxnSpPr>
          <p:cNvPr id="26" name="Arrow 1">
            <a:extLst>
              <a:ext uri="{FF2B5EF4-FFF2-40B4-BE49-F238E27FC236}">
                <a16:creationId xmlns:a16="http://schemas.microsoft.com/office/drawing/2014/main" id="{91F1D318-417F-CE20-AFF1-4D61DCF8CF0D}"/>
              </a:ext>
            </a:extLst>
          </p:cNvPr>
          <p:cNvCxnSpPr>
            <a:cxnSpLocks/>
          </p:cNvCxnSpPr>
          <p:nvPr/>
        </p:nvCxnSpPr>
        <p:spPr>
          <a:xfrm>
            <a:off x="1981200" y="2811532"/>
            <a:ext cx="1536700" cy="496079"/>
          </a:xfrm>
          <a:prstGeom prst="straightConnector1">
            <a:avLst/>
          </a:prstGeom>
          <a:ln w="15875">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27" name="Rectangle: Rounded Corners 26">
            <a:extLst>
              <a:ext uri="{FF2B5EF4-FFF2-40B4-BE49-F238E27FC236}">
                <a16:creationId xmlns:a16="http://schemas.microsoft.com/office/drawing/2014/main" id="{440572B4-AA50-5C21-0907-20B724291476}"/>
              </a:ext>
            </a:extLst>
          </p:cNvPr>
          <p:cNvSpPr/>
          <p:nvPr/>
        </p:nvSpPr>
        <p:spPr>
          <a:xfrm>
            <a:off x="12248899" y="349753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8" name="Picture 27">
            <a:extLst>
              <a:ext uri="{FF2B5EF4-FFF2-40B4-BE49-F238E27FC236}">
                <a16:creationId xmlns:a16="http://schemas.microsoft.com/office/drawing/2014/main" id="{C7BC34D2-3D91-F2B6-8F66-7F4FD9F62B99}"/>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p:blipFill>
        <p:spPr>
          <a:xfrm>
            <a:off x="12350560" y="3713976"/>
            <a:ext cx="549132" cy="549132"/>
          </a:xfrm>
          <a:prstGeom prst="rect">
            <a:avLst/>
          </a:prstGeom>
        </p:spPr>
      </p:pic>
      <p:sp>
        <p:nvSpPr>
          <p:cNvPr id="29" name="!!ApiKeyTxt">
            <a:extLst>
              <a:ext uri="{FF2B5EF4-FFF2-40B4-BE49-F238E27FC236}">
                <a16:creationId xmlns:a16="http://schemas.microsoft.com/office/drawing/2014/main" id="{2FA0B718-2986-149F-0477-0B9A81A24EFE}"/>
              </a:ext>
            </a:extLst>
          </p:cNvPr>
          <p:cNvSpPr txBox="1"/>
          <p:nvPr/>
        </p:nvSpPr>
        <p:spPr>
          <a:xfrm>
            <a:off x="13214507" y="378848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30" name="TextBox 29">
            <a:extLst>
              <a:ext uri="{FF2B5EF4-FFF2-40B4-BE49-F238E27FC236}">
                <a16:creationId xmlns:a16="http://schemas.microsoft.com/office/drawing/2014/main" id="{A4C49BE9-A5CD-CF22-BB08-1B8D3489C182}"/>
              </a:ext>
            </a:extLst>
          </p:cNvPr>
          <p:cNvSpPr txBox="1"/>
          <p:nvPr/>
        </p:nvSpPr>
        <p:spPr>
          <a:xfrm>
            <a:off x="12891277" y="378848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spTree>
    <p:extLst>
      <p:ext uri="{BB962C8B-B14F-4D97-AF65-F5344CB8AC3E}">
        <p14:creationId xmlns:p14="http://schemas.microsoft.com/office/powerpoint/2010/main" val="2491421341"/>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0-#ppt_w/2"/>
                                          </p:val>
                                        </p:tav>
                                        <p:tav tm="100000">
                                          <p:val>
                                            <p:strVal val="#ppt_x"/>
                                          </p:val>
                                        </p:tav>
                                      </p:tavLst>
                                    </p:anim>
                                    <p:anim calcmode="lin" valueType="num">
                                      <p:cBhvr additive="base">
                                        <p:cTn id="8" dur="500" fill="hold"/>
                                        <p:tgtEl>
                                          <p:spTgt spid="1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500"/>
                                        <p:tgtEl>
                                          <p:spTgt spid="2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fade">
                                      <p:cBhvr>
                                        <p:cTn id="15" dur="500"/>
                                        <p:tgtEl>
                                          <p:spTgt spid="25"/>
                                        </p:tgtEl>
                                      </p:cBhvr>
                                    </p:animEffect>
                                  </p:childTnLst>
                                </p:cTn>
                              </p:par>
                              <p:par>
                                <p:cTn id="16" presetID="10" presetClass="entr" presetSubtype="0" fill="hold" nodeType="with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fade">
                                      <p:cBhvr>
                                        <p:cTn id="18" dur="500"/>
                                        <p:tgtEl>
                                          <p:spTgt spid="26"/>
                                        </p:tgtEl>
                                      </p:cBhvr>
                                    </p:animEffect>
                                  </p:childTnLst>
                                </p:cTn>
                              </p:par>
                            </p:childTnLst>
                          </p:cTn>
                        </p:par>
                        <p:par>
                          <p:cTn id="19" fill="hold">
                            <p:stCondLst>
                              <p:cond delay="1000"/>
                            </p:stCondLst>
                            <p:childTnLst>
                              <p:par>
                                <p:cTn id="20" presetID="1" presetClass="entr" presetSubtype="0" fill="hold" grpId="0" nodeType="afterEffect">
                                  <p:stCondLst>
                                    <p:cond delay="0"/>
                                  </p:stCondLst>
                                  <p:childTnLst>
                                    <p:set>
                                      <p:cBhvr>
                                        <p:cTn id="21" dur="1" fill="hold">
                                          <p:stCondLst>
                                            <p:cond delay="0"/>
                                          </p:stCondLst>
                                        </p:cTn>
                                        <p:tgtEl>
                                          <p:spTgt spid="27"/>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28"/>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29"/>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p:bldP spid="27" grpId="0" animBg="1"/>
      <p:bldP spid="29" grpId="0"/>
      <p:bldP spid="30" grpId="0"/>
    </p:bldLst>
  </p:timing>
</p:sld>
</file>

<file path=ppt/slides/slide7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3497531"/>
            <a:ext cx="930283" cy="992661"/>
          </a:xfrm>
          <a:prstGeom prst="rect">
            <a:avLst/>
          </a:prstGeom>
        </p:spPr>
      </p:pic>
      <p:grpSp>
        <p:nvGrpSpPr>
          <p:cNvPr id="5" name="Group 4">
            <a:extLst>
              <a:ext uri="{FF2B5EF4-FFF2-40B4-BE49-F238E27FC236}">
                <a16:creationId xmlns:a16="http://schemas.microsoft.com/office/drawing/2014/main" id="{E6B61B3F-35FC-E46C-EDB6-2E434DEDCC14}"/>
              </a:ext>
            </a:extLst>
          </p:cNvPr>
          <p:cNvGrpSpPr/>
          <p:nvPr/>
        </p:nvGrpSpPr>
        <p:grpSpPr>
          <a:xfrm>
            <a:off x="12258416" y="2384859"/>
            <a:ext cx="4639023" cy="1016935"/>
            <a:chOff x="-1881491" y="3216501"/>
            <a:chExt cx="4639023" cy="1016935"/>
          </a:xfrm>
        </p:grpSpPr>
        <p:pic>
          <p:nvPicPr>
            <p:cNvPr id="6" name="Picture 5">
              <a:extLst>
                <a:ext uri="{FF2B5EF4-FFF2-40B4-BE49-F238E27FC236}">
                  <a16:creationId xmlns:a16="http://schemas.microsoft.com/office/drawing/2014/main" id="{8A51FAAD-A00B-A111-74F6-9333F3318B2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7" name="Rectangle: Rounded Corners 6">
              <a:extLst>
                <a:ext uri="{FF2B5EF4-FFF2-40B4-BE49-F238E27FC236}">
                  <a16:creationId xmlns:a16="http://schemas.microsoft.com/office/drawing/2014/main" id="{7B25B626-6DEB-A8A4-DD4B-0F372443CECB}"/>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93E8B42C-D5EE-B811-D47F-82F72B125F93}"/>
                </a:ext>
              </a:extLst>
            </p:cNvPr>
            <p:cNvGrpSpPr/>
            <p:nvPr/>
          </p:nvGrpSpPr>
          <p:grpSpPr>
            <a:xfrm>
              <a:off x="-576426" y="3356578"/>
              <a:ext cx="528269" cy="683865"/>
              <a:chOff x="9592919" y="3281030"/>
              <a:chExt cx="2412301" cy="3122817"/>
            </a:xfrm>
          </p:grpSpPr>
          <p:sp>
            <p:nvSpPr>
              <p:cNvPr id="12" name="Freeform 158">
                <a:extLst>
                  <a:ext uri="{FF2B5EF4-FFF2-40B4-BE49-F238E27FC236}">
                    <a16:creationId xmlns:a16="http://schemas.microsoft.com/office/drawing/2014/main" id="{31C6C146-190B-A883-DD75-1361361FB1AC}"/>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63AA1E06-6EFF-5F34-C9A6-0103DDF346A2}"/>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C4145E7C-9150-70C1-8B25-402DE367F208}"/>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B2E63E77-79FD-A3CE-9DE9-2D1F29183377}"/>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2EA7F095-207A-2158-A7B0-34ACA026FB82}"/>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AF3FD26F-19F3-9D7F-9238-EC9647629422}"/>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28ADBF2F-96F5-B6EE-86B2-327661722542}"/>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7A270634-0868-1E6A-99D4-E71C674D02B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B0B51D56-84DC-0277-DC88-F2F3CA093D2C}"/>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0" name="TextBox 9">
              <a:extLst>
                <a:ext uri="{FF2B5EF4-FFF2-40B4-BE49-F238E27FC236}">
                  <a16:creationId xmlns:a16="http://schemas.microsoft.com/office/drawing/2014/main" id="{C13EEA4E-19E8-D5FC-93CD-98CD06B919F4}"/>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11" name="!!ApiKeyTxt">
              <a:extLst>
                <a:ext uri="{FF2B5EF4-FFF2-40B4-BE49-F238E27FC236}">
                  <a16:creationId xmlns:a16="http://schemas.microsoft.com/office/drawing/2014/main" id="{095C5159-41C5-CC05-D60F-85AFDE095683}"/>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grpSp>
        <p:nvGrpSpPr>
          <p:cNvPr id="52" name="Group 51">
            <a:extLst>
              <a:ext uri="{FF2B5EF4-FFF2-40B4-BE49-F238E27FC236}">
                <a16:creationId xmlns:a16="http://schemas.microsoft.com/office/drawing/2014/main" id="{2550A353-95EF-BD7E-1DA5-4C032B951D27}"/>
              </a:ext>
            </a:extLst>
          </p:cNvPr>
          <p:cNvGrpSpPr/>
          <p:nvPr/>
        </p:nvGrpSpPr>
        <p:grpSpPr>
          <a:xfrm>
            <a:off x="1788045" y="3462678"/>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349753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8502460" y="3713976"/>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378848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378848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2998113"/>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4057903"/>
            <a:ext cx="4290500"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361419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sp>
        <p:nvSpPr>
          <p:cNvPr id="15" name="!!TitleBG">
            <a:extLst>
              <a:ext uri="{FF2B5EF4-FFF2-40B4-BE49-F238E27FC236}">
                <a16:creationId xmlns:a16="http://schemas.microsoft.com/office/drawing/2014/main" id="{43F8D9A7-AD7D-DE4E-B42D-D977D0D031CD}"/>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Subtitle">
            <a:extLst>
              <a:ext uri="{FF2B5EF4-FFF2-40B4-BE49-F238E27FC236}">
                <a16:creationId xmlns:a16="http://schemas.microsoft.com/office/drawing/2014/main" id="{46906C8D-EBAD-3E71-1EDE-7790A571C19A}"/>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4" name="!!Sidebar">
            <a:extLst>
              <a:ext uri="{FF2B5EF4-FFF2-40B4-BE49-F238E27FC236}">
                <a16:creationId xmlns:a16="http://schemas.microsoft.com/office/drawing/2014/main" id="{CE8B3A54-972F-32D4-C022-1BF0A344F927}"/>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3149853593"/>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28"/>
                                        </p:tgtEl>
                                        <p:attrNameLst>
                                          <p:attrName>style.visibility</p:attrName>
                                        </p:attrNameLst>
                                      </p:cBhvr>
                                      <p:to>
                                        <p:strVal val="visible"/>
                                      </p:to>
                                    </p:set>
                                    <p:anim calcmode="lin" valueType="num">
                                      <p:cBhvr additive="base">
                                        <p:cTn id="12" dur="500" fill="hold"/>
                                        <p:tgtEl>
                                          <p:spTgt spid="28"/>
                                        </p:tgtEl>
                                        <p:attrNameLst>
                                          <p:attrName>ppt_x</p:attrName>
                                        </p:attrNameLst>
                                      </p:cBhvr>
                                      <p:tavLst>
                                        <p:tav tm="0">
                                          <p:val>
                                            <p:strVal val="0-#ppt_w/2"/>
                                          </p:val>
                                        </p:tav>
                                        <p:tav tm="100000">
                                          <p:val>
                                            <p:strVal val="#ppt_x"/>
                                          </p:val>
                                        </p:tav>
                                      </p:tavLst>
                                    </p:anim>
                                    <p:anim calcmode="lin" valueType="num">
                                      <p:cBhvr additive="base">
                                        <p:cTn id="13" dur="500" fill="hold"/>
                                        <p:tgtEl>
                                          <p:spTgt spid="28"/>
                                        </p:tgtEl>
                                        <p:attrNameLst>
                                          <p:attrName>ppt_y</p:attrName>
                                        </p:attrNameLst>
                                      </p:cBhvr>
                                      <p:tavLst>
                                        <p:tav tm="0">
                                          <p:val>
                                            <p:strVal val="#ppt_y"/>
                                          </p:val>
                                        </p:tav>
                                        <p:tav tm="100000">
                                          <p:val>
                                            <p:strVal val="#ppt_y"/>
                                          </p:val>
                                        </p:tav>
                                      </p:tavLst>
                                    </p:anim>
                                  </p:childTnLst>
                                </p:cTn>
                              </p:par>
                            </p:childTnLst>
                          </p:cTn>
                        </p:par>
                        <p:par>
                          <p:cTn id="14" fill="hold">
                            <p:stCondLst>
                              <p:cond delay="500"/>
                            </p:stCondLst>
                            <p:childTnLst>
                              <p:par>
                                <p:cTn id="15" presetID="22" presetClass="entr" presetSubtype="8" fill="hold" nodeType="afterEffect">
                                  <p:stCondLst>
                                    <p:cond delay="0"/>
                                  </p:stCondLst>
                                  <p:childTnLst>
                                    <p:set>
                                      <p:cBhvr>
                                        <p:cTn id="16" dur="1" fill="hold">
                                          <p:stCondLst>
                                            <p:cond delay="0"/>
                                          </p:stCondLst>
                                        </p:cTn>
                                        <p:tgtEl>
                                          <p:spTgt spid="39"/>
                                        </p:tgtEl>
                                        <p:attrNameLst>
                                          <p:attrName>style.visibility</p:attrName>
                                        </p:attrNameLst>
                                      </p:cBhvr>
                                      <p:to>
                                        <p:strVal val="visible"/>
                                      </p:to>
                                    </p:set>
                                    <p:animEffect transition="in" filter="wipe(left)">
                                      <p:cBhvr>
                                        <p:cTn id="17" dur="500"/>
                                        <p:tgtEl>
                                          <p:spTgt spid="39"/>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40"/>
                                        </p:tgtEl>
                                        <p:attrNameLst>
                                          <p:attrName>style.visibility</p:attrName>
                                        </p:attrNameLst>
                                      </p:cBhvr>
                                      <p:to>
                                        <p:strVal val="visible"/>
                                      </p:to>
                                    </p:set>
                                    <p:animEffect transition="in" filter="wipe(left)">
                                      <p:cBhvr>
                                        <p:cTn id="20"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23" grpId="0"/>
    </p:bldLst>
  </p:timing>
</p:sld>
</file>

<file path=ppt/slides/slide7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2154506"/>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2119653"/>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215450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2370951"/>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2445462"/>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2445462"/>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1655088"/>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714878"/>
            <a:ext cx="4290500"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2271170"/>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sp>
        <p:nvSpPr>
          <p:cNvPr id="23" name="Rectangle: Rounded Corners 22">
            <a:extLst>
              <a:ext uri="{FF2B5EF4-FFF2-40B4-BE49-F238E27FC236}">
                <a16:creationId xmlns:a16="http://schemas.microsoft.com/office/drawing/2014/main" id="{B90E57A2-3FC8-C741-C9F4-263060A0238F}"/>
              </a:ext>
            </a:extLst>
          </p:cNvPr>
          <p:cNvSpPr/>
          <p:nvPr/>
        </p:nvSpPr>
        <p:spPr>
          <a:xfrm>
            <a:off x="6864586" y="3589123"/>
            <a:ext cx="2282997" cy="1107993"/>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D94DC7B0-3414-C669-47C9-E4C9CE48436E}"/>
              </a:ext>
            </a:extLst>
          </p:cNvPr>
          <p:cNvSpPr txBox="1"/>
          <p:nvPr/>
        </p:nvSpPr>
        <p:spPr>
          <a:xfrm>
            <a:off x="6932967" y="3551024"/>
            <a:ext cx="2433440" cy="1200329"/>
          </a:xfrm>
          <a:prstGeom prst="rect">
            <a:avLst/>
          </a:prstGeom>
          <a:noFill/>
        </p:spPr>
        <p:txBody>
          <a:bodyPr wrap="square" rtlCol="0">
            <a:spAutoFit/>
          </a:bodyPr>
          <a:lstStyle/>
          <a:p>
            <a:r>
              <a:rPr lang="en-US" dirty="0">
                <a:solidFill>
                  <a:schemeClr val="accent2">
                    <a:lumMod val="50000"/>
                  </a:schemeClr>
                </a:solidFill>
                <a:latin typeface="Courier New" panose="02070309020205020404" pitchFamily="49" charset="0"/>
                <a:cs typeface="Courier New" panose="02070309020205020404" pitchFamily="49" charset="0"/>
              </a:rPr>
              <a:t>{</a:t>
            </a:r>
          </a:p>
          <a:p>
            <a:r>
              <a:rPr lang="en-US" dirty="0">
                <a:solidFill>
                  <a:schemeClr val="accent2">
                    <a:lumMod val="50000"/>
                  </a:schemeClr>
                </a:solidFill>
                <a:latin typeface="Courier New" panose="02070309020205020404" pitchFamily="49" charset="0"/>
                <a:cs typeface="Courier New" panose="02070309020205020404" pitchFamily="49" charset="0"/>
              </a:rPr>
              <a:t> </a:t>
            </a:r>
            <a:r>
              <a:rPr lang="en-US" dirty="0" err="1">
                <a:solidFill>
                  <a:schemeClr val="accent2">
                    <a:lumMod val="50000"/>
                  </a:schemeClr>
                </a:solidFill>
                <a:latin typeface="Courier New" panose="02070309020205020404" pitchFamily="49" charset="0"/>
                <a:cs typeface="Courier New" panose="02070309020205020404" pitchFamily="49" charset="0"/>
              </a:rPr>
              <a:t>auth_OK</a:t>
            </a:r>
            <a:r>
              <a:rPr lang="en-US" dirty="0">
                <a:solidFill>
                  <a:schemeClr val="accent2">
                    <a:lumMod val="50000"/>
                  </a:schemeClr>
                </a:solidFill>
                <a:latin typeface="Courier New" panose="02070309020205020404" pitchFamily="49" charset="0"/>
                <a:cs typeface="Courier New" panose="02070309020205020404" pitchFamily="49" charset="0"/>
              </a:rPr>
              <a:t>: true,</a:t>
            </a:r>
          </a:p>
          <a:p>
            <a:r>
              <a:rPr lang="en-US" dirty="0">
                <a:solidFill>
                  <a:schemeClr val="accent2">
                    <a:lumMod val="50000"/>
                  </a:schemeClr>
                </a:solidFill>
                <a:latin typeface="Courier New" panose="02070309020205020404" pitchFamily="49" charset="0"/>
                <a:cs typeface="Courier New" panose="02070309020205020404" pitchFamily="49" charset="0"/>
              </a:rPr>
              <a:t> user: "Alice"</a:t>
            </a:r>
          </a:p>
          <a:p>
            <a:r>
              <a:rPr lang="en-US" dirty="0">
                <a:solidFill>
                  <a:schemeClr val="accent2">
                    <a:lumMod val="50000"/>
                  </a:schemeClr>
                </a:solidFill>
                <a:latin typeface="Courier New" panose="02070309020205020404" pitchFamily="49" charset="0"/>
                <a:cs typeface="Courier New" panose="02070309020205020404" pitchFamily="49" charset="0"/>
              </a:rPr>
              <a:t>}</a:t>
            </a:r>
          </a:p>
        </p:txBody>
      </p:sp>
      <p:cxnSp>
        <p:nvCxnSpPr>
          <p:cNvPr id="24" name="!!Arrow 4">
            <a:extLst>
              <a:ext uri="{FF2B5EF4-FFF2-40B4-BE49-F238E27FC236}">
                <a16:creationId xmlns:a16="http://schemas.microsoft.com/office/drawing/2014/main" id="{9480D0AA-3855-58CB-B6FE-CDC0BC5B934F}"/>
              </a:ext>
            </a:extLst>
          </p:cNvPr>
          <p:cNvCxnSpPr>
            <a:cxnSpLocks/>
          </p:cNvCxnSpPr>
          <p:nvPr/>
        </p:nvCxnSpPr>
        <p:spPr>
          <a:xfrm flipV="1">
            <a:off x="7937838" y="3147167"/>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0168D1F1-1DB7-D03F-0E24-2570ECC28DC6}"/>
              </a:ext>
            </a:extLst>
          </p:cNvPr>
          <p:cNvSpPr txBox="1"/>
          <p:nvPr/>
        </p:nvSpPr>
        <p:spPr>
          <a:xfrm>
            <a:off x="4338959" y="4823201"/>
            <a:ext cx="7334250" cy="461665"/>
          </a:xfrm>
          <a:prstGeom prst="rect">
            <a:avLst/>
          </a:prstGeom>
          <a:noFill/>
        </p:spPr>
        <p:txBody>
          <a:bodyPr wrap="square" rtlCol="0">
            <a:spAutoFit/>
          </a:bodyPr>
          <a:lstStyle/>
          <a:p>
            <a:pPr algn="ctr"/>
            <a:r>
              <a:rPr lang="en-US" sz="2400" dirty="0">
                <a:solidFill>
                  <a:schemeClr val="bg1">
                    <a:lumMod val="95000"/>
                  </a:schemeClr>
                </a:solidFill>
                <a:latin typeface="Corbel" panose="020B0503020204020204" pitchFamily="34" charset="0"/>
              </a:rPr>
              <a:t>"Claims" are just pieces of data </a:t>
            </a:r>
          </a:p>
        </p:txBody>
      </p:sp>
      <p:sp>
        <p:nvSpPr>
          <p:cNvPr id="5" name="!!TitleBG">
            <a:extLst>
              <a:ext uri="{FF2B5EF4-FFF2-40B4-BE49-F238E27FC236}">
                <a16:creationId xmlns:a16="http://schemas.microsoft.com/office/drawing/2014/main" id="{37F56629-0337-FF61-1BCC-C32774AFA556}"/>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ubtitle">
            <a:extLst>
              <a:ext uri="{FF2B5EF4-FFF2-40B4-BE49-F238E27FC236}">
                <a16:creationId xmlns:a16="http://schemas.microsoft.com/office/drawing/2014/main" id="{AB7F4E4B-19B3-8EA9-79C5-B643D9BEE705}"/>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7" name="!!Sidebar">
            <a:extLst>
              <a:ext uri="{FF2B5EF4-FFF2-40B4-BE49-F238E27FC236}">
                <a16:creationId xmlns:a16="http://schemas.microsoft.com/office/drawing/2014/main" id="{BFAA3628-7A09-4FEE-2B97-81D9952D0E27}"/>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3493959061"/>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500"/>
                                        <p:tgtEl>
                                          <p:spTgt spid="2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fade">
                                      <p:cBhvr>
                                        <p:cTn id="16"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15" grpId="0"/>
      <p:bldP spid="35" grpId="0"/>
    </p:bldLst>
  </p:timing>
</p:sld>
</file>

<file path=ppt/slides/slide7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2154506"/>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2119653"/>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215450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2370951"/>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2445462"/>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2445462"/>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1655088"/>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714878"/>
            <a:ext cx="4290500"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2271170"/>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sp>
        <p:nvSpPr>
          <p:cNvPr id="23" name="Rectangle: Rounded Corners 22">
            <a:extLst>
              <a:ext uri="{FF2B5EF4-FFF2-40B4-BE49-F238E27FC236}">
                <a16:creationId xmlns:a16="http://schemas.microsoft.com/office/drawing/2014/main" id="{B90E57A2-3FC8-C741-C9F4-263060A0238F}"/>
              </a:ext>
            </a:extLst>
          </p:cNvPr>
          <p:cNvSpPr/>
          <p:nvPr/>
        </p:nvSpPr>
        <p:spPr>
          <a:xfrm>
            <a:off x="6864586" y="3589123"/>
            <a:ext cx="2282997" cy="1107993"/>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D94DC7B0-3414-C669-47C9-E4C9CE48436E}"/>
              </a:ext>
            </a:extLst>
          </p:cNvPr>
          <p:cNvSpPr txBox="1"/>
          <p:nvPr/>
        </p:nvSpPr>
        <p:spPr>
          <a:xfrm>
            <a:off x="6932967" y="3551024"/>
            <a:ext cx="2433440" cy="1200329"/>
          </a:xfrm>
          <a:prstGeom prst="rect">
            <a:avLst/>
          </a:prstGeom>
          <a:noFill/>
        </p:spPr>
        <p:txBody>
          <a:bodyPr wrap="square" rtlCol="0">
            <a:spAutoFit/>
          </a:bodyPr>
          <a:lstStyle/>
          <a:p>
            <a:r>
              <a:rPr lang="en-US" dirty="0">
                <a:solidFill>
                  <a:schemeClr val="accent2">
                    <a:lumMod val="50000"/>
                  </a:schemeClr>
                </a:solidFill>
                <a:latin typeface="Courier New" panose="02070309020205020404" pitchFamily="49" charset="0"/>
                <a:cs typeface="Courier New" panose="02070309020205020404" pitchFamily="49" charset="0"/>
              </a:rPr>
              <a:t>{</a:t>
            </a:r>
          </a:p>
          <a:p>
            <a:r>
              <a:rPr lang="en-US" dirty="0">
                <a:solidFill>
                  <a:schemeClr val="accent2">
                    <a:lumMod val="50000"/>
                  </a:schemeClr>
                </a:solidFill>
                <a:latin typeface="Courier New" panose="02070309020205020404" pitchFamily="49" charset="0"/>
                <a:cs typeface="Courier New" panose="02070309020205020404" pitchFamily="49" charset="0"/>
              </a:rPr>
              <a:t> </a:t>
            </a:r>
            <a:r>
              <a:rPr lang="en-US" dirty="0" err="1">
                <a:solidFill>
                  <a:schemeClr val="accent2">
                    <a:lumMod val="50000"/>
                  </a:schemeClr>
                </a:solidFill>
                <a:latin typeface="Courier New" panose="02070309020205020404" pitchFamily="49" charset="0"/>
                <a:cs typeface="Courier New" panose="02070309020205020404" pitchFamily="49" charset="0"/>
              </a:rPr>
              <a:t>auth_OK</a:t>
            </a:r>
            <a:r>
              <a:rPr lang="en-US" dirty="0">
                <a:solidFill>
                  <a:schemeClr val="accent2">
                    <a:lumMod val="50000"/>
                  </a:schemeClr>
                </a:solidFill>
                <a:latin typeface="Courier New" panose="02070309020205020404" pitchFamily="49" charset="0"/>
                <a:cs typeface="Courier New" panose="02070309020205020404" pitchFamily="49" charset="0"/>
              </a:rPr>
              <a:t>: true,</a:t>
            </a:r>
          </a:p>
          <a:p>
            <a:r>
              <a:rPr lang="en-US" dirty="0">
                <a:solidFill>
                  <a:schemeClr val="accent2">
                    <a:lumMod val="50000"/>
                  </a:schemeClr>
                </a:solidFill>
                <a:latin typeface="Courier New" panose="02070309020205020404" pitchFamily="49" charset="0"/>
                <a:cs typeface="Courier New" panose="02070309020205020404" pitchFamily="49" charset="0"/>
              </a:rPr>
              <a:t> user: "Alice"</a:t>
            </a:r>
          </a:p>
          <a:p>
            <a:r>
              <a:rPr lang="en-US" dirty="0">
                <a:solidFill>
                  <a:schemeClr val="accent2">
                    <a:lumMod val="50000"/>
                  </a:schemeClr>
                </a:solidFill>
                <a:latin typeface="Courier New" panose="02070309020205020404" pitchFamily="49" charset="0"/>
                <a:cs typeface="Courier New" panose="02070309020205020404" pitchFamily="49" charset="0"/>
              </a:rPr>
              <a:t>}</a:t>
            </a:r>
          </a:p>
        </p:txBody>
      </p:sp>
      <p:cxnSp>
        <p:nvCxnSpPr>
          <p:cNvPr id="24" name="!!Arrow 4">
            <a:extLst>
              <a:ext uri="{FF2B5EF4-FFF2-40B4-BE49-F238E27FC236}">
                <a16:creationId xmlns:a16="http://schemas.microsoft.com/office/drawing/2014/main" id="{9480D0AA-3855-58CB-B6FE-CDC0BC5B934F}"/>
              </a:ext>
            </a:extLst>
          </p:cNvPr>
          <p:cNvCxnSpPr>
            <a:cxnSpLocks/>
          </p:cNvCxnSpPr>
          <p:nvPr/>
        </p:nvCxnSpPr>
        <p:spPr>
          <a:xfrm flipV="1">
            <a:off x="7937838" y="3147167"/>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5" name="!!Url BG">
            <a:extLst>
              <a:ext uri="{FF2B5EF4-FFF2-40B4-BE49-F238E27FC236}">
                <a16:creationId xmlns:a16="http://schemas.microsoft.com/office/drawing/2014/main" id="{31CC1728-CF62-0DEA-42EA-E4F91E204210}"/>
              </a:ext>
            </a:extLst>
          </p:cNvPr>
          <p:cNvSpPr/>
          <p:nvPr/>
        </p:nvSpPr>
        <p:spPr>
          <a:xfrm>
            <a:off x="6033382" y="5131776"/>
            <a:ext cx="3844043"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HashFunc">
            <a:extLst>
              <a:ext uri="{FF2B5EF4-FFF2-40B4-BE49-F238E27FC236}">
                <a16:creationId xmlns:a16="http://schemas.microsoft.com/office/drawing/2014/main" id="{46F03913-EB33-424D-B9E2-10840497DE63}"/>
              </a:ext>
            </a:extLst>
          </p:cNvPr>
          <p:cNvSpPr txBox="1"/>
          <p:nvPr/>
        </p:nvSpPr>
        <p:spPr>
          <a:xfrm>
            <a:off x="5997452" y="5125594"/>
            <a:ext cx="4079997"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a:t>
            </a:r>
            <a:r>
              <a:rPr lang="en-US" sz="2400" dirty="0">
                <a:solidFill>
                  <a:schemeClr val="accent2">
                    <a:lumMod val="50000"/>
                  </a:schemeClr>
                </a:solidFill>
                <a:latin typeface="Courier New" panose="02070309020205020404" pitchFamily="49" charset="0"/>
                <a:cs typeface="Courier New" panose="02070309020205020404" pitchFamily="49" charset="0"/>
              </a:rPr>
              <a:t>&lt;claims&gt;</a:t>
            </a:r>
            <a:r>
              <a:rPr lang="en-US" sz="2400" dirty="0">
                <a:solidFill>
                  <a:srgbClr val="000000"/>
                </a:solidFill>
                <a:latin typeface="Courier New" panose="02070309020205020404" pitchFamily="49" charset="0"/>
                <a:cs typeface="Courier New" panose="02070309020205020404" pitchFamily="49" charset="0"/>
              </a:rPr>
              <a:t>:</a:t>
            </a:r>
            <a:r>
              <a:rPr lang="en-US" sz="2400" dirty="0">
                <a:solidFill>
                  <a:srgbClr val="5B9BD5"/>
                </a:solidFill>
                <a:latin typeface="Courier New" panose="02070309020205020404" pitchFamily="49" charset="0"/>
                <a:cs typeface="Courier New" panose="02070309020205020404" pitchFamily="49" charset="0"/>
              </a:rPr>
              <a:t>&lt;key&gt;</a:t>
            </a:r>
            <a:r>
              <a:rPr lang="en-US" sz="2400" b="1" dirty="0">
                <a:solidFill>
                  <a:srgbClr val="000000"/>
                </a:solidFill>
                <a:latin typeface="Courier New" panose="02070309020205020404" pitchFamily="49" charset="0"/>
                <a:cs typeface="Courier New" panose="02070309020205020404" pitchFamily="49" charset="0"/>
              </a:rPr>
              <a:t>)</a:t>
            </a:r>
          </a:p>
        </p:txBody>
      </p:sp>
      <p:sp>
        <p:nvSpPr>
          <p:cNvPr id="9" name="!!Sig">
            <a:extLst>
              <a:ext uri="{FF2B5EF4-FFF2-40B4-BE49-F238E27FC236}">
                <a16:creationId xmlns:a16="http://schemas.microsoft.com/office/drawing/2014/main" id="{567BC4A6-4061-9538-FB2A-51D7189CD5FC}"/>
              </a:ext>
            </a:extLst>
          </p:cNvPr>
          <p:cNvSpPr txBox="1"/>
          <p:nvPr/>
        </p:nvSpPr>
        <p:spPr>
          <a:xfrm>
            <a:off x="6874508" y="5517027"/>
            <a:ext cx="2778269"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m46e9vb3F28…</a:t>
            </a:r>
          </a:p>
        </p:txBody>
      </p:sp>
      <p:sp>
        <p:nvSpPr>
          <p:cNvPr id="10" name="Arrow: Bent 9">
            <a:extLst>
              <a:ext uri="{FF2B5EF4-FFF2-40B4-BE49-F238E27FC236}">
                <a16:creationId xmlns:a16="http://schemas.microsoft.com/office/drawing/2014/main" id="{7D2CAB65-7481-4A3B-C7A6-D8A90B399752}"/>
              </a:ext>
            </a:extLst>
          </p:cNvPr>
          <p:cNvSpPr/>
          <p:nvPr/>
        </p:nvSpPr>
        <p:spPr>
          <a:xfrm flipV="1">
            <a:off x="6554457" y="5512904"/>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1" name="!!Arrow 5">
            <a:extLst>
              <a:ext uri="{FF2B5EF4-FFF2-40B4-BE49-F238E27FC236}">
                <a16:creationId xmlns:a16="http://schemas.microsoft.com/office/drawing/2014/main" id="{95708610-86E3-2655-BFF4-6A29F63E4FF7}"/>
              </a:ext>
            </a:extLst>
          </p:cNvPr>
          <p:cNvCxnSpPr>
            <a:cxnSpLocks/>
          </p:cNvCxnSpPr>
          <p:nvPr/>
        </p:nvCxnSpPr>
        <p:spPr>
          <a:xfrm flipV="1">
            <a:off x="7937838" y="4725691"/>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cxnSp>
        <p:nvCxnSpPr>
          <p:cNvPr id="12" name="!!Arrow 6">
            <a:extLst>
              <a:ext uri="{FF2B5EF4-FFF2-40B4-BE49-F238E27FC236}">
                <a16:creationId xmlns:a16="http://schemas.microsoft.com/office/drawing/2014/main" id="{19D05966-DCF4-A20B-28EF-286EC292F3FB}"/>
              </a:ext>
            </a:extLst>
          </p:cNvPr>
          <p:cNvCxnSpPr>
            <a:cxnSpLocks/>
          </p:cNvCxnSpPr>
          <p:nvPr/>
        </p:nvCxnSpPr>
        <p:spPr>
          <a:xfrm flipV="1">
            <a:off x="9229725" y="2862042"/>
            <a:ext cx="1998666" cy="240528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ubtitle">
            <a:extLst>
              <a:ext uri="{FF2B5EF4-FFF2-40B4-BE49-F238E27FC236}">
                <a16:creationId xmlns:a16="http://schemas.microsoft.com/office/drawing/2014/main" id="{4E944EF1-AC15-0CD8-310B-4D0C9D6635B8}"/>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7" name="!!Sidebar">
            <a:extLst>
              <a:ext uri="{FF2B5EF4-FFF2-40B4-BE49-F238E27FC236}">
                <a16:creationId xmlns:a16="http://schemas.microsoft.com/office/drawing/2014/main" id="{05C0B32D-D754-D84C-30B2-1C587BFF98E8}"/>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942186076"/>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1497281"/>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1462428"/>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14972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1713726"/>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17882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17882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997863"/>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057653"/>
            <a:ext cx="4290500"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161394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sp>
        <p:nvSpPr>
          <p:cNvPr id="23" name="Rectangle: Rounded Corners 22">
            <a:extLst>
              <a:ext uri="{FF2B5EF4-FFF2-40B4-BE49-F238E27FC236}">
                <a16:creationId xmlns:a16="http://schemas.microsoft.com/office/drawing/2014/main" id="{B90E57A2-3FC8-C741-C9F4-263060A0238F}"/>
              </a:ext>
            </a:extLst>
          </p:cNvPr>
          <p:cNvSpPr/>
          <p:nvPr/>
        </p:nvSpPr>
        <p:spPr>
          <a:xfrm>
            <a:off x="6864586" y="2931898"/>
            <a:ext cx="2282997" cy="1107993"/>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D94DC7B0-3414-C669-47C9-E4C9CE48436E}"/>
              </a:ext>
            </a:extLst>
          </p:cNvPr>
          <p:cNvSpPr txBox="1"/>
          <p:nvPr/>
        </p:nvSpPr>
        <p:spPr>
          <a:xfrm>
            <a:off x="6932967" y="2893799"/>
            <a:ext cx="2433440" cy="1200329"/>
          </a:xfrm>
          <a:prstGeom prst="rect">
            <a:avLst/>
          </a:prstGeom>
          <a:noFill/>
        </p:spPr>
        <p:txBody>
          <a:bodyPr wrap="square" rtlCol="0">
            <a:spAutoFit/>
          </a:bodyPr>
          <a:lstStyle/>
          <a:p>
            <a:r>
              <a:rPr lang="en-US" dirty="0">
                <a:solidFill>
                  <a:schemeClr val="accent2">
                    <a:lumMod val="50000"/>
                  </a:schemeClr>
                </a:solidFill>
                <a:latin typeface="Courier New" panose="02070309020205020404" pitchFamily="49" charset="0"/>
                <a:cs typeface="Courier New" panose="02070309020205020404" pitchFamily="49" charset="0"/>
              </a:rPr>
              <a:t>{</a:t>
            </a:r>
          </a:p>
          <a:p>
            <a:r>
              <a:rPr lang="en-US" dirty="0">
                <a:solidFill>
                  <a:schemeClr val="accent2">
                    <a:lumMod val="50000"/>
                  </a:schemeClr>
                </a:solidFill>
                <a:latin typeface="Courier New" panose="02070309020205020404" pitchFamily="49" charset="0"/>
                <a:cs typeface="Courier New" panose="02070309020205020404" pitchFamily="49" charset="0"/>
              </a:rPr>
              <a:t> </a:t>
            </a:r>
            <a:r>
              <a:rPr lang="en-US" dirty="0" err="1">
                <a:solidFill>
                  <a:schemeClr val="accent2">
                    <a:lumMod val="50000"/>
                  </a:schemeClr>
                </a:solidFill>
                <a:latin typeface="Courier New" panose="02070309020205020404" pitchFamily="49" charset="0"/>
                <a:cs typeface="Courier New" panose="02070309020205020404" pitchFamily="49" charset="0"/>
              </a:rPr>
              <a:t>auth_OK</a:t>
            </a:r>
            <a:r>
              <a:rPr lang="en-US" dirty="0">
                <a:solidFill>
                  <a:schemeClr val="accent2">
                    <a:lumMod val="50000"/>
                  </a:schemeClr>
                </a:solidFill>
                <a:latin typeface="Courier New" panose="02070309020205020404" pitchFamily="49" charset="0"/>
                <a:cs typeface="Courier New" panose="02070309020205020404" pitchFamily="49" charset="0"/>
              </a:rPr>
              <a:t>: true,</a:t>
            </a:r>
          </a:p>
          <a:p>
            <a:r>
              <a:rPr lang="en-US" dirty="0">
                <a:solidFill>
                  <a:schemeClr val="accent2">
                    <a:lumMod val="50000"/>
                  </a:schemeClr>
                </a:solidFill>
                <a:latin typeface="Courier New" panose="02070309020205020404" pitchFamily="49" charset="0"/>
                <a:cs typeface="Courier New" panose="02070309020205020404" pitchFamily="49" charset="0"/>
              </a:rPr>
              <a:t> user: "Alice"</a:t>
            </a:r>
          </a:p>
          <a:p>
            <a:r>
              <a:rPr lang="en-US" dirty="0">
                <a:solidFill>
                  <a:schemeClr val="accent2">
                    <a:lumMod val="50000"/>
                  </a:schemeClr>
                </a:solidFill>
                <a:latin typeface="Courier New" panose="02070309020205020404" pitchFamily="49" charset="0"/>
                <a:cs typeface="Courier New" panose="02070309020205020404" pitchFamily="49" charset="0"/>
              </a:rPr>
              <a:t>}</a:t>
            </a:r>
            <a:endParaRPr lang="en-US" sz="1600" dirty="0">
              <a:solidFill>
                <a:schemeClr val="accent2">
                  <a:lumMod val="50000"/>
                </a:schemeClr>
              </a:solidFill>
              <a:latin typeface="Courier New" panose="02070309020205020404" pitchFamily="49" charset="0"/>
              <a:cs typeface="Courier New" panose="02070309020205020404" pitchFamily="49" charset="0"/>
            </a:endParaRPr>
          </a:p>
        </p:txBody>
      </p:sp>
      <p:cxnSp>
        <p:nvCxnSpPr>
          <p:cNvPr id="24" name="!!Arrow 4">
            <a:extLst>
              <a:ext uri="{FF2B5EF4-FFF2-40B4-BE49-F238E27FC236}">
                <a16:creationId xmlns:a16="http://schemas.microsoft.com/office/drawing/2014/main" id="{9480D0AA-3855-58CB-B6FE-CDC0BC5B934F}"/>
              </a:ext>
            </a:extLst>
          </p:cNvPr>
          <p:cNvCxnSpPr>
            <a:cxnSpLocks/>
          </p:cNvCxnSpPr>
          <p:nvPr/>
        </p:nvCxnSpPr>
        <p:spPr>
          <a:xfrm flipV="1">
            <a:off x="7937838" y="2489942"/>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5" name="!!Url BG">
            <a:extLst>
              <a:ext uri="{FF2B5EF4-FFF2-40B4-BE49-F238E27FC236}">
                <a16:creationId xmlns:a16="http://schemas.microsoft.com/office/drawing/2014/main" id="{31CC1728-CF62-0DEA-42EA-E4F91E204210}"/>
              </a:ext>
            </a:extLst>
          </p:cNvPr>
          <p:cNvSpPr/>
          <p:nvPr/>
        </p:nvSpPr>
        <p:spPr>
          <a:xfrm>
            <a:off x="6033382" y="4474551"/>
            <a:ext cx="3844043"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HashFunc">
            <a:extLst>
              <a:ext uri="{FF2B5EF4-FFF2-40B4-BE49-F238E27FC236}">
                <a16:creationId xmlns:a16="http://schemas.microsoft.com/office/drawing/2014/main" id="{46F03913-EB33-424D-B9E2-10840497DE63}"/>
              </a:ext>
            </a:extLst>
          </p:cNvPr>
          <p:cNvSpPr txBox="1"/>
          <p:nvPr/>
        </p:nvSpPr>
        <p:spPr>
          <a:xfrm>
            <a:off x="5997452" y="4468369"/>
            <a:ext cx="4079997"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a:t>
            </a:r>
            <a:r>
              <a:rPr lang="en-US" sz="2400" dirty="0">
                <a:solidFill>
                  <a:schemeClr val="accent2">
                    <a:lumMod val="50000"/>
                  </a:schemeClr>
                </a:solidFill>
                <a:latin typeface="Courier New" panose="02070309020205020404" pitchFamily="49" charset="0"/>
                <a:cs typeface="Courier New" panose="02070309020205020404" pitchFamily="49" charset="0"/>
              </a:rPr>
              <a:t>&lt;claims&gt;</a:t>
            </a:r>
            <a:r>
              <a:rPr lang="en-US" sz="2400" dirty="0">
                <a:solidFill>
                  <a:srgbClr val="000000"/>
                </a:solidFill>
                <a:latin typeface="Courier New" panose="02070309020205020404" pitchFamily="49" charset="0"/>
                <a:cs typeface="Courier New" panose="02070309020205020404" pitchFamily="49" charset="0"/>
              </a:rPr>
              <a:t>:</a:t>
            </a:r>
            <a:r>
              <a:rPr lang="en-US" sz="2400" dirty="0">
                <a:solidFill>
                  <a:srgbClr val="5B9BD5"/>
                </a:solidFill>
                <a:latin typeface="Courier New" panose="02070309020205020404" pitchFamily="49" charset="0"/>
                <a:cs typeface="Courier New" panose="02070309020205020404" pitchFamily="49" charset="0"/>
              </a:rPr>
              <a:t>&lt;key&gt;</a:t>
            </a:r>
            <a:r>
              <a:rPr lang="en-US" sz="2400" b="1" dirty="0">
                <a:solidFill>
                  <a:srgbClr val="000000"/>
                </a:solidFill>
                <a:latin typeface="Courier New" panose="02070309020205020404" pitchFamily="49" charset="0"/>
                <a:cs typeface="Courier New" panose="02070309020205020404" pitchFamily="49" charset="0"/>
              </a:rPr>
              <a:t>)</a:t>
            </a:r>
          </a:p>
        </p:txBody>
      </p:sp>
      <p:sp>
        <p:nvSpPr>
          <p:cNvPr id="9" name="!!Sig">
            <a:extLst>
              <a:ext uri="{FF2B5EF4-FFF2-40B4-BE49-F238E27FC236}">
                <a16:creationId xmlns:a16="http://schemas.microsoft.com/office/drawing/2014/main" id="{567BC4A6-4061-9538-FB2A-51D7189CD5FC}"/>
              </a:ext>
            </a:extLst>
          </p:cNvPr>
          <p:cNvSpPr txBox="1"/>
          <p:nvPr/>
        </p:nvSpPr>
        <p:spPr>
          <a:xfrm>
            <a:off x="6874508" y="4859802"/>
            <a:ext cx="2778269"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m46e9vb3F28…</a:t>
            </a:r>
          </a:p>
        </p:txBody>
      </p:sp>
      <p:sp>
        <p:nvSpPr>
          <p:cNvPr id="10" name="Arrow: Bent 9">
            <a:extLst>
              <a:ext uri="{FF2B5EF4-FFF2-40B4-BE49-F238E27FC236}">
                <a16:creationId xmlns:a16="http://schemas.microsoft.com/office/drawing/2014/main" id="{7D2CAB65-7481-4A3B-C7A6-D8A90B399752}"/>
              </a:ext>
            </a:extLst>
          </p:cNvPr>
          <p:cNvSpPr/>
          <p:nvPr/>
        </p:nvSpPr>
        <p:spPr>
          <a:xfrm flipV="1">
            <a:off x="6554457" y="4855679"/>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1" name="!!Arrow 5">
            <a:extLst>
              <a:ext uri="{FF2B5EF4-FFF2-40B4-BE49-F238E27FC236}">
                <a16:creationId xmlns:a16="http://schemas.microsoft.com/office/drawing/2014/main" id="{95708610-86E3-2655-BFF4-6A29F63E4FF7}"/>
              </a:ext>
            </a:extLst>
          </p:cNvPr>
          <p:cNvCxnSpPr>
            <a:cxnSpLocks/>
          </p:cNvCxnSpPr>
          <p:nvPr/>
        </p:nvCxnSpPr>
        <p:spPr>
          <a:xfrm flipV="1">
            <a:off x="7937838" y="4068466"/>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cxnSp>
        <p:nvCxnSpPr>
          <p:cNvPr id="12" name="!!Arrow 6">
            <a:extLst>
              <a:ext uri="{FF2B5EF4-FFF2-40B4-BE49-F238E27FC236}">
                <a16:creationId xmlns:a16="http://schemas.microsoft.com/office/drawing/2014/main" id="{19D05966-DCF4-A20B-28EF-286EC292F3FB}"/>
              </a:ext>
            </a:extLst>
          </p:cNvPr>
          <p:cNvCxnSpPr>
            <a:cxnSpLocks/>
          </p:cNvCxnSpPr>
          <p:nvPr/>
        </p:nvCxnSpPr>
        <p:spPr>
          <a:xfrm flipV="1">
            <a:off x="9229725" y="2204817"/>
            <a:ext cx="1998666" cy="240528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6" name="!!TokenBG">
            <a:extLst>
              <a:ext uri="{FF2B5EF4-FFF2-40B4-BE49-F238E27FC236}">
                <a16:creationId xmlns:a16="http://schemas.microsoft.com/office/drawing/2014/main" id="{20BA37C1-8E07-0C3F-4D6C-5290745083AE}"/>
              </a:ext>
            </a:extLst>
          </p:cNvPr>
          <p:cNvSpPr/>
          <p:nvPr/>
        </p:nvSpPr>
        <p:spPr>
          <a:xfrm>
            <a:off x="6033382" y="5815462"/>
            <a:ext cx="3844043" cy="480563"/>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7" name="!!Arrow 7">
            <a:extLst>
              <a:ext uri="{FF2B5EF4-FFF2-40B4-BE49-F238E27FC236}">
                <a16:creationId xmlns:a16="http://schemas.microsoft.com/office/drawing/2014/main" id="{417055CA-BA74-4102-64CF-B4CBF3DBBC98}"/>
              </a:ext>
            </a:extLst>
          </p:cNvPr>
          <p:cNvCxnSpPr>
            <a:cxnSpLocks/>
          </p:cNvCxnSpPr>
          <p:nvPr/>
        </p:nvCxnSpPr>
        <p:spPr>
          <a:xfrm flipV="1">
            <a:off x="7912776" y="5433309"/>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13" name="!!Token">
            <a:extLst>
              <a:ext uri="{FF2B5EF4-FFF2-40B4-BE49-F238E27FC236}">
                <a16:creationId xmlns:a16="http://schemas.microsoft.com/office/drawing/2014/main" id="{B01DF181-798B-644C-A729-A2A054AFCA9A}"/>
              </a:ext>
            </a:extLst>
          </p:cNvPr>
          <p:cNvSpPr txBox="1"/>
          <p:nvPr/>
        </p:nvSpPr>
        <p:spPr>
          <a:xfrm>
            <a:off x="6096000" y="5855688"/>
            <a:ext cx="3724096" cy="400110"/>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chemeClr val="accent2">
                    <a:lumMod val="50000"/>
                  </a:schemeClr>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sp>
        <p:nvSpPr>
          <p:cNvPr id="16" name="!!TitleBG">
            <a:extLst>
              <a:ext uri="{FF2B5EF4-FFF2-40B4-BE49-F238E27FC236}">
                <a16:creationId xmlns:a16="http://schemas.microsoft.com/office/drawing/2014/main" id="{6041960D-85EE-4248-0D33-AC448A5EBF95}"/>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Subtitle">
            <a:extLst>
              <a:ext uri="{FF2B5EF4-FFF2-40B4-BE49-F238E27FC236}">
                <a16:creationId xmlns:a16="http://schemas.microsoft.com/office/drawing/2014/main" id="{35C79559-F22F-A258-19AC-E64D120E5FE4}"/>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8" name="!!Sidebar">
            <a:extLst>
              <a:ext uri="{FF2B5EF4-FFF2-40B4-BE49-F238E27FC236}">
                <a16:creationId xmlns:a16="http://schemas.microsoft.com/office/drawing/2014/main" id="{3BC4FE66-CB72-1134-A368-17228F0D669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58469890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3" grpId="0"/>
    </p:bldLst>
  </p:timing>
</p:sld>
</file>

<file path=ppt/slides/slide7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1497281"/>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1462428"/>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14972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1713726"/>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17882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17882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997863"/>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057653"/>
            <a:ext cx="4290500"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161394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cxnSp>
        <p:nvCxnSpPr>
          <p:cNvPr id="13" name="Arrow 1">
            <a:extLst>
              <a:ext uri="{FF2B5EF4-FFF2-40B4-BE49-F238E27FC236}">
                <a16:creationId xmlns:a16="http://schemas.microsoft.com/office/drawing/2014/main" id="{2B2A1A40-3F5D-926E-ED3B-0B76355DF102}"/>
              </a:ext>
            </a:extLst>
          </p:cNvPr>
          <p:cNvCxnSpPr>
            <a:cxnSpLocks/>
          </p:cNvCxnSpPr>
          <p:nvPr/>
        </p:nvCxnSpPr>
        <p:spPr>
          <a:xfrm flipH="1">
            <a:off x="3012000" y="2395894"/>
            <a:ext cx="4290500"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9" name="!!TokenBG">
            <a:extLst>
              <a:ext uri="{FF2B5EF4-FFF2-40B4-BE49-F238E27FC236}">
                <a16:creationId xmlns:a16="http://schemas.microsoft.com/office/drawing/2014/main" id="{3D735BF2-D8ED-6E10-6DBA-D1D79F91B3A1}"/>
              </a:ext>
            </a:extLst>
          </p:cNvPr>
          <p:cNvSpPr/>
          <p:nvPr/>
        </p:nvSpPr>
        <p:spPr>
          <a:xfrm>
            <a:off x="3290182" y="2477177"/>
            <a:ext cx="3844043" cy="480563"/>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0" name="!!Token">
            <a:extLst>
              <a:ext uri="{FF2B5EF4-FFF2-40B4-BE49-F238E27FC236}">
                <a16:creationId xmlns:a16="http://schemas.microsoft.com/office/drawing/2014/main" id="{8F8B8B9E-13AE-19B3-DC62-69B814A9DB05}"/>
              </a:ext>
            </a:extLst>
          </p:cNvPr>
          <p:cNvSpPr txBox="1"/>
          <p:nvPr/>
        </p:nvSpPr>
        <p:spPr>
          <a:xfrm>
            <a:off x="3352800" y="2517403"/>
            <a:ext cx="3724096" cy="400110"/>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chemeClr val="accent2">
                    <a:lumMod val="50000"/>
                  </a:schemeClr>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sp>
        <p:nvSpPr>
          <p:cNvPr id="5" name="!!TitleBG">
            <a:extLst>
              <a:ext uri="{FF2B5EF4-FFF2-40B4-BE49-F238E27FC236}">
                <a16:creationId xmlns:a16="http://schemas.microsoft.com/office/drawing/2014/main" id="{6A951EBF-B2D8-FF5C-9AEB-E4000CF955AC}"/>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ubtitle">
            <a:extLst>
              <a:ext uri="{FF2B5EF4-FFF2-40B4-BE49-F238E27FC236}">
                <a16:creationId xmlns:a16="http://schemas.microsoft.com/office/drawing/2014/main" id="{FE35DF88-EE40-D985-7139-AA3421CA90D0}"/>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7" name="!!Sidebar">
            <a:extLst>
              <a:ext uri="{FF2B5EF4-FFF2-40B4-BE49-F238E27FC236}">
                <a16:creationId xmlns:a16="http://schemas.microsoft.com/office/drawing/2014/main" id="{7925CFB0-5507-65B0-640E-FA2863D0CF28}"/>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7921576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right)">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1497281"/>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1462428"/>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14972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1713726"/>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17882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17882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997863"/>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057653"/>
            <a:ext cx="4290500"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161394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cxnSp>
        <p:nvCxnSpPr>
          <p:cNvPr id="13" name="Arrow 1">
            <a:extLst>
              <a:ext uri="{FF2B5EF4-FFF2-40B4-BE49-F238E27FC236}">
                <a16:creationId xmlns:a16="http://schemas.microsoft.com/office/drawing/2014/main" id="{2B2A1A40-3F5D-926E-ED3B-0B76355DF102}"/>
              </a:ext>
            </a:extLst>
          </p:cNvPr>
          <p:cNvCxnSpPr>
            <a:cxnSpLocks/>
          </p:cNvCxnSpPr>
          <p:nvPr/>
        </p:nvCxnSpPr>
        <p:spPr>
          <a:xfrm flipH="1">
            <a:off x="3012000" y="2395894"/>
            <a:ext cx="4290500"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5" name="Arrow 1">
            <a:extLst>
              <a:ext uri="{FF2B5EF4-FFF2-40B4-BE49-F238E27FC236}">
                <a16:creationId xmlns:a16="http://schemas.microsoft.com/office/drawing/2014/main" id="{4B135522-1B61-75B1-82B8-2847681A944E}"/>
              </a:ext>
            </a:extLst>
          </p:cNvPr>
          <p:cNvCxnSpPr>
            <a:cxnSpLocks/>
          </p:cNvCxnSpPr>
          <p:nvPr/>
        </p:nvCxnSpPr>
        <p:spPr>
          <a:xfrm>
            <a:off x="3012000" y="3773522"/>
            <a:ext cx="4290500"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8" name="!!Url BG">
            <a:extLst>
              <a:ext uri="{FF2B5EF4-FFF2-40B4-BE49-F238E27FC236}">
                <a16:creationId xmlns:a16="http://schemas.microsoft.com/office/drawing/2014/main" id="{CA27F600-7897-C51C-B5FC-64ABF6111B89}"/>
              </a:ext>
            </a:extLst>
          </p:cNvPr>
          <p:cNvSpPr/>
          <p:nvPr/>
        </p:nvSpPr>
        <p:spPr>
          <a:xfrm>
            <a:off x="8400799" y="2910905"/>
            <a:ext cx="3325451"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9" name="!!HashFunc">
            <a:extLst>
              <a:ext uri="{FF2B5EF4-FFF2-40B4-BE49-F238E27FC236}">
                <a16:creationId xmlns:a16="http://schemas.microsoft.com/office/drawing/2014/main" id="{31933808-7080-D0E3-4670-74C929BD14F4}"/>
              </a:ext>
            </a:extLst>
          </p:cNvPr>
          <p:cNvSpPr txBox="1"/>
          <p:nvPr/>
        </p:nvSpPr>
        <p:spPr>
          <a:xfrm>
            <a:off x="8480681" y="2904723"/>
            <a:ext cx="3245570" cy="400110"/>
          </a:xfrm>
          <a:prstGeom prst="rect">
            <a:avLst/>
          </a:prstGeom>
          <a:noFill/>
        </p:spPr>
        <p:txBody>
          <a:bodyPr wrap="square" rtlCol="0">
            <a:spAutoFit/>
          </a:bodyPr>
          <a:lstStyle/>
          <a:p>
            <a:r>
              <a:rPr lang="en-US" sz="2000" b="1" dirty="0">
                <a:solidFill>
                  <a:srgbClr val="000000"/>
                </a:solidFill>
                <a:latin typeface="Courier New" panose="02070309020205020404" pitchFamily="49" charset="0"/>
                <a:cs typeface="Courier New" panose="02070309020205020404" pitchFamily="49" charset="0"/>
              </a:rPr>
              <a:t>HASH(</a:t>
            </a:r>
            <a:r>
              <a:rPr lang="en-US" sz="2000" dirty="0">
                <a:solidFill>
                  <a:schemeClr val="accent2">
                    <a:lumMod val="50000"/>
                  </a:schemeClr>
                </a:solidFill>
                <a:latin typeface="Courier New" panose="02070309020205020404" pitchFamily="49" charset="0"/>
                <a:cs typeface="Courier New" panose="02070309020205020404" pitchFamily="49" charset="0"/>
              </a:rPr>
              <a:t>&lt;claims&gt;</a:t>
            </a:r>
            <a:r>
              <a:rPr lang="en-US" sz="2000" dirty="0">
                <a:solidFill>
                  <a:srgbClr val="000000"/>
                </a:solidFill>
                <a:latin typeface="Courier New" panose="02070309020205020404" pitchFamily="49" charset="0"/>
                <a:cs typeface="Courier New" panose="02070309020205020404" pitchFamily="49" charset="0"/>
              </a:rPr>
              <a:t>:</a:t>
            </a:r>
            <a:r>
              <a:rPr lang="en-US" sz="2000" dirty="0">
                <a:solidFill>
                  <a:srgbClr val="5B9BD5"/>
                </a:solidFill>
                <a:latin typeface="Courier New" panose="02070309020205020404" pitchFamily="49" charset="0"/>
                <a:cs typeface="Courier New" panose="02070309020205020404" pitchFamily="49" charset="0"/>
              </a:rPr>
              <a:t>&lt;key&gt;</a:t>
            </a:r>
            <a:r>
              <a:rPr lang="en-US" sz="2000" b="1" dirty="0">
                <a:solidFill>
                  <a:srgbClr val="000000"/>
                </a:solidFill>
                <a:latin typeface="Courier New" panose="02070309020205020404" pitchFamily="49" charset="0"/>
                <a:cs typeface="Courier New" panose="02070309020205020404" pitchFamily="49" charset="0"/>
              </a:rPr>
              <a:t>)</a:t>
            </a:r>
          </a:p>
        </p:txBody>
      </p:sp>
      <p:sp>
        <p:nvSpPr>
          <p:cNvPr id="10" name="!!Sig">
            <a:extLst>
              <a:ext uri="{FF2B5EF4-FFF2-40B4-BE49-F238E27FC236}">
                <a16:creationId xmlns:a16="http://schemas.microsoft.com/office/drawing/2014/main" id="{8174B5B0-7C9D-14FB-0C33-EA46CEF5B38C}"/>
              </a:ext>
            </a:extLst>
          </p:cNvPr>
          <p:cNvSpPr txBox="1"/>
          <p:nvPr/>
        </p:nvSpPr>
        <p:spPr>
          <a:xfrm>
            <a:off x="9241925" y="3296156"/>
            <a:ext cx="2778269" cy="400110"/>
          </a:xfrm>
          <a:prstGeom prst="rect">
            <a:avLst/>
          </a:prstGeom>
          <a:noFill/>
        </p:spPr>
        <p:txBody>
          <a:bodyPr wrap="square" rtlCol="0">
            <a:spAutoFit/>
          </a:bodyPr>
          <a:lstStyle/>
          <a:p>
            <a:r>
              <a:rPr lang="en-US" sz="2000" b="1" dirty="0">
                <a:solidFill>
                  <a:srgbClr val="F237E0"/>
                </a:solidFill>
                <a:latin typeface="Courier New" panose="02070309020205020404" pitchFamily="49" charset="0"/>
                <a:cs typeface="Courier New" panose="02070309020205020404" pitchFamily="49" charset="0"/>
              </a:rPr>
              <a:t>m46e9vb3F28…</a:t>
            </a:r>
          </a:p>
        </p:txBody>
      </p:sp>
      <p:sp>
        <p:nvSpPr>
          <p:cNvPr id="11" name="Arrow: Bent 10">
            <a:extLst>
              <a:ext uri="{FF2B5EF4-FFF2-40B4-BE49-F238E27FC236}">
                <a16:creationId xmlns:a16="http://schemas.microsoft.com/office/drawing/2014/main" id="{2B31935B-8BE7-F59B-29CB-1D35C15354AC}"/>
              </a:ext>
            </a:extLst>
          </p:cNvPr>
          <p:cNvSpPr/>
          <p:nvPr/>
        </p:nvSpPr>
        <p:spPr>
          <a:xfrm flipV="1">
            <a:off x="8921874" y="3292033"/>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2" name="!!Arrow 4">
            <a:extLst>
              <a:ext uri="{FF2B5EF4-FFF2-40B4-BE49-F238E27FC236}">
                <a16:creationId xmlns:a16="http://schemas.microsoft.com/office/drawing/2014/main" id="{6410DABE-14BC-F503-241C-BBD22AA2669C}"/>
              </a:ext>
            </a:extLst>
          </p:cNvPr>
          <p:cNvCxnSpPr>
            <a:cxnSpLocks/>
          </p:cNvCxnSpPr>
          <p:nvPr/>
        </p:nvCxnSpPr>
        <p:spPr>
          <a:xfrm flipV="1">
            <a:off x="11212712" y="2057653"/>
            <a:ext cx="0" cy="856997"/>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15" name="!!TokenBG">
            <a:extLst>
              <a:ext uri="{FF2B5EF4-FFF2-40B4-BE49-F238E27FC236}">
                <a16:creationId xmlns:a16="http://schemas.microsoft.com/office/drawing/2014/main" id="{996FD77B-6469-4DC3-4A7E-0707057BA916}"/>
              </a:ext>
            </a:extLst>
          </p:cNvPr>
          <p:cNvSpPr/>
          <p:nvPr/>
        </p:nvSpPr>
        <p:spPr>
          <a:xfrm>
            <a:off x="3290182"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16" name="!!Token">
            <a:extLst>
              <a:ext uri="{FF2B5EF4-FFF2-40B4-BE49-F238E27FC236}">
                <a16:creationId xmlns:a16="http://schemas.microsoft.com/office/drawing/2014/main" id="{D32F137F-9D6F-1AFF-C50F-02A138761681}"/>
              </a:ext>
            </a:extLst>
          </p:cNvPr>
          <p:cNvSpPr txBox="1"/>
          <p:nvPr/>
        </p:nvSpPr>
        <p:spPr>
          <a:xfrm>
            <a:off x="3352800" y="3041278"/>
            <a:ext cx="3724096"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 GET /foo/42</a:t>
            </a:r>
          </a:p>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chemeClr val="accent2">
                    <a:lumMod val="50000"/>
                  </a:schemeClr>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sp>
        <p:nvSpPr>
          <p:cNvPr id="6" name="!!TitleBG">
            <a:extLst>
              <a:ext uri="{FF2B5EF4-FFF2-40B4-BE49-F238E27FC236}">
                <a16:creationId xmlns:a16="http://schemas.microsoft.com/office/drawing/2014/main" id="{C94392EA-6C71-E8F8-3EED-F395B308F392}"/>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8400FA99-4ED4-F61D-0915-CABF02C1CD04}"/>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7" name="!!Sidebar">
            <a:extLst>
              <a:ext uri="{FF2B5EF4-FFF2-40B4-BE49-F238E27FC236}">
                <a16:creationId xmlns:a16="http://schemas.microsoft.com/office/drawing/2014/main" id="{55F3B78B-D809-A436-0511-7B2870EF19DD}"/>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2667955805"/>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par>
                                <p:cTn id="22" presetID="10" presetClass="entr" presetSubtype="0" fill="hold"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10" grpId="0"/>
      <p:bldP spid="11"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1497281"/>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1462428"/>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14972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1713726"/>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17882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17882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997863"/>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057653"/>
            <a:ext cx="4290500"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161394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cxnSp>
        <p:nvCxnSpPr>
          <p:cNvPr id="13" name="Arrow 1">
            <a:extLst>
              <a:ext uri="{FF2B5EF4-FFF2-40B4-BE49-F238E27FC236}">
                <a16:creationId xmlns:a16="http://schemas.microsoft.com/office/drawing/2014/main" id="{2B2A1A40-3F5D-926E-ED3B-0B76355DF102}"/>
              </a:ext>
            </a:extLst>
          </p:cNvPr>
          <p:cNvCxnSpPr>
            <a:cxnSpLocks/>
          </p:cNvCxnSpPr>
          <p:nvPr/>
        </p:nvCxnSpPr>
        <p:spPr>
          <a:xfrm flipH="1">
            <a:off x="3012000" y="2395894"/>
            <a:ext cx="4290500"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5" name="Arrow 1">
            <a:extLst>
              <a:ext uri="{FF2B5EF4-FFF2-40B4-BE49-F238E27FC236}">
                <a16:creationId xmlns:a16="http://schemas.microsoft.com/office/drawing/2014/main" id="{4B135522-1B61-75B1-82B8-2847681A944E}"/>
              </a:ext>
            </a:extLst>
          </p:cNvPr>
          <p:cNvCxnSpPr>
            <a:cxnSpLocks/>
          </p:cNvCxnSpPr>
          <p:nvPr/>
        </p:nvCxnSpPr>
        <p:spPr>
          <a:xfrm>
            <a:off x="3012000" y="3773522"/>
            <a:ext cx="4290500"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8" name="!!Url BG">
            <a:extLst>
              <a:ext uri="{FF2B5EF4-FFF2-40B4-BE49-F238E27FC236}">
                <a16:creationId xmlns:a16="http://schemas.microsoft.com/office/drawing/2014/main" id="{CA27F600-7897-C51C-B5FC-64ABF6111B89}"/>
              </a:ext>
            </a:extLst>
          </p:cNvPr>
          <p:cNvSpPr/>
          <p:nvPr/>
        </p:nvSpPr>
        <p:spPr>
          <a:xfrm>
            <a:off x="8400800" y="3310955"/>
            <a:ext cx="2153728" cy="480563"/>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0" name="!!Sig">
            <a:extLst>
              <a:ext uri="{FF2B5EF4-FFF2-40B4-BE49-F238E27FC236}">
                <a16:creationId xmlns:a16="http://schemas.microsoft.com/office/drawing/2014/main" id="{8174B5B0-7C9D-14FB-0C33-EA46CEF5B38C}"/>
              </a:ext>
            </a:extLst>
          </p:cNvPr>
          <p:cNvSpPr txBox="1"/>
          <p:nvPr/>
        </p:nvSpPr>
        <p:spPr>
          <a:xfrm>
            <a:off x="8502460" y="3346192"/>
            <a:ext cx="2778269" cy="400110"/>
          </a:xfrm>
          <a:prstGeom prst="rect">
            <a:avLst/>
          </a:prstGeom>
          <a:noFill/>
        </p:spPr>
        <p:txBody>
          <a:bodyPr wrap="square" rtlCol="0">
            <a:spAutoFit/>
          </a:bodyPr>
          <a:lstStyle/>
          <a:p>
            <a:r>
              <a:rPr lang="en-US" sz="2000" b="1" dirty="0">
                <a:solidFill>
                  <a:srgbClr val="F237E0"/>
                </a:solidFill>
                <a:latin typeface="Courier New" panose="02070309020205020404" pitchFamily="49" charset="0"/>
                <a:cs typeface="Courier New" panose="02070309020205020404" pitchFamily="49" charset="0"/>
              </a:rPr>
              <a:t>m46e9vb3F28…</a:t>
            </a:r>
          </a:p>
        </p:txBody>
      </p:sp>
      <p:cxnSp>
        <p:nvCxnSpPr>
          <p:cNvPr id="16" name="!!Arrow 4">
            <a:extLst>
              <a:ext uri="{FF2B5EF4-FFF2-40B4-BE49-F238E27FC236}">
                <a16:creationId xmlns:a16="http://schemas.microsoft.com/office/drawing/2014/main" id="{ED9BEF93-F88A-453C-E173-E60CCAE2A1F6}"/>
              </a:ext>
            </a:extLst>
          </p:cNvPr>
          <p:cNvCxnSpPr>
            <a:cxnSpLocks/>
          </p:cNvCxnSpPr>
          <p:nvPr/>
        </p:nvCxnSpPr>
        <p:spPr>
          <a:xfrm>
            <a:off x="7210425" y="3562350"/>
            <a:ext cx="1104900" cy="0"/>
          </a:xfrm>
          <a:prstGeom prst="straightConnector1">
            <a:avLst/>
          </a:prstGeom>
          <a:ln w="22225">
            <a:solidFill>
              <a:srgbClr val="D37011"/>
            </a:solidFill>
            <a:prstDash val="sysDash"/>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19" name="Rectangle: Rounded Corners 18">
            <a:extLst>
              <a:ext uri="{FF2B5EF4-FFF2-40B4-BE49-F238E27FC236}">
                <a16:creationId xmlns:a16="http://schemas.microsoft.com/office/drawing/2014/main" id="{210B8841-69D8-37CF-1607-DFE0DDCC8986}"/>
              </a:ext>
            </a:extLst>
          </p:cNvPr>
          <p:cNvSpPr/>
          <p:nvPr/>
        </p:nvSpPr>
        <p:spPr>
          <a:xfrm>
            <a:off x="8400799" y="3930848"/>
            <a:ext cx="2282997" cy="1107993"/>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19">
            <a:extLst>
              <a:ext uri="{FF2B5EF4-FFF2-40B4-BE49-F238E27FC236}">
                <a16:creationId xmlns:a16="http://schemas.microsoft.com/office/drawing/2014/main" id="{2F7F853B-ECD2-F144-CFC9-B96A18A73E4E}"/>
              </a:ext>
            </a:extLst>
          </p:cNvPr>
          <p:cNvSpPr txBox="1"/>
          <p:nvPr/>
        </p:nvSpPr>
        <p:spPr>
          <a:xfrm>
            <a:off x="8469180" y="3892749"/>
            <a:ext cx="2433440" cy="1200329"/>
          </a:xfrm>
          <a:prstGeom prst="rect">
            <a:avLst/>
          </a:prstGeom>
          <a:noFill/>
        </p:spPr>
        <p:txBody>
          <a:bodyPr wrap="square" rtlCol="0">
            <a:spAutoFit/>
          </a:bodyPr>
          <a:lstStyle/>
          <a:p>
            <a:r>
              <a:rPr lang="en-US" dirty="0">
                <a:solidFill>
                  <a:schemeClr val="accent2">
                    <a:lumMod val="50000"/>
                  </a:schemeClr>
                </a:solidFill>
                <a:latin typeface="Courier New" panose="02070309020205020404" pitchFamily="49" charset="0"/>
                <a:cs typeface="Courier New" panose="02070309020205020404" pitchFamily="49" charset="0"/>
              </a:rPr>
              <a:t>{</a:t>
            </a:r>
          </a:p>
          <a:p>
            <a:r>
              <a:rPr lang="en-US" dirty="0">
                <a:solidFill>
                  <a:schemeClr val="accent2">
                    <a:lumMod val="50000"/>
                  </a:schemeClr>
                </a:solidFill>
                <a:latin typeface="Courier New" panose="02070309020205020404" pitchFamily="49" charset="0"/>
                <a:cs typeface="Courier New" panose="02070309020205020404" pitchFamily="49" charset="0"/>
              </a:rPr>
              <a:t> </a:t>
            </a:r>
            <a:r>
              <a:rPr lang="en-US" dirty="0" err="1">
                <a:solidFill>
                  <a:schemeClr val="accent2">
                    <a:lumMod val="50000"/>
                  </a:schemeClr>
                </a:solidFill>
                <a:latin typeface="Courier New" panose="02070309020205020404" pitchFamily="49" charset="0"/>
                <a:cs typeface="Courier New" panose="02070309020205020404" pitchFamily="49" charset="0"/>
              </a:rPr>
              <a:t>auth_OK</a:t>
            </a:r>
            <a:r>
              <a:rPr lang="en-US" dirty="0">
                <a:solidFill>
                  <a:schemeClr val="accent2">
                    <a:lumMod val="50000"/>
                  </a:schemeClr>
                </a:solidFill>
                <a:latin typeface="Courier New" panose="02070309020205020404" pitchFamily="49" charset="0"/>
                <a:cs typeface="Courier New" panose="02070309020205020404" pitchFamily="49" charset="0"/>
              </a:rPr>
              <a:t>: true,</a:t>
            </a:r>
          </a:p>
          <a:p>
            <a:r>
              <a:rPr lang="en-US" dirty="0">
                <a:solidFill>
                  <a:schemeClr val="accent2">
                    <a:lumMod val="50000"/>
                  </a:schemeClr>
                </a:solidFill>
                <a:latin typeface="Courier New" panose="02070309020205020404" pitchFamily="49" charset="0"/>
                <a:cs typeface="Courier New" panose="02070309020205020404" pitchFamily="49" charset="0"/>
              </a:rPr>
              <a:t> user: "Alice"</a:t>
            </a:r>
          </a:p>
          <a:p>
            <a:r>
              <a:rPr lang="en-US" dirty="0">
                <a:solidFill>
                  <a:schemeClr val="accent2">
                    <a:lumMod val="50000"/>
                  </a:schemeClr>
                </a:solidFill>
                <a:latin typeface="Courier New" panose="02070309020205020404" pitchFamily="49" charset="0"/>
                <a:cs typeface="Courier New" panose="02070309020205020404" pitchFamily="49" charset="0"/>
              </a:rPr>
              <a:t>}</a:t>
            </a:r>
            <a:endParaRPr lang="en-US" sz="1600" dirty="0">
              <a:solidFill>
                <a:schemeClr val="accent2">
                  <a:lumMod val="50000"/>
                </a:schemeClr>
              </a:solidFill>
              <a:latin typeface="Courier New" panose="02070309020205020404" pitchFamily="49" charset="0"/>
              <a:cs typeface="Courier New" panose="02070309020205020404" pitchFamily="49" charset="0"/>
            </a:endParaRPr>
          </a:p>
        </p:txBody>
      </p:sp>
      <p:sp>
        <p:nvSpPr>
          <p:cNvPr id="21" name="!!TokenBG">
            <a:extLst>
              <a:ext uri="{FF2B5EF4-FFF2-40B4-BE49-F238E27FC236}">
                <a16:creationId xmlns:a16="http://schemas.microsoft.com/office/drawing/2014/main" id="{02C7CED7-975D-53BD-B55E-EA704DDA08DB}"/>
              </a:ext>
            </a:extLst>
          </p:cNvPr>
          <p:cNvSpPr/>
          <p:nvPr/>
        </p:nvSpPr>
        <p:spPr>
          <a:xfrm>
            <a:off x="3290182"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3" name="!!Token">
            <a:extLst>
              <a:ext uri="{FF2B5EF4-FFF2-40B4-BE49-F238E27FC236}">
                <a16:creationId xmlns:a16="http://schemas.microsoft.com/office/drawing/2014/main" id="{FB80B4EF-5808-4EF6-AFA9-CB27B1A2AEB7}"/>
              </a:ext>
            </a:extLst>
          </p:cNvPr>
          <p:cNvSpPr txBox="1"/>
          <p:nvPr/>
        </p:nvSpPr>
        <p:spPr>
          <a:xfrm>
            <a:off x="3352800" y="3041278"/>
            <a:ext cx="3724096"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 GET /foo/42</a:t>
            </a:r>
          </a:p>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chemeClr val="accent2">
                    <a:lumMod val="50000"/>
                  </a:schemeClr>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sp>
        <p:nvSpPr>
          <p:cNvPr id="6" name="!!TitleBG">
            <a:extLst>
              <a:ext uri="{FF2B5EF4-FFF2-40B4-BE49-F238E27FC236}">
                <a16:creationId xmlns:a16="http://schemas.microsoft.com/office/drawing/2014/main" id="{3042985F-D0F3-20A9-F4D1-1F59AD38D4C9}"/>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E7A9E6EC-AE56-115E-67E8-DDEC937743FD}"/>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9" name="!!Sidebar">
            <a:extLst>
              <a:ext uri="{FF2B5EF4-FFF2-40B4-BE49-F238E27FC236}">
                <a16:creationId xmlns:a16="http://schemas.microsoft.com/office/drawing/2014/main" id="{D6319B40-2E39-D023-5FF9-C02B82E9FBAC}"/>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1505455210"/>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2"/>
          <p:cNvSpPr>
            <a:spLocks noGrp="1"/>
          </p:cNvSpPr>
          <p:nvPr>
            <p:ph type="title"/>
          </p:nvPr>
        </p:nvSpPr>
        <p:spPr>
          <a:xfrm>
            <a:off x="838200" y="-1311275"/>
            <a:ext cx="10515600" cy="1325563"/>
          </a:xfrm>
        </p:spPr>
        <p:txBody>
          <a:bodyPr>
            <a:normAutofit/>
          </a:bodyPr>
          <a:lstStyle/>
          <a:p>
            <a:r>
              <a:rPr lang="en-US" sz="4800" dirty="0"/>
              <a:t>What’s on the agenda?</a:t>
            </a:r>
          </a:p>
        </p:txBody>
      </p:sp>
      <p:sp>
        <p:nvSpPr>
          <p:cNvPr id="3" name="Content Placeholder 2"/>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Identity</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Authentication</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Authorization</a:t>
            </a:r>
            <a:br>
              <a:rPr lang="en-US" sz="4000" dirty="0">
                <a:solidFill>
                  <a:srgbClr val="FD7D00"/>
                </a:solidFill>
              </a:rPr>
            </a:br>
            <a:endParaRPr lang="en-US" sz="4000" dirty="0">
              <a:solidFill>
                <a:srgbClr val="FD7D00"/>
              </a:solidFill>
            </a:endParaRPr>
          </a:p>
          <a:p>
            <a:endParaRPr lang="en-US" sz="4000" dirty="0">
              <a:solidFill>
                <a:schemeClr val="bg1"/>
              </a:solidFill>
            </a:endParaRPr>
          </a:p>
          <a:p>
            <a:endParaRPr lang="en-US" dirty="0"/>
          </a:p>
          <a:p>
            <a:endParaRPr lang="en-US" dirty="0"/>
          </a:p>
          <a:p>
            <a:endParaRPr lang="en-US" dirty="0"/>
          </a:p>
        </p:txBody>
      </p:sp>
      <p:grpSp>
        <p:nvGrpSpPr>
          <p:cNvPr id="4" name="Group 3">
            <a:extLst>
              <a:ext uri="{FF2B5EF4-FFF2-40B4-BE49-F238E27FC236}">
                <a16:creationId xmlns:a16="http://schemas.microsoft.com/office/drawing/2014/main" id="{8B68A815-CA33-9681-A1F0-FB4AA51313BF}"/>
              </a:ext>
            </a:extLst>
          </p:cNvPr>
          <p:cNvGrpSpPr/>
          <p:nvPr/>
        </p:nvGrpSpPr>
        <p:grpSpPr>
          <a:xfrm>
            <a:off x="99282" y="2526657"/>
            <a:ext cx="1746757" cy="2261244"/>
            <a:chOff x="9592919" y="3281030"/>
            <a:chExt cx="2412301" cy="3122817"/>
          </a:xfrm>
        </p:grpSpPr>
        <p:sp>
          <p:nvSpPr>
            <p:cNvPr id="5" name="Freeform 158">
              <a:extLst>
                <a:ext uri="{FF2B5EF4-FFF2-40B4-BE49-F238E27FC236}">
                  <a16:creationId xmlns:a16="http://schemas.microsoft.com/office/drawing/2014/main" id="{4D2A0295-3DE7-B35C-5CA5-B036A15F3EEF}"/>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6" name="Group 5">
              <a:extLst>
                <a:ext uri="{FF2B5EF4-FFF2-40B4-BE49-F238E27FC236}">
                  <a16:creationId xmlns:a16="http://schemas.microsoft.com/office/drawing/2014/main" id="{D66C2135-6534-7E1F-A432-770E9C3B0538}"/>
                </a:ext>
              </a:extLst>
            </p:cNvPr>
            <p:cNvGrpSpPr/>
            <p:nvPr/>
          </p:nvGrpSpPr>
          <p:grpSpPr>
            <a:xfrm>
              <a:off x="10528695" y="4589748"/>
              <a:ext cx="560994" cy="1088627"/>
              <a:chOff x="6048941" y="4798352"/>
              <a:chExt cx="549031" cy="1349261"/>
            </a:xfrm>
          </p:grpSpPr>
          <p:grpSp>
            <p:nvGrpSpPr>
              <p:cNvPr id="9" name="Group 8">
                <a:extLst>
                  <a:ext uri="{FF2B5EF4-FFF2-40B4-BE49-F238E27FC236}">
                    <a16:creationId xmlns:a16="http://schemas.microsoft.com/office/drawing/2014/main" id="{C7CC45E5-B740-5C89-215E-D6DC71CD4EBE}"/>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FCA46B20-F9F6-DF2F-B9AB-ED65864677F7}"/>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D65653A1-3B6D-9F05-7073-F58B02F9B07C}"/>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0" name="Freeform 165">
                <a:extLst>
                  <a:ext uri="{FF2B5EF4-FFF2-40B4-BE49-F238E27FC236}">
                    <a16:creationId xmlns:a16="http://schemas.microsoft.com/office/drawing/2014/main" id="{891E75CA-0931-F270-2BA3-8442105068A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7" name="Freeform 161">
              <a:extLst>
                <a:ext uri="{FF2B5EF4-FFF2-40B4-BE49-F238E27FC236}">
                  <a16:creationId xmlns:a16="http://schemas.microsoft.com/office/drawing/2014/main" id="{A9B455E7-331C-3866-442C-34395878A1B5}"/>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Freeform 11">
              <a:extLst>
                <a:ext uri="{FF2B5EF4-FFF2-40B4-BE49-F238E27FC236}">
                  <a16:creationId xmlns:a16="http://schemas.microsoft.com/office/drawing/2014/main" id="{84B8C0A4-BD77-64BB-72E3-EE448BF91ED2}"/>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3" name="Picture 2">
            <a:extLst>
              <a:ext uri="{FF2B5EF4-FFF2-40B4-BE49-F238E27FC236}">
                <a16:creationId xmlns:a16="http://schemas.microsoft.com/office/drawing/2014/main" id="{AAC3A4B9-56E7-0089-4008-9637DD86C95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240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4" name="Rectangle: Rounded Corners 23">
            <a:extLst>
              <a:ext uri="{FF2B5EF4-FFF2-40B4-BE49-F238E27FC236}">
                <a16:creationId xmlns:a16="http://schemas.microsoft.com/office/drawing/2014/main" id="{414FF32A-32CA-28D3-4088-2A7A0CA5091F}"/>
              </a:ext>
            </a:extLst>
          </p:cNvPr>
          <p:cNvSpPr/>
          <p:nvPr/>
        </p:nvSpPr>
        <p:spPr>
          <a:xfrm>
            <a:off x="4254707" y="2962241"/>
            <a:ext cx="3684076" cy="95891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Courier New" panose="02070309020205020404" pitchFamily="49" charset="0"/>
                <a:cs typeface="Courier New" panose="02070309020205020404" pitchFamily="49" charset="0"/>
              </a:rPr>
              <a:t>GET</a:t>
            </a:r>
            <a:r>
              <a:rPr lang="en-US" sz="3200" dirty="0">
                <a:solidFill>
                  <a:schemeClr val="tx1"/>
                </a:solidFill>
                <a:latin typeface="Courier New" panose="02070309020205020404" pitchFamily="49" charset="0"/>
                <a:cs typeface="Courier New" panose="02070309020205020404" pitchFamily="49" charset="0"/>
              </a:rPr>
              <a:t> </a:t>
            </a:r>
            <a:r>
              <a:rPr lang="en-US" sz="3200" b="1" dirty="0">
                <a:solidFill>
                  <a:schemeClr val="tx1"/>
                </a:solidFill>
                <a:latin typeface="Courier New" panose="02070309020205020404" pitchFamily="49" charset="0"/>
                <a:cs typeface="Courier New" panose="02070309020205020404" pitchFamily="49" charset="0"/>
              </a:rPr>
              <a:t>/foo/42</a:t>
            </a:r>
          </a:p>
        </p:txBody>
      </p:sp>
      <p:pic>
        <p:nvPicPr>
          <p:cNvPr id="25" name="Picture 24">
            <a:extLst>
              <a:ext uri="{FF2B5EF4-FFF2-40B4-BE49-F238E27FC236}">
                <a16:creationId xmlns:a16="http://schemas.microsoft.com/office/drawing/2014/main" id="{A2403DF5-90F6-7640-E7CE-3CE4BEA56319}"/>
              </a:ext>
            </a:extLst>
          </p:cNvPr>
          <p:cNvPicPr>
            <a:picLocks noChangeAspect="1"/>
          </p:cNvPicPr>
          <p:nvPr/>
        </p:nvPicPr>
        <p:blipFill>
          <a:blip r:embed="rId4"/>
          <a:stretch>
            <a:fillRect/>
          </a:stretch>
        </p:blipFill>
        <p:spPr>
          <a:xfrm>
            <a:off x="9591587" y="2234299"/>
            <a:ext cx="2239254" cy="2389401"/>
          </a:xfrm>
          <a:prstGeom prst="rect">
            <a:avLst/>
          </a:prstGeom>
        </p:spPr>
      </p:pic>
    </p:spTree>
    <p:extLst>
      <p:ext uri="{BB962C8B-B14F-4D97-AF65-F5344CB8AC3E}">
        <p14:creationId xmlns:p14="http://schemas.microsoft.com/office/powerpoint/2010/main" val="3010597248"/>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Subtitle">
            <a:extLst>
              <a:ext uri="{FF2B5EF4-FFF2-40B4-BE49-F238E27FC236}">
                <a16:creationId xmlns:a16="http://schemas.microsoft.com/office/drawing/2014/main" id="{757D05A8-038C-06E3-F2EE-8553F508A25A}"/>
              </a:ext>
            </a:extLst>
          </p:cNvPr>
          <p:cNvSpPr txBox="1"/>
          <p:nvPr/>
        </p:nvSpPr>
        <p:spPr>
          <a:xfrm>
            <a:off x="45803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5" name="!!Sidebar">
            <a:extLst>
              <a:ext uri="{FF2B5EF4-FFF2-40B4-BE49-F238E27FC236}">
                <a16:creationId xmlns:a16="http://schemas.microsoft.com/office/drawing/2014/main" id="{591C2A76-0013-D0AF-5D60-135DF183C553}"/>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Authentication</a:t>
            </a:r>
          </a:p>
        </p:txBody>
      </p:sp>
      <p:pic>
        <p:nvPicPr>
          <p:cNvPr id="2" name="Picture 1">
            <a:extLst>
              <a:ext uri="{FF2B5EF4-FFF2-40B4-BE49-F238E27FC236}">
                <a16:creationId xmlns:a16="http://schemas.microsoft.com/office/drawing/2014/main" id="{B35A93F4-A16E-985D-14AF-7D6ADFE40385}"/>
              </a:ext>
            </a:extLst>
          </p:cNvPr>
          <p:cNvPicPr>
            <a:picLocks noChangeAspect="1"/>
          </p:cNvPicPr>
          <p:nvPr/>
        </p:nvPicPr>
        <p:blipFill>
          <a:blip r:embed="rId3"/>
          <a:stretch>
            <a:fillRect/>
          </a:stretch>
        </p:blipFill>
        <p:spPr>
          <a:xfrm>
            <a:off x="7470516" y="3497531"/>
            <a:ext cx="930283" cy="992661"/>
          </a:xfrm>
          <a:prstGeom prst="rect">
            <a:avLst/>
          </a:prstGeom>
        </p:spPr>
      </p:pic>
      <p:grpSp>
        <p:nvGrpSpPr>
          <p:cNvPr id="3" name="Group 2">
            <a:extLst>
              <a:ext uri="{FF2B5EF4-FFF2-40B4-BE49-F238E27FC236}">
                <a16:creationId xmlns:a16="http://schemas.microsoft.com/office/drawing/2014/main" id="{E7DF40AD-0F23-E5C1-DC2E-FBCA942363AD}"/>
              </a:ext>
            </a:extLst>
          </p:cNvPr>
          <p:cNvGrpSpPr/>
          <p:nvPr/>
        </p:nvGrpSpPr>
        <p:grpSpPr>
          <a:xfrm>
            <a:off x="7470516" y="2384859"/>
            <a:ext cx="4639023" cy="1016935"/>
            <a:chOff x="-1881491" y="3216501"/>
            <a:chExt cx="4639023" cy="1016935"/>
          </a:xfrm>
        </p:grpSpPr>
        <p:pic>
          <p:nvPicPr>
            <p:cNvPr id="4" name="Picture 3">
              <a:extLst>
                <a:ext uri="{FF2B5EF4-FFF2-40B4-BE49-F238E27FC236}">
                  <a16:creationId xmlns:a16="http://schemas.microsoft.com/office/drawing/2014/main" id="{63CDBF9F-D6A1-CDF4-D53C-6F05955589F6}"/>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6" name="Rectangle: Rounded Corners 5">
              <a:extLst>
                <a:ext uri="{FF2B5EF4-FFF2-40B4-BE49-F238E27FC236}">
                  <a16:creationId xmlns:a16="http://schemas.microsoft.com/office/drawing/2014/main" id="{11E9AD59-4573-6BAE-E99F-0E3F06DC6D25}"/>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7746A9F0-98E1-73AB-6AD3-DF25D4082C2D}"/>
                </a:ext>
              </a:extLst>
            </p:cNvPr>
            <p:cNvGrpSpPr/>
            <p:nvPr/>
          </p:nvGrpSpPr>
          <p:grpSpPr>
            <a:xfrm>
              <a:off x="-576426" y="3356578"/>
              <a:ext cx="528269" cy="683865"/>
              <a:chOff x="9592919" y="3281030"/>
              <a:chExt cx="2412301" cy="3122817"/>
            </a:xfrm>
          </p:grpSpPr>
          <p:sp>
            <p:nvSpPr>
              <p:cNvPr id="12" name="Freeform 158">
                <a:extLst>
                  <a:ext uri="{FF2B5EF4-FFF2-40B4-BE49-F238E27FC236}">
                    <a16:creationId xmlns:a16="http://schemas.microsoft.com/office/drawing/2014/main" id="{433BA90C-C8B3-7C41-78A9-69D131CAD760}"/>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1B85A293-1163-65AF-80B2-BF9D42458DC6}"/>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B83865E3-6B4A-4023-6664-DCB0278D7E0A}"/>
                    </a:ext>
                  </a:extLst>
                </p:cNvPr>
                <p:cNvGrpSpPr/>
                <p:nvPr/>
              </p:nvGrpSpPr>
              <p:grpSpPr>
                <a:xfrm>
                  <a:off x="6048941" y="4798352"/>
                  <a:ext cx="542456" cy="1088197"/>
                  <a:chOff x="6048941" y="4798352"/>
                  <a:chExt cx="542456" cy="1088197"/>
                </a:xfrm>
              </p:grpSpPr>
              <p:sp>
                <p:nvSpPr>
                  <p:cNvPr id="19" name="Freeform 159">
                    <a:extLst>
                      <a:ext uri="{FF2B5EF4-FFF2-40B4-BE49-F238E27FC236}">
                        <a16:creationId xmlns:a16="http://schemas.microsoft.com/office/drawing/2014/main" id="{A10A28F0-0CEE-E82C-2431-F962954329AC}"/>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0">
                    <a:extLst>
                      <a:ext uri="{FF2B5EF4-FFF2-40B4-BE49-F238E27FC236}">
                        <a16:creationId xmlns:a16="http://schemas.microsoft.com/office/drawing/2014/main" id="{5880F0D4-A66F-254F-DE53-44FE179B3E70}"/>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8" name="Freeform 165">
                  <a:extLst>
                    <a:ext uri="{FF2B5EF4-FFF2-40B4-BE49-F238E27FC236}">
                      <a16:creationId xmlns:a16="http://schemas.microsoft.com/office/drawing/2014/main" id="{4ED38140-FD79-8A34-7385-6ED74FCFBEF6}"/>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D70F68A2-34B6-CB87-CE9E-3F9A2D83EF8A}"/>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DD67CEC5-FFD4-AD35-6C2B-9E828CF643E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9516F0A9-B74B-2EA4-8F3C-2FD0EDE8CF46}"/>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0" name="TextBox 9">
              <a:extLst>
                <a:ext uri="{FF2B5EF4-FFF2-40B4-BE49-F238E27FC236}">
                  <a16:creationId xmlns:a16="http://schemas.microsoft.com/office/drawing/2014/main" id="{6941FB72-7044-0F3B-B41B-059F8A5B52C8}"/>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11" name="!!ApiKeyTxt">
              <a:extLst>
                <a:ext uri="{FF2B5EF4-FFF2-40B4-BE49-F238E27FC236}">
                  <a16:creationId xmlns:a16="http://schemas.microsoft.com/office/drawing/2014/main" id="{BC2F43F0-B38C-4591-56D3-8A4C8ACD15A1}"/>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21" name="TextBox 20">
            <a:extLst>
              <a:ext uri="{FF2B5EF4-FFF2-40B4-BE49-F238E27FC236}">
                <a16:creationId xmlns:a16="http://schemas.microsoft.com/office/drawing/2014/main" id="{F8DE6053-09AF-A2D5-7546-1E4577C600BC}"/>
              </a:ext>
            </a:extLst>
          </p:cNvPr>
          <p:cNvSpPr txBox="1"/>
          <p:nvPr/>
        </p:nvSpPr>
        <p:spPr>
          <a:xfrm>
            <a:off x="-44450" y="4806662"/>
            <a:ext cx="7334250" cy="1077218"/>
          </a:xfrm>
          <a:prstGeom prst="rect">
            <a:avLst/>
          </a:prstGeom>
          <a:noFill/>
        </p:spPr>
        <p:txBody>
          <a:bodyPr wrap="square" rtlCol="0">
            <a:spAutoFit/>
          </a:bodyPr>
          <a:lstStyle/>
          <a:p>
            <a:pPr algn="ctr"/>
            <a:r>
              <a:rPr lang="en-US" sz="3200" dirty="0">
                <a:solidFill>
                  <a:srgbClr val="FF0000"/>
                </a:solidFill>
                <a:latin typeface="Corbel" panose="020B0503020204020204" pitchFamily="34" charset="0"/>
              </a:rPr>
              <a:t>JavaScript is an insecure client;</a:t>
            </a:r>
          </a:p>
          <a:p>
            <a:pPr algn="ctr"/>
            <a:r>
              <a:rPr lang="en-US" sz="3200" dirty="0">
                <a:solidFill>
                  <a:srgbClr val="FF0000"/>
                </a:solidFill>
                <a:latin typeface="Corbel" panose="020B0503020204020204" pitchFamily="34" charset="0"/>
              </a:rPr>
              <a:t>it </a:t>
            </a:r>
            <a:r>
              <a:rPr lang="en-US" sz="3200" b="1" dirty="0">
                <a:solidFill>
                  <a:srgbClr val="FF0000"/>
                </a:solidFill>
                <a:latin typeface="Corbel" panose="020B0503020204020204" pitchFamily="34" charset="0"/>
              </a:rPr>
              <a:t>cannot</a:t>
            </a:r>
            <a:r>
              <a:rPr lang="en-US" sz="3200" dirty="0">
                <a:solidFill>
                  <a:srgbClr val="FF0000"/>
                </a:solidFill>
                <a:latin typeface="Corbel" panose="020B0503020204020204" pitchFamily="34" charset="0"/>
              </a:rPr>
              <a:t> securely store the key!</a:t>
            </a:r>
          </a:p>
        </p:txBody>
      </p:sp>
      <p:grpSp>
        <p:nvGrpSpPr>
          <p:cNvPr id="23" name="Group 22">
            <a:extLst>
              <a:ext uri="{FF2B5EF4-FFF2-40B4-BE49-F238E27FC236}">
                <a16:creationId xmlns:a16="http://schemas.microsoft.com/office/drawing/2014/main" id="{22BA22B2-E2FA-6E52-9703-9C44B7D65F86}"/>
              </a:ext>
            </a:extLst>
          </p:cNvPr>
          <p:cNvGrpSpPr/>
          <p:nvPr/>
        </p:nvGrpSpPr>
        <p:grpSpPr>
          <a:xfrm>
            <a:off x="1788045" y="3462678"/>
            <a:ext cx="970095" cy="1163472"/>
            <a:chOff x="1788045" y="2802278"/>
            <a:chExt cx="970095" cy="1163472"/>
          </a:xfrm>
        </p:grpSpPr>
        <p:pic>
          <p:nvPicPr>
            <p:cNvPr id="45" name="Picture 2">
              <a:extLst>
                <a:ext uri="{FF2B5EF4-FFF2-40B4-BE49-F238E27FC236}">
                  <a16:creationId xmlns:a16="http://schemas.microsoft.com/office/drawing/2014/main" id="{41EBC27C-181A-3C49-98F8-B6211A4A1A0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46" name="TextBox 45">
              <a:extLst>
                <a:ext uri="{FF2B5EF4-FFF2-40B4-BE49-F238E27FC236}">
                  <a16:creationId xmlns:a16="http://schemas.microsoft.com/office/drawing/2014/main" id="{E53C0379-B6DA-7C52-4182-2E6C696D67E4}"/>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47" name="Rectangle: Rounded Corners 46">
            <a:extLst>
              <a:ext uri="{FF2B5EF4-FFF2-40B4-BE49-F238E27FC236}">
                <a16:creationId xmlns:a16="http://schemas.microsoft.com/office/drawing/2014/main" id="{2D9095F1-E562-26A9-B445-732FE36B8D2E}"/>
              </a:ext>
            </a:extLst>
          </p:cNvPr>
          <p:cNvSpPr/>
          <p:nvPr/>
        </p:nvSpPr>
        <p:spPr>
          <a:xfrm>
            <a:off x="1562100" y="3329327"/>
            <a:ext cx="1326050" cy="1483973"/>
          </a:xfrm>
          <a:prstGeom prst="roundRect">
            <a:avLst/>
          </a:prstGeom>
          <a:noFill/>
          <a:ln w="19050">
            <a:solidFill>
              <a:srgbClr val="FF47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51" name="!!Txt3">
            <a:extLst>
              <a:ext uri="{FF2B5EF4-FFF2-40B4-BE49-F238E27FC236}">
                <a16:creationId xmlns:a16="http://schemas.microsoft.com/office/drawing/2014/main" id="{F5920635-2BF3-2748-417C-F4DB7FB8E387}"/>
              </a:ext>
            </a:extLst>
          </p:cNvPr>
          <p:cNvSpPr txBox="1"/>
          <p:nvPr/>
        </p:nvSpPr>
        <p:spPr>
          <a:xfrm>
            <a:off x="2625901" y="3366881"/>
            <a:ext cx="3470099" cy="400110"/>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 </a:t>
            </a:r>
            <a:r>
              <a:rPr lang="en-US" sz="2000" dirty="0" err="1">
                <a:solidFill>
                  <a:schemeClr val="bg1"/>
                </a:solidFill>
                <a:latin typeface="Courier New" panose="02070309020205020404" pitchFamily="49" charset="0"/>
                <a:cs typeface="Courier New" panose="02070309020205020404" pitchFamily="49" charset="0"/>
              </a:rPr>
              <a:t>apiKey</a:t>
            </a:r>
            <a:r>
              <a:rPr lang="en-US" sz="2000" dirty="0">
                <a:solidFill>
                  <a:schemeClr val="bg1"/>
                </a:solidFill>
                <a:latin typeface="Courier New" panose="02070309020205020404" pitchFamily="49" charset="0"/>
                <a:cs typeface="Courier New" panose="02070309020205020404" pitchFamily="49" charset="0"/>
              </a:rPr>
              <a:t>: "FG75…" }</a:t>
            </a:r>
          </a:p>
        </p:txBody>
      </p:sp>
    </p:spTree>
    <p:extLst>
      <p:ext uri="{BB962C8B-B14F-4D97-AF65-F5344CB8AC3E}">
        <p14:creationId xmlns:p14="http://schemas.microsoft.com/office/powerpoint/2010/main" val="380086906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invX="1"/>
      </p:transition>
    </mc:Choice>
    <mc:Fallback xmlns="">
      <p:transition spd="slow">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1497281"/>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1462428"/>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14972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1713726"/>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17882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17882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997863"/>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057653"/>
            <a:ext cx="4290500"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161394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cxnSp>
        <p:nvCxnSpPr>
          <p:cNvPr id="13" name="Arrow 1">
            <a:extLst>
              <a:ext uri="{FF2B5EF4-FFF2-40B4-BE49-F238E27FC236}">
                <a16:creationId xmlns:a16="http://schemas.microsoft.com/office/drawing/2014/main" id="{2B2A1A40-3F5D-926E-ED3B-0B76355DF102}"/>
              </a:ext>
            </a:extLst>
          </p:cNvPr>
          <p:cNvCxnSpPr>
            <a:cxnSpLocks/>
          </p:cNvCxnSpPr>
          <p:nvPr/>
        </p:nvCxnSpPr>
        <p:spPr>
          <a:xfrm flipH="1">
            <a:off x="3012000" y="2395894"/>
            <a:ext cx="4290500"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5" name="Arrow 1">
            <a:extLst>
              <a:ext uri="{FF2B5EF4-FFF2-40B4-BE49-F238E27FC236}">
                <a16:creationId xmlns:a16="http://schemas.microsoft.com/office/drawing/2014/main" id="{4B135522-1B61-75B1-82B8-2847681A944E}"/>
              </a:ext>
            </a:extLst>
          </p:cNvPr>
          <p:cNvCxnSpPr>
            <a:cxnSpLocks/>
          </p:cNvCxnSpPr>
          <p:nvPr/>
        </p:nvCxnSpPr>
        <p:spPr>
          <a:xfrm>
            <a:off x="3012000" y="3773522"/>
            <a:ext cx="4290500"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5" name="!!TokenBG">
            <a:extLst>
              <a:ext uri="{FF2B5EF4-FFF2-40B4-BE49-F238E27FC236}">
                <a16:creationId xmlns:a16="http://schemas.microsoft.com/office/drawing/2014/main" id="{996FD77B-6469-4DC3-4A7E-0707057BA916}"/>
              </a:ext>
            </a:extLst>
          </p:cNvPr>
          <p:cNvSpPr/>
          <p:nvPr/>
        </p:nvSpPr>
        <p:spPr>
          <a:xfrm>
            <a:off x="3290182"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16" name="!!Token">
            <a:extLst>
              <a:ext uri="{FF2B5EF4-FFF2-40B4-BE49-F238E27FC236}">
                <a16:creationId xmlns:a16="http://schemas.microsoft.com/office/drawing/2014/main" id="{D32F137F-9D6F-1AFF-C50F-02A138761681}"/>
              </a:ext>
            </a:extLst>
          </p:cNvPr>
          <p:cNvSpPr txBox="1"/>
          <p:nvPr/>
        </p:nvSpPr>
        <p:spPr>
          <a:xfrm>
            <a:off x="3352800" y="3041278"/>
            <a:ext cx="3724096"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 GET /foo/42</a:t>
            </a:r>
          </a:p>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rgbClr val="D37011"/>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sp>
        <p:nvSpPr>
          <p:cNvPr id="6" name="!!TitleBG">
            <a:extLst>
              <a:ext uri="{FF2B5EF4-FFF2-40B4-BE49-F238E27FC236}">
                <a16:creationId xmlns:a16="http://schemas.microsoft.com/office/drawing/2014/main" id="{C94392EA-6C71-E8F8-3EED-F395B308F392}"/>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8400FA99-4ED4-F61D-0915-CABF02C1CD04}"/>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7" name="!!Sidebar">
            <a:extLst>
              <a:ext uri="{FF2B5EF4-FFF2-40B4-BE49-F238E27FC236}">
                <a16:creationId xmlns:a16="http://schemas.microsoft.com/office/drawing/2014/main" id="{55F3B78B-D809-A436-0511-7B2870EF19DD}"/>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4" name="TextBox 3">
            <a:extLst>
              <a:ext uri="{FF2B5EF4-FFF2-40B4-BE49-F238E27FC236}">
                <a16:creationId xmlns:a16="http://schemas.microsoft.com/office/drawing/2014/main" id="{91EDDB75-89E4-3CBA-0DD3-8F1CEE018F62}"/>
              </a:ext>
            </a:extLst>
          </p:cNvPr>
          <p:cNvSpPr txBox="1"/>
          <p:nvPr/>
        </p:nvSpPr>
        <p:spPr>
          <a:xfrm>
            <a:off x="52614" y="4429317"/>
            <a:ext cx="7334250" cy="1077218"/>
          </a:xfrm>
          <a:prstGeom prst="rect">
            <a:avLst/>
          </a:prstGeom>
          <a:noFill/>
        </p:spPr>
        <p:txBody>
          <a:bodyPr wrap="square" rtlCol="0">
            <a:spAutoFit/>
          </a:bodyPr>
          <a:lstStyle/>
          <a:p>
            <a:pPr algn="ctr"/>
            <a:r>
              <a:rPr lang="en-US" sz="3200" dirty="0">
                <a:solidFill>
                  <a:srgbClr val="FF0000"/>
                </a:solidFill>
                <a:latin typeface="Corbel" panose="020B0503020204020204" pitchFamily="34" charset="0"/>
              </a:rPr>
              <a:t>JavaScript is an insecure client;</a:t>
            </a:r>
          </a:p>
          <a:p>
            <a:pPr algn="ctr"/>
            <a:r>
              <a:rPr lang="en-US" sz="3200" dirty="0">
                <a:solidFill>
                  <a:srgbClr val="FF0000"/>
                </a:solidFill>
                <a:latin typeface="Corbel" panose="020B0503020204020204" pitchFamily="34" charset="0"/>
              </a:rPr>
              <a:t>how does it securely store the token? </a:t>
            </a:r>
          </a:p>
        </p:txBody>
      </p:sp>
      <p:sp>
        <p:nvSpPr>
          <p:cNvPr id="14" name="Rectangle: Rounded Corners 13">
            <a:extLst>
              <a:ext uri="{FF2B5EF4-FFF2-40B4-BE49-F238E27FC236}">
                <a16:creationId xmlns:a16="http://schemas.microsoft.com/office/drawing/2014/main" id="{9B3B3972-FDDB-6720-ABB5-7016F3D9EEAB}"/>
              </a:ext>
            </a:extLst>
          </p:cNvPr>
          <p:cNvSpPr/>
          <p:nvPr/>
        </p:nvSpPr>
        <p:spPr>
          <a:xfrm>
            <a:off x="1659164" y="1369926"/>
            <a:ext cx="1326050" cy="1483973"/>
          </a:xfrm>
          <a:prstGeom prst="roundRect">
            <a:avLst/>
          </a:prstGeom>
          <a:noFill/>
          <a:ln w="19050">
            <a:solidFill>
              <a:srgbClr val="FF47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cxnSp>
        <p:nvCxnSpPr>
          <p:cNvPr id="8" name="!!Arrow 4">
            <a:extLst>
              <a:ext uri="{FF2B5EF4-FFF2-40B4-BE49-F238E27FC236}">
                <a16:creationId xmlns:a16="http://schemas.microsoft.com/office/drawing/2014/main" id="{0411DF9A-ACF8-1D8A-0FDB-7FCBEB247030}"/>
              </a:ext>
            </a:extLst>
          </p:cNvPr>
          <p:cNvCxnSpPr>
            <a:cxnSpLocks/>
          </p:cNvCxnSpPr>
          <p:nvPr/>
        </p:nvCxnSpPr>
        <p:spPr>
          <a:xfrm flipV="1">
            <a:off x="2325843" y="2853899"/>
            <a:ext cx="0" cy="1699440"/>
          </a:xfrm>
          <a:prstGeom prst="straightConnector1">
            <a:avLst/>
          </a:prstGeom>
          <a:ln w="28575">
            <a:solidFill>
              <a:srgbClr val="C00000"/>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6908450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4"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15" name="TextBox 14">
            <a:extLst>
              <a:ext uri="{FF2B5EF4-FFF2-40B4-BE49-F238E27FC236}">
                <a16:creationId xmlns:a16="http://schemas.microsoft.com/office/drawing/2014/main" id="{B5AC18B5-7BF9-0FFC-71C5-56C050CA6CB3}"/>
              </a:ext>
            </a:extLst>
          </p:cNvPr>
          <p:cNvSpPr txBox="1"/>
          <p:nvPr/>
        </p:nvSpPr>
        <p:spPr>
          <a:xfrm>
            <a:off x="12641948" y="1618002"/>
            <a:ext cx="5235537" cy="584775"/>
          </a:xfrm>
          <a:prstGeom prst="rect">
            <a:avLst/>
          </a:prstGeom>
          <a:noFill/>
        </p:spPr>
        <p:txBody>
          <a:bodyPr wrap="square" rtlCol="0">
            <a:spAutoFit/>
          </a:bodyPr>
          <a:lstStyle/>
          <a:p>
            <a:r>
              <a:rPr lang="en-US" sz="3200" dirty="0">
                <a:solidFill>
                  <a:schemeClr val="bg1">
                    <a:lumMod val="95000"/>
                  </a:schemeClr>
                </a:solidFill>
                <a:latin typeface="Corbel" panose="020B0503020204020204" pitchFamily="34" charset="0"/>
              </a:rPr>
              <a:t>Short-lived </a:t>
            </a:r>
            <a:r>
              <a:rPr lang="en-US" sz="3200" b="1" dirty="0">
                <a:solidFill>
                  <a:schemeClr val="bg1">
                    <a:lumMod val="95000"/>
                  </a:schemeClr>
                </a:solidFill>
                <a:latin typeface="Corbel" panose="020B0503020204020204" pitchFamily="34" charset="0"/>
              </a:rPr>
              <a:t>access token</a:t>
            </a:r>
          </a:p>
        </p:txBody>
      </p:sp>
      <p:sp>
        <p:nvSpPr>
          <p:cNvPr id="23" name="Rectangle: Rounded Corners 22">
            <a:extLst>
              <a:ext uri="{FF2B5EF4-FFF2-40B4-BE49-F238E27FC236}">
                <a16:creationId xmlns:a16="http://schemas.microsoft.com/office/drawing/2014/main" id="{FF943A98-1529-DA22-728C-B372D7BC056F}"/>
              </a:ext>
            </a:extLst>
          </p:cNvPr>
          <p:cNvSpPr/>
          <p:nvPr/>
        </p:nvSpPr>
        <p:spPr>
          <a:xfrm>
            <a:off x="6005420" y="2046340"/>
            <a:ext cx="2224157" cy="1233655"/>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Box 2">
            <a:extLst>
              <a:ext uri="{FF2B5EF4-FFF2-40B4-BE49-F238E27FC236}">
                <a16:creationId xmlns:a16="http://schemas.microsoft.com/office/drawing/2014/main" id="{467651A9-FBC6-58A0-7478-66E3639862E7}"/>
              </a:ext>
            </a:extLst>
          </p:cNvPr>
          <p:cNvSpPr txBox="1"/>
          <p:nvPr/>
        </p:nvSpPr>
        <p:spPr>
          <a:xfrm>
            <a:off x="6069428" y="2037196"/>
            <a:ext cx="2433440"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25" name="!!txtAdmin">
            <a:extLst>
              <a:ext uri="{FF2B5EF4-FFF2-40B4-BE49-F238E27FC236}">
                <a16:creationId xmlns:a16="http://schemas.microsoft.com/office/drawing/2014/main" id="{082CFB8F-338F-2FD4-A41E-8D1C3986640A}"/>
              </a:ext>
            </a:extLst>
          </p:cNvPr>
          <p:cNvSpPr txBox="1"/>
          <p:nvPr/>
        </p:nvSpPr>
        <p:spPr>
          <a:xfrm>
            <a:off x="6179156" y="2596576"/>
            <a:ext cx="2392791" cy="369332"/>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p:txBody>
      </p:sp>
      <p:sp>
        <p:nvSpPr>
          <p:cNvPr id="4" name="!!Txt4">
            <a:extLst>
              <a:ext uri="{FF2B5EF4-FFF2-40B4-BE49-F238E27FC236}">
                <a16:creationId xmlns:a16="http://schemas.microsoft.com/office/drawing/2014/main" id="{56038508-5035-6AC2-A3EB-1F07F26A840A}"/>
              </a:ext>
            </a:extLst>
          </p:cNvPr>
          <p:cNvSpPr txBox="1"/>
          <p:nvPr/>
        </p:nvSpPr>
        <p:spPr>
          <a:xfrm>
            <a:off x="4073653" y="3776610"/>
            <a:ext cx="4289298" cy="830997"/>
          </a:xfrm>
          <a:prstGeom prst="rect">
            <a:avLst/>
          </a:prstGeom>
          <a:noFill/>
        </p:spPr>
        <p:txBody>
          <a:bodyPr wrap="square" rtlCol="0">
            <a:spAutoFit/>
          </a:bodyPr>
          <a:lstStyle/>
          <a:p>
            <a:pPr algn="ctr"/>
            <a:r>
              <a:rPr lang="en-US" sz="2400" dirty="0">
                <a:solidFill>
                  <a:srgbClr val="FF0000"/>
                </a:solidFill>
                <a:latin typeface="Corbel" panose="020B0503020204020204" pitchFamily="34" charset="0"/>
              </a:rPr>
              <a:t>Anyone that can view the token</a:t>
            </a:r>
            <a:br>
              <a:rPr lang="en-US" sz="2400"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can</a:t>
            </a:r>
            <a:r>
              <a:rPr lang="en-US" sz="2400" dirty="0">
                <a:solidFill>
                  <a:srgbClr val="FF0000"/>
                </a:solidFill>
                <a:latin typeface="Corbel" panose="020B0503020204020204" pitchFamily="34" charset="0"/>
              </a:rPr>
              <a:t> </a:t>
            </a:r>
            <a:r>
              <a:rPr lang="en-US" sz="2400" b="1" dirty="0">
                <a:solidFill>
                  <a:srgbClr val="FF0000"/>
                </a:solidFill>
                <a:latin typeface="Corbel" panose="020B0503020204020204" pitchFamily="34" charset="0"/>
              </a:rPr>
              <a:t>view the claims</a:t>
            </a:r>
          </a:p>
        </p:txBody>
      </p:sp>
      <p:pic>
        <p:nvPicPr>
          <p:cNvPr id="9" name="Picture 2" descr="Image result for exclamation icon triangle">
            <a:extLst>
              <a:ext uri="{FF2B5EF4-FFF2-40B4-BE49-F238E27FC236}">
                <a16:creationId xmlns:a16="http://schemas.microsoft.com/office/drawing/2014/main" id="{7FF75808-A58E-AF59-D977-5B8A63B6169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84615" y="3912565"/>
            <a:ext cx="540397" cy="474076"/>
          </a:xfrm>
          <a:prstGeom prst="rect">
            <a:avLst/>
          </a:prstGeom>
          <a:noFill/>
          <a:extLst>
            <a:ext uri="{909E8E84-426E-40DD-AFC4-6F175D3DCCD1}">
              <a14:hiddenFill xmlns:a14="http://schemas.microsoft.com/office/drawing/2010/main">
                <a:solidFill>
                  <a:srgbClr val="FFFFFF"/>
                </a:solidFill>
              </a14:hiddenFill>
            </a:ext>
          </a:extLst>
        </p:spPr>
      </p:pic>
      <p:sp>
        <p:nvSpPr>
          <p:cNvPr id="16" name="!!Txt5">
            <a:extLst>
              <a:ext uri="{FF2B5EF4-FFF2-40B4-BE49-F238E27FC236}">
                <a16:creationId xmlns:a16="http://schemas.microsoft.com/office/drawing/2014/main" id="{01228DE0-68DC-81AE-11E8-4792C8557C6D}"/>
              </a:ext>
            </a:extLst>
          </p:cNvPr>
          <p:cNvSpPr txBox="1"/>
          <p:nvPr/>
        </p:nvSpPr>
        <p:spPr>
          <a:xfrm>
            <a:off x="4025012" y="4815912"/>
            <a:ext cx="4337938" cy="830997"/>
          </a:xfrm>
          <a:prstGeom prst="rect">
            <a:avLst/>
          </a:prstGeom>
          <a:noFill/>
        </p:spPr>
        <p:txBody>
          <a:bodyPr wrap="square" rtlCol="0">
            <a:spAutoFit/>
          </a:bodyPr>
          <a:lstStyle/>
          <a:p>
            <a:pPr algn="ctr"/>
            <a:r>
              <a:rPr lang="en-US" sz="2400" dirty="0">
                <a:solidFill>
                  <a:srgbClr val="FF0000"/>
                </a:solidFill>
                <a:latin typeface="Corbel" panose="020B0503020204020204" pitchFamily="34" charset="0"/>
              </a:rPr>
              <a:t>Anyone that can view the token </a:t>
            </a:r>
          </a:p>
          <a:p>
            <a:pPr algn="ctr"/>
            <a:r>
              <a:rPr lang="en-US" sz="2400" b="1" dirty="0">
                <a:solidFill>
                  <a:srgbClr val="FF0000"/>
                </a:solidFill>
                <a:latin typeface="Corbel" panose="020B0503020204020204" pitchFamily="34" charset="0"/>
              </a:rPr>
              <a:t>can replay the token</a:t>
            </a:r>
          </a:p>
        </p:txBody>
      </p:sp>
      <p:pic>
        <p:nvPicPr>
          <p:cNvPr id="17" name="Picture 2" descr="Image result for exclamation icon triangle">
            <a:extLst>
              <a:ext uri="{FF2B5EF4-FFF2-40B4-BE49-F238E27FC236}">
                <a16:creationId xmlns:a16="http://schemas.microsoft.com/office/drawing/2014/main" id="{32BEA937-BC9C-DAF7-D50E-7EC4AB220AE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84615" y="4932817"/>
            <a:ext cx="540397" cy="474076"/>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Group 17">
            <a:extLst>
              <a:ext uri="{FF2B5EF4-FFF2-40B4-BE49-F238E27FC236}">
                <a16:creationId xmlns:a16="http://schemas.microsoft.com/office/drawing/2014/main" id="{787A973D-DE88-B683-55DC-B4262A9EA348}"/>
              </a:ext>
            </a:extLst>
          </p:cNvPr>
          <p:cNvGrpSpPr/>
          <p:nvPr/>
        </p:nvGrpSpPr>
        <p:grpSpPr>
          <a:xfrm>
            <a:off x="4538069" y="2195195"/>
            <a:ext cx="970095" cy="1163472"/>
            <a:chOff x="1788045" y="2802278"/>
            <a:chExt cx="970095" cy="1163472"/>
          </a:xfrm>
        </p:grpSpPr>
        <p:pic>
          <p:nvPicPr>
            <p:cNvPr id="19" name="Picture 2">
              <a:extLst>
                <a:ext uri="{FF2B5EF4-FFF2-40B4-BE49-F238E27FC236}">
                  <a16:creationId xmlns:a16="http://schemas.microsoft.com/office/drawing/2014/main" id="{E009C900-4B5C-DA1C-6985-BD6C6BF8C5E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BFCC87B9-F1A8-5142-D4CD-DF2E9E1602DE}"/>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grpSp>
        <p:nvGrpSpPr>
          <p:cNvPr id="27" name="Group 26">
            <a:extLst>
              <a:ext uri="{FF2B5EF4-FFF2-40B4-BE49-F238E27FC236}">
                <a16:creationId xmlns:a16="http://schemas.microsoft.com/office/drawing/2014/main" id="{C7638BBD-FE21-E477-27DF-9E389165E30F}"/>
              </a:ext>
            </a:extLst>
          </p:cNvPr>
          <p:cNvGrpSpPr/>
          <p:nvPr/>
        </p:nvGrpSpPr>
        <p:grpSpPr>
          <a:xfrm>
            <a:off x="3479549" y="1730630"/>
            <a:ext cx="1014813" cy="1313715"/>
            <a:chOff x="9592919" y="3281030"/>
            <a:chExt cx="2412301" cy="3122817"/>
          </a:xfrm>
        </p:grpSpPr>
        <p:sp>
          <p:nvSpPr>
            <p:cNvPr id="28" name="Freeform 158">
              <a:extLst>
                <a:ext uri="{FF2B5EF4-FFF2-40B4-BE49-F238E27FC236}">
                  <a16:creationId xmlns:a16="http://schemas.microsoft.com/office/drawing/2014/main" id="{92006D65-B04D-AD36-1BE5-E1810A6F531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9" name="Group 28">
              <a:extLst>
                <a:ext uri="{FF2B5EF4-FFF2-40B4-BE49-F238E27FC236}">
                  <a16:creationId xmlns:a16="http://schemas.microsoft.com/office/drawing/2014/main" id="{081CF410-366D-B1F9-8E6C-75D0EE141006}"/>
                </a:ext>
              </a:extLst>
            </p:cNvPr>
            <p:cNvGrpSpPr/>
            <p:nvPr/>
          </p:nvGrpSpPr>
          <p:grpSpPr>
            <a:xfrm>
              <a:off x="10528695" y="4589748"/>
              <a:ext cx="560994" cy="1088627"/>
              <a:chOff x="6048941" y="4798352"/>
              <a:chExt cx="549031" cy="1349261"/>
            </a:xfrm>
          </p:grpSpPr>
          <p:grpSp>
            <p:nvGrpSpPr>
              <p:cNvPr id="32" name="Group 31">
                <a:extLst>
                  <a:ext uri="{FF2B5EF4-FFF2-40B4-BE49-F238E27FC236}">
                    <a16:creationId xmlns:a16="http://schemas.microsoft.com/office/drawing/2014/main" id="{DE3739A5-EF73-D44C-F30D-ADB939CB7F3F}"/>
                  </a:ext>
                </a:extLst>
              </p:cNvPr>
              <p:cNvGrpSpPr/>
              <p:nvPr/>
            </p:nvGrpSpPr>
            <p:grpSpPr>
              <a:xfrm>
                <a:off x="6048941" y="4798352"/>
                <a:ext cx="542456" cy="1088197"/>
                <a:chOff x="6048941" y="4798352"/>
                <a:chExt cx="542456" cy="1088197"/>
              </a:xfrm>
            </p:grpSpPr>
            <p:sp>
              <p:nvSpPr>
                <p:cNvPr id="34" name="Freeform 159">
                  <a:extLst>
                    <a:ext uri="{FF2B5EF4-FFF2-40B4-BE49-F238E27FC236}">
                      <a16:creationId xmlns:a16="http://schemas.microsoft.com/office/drawing/2014/main" id="{362691CA-0C3B-60D8-4C3D-5DE3942672C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160">
                  <a:extLst>
                    <a:ext uri="{FF2B5EF4-FFF2-40B4-BE49-F238E27FC236}">
                      <a16:creationId xmlns:a16="http://schemas.microsoft.com/office/drawing/2014/main" id="{E0DB9F9F-ADA6-24A2-164B-CAF57924D6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3" name="Freeform 165">
                <a:extLst>
                  <a:ext uri="{FF2B5EF4-FFF2-40B4-BE49-F238E27FC236}">
                    <a16:creationId xmlns:a16="http://schemas.microsoft.com/office/drawing/2014/main" id="{412BF89F-56E8-EFC3-165C-1AE99A81AA74}"/>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0" name="Freeform 161">
              <a:extLst>
                <a:ext uri="{FF2B5EF4-FFF2-40B4-BE49-F238E27FC236}">
                  <a16:creationId xmlns:a16="http://schemas.microsoft.com/office/drawing/2014/main" id="{C4696413-D8D9-5F89-AB2F-42C37F1B94E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1" name="Freeform 11">
              <a:extLst>
                <a:ext uri="{FF2B5EF4-FFF2-40B4-BE49-F238E27FC236}">
                  <a16:creationId xmlns:a16="http://schemas.microsoft.com/office/drawing/2014/main" id="{A3D5B3BE-D851-0D1B-2772-B47FAAF9F3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extBox 1">
            <a:extLst>
              <a:ext uri="{FF2B5EF4-FFF2-40B4-BE49-F238E27FC236}">
                <a16:creationId xmlns:a16="http://schemas.microsoft.com/office/drawing/2014/main" id="{EEB36D26-6437-A897-EEEE-5580EDFF964A}"/>
              </a:ext>
            </a:extLst>
          </p:cNvPr>
          <p:cNvSpPr txBox="1"/>
          <p:nvPr/>
        </p:nvSpPr>
        <p:spPr>
          <a:xfrm>
            <a:off x="4438093" y="1597665"/>
            <a:ext cx="1159292" cy="2215991"/>
          </a:xfrm>
          <a:prstGeom prst="rect">
            <a:avLst/>
          </a:prstGeom>
          <a:noFill/>
        </p:spPr>
        <p:txBody>
          <a:bodyPr wrap="none" rtlCol="0">
            <a:spAutoFit/>
          </a:bodyPr>
          <a:lstStyle/>
          <a:p>
            <a:r>
              <a:rPr lang="en-US" sz="13800" b="1" dirty="0">
                <a:solidFill>
                  <a:srgbClr val="C00000"/>
                </a:solidFill>
                <a:cs typeface="Courier New" panose="02070309020205020404" pitchFamily="49" charset="0"/>
              </a:rPr>
              <a:t>X</a:t>
            </a:r>
          </a:p>
        </p:txBody>
      </p:sp>
      <p:sp>
        <p:nvSpPr>
          <p:cNvPr id="3" name="Rectangle: Rounded Corners 2">
            <a:extLst>
              <a:ext uri="{FF2B5EF4-FFF2-40B4-BE49-F238E27FC236}">
                <a16:creationId xmlns:a16="http://schemas.microsoft.com/office/drawing/2014/main" id="{CA5D2F64-7148-10B1-F309-53F367204124}"/>
              </a:ext>
            </a:extLst>
          </p:cNvPr>
          <p:cNvSpPr/>
          <p:nvPr/>
        </p:nvSpPr>
        <p:spPr>
          <a:xfrm>
            <a:off x="10915627" y="6975953"/>
            <a:ext cx="8369623" cy="68085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C7FBDE73-E0EC-730D-F807-A68983D7B043}"/>
              </a:ext>
            </a:extLst>
          </p:cNvPr>
          <p:cNvSpPr txBox="1"/>
          <p:nvPr/>
        </p:nvSpPr>
        <p:spPr>
          <a:xfrm>
            <a:off x="10915627" y="7050557"/>
            <a:ext cx="8465779" cy="523220"/>
          </a:xfrm>
          <a:prstGeom prst="rect">
            <a:avLst/>
          </a:prstGeom>
          <a:noFill/>
        </p:spPr>
        <p:txBody>
          <a:bodyPr wrap="none" rtlCol="0">
            <a:spAutoFit/>
          </a:bodyPr>
          <a:lstStyle/>
          <a:p>
            <a:r>
              <a:rPr lang="en-US" sz="2800" dirty="0">
                <a:solidFill>
                  <a:schemeClr val="bg1"/>
                </a:solidFill>
                <a:latin typeface="Consolas" panose="020B0609020204030204" pitchFamily="49" charset="0"/>
              </a:rPr>
              <a:t>Set-Cookie: </a:t>
            </a:r>
            <a:r>
              <a:rPr lang="en-US" sz="2800" dirty="0" err="1">
                <a:solidFill>
                  <a:schemeClr val="bg1"/>
                </a:solidFill>
                <a:latin typeface="Consolas" panose="020B0609020204030204" pitchFamily="49" charset="0"/>
              </a:rPr>
              <a:t>jwt</a:t>
            </a:r>
            <a:r>
              <a:rPr lang="en-US" sz="2800" dirty="0">
                <a:solidFill>
                  <a:schemeClr val="bg1"/>
                </a:solidFill>
                <a:latin typeface="Consolas" panose="020B0609020204030204" pitchFamily="49" charset="0"/>
              </a:rPr>
              <a:t>={token}; Secure; </a:t>
            </a:r>
            <a:r>
              <a:rPr lang="en-US" sz="2800" dirty="0" err="1">
                <a:solidFill>
                  <a:schemeClr val="bg1"/>
                </a:solidFill>
                <a:latin typeface="Consolas" panose="020B0609020204030204" pitchFamily="49" charset="0"/>
              </a:rPr>
              <a:t>HttpOnly</a:t>
            </a:r>
            <a:r>
              <a:rPr lang="en-US" sz="2800" dirty="0">
                <a:solidFill>
                  <a:schemeClr val="bg1"/>
                </a:solidFill>
                <a:latin typeface="Consolas" panose="020B0609020204030204" pitchFamily="49" charset="0"/>
              </a:rPr>
              <a:t>;</a:t>
            </a:r>
          </a:p>
        </p:txBody>
      </p:sp>
    </p:spTree>
    <p:extLst>
      <p:ext uri="{BB962C8B-B14F-4D97-AF65-F5344CB8AC3E}">
        <p14:creationId xmlns:p14="http://schemas.microsoft.com/office/powerpoint/2010/main" val="25322723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par>
                                <p:cTn id="10" presetID="10" presetClass="entr" presetSubtype="0" fill="hold" grpId="0" nodeType="with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fade">
                                      <p:cBhvr>
                                        <p:cTn id="15" dur="500"/>
                                        <p:tgtEl>
                                          <p:spTgt spid="2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5"/>
                                        </p:tgtEl>
                                        <p:attrNameLst>
                                          <p:attrName>style.visibility</p:attrName>
                                        </p:attrNameLst>
                                      </p:cBhvr>
                                      <p:to>
                                        <p:strVal val="visible"/>
                                      </p:to>
                                    </p:set>
                                    <p:animEffect transition="in" filter="fade">
                                      <p:cBhvr>
                                        <p:cTn id="18" dur="500"/>
                                        <p:tgtEl>
                                          <p:spTgt spid="25"/>
                                        </p:tgtEl>
                                      </p:cBhvr>
                                    </p:animEffect>
                                  </p:childTnLst>
                                </p:cTn>
                              </p:par>
                              <p:par>
                                <p:cTn id="19" presetID="10" presetClass="entr" presetSubtype="0" fill="hold" nodeType="with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fade">
                                      <p:cBhvr>
                                        <p:cTn id="21" dur="500"/>
                                        <p:tgtEl>
                                          <p:spTgt spid="18"/>
                                        </p:tgtEl>
                                      </p:cBhvr>
                                    </p:animEffect>
                                  </p:childTnLst>
                                </p:cTn>
                              </p:par>
                              <p:par>
                                <p:cTn id="22" presetID="10" presetClass="entr" presetSubtype="0" fill="hold" nodeType="withEffect">
                                  <p:stCondLst>
                                    <p:cond delay="0"/>
                                  </p:stCondLst>
                                  <p:childTnLst>
                                    <p:set>
                                      <p:cBhvr>
                                        <p:cTn id="23" dur="1" fill="hold">
                                          <p:stCondLst>
                                            <p:cond delay="0"/>
                                          </p:stCondLst>
                                        </p:cTn>
                                        <p:tgtEl>
                                          <p:spTgt spid="27"/>
                                        </p:tgtEl>
                                        <p:attrNameLst>
                                          <p:attrName>style.visibility</p:attrName>
                                        </p:attrNameLst>
                                      </p:cBhvr>
                                      <p:to>
                                        <p:strVal val="visible"/>
                                      </p:to>
                                    </p:set>
                                    <p:animEffect transition="in" filter="fade">
                                      <p:cBhvr>
                                        <p:cTn id="24" dur="500"/>
                                        <p:tgtEl>
                                          <p:spTgt spid="27"/>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fade">
                                      <p:cBhvr>
                                        <p:cTn id="29" dur="500"/>
                                        <p:tgtEl>
                                          <p:spTgt spid="4"/>
                                        </p:tgtEl>
                                      </p:cBhvr>
                                    </p:animEffect>
                                  </p:childTnLst>
                                </p:cTn>
                              </p:par>
                              <p:par>
                                <p:cTn id="30" presetID="10" presetClass="entr" presetSubtype="0" fill="hold" nodeType="with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500"/>
                                        <p:tgtEl>
                                          <p:spTgt spid="16"/>
                                        </p:tgtEl>
                                      </p:cBhvr>
                                    </p:animEffect>
                                  </p:childTnLst>
                                </p:cTn>
                              </p:par>
                              <p:par>
                                <p:cTn id="38" presetID="10" presetClass="entr" presetSubtype="0" fill="hold" nodeType="with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fade">
                                      <p:cBhvr>
                                        <p:cTn id="4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p:bldP spid="25" grpId="0"/>
      <p:bldP spid="4" grpId="0"/>
      <p:bldP spid="16" grpId="0"/>
      <p:bldP spid="2" grpId="0"/>
    </p:bldLst>
  </p:timing>
</p:sld>
</file>

<file path=ppt/slides/slide8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15" name="TextBox 14">
            <a:extLst>
              <a:ext uri="{FF2B5EF4-FFF2-40B4-BE49-F238E27FC236}">
                <a16:creationId xmlns:a16="http://schemas.microsoft.com/office/drawing/2014/main" id="{B5AC18B5-7BF9-0FFC-71C5-56C050CA6CB3}"/>
              </a:ext>
            </a:extLst>
          </p:cNvPr>
          <p:cNvSpPr txBox="1"/>
          <p:nvPr/>
        </p:nvSpPr>
        <p:spPr>
          <a:xfrm>
            <a:off x="12641948" y="1618002"/>
            <a:ext cx="5235537" cy="584775"/>
          </a:xfrm>
          <a:prstGeom prst="rect">
            <a:avLst/>
          </a:prstGeom>
          <a:noFill/>
        </p:spPr>
        <p:txBody>
          <a:bodyPr wrap="square" rtlCol="0">
            <a:spAutoFit/>
          </a:bodyPr>
          <a:lstStyle/>
          <a:p>
            <a:r>
              <a:rPr lang="en-US" sz="3200" dirty="0">
                <a:solidFill>
                  <a:schemeClr val="bg1">
                    <a:lumMod val="95000"/>
                  </a:schemeClr>
                </a:solidFill>
                <a:latin typeface="Corbel" panose="020B0503020204020204" pitchFamily="34" charset="0"/>
              </a:rPr>
              <a:t>Short-lived </a:t>
            </a:r>
            <a:r>
              <a:rPr lang="en-US" sz="3200" b="1" dirty="0">
                <a:solidFill>
                  <a:schemeClr val="bg1">
                    <a:lumMod val="95000"/>
                  </a:schemeClr>
                </a:solidFill>
                <a:latin typeface="Corbel" panose="020B0503020204020204" pitchFamily="34" charset="0"/>
              </a:rPr>
              <a:t>access token</a:t>
            </a:r>
          </a:p>
        </p:txBody>
      </p:sp>
      <p:sp>
        <p:nvSpPr>
          <p:cNvPr id="23" name="Rectangle: Rounded Corners 22">
            <a:extLst>
              <a:ext uri="{FF2B5EF4-FFF2-40B4-BE49-F238E27FC236}">
                <a16:creationId xmlns:a16="http://schemas.microsoft.com/office/drawing/2014/main" id="{FF943A98-1529-DA22-728C-B372D7BC056F}"/>
              </a:ext>
            </a:extLst>
          </p:cNvPr>
          <p:cNvSpPr/>
          <p:nvPr/>
        </p:nvSpPr>
        <p:spPr>
          <a:xfrm>
            <a:off x="6005420" y="2046340"/>
            <a:ext cx="2224157" cy="1233655"/>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Box 2">
            <a:extLst>
              <a:ext uri="{FF2B5EF4-FFF2-40B4-BE49-F238E27FC236}">
                <a16:creationId xmlns:a16="http://schemas.microsoft.com/office/drawing/2014/main" id="{467651A9-FBC6-58A0-7478-66E3639862E7}"/>
              </a:ext>
            </a:extLst>
          </p:cNvPr>
          <p:cNvSpPr txBox="1"/>
          <p:nvPr/>
        </p:nvSpPr>
        <p:spPr>
          <a:xfrm>
            <a:off x="6069428" y="2037196"/>
            <a:ext cx="2433440"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25" name="!!txtAdmin">
            <a:extLst>
              <a:ext uri="{FF2B5EF4-FFF2-40B4-BE49-F238E27FC236}">
                <a16:creationId xmlns:a16="http://schemas.microsoft.com/office/drawing/2014/main" id="{082CFB8F-338F-2FD4-A41E-8D1C3986640A}"/>
              </a:ext>
            </a:extLst>
          </p:cNvPr>
          <p:cNvSpPr txBox="1"/>
          <p:nvPr/>
        </p:nvSpPr>
        <p:spPr>
          <a:xfrm>
            <a:off x="6179156" y="2596576"/>
            <a:ext cx="2392791" cy="369332"/>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p:txBody>
      </p:sp>
      <p:grpSp>
        <p:nvGrpSpPr>
          <p:cNvPr id="18" name="Group 17">
            <a:extLst>
              <a:ext uri="{FF2B5EF4-FFF2-40B4-BE49-F238E27FC236}">
                <a16:creationId xmlns:a16="http://schemas.microsoft.com/office/drawing/2014/main" id="{787A973D-DE88-B683-55DC-B4262A9EA348}"/>
              </a:ext>
            </a:extLst>
          </p:cNvPr>
          <p:cNvGrpSpPr/>
          <p:nvPr/>
        </p:nvGrpSpPr>
        <p:grpSpPr>
          <a:xfrm>
            <a:off x="4538069" y="2195195"/>
            <a:ext cx="970095" cy="1163472"/>
            <a:chOff x="1788045" y="2802278"/>
            <a:chExt cx="970095" cy="1163472"/>
          </a:xfrm>
        </p:grpSpPr>
        <p:pic>
          <p:nvPicPr>
            <p:cNvPr id="19" name="Picture 2">
              <a:extLst>
                <a:ext uri="{FF2B5EF4-FFF2-40B4-BE49-F238E27FC236}">
                  <a16:creationId xmlns:a16="http://schemas.microsoft.com/office/drawing/2014/main" id="{E009C900-4B5C-DA1C-6985-BD6C6BF8C5E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BFCC87B9-F1A8-5142-D4CD-DF2E9E1602DE}"/>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grpSp>
        <p:nvGrpSpPr>
          <p:cNvPr id="27" name="Group 26">
            <a:extLst>
              <a:ext uri="{FF2B5EF4-FFF2-40B4-BE49-F238E27FC236}">
                <a16:creationId xmlns:a16="http://schemas.microsoft.com/office/drawing/2014/main" id="{C7638BBD-FE21-E477-27DF-9E389165E30F}"/>
              </a:ext>
            </a:extLst>
          </p:cNvPr>
          <p:cNvGrpSpPr/>
          <p:nvPr/>
        </p:nvGrpSpPr>
        <p:grpSpPr>
          <a:xfrm>
            <a:off x="3479549" y="1730630"/>
            <a:ext cx="1014813" cy="1313715"/>
            <a:chOff x="9592919" y="3281030"/>
            <a:chExt cx="2412301" cy="3122817"/>
          </a:xfrm>
        </p:grpSpPr>
        <p:sp>
          <p:nvSpPr>
            <p:cNvPr id="28" name="Freeform 158">
              <a:extLst>
                <a:ext uri="{FF2B5EF4-FFF2-40B4-BE49-F238E27FC236}">
                  <a16:creationId xmlns:a16="http://schemas.microsoft.com/office/drawing/2014/main" id="{92006D65-B04D-AD36-1BE5-E1810A6F531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9" name="Group 28">
              <a:extLst>
                <a:ext uri="{FF2B5EF4-FFF2-40B4-BE49-F238E27FC236}">
                  <a16:creationId xmlns:a16="http://schemas.microsoft.com/office/drawing/2014/main" id="{081CF410-366D-B1F9-8E6C-75D0EE141006}"/>
                </a:ext>
              </a:extLst>
            </p:cNvPr>
            <p:cNvGrpSpPr/>
            <p:nvPr/>
          </p:nvGrpSpPr>
          <p:grpSpPr>
            <a:xfrm>
              <a:off x="10528695" y="4589748"/>
              <a:ext cx="560994" cy="1088627"/>
              <a:chOff x="6048941" y="4798352"/>
              <a:chExt cx="549031" cy="1349261"/>
            </a:xfrm>
          </p:grpSpPr>
          <p:grpSp>
            <p:nvGrpSpPr>
              <p:cNvPr id="32" name="Group 31">
                <a:extLst>
                  <a:ext uri="{FF2B5EF4-FFF2-40B4-BE49-F238E27FC236}">
                    <a16:creationId xmlns:a16="http://schemas.microsoft.com/office/drawing/2014/main" id="{DE3739A5-EF73-D44C-F30D-ADB939CB7F3F}"/>
                  </a:ext>
                </a:extLst>
              </p:cNvPr>
              <p:cNvGrpSpPr/>
              <p:nvPr/>
            </p:nvGrpSpPr>
            <p:grpSpPr>
              <a:xfrm>
                <a:off x="6048941" y="4798352"/>
                <a:ext cx="542456" cy="1088197"/>
                <a:chOff x="6048941" y="4798352"/>
                <a:chExt cx="542456" cy="1088197"/>
              </a:xfrm>
            </p:grpSpPr>
            <p:sp>
              <p:nvSpPr>
                <p:cNvPr id="34" name="Freeform 159">
                  <a:extLst>
                    <a:ext uri="{FF2B5EF4-FFF2-40B4-BE49-F238E27FC236}">
                      <a16:creationId xmlns:a16="http://schemas.microsoft.com/office/drawing/2014/main" id="{362691CA-0C3B-60D8-4C3D-5DE3942672C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160">
                  <a:extLst>
                    <a:ext uri="{FF2B5EF4-FFF2-40B4-BE49-F238E27FC236}">
                      <a16:creationId xmlns:a16="http://schemas.microsoft.com/office/drawing/2014/main" id="{E0DB9F9F-ADA6-24A2-164B-CAF57924D6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3" name="Freeform 165">
                <a:extLst>
                  <a:ext uri="{FF2B5EF4-FFF2-40B4-BE49-F238E27FC236}">
                    <a16:creationId xmlns:a16="http://schemas.microsoft.com/office/drawing/2014/main" id="{412BF89F-56E8-EFC3-165C-1AE99A81AA74}"/>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0" name="Freeform 161">
              <a:extLst>
                <a:ext uri="{FF2B5EF4-FFF2-40B4-BE49-F238E27FC236}">
                  <a16:creationId xmlns:a16="http://schemas.microsoft.com/office/drawing/2014/main" id="{C4696413-D8D9-5F89-AB2F-42C37F1B94E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1" name="Freeform 11">
              <a:extLst>
                <a:ext uri="{FF2B5EF4-FFF2-40B4-BE49-F238E27FC236}">
                  <a16:creationId xmlns:a16="http://schemas.microsoft.com/office/drawing/2014/main" id="{A3D5B3BE-D851-0D1B-2772-B47FAAF9F3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TextBox 5">
            <a:extLst>
              <a:ext uri="{FF2B5EF4-FFF2-40B4-BE49-F238E27FC236}">
                <a16:creationId xmlns:a16="http://schemas.microsoft.com/office/drawing/2014/main" id="{5C7888ED-F840-A886-65D6-5EF7674B3A57}"/>
              </a:ext>
            </a:extLst>
          </p:cNvPr>
          <p:cNvSpPr txBox="1"/>
          <p:nvPr/>
        </p:nvSpPr>
        <p:spPr>
          <a:xfrm>
            <a:off x="4438093" y="1597665"/>
            <a:ext cx="1159292" cy="2215991"/>
          </a:xfrm>
          <a:prstGeom prst="rect">
            <a:avLst/>
          </a:prstGeom>
          <a:noFill/>
        </p:spPr>
        <p:txBody>
          <a:bodyPr wrap="none" rtlCol="0">
            <a:spAutoFit/>
          </a:bodyPr>
          <a:lstStyle/>
          <a:p>
            <a:r>
              <a:rPr lang="en-US" sz="13800" b="1" dirty="0">
                <a:solidFill>
                  <a:srgbClr val="C00000"/>
                </a:solidFill>
                <a:cs typeface="Courier New" panose="02070309020205020404" pitchFamily="49" charset="0"/>
              </a:rPr>
              <a:t>X</a:t>
            </a:r>
          </a:p>
        </p:txBody>
      </p:sp>
      <p:sp>
        <p:nvSpPr>
          <p:cNvPr id="13" name="Rectangle: Rounded Corners 12">
            <a:extLst>
              <a:ext uri="{FF2B5EF4-FFF2-40B4-BE49-F238E27FC236}">
                <a16:creationId xmlns:a16="http://schemas.microsoft.com/office/drawing/2014/main" id="{BA8E0B51-2291-4857-A6DA-770260B1AA5E}"/>
              </a:ext>
            </a:extLst>
          </p:cNvPr>
          <p:cNvSpPr/>
          <p:nvPr/>
        </p:nvSpPr>
        <p:spPr>
          <a:xfrm>
            <a:off x="12489612" y="2059901"/>
            <a:ext cx="3216818" cy="1291697"/>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a:extLst>
              <a:ext uri="{FF2B5EF4-FFF2-40B4-BE49-F238E27FC236}">
                <a16:creationId xmlns:a16="http://schemas.microsoft.com/office/drawing/2014/main" id="{F11A19FF-D446-2038-F2D2-394E747A585C}"/>
              </a:ext>
            </a:extLst>
          </p:cNvPr>
          <p:cNvSpPr txBox="1"/>
          <p:nvPr/>
        </p:nvSpPr>
        <p:spPr>
          <a:xfrm>
            <a:off x="12557992" y="2050376"/>
            <a:ext cx="3315779"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currentTheme</a:t>
            </a:r>
            <a:r>
              <a:rPr lang="en-US" dirty="0">
                <a:latin typeface="Courier New" panose="02070309020205020404" pitchFamily="49" charset="0"/>
                <a:cs typeface="Courier New" panose="02070309020205020404" pitchFamily="49" charset="0"/>
              </a:rPr>
              <a:t>: "dark",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hasVerifiedAddr</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3" name="Rectangle: Rounded Corners 2">
            <a:extLst>
              <a:ext uri="{FF2B5EF4-FFF2-40B4-BE49-F238E27FC236}">
                <a16:creationId xmlns:a16="http://schemas.microsoft.com/office/drawing/2014/main" id="{AF438BA3-8AC1-BFFD-CB31-9DEF332066DB}"/>
              </a:ext>
            </a:extLst>
          </p:cNvPr>
          <p:cNvSpPr/>
          <p:nvPr/>
        </p:nvSpPr>
        <p:spPr>
          <a:xfrm>
            <a:off x="1898327" y="3881248"/>
            <a:ext cx="8369623" cy="68085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7655D86D-ECC8-16FD-4AF0-D7043AF06B6E}"/>
              </a:ext>
            </a:extLst>
          </p:cNvPr>
          <p:cNvSpPr txBox="1"/>
          <p:nvPr/>
        </p:nvSpPr>
        <p:spPr>
          <a:xfrm>
            <a:off x="1898327" y="3955852"/>
            <a:ext cx="8465779" cy="523220"/>
          </a:xfrm>
          <a:prstGeom prst="rect">
            <a:avLst/>
          </a:prstGeom>
          <a:noFill/>
        </p:spPr>
        <p:txBody>
          <a:bodyPr wrap="none" rtlCol="0">
            <a:spAutoFit/>
          </a:bodyPr>
          <a:lstStyle/>
          <a:p>
            <a:r>
              <a:rPr lang="en-US" sz="2800" dirty="0">
                <a:solidFill>
                  <a:schemeClr val="bg1"/>
                </a:solidFill>
                <a:latin typeface="Consolas" panose="020B0609020204030204" pitchFamily="49" charset="0"/>
              </a:rPr>
              <a:t>Set-Cookie: </a:t>
            </a:r>
            <a:r>
              <a:rPr lang="en-US" sz="2800" dirty="0" err="1">
                <a:solidFill>
                  <a:schemeClr val="bg1"/>
                </a:solidFill>
                <a:latin typeface="Consolas" panose="020B0609020204030204" pitchFamily="49" charset="0"/>
              </a:rPr>
              <a:t>jwt</a:t>
            </a:r>
            <a:r>
              <a:rPr lang="en-US" sz="2800" dirty="0">
                <a:solidFill>
                  <a:schemeClr val="bg1"/>
                </a:solidFill>
                <a:latin typeface="Consolas" panose="020B0609020204030204" pitchFamily="49" charset="0"/>
              </a:rPr>
              <a:t>={token}; Secure; </a:t>
            </a:r>
            <a:r>
              <a:rPr lang="en-US" sz="2800" dirty="0" err="1">
                <a:solidFill>
                  <a:schemeClr val="bg1"/>
                </a:solidFill>
                <a:latin typeface="Consolas" panose="020B0609020204030204" pitchFamily="49" charset="0"/>
              </a:rPr>
              <a:t>HttpOnly</a:t>
            </a:r>
            <a:r>
              <a:rPr lang="en-US" sz="2800" dirty="0">
                <a:solidFill>
                  <a:schemeClr val="bg1"/>
                </a:solidFill>
                <a:latin typeface="Consolas" panose="020B0609020204030204" pitchFamily="49" charset="0"/>
              </a:rPr>
              <a:t>;</a:t>
            </a:r>
          </a:p>
        </p:txBody>
      </p:sp>
      <p:sp>
        <p:nvSpPr>
          <p:cNvPr id="4" name="!!Txt4">
            <a:extLst>
              <a:ext uri="{FF2B5EF4-FFF2-40B4-BE49-F238E27FC236}">
                <a16:creationId xmlns:a16="http://schemas.microsoft.com/office/drawing/2014/main" id="{0C43430D-B6D4-F6E7-9F55-7FC6B240310F}"/>
              </a:ext>
            </a:extLst>
          </p:cNvPr>
          <p:cNvSpPr txBox="1"/>
          <p:nvPr/>
        </p:nvSpPr>
        <p:spPr>
          <a:xfrm>
            <a:off x="-3445586" y="6967485"/>
            <a:ext cx="4289298" cy="830997"/>
          </a:xfrm>
          <a:prstGeom prst="rect">
            <a:avLst/>
          </a:prstGeom>
          <a:noFill/>
        </p:spPr>
        <p:txBody>
          <a:bodyPr wrap="square" rtlCol="0">
            <a:spAutoFit/>
          </a:bodyPr>
          <a:lstStyle/>
          <a:p>
            <a:pPr algn="ctr"/>
            <a:r>
              <a:rPr lang="en-US" sz="2400" dirty="0">
                <a:solidFill>
                  <a:srgbClr val="FF0000"/>
                </a:solidFill>
                <a:latin typeface="Corbel" panose="020B0503020204020204" pitchFamily="34" charset="0"/>
              </a:rPr>
              <a:t>Anyone that can view the token</a:t>
            </a:r>
            <a:br>
              <a:rPr lang="en-US" sz="2400"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can</a:t>
            </a:r>
            <a:r>
              <a:rPr lang="en-US" sz="2400" dirty="0">
                <a:solidFill>
                  <a:srgbClr val="FF0000"/>
                </a:solidFill>
                <a:latin typeface="Corbel" panose="020B0503020204020204" pitchFamily="34" charset="0"/>
              </a:rPr>
              <a:t> </a:t>
            </a:r>
            <a:r>
              <a:rPr lang="en-US" sz="2400" b="1" dirty="0">
                <a:solidFill>
                  <a:srgbClr val="FF0000"/>
                </a:solidFill>
                <a:latin typeface="Corbel" panose="020B0503020204020204" pitchFamily="34" charset="0"/>
              </a:rPr>
              <a:t>view the claims</a:t>
            </a:r>
          </a:p>
        </p:txBody>
      </p:sp>
      <p:pic>
        <p:nvPicPr>
          <p:cNvPr id="8" name="Picture 2" descr="Image result for exclamation icon triangle">
            <a:extLst>
              <a:ext uri="{FF2B5EF4-FFF2-40B4-BE49-F238E27FC236}">
                <a16:creationId xmlns:a16="http://schemas.microsoft.com/office/drawing/2014/main" id="{D9FB486D-46DE-2228-875E-2DE8D654EB1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034624" y="7103440"/>
            <a:ext cx="540397" cy="474076"/>
          </a:xfrm>
          <a:prstGeom prst="rect">
            <a:avLst/>
          </a:prstGeom>
          <a:noFill/>
          <a:extLst>
            <a:ext uri="{909E8E84-426E-40DD-AFC4-6F175D3DCCD1}">
              <a14:hiddenFill xmlns:a14="http://schemas.microsoft.com/office/drawing/2010/main">
                <a:solidFill>
                  <a:srgbClr val="FFFFFF"/>
                </a:solidFill>
              </a14:hiddenFill>
            </a:ext>
          </a:extLst>
        </p:spPr>
      </p:pic>
      <p:sp>
        <p:nvSpPr>
          <p:cNvPr id="9" name="!!Txt5">
            <a:extLst>
              <a:ext uri="{FF2B5EF4-FFF2-40B4-BE49-F238E27FC236}">
                <a16:creationId xmlns:a16="http://schemas.microsoft.com/office/drawing/2014/main" id="{40315B45-E09B-8274-5A97-95F664BA4CE8}"/>
              </a:ext>
            </a:extLst>
          </p:cNvPr>
          <p:cNvSpPr txBox="1"/>
          <p:nvPr/>
        </p:nvSpPr>
        <p:spPr>
          <a:xfrm>
            <a:off x="-3494227" y="8006787"/>
            <a:ext cx="4337938" cy="830997"/>
          </a:xfrm>
          <a:prstGeom prst="rect">
            <a:avLst/>
          </a:prstGeom>
          <a:noFill/>
        </p:spPr>
        <p:txBody>
          <a:bodyPr wrap="square" rtlCol="0">
            <a:spAutoFit/>
          </a:bodyPr>
          <a:lstStyle/>
          <a:p>
            <a:pPr algn="ctr"/>
            <a:r>
              <a:rPr lang="en-US" sz="2400" dirty="0">
                <a:solidFill>
                  <a:srgbClr val="FF0000"/>
                </a:solidFill>
                <a:latin typeface="Corbel" panose="020B0503020204020204" pitchFamily="34" charset="0"/>
              </a:rPr>
              <a:t>Anyone that can view the token </a:t>
            </a:r>
          </a:p>
          <a:p>
            <a:pPr algn="ctr"/>
            <a:r>
              <a:rPr lang="en-US" sz="2400" b="1" dirty="0">
                <a:solidFill>
                  <a:srgbClr val="FF0000"/>
                </a:solidFill>
                <a:latin typeface="Corbel" panose="020B0503020204020204" pitchFamily="34" charset="0"/>
              </a:rPr>
              <a:t>can replay the token</a:t>
            </a:r>
          </a:p>
        </p:txBody>
      </p:sp>
      <p:pic>
        <p:nvPicPr>
          <p:cNvPr id="16" name="Picture 2" descr="Image result for exclamation icon triangle">
            <a:extLst>
              <a:ext uri="{FF2B5EF4-FFF2-40B4-BE49-F238E27FC236}">
                <a16:creationId xmlns:a16="http://schemas.microsoft.com/office/drawing/2014/main" id="{404534EF-4E83-D57F-7B62-C6F2D743723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034624" y="8123692"/>
            <a:ext cx="540397" cy="474076"/>
          </a:xfrm>
          <a:prstGeom prst="rect">
            <a:avLst/>
          </a:prstGeom>
          <a:noFill/>
          <a:extLst>
            <a:ext uri="{909E8E84-426E-40DD-AFC4-6F175D3DCCD1}">
              <a14:hiddenFill xmlns:a14="http://schemas.microsoft.com/office/drawing/2010/main">
                <a:solidFill>
                  <a:srgbClr val="FFFFFF"/>
                </a:solidFill>
              </a14:hiddenFill>
            </a:ext>
          </a:extLst>
        </p:spPr>
      </p:pic>
      <p:sp>
        <p:nvSpPr>
          <p:cNvPr id="17" name="!!Txt1">
            <a:extLst>
              <a:ext uri="{FF2B5EF4-FFF2-40B4-BE49-F238E27FC236}">
                <a16:creationId xmlns:a16="http://schemas.microsoft.com/office/drawing/2014/main" id="{4069B128-D6C6-235E-E946-95864B2A0496}"/>
              </a:ext>
            </a:extLst>
          </p:cNvPr>
          <p:cNvSpPr txBox="1"/>
          <p:nvPr/>
        </p:nvSpPr>
        <p:spPr>
          <a:xfrm>
            <a:off x="5686425" y="5242237"/>
            <a:ext cx="254315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Only sent over HTTPS</a:t>
            </a:r>
          </a:p>
        </p:txBody>
      </p:sp>
      <p:cxnSp>
        <p:nvCxnSpPr>
          <p:cNvPr id="21" name="!!Arrow1">
            <a:extLst>
              <a:ext uri="{FF2B5EF4-FFF2-40B4-BE49-F238E27FC236}">
                <a16:creationId xmlns:a16="http://schemas.microsoft.com/office/drawing/2014/main" id="{E0A358E3-2551-6CD5-C7D4-3486CBCDC02D}"/>
              </a:ext>
            </a:extLst>
          </p:cNvPr>
          <p:cNvCxnSpPr>
            <a:cxnSpLocks/>
            <a:stCxn id="17" idx="0"/>
          </p:cNvCxnSpPr>
          <p:nvPr/>
        </p:nvCxnSpPr>
        <p:spPr>
          <a:xfrm flipV="1">
            <a:off x="6958001" y="4590847"/>
            <a:ext cx="270839" cy="651390"/>
          </a:xfrm>
          <a:prstGeom prst="straightConnector1">
            <a:avLst/>
          </a:prstGeom>
          <a:ln w="15875">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36" name="!!Txt1">
            <a:extLst>
              <a:ext uri="{FF2B5EF4-FFF2-40B4-BE49-F238E27FC236}">
                <a16:creationId xmlns:a16="http://schemas.microsoft.com/office/drawing/2014/main" id="{71D2D930-F9B4-AA35-761E-5ADCED3D91E5}"/>
              </a:ext>
            </a:extLst>
          </p:cNvPr>
          <p:cNvSpPr txBox="1"/>
          <p:nvPr/>
        </p:nvSpPr>
        <p:spPr>
          <a:xfrm>
            <a:off x="8445606" y="2776697"/>
            <a:ext cx="254315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Not exposed to JS</a:t>
            </a:r>
          </a:p>
        </p:txBody>
      </p:sp>
      <p:cxnSp>
        <p:nvCxnSpPr>
          <p:cNvPr id="37" name="!!Arrow1">
            <a:extLst>
              <a:ext uri="{FF2B5EF4-FFF2-40B4-BE49-F238E27FC236}">
                <a16:creationId xmlns:a16="http://schemas.microsoft.com/office/drawing/2014/main" id="{21CB71D8-878A-86C4-3A8C-F0A6401EDB55}"/>
              </a:ext>
            </a:extLst>
          </p:cNvPr>
          <p:cNvCxnSpPr>
            <a:cxnSpLocks/>
          </p:cNvCxnSpPr>
          <p:nvPr/>
        </p:nvCxnSpPr>
        <p:spPr>
          <a:xfrm flipH="1">
            <a:off x="9339554" y="3162266"/>
            <a:ext cx="270839" cy="651390"/>
          </a:xfrm>
          <a:prstGeom prst="straightConnector1">
            <a:avLst/>
          </a:prstGeom>
          <a:ln w="15875">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341512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37"/>
                                        </p:tgtEl>
                                        <p:attrNameLst>
                                          <p:attrName>style.visibility</p:attrName>
                                        </p:attrNameLst>
                                      </p:cBhvr>
                                      <p:to>
                                        <p:strVal val="visible"/>
                                      </p:to>
                                    </p:set>
                                    <p:animEffect transition="in" filter="fade">
                                      <p:cBhvr>
                                        <p:cTn id="14" dur="500"/>
                                        <p:tgtEl>
                                          <p:spTgt spid="37"/>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36"/>
                                        </p:tgtEl>
                                        <p:attrNameLst>
                                          <p:attrName>style.visibility</p:attrName>
                                        </p:attrNameLst>
                                      </p:cBhvr>
                                      <p:to>
                                        <p:strVal val="visible"/>
                                      </p:to>
                                    </p:set>
                                    <p:animEffect transition="in" filter="fade">
                                      <p:cBhvr>
                                        <p:cTn id="17"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36" grpId="0"/>
    </p:bldLst>
  </p:timing>
</p:sld>
</file>

<file path=ppt/slides/slide8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15" name="TextBox 14">
            <a:extLst>
              <a:ext uri="{FF2B5EF4-FFF2-40B4-BE49-F238E27FC236}">
                <a16:creationId xmlns:a16="http://schemas.microsoft.com/office/drawing/2014/main" id="{B5AC18B5-7BF9-0FFC-71C5-56C050CA6CB3}"/>
              </a:ext>
            </a:extLst>
          </p:cNvPr>
          <p:cNvSpPr txBox="1"/>
          <p:nvPr/>
        </p:nvSpPr>
        <p:spPr>
          <a:xfrm>
            <a:off x="12641948" y="1618002"/>
            <a:ext cx="5235537" cy="584775"/>
          </a:xfrm>
          <a:prstGeom prst="rect">
            <a:avLst/>
          </a:prstGeom>
          <a:noFill/>
        </p:spPr>
        <p:txBody>
          <a:bodyPr wrap="square" rtlCol="0">
            <a:spAutoFit/>
          </a:bodyPr>
          <a:lstStyle/>
          <a:p>
            <a:r>
              <a:rPr lang="en-US" sz="3200" dirty="0">
                <a:solidFill>
                  <a:schemeClr val="bg1">
                    <a:lumMod val="95000"/>
                  </a:schemeClr>
                </a:solidFill>
                <a:latin typeface="Corbel" panose="020B0503020204020204" pitchFamily="34" charset="0"/>
              </a:rPr>
              <a:t>Short-lived </a:t>
            </a:r>
            <a:r>
              <a:rPr lang="en-US" sz="3200" b="1" dirty="0">
                <a:solidFill>
                  <a:schemeClr val="bg1">
                    <a:lumMod val="95000"/>
                  </a:schemeClr>
                </a:solidFill>
                <a:latin typeface="Corbel" panose="020B0503020204020204" pitchFamily="34" charset="0"/>
              </a:rPr>
              <a:t>access token</a:t>
            </a:r>
          </a:p>
        </p:txBody>
      </p:sp>
      <p:sp>
        <p:nvSpPr>
          <p:cNvPr id="23" name="Rectangle: Rounded Corners 22">
            <a:extLst>
              <a:ext uri="{FF2B5EF4-FFF2-40B4-BE49-F238E27FC236}">
                <a16:creationId xmlns:a16="http://schemas.microsoft.com/office/drawing/2014/main" id="{FF943A98-1529-DA22-728C-B372D7BC056F}"/>
              </a:ext>
            </a:extLst>
          </p:cNvPr>
          <p:cNvSpPr/>
          <p:nvPr/>
        </p:nvSpPr>
        <p:spPr>
          <a:xfrm>
            <a:off x="1883363" y="2046340"/>
            <a:ext cx="2224157" cy="1233655"/>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Box 2">
            <a:extLst>
              <a:ext uri="{FF2B5EF4-FFF2-40B4-BE49-F238E27FC236}">
                <a16:creationId xmlns:a16="http://schemas.microsoft.com/office/drawing/2014/main" id="{467651A9-FBC6-58A0-7478-66E3639862E7}"/>
              </a:ext>
            </a:extLst>
          </p:cNvPr>
          <p:cNvSpPr txBox="1"/>
          <p:nvPr/>
        </p:nvSpPr>
        <p:spPr>
          <a:xfrm>
            <a:off x="1947371" y="2037196"/>
            <a:ext cx="2433440"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25" name="!!txtAdmin">
            <a:extLst>
              <a:ext uri="{FF2B5EF4-FFF2-40B4-BE49-F238E27FC236}">
                <a16:creationId xmlns:a16="http://schemas.microsoft.com/office/drawing/2014/main" id="{082CFB8F-338F-2FD4-A41E-8D1C3986640A}"/>
              </a:ext>
            </a:extLst>
          </p:cNvPr>
          <p:cNvSpPr txBox="1"/>
          <p:nvPr/>
        </p:nvSpPr>
        <p:spPr>
          <a:xfrm>
            <a:off x="2057099" y="2596576"/>
            <a:ext cx="2392791" cy="369332"/>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p:txBody>
      </p:sp>
      <p:grpSp>
        <p:nvGrpSpPr>
          <p:cNvPr id="18" name="Group 17">
            <a:extLst>
              <a:ext uri="{FF2B5EF4-FFF2-40B4-BE49-F238E27FC236}">
                <a16:creationId xmlns:a16="http://schemas.microsoft.com/office/drawing/2014/main" id="{787A973D-DE88-B683-55DC-B4262A9EA348}"/>
              </a:ext>
            </a:extLst>
          </p:cNvPr>
          <p:cNvGrpSpPr/>
          <p:nvPr/>
        </p:nvGrpSpPr>
        <p:grpSpPr>
          <a:xfrm>
            <a:off x="-1514392" y="2195195"/>
            <a:ext cx="970095" cy="1163472"/>
            <a:chOff x="1788045" y="2802278"/>
            <a:chExt cx="970095" cy="1163472"/>
          </a:xfrm>
        </p:grpSpPr>
        <p:pic>
          <p:nvPicPr>
            <p:cNvPr id="19" name="Picture 2">
              <a:extLst>
                <a:ext uri="{FF2B5EF4-FFF2-40B4-BE49-F238E27FC236}">
                  <a16:creationId xmlns:a16="http://schemas.microsoft.com/office/drawing/2014/main" id="{E009C900-4B5C-DA1C-6985-BD6C6BF8C5E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BFCC87B9-F1A8-5142-D4CD-DF2E9E1602DE}"/>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grpSp>
        <p:nvGrpSpPr>
          <p:cNvPr id="27" name="Group 26">
            <a:extLst>
              <a:ext uri="{FF2B5EF4-FFF2-40B4-BE49-F238E27FC236}">
                <a16:creationId xmlns:a16="http://schemas.microsoft.com/office/drawing/2014/main" id="{C7638BBD-FE21-E477-27DF-9E389165E30F}"/>
              </a:ext>
            </a:extLst>
          </p:cNvPr>
          <p:cNvGrpSpPr/>
          <p:nvPr/>
        </p:nvGrpSpPr>
        <p:grpSpPr>
          <a:xfrm>
            <a:off x="-2572912" y="1730630"/>
            <a:ext cx="1014813" cy="1313715"/>
            <a:chOff x="9592919" y="3281030"/>
            <a:chExt cx="2412301" cy="3122817"/>
          </a:xfrm>
        </p:grpSpPr>
        <p:sp>
          <p:nvSpPr>
            <p:cNvPr id="28" name="Freeform 158">
              <a:extLst>
                <a:ext uri="{FF2B5EF4-FFF2-40B4-BE49-F238E27FC236}">
                  <a16:creationId xmlns:a16="http://schemas.microsoft.com/office/drawing/2014/main" id="{92006D65-B04D-AD36-1BE5-E1810A6F531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9" name="Group 28">
              <a:extLst>
                <a:ext uri="{FF2B5EF4-FFF2-40B4-BE49-F238E27FC236}">
                  <a16:creationId xmlns:a16="http://schemas.microsoft.com/office/drawing/2014/main" id="{081CF410-366D-B1F9-8E6C-75D0EE141006}"/>
                </a:ext>
              </a:extLst>
            </p:cNvPr>
            <p:cNvGrpSpPr/>
            <p:nvPr/>
          </p:nvGrpSpPr>
          <p:grpSpPr>
            <a:xfrm>
              <a:off x="10528695" y="4589748"/>
              <a:ext cx="560994" cy="1088627"/>
              <a:chOff x="6048941" y="4798352"/>
              <a:chExt cx="549031" cy="1349261"/>
            </a:xfrm>
          </p:grpSpPr>
          <p:grpSp>
            <p:nvGrpSpPr>
              <p:cNvPr id="32" name="Group 31">
                <a:extLst>
                  <a:ext uri="{FF2B5EF4-FFF2-40B4-BE49-F238E27FC236}">
                    <a16:creationId xmlns:a16="http://schemas.microsoft.com/office/drawing/2014/main" id="{DE3739A5-EF73-D44C-F30D-ADB939CB7F3F}"/>
                  </a:ext>
                </a:extLst>
              </p:cNvPr>
              <p:cNvGrpSpPr/>
              <p:nvPr/>
            </p:nvGrpSpPr>
            <p:grpSpPr>
              <a:xfrm>
                <a:off x="6048941" y="4798352"/>
                <a:ext cx="542456" cy="1088197"/>
                <a:chOff x="6048941" y="4798352"/>
                <a:chExt cx="542456" cy="1088197"/>
              </a:xfrm>
            </p:grpSpPr>
            <p:sp>
              <p:nvSpPr>
                <p:cNvPr id="34" name="Freeform 159">
                  <a:extLst>
                    <a:ext uri="{FF2B5EF4-FFF2-40B4-BE49-F238E27FC236}">
                      <a16:creationId xmlns:a16="http://schemas.microsoft.com/office/drawing/2014/main" id="{362691CA-0C3B-60D8-4C3D-5DE3942672C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160">
                  <a:extLst>
                    <a:ext uri="{FF2B5EF4-FFF2-40B4-BE49-F238E27FC236}">
                      <a16:creationId xmlns:a16="http://schemas.microsoft.com/office/drawing/2014/main" id="{E0DB9F9F-ADA6-24A2-164B-CAF57924D6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3" name="Freeform 165">
                <a:extLst>
                  <a:ext uri="{FF2B5EF4-FFF2-40B4-BE49-F238E27FC236}">
                    <a16:creationId xmlns:a16="http://schemas.microsoft.com/office/drawing/2014/main" id="{412BF89F-56E8-EFC3-165C-1AE99A81AA74}"/>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0" name="Freeform 161">
              <a:extLst>
                <a:ext uri="{FF2B5EF4-FFF2-40B4-BE49-F238E27FC236}">
                  <a16:creationId xmlns:a16="http://schemas.microsoft.com/office/drawing/2014/main" id="{C4696413-D8D9-5F89-AB2F-42C37F1B94E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1" name="Freeform 11">
              <a:extLst>
                <a:ext uri="{FF2B5EF4-FFF2-40B4-BE49-F238E27FC236}">
                  <a16:creationId xmlns:a16="http://schemas.microsoft.com/office/drawing/2014/main" id="{A3D5B3BE-D851-0D1B-2772-B47FAAF9F3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TextBox 5">
            <a:extLst>
              <a:ext uri="{FF2B5EF4-FFF2-40B4-BE49-F238E27FC236}">
                <a16:creationId xmlns:a16="http://schemas.microsoft.com/office/drawing/2014/main" id="{5C7888ED-F840-A886-65D6-5EF7674B3A57}"/>
              </a:ext>
            </a:extLst>
          </p:cNvPr>
          <p:cNvSpPr txBox="1"/>
          <p:nvPr/>
        </p:nvSpPr>
        <p:spPr>
          <a:xfrm>
            <a:off x="-1614368" y="1597665"/>
            <a:ext cx="1159292" cy="2215991"/>
          </a:xfrm>
          <a:prstGeom prst="rect">
            <a:avLst/>
          </a:prstGeom>
          <a:noFill/>
        </p:spPr>
        <p:txBody>
          <a:bodyPr wrap="none" rtlCol="0">
            <a:spAutoFit/>
          </a:bodyPr>
          <a:lstStyle/>
          <a:p>
            <a:r>
              <a:rPr lang="en-US" sz="13800" b="1" dirty="0">
                <a:solidFill>
                  <a:srgbClr val="C00000"/>
                </a:solidFill>
                <a:cs typeface="Courier New" panose="02070309020205020404" pitchFamily="49" charset="0"/>
              </a:rPr>
              <a:t>X</a:t>
            </a:r>
          </a:p>
        </p:txBody>
      </p:sp>
      <p:sp>
        <p:nvSpPr>
          <p:cNvPr id="2" name="Rectangle: Rounded Corners 1">
            <a:extLst>
              <a:ext uri="{FF2B5EF4-FFF2-40B4-BE49-F238E27FC236}">
                <a16:creationId xmlns:a16="http://schemas.microsoft.com/office/drawing/2014/main" id="{729AFB6D-9837-AFC2-32FF-7C676DACA9D2}"/>
              </a:ext>
            </a:extLst>
          </p:cNvPr>
          <p:cNvSpPr/>
          <p:nvPr/>
        </p:nvSpPr>
        <p:spPr>
          <a:xfrm>
            <a:off x="7467666" y="2059901"/>
            <a:ext cx="3216818" cy="1291697"/>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23E3A054-49C7-D1AD-DFD9-8A915B7BE081}"/>
              </a:ext>
            </a:extLst>
          </p:cNvPr>
          <p:cNvSpPr txBox="1"/>
          <p:nvPr/>
        </p:nvSpPr>
        <p:spPr>
          <a:xfrm>
            <a:off x="7536046" y="2050376"/>
            <a:ext cx="3315779"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currentTheme</a:t>
            </a:r>
            <a:r>
              <a:rPr lang="en-US" dirty="0">
                <a:latin typeface="Courier New" panose="02070309020205020404" pitchFamily="49" charset="0"/>
                <a:cs typeface="Courier New" panose="02070309020205020404" pitchFamily="49" charset="0"/>
              </a:rPr>
              <a:t>: "dark",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hasVerifiedAddr</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8" name="TextBox 7">
            <a:extLst>
              <a:ext uri="{FF2B5EF4-FFF2-40B4-BE49-F238E27FC236}">
                <a16:creationId xmlns:a16="http://schemas.microsoft.com/office/drawing/2014/main" id="{FF20246D-2ED0-80EB-430D-840285486FC2}"/>
              </a:ext>
            </a:extLst>
          </p:cNvPr>
          <p:cNvSpPr txBox="1"/>
          <p:nvPr/>
        </p:nvSpPr>
        <p:spPr>
          <a:xfrm>
            <a:off x="0" y="5215395"/>
            <a:ext cx="6057899" cy="523220"/>
          </a:xfrm>
          <a:prstGeom prst="rect">
            <a:avLst/>
          </a:prstGeom>
          <a:noFill/>
        </p:spPr>
        <p:txBody>
          <a:bodyPr wrap="square" rtlCol="0">
            <a:spAutoFit/>
          </a:bodyPr>
          <a:lstStyle/>
          <a:p>
            <a:pPr algn="ctr"/>
            <a:r>
              <a:rPr lang="en-US" sz="2800" dirty="0">
                <a:solidFill>
                  <a:srgbClr val="DD730D"/>
                </a:solidFill>
                <a:latin typeface="Corbel" panose="020B0503020204020204" pitchFamily="34" charset="0"/>
              </a:rPr>
              <a:t>Server-side code uses this token</a:t>
            </a:r>
          </a:p>
        </p:txBody>
      </p:sp>
      <p:sp>
        <p:nvSpPr>
          <p:cNvPr id="4" name="Rectangle: Rounded Corners 3">
            <a:extLst>
              <a:ext uri="{FF2B5EF4-FFF2-40B4-BE49-F238E27FC236}">
                <a16:creationId xmlns:a16="http://schemas.microsoft.com/office/drawing/2014/main" id="{57CAF104-EC73-F245-CAFD-24153AAA77D0}"/>
              </a:ext>
            </a:extLst>
          </p:cNvPr>
          <p:cNvSpPr/>
          <p:nvPr/>
        </p:nvSpPr>
        <p:spPr>
          <a:xfrm>
            <a:off x="-2302198" y="3881248"/>
            <a:ext cx="8369623" cy="68085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C3AA3BE9-C758-71D8-7E0F-2CFC7A4B1D2D}"/>
              </a:ext>
            </a:extLst>
          </p:cNvPr>
          <p:cNvSpPr txBox="1"/>
          <p:nvPr/>
        </p:nvSpPr>
        <p:spPr>
          <a:xfrm>
            <a:off x="-2302198" y="3955852"/>
            <a:ext cx="8465779" cy="523220"/>
          </a:xfrm>
          <a:prstGeom prst="rect">
            <a:avLst/>
          </a:prstGeom>
          <a:noFill/>
        </p:spPr>
        <p:txBody>
          <a:bodyPr wrap="none" rtlCol="0">
            <a:spAutoFit/>
          </a:bodyPr>
          <a:lstStyle/>
          <a:p>
            <a:r>
              <a:rPr lang="en-US" sz="2800" dirty="0">
                <a:solidFill>
                  <a:schemeClr val="bg1"/>
                </a:solidFill>
                <a:latin typeface="Consolas" panose="020B0609020204030204" pitchFamily="49" charset="0"/>
              </a:rPr>
              <a:t>Set-Cookie: </a:t>
            </a:r>
            <a:r>
              <a:rPr lang="en-US" sz="2800" dirty="0" err="1">
                <a:solidFill>
                  <a:schemeClr val="bg1"/>
                </a:solidFill>
                <a:latin typeface="Consolas" panose="020B0609020204030204" pitchFamily="49" charset="0"/>
              </a:rPr>
              <a:t>jwt</a:t>
            </a:r>
            <a:r>
              <a:rPr lang="en-US" sz="2800" dirty="0">
                <a:solidFill>
                  <a:schemeClr val="bg1"/>
                </a:solidFill>
                <a:latin typeface="Consolas" panose="020B0609020204030204" pitchFamily="49" charset="0"/>
              </a:rPr>
              <a:t>={token}; Secure; </a:t>
            </a:r>
            <a:r>
              <a:rPr lang="en-US" sz="2800" dirty="0" err="1">
                <a:solidFill>
                  <a:schemeClr val="bg1"/>
                </a:solidFill>
                <a:latin typeface="Consolas" panose="020B0609020204030204" pitchFamily="49" charset="0"/>
              </a:rPr>
              <a:t>HttpOnly</a:t>
            </a:r>
            <a:r>
              <a:rPr lang="en-US" sz="2800" dirty="0">
                <a:solidFill>
                  <a:schemeClr val="bg1"/>
                </a:solidFill>
                <a:latin typeface="Consolas" panose="020B0609020204030204" pitchFamily="49" charset="0"/>
              </a:rPr>
              <a:t>;</a:t>
            </a:r>
          </a:p>
        </p:txBody>
      </p:sp>
    </p:spTree>
    <p:extLst>
      <p:ext uri="{BB962C8B-B14F-4D97-AF65-F5344CB8AC3E}">
        <p14:creationId xmlns:p14="http://schemas.microsoft.com/office/powerpoint/2010/main" val="27208904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8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15" name="TextBox 14">
            <a:extLst>
              <a:ext uri="{FF2B5EF4-FFF2-40B4-BE49-F238E27FC236}">
                <a16:creationId xmlns:a16="http://schemas.microsoft.com/office/drawing/2014/main" id="{B5AC18B5-7BF9-0FFC-71C5-56C050CA6CB3}"/>
              </a:ext>
            </a:extLst>
          </p:cNvPr>
          <p:cNvSpPr txBox="1"/>
          <p:nvPr/>
        </p:nvSpPr>
        <p:spPr>
          <a:xfrm>
            <a:off x="12641948" y="1618002"/>
            <a:ext cx="5235537" cy="584775"/>
          </a:xfrm>
          <a:prstGeom prst="rect">
            <a:avLst/>
          </a:prstGeom>
          <a:noFill/>
        </p:spPr>
        <p:txBody>
          <a:bodyPr wrap="square" rtlCol="0">
            <a:spAutoFit/>
          </a:bodyPr>
          <a:lstStyle/>
          <a:p>
            <a:r>
              <a:rPr lang="en-US" sz="3200" dirty="0">
                <a:solidFill>
                  <a:schemeClr val="bg1">
                    <a:lumMod val="95000"/>
                  </a:schemeClr>
                </a:solidFill>
                <a:latin typeface="Corbel" panose="020B0503020204020204" pitchFamily="34" charset="0"/>
              </a:rPr>
              <a:t>Short-lived </a:t>
            </a:r>
            <a:r>
              <a:rPr lang="en-US" sz="3200" b="1" dirty="0">
                <a:solidFill>
                  <a:schemeClr val="bg1">
                    <a:lumMod val="95000"/>
                  </a:schemeClr>
                </a:solidFill>
                <a:latin typeface="Corbel" panose="020B0503020204020204" pitchFamily="34" charset="0"/>
              </a:rPr>
              <a:t>access token</a:t>
            </a:r>
          </a:p>
        </p:txBody>
      </p:sp>
      <p:sp>
        <p:nvSpPr>
          <p:cNvPr id="23" name="Rectangle: Rounded Corners 22">
            <a:extLst>
              <a:ext uri="{FF2B5EF4-FFF2-40B4-BE49-F238E27FC236}">
                <a16:creationId xmlns:a16="http://schemas.microsoft.com/office/drawing/2014/main" id="{FF943A98-1529-DA22-728C-B372D7BC056F}"/>
              </a:ext>
            </a:extLst>
          </p:cNvPr>
          <p:cNvSpPr/>
          <p:nvPr/>
        </p:nvSpPr>
        <p:spPr>
          <a:xfrm>
            <a:off x="1883363" y="2046340"/>
            <a:ext cx="2224157" cy="1233655"/>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Box 2">
            <a:extLst>
              <a:ext uri="{FF2B5EF4-FFF2-40B4-BE49-F238E27FC236}">
                <a16:creationId xmlns:a16="http://schemas.microsoft.com/office/drawing/2014/main" id="{467651A9-FBC6-58A0-7478-66E3639862E7}"/>
              </a:ext>
            </a:extLst>
          </p:cNvPr>
          <p:cNvSpPr txBox="1"/>
          <p:nvPr/>
        </p:nvSpPr>
        <p:spPr>
          <a:xfrm>
            <a:off x="1947371" y="2037196"/>
            <a:ext cx="2433440"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25" name="!!txtAdmin">
            <a:extLst>
              <a:ext uri="{FF2B5EF4-FFF2-40B4-BE49-F238E27FC236}">
                <a16:creationId xmlns:a16="http://schemas.microsoft.com/office/drawing/2014/main" id="{082CFB8F-338F-2FD4-A41E-8D1C3986640A}"/>
              </a:ext>
            </a:extLst>
          </p:cNvPr>
          <p:cNvSpPr txBox="1"/>
          <p:nvPr/>
        </p:nvSpPr>
        <p:spPr>
          <a:xfrm>
            <a:off x="2057099" y="2596576"/>
            <a:ext cx="2392791" cy="369332"/>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p:txBody>
      </p:sp>
      <p:grpSp>
        <p:nvGrpSpPr>
          <p:cNvPr id="18" name="Group 17">
            <a:extLst>
              <a:ext uri="{FF2B5EF4-FFF2-40B4-BE49-F238E27FC236}">
                <a16:creationId xmlns:a16="http://schemas.microsoft.com/office/drawing/2014/main" id="{787A973D-DE88-B683-55DC-B4262A9EA348}"/>
              </a:ext>
            </a:extLst>
          </p:cNvPr>
          <p:cNvGrpSpPr/>
          <p:nvPr/>
        </p:nvGrpSpPr>
        <p:grpSpPr>
          <a:xfrm>
            <a:off x="-1514392" y="2195195"/>
            <a:ext cx="970095" cy="1163472"/>
            <a:chOff x="1788045" y="2802278"/>
            <a:chExt cx="970095" cy="1163472"/>
          </a:xfrm>
        </p:grpSpPr>
        <p:pic>
          <p:nvPicPr>
            <p:cNvPr id="19" name="Picture 2">
              <a:extLst>
                <a:ext uri="{FF2B5EF4-FFF2-40B4-BE49-F238E27FC236}">
                  <a16:creationId xmlns:a16="http://schemas.microsoft.com/office/drawing/2014/main" id="{E009C900-4B5C-DA1C-6985-BD6C6BF8C5E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BFCC87B9-F1A8-5142-D4CD-DF2E9E1602DE}"/>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grpSp>
        <p:nvGrpSpPr>
          <p:cNvPr id="27" name="Group 26">
            <a:extLst>
              <a:ext uri="{FF2B5EF4-FFF2-40B4-BE49-F238E27FC236}">
                <a16:creationId xmlns:a16="http://schemas.microsoft.com/office/drawing/2014/main" id="{C7638BBD-FE21-E477-27DF-9E389165E30F}"/>
              </a:ext>
            </a:extLst>
          </p:cNvPr>
          <p:cNvGrpSpPr/>
          <p:nvPr/>
        </p:nvGrpSpPr>
        <p:grpSpPr>
          <a:xfrm>
            <a:off x="-2572912" y="1730630"/>
            <a:ext cx="1014813" cy="1313715"/>
            <a:chOff x="9592919" y="3281030"/>
            <a:chExt cx="2412301" cy="3122817"/>
          </a:xfrm>
        </p:grpSpPr>
        <p:sp>
          <p:nvSpPr>
            <p:cNvPr id="28" name="Freeform 158">
              <a:extLst>
                <a:ext uri="{FF2B5EF4-FFF2-40B4-BE49-F238E27FC236}">
                  <a16:creationId xmlns:a16="http://schemas.microsoft.com/office/drawing/2014/main" id="{92006D65-B04D-AD36-1BE5-E1810A6F531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9" name="Group 28">
              <a:extLst>
                <a:ext uri="{FF2B5EF4-FFF2-40B4-BE49-F238E27FC236}">
                  <a16:creationId xmlns:a16="http://schemas.microsoft.com/office/drawing/2014/main" id="{081CF410-366D-B1F9-8E6C-75D0EE141006}"/>
                </a:ext>
              </a:extLst>
            </p:cNvPr>
            <p:cNvGrpSpPr/>
            <p:nvPr/>
          </p:nvGrpSpPr>
          <p:grpSpPr>
            <a:xfrm>
              <a:off x="10528695" y="4589748"/>
              <a:ext cx="560994" cy="1088627"/>
              <a:chOff x="6048941" y="4798352"/>
              <a:chExt cx="549031" cy="1349261"/>
            </a:xfrm>
          </p:grpSpPr>
          <p:grpSp>
            <p:nvGrpSpPr>
              <p:cNvPr id="32" name="Group 31">
                <a:extLst>
                  <a:ext uri="{FF2B5EF4-FFF2-40B4-BE49-F238E27FC236}">
                    <a16:creationId xmlns:a16="http://schemas.microsoft.com/office/drawing/2014/main" id="{DE3739A5-EF73-D44C-F30D-ADB939CB7F3F}"/>
                  </a:ext>
                </a:extLst>
              </p:cNvPr>
              <p:cNvGrpSpPr/>
              <p:nvPr/>
            </p:nvGrpSpPr>
            <p:grpSpPr>
              <a:xfrm>
                <a:off x="6048941" y="4798352"/>
                <a:ext cx="542456" cy="1088197"/>
                <a:chOff x="6048941" y="4798352"/>
                <a:chExt cx="542456" cy="1088197"/>
              </a:xfrm>
            </p:grpSpPr>
            <p:sp>
              <p:nvSpPr>
                <p:cNvPr id="34" name="Freeform 159">
                  <a:extLst>
                    <a:ext uri="{FF2B5EF4-FFF2-40B4-BE49-F238E27FC236}">
                      <a16:creationId xmlns:a16="http://schemas.microsoft.com/office/drawing/2014/main" id="{362691CA-0C3B-60D8-4C3D-5DE3942672C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160">
                  <a:extLst>
                    <a:ext uri="{FF2B5EF4-FFF2-40B4-BE49-F238E27FC236}">
                      <a16:creationId xmlns:a16="http://schemas.microsoft.com/office/drawing/2014/main" id="{E0DB9F9F-ADA6-24A2-164B-CAF57924D6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3" name="Freeform 165">
                <a:extLst>
                  <a:ext uri="{FF2B5EF4-FFF2-40B4-BE49-F238E27FC236}">
                    <a16:creationId xmlns:a16="http://schemas.microsoft.com/office/drawing/2014/main" id="{412BF89F-56E8-EFC3-165C-1AE99A81AA74}"/>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0" name="Freeform 161">
              <a:extLst>
                <a:ext uri="{FF2B5EF4-FFF2-40B4-BE49-F238E27FC236}">
                  <a16:creationId xmlns:a16="http://schemas.microsoft.com/office/drawing/2014/main" id="{C4696413-D8D9-5F89-AB2F-42C37F1B94E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1" name="Freeform 11">
              <a:extLst>
                <a:ext uri="{FF2B5EF4-FFF2-40B4-BE49-F238E27FC236}">
                  <a16:creationId xmlns:a16="http://schemas.microsoft.com/office/drawing/2014/main" id="{A3D5B3BE-D851-0D1B-2772-B47FAAF9F3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TextBox 5">
            <a:extLst>
              <a:ext uri="{FF2B5EF4-FFF2-40B4-BE49-F238E27FC236}">
                <a16:creationId xmlns:a16="http://schemas.microsoft.com/office/drawing/2014/main" id="{5C7888ED-F840-A886-65D6-5EF7674B3A57}"/>
              </a:ext>
            </a:extLst>
          </p:cNvPr>
          <p:cNvSpPr txBox="1"/>
          <p:nvPr/>
        </p:nvSpPr>
        <p:spPr>
          <a:xfrm>
            <a:off x="-1614368" y="1597665"/>
            <a:ext cx="1159292" cy="2215991"/>
          </a:xfrm>
          <a:prstGeom prst="rect">
            <a:avLst/>
          </a:prstGeom>
          <a:noFill/>
        </p:spPr>
        <p:txBody>
          <a:bodyPr wrap="none" rtlCol="0">
            <a:spAutoFit/>
          </a:bodyPr>
          <a:lstStyle/>
          <a:p>
            <a:r>
              <a:rPr lang="en-US" sz="13800" b="1" dirty="0">
                <a:solidFill>
                  <a:srgbClr val="C00000"/>
                </a:solidFill>
                <a:cs typeface="Courier New" panose="02070309020205020404" pitchFamily="49" charset="0"/>
              </a:rPr>
              <a:t>X</a:t>
            </a:r>
          </a:p>
        </p:txBody>
      </p:sp>
      <p:sp>
        <p:nvSpPr>
          <p:cNvPr id="2" name="Rectangle: Rounded Corners 1">
            <a:extLst>
              <a:ext uri="{FF2B5EF4-FFF2-40B4-BE49-F238E27FC236}">
                <a16:creationId xmlns:a16="http://schemas.microsoft.com/office/drawing/2014/main" id="{729AFB6D-9837-AFC2-32FF-7C676DACA9D2}"/>
              </a:ext>
            </a:extLst>
          </p:cNvPr>
          <p:cNvSpPr/>
          <p:nvPr/>
        </p:nvSpPr>
        <p:spPr>
          <a:xfrm>
            <a:off x="7467666" y="2059901"/>
            <a:ext cx="3216818" cy="1291697"/>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23E3A054-49C7-D1AD-DFD9-8A915B7BE081}"/>
              </a:ext>
            </a:extLst>
          </p:cNvPr>
          <p:cNvSpPr txBox="1"/>
          <p:nvPr/>
        </p:nvSpPr>
        <p:spPr>
          <a:xfrm>
            <a:off x="7536046" y="2050376"/>
            <a:ext cx="3315779"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currentTheme</a:t>
            </a:r>
            <a:r>
              <a:rPr lang="en-US" dirty="0">
                <a:latin typeface="Courier New" panose="02070309020205020404" pitchFamily="49" charset="0"/>
                <a:cs typeface="Courier New" panose="02070309020205020404" pitchFamily="49" charset="0"/>
              </a:rPr>
              <a:t>: "dark",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hasVerifiedAddr</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4" name="!!Txt4">
            <a:extLst>
              <a:ext uri="{FF2B5EF4-FFF2-40B4-BE49-F238E27FC236}">
                <a16:creationId xmlns:a16="http://schemas.microsoft.com/office/drawing/2014/main" id="{1DB61DC3-9053-8FE6-FF8A-AB7FCCB0C529}"/>
              </a:ext>
            </a:extLst>
          </p:cNvPr>
          <p:cNvSpPr txBox="1"/>
          <p:nvPr/>
        </p:nvSpPr>
        <p:spPr>
          <a:xfrm>
            <a:off x="7183220" y="3550737"/>
            <a:ext cx="3785709" cy="1200329"/>
          </a:xfrm>
          <a:prstGeom prst="rect">
            <a:avLst/>
          </a:prstGeom>
          <a:noFill/>
        </p:spPr>
        <p:txBody>
          <a:bodyPr wrap="square" rtlCol="0">
            <a:spAutoFit/>
          </a:bodyPr>
          <a:lstStyle/>
          <a:p>
            <a:pPr algn="ctr"/>
            <a:r>
              <a:rPr lang="en-US" sz="2400" dirty="0">
                <a:solidFill>
                  <a:schemeClr val="bg1"/>
                </a:solidFill>
                <a:latin typeface="Corbel" panose="020B0503020204020204" pitchFamily="34" charset="0"/>
              </a:rPr>
              <a:t>Put non-sensitive stuff</a:t>
            </a:r>
            <a:br>
              <a:rPr lang="en-US" sz="2400" dirty="0">
                <a:solidFill>
                  <a:schemeClr val="bg1"/>
                </a:solidFill>
                <a:latin typeface="Corbel" panose="020B0503020204020204" pitchFamily="34" charset="0"/>
              </a:rPr>
            </a:br>
            <a:r>
              <a:rPr lang="en-US" sz="2400" dirty="0">
                <a:solidFill>
                  <a:schemeClr val="bg1"/>
                </a:solidFill>
                <a:latin typeface="Corbel" panose="020B0503020204020204" pitchFamily="34" charset="0"/>
              </a:rPr>
              <a:t>into </a:t>
            </a:r>
            <a:r>
              <a:rPr lang="en-US" sz="2400" b="1" dirty="0" err="1">
                <a:solidFill>
                  <a:schemeClr val="bg1"/>
                </a:solidFill>
                <a:latin typeface="Corbel" panose="020B0503020204020204" pitchFamily="34" charset="0"/>
              </a:rPr>
              <a:t>LocalStorage</a:t>
            </a:r>
            <a:br>
              <a:rPr lang="en-US" sz="2400" dirty="0">
                <a:solidFill>
                  <a:schemeClr val="bg1"/>
                </a:solidFill>
                <a:latin typeface="Corbel" panose="020B0503020204020204" pitchFamily="34" charset="0"/>
              </a:rPr>
            </a:br>
            <a:r>
              <a:rPr lang="en-US" sz="2400" dirty="0">
                <a:solidFill>
                  <a:schemeClr val="bg1"/>
                </a:solidFill>
                <a:latin typeface="Corbel" panose="020B0503020204020204" pitchFamily="34" charset="0"/>
              </a:rPr>
              <a:t>where JS can get to it</a:t>
            </a:r>
          </a:p>
        </p:txBody>
      </p:sp>
      <p:sp>
        <p:nvSpPr>
          <p:cNvPr id="8" name="TextBox 7">
            <a:extLst>
              <a:ext uri="{FF2B5EF4-FFF2-40B4-BE49-F238E27FC236}">
                <a16:creationId xmlns:a16="http://schemas.microsoft.com/office/drawing/2014/main" id="{FF20246D-2ED0-80EB-430D-840285486FC2}"/>
              </a:ext>
            </a:extLst>
          </p:cNvPr>
          <p:cNvSpPr txBox="1"/>
          <p:nvPr/>
        </p:nvSpPr>
        <p:spPr>
          <a:xfrm>
            <a:off x="0" y="5215395"/>
            <a:ext cx="6057899" cy="523220"/>
          </a:xfrm>
          <a:prstGeom prst="rect">
            <a:avLst/>
          </a:prstGeom>
          <a:noFill/>
        </p:spPr>
        <p:txBody>
          <a:bodyPr wrap="square" rtlCol="0">
            <a:spAutoFit/>
          </a:bodyPr>
          <a:lstStyle/>
          <a:p>
            <a:pPr algn="ctr"/>
            <a:r>
              <a:rPr lang="en-US" sz="2800" dirty="0">
                <a:solidFill>
                  <a:srgbClr val="DD730D"/>
                </a:solidFill>
                <a:latin typeface="Corbel" panose="020B0503020204020204" pitchFamily="34" charset="0"/>
              </a:rPr>
              <a:t>Server-side code uses this token</a:t>
            </a:r>
          </a:p>
        </p:txBody>
      </p:sp>
      <p:sp>
        <p:nvSpPr>
          <p:cNvPr id="9" name="TextBox 8">
            <a:extLst>
              <a:ext uri="{FF2B5EF4-FFF2-40B4-BE49-F238E27FC236}">
                <a16:creationId xmlns:a16="http://schemas.microsoft.com/office/drawing/2014/main" id="{D93EC6CD-A934-682A-1338-5A6754434211}"/>
              </a:ext>
            </a:extLst>
          </p:cNvPr>
          <p:cNvSpPr txBox="1"/>
          <p:nvPr/>
        </p:nvSpPr>
        <p:spPr>
          <a:xfrm>
            <a:off x="6047124" y="5214299"/>
            <a:ext cx="6057899" cy="523220"/>
          </a:xfrm>
          <a:prstGeom prst="rect">
            <a:avLst/>
          </a:prstGeom>
          <a:noFill/>
        </p:spPr>
        <p:txBody>
          <a:bodyPr wrap="square" rtlCol="0">
            <a:spAutoFit/>
          </a:bodyPr>
          <a:lstStyle/>
          <a:p>
            <a:pPr algn="ctr"/>
            <a:r>
              <a:rPr lang="en-US" sz="2800" dirty="0">
                <a:solidFill>
                  <a:srgbClr val="DD730D"/>
                </a:solidFill>
                <a:latin typeface="Corbel" panose="020B0503020204020204" pitchFamily="34" charset="0"/>
              </a:rPr>
              <a:t>Client-side code uses this token</a:t>
            </a:r>
          </a:p>
        </p:txBody>
      </p:sp>
      <p:sp>
        <p:nvSpPr>
          <p:cNvPr id="13" name="Rectangle: Rounded Corners 12">
            <a:extLst>
              <a:ext uri="{FF2B5EF4-FFF2-40B4-BE49-F238E27FC236}">
                <a16:creationId xmlns:a16="http://schemas.microsoft.com/office/drawing/2014/main" id="{5293C749-C8B6-EB51-9659-49EEABE76F48}"/>
              </a:ext>
            </a:extLst>
          </p:cNvPr>
          <p:cNvSpPr/>
          <p:nvPr/>
        </p:nvSpPr>
        <p:spPr>
          <a:xfrm>
            <a:off x="-2302198" y="3881248"/>
            <a:ext cx="8369623" cy="68085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0912C481-025B-1414-091E-DB87B7EF4F1C}"/>
              </a:ext>
            </a:extLst>
          </p:cNvPr>
          <p:cNvSpPr txBox="1"/>
          <p:nvPr/>
        </p:nvSpPr>
        <p:spPr>
          <a:xfrm>
            <a:off x="-2302198" y="3955852"/>
            <a:ext cx="8465779" cy="523220"/>
          </a:xfrm>
          <a:prstGeom prst="rect">
            <a:avLst/>
          </a:prstGeom>
          <a:noFill/>
        </p:spPr>
        <p:txBody>
          <a:bodyPr wrap="none" rtlCol="0">
            <a:spAutoFit/>
          </a:bodyPr>
          <a:lstStyle/>
          <a:p>
            <a:r>
              <a:rPr lang="en-US" sz="2800" dirty="0">
                <a:solidFill>
                  <a:schemeClr val="bg1"/>
                </a:solidFill>
                <a:latin typeface="Consolas" panose="020B0609020204030204" pitchFamily="49" charset="0"/>
              </a:rPr>
              <a:t>Set-Cookie: </a:t>
            </a:r>
            <a:r>
              <a:rPr lang="en-US" sz="2800" dirty="0" err="1">
                <a:solidFill>
                  <a:schemeClr val="bg1"/>
                </a:solidFill>
                <a:latin typeface="Consolas" panose="020B0609020204030204" pitchFamily="49" charset="0"/>
              </a:rPr>
              <a:t>jwt</a:t>
            </a:r>
            <a:r>
              <a:rPr lang="en-US" sz="2800" dirty="0">
                <a:solidFill>
                  <a:schemeClr val="bg1"/>
                </a:solidFill>
                <a:latin typeface="Consolas" panose="020B0609020204030204" pitchFamily="49" charset="0"/>
              </a:rPr>
              <a:t>={token}; Secure; </a:t>
            </a:r>
            <a:r>
              <a:rPr lang="en-US" sz="2800" dirty="0" err="1">
                <a:solidFill>
                  <a:schemeClr val="bg1"/>
                </a:solidFill>
                <a:latin typeface="Consolas" panose="020B0609020204030204" pitchFamily="49" charset="0"/>
              </a:rPr>
              <a:t>HttpOnly</a:t>
            </a:r>
            <a:r>
              <a:rPr lang="en-US" sz="2800" dirty="0">
                <a:solidFill>
                  <a:schemeClr val="bg1"/>
                </a:solidFill>
                <a:latin typeface="Consolas" panose="020B0609020204030204" pitchFamily="49" charset="0"/>
              </a:rPr>
              <a:t>;</a:t>
            </a:r>
          </a:p>
        </p:txBody>
      </p:sp>
    </p:spTree>
    <p:extLst>
      <p:ext uri="{BB962C8B-B14F-4D97-AF65-F5344CB8AC3E}">
        <p14:creationId xmlns:p14="http://schemas.microsoft.com/office/powerpoint/2010/main" val="1392129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p:bldLst>
  </p:timing>
</p:sld>
</file>

<file path=ppt/slides/slide8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6" name="!!TitleBG">
            <a:extLst>
              <a:ext uri="{FF2B5EF4-FFF2-40B4-BE49-F238E27FC236}">
                <a16:creationId xmlns:a16="http://schemas.microsoft.com/office/drawing/2014/main" id="{3042985F-D0F3-20A9-F4D1-1F59AD38D4C9}"/>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E7A9E6EC-AE56-115E-67E8-DDEC937743FD}"/>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9" name="!!Sidebar">
            <a:extLst>
              <a:ext uri="{FF2B5EF4-FFF2-40B4-BE49-F238E27FC236}">
                <a16:creationId xmlns:a16="http://schemas.microsoft.com/office/drawing/2014/main" id="{D6319B40-2E39-D023-5FF9-C02B82E9FBAC}"/>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4" name="Rectangle: Rounded Corners 3">
            <a:extLst>
              <a:ext uri="{FF2B5EF4-FFF2-40B4-BE49-F238E27FC236}">
                <a16:creationId xmlns:a16="http://schemas.microsoft.com/office/drawing/2014/main" id="{3E227DEF-1EF9-A5F7-E3E2-4B97EF112068}"/>
              </a:ext>
            </a:extLst>
          </p:cNvPr>
          <p:cNvSpPr/>
          <p:nvPr/>
        </p:nvSpPr>
        <p:spPr>
          <a:xfrm>
            <a:off x="4930461" y="2497172"/>
            <a:ext cx="2282997" cy="93182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2">
            <a:extLst>
              <a:ext uri="{FF2B5EF4-FFF2-40B4-BE49-F238E27FC236}">
                <a16:creationId xmlns:a16="http://schemas.microsoft.com/office/drawing/2014/main" id="{AE0745D5-2CA4-71D2-3568-C1FB7E286E6A}"/>
              </a:ext>
            </a:extLst>
          </p:cNvPr>
          <p:cNvSpPr txBox="1"/>
          <p:nvPr/>
        </p:nvSpPr>
        <p:spPr>
          <a:xfrm>
            <a:off x="4998842" y="2487647"/>
            <a:ext cx="2433440" cy="923330"/>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cxnSp>
        <p:nvCxnSpPr>
          <p:cNvPr id="12" name="!!Arrow 3">
            <a:extLst>
              <a:ext uri="{FF2B5EF4-FFF2-40B4-BE49-F238E27FC236}">
                <a16:creationId xmlns:a16="http://schemas.microsoft.com/office/drawing/2014/main" id="{6E8A1489-55F4-B3BF-9C66-248492C1C433}"/>
              </a:ext>
            </a:extLst>
          </p:cNvPr>
          <p:cNvCxnSpPr>
            <a:cxnSpLocks/>
          </p:cNvCxnSpPr>
          <p:nvPr/>
        </p:nvCxnSpPr>
        <p:spPr>
          <a:xfrm flipV="1">
            <a:off x="6071959" y="3441457"/>
            <a:ext cx="0" cy="931828"/>
          </a:xfrm>
          <a:prstGeom prst="straightConnector1">
            <a:avLst/>
          </a:prstGeom>
          <a:ln w="15875">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14" name="!!Txt4">
            <a:extLst>
              <a:ext uri="{FF2B5EF4-FFF2-40B4-BE49-F238E27FC236}">
                <a16:creationId xmlns:a16="http://schemas.microsoft.com/office/drawing/2014/main" id="{C2434702-7090-62EA-70D3-4F95ADCB6338}"/>
              </a:ext>
            </a:extLst>
          </p:cNvPr>
          <p:cNvSpPr txBox="1"/>
          <p:nvPr/>
        </p:nvSpPr>
        <p:spPr>
          <a:xfrm>
            <a:off x="4272796" y="4467260"/>
            <a:ext cx="3570208"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Authentication only</a:t>
            </a:r>
          </a:p>
        </p:txBody>
      </p:sp>
    </p:spTree>
    <p:extLst>
      <p:ext uri="{BB962C8B-B14F-4D97-AF65-F5344CB8AC3E}">
        <p14:creationId xmlns:p14="http://schemas.microsoft.com/office/powerpoint/2010/main" val="3395797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1" grpId="0"/>
      <p:bldP spid="14" grpId="0"/>
    </p:bldLst>
  </p:timing>
</p:sld>
</file>

<file path=ppt/slides/slide8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6" name="!!TitleBG">
            <a:extLst>
              <a:ext uri="{FF2B5EF4-FFF2-40B4-BE49-F238E27FC236}">
                <a16:creationId xmlns:a16="http://schemas.microsoft.com/office/drawing/2014/main" id="{3042985F-D0F3-20A9-F4D1-1F59AD38D4C9}"/>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E7A9E6EC-AE56-115E-67E8-DDEC937743FD}"/>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9" name="!!Sidebar">
            <a:extLst>
              <a:ext uri="{FF2B5EF4-FFF2-40B4-BE49-F238E27FC236}">
                <a16:creationId xmlns:a16="http://schemas.microsoft.com/office/drawing/2014/main" id="{D6319B40-2E39-D023-5FF9-C02B82E9FBAC}"/>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cxnSp>
        <p:nvCxnSpPr>
          <p:cNvPr id="12" name="!!Arrow 3">
            <a:extLst>
              <a:ext uri="{FF2B5EF4-FFF2-40B4-BE49-F238E27FC236}">
                <a16:creationId xmlns:a16="http://schemas.microsoft.com/office/drawing/2014/main" id="{6E8A1489-55F4-B3BF-9C66-248492C1C433}"/>
              </a:ext>
            </a:extLst>
          </p:cNvPr>
          <p:cNvCxnSpPr>
            <a:cxnSpLocks/>
          </p:cNvCxnSpPr>
          <p:nvPr/>
        </p:nvCxnSpPr>
        <p:spPr>
          <a:xfrm flipV="1">
            <a:off x="6071959" y="3760774"/>
            <a:ext cx="0" cy="931828"/>
          </a:xfrm>
          <a:prstGeom prst="straightConnector1">
            <a:avLst/>
          </a:prstGeom>
          <a:ln w="15875">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14" name="!!Txt4">
            <a:extLst>
              <a:ext uri="{FF2B5EF4-FFF2-40B4-BE49-F238E27FC236}">
                <a16:creationId xmlns:a16="http://schemas.microsoft.com/office/drawing/2014/main" id="{C2434702-7090-62EA-70D3-4F95ADCB6338}"/>
              </a:ext>
            </a:extLst>
          </p:cNvPr>
          <p:cNvSpPr txBox="1"/>
          <p:nvPr/>
        </p:nvSpPr>
        <p:spPr>
          <a:xfrm>
            <a:off x="4272796" y="4786577"/>
            <a:ext cx="3570208"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Authentication</a:t>
            </a:r>
            <a:br>
              <a:rPr lang="en-US" sz="2000" dirty="0">
                <a:solidFill>
                  <a:schemeClr val="bg1"/>
                </a:solidFill>
                <a:latin typeface="Corbel" panose="020B0503020204020204" pitchFamily="34" charset="0"/>
              </a:rPr>
            </a:br>
            <a:r>
              <a:rPr lang="en-US" sz="2000" dirty="0">
                <a:solidFill>
                  <a:schemeClr val="bg1"/>
                </a:solidFill>
                <a:latin typeface="Corbel" panose="020B0503020204020204" pitchFamily="34" charset="0"/>
              </a:rPr>
              <a:t>and</a:t>
            </a:r>
            <a:br>
              <a:rPr lang="en-US" sz="2000" dirty="0">
                <a:solidFill>
                  <a:schemeClr val="bg1"/>
                </a:solidFill>
                <a:latin typeface="Corbel" panose="020B0503020204020204" pitchFamily="34" charset="0"/>
              </a:rPr>
            </a:br>
            <a:r>
              <a:rPr lang="en-US" sz="2000" dirty="0">
                <a:solidFill>
                  <a:schemeClr val="bg1"/>
                </a:solidFill>
                <a:latin typeface="Corbel" panose="020B0503020204020204" pitchFamily="34" charset="0"/>
              </a:rPr>
              <a:t>authorization</a:t>
            </a:r>
          </a:p>
        </p:txBody>
      </p:sp>
      <p:sp>
        <p:nvSpPr>
          <p:cNvPr id="2" name="Rectangle: Rounded Corners 1">
            <a:extLst>
              <a:ext uri="{FF2B5EF4-FFF2-40B4-BE49-F238E27FC236}">
                <a16:creationId xmlns:a16="http://schemas.microsoft.com/office/drawing/2014/main" id="{67781E43-3013-5CAA-E755-075E2566521E}"/>
              </a:ext>
            </a:extLst>
          </p:cNvPr>
          <p:cNvSpPr/>
          <p:nvPr/>
        </p:nvSpPr>
        <p:spPr>
          <a:xfrm>
            <a:off x="4930461" y="2496312"/>
            <a:ext cx="2282997" cy="1200329"/>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2E163680-A6C7-A2F4-A09D-A617EA66F42B}"/>
              </a:ext>
            </a:extLst>
          </p:cNvPr>
          <p:cNvSpPr txBox="1"/>
          <p:nvPr/>
        </p:nvSpPr>
        <p:spPr>
          <a:xfrm>
            <a:off x="4998842" y="2483394"/>
            <a:ext cx="2433440"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5" name="!!txtAdmin">
            <a:extLst>
              <a:ext uri="{FF2B5EF4-FFF2-40B4-BE49-F238E27FC236}">
                <a16:creationId xmlns:a16="http://schemas.microsoft.com/office/drawing/2014/main" id="{79DAA051-AD34-EAD9-25D3-884865AF107C}"/>
              </a:ext>
            </a:extLst>
          </p:cNvPr>
          <p:cNvSpPr txBox="1"/>
          <p:nvPr/>
        </p:nvSpPr>
        <p:spPr>
          <a:xfrm>
            <a:off x="5107872" y="3019086"/>
            <a:ext cx="2392791" cy="369332"/>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p:txBody>
      </p:sp>
      <p:sp>
        <p:nvSpPr>
          <p:cNvPr id="8" name="TextBox 7">
            <a:extLst>
              <a:ext uri="{FF2B5EF4-FFF2-40B4-BE49-F238E27FC236}">
                <a16:creationId xmlns:a16="http://schemas.microsoft.com/office/drawing/2014/main" id="{84C11CD5-813B-3F8B-5A92-2852133C9568}"/>
              </a:ext>
            </a:extLst>
          </p:cNvPr>
          <p:cNvSpPr txBox="1"/>
          <p:nvPr/>
        </p:nvSpPr>
        <p:spPr>
          <a:xfrm>
            <a:off x="11494301" y="2364906"/>
            <a:ext cx="7334250" cy="1569660"/>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What if  Alice's permissions</a:t>
            </a:r>
            <a:br>
              <a:rPr lang="en-US" sz="3200" dirty="0">
                <a:solidFill>
                  <a:schemeClr val="bg1">
                    <a:lumMod val="95000"/>
                  </a:schemeClr>
                </a:solidFill>
                <a:latin typeface="Corbel" panose="020B0503020204020204" pitchFamily="34" charset="0"/>
              </a:rPr>
            </a:br>
            <a:r>
              <a:rPr lang="en-US" sz="3200" i="1" dirty="0">
                <a:solidFill>
                  <a:schemeClr val="bg1">
                    <a:lumMod val="95000"/>
                  </a:schemeClr>
                </a:solidFill>
                <a:latin typeface="Corbel" panose="020B0503020204020204" pitchFamily="34" charset="0"/>
              </a:rPr>
              <a:t>change</a:t>
            </a:r>
            <a:endParaRPr lang="en-US" sz="3200" dirty="0">
              <a:solidFill>
                <a:schemeClr val="bg1">
                  <a:lumMod val="95000"/>
                </a:schemeClr>
              </a:solidFill>
              <a:latin typeface="Corbel" panose="020B0503020204020204" pitchFamily="34" charset="0"/>
            </a:endParaRPr>
          </a:p>
          <a:p>
            <a:pPr algn="ctr"/>
            <a:r>
              <a:rPr lang="en-US" sz="3200" dirty="0">
                <a:solidFill>
                  <a:schemeClr val="bg1">
                    <a:lumMod val="95000"/>
                  </a:schemeClr>
                </a:solidFill>
                <a:latin typeface="Corbel" panose="020B0503020204020204" pitchFamily="34" charset="0"/>
              </a:rPr>
              <a:t>after the token is created?</a:t>
            </a:r>
          </a:p>
        </p:txBody>
      </p:sp>
      <p:cxnSp>
        <p:nvCxnSpPr>
          <p:cNvPr id="4" name="!!Arrow 6">
            <a:extLst>
              <a:ext uri="{FF2B5EF4-FFF2-40B4-BE49-F238E27FC236}">
                <a16:creationId xmlns:a16="http://schemas.microsoft.com/office/drawing/2014/main" id="{11362E09-9659-C060-D9F2-913B3C551E60}"/>
              </a:ext>
            </a:extLst>
          </p:cNvPr>
          <p:cNvCxnSpPr>
            <a:cxnSpLocks/>
          </p:cNvCxnSpPr>
          <p:nvPr/>
        </p:nvCxnSpPr>
        <p:spPr>
          <a:xfrm>
            <a:off x="12337149" y="3211290"/>
            <a:ext cx="2162622"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153609"/>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5" grpId="0"/>
    </p:bldLst>
  </p:timing>
</p:sld>
</file>

<file path=ppt/slides/slide8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4" name="TextBox 3">
            <a:extLst>
              <a:ext uri="{FF2B5EF4-FFF2-40B4-BE49-F238E27FC236}">
                <a16:creationId xmlns:a16="http://schemas.microsoft.com/office/drawing/2014/main" id="{2F658DD0-0943-20A4-FA06-4F50A9D02611}"/>
              </a:ext>
            </a:extLst>
          </p:cNvPr>
          <p:cNvSpPr txBox="1"/>
          <p:nvPr/>
        </p:nvSpPr>
        <p:spPr>
          <a:xfrm>
            <a:off x="4440353" y="2364906"/>
            <a:ext cx="7334250" cy="1569660"/>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What if  Alice's permissions</a:t>
            </a:r>
            <a:br>
              <a:rPr lang="en-US" sz="3200" dirty="0">
                <a:solidFill>
                  <a:schemeClr val="bg1">
                    <a:lumMod val="95000"/>
                  </a:schemeClr>
                </a:solidFill>
                <a:latin typeface="Corbel" panose="020B0503020204020204" pitchFamily="34" charset="0"/>
              </a:rPr>
            </a:br>
            <a:r>
              <a:rPr lang="en-US" sz="3200" i="1" dirty="0">
                <a:solidFill>
                  <a:schemeClr val="bg1">
                    <a:lumMod val="95000"/>
                  </a:schemeClr>
                </a:solidFill>
                <a:latin typeface="Corbel" panose="020B0503020204020204" pitchFamily="34" charset="0"/>
              </a:rPr>
              <a:t>change</a:t>
            </a:r>
            <a:endParaRPr lang="en-US" sz="3200" dirty="0">
              <a:solidFill>
                <a:schemeClr val="bg1">
                  <a:lumMod val="95000"/>
                </a:schemeClr>
              </a:solidFill>
              <a:latin typeface="Corbel" panose="020B0503020204020204" pitchFamily="34" charset="0"/>
            </a:endParaRPr>
          </a:p>
          <a:p>
            <a:pPr algn="ctr"/>
            <a:r>
              <a:rPr lang="en-US" sz="3200" dirty="0">
                <a:solidFill>
                  <a:schemeClr val="bg1">
                    <a:lumMod val="95000"/>
                  </a:schemeClr>
                </a:solidFill>
                <a:latin typeface="Corbel" panose="020B0503020204020204" pitchFamily="34" charset="0"/>
              </a:rPr>
              <a:t>after the token is created?</a:t>
            </a:r>
          </a:p>
        </p:txBody>
      </p:sp>
      <p:sp>
        <p:nvSpPr>
          <p:cNvPr id="22" name="Rectangle: Rounded Corners 21">
            <a:extLst>
              <a:ext uri="{FF2B5EF4-FFF2-40B4-BE49-F238E27FC236}">
                <a16:creationId xmlns:a16="http://schemas.microsoft.com/office/drawing/2014/main" id="{F89F9F4D-F80F-C320-2137-1E4251D0F259}"/>
              </a:ext>
            </a:extLst>
          </p:cNvPr>
          <p:cNvSpPr/>
          <p:nvPr/>
        </p:nvSpPr>
        <p:spPr>
          <a:xfrm>
            <a:off x="-3846006" y="1465798"/>
            <a:ext cx="3216818" cy="1291697"/>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Box 22">
            <a:extLst>
              <a:ext uri="{FF2B5EF4-FFF2-40B4-BE49-F238E27FC236}">
                <a16:creationId xmlns:a16="http://schemas.microsoft.com/office/drawing/2014/main" id="{F97CAEEA-BB45-2936-0893-4CF622E25EBE}"/>
              </a:ext>
            </a:extLst>
          </p:cNvPr>
          <p:cNvSpPr txBox="1"/>
          <p:nvPr/>
        </p:nvSpPr>
        <p:spPr>
          <a:xfrm>
            <a:off x="-3777626" y="1456273"/>
            <a:ext cx="3315779"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currentTheme</a:t>
            </a:r>
            <a:r>
              <a:rPr lang="en-US" dirty="0">
                <a:latin typeface="Courier New" panose="02070309020205020404" pitchFamily="49" charset="0"/>
                <a:cs typeface="Courier New" panose="02070309020205020404" pitchFamily="49" charset="0"/>
              </a:rPr>
              <a:t>: "dark",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hasVerifiedAddr</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30" name="Rectangle: Rounded Corners 29">
            <a:extLst>
              <a:ext uri="{FF2B5EF4-FFF2-40B4-BE49-F238E27FC236}">
                <a16:creationId xmlns:a16="http://schemas.microsoft.com/office/drawing/2014/main" id="{AE6832A4-2A05-9444-0684-F21970B017A9}"/>
              </a:ext>
            </a:extLst>
          </p:cNvPr>
          <p:cNvSpPr/>
          <p:nvPr/>
        </p:nvSpPr>
        <p:spPr>
          <a:xfrm>
            <a:off x="1577662" y="2496312"/>
            <a:ext cx="2297651" cy="1200329"/>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extBox 2">
            <a:extLst>
              <a:ext uri="{FF2B5EF4-FFF2-40B4-BE49-F238E27FC236}">
                <a16:creationId xmlns:a16="http://schemas.microsoft.com/office/drawing/2014/main" id="{B4127DBD-6143-A951-F6B1-656075A1B709}"/>
              </a:ext>
            </a:extLst>
          </p:cNvPr>
          <p:cNvSpPr txBox="1"/>
          <p:nvPr/>
        </p:nvSpPr>
        <p:spPr>
          <a:xfrm>
            <a:off x="1646043" y="2483394"/>
            <a:ext cx="2433440"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32" name="!!txtAdmin">
            <a:extLst>
              <a:ext uri="{FF2B5EF4-FFF2-40B4-BE49-F238E27FC236}">
                <a16:creationId xmlns:a16="http://schemas.microsoft.com/office/drawing/2014/main" id="{2EA7FE10-C105-03B8-2E09-7A7A5FBA61E5}"/>
              </a:ext>
            </a:extLst>
          </p:cNvPr>
          <p:cNvSpPr txBox="1"/>
          <p:nvPr/>
        </p:nvSpPr>
        <p:spPr>
          <a:xfrm>
            <a:off x="1755073" y="3048114"/>
            <a:ext cx="2392791" cy="369332"/>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p:txBody>
      </p:sp>
      <p:cxnSp>
        <p:nvCxnSpPr>
          <p:cNvPr id="25" name="!!Arrow 6">
            <a:extLst>
              <a:ext uri="{FF2B5EF4-FFF2-40B4-BE49-F238E27FC236}">
                <a16:creationId xmlns:a16="http://schemas.microsoft.com/office/drawing/2014/main" id="{9510E8DC-4FE0-FFFF-8456-5C547A110541}"/>
              </a:ext>
            </a:extLst>
          </p:cNvPr>
          <p:cNvCxnSpPr>
            <a:cxnSpLocks/>
          </p:cNvCxnSpPr>
          <p:nvPr/>
        </p:nvCxnSpPr>
        <p:spPr>
          <a:xfrm>
            <a:off x="3672114" y="3211290"/>
            <a:ext cx="355672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276573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p:bldLst>
  </p:timing>
</p:sld>
</file>

<file path=ppt/slides/slide8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36" name="Rectangle: Rounded Corners 35">
            <a:extLst>
              <a:ext uri="{FF2B5EF4-FFF2-40B4-BE49-F238E27FC236}">
                <a16:creationId xmlns:a16="http://schemas.microsoft.com/office/drawing/2014/main" id="{90AF6319-ED19-B8A9-2B5A-640D1977AC54}"/>
              </a:ext>
            </a:extLst>
          </p:cNvPr>
          <p:cNvSpPr/>
          <p:nvPr/>
        </p:nvSpPr>
        <p:spPr>
          <a:xfrm>
            <a:off x="1581912" y="2496312"/>
            <a:ext cx="2347005" cy="156966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2">
            <a:extLst>
              <a:ext uri="{FF2B5EF4-FFF2-40B4-BE49-F238E27FC236}">
                <a16:creationId xmlns:a16="http://schemas.microsoft.com/office/drawing/2014/main" id="{C24169F1-BCC8-95CD-B5A5-787F8DCC2F1A}"/>
              </a:ext>
            </a:extLst>
          </p:cNvPr>
          <p:cNvSpPr txBox="1"/>
          <p:nvPr/>
        </p:nvSpPr>
        <p:spPr>
          <a:xfrm>
            <a:off x="1645920" y="2487168"/>
            <a:ext cx="2433440" cy="1477328"/>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br>
              <a:rPr lang="en-US" dirty="0">
                <a:latin typeface="Courier New" panose="02070309020205020404" pitchFamily="49" charset="0"/>
                <a:cs typeface="Courier New" panose="02070309020205020404" pitchFamily="49" charset="0"/>
              </a:rPr>
            </a:b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21" name="!!txtAdmin">
            <a:extLst>
              <a:ext uri="{FF2B5EF4-FFF2-40B4-BE49-F238E27FC236}">
                <a16:creationId xmlns:a16="http://schemas.microsoft.com/office/drawing/2014/main" id="{3FC21939-D1BD-CD6E-D9E0-F47B6085E789}"/>
              </a:ext>
            </a:extLst>
          </p:cNvPr>
          <p:cNvSpPr txBox="1"/>
          <p:nvPr/>
        </p:nvSpPr>
        <p:spPr>
          <a:xfrm>
            <a:off x="1755648" y="3046548"/>
            <a:ext cx="2392791" cy="369332"/>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p:txBody>
      </p:sp>
      <p:sp>
        <p:nvSpPr>
          <p:cNvPr id="8" name="!!txtExpiry">
            <a:extLst>
              <a:ext uri="{FF2B5EF4-FFF2-40B4-BE49-F238E27FC236}">
                <a16:creationId xmlns:a16="http://schemas.microsoft.com/office/drawing/2014/main" id="{B0C42171-2F0F-2245-D601-7F0AD5C06250}"/>
              </a:ext>
            </a:extLst>
          </p:cNvPr>
          <p:cNvSpPr txBox="1"/>
          <p:nvPr/>
        </p:nvSpPr>
        <p:spPr>
          <a:xfrm>
            <a:off x="1755648" y="3063686"/>
            <a:ext cx="2105586" cy="646331"/>
          </a:xfrm>
          <a:prstGeom prst="rect">
            <a:avLst/>
          </a:prstGeom>
          <a:noFill/>
        </p:spPr>
        <p:txBody>
          <a:bodyPr wrap="square">
            <a:spAutoFit/>
          </a:bodyPr>
          <a:lstStyle/>
          <a:p>
            <a:r>
              <a:rPr lang="en-US" dirty="0">
                <a:latin typeface="Courier New" panose="02070309020205020404" pitchFamily="49" charset="0"/>
                <a:cs typeface="Courier New" panose="02070309020205020404" pitchFamily="49" charset="0"/>
              </a:rPr>
              <a:t>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expiry: {date}</a:t>
            </a:r>
          </a:p>
        </p:txBody>
      </p:sp>
      <p:sp>
        <p:nvSpPr>
          <p:cNvPr id="28" name="TextBox 27">
            <a:extLst>
              <a:ext uri="{FF2B5EF4-FFF2-40B4-BE49-F238E27FC236}">
                <a16:creationId xmlns:a16="http://schemas.microsoft.com/office/drawing/2014/main" id="{872EA84C-FF2C-F843-77BB-4A869186373E}"/>
              </a:ext>
            </a:extLst>
          </p:cNvPr>
          <p:cNvSpPr txBox="1"/>
          <p:nvPr/>
        </p:nvSpPr>
        <p:spPr>
          <a:xfrm>
            <a:off x="4440353" y="2364906"/>
            <a:ext cx="7334250" cy="1569660"/>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What if  Alice's permissions</a:t>
            </a:r>
            <a:br>
              <a:rPr lang="en-US" sz="3200" dirty="0">
                <a:solidFill>
                  <a:schemeClr val="bg1">
                    <a:lumMod val="95000"/>
                  </a:schemeClr>
                </a:solidFill>
                <a:latin typeface="Corbel" panose="020B0503020204020204" pitchFamily="34" charset="0"/>
              </a:rPr>
            </a:br>
            <a:r>
              <a:rPr lang="en-US" sz="3200" i="1" dirty="0">
                <a:solidFill>
                  <a:schemeClr val="bg1">
                    <a:lumMod val="95000"/>
                  </a:schemeClr>
                </a:solidFill>
                <a:latin typeface="Corbel" panose="020B0503020204020204" pitchFamily="34" charset="0"/>
              </a:rPr>
              <a:t>change</a:t>
            </a:r>
            <a:endParaRPr lang="en-US" sz="3200" dirty="0">
              <a:solidFill>
                <a:schemeClr val="bg1">
                  <a:lumMod val="95000"/>
                </a:schemeClr>
              </a:solidFill>
              <a:latin typeface="Corbel" panose="020B0503020204020204" pitchFamily="34" charset="0"/>
            </a:endParaRPr>
          </a:p>
          <a:p>
            <a:pPr algn="ctr"/>
            <a:r>
              <a:rPr lang="en-US" sz="3200" dirty="0">
                <a:solidFill>
                  <a:schemeClr val="bg1">
                    <a:lumMod val="95000"/>
                  </a:schemeClr>
                </a:solidFill>
                <a:latin typeface="Corbel" panose="020B0503020204020204" pitchFamily="34" charset="0"/>
              </a:rPr>
              <a:t>after the token is created?</a:t>
            </a:r>
          </a:p>
        </p:txBody>
      </p:sp>
      <p:pic>
        <p:nvPicPr>
          <p:cNvPr id="34" name="Picture 33">
            <a:extLst>
              <a:ext uri="{FF2B5EF4-FFF2-40B4-BE49-F238E27FC236}">
                <a16:creationId xmlns:a16="http://schemas.microsoft.com/office/drawing/2014/main" id="{4FEC1CE1-057B-B1C8-056B-661B07007208}"/>
              </a:ext>
            </a:extLst>
          </p:cNvPr>
          <p:cNvPicPr>
            <a:picLocks noChangeAspect="1"/>
          </p:cNvPicPr>
          <p:nvPr/>
        </p:nvPicPr>
        <p:blipFill>
          <a:blip r:embed="rId3"/>
          <a:stretch>
            <a:fillRect/>
          </a:stretch>
        </p:blipFill>
        <p:spPr>
          <a:xfrm>
            <a:off x="6493743" y="6889872"/>
            <a:ext cx="3734182" cy="3261961"/>
          </a:xfrm>
          <a:prstGeom prst="rect">
            <a:avLst/>
          </a:prstGeom>
        </p:spPr>
      </p:pic>
      <p:cxnSp>
        <p:nvCxnSpPr>
          <p:cNvPr id="37" name="!!Arrow 6">
            <a:extLst>
              <a:ext uri="{FF2B5EF4-FFF2-40B4-BE49-F238E27FC236}">
                <a16:creationId xmlns:a16="http://schemas.microsoft.com/office/drawing/2014/main" id="{FCCAEE70-3214-085F-50A2-1531D4A21F72}"/>
              </a:ext>
            </a:extLst>
          </p:cNvPr>
          <p:cNvCxnSpPr>
            <a:cxnSpLocks/>
          </p:cNvCxnSpPr>
          <p:nvPr/>
        </p:nvCxnSpPr>
        <p:spPr>
          <a:xfrm flipV="1">
            <a:off x="3715657" y="3211290"/>
            <a:ext cx="3513183" cy="230831"/>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67140382"/>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Identity</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Authentication</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Authorization</a:t>
            </a:r>
            <a:br>
              <a:rPr lang="en-US" sz="4000" dirty="0">
                <a:solidFill>
                  <a:srgbClr val="FD7D00"/>
                </a:solidFill>
              </a:rPr>
            </a:br>
            <a:endParaRPr lang="en-US" sz="4000" dirty="0">
              <a:solidFill>
                <a:srgbClr val="FD7D00"/>
              </a:solidFill>
            </a:endParaRPr>
          </a:p>
          <a:p>
            <a:endParaRPr lang="en-US" sz="4000" dirty="0">
              <a:solidFill>
                <a:schemeClr val="bg1"/>
              </a:solidFill>
            </a:endParaRPr>
          </a:p>
          <a:p>
            <a:endParaRPr lang="en-US" dirty="0"/>
          </a:p>
          <a:p>
            <a:endParaRPr lang="en-US" dirty="0"/>
          </a:p>
          <a:p>
            <a:endParaRPr lang="en-US" dirty="0"/>
          </a:p>
        </p:txBody>
      </p:sp>
      <p:grpSp>
        <p:nvGrpSpPr>
          <p:cNvPr id="13" name="Group 12">
            <a:extLst>
              <a:ext uri="{FF2B5EF4-FFF2-40B4-BE49-F238E27FC236}">
                <a16:creationId xmlns:a16="http://schemas.microsoft.com/office/drawing/2014/main" id="{75BE2CAD-3D40-278A-D212-F4FEC0E29C11}"/>
              </a:ext>
            </a:extLst>
          </p:cNvPr>
          <p:cNvGrpSpPr/>
          <p:nvPr/>
        </p:nvGrpSpPr>
        <p:grpSpPr>
          <a:xfrm>
            <a:off x="992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240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Rounded Corners 21">
            <a:extLst>
              <a:ext uri="{FF2B5EF4-FFF2-40B4-BE49-F238E27FC236}">
                <a16:creationId xmlns:a16="http://schemas.microsoft.com/office/drawing/2014/main" id="{DB78A9F5-856A-B3E0-6316-12E7E9C26A94}"/>
              </a:ext>
            </a:extLst>
          </p:cNvPr>
          <p:cNvSpPr/>
          <p:nvPr/>
        </p:nvSpPr>
        <p:spPr>
          <a:xfrm>
            <a:off x="4254707" y="2962241"/>
            <a:ext cx="3684076" cy="95891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Courier New" panose="02070309020205020404" pitchFamily="49" charset="0"/>
                <a:cs typeface="Courier New" panose="02070309020205020404" pitchFamily="49" charset="0"/>
              </a:rPr>
              <a:t>GET</a:t>
            </a:r>
            <a:r>
              <a:rPr lang="en-US" sz="3200" dirty="0">
                <a:solidFill>
                  <a:schemeClr val="tx1"/>
                </a:solidFill>
                <a:latin typeface="Courier New" panose="02070309020205020404" pitchFamily="49" charset="0"/>
                <a:cs typeface="Courier New" panose="02070309020205020404" pitchFamily="49" charset="0"/>
              </a:rPr>
              <a:t> </a:t>
            </a:r>
            <a:r>
              <a:rPr lang="en-US" sz="3200" b="1" dirty="0">
                <a:solidFill>
                  <a:schemeClr val="tx1"/>
                </a:solidFill>
                <a:latin typeface="Courier New" panose="02070309020205020404" pitchFamily="49" charset="0"/>
                <a:cs typeface="Courier New" panose="02070309020205020404" pitchFamily="49" charset="0"/>
              </a:rPr>
              <a:t>/foo/42</a:t>
            </a:r>
          </a:p>
        </p:txBody>
      </p:sp>
      <p:pic>
        <p:nvPicPr>
          <p:cNvPr id="26" name="Picture 25">
            <a:extLst>
              <a:ext uri="{FF2B5EF4-FFF2-40B4-BE49-F238E27FC236}">
                <a16:creationId xmlns:a16="http://schemas.microsoft.com/office/drawing/2014/main" id="{03300B40-7D74-1399-AA16-316EC0EEF79D}"/>
              </a:ext>
            </a:extLst>
          </p:cNvPr>
          <p:cNvPicPr>
            <a:picLocks noChangeAspect="1"/>
          </p:cNvPicPr>
          <p:nvPr/>
        </p:nvPicPr>
        <p:blipFill>
          <a:blip r:embed="rId4"/>
          <a:stretch>
            <a:fillRect/>
          </a:stretch>
        </p:blipFill>
        <p:spPr>
          <a:xfrm>
            <a:off x="9591587" y="2234299"/>
            <a:ext cx="2239254" cy="2389401"/>
          </a:xfrm>
          <a:prstGeom prst="rect">
            <a:avLst/>
          </a:prstGeom>
        </p:spPr>
      </p:pic>
      <p:cxnSp>
        <p:nvCxnSpPr>
          <p:cNvPr id="5" name="Straight Arrow Connector 4">
            <a:extLst>
              <a:ext uri="{FF2B5EF4-FFF2-40B4-BE49-F238E27FC236}">
                <a16:creationId xmlns:a16="http://schemas.microsoft.com/office/drawing/2014/main" id="{D15C5759-475F-F63F-679E-DBDEFC48141E}"/>
              </a:ext>
            </a:extLst>
          </p:cNvPr>
          <p:cNvCxnSpPr/>
          <p:nvPr/>
        </p:nvCxnSpPr>
        <p:spPr>
          <a:xfrm flipH="1">
            <a:off x="1339097" y="965200"/>
            <a:ext cx="642103" cy="1561457"/>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1E26D0B-E820-C4B0-D896-2A739AFF623E}"/>
              </a:ext>
            </a:extLst>
          </p:cNvPr>
          <p:cNvSpPr txBox="1"/>
          <p:nvPr/>
        </p:nvSpPr>
        <p:spPr>
          <a:xfrm>
            <a:off x="1846039" y="1569663"/>
            <a:ext cx="5828519" cy="523220"/>
          </a:xfrm>
          <a:prstGeom prst="rect">
            <a:avLst/>
          </a:prstGeom>
          <a:noFill/>
        </p:spPr>
        <p:txBody>
          <a:bodyPr wrap="none" rtlCol="0">
            <a:spAutoFit/>
          </a:bodyPr>
          <a:lstStyle/>
          <a:p>
            <a:r>
              <a:rPr lang="en-US" sz="2800" dirty="0">
                <a:solidFill>
                  <a:schemeClr val="bg1"/>
                </a:solidFill>
                <a:latin typeface="Corbel" panose="020B0503020204020204" pitchFamily="34" charset="0"/>
              </a:rPr>
              <a:t>Person (or entity) making the request</a:t>
            </a:r>
          </a:p>
        </p:txBody>
      </p:sp>
    </p:spTree>
    <p:extLst>
      <p:ext uri="{BB962C8B-B14F-4D97-AF65-F5344CB8AC3E}">
        <p14:creationId xmlns:p14="http://schemas.microsoft.com/office/powerpoint/2010/main" val="2238163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2702984"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Refresh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15" name="TextBox 14">
            <a:extLst>
              <a:ext uri="{FF2B5EF4-FFF2-40B4-BE49-F238E27FC236}">
                <a16:creationId xmlns:a16="http://schemas.microsoft.com/office/drawing/2014/main" id="{B5AC18B5-7BF9-0FFC-71C5-56C050CA6CB3}"/>
              </a:ext>
            </a:extLst>
          </p:cNvPr>
          <p:cNvSpPr txBox="1"/>
          <p:nvPr/>
        </p:nvSpPr>
        <p:spPr>
          <a:xfrm>
            <a:off x="4573561" y="1631053"/>
            <a:ext cx="5235537" cy="584775"/>
          </a:xfrm>
          <a:prstGeom prst="rect">
            <a:avLst/>
          </a:prstGeom>
          <a:noFill/>
        </p:spPr>
        <p:txBody>
          <a:bodyPr wrap="square" rtlCol="0">
            <a:spAutoFit/>
          </a:bodyPr>
          <a:lstStyle/>
          <a:p>
            <a:r>
              <a:rPr lang="en-US" sz="3200" dirty="0">
                <a:solidFill>
                  <a:schemeClr val="bg1">
                    <a:lumMod val="95000"/>
                  </a:schemeClr>
                </a:solidFill>
                <a:latin typeface="Corbel" panose="020B0503020204020204" pitchFamily="34" charset="0"/>
              </a:rPr>
              <a:t>Short-lived </a:t>
            </a:r>
            <a:r>
              <a:rPr lang="en-US" sz="3200" b="1" dirty="0">
                <a:solidFill>
                  <a:schemeClr val="bg1">
                    <a:lumMod val="95000"/>
                  </a:schemeClr>
                </a:solidFill>
                <a:latin typeface="Corbel" panose="020B0503020204020204" pitchFamily="34" charset="0"/>
              </a:rPr>
              <a:t>access token</a:t>
            </a:r>
          </a:p>
        </p:txBody>
      </p:sp>
      <p:sp>
        <p:nvSpPr>
          <p:cNvPr id="21" name="TextBox 20">
            <a:extLst>
              <a:ext uri="{FF2B5EF4-FFF2-40B4-BE49-F238E27FC236}">
                <a16:creationId xmlns:a16="http://schemas.microsoft.com/office/drawing/2014/main" id="{A8D6D2CA-4CC8-F0AF-BB21-28F63C743975}"/>
              </a:ext>
            </a:extLst>
          </p:cNvPr>
          <p:cNvSpPr txBox="1"/>
          <p:nvPr/>
        </p:nvSpPr>
        <p:spPr>
          <a:xfrm>
            <a:off x="4573561" y="2236627"/>
            <a:ext cx="4369708" cy="954107"/>
          </a:xfrm>
          <a:prstGeom prst="rect">
            <a:avLst/>
          </a:prstGeom>
          <a:noFill/>
        </p:spPr>
        <p:txBody>
          <a:bodyPr wrap="square" rtlCol="0">
            <a:spAutoFit/>
          </a:bodyPr>
          <a:lstStyle/>
          <a:p>
            <a:r>
              <a:rPr lang="en-US" sz="2800" dirty="0">
                <a:solidFill>
                  <a:srgbClr val="DD730D"/>
                </a:solidFill>
                <a:latin typeface="Corbel" panose="020B0503020204020204" pitchFamily="34" charset="0"/>
              </a:rPr>
              <a:t>Server trusts token for auth, </a:t>
            </a:r>
            <a:br>
              <a:rPr lang="en-US" sz="2800" dirty="0">
                <a:solidFill>
                  <a:srgbClr val="DD730D"/>
                </a:solidFill>
                <a:latin typeface="Corbel" panose="020B0503020204020204" pitchFamily="34" charset="0"/>
              </a:rPr>
            </a:br>
            <a:r>
              <a:rPr lang="en-US" sz="2800" b="1" dirty="0">
                <a:solidFill>
                  <a:srgbClr val="DD730D"/>
                </a:solidFill>
                <a:latin typeface="Corbel" panose="020B0503020204020204" pitchFamily="34" charset="0"/>
              </a:rPr>
              <a:t>without</a:t>
            </a:r>
            <a:r>
              <a:rPr lang="en-US" sz="2800" dirty="0">
                <a:solidFill>
                  <a:srgbClr val="DD730D"/>
                </a:solidFill>
                <a:latin typeface="Corbel" panose="020B0503020204020204" pitchFamily="34" charset="0"/>
              </a:rPr>
              <a:t> hitting database</a:t>
            </a:r>
          </a:p>
        </p:txBody>
      </p:sp>
      <p:sp>
        <p:nvSpPr>
          <p:cNvPr id="23" name="Rectangle: Rounded Corners 22">
            <a:extLst>
              <a:ext uri="{FF2B5EF4-FFF2-40B4-BE49-F238E27FC236}">
                <a16:creationId xmlns:a16="http://schemas.microsoft.com/office/drawing/2014/main" id="{FF943A98-1529-DA22-728C-B372D7BC056F}"/>
              </a:ext>
            </a:extLst>
          </p:cNvPr>
          <p:cNvSpPr/>
          <p:nvPr/>
        </p:nvSpPr>
        <p:spPr>
          <a:xfrm>
            <a:off x="1581912" y="1770601"/>
            <a:ext cx="2433440" cy="156966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Box 2">
            <a:extLst>
              <a:ext uri="{FF2B5EF4-FFF2-40B4-BE49-F238E27FC236}">
                <a16:creationId xmlns:a16="http://schemas.microsoft.com/office/drawing/2014/main" id="{467651A9-FBC6-58A0-7478-66E3639862E7}"/>
              </a:ext>
            </a:extLst>
          </p:cNvPr>
          <p:cNvSpPr txBox="1"/>
          <p:nvPr/>
        </p:nvSpPr>
        <p:spPr>
          <a:xfrm>
            <a:off x="1645920" y="1761457"/>
            <a:ext cx="2433440" cy="1477328"/>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br>
              <a:rPr lang="en-US" dirty="0">
                <a:latin typeface="Courier New" panose="02070309020205020404" pitchFamily="49" charset="0"/>
                <a:cs typeface="Courier New" panose="02070309020205020404" pitchFamily="49" charset="0"/>
              </a:rPr>
            </a:b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25" name="!!txtAdmin">
            <a:extLst>
              <a:ext uri="{FF2B5EF4-FFF2-40B4-BE49-F238E27FC236}">
                <a16:creationId xmlns:a16="http://schemas.microsoft.com/office/drawing/2014/main" id="{082CFB8F-338F-2FD4-A41E-8D1C3986640A}"/>
              </a:ext>
            </a:extLst>
          </p:cNvPr>
          <p:cNvSpPr txBox="1"/>
          <p:nvPr/>
        </p:nvSpPr>
        <p:spPr>
          <a:xfrm>
            <a:off x="1755648" y="2320837"/>
            <a:ext cx="2392791" cy="369332"/>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p:txBody>
      </p:sp>
      <p:sp>
        <p:nvSpPr>
          <p:cNvPr id="26" name="!!txtExpiry">
            <a:extLst>
              <a:ext uri="{FF2B5EF4-FFF2-40B4-BE49-F238E27FC236}">
                <a16:creationId xmlns:a16="http://schemas.microsoft.com/office/drawing/2014/main" id="{D78385F7-84F7-88F9-1E9A-00325FEC2530}"/>
              </a:ext>
            </a:extLst>
          </p:cNvPr>
          <p:cNvSpPr txBox="1"/>
          <p:nvPr/>
        </p:nvSpPr>
        <p:spPr>
          <a:xfrm>
            <a:off x="1755648" y="2337975"/>
            <a:ext cx="2323712" cy="646331"/>
          </a:xfrm>
          <a:prstGeom prst="rect">
            <a:avLst/>
          </a:prstGeom>
          <a:noFill/>
        </p:spPr>
        <p:txBody>
          <a:bodyPr wrap="square">
            <a:spAutoFit/>
          </a:bodyPr>
          <a:lstStyle/>
          <a:p>
            <a:r>
              <a:rPr lang="en-US" dirty="0">
                <a:latin typeface="Courier New" panose="02070309020205020404" pitchFamily="49" charset="0"/>
                <a:cs typeface="Courier New" panose="02070309020205020404" pitchFamily="49" charset="0"/>
              </a:rPr>
              <a:t>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expiry: {short}</a:t>
            </a:r>
          </a:p>
        </p:txBody>
      </p:sp>
      <p:sp>
        <p:nvSpPr>
          <p:cNvPr id="3" name="Rectangle: Rounded Corners 2">
            <a:extLst>
              <a:ext uri="{FF2B5EF4-FFF2-40B4-BE49-F238E27FC236}">
                <a16:creationId xmlns:a16="http://schemas.microsoft.com/office/drawing/2014/main" id="{3E373764-DE7B-2084-AF0F-105F7B6B8554}"/>
              </a:ext>
            </a:extLst>
          </p:cNvPr>
          <p:cNvSpPr/>
          <p:nvPr/>
        </p:nvSpPr>
        <p:spPr>
          <a:xfrm>
            <a:off x="1823262" y="2652069"/>
            <a:ext cx="1984030" cy="325090"/>
          </a:xfrm>
          <a:prstGeom prst="roundRect">
            <a:avLst/>
          </a:prstGeom>
          <a:noFill/>
          <a:ln w="22225">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02155777"/>
      </p:ext>
    </p:extLst>
  </p:cSld>
  <p:clrMapOvr>
    <a:masterClrMapping/>
  </p:clrMapOvr>
  <mc:AlternateContent xmlns:mc="http://schemas.openxmlformats.org/markup-compatibility/2006">
    <mc:Choice xmlns:p159="http://schemas.microsoft.com/office/powerpoint/2015/09/main" Requires="p159">
      <p:transition spd="slow">
        <p159:morph option="byWord"/>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fade">
                                      <p:cBhvr>
                                        <p:cTn id="13" dur="500"/>
                                        <p:tgtEl>
                                          <p:spTgt spid="2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6"/>
                                        </p:tgtEl>
                                        <p:attrNameLst>
                                          <p:attrName>style.visibility</p:attrName>
                                        </p:attrNameLst>
                                      </p:cBhvr>
                                      <p:to>
                                        <p:strVal val="visible"/>
                                      </p:to>
                                    </p:set>
                                    <p:animEffect transition="in" filter="fade">
                                      <p:cBhvr>
                                        <p:cTn id="16" dur="500"/>
                                        <p:tgtEl>
                                          <p:spTgt spid="2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500"/>
                                        <p:tgtEl>
                                          <p:spTgt spid="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500"/>
                                        <p:tgtEl>
                                          <p:spTgt spid="21"/>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fade">
                                      <p:cBhvr>
                                        <p:cTn id="25"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1" grpId="0"/>
      <p:bldP spid="23" grpId="0" animBg="1"/>
      <p:bldP spid="24" grpId="0"/>
      <p:bldP spid="25" grpId="0"/>
      <p:bldP spid="26" grpId="0"/>
      <p:bldP spid="3"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70549EFD-E220-8774-B447-44BFC140482E}"/>
              </a:ext>
            </a:extLst>
          </p:cNvPr>
          <p:cNvSpPr/>
          <p:nvPr/>
        </p:nvSpPr>
        <p:spPr>
          <a:xfrm>
            <a:off x="1582346" y="3905789"/>
            <a:ext cx="2282997" cy="1257445"/>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Refresh">
            <a:extLst>
              <a:ext uri="{FF2B5EF4-FFF2-40B4-BE49-F238E27FC236}">
                <a16:creationId xmlns:a16="http://schemas.microsoft.com/office/drawing/2014/main" id="{F22038E6-F85A-6DDC-F8EB-9FB95DBB041D}"/>
              </a:ext>
            </a:extLst>
          </p:cNvPr>
          <p:cNvSpPr txBox="1"/>
          <p:nvPr/>
        </p:nvSpPr>
        <p:spPr>
          <a:xfrm>
            <a:off x="1650727" y="3896264"/>
            <a:ext cx="2433440"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 expiry: {long}</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2702984"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Refresh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11" name="TextBox 10">
            <a:extLst>
              <a:ext uri="{FF2B5EF4-FFF2-40B4-BE49-F238E27FC236}">
                <a16:creationId xmlns:a16="http://schemas.microsoft.com/office/drawing/2014/main" id="{20830AF0-2E6F-481F-CC6E-3826ABD40DE2}"/>
              </a:ext>
            </a:extLst>
          </p:cNvPr>
          <p:cNvSpPr txBox="1"/>
          <p:nvPr/>
        </p:nvSpPr>
        <p:spPr>
          <a:xfrm>
            <a:off x="12641948" y="2202777"/>
            <a:ext cx="604146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Force user to re-auth</a:t>
            </a:r>
            <a:br>
              <a:rPr lang="en-US" sz="3200" dirty="0">
                <a:solidFill>
                  <a:schemeClr val="bg1">
                    <a:lumMod val="95000"/>
                  </a:schemeClr>
                </a:solidFill>
                <a:latin typeface="Corbel" panose="020B0503020204020204" pitchFamily="34" charset="0"/>
              </a:rPr>
            </a:br>
            <a:r>
              <a:rPr lang="en-US" sz="3200" dirty="0">
                <a:solidFill>
                  <a:schemeClr val="bg1">
                    <a:lumMod val="95000"/>
                  </a:schemeClr>
                </a:solidFill>
                <a:latin typeface="Corbel" panose="020B0503020204020204" pitchFamily="34" charset="0"/>
              </a:rPr>
              <a:t>every so often</a:t>
            </a:r>
          </a:p>
        </p:txBody>
      </p:sp>
      <p:sp>
        <p:nvSpPr>
          <p:cNvPr id="14" name="TextBox 13">
            <a:extLst>
              <a:ext uri="{FF2B5EF4-FFF2-40B4-BE49-F238E27FC236}">
                <a16:creationId xmlns:a16="http://schemas.microsoft.com/office/drawing/2014/main" id="{F648023E-8557-78E0-052F-5BEA5FBC5AE5}"/>
              </a:ext>
            </a:extLst>
          </p:cNvPr>
          <p:cNvSpPr txBox="1"/>
          <p:nvPr/>
        </p:nvSpPr>
        <p:spPr>
          <a:xfrm>
            <a:off x="13672461" y="3169794"/>
            <a:ext cx="4030325" cy="584775"/>
          </a:xfrm>
          <a:prstGeom prst="rect">
            <a:avLst/>
          </a:prstGeom>
          <a:noFill/>
        </p:spPr>
        <p:txBody>
          <a:bodyPr wrap="square">
            <a:spAutoFit/>
          </a:bodyPr>
          <a:lstStyle/>
          <a:p>
            <a:pPr algn="ctr"/>
            <a:r>
              <a:rPr lang="en-US" sz="3200" dirty="0">
                <a:solidFill>
                  <a:schemeClr val="bg1">
                    <a:lumMod val="95000"/>
                  </a:schemeClr>
                </a:solidFill>
                <a:latin typeface="Corbel" panose="020B0503020204020204" pitchFamily="34" charset="0"/>
              </a:rPr>
              <a:t>… but not too often</a:t>
            </a:r>
          </a:p>
        </p:txBody>
      </p:sp>
      <p:sp>
        <p:nvSpPr>
          <p:cNvPr id="15" name="TextBox 14">
            <a:extLst>
              <a:ext uri="{FF2B5EF4-FFF2-40B4-BE49-F238E27FC236}">
                <a16:creationId xmlns:a16="http://schemas.microsoft.com/office/drawing/2014/main" id="{B5AC18B5-7BF9-0FFC-71C5-56C050CA6CB3}"/>
              </a:ext>
            </a:extLst>
          </p:cNvPr>
          <p:cNvSpPr txBox="1"/>
          <p:nvPr/>
        </p:nvSpPr>
        <p:spPr>
          <a:xfrm>
            <a:off x="4573561" y="1631053"/>
            <a:ext cx="5235537" cy="584775"/>
          </a:xfrm>
          <a:prstGeom prst="rect">
            <a:avLst/>
          </a:prstGeom>
          <a:noFill/>
        </p:spPr>
        <p:txBody>
          <a:bodyPr wrap="square" rtlCol="0">
            <a:spAutoFit/>
          </a:bodyPr>
          <a:lstStyle/>
          <a:p>
            <a:r>
              <a:rPr lang="en-US" sz="3200" dirty="0">
                <a:solidFill>
                  <a:schemeClr val="bg1">
                    <a:lumMod val="95000"/>
                  </a:schemeClr>
                </a:solidFill>
                <a:latin typeface="Corbel" panose="020B0503020204020204" pitchFamily="34" charset="0"/>
              </a:rPr>
              <a:t>Short-lived </a:t>
            </a:r>
            <a:r>
              <a:rPr lang="en-US" sz="3200" b="1" dirty="0">
                <a:solidFill>
                  <a:schemeClr val="bg1">
                    <a:lumMod val="95000"/>
                  </a:schemeClr>
                </a:solidFill>
                <a:latin typeface="Corbel" panose="020B0503020204020204" pitchFamily="34" charset="0"/>
              </a:rPr>
              <a:t>access token</a:t>
            </a:r>
          </a:p>
        </p:txBody>
      </p:sp>
      <p:sp>
        <p:nvSpPr>
          <p:cNvPr id="21" name="TextBox 20">
            <a:extLst>
              <a:ext uri="{FF2B5EF4-FFF2-40B4-BE49-F238E27FC236}">
                <a16:creationId xmlns:a16="http://schemas.microsoft.com/office/drawing/2014/main" id="{A8D6D2CA-4CC8-F0AF-BB21-28F63C743975}"/>
              </a:ext>
            </a:extLst>
          </p:cNvPr>
          <p:cNvSpPr txBox="1"/>
          <p:nvPr/>
        </p:nvSpPr>
        <p:spPr>
          <a:xfrm>
            <a:off x="4573561" y="2236627"/>
            <a:ext cx="4369708" cy="954107"/>
          </a:xfrm>
          <a:prstGeom prst="rect">
            <a:avLst/>
          </a:prstGeom>
          <a:noFill/>
        </p:spPr>
        <p:txBody>
          <a:bodyPr wrap="square" rtlCol="0">
            <a:spAutoFit/>
          </a:bodyPr>
          <a:lstStyle/>
          <a:p>
            <a:r>
              <a:rPr lang="en-US" sz="2800" dirty="0">
                <a:solidFill>
                  <a:srgbClr val="DD730D"/>
                </a:solidFill>
                <a:latin typeface="Corbel" panose="020B0503020204020204" pitchFamily="34" charset="0"/>
              </a:rPr>
              <a:t>Server trusts token for auth, </a:t>
            </a:r>
            <a:br>
              <a:rPr lang="en-US" sz="2800" dirty="0">
                <a:solidFill>
                  <a:srgbClr val="DD730D"/>
                </a:solidFill>
                <a:latin typeface="Corbel" panose="020B0503020204020204" pitchFamily="34" charset="0"/>
              </a:rPr>
            </a:br>
            <a:r>
              <a:rPr lang="en-US" sz="2800" b="1" dirty="0">
                <a:solidFill>
                  <a:srgbClr val="DD730D"/>
                </a:solidFill>
                <a:latin typeface="Corbel" panose="020B0503020204020204" pitchFamily="34" charset="0"/>
              </a:rPr>
              <a:t>without</a:t>
            </a:r>
            <a:r>
              <a:rPr lang="en-US" sz="2800" dirty="0">
                <a:solidFill>
                  <a:srgbClr val="DD730D"/>
                </a:solidFill>
                <a:latin typeface="Corbel" panose="020B0503020204020204" pitchFamily="34" charset="0"/>
              </a:rPr>
              <a:t> hitting database</a:t>
            </a:r>
          </a:p>
        </p:txBody>
      </p:sp>
      <p:sp>
        <p:nvSpPr>
          <p:cNvPr id="22" name="TextBox 21">
            <a:extLst>
              <a:ext uri="{FF2B5EF4-FFF2-40B4-BE49-F238E27FC236}">
                <a16:creationId xmlns:a16="http://schemas.microsoft.com/office/drawing/2014/main" id="{CA4745AD-4C8F-D5B7-10D5-1A95AF689795}"/>
              </a:ext>
            </a:extLst>
          </p:cNvPr>
          <p:cNvSpPr txBox="1"/>
          <p:nvPr/>
        </p:nvSpPr>
        <p:spPr>
          <a:xfrm>
            <a:off x="4573561" y="3754569"/>
            <a:ext cx="5235537" cy="584775"/>
          </a:xfrm>
          <a:prstGeom prst="rect">
            <a:avLst/>
          </a:prstGeom>
          <a:noFill/>
        </p:spPr>
        <p:txBody>
          <a:bodyPr wrap="square" rtlCol="0">
            <a:spAutoFit/>
          </a:bodyPr>
          <a:lstStyle/>
          <a:p>
            <a:r>
              <a:rPr lang="en-US" sz="3200" dirty="0">
                <a:solidFill>
                  <a:schemeClr val="bg1">
                    <a:lumMod val="95000"/>
                  </a:schemeClr>
                </a:solidFill>
                <a:latin typeface="Corbel" panose="020B0503020204020204" pitchFamily="34" charset="0"/>
              </a:rPr>
              <a:t>Long-lived </a:t>
            </a:r>
            <a:r>
              <a:rPr lang="en-US" sz="3200" b="1" dirty="0">
                <a:solidFill>
                  <a:schemeClr val="bg1">
                    <a:lumMod val="95000"/>
                  </a:schemeClr>
                </a:solidFill>
                <a:latin typeface="Corbel" panose="020B0503020204020204" pitchFamily="34" charset="0"/>
              </a:rPr>
              <a:t>refresh token</a:t>
            </a:r>
          </a:p>
        </p:txBody>
      </p:sp>
      <p:sp>
        <p:nvSpPr>
          <p:cNvPr id="23" name="Rectangle: Rounded Corners 22">
            <a:extLst>
              <a:ext uri="{FF2B5EF4-FFF2-40B4-BE49-F238E27FC236}">
                <a16:creationId xmlns:a16="http://schemas.microsoft.com/office/drawing/2014/main" id="{FF943A98-1529-DA22-728C-B372D7BC056F}"/>
              </a:ext>
            </a:extLst>
          </p:cNvPr>
          <p:cNvSpPr/>
          <p:nvPr/>
        </p:nvSpPr>
        <p:spPr>
          <a:xfrm>
            <a:off x="1581912" y="1770601"/>
            <a:ext cx="2433440" cy="156966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Box 2">
            <a:extLst>
              <a:ext uri="{FF2B5EF4-FFF2-40B4-BE49-F238E27FC236}">
                <a16:creationId xmlns:a16="http://schemas.microsoft.com/office/drawing/2014/main" id="{467651A9-FBC6-58A0-7478-66E3639862E7}"/>
              </a:ext>
            </a:extLst>
          </p:cNvPr>
          <p:cNvSpPr txBox="1"/>
          <p:nvPr/>
        </p:nvSpPr>
        <p:spPr>
          <a:xfrm>
            <a:off x="1645920" y="1761457"/>
            <a:ext cx="2433440" cy="1477328"/>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br>
              <a:rPr lang="en-US" dirty="0">
                <a:latin typeface="Courier New" panose="02070309020205020404" pitchFamily="49" charset="0"/>
                <a:cs typeface="Courier New" panose="02070309020205020404" pitchFamily="49" charset="0"/>
              </a:rPr>
            </a:b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25" name="!!txtAdmin">
            <a:extLst>
              <a:ext uri="{FF2B5EF4-FFF2-40B4-BE49-F238E27FC236}">
                <a16:creationId xmlns:a16="http://schemas.microsoft.com/office/drawing/2014/main" id="{082CFB8F-338F-2FD4-A41E-8D1C3986640A}"/>
              </a:ext>
            </a:extLst>
          </p:cNvPr>
          <p:cNvSpPr txBox="1"/>
          <p:nvPr/>
        </p:nvSpPr>
        <p:spPr>
          <a:xfrm>
            <a:off x="1755648" y="2320837"/>
            <a:ext cx="2392791" cy="369332"/>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p:txBody>
      </p:sp>
      <p:sp>
        <p:nvSpPr>
          <p:cNvPr id="26" name="!!txtExpiry">
            <a:extLst>
              <a:ext uri="{FF2B5EF4-FFF2-40B4-BE49-F238E27FC236}">
                <a16:creationId xmlns:a16="http://schemas.microsoft.com/office/drawing/2014/main" id="{D78385F7-84F7-88F9-1E9A-00325FEC2530}"/>
              </a:ext>
            </a:extLst>
          </p:cNvPr>
          <p:cNvSpPr txBox="1"/>
          <p:nvPr/>
        </p:nvSpPr>
        <p:spPr>
          <a:xfrm>
            <a:off x="1755648" y="2337975"/>
            <a:ext cx="2323712" cy="646331"/>
          </a:xfrm>
          <a:prstGeom prst="rect">
            <a:avLst/>
          </a:prstGeom>
          <a:noFill/>
        </p:spPr>
        <p:txBody>
          <a:bodyPr wrap="square">
            <a:spAutoFit/>
          </a:bodyPr>
          <a:lstStyle/>
          <a:p>
            <a:r>
              <a:rPr lang="en-US" dirty="0">
                <a:latin typeface="Courier New" panose="02070309020205020404" pitchFamily="49" charset="0"/>
                <a:cs typeface="Courier New" panose="02070309020205020404" pitchFamily="49" charset="0"/>
              </a:rPr>
              <a:t>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expiry: {short}</a:t>
            </a:r>
          </a:p>
        </p:txBody>
      </p:sp>
      <p:sp>
        <p:nvSpPr>
          <p:cNvPr id="2" name="Rectangle: Rounded Corners 1">
            <a:extLst>
              <a:ext uri="{FF2B5EF4-FFF2-40B4-BE49-F238E27FC236}">
                <a16:creationId xmlns:a16="http://schemas.microsoft.com/office/drawing/2014/main" id="{7FF27731-A7FB-5745-A3DE-3DF4E712D6CB}"/>
              </a:ext>
            </a:extLst>
          </p:cNvPr>
          <p:cNvSpPr/>
          <p:nvPr/>
        </p:nvSpPr>
        <p:spPr>
          <a:xfrm>
            <a:off x="1823262" y="4232796"/>
            <a:ext cx="1984030" cy="573163"/>
          </a:xfrm>
          <a:prstGeom prst="roundRect">
            <a:avLst/>
          </a:prstGeom>
          <a:noFill/>
          <a:ln w="22225">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9C287F3B-B892-6CE9-28A2-0E3D676C8598}"/>
              </a:ext>
            </a:extLst>
          </p:cNvPr>
          <p:cNvSpPr txBox="1"/>
          <p:nvPr/>
        </p:nvSpPr>
        <p:spPr>
          <a:xfrm>
            <a:off x="4579004" y="4272840"/>
            <a:ext cx="4764112" cy="954107"/>
          </a:xfrm>
          <a:prstGeom prst="rect">
            <a:avLst/>
          </a:prstGeom>
          <a:noFill/>
        </p:spPr>
        <p:txBody>
          <a:bodyPr wrap="square" rtlCol="0">
            <a:spAutoFit/>
          </a:bodyPr>
          <a:lstStyle/>
          <a:p>
            <a:r>
              <a:rPr lang="en-US" sz="2800" dirty="0">
                <a:solidFill>
                  <a:srgbClr val="DD730D"/>
                </a:solidFill>
                <a:latin typeface="Corbel" panose="020B0503020204020204" pitchFamily="34" charset="0"/>
              </a:rPr>
              <a:t>Server </a:t>
            </a:r>
            <a:r>
              <a:rPr lang="en-US" sz="2800" b="1" dirty="0">
                <a:solidFill>
                  <a:srgbClr val="DD730D"/>
                </a:solidFill>
                <a:latin typeface="Corbel" panose="020B0503020204020204" pitchFamily="34" charset="0"/>
              </a:rPr>
              <a:t>re-queries</a:t>
            </a:r>
            <a:r>
              <a:rPr lang="en-US" sz="2800" dirty="0">
                <a:solidFill>
                  <a:srgbClr val="DD730D"/>
                </a:solidFill>
                <a:latin typeface="Corbel" panose="020B0503020204020204" pitchFamily="34" charset="0"/>
              </a:rPr>
              <a:t> database, then issues a new access token</a:t>
            </a:r>
          </a:p>
        </p:txBody>
      </p:sp>
      <p:sp>
        <p:nvSpPr>
          <p:cNvPr id="4" name="Rectangle: Rounded Corners 3">
            <a:extLst>
              <a:ext uri="{FF2B5EF4-FFF2-40B4-BE49-F238E27FC236}">
                <a16:creationId xmlns:a16="http://schemas.microsoft.com/office/drawing/2014/main" id="{0E64DA62-F362-7B51-70FF-54CF6AB94FD8}"/>
              </a:ext>
            </a:extLst>
          </p:cNvPr>
          <p:cNvSpPr/>
          <p:nvPr/>
        </p:nvSpPr>
        <p:spPr>
          <a:xfrm>
            <a:off x="1823262" y="2652069"/>
            <a:ext cx="1984030" cy="325090"/>
          </a:xfrm>
          <a:prstGeom prst="roundRect">
            <a:avLst/>
          </a:prstGeom>
          <a:noFill/>
          <a:ln w="22225">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7444937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4281547" y="3136612"/>
            <a:ext cx="3570849"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Web tokens for SSO</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grpSp>
        <p:nvGrpSpPr>
          <p:cNvPr id="2" name="Group 1">
            <a:extLst>
              <a:ext uri="{FF2B5EF4-FFF2-40B4-BE49-F238E27FC236}">
                <a16:creationId xmlns:a16="http://schemas.microsoft.com/office/drawing/2014/main" id="{681BC86B-9B1D-6039-D96A-8902C04B402F}"/>
              </a:ext>
            </a:extLst>
          </p:cNvPr>
          <p:cNvGrpSpPr/>
          <p:nvPr/>
        </p:nvGrpSpPr>
        <p:grpSpPr>
          <a:xfrm>
            <a:off x="653206" y="7254183"/>
            <a:ext cx="1014813" cy="1313715"/>
            <a:chOff x="9592919" y="3281030"/>
            <a:chExt cx="2412301" cy="3122817"/>
          </a:xfrm>
        </p:grpSpPr>
        <p:sp>
          <p:nvSpPr>
            <p:cNvPr id="3" name="Freeform 158">
              <a:extLst>
                <a:ext uri="{FF2B5EF4-FFF2-40B4-BE49-F238E27FC236}">
                  <a16:creationId xmlns:a16="http://schemas.microsoft.com/office/drawing/2014/main" id="{198EFF9F-82A4-992F-B8CD-CD7DD41329A0}"/>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6" name="Group 5">
              <a:extLst>
                <a:ext uri="{FF2B5EF4-FFF2-40B4-BE49-F238E27FC236}">
                  <a16:creationId xmlns:a16="http://schemas.microsoft.com/office/drawing/2014/main" id="{0727F0F2-ACC6-E656-3C62-5096D417C7AD}"/>
                </a:ext>
              </a:extLst>
            </p:cNvPr>
            <p:cNvGrpSpPr/>
            <p:nvPr/>
          </p:nvGrpSpPr>
          <p:grpSpPr>
            <a:xfrm>
              <a:off x="10528695" y="4589748"/>
              <a:ext cx="560994" cy="1088627"/>
              <a:chOff x="6048941" y="4798352"/>
              <a:chExt cx="549031" cy="1349261"/>
            </a:xfrm>
          </p:grpSpPr>
          <p:grpSp>
            <p:nvGrpSpPr>
              <p:cNvPr id="19" name="Group 18">
                <a:extLst>
                  <a:ext uri="{FF2B5EF4-FFF2-40B4-BE49-F238E27FC236}">
                    <a16:creationId xmlns:a16="http://schemas.microsoft.com/office/drawing/2014/main" id="{353F3AB5-AFBB-1E5C-85C7-BA3922C8DE15}"/>
                  </a:ext>
                </a:extLst>
              </p:cNvPr>
              <p:cNvGrpSpPr/>
              <p:nvPr/>
            </p:nvGrpSpPr>
            <p:grpSpPr>
              <a:xfrm>
                <a:off x="6048941" y="4798352"/>
                <a:ext cx="542456" cy="1088197"/>
                <a:chOff x="6048941" y="4798352"/>
                <a:chExt cx="542456" cy="1088197"/>
              </a:xfrm>
            </p:grpSpPr>
            <p:sp>
              <p:nvSpPr>
                <p:cNvPr id="22" name="Freeform 159">
                  <a:extLst>
                    <a:ext uri="{FF2B5EF4-FFF2-40B4-BE49-F238E27FC236}">
                      <a16:creationId xmlns:a16="http://schemas.microsoft.com/office/drawing/2014/main" id="{566E5B23-29AD-6171-F23B-3003445A330C}"/>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160">
                  <a:extLst>
                    <a:ext uri="{FF2B5EF4-FFF2-40B4-BE49-F238E27FC236}">
                      <a16:creationId xmlns:a16="http://schemas.microsoft.com/office/drawing/2014/main" id="{2DE6C609-8255-BE72-5785-DDB4EA89D291}"/>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0" name="Freeform 165">
                <a:extLst>
                  <a:ext uri="{FF2B5EF4-FFF2-40B4-BE49-F238E27FC236}">
                    <a16:creationId xmlns:a16="http://schemas.microsoft.com/office/drawing/2014/main" id="{A52753F3-06D7-1A60-FBE2-FFE405F4A46A}"/>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8" name="Freeform 161">
              <a:extLst>
                <a:ext uri="{FF2B5EF4-FFF2-40B4-BE49-F238E27FC236}">
                  <a16:creationId xmlns:a16="http://schemas.microsoft.com/office/drawing/2014/main" id="{D8E11255-D499-8F23-E251-7F39A3EA9E8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BFB05D8D-5F9D-EA2E-BDE5-DDF468DB425D}"/>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4" name="Picture 23">
            <a:extLst>
              <a:ext uri="{FF2B5EF4-FFF2-40B4-BE49-F238E27FC236}">
                <a16:creationId xmlns:a16="http://schemas.microsoft.com/office/drawing/2014/main" id="{A46EBB5D-18BD-61BB-9CEE-5A8A6100AF05}"/>
              </a:ext>
            </a:extLst>
          </p:cNvPr>
          <p:cNvPicPr>
            <a:picLocks noChangeAspect="1"/>
          </p:cNvPicPr>
          <p:nvPr/>
        </p:nvPicPr>
        <p:blipFill>
          <a:blip r:embed="rId3"/>
          <a:stretch>
            <a:fillRect/>
          </a:stretch>
        </p:blipFill>
        <p:spPr>
          <a:xfrm>
            <a:off x="10575671" y="8747579"/>
            <a:ext cx="930283" cy="992661"/>
          </a:xfrm>
          <a:prstGeom prst="rect">
            <a:avLst/>
          </a:prstGeom>
        </p:spPr>
      </p:pic>
      <p:sp>
        <p:nvSpPr>
          <p:cNvPr id="25" name="Rectangle: Rounded Corners 24">
            <a:extLst>
              <a:ext uri="{FF2B5EF4-FFF2-40B4-BE49-F238E27FC236}">
                <a16:creationId xmlns:a16="http://schemas.microsoft.com/office/drawing/2014/main" id="{B3A9F6AA-DBB0-438C-45E2-0091B7A7997A}"/>
              </a:ext>
            </a:extLst>
          </p:cNvPr>
          <p:cNvSpPr/>
          <p:nvPr/>
        </p:nvSpPr>
        <p:spPr>
          <a:xfrm>
            <a:off x="12406744" y="7863610"/>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7" name="Picture 26">
            <a:extLst>
              <a:ext uri="{FF2B5EF4-FFF2-40B4-BE49-F238E27FC236}">
                <a16:creationId xmlns:a16="http://schemas.microsoft.com/office/drawing/2014/main" id="{4795963C-08DD-D545-2477-C452158CB0CC}"/>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2508405" y="8080055"/>
            <a:ext cx="549132" cy="549132"/>
          </a:xfrm>
          <a:prstGeom prst="rect">
            <a:avLst/>
          </a:prstGeom>
        </p:spPr>
      </p:pic>
      <p:sp>
        <p:nvSpPr>
          <p:cNvPr id="28" name="!!ApiKeyTxt">
            <a:extLst>
              <a:ext uri="{FF2B5EF4-FFF2-40B4-BE49-F238E27FC236}">
                <a16:creationId xmlns:a16="http://schemas.microsoft.com/office/drawing/2014/main" id="{E522FA60-BAB6-BDC3-0624-ECE92E603CE6}"/>
              </a:ext>
            </a:extLst>
          </p:cNvPr>
          <p:cNvSpPr txBox="1"/>
          <p:nvPr/>
        </p:nvSpPr>
        <p:spPr>
          <a:xfrm>
            <a:off x="13372352" y="8154566"/>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9" name="TextBox 28">
            <a:extLst>
              <a:ext uri="{FF2B5EF4-FFF2-40B4-BE49-F238E27FC236}">
                <a16:creationId xmlns:a16="http://schemas.microsoft.com/office/drawing/2014/main" id="{4D04276F-60EC-68F1-88DC-04BFCB7A7703}"/>
              </a:ext>
            </a:extLst>
          </p:cNvPr>
          <p:cNvSpPr txBox="1"/>
          <p:nvPr/>
        </p:nvSpPr>
        <p:spPr>
          <a:xfrm>
            <a:off x="13049122" y="8154566"/>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pic>
        <p:nvPicPr>
          <p:cNvPr id="30" name="Picture 29">
            <a:extLst>
              <a:ext uri="{FF2B5EF4-FFF2-40B4-BE49-F238E27FC236}">
                <a16:creationId xmlns:a16="http://schemas.microsoft.com/office/drawing/2014/main" id="{01B705E3-EAF8-C2DB-A294-252B16279FA1}"/>
              </a:ext>
            </a:extLst>
          </p:cNvPr>
          <p:cNvPicPr>
            <a:picLocks noChangeAspect="1"/>
          </p:cNvPicPr>
          <p:nvPr/>
        </p:nvPicPr>
        <p:blipFill>
          <a:blip r:embed="rId3"/>
          <a:stretch>
            <a:fillRect/>
          </a:stretch>
        </p:blipFill>
        <p:spPr>
          <a:xfrm>
            <a:off x="10575672" y="6870949"/>
            <a:ext cx="930283" cy="992661"/>
          </a:xfrm>
          <a:prstGeom prst="rect">
            <a:avLst/>
          </a:prstGeom>
        </p:spPr>
      </p:pic>
      <p:cxnSp>
        <p:nvCxnSpPr>
          <p:cNvPr id="31" name="Arrow 1">
            <a:extLst>
              <a:ext uri="{FF2B5EF4-FFF2-40B4-BE49-F238E27FC236}">
                <a16:creationId xmlns:a16="http://schemas.microsoft.com/office/drawing/2014/main" id="{B57C2389-18B7-8AE7-CCF2-969E4457BFD5}"/>
              </a:ext>
            </a:extLst>
          </p:cNvPr>
          <p:cNvCxnSpPr>
            <a:cxnSpLocks/>
          </p:cNvCxnSpPr>
          <p:nvPr/>
        </p:nvCxnSpPr>
        <p:spPr>
          <a:xfrm>
            <a:off x="11505954" y="7762033"/>
            <a:ext cx="796266" cy="575971"/>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32" name="Arrow 1">
            <a:extLst>
              <a:ext uri="{FF2B5EF4-FFF2-40B4-BE49-F238E27FC236}">
                <a16:creationId xmlns:a16="http://schemas.microsoft.com/office/drawing/2014/main" id="{21849C48-738E-180E-C0C9-0637703920C0}"/>
              </a:ext>
            </a:extLst>
          </p:cNvPr>
          <p:cNvCxnSpPr>
            <a:cxnSpLocks/>
          </p:cNvCxnSpPr>
          <p:nvPr/>
        </p:nvCxnSpPr>
        <p:spPr>
          <a:xfrm flipV="1">
            <a:off x="11516282" y="8480879"/>
            <a:ext cx="785938" cy="513982"/>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59500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9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15" name="TextBox 14">
            <a:extLst>
              <a:ext uri="{FF2B5EF4-FFF2-40B4-BE49-F238E27FC236}">
                <a16:creationId xmlns:a16="http://schemas.microsoft.com/office/drawing/2014/main" id="{B5AC18B5-7BF9-0FFC-71C5-56C050CA6CB3}"/>
              </a:ext>
            </a:extLst>
          </p:cNvPr>
          <p:cNvSpPr txBox="1"/>
          <p:nvPr/>
        </p:nvSpPr>
        <p:spPr>
          <a:xfrm>
            <a:off x="3801318" y="-2838728"/>
            <a:ext cx="5235537" cy="584775"/>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Refresh tokens</a:t>
            </a:r>
            <a:endParaRPr lang="en-US" sz="3200" b="1" dirty="0">
              <a:solidFill>
                <a:schemeClr val="bg1">
                  <a:lumMod val="95000"/>
                </a:schemeClr>
              </a:solidFill>
              <a:latin typeface="Corbel" panose="020B0503020204020204" pitchFamily="34" charset="0"/>
            </a:endParaRPr>
          </a:p>
        </p:txBody>
      </p:sp>
      <p:sp>
        <p:nvSpPr>
          <p:cNvPr id="2" name="!!Subtitle">
            <a:extLst>
              <a:ext uri="{FF2B5EF4-FFF2-40B4-BE49-F238E27FC236}">
                <a16:creationId xmlns:a16="http://schemas.microsoft.com/office/drawing/2014/main" id="{57B8EBC6-1F1C-8464-4732-2C1F9DA8981B}"/>
              </a:ext>
            </a:extLst>
          </p:cNvPr>
          <p:cNvSpPr txBox="1"/>
          <p:nvPr/>
        </p:nvSpPr>
        <p:spPr>
          <a:xfrm>
            <a:off x="5075601" y="362762"/>
            <a:ext cx="3570849"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Web tokens for SSO</a:t>
            </a:r>
          </a:p>
        </p:txBody>
      </p:sp>
      <p:pic>
        <p:nvPicPr>
          <p:cNvPr id="6" name="Picture 5">
            <a:extLst>
              <a:ext uri="{FF2B5EF4-FFF2-40B4-BE49-F238E27FC236}">
                <a16:creationId xmlns:a16="http://schemas.microsoft.com/office/drawing/2014/main" id="{F1B501B4-BBEC-1E9F-CD34-85B6AA2E8175}"/>
              </a:ext>
            </a:extLst>
          </p:cNvPr>
          <p:cNvPicPr>
            <a:picLocks noChangeAspect="1"/>
          </p:cNvPicPr>
          <p:nvPr/>
        </p:nvPicPr>
        <p:blipFill>
          <a:blip r:embed="rId3"/>
          <a:stretch>
            <a:fillRect/>
          </a:stretch>
        </p:blipFill>
        <p:spPr>
          <a:xfrm>
            <a:off x="6569726" y="3943350"/>
            <a:ext cx="930283" cy="992661"/>
          </a:xfrm>
          <a:prstGeom prst="rect">
            <a:avLst/>
          </a:prstGeom>
        </p:spPr>
      </p:pic>
      <p:sp>
        <p:nvSpPr>
          <p:cNvPr id="8" name="Rectangle: Rounded Corners 7">
            <a:extLst>
              <a:ext uri="{FF2B5EF4-FFF2-40B4-BE49-F238E27FC236}">
                <a16:creationId xmlns:a16="http://schemas.microsoft.com/office/drawing/2014/main" id="{55749B35-641E-A900-791A-1D4999DBD13E}"/>
              </a:ext>
            </a:extLst>
          </p:cNvPr>
          <p:cNvSpPr/>
          <p:nvPr/>
        </p:nvSpPr>
        <p:spPr>
          <a:xfrm>
            <a:off x="8400799" y="30593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a:extLst>
              <a:ext uri="{FF2B5EF4-FFF2-40B4-BE49-F238E27FC236}">
                <a16:creationId xmlns:a16="http://schemas.microsoft.com/office/drawing/2014/main" id="{CAECC481-0B63-6E76-BD19-6738F6D6D3D7}"/>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8502460" y="3275826"/>
            <a:ext cx="549132" cy="549132"/>
          </a:xfrm>
          <a:prstGeom prst="rect">
            <a:avLst/>
          </a:prstGeom>
        </p:spPr>
      </p:pic>
      <p:sp>
        <p:nvSpPr>
          <p:cNvPr id="11" name="!!ApiKeyTxt">
            <a:extLst>
              <a:ext uri="{FF2B5EF4-FFF2-40B4-BE49-F238E27FC236}">
                <a16:creationId xmlns:a16="http://schemas.microsoft.com/office/drawing/2014/main" id="{A8000808-900E-2808-FBD5-1613D4CE99E0}"/>
              </a:ext>
            </a:extLst>
          </p:cNvPr>
          <p:cNvSpPr txBox="1"/>
          <p:nvPr/>
        </p:nvSpPr>
        <p:spPr>
          <a:xfrm>
            <a:off x="9366407" y="33503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12" name="TextBox 11">
            <a:extLst>
              <a:ext uri="{FF2B5EF4-FFF2-40B4-BE49-F238E27FC236}">
                <a16:creationId xmlns:a16="http://schemas.microsoft.com/office/drawing/2014/main" id="{E4959894-E678-B1C3-1AEA-265DABCEC113}"/>
              </a:ext>
            </a:extLst>
          </p:cNvPr>
          <p:cNvSpPr txBox="1"/>
          <p:nvPr/>
        </p:nvSpPr>
        <p:spPr>
          <a:xfrm>
            <a:off x="9043177" y="33503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pic>
        <p:nvPicPr>
          <p:cNvPr id="13" name="Picture 12">
            <a:extLst>
              <a:ext uri="{FF2B5EF4-FFF2-40B4-BE49-F238E27FC236}">
                <a16:creationId xmlns:a16="http://schemas.microsoft.com/office/drawing/2014/main" id="{7C4614D8-080C-D63E-6948-D928D3E4C5F1}"/>
              </a:ext>
            </a:extLst>
          </p:cNvPr>
          <p:cNvPicPr>
            <a:picLocks noChangeAspect="1"/>
          </p:cNvPicPr>
          <p:nvPr/>
        </p:nvPicPr>
        <p:blipFill>
          <a:blip r:embed="rId3"/>
          <a:stretch>
            <a:fillRect/>
          </a:stretch>
        </p:blipFill>
        <p:spPr>
          <a:xfrm>
            <a:off x="6569727" y="2066720"/>
            <a:ext cx="930283" cy="992661"/>
          </a:xfrm>
          <a:prstGeom prst="rect">
            <a:avLst/>
          </a:prstGeom>
        </p:spPr>
      </p:pic>
      <p:cxnSp>
        <p:nvCxnSpPr>
          <p:cNvPr id="14" name="Arrow 1">
            <a:extLst>
              <a:ext uri="{FF2B5EF4-FFF2-40B4-BE49-F238E27FC236}">
                <a16:creationId xmlns:a16="http://schemas.microsoft.com/office/drawing/2014/main" id="{B9F71D59-2579-3554-049D-6458E22BB0A4}"/>
              </a:ext>
            </a:extLst>
          </p:cNvPr>
          <p:cNvCxnSpPr>
            <a:cxnSpLocks/>
          </p:cNvCxnSpPr>
          <p:nvPr/>
        </p:nvCxnSpPr>
        <p:spPr>
          <a:xfrm>
            <a:off x="7500009" y="2957804"/>
            <a:ext cx="796266" cy="575971"/>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16" name="Arrow 1">
            <a:extLst>
              <a:ext uri="{FF2B5EF4-FFF2-40B4-BE49-F238E27FC236}">
                <a16:creationId xmlns:a16="http://schemas.microsoft.com/office/drawing/2014/main" id="{74FBE34B-E1D7-4BFB-69B0-85855B9DC73E}"/>
              </a:ext>
            </a:extLst>
          </p:cNvPr>
          <p:cNvCxnSpPr>
            <a:cxnSpLocks/>
          </p:cNvCxnSpPr>
          <p:nvPr/>
        </p:nvCxnSpPr>
        <p:spPr>
          <a:xfrm flipV="1">
            <a:off x="7510337" y="3676650"/>
            <a:ext cx="785938" cy="513982"/>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17" name="!!Arrow 4">
            <a:extLst>
              <a:ext uri="{FF2B5EF4-FFF2-40B4-BE49-F238E27FC236}">
                <a16:creationId xmlns:a16="http://schemas.microsoft.com/office/drawing/2014/main" id="{E6786259-D222-D0BF-A8AB-D822FFBC624E}"/>
              </a:ext>
            </a:extLst>
          </p:cNvPr>
          <p:cNvCxnSpPr>
            <a:cxnSpLocks/>
          </p:cNvCxnSpPr>
          <p:nvPr/>
        </p:nvCxnSpPr>
        <p:spPr>
          <a:xfrm flipH="1">
            <a:off x="3687004" y="2374469"/>
            <a:ext cx="2777193"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cxnSp>
        <p:nvCxnSpPr>
          <p:cNvPr id="18" name="!!Arrow 4">
            <a:extLst>
              <a:ext uri="{FF2B5EF4-FFF2-40B4-BE49-F238E27FC236}">
                <a16:creationId xmlns:a16="http://schemas.microsoft.com/office/drawing/2014/main" id="{96E9E8AD-AD60-D281-6B2D-A49D13F3E846}"/>
              </a:ext>
            </a:extLst>
          </p:cNvPr>
          <p:cNvCxnSpPr>
            <a:cxnSpLocks/>
          </p:cNvCxnSpPr>
          <p:nvPr/>
        </p:nvCxnSpPr>
        <p:spPr>
          <a:xfrm>
            <a:off x="3740048" y="2719772"/>
            <a:ext cx="2724149"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B3174275-E670-735E-9AFD-2676AC343D91}"/>
              </a:ext>
            </a:extLst>
          </p:cNvPr>
          <p:cNvGrpSpPr/>
          <p:nvPr/>
        </p:nvGrpSpPr>
        <p:grpSpPr>
          <a:xfrm>
            <a:off x="2772292" y="1970982"/>
            <a:ext cx="1014813" cy="1313715"/>
            <a:chOff x="9592919" y="3281030"/>
            <a:chExt cx="2412301" cy="3122817"/>
          </a:xfrm>
        </p:grpSpPr>
        <p:sp>
          <p:nvSpPr>
            <p:cNvPr id="20" name="Freeform 158">
              <a:extLst>
                <a:ext uri="{FF2B5EF4-FFF2-40B4-BE49-F238E27FC236}">
                  <a16:creationId xmlns:a16="http://schemas.microsoft.com/office/drawing/2014/main" id="{E7D388DE-ECE8-E590-399B-57EDAE73DBC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1" name="Group 20">
              <a:extLst>
                <a:ext uri="{FF2B5EF4-FFF2-40B4-BE49-F238E27FC236}">
                  <a16:creationId xmlns:a16="http://schemas.microsoft.com/office/drawing/2014/main" id="{2D6E1FEF-C36F-8210-FFCD-CFC7748F9C0C}"/>
                </a:ext>
              </a:extLst>
            </p:cNvPr>
            <p:cNvGrpSpPr/>
            <p:nvPr/>
          </p:nvGrpSpPr>
          <p:grpSpPr>
            <a:xfrm>
              <a:off x="10528695" y="4589748"/>
              <a:ext cx="560994" cy="1088627"/>
              <a:chOff x="6048941" y="4798352"/>
              <a:chExt cx="549031" cy="1349261"/>
            </a:xfrm>
          </p:grpSpPr>
          <p:grpSp>
            <p:nvGrpSpPr>
              <p:cNvPr id="24" name="Group 23">
                <a:extLst>
                  <a:ext uri="{FF2B5EF4-FFF2-40B4-BE49-F238E27FC236}">
                    <a16:creationId xmlns:a16="http://schemas.microsoft.com/office/drawing/2014/main" id="{1B861404-89C1-FDFC-B220-5A838958A712}"/>
                  </a:ext>
                </a:extLst>
              </p:cNvPr>
              <p:cNvGrpSpPr/>
              <p:nvPr/>
            </p:nvGrpSpPr>
            <p:grpSpPr>
              <a:xfrm>
                <a:off x="6048941" y="4798352"/>
                <a:ext cx="542456" cy="1088197"/>
                <a:chOff x="6048941" y="4798352"/>
                <a:chExt cx="542456" cy="1088197"/>
              </a:xfrm>
            </p:grpSpPr>
            <p:sp>
              <p:nvSpPr>
                <p:cNvPr id="26" name="Freeform 159">
                  <a:extLst>
                    <a:ext uri="{FF2B5EF4-FFF2-40B4-BE49-F238E27FC236}">
                      <a16:creationId xmlns:a16="http://schemas.microsoft.com/office/drawing/2014/main" id="{45868552-772D-7678-35B2-D9477EE79C2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160">
                  <a:extLst>
                    <a:ext uri="{FF2B5EF4-FFF2-40B4-BE49-F238E27FC236}">
                      <a16:creationId xmlns:a16="http://schemas.microsoft.com/office/drawing/2014/main" id="{8D19967D-FDF1-C12C-5917-E7F957904A9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5" name="Freeform 165">
                <a:extLst>
                  <a:ext uri="{FF2B5EF4-FFF2-40B4-BE49-F238E27FC236}">
                    <a16:creationId xmlns:a16="http://schemas.microsoft.com/office/drawing/2014/main" id="{E689E7E4-CD02-63BA-8279-A6EFF549D0E8}"/>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2" name="Freeform 161">
              <a:extLst>
                <a:ext uri="{FF2B5EF4-FFF2-40B4-BE49-F238E27FC236}">
                  <a16:creationId xmlns:a16="http://schemas.microsoft.com/office/drawing/2014/main" id="{62629AA4-C2D6-8176-70DF-F1C51B4876B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3" name="Freeform 11">
              <a:extLst>
                <a:ext uri="{FF2B5EF4-FFF2-40B4-BE49-F238E27FC236}">
                  <a16:creationId xmlns:a16="http://schemas.microsoft.com/office/drawing/2014/main" id="{CB0E7B2E-1C2A-69F0-7F76-BA81DAF71BE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 name="Rectangle: Rounded Corners 29">
            <a:extLst>
              <a:ext uri="{FF2B5EF4-FFF2-40B4-BE49-F238E27FC236}">
                <a16:creationId xmlns:a16="http://schemas.microsoft.com/office/drawing/2014/main" id="{07E3D693-C174-0464-51E6-BC5F9D91AB84}"/>
              </a:ext>
            </a:extLst>
          </p:cNvPr>
          <p:cNvSpPr/>
          <p:nvPr/>
        </p:nvSpPr>
        <p:spPr>
          <a:xfrm>
            <a:off x="3943654" y="2774213"/>
            <a:ext cx="2224157" cy="930817"/>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extBox 2">
            <a:extLst>
              <a:ext uri="{FF2B5EF4-FFF2-40B4-BE49-F238E27FC236}">
                <a16:creationId xmlns:a16="http://schemas.microsoft.com/office/drawing/2014/main" id="{E366CFA2-FA67-18AB-551C-DD8AECD19701}"/>
              </a:ext>
            </a:extLst>
          </p:cNvPr>
          <p:cNvSpPr txBox="1"/>
          <p:nvPr/>
        </p:nvSpPr>
        <p:spPr>
          <a:xfrm>
            <a:off x="4007662" y="2765069"/>
            <a:ext cx="2433440" cy="923330"/>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411116342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wipe(right)">
                                      <p:cBhvr>
                                        <p:cTn id="11" dur="500"/>
                                        <p:tgtEl>
                                          <p:spTgt spid="18"/>
                                        </p:tgtEl>
                                      </p:cBhvr>
                                    </p:animEffect>
                                  </p:childTnLst>
                                </p:cTn>
                              </p:par>
                              <p:par>
                                <p:cTn id="12" presetID="22" presetClass="entr" presetSubtype="2" fill="hold" grpId="0" nodeType="withEffect">
                                  <p:stCondLst>
                                    <p:cond delay="0"/>
                                  </p:stCondLst>
                                  <p:childTnLst>
                                    <p:set>
                                      <p:cBhvr>
                                        <p:cTn id="13" dur="1" fill="hold">
                                          <p:stCondLst>
                                            <p:cond delay="0"/>
                                          </p:stCondLst>
                                        </p:cTn>
                                        <p:tgtEl>
                                          <p:spTgt spid="30"/>
                                        </p:tgtEl>
                                        <p:attrNameLst>
                                          <p:attrName>style.visibility</p:attrName>
                                        </p:attrNameLst>
                                      </p:cBhvr>
                                      <p:to>
                                        <p:strVal val="visible"/>
                                      </p:to>
                                    </p:set>
                                    <p:animEffect transition="in" filter="wipe(right)">
                                      <p:cBhvr>
                                        <p:cTn id="14" dur="500"/>
                                        <p:tgtEl>
                                          <p:spTgt spid="30"/>
                                        </p:tgtEl>
                                      </p:cBhvr>
                                    </p:animEffect>
                                  </p:childTnLst>
                                </p:cTn>
                              </p:par>
                              <p:par>
                                <p:cTn id="15" presetID="22" presetClass="entr" presetSubtype="2" fill="hold" grpId="0" nodeType="with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wipe(right)">
                                      <p:cBhvr>
                                        <p:cTn id="1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1" grpId="0"/>
    </p:bldLst>
  </p:timing>
</p:sld>
</file>

<file path=ppt/slides/slide9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15" name="TextBox 14">
            <a:extLst>
              <a:ext uri="{FF2B5EF4-FFF2-40B4-BE49-F238E27FC236}">
                <a16:creationId xmlns:a16="http://schemas.microsoft.com/office/drawing/2014/main" id="{B5AC18B5-7BF9-0FFC-71C5-56C050CA6CB3}"/>
              </a:ext>
            </a:extLst>
          </p:cNvPr>
          <p:cNvSpPr txBox="1"/>
          <p:nvPr/>
        </p:nvSpPr>
        <p:spPr>
          <a:xfrm>
            <a:off x="3801318" y="-2838728"/>
            <a:ext cx="5235537" cy="584775"/>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Refresh tokens</a:t>
            </a:r>
            <a:endParaRPr lang="en-US" sz="3200" b="1" dirty="0">
              <a:solidFill>
                <a:schemeClr val="bg1">
                  <a:lumMod val="95000"/>
                </a:schemeClr>
              </a:solidFill>
              <a:latin typeface="Corbel" panose="020B0503020204020204" pitchFamily="34" charset="0"/>
            </a:endParaRPr>
          </a:p>
        </p:txBody>
      </p:sp>
      <p:sp>
        <p:nvSpPr>
          <p:cNvPr id="2" name="!!Subtitle">
            <a:extLst>
              <a:ext uri="{FF2B5EF4-FFF2-40B4-BE49-F238E27FC236}">
                <a16:creationId xmlns:a16="http://schemas.microsoft.com/office/drawing/2014/main" id="{57B8EBC6-1F1C-8464-4732-2C1F9DA8981B}"/>
              </a:ext>
            </a:extLst>
          </p:cNvPr>
          <p:cNvSpPr txBox="1"/>
          <p:nvPr/>
        </p:nvSpPr>
        <p:spPr>
          <a:xfrm>
            <a:off x="5075601" y="362762"/>
            <a:ext cx="3570849"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Web tokens for SSO</a:t>
            </a:r>
          </a:p>
        </p:txBody>
      </p:sp>
      <p:pic>
        <p:nvPicPr>
          <p:cNvPr id="6" name="Picture 5">
            <a:extLst>
              <a:ext uri="{FF2B5EF4-FFF2-40B4-BE49-F238E27FC236}">
                <a16:creationId xmlns:a16="http://schemas.microsoft.com/office/drawing/2014/main" id="{F1B501B4-BBEC-1E9F-CD34-85B6AA2E8175}"/>
              </a:ext>
            </a:extLst>
          </p:cNvPr>
          <p:cNvPicPr>
            <a:picLocks noChangeAspect="1"/>
          </p:cNvPicPr>
          <p:nvPr/>
        </p:nvPicPr>
        <p:blipFill>
          <a:blip r:embed="rId3"/>
          <a:stretch>
            <a:fillRect/>
          </a:stretch>
        </p:blipFill>
        <p:spPr>
          <a:xfrm>
            <a:off x="6569726" y="3943350"/>
            <a:ext cx="930283" cy="992661"/>
          </a:xfrm>
          <a:prstGeom prst="rect">
            <a:avLst/>
          </a:prstGeom>
        </p:spPr>
      </p:pic>
      <p:sp>
        <p:nvSpPr>
          <p:cNvPr id="8" name="Rectangle: Rounded Corners 7">
            <a:extLst>
              <a:ext uri="{FF2B5EF4-FFF2-40B4-BE49-F238E27FC236}">
                <a16:creationId xmlns:a16="http://schemas.microsoft.com/office/drawing/2014/main" id="{55749B35-641E-A900-791A-1D4999DBD13E}"/>
              </a:ext>
            </a:extLst>
          </p:cNvPr>
          <p:cNvSpPr/>
          <p:nvPr/>
        </p:nvSpPr>
        <p:spPr>
          <a:xfrm>
            <a:off x="8400799" y="30593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a:extLst>
              <a:ext uri="{FF2B5EF4-FFF2-40B4-BE49-F238E27FC236}">
                <a16:creationId xmlns:a16="http://schemas.microsoft.com/office/drawing/2014/main" id="{CAECC481-0B63-6E76-BD19-6738F6D6D3D7}"/>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8502460" y="3275826"/>
            <a:ext cx="549132" cy="549132"/>
          </a:xfrm>
          <a:prstGeom prst="rect">
            <a:avLst/>
          </a:prstGeom>
        </p:spPr>
      </p:pic>
      <p:sp>
        <p:nvSpPr>
          <p:cNvPr id="11" name="!!ApiKeyTxt">
            <a:extLst>
              <a:ext uri="{FF2B5EF4-FFF2-40B4-BE49-F238E27FC236}">
                <a16:creationId xmlns:a16="http://schemas.microsoft.com/office/drawing/2014/main" id="{A8000808-900E-2808-FBD5-1613D4CE99E0}"/>
              </a:ext>
            </a:extLst>
          </p:cNvPr>
          <p:cNvSpPr txBox="1"/>
          <p:nvPr/>
        </p:nvSpPr>
        <p:spPr>
          <a:xfrm>
            <a:off x="9366407" y="33503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12" name="TextBox 11">
            <a:extLst>
              <a:ext uri="{FF2B5EF4-FFF2-40B4-BE49-F238E27FC236}">
                <a16:creationId xmlns:a16="http://schemas.microsoft.com/office/drawing/2014/main" id="{E4959894-E678-B1C3-1AEA-265DABCEC113}"/>
              </a:ext>
            </a:extLst>
          </p:cNvPr>
          <p:cNvSpPr txBox="1"/>
          <p:nvPr/>
        </p:nvSpPr>
        <p:spPr>
          <a:xfrm>
            <a:off x="9043177" y="33503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pic>
        <p:nvPicPr>
          <p:cNvPr id="13" name="Picture 12">
            <a:extLst>
              <a:ext uri="{FF2B5EF4-FFF2-40B4-BE49-F238E27FC236}">
                <a16:creationId xmlns:a16="http://schemas.microsoft.com/office/drawing/2014/main" id="{7C4614D8-080C-D63E-6948-D928D3E4C5F1}"/>
              </a:ext>
            </a:extLst>
          </p:cNvPr>
          <p:cNvPicPr>
            <a:picLocks noChangeAspect="1"/>
          </p:cNvPicPr>
          <p:nvPr/>
        </p:nvPicPr>
        <p:blipFill>
          <a:blip r:embed="rId3"/>
          <a:stretch>
            <a:fillRect/>
          </a:stretch>
        </p:blipFill>
        <p:spPr>
          <a:xfrm>
            <a:off x="6569727" y="2066720"/>
            <a:ext cx="930283" cy="992661"/>
          </a:xfrm>
          <a:prstGeom prst="rect">
            <a:avLst/>
          </a:prstGeom>
        </p:spPr>
      </p:pic>
      <p:cxnSp>
        <p:nvCxnSpPr>
          <p:cNvPr id="14" name="Arrow 1">
            <a:extLst>
              <a:ext uri="{FF2B5EF4-FFF2-40B4-BE49-F238E27FC236}">
                <a16:creationId xmlns:a16="http://schemas.microsoft.com/office/drawing/2014/main" id="{B9F71D59-2579-3554-049D-6458E22BB0A4}"/>
              </a:ext>
            </a:extLst>
          </p:cNvPr>
          <p:cNvCxnSpPr>
            <a:cxnSpLocks/>
          </p:cNvCxnSpPr>
          <p:nvPr/>
        </p:nvCxnSpPr>
        <p:spPr>
          <a:xfrm>
            <a:off x="7500009" y="2957804"/>
            <a:ext cx="796266" cy="575971"/>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16" name="Arrow 1">
            <a:extLst>
              <a:ext uri="{FF2B5EF4-FFF2-40B4-BE49-F238E27FC236}">
                <a16:creationId xmlns:a16="http://schemas.microsoft.com/office/drawing/2014/main" id="{74FBE34B-E1D7-4BFB-69B0-85855B9DC73E}"/>
              </a:ext>
            </a:extLst>
          </p:cNvPr>
          <p:cNvCxnSpPr>
            <a:cxnSpLocks/>
          </p:cNvCxnSpPr>
          <p:nvPr/>
        </p:nvCxnSpPr>
        <p:spPr>
          <a:xfrm flipV="1">
            <a:off x="7510337" y="3676650"/>
            <a:ext cx="785938" cy="513982"/>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B3174275-E670-735E-9AFD-2676AC343D91}"/>
              </a:ext>
            </a:extLst>
          </p:cNvPr>
          <p:cNvGrpSpPr/>
          <p:nvPr/>
        </p:nvGrpSpPr>
        <p:grpSpPr>
          <a:xfrm>
            <a:off x="2772292" y="3687819"/>
            <a:ext cx="1014813" cy="1313715"/>
            <a:chOff x="9592919" y="3281030"/>
            <a:chExt cx="2412301" cy="3122817"/>
          </a:xfrm>
        </p:grpSpPr>
        <p:sp>
          <p:nvSpPr>
            <p:cNvPr id="20" name="Freeform 158">
              <a:extLst>
                <a:ext uri="{FF2B5EF4-FFF2-40B4-BE49-F238E27FC236}">
                  <a16:creationId xmlns:a16="http://schemas.microsoft.com/office/drawing/2014/main" id="{E7D388DE-ECE8-E590-399B-57EDAE73DBC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1" name="Group 20">
              <a:extLst>
                <a:ext uri="{FF2B5EF4-FFF2-40B4-BE49-F238E27FC236}">
                  <a16:creationId xmlns:a16="http://schemas.microsoft.com/office/drawing/2014/main" id="{2D6E1FEF-C36F-8210-FFCD-CFC7748F9C0C}"/>
                </a:ext>
              </a:extLst>
            </p:cNvPr>
            <p:cNvGrpSpPr/>
            <p:nvPr/>
          </p:nvGrpSpPr>
          <p:grpSpPr>
            <a:xfrm>
              <a:off x="10528695" y="4589748"/>
              <a:ext cx="560994" cy="1088627"/>
              <a:chOff x="6048941" y="4798352"/>
              <a:chExt cx="549031" cy="1349261"/>
            </a:xfrm>
          </p:grpSpPr>
          <p:grpSp>
            <p:nvGrpSpPr>
              <p:cNvPr id="24" name="Group 23">
                <a:extLst>
                  <a:ext uri="{FF2B5EF4-FFF2-40B4-BE49-F238E27FC236}">
                    <a16:creationId xmlns:a16="http://schemas.microsoft.com/office/drawing/2014/main" id="{1B861404-89C1-FDFC-B220-5A838958A712}"/>
                  </a:ext>
                </a:extLst>
              </p:cNvPr>
              <p:cNvGrpSpPr/>
              <p:nvPr/>
            </p:nvGrpSpPr>
            <p:grpSpPr>
              <a:xfrm>
                <a:off x="6048941" y="4798352"/>
                <a:ext cx="542456" cy="1088197"/>
                <a:chOff x="6048941" y="4798352"/>
                <a:chExt cx="542456" cy="1088197"/>
              </a:xfrm>
            </p:grpSpPr>
            <p:sp>
              <p:nvSpPr>
                <p:cNvPr id="26" name="Freeform 159">
                  <a:extLst>
                    <a:ext uri="{FF2B5EF4-FFF2-40B4-BE49-F238E27FC236}">
                      <a16:creationId xmlns:a16="http://schemas.microsoft.com/office/drawing/2014/main" id="{45868552-772D-7678-35B2-D9477EE79C2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160">
                  <a:extLst>
                    <a:ext uri="{FF2B5EF4-FFF2-40B4-BE49-F238E27FC236}">
                      <a16:creationId xmlns:a16="http://schemas.microsoft.com/office/drawing/2014/main" id="{8D19967D-FDF1-C12C-5917-E7F957904A9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5" name="Freeform 165">
                <a:extLst>
                  <a:ext uri="{FF2B5EF4-FFF2-40B4-BE49-F238E27FC236}">
                    <a16:creationId xmlns:a16="http://schemas.microsoft.com/office/drawing/2014/main" id="{E689E7E4-CD02-63BA-8279-A6EFF549D0E8}"/>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2" name="Freeform 161">
              <a:extLst>
                <a:ext uri="{FF2B5EF4-FFF2-40B4-BE49-F238E27FC236}">
                  <a16:creationId xmlns:a16="http://schemas.microsoft.com/office/drawing/2014/main" id="{62629AA4-C2D6-8176-70DF-F1C51B4876B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3" name="Freeform 11">
              <a:extLst>
                <a:ext uri="{FF2B5EF4-FFF2-40B4-BE49-F238E27FC236}">
                  <a16:creationId xmlns:a16="http://schemas.microsoft.com/office/drawing/2014/main" id="{CB0E7B2E-1C2A-69F0-7F76-BA81DAF71BE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 name="Rectangle: Rounded Corners 29">
            <a:extLst>
              <a:ext uri="{FF2B5EF4-FFF2-40B4-BE49-F238E27FC236}">
                <a16:creationId xmlns:a16="http://schemas.microsoft.com/office/drawing/2014/main" id="{07E3D693-C174-0464-51E6-BC5F9D91AB84}"/>
              </a:ext>
            </a:extLst>
          </p:cNvPr>
          <p:cNvSpPr/>
          <p:nvPr/>
        </p:nvSpPr>
        <p:spPr>
          <a:xfrm>
            <a:off x="3943654" y="4491050"/>
            <a:ext cx="2224157" cy="930817"/>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extBox 2">
            <a:extLst>
              <a:ext uri="{FF2B5EF4-FFF2-40B4-BE49-F238E27FC236}">
                <a16:creationId xmlns:a16="http://schemas.microsoft.com/office/drawing/2014/main" id="{E366CFA2-FA67-18AB-551C-DD8AECD19701}"/>
              </a:ext>
            </a:extLst>
          </p:cNvPr>
          <p:cNvSpPr txBox="1"/>
          <p:nvPr/>
        </p:nvSpPr>
        <p:spPr>
          <a:xfrm>
            <a:off x="4007662" y="4481906"/>
            <a:ext cx="2433440" cy="923330"/>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cxnSp>
        <p:nvCxnSpPr>
          <p:cNvPr id="3" name="!!Arrow 4">
            <a:extLst>
              <a:ext uri="{FF2B5EF4-FFF2-40B4-BE49-F238E27FC236}">
                <a16:creationId xmlns:a16="http://schemas.microsoft.com/office/drawing/2014/main" id="{E7E4A631-AD8B-99A7-D91B-E84CA9221D54}"/>
              </a:ext>
            </a:extLst>
          </p:cNvPr>
          <p:cNvCxnSpPr>
            <a:cxnSpLocks/>
          </p:cNvCxnSpPr>
          <p:nvPr/>
        </p:nvCxnSpPr>
        <p:spPr>
          <a:xfrm flipH="1">
            <a:off x="3787105" y="4336023"/>
            <a:ext cx="2777193"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391423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478970"/>
          </a:xfrm>
          <a:prstGeom prst="rect">
            <a:avLst/>
          </a:prstGeom>
          <a:noFill/>
        </p:spPr>
        <p:txBody>
          <a:bodyPr wrap="square" rtlCol="0">
            <a:spAutoFit/>
          </a:bodyPr>
          <a:lstStyle/>
          <a:p>
            <a:r>
              <a:rPr lang="en-US" sz="4000" dirty="0">
                <a:solidFill>
                  <a:srgbClr val="FD7D00"/>
                </a:solidFill>
                <a:latin typeface="Corbel" panose="020B0503020204020204" pitchFamily="34" charset="0"/>
              </a:rPr>
              <a:t>Agenda</a:t>
            </a:r>
          </a:p>
          <a:p>
            <a:r>
              <a:rPr lang="en-US" sz="3600" dirty="0">
                <a:solidFill>
                  <a:schemeClr val="bg1"/>
                </a:solidFill>
                <a:latin typeface="Corbel" panose="020B0503020204020204" pitchFamily="34" charset="0"/>
              </a:rPr>
              <a:t>Passwords</a:t>
            </a:r>
          </a:p>
          <a:p>
            <a:r>
              <a:rPr lang="en-US" sz="3600" dirty="0">
                <a:solidFill>
                  <a:schemeClr val="bg1"/>
                </a:solidFill>
                <a:latin typeface="Corbel" panose="020B0503020204020204" pitchFamily="34" charset="0"/>
              </a:rPr>
              <a:t>Basic Auth</a:t>
            </a:r>
          </a:p>
          <a:p>
            <a:r>
              <a:rPr lang="en-US" sz="3600" dirty="0">
                <a:solidFill>
                  <a:schemeClr val="bg1"/>
                </a:solidFill>
                <a:latin typeface="Corbel" panose="020B0503020204020204" pitchFamily="34" charset="0"/>
              </a:rPr>
              <a:t>API Keys as bearer tokens</a:t>
            </a:r>
          </a:p>
          <a:p>
            <a:r>
              <a:rPr lang="en-US" sz="3600" dirty="0">
                <a:solidFill>
                  <a:schemeClr val="bg1"/>
                </a:solidFill>
                <a:latin typeface="Corbel" panose="020B0503020204020204" pitchFamily="34" charset="0"/>
              </a:rPr>
              <a:t>API Keys as cryptographic keys</a:t>
            </a:r>
          </a:p>
          <a:p>
            <a:r>
              <a:rPr lang="en-US" sz="3600" dirty="0">
                <a:solidFill>
                  <a:schemeClr val="bg1"/>
                </a:solidFill>
                <a:latin typeface="Corbel" panose="020B0503020204020204" pitchFamily="34" charset="0"/>
              </a:rPr>
              <a:t>JSON Web Tokens</a:t>
            </a:r>
          </a:p>
          <a:p>
            <a:r>
              <a:rPr lang="en-US" sz="3600" dirty="0">
                <a:solidFill>
                  <a:srgbClr val="747272"/>
                </a:solidFill>
                <a:latin typeface="Corbel" panose="020B0503020204020204" pitchFamily="34" charset="0"/>
              </a:rPr>
              <a:t>SAML</a:t>
            </a:r>
          </a:p>
          <a:p>
            <a:r>
              <a:rPr lang="en-US" sz="3600" dirty="0">
                <a:solidFill>
                  <a:srgbClr val="747272"/>
                </a:solidFill>
                <a:latin typeface="Corbel" panose="020B0503020204020204" pitchFamily="34" charset="0"/>
              </a:rPr>
              <a:t>OAuth</a:t>
            </a:r>
          </a:p>
          <a:p>
            <a:r>
              <a:rPr lang="en-US" sz="3600" dirty="0">
                <a:solidFill>
                  <a:srgbClr val="747272"/>
                </a:solidFill>
                <a:latin typeface="Corbel" panose="020B0503020204020204" pitchFamily="34" charset="0"/>
              </a:rPr>
              <a:t>OpenID Connect</a:t>
            </a:r>
          </a:p>
          <a:p>
            <a:r>
              <a:rPr lang="en-US" sz="3600" dirty="0">
                <a:solidFill>
                  <a:srgbClr val="747272"/>
                </a:solidFill>
                <a:latin typeface="Corbel" panose="020B0503020204020204" pitchFamily="34" charset="0"/>
              </a:rPr>
              <a:t>Authenticator Apps</a:t>
            </a:r>
          </a:p>
          <a:p>
            <a:r>
              <a:rPr lang="en-US" sz="3600" dirty="0">
                <a:solidFill>
                  <a:srgbClr val="747272"/>
                </a:solidFill>
                <a:latin typeface="Corbel" panose="020B0503020204020204" pitchFamily="34" charset="0"/>
              </a:rPr>
              <a:t>Passkeys</a:t>
            </a:r>
          </a:p>
          <a:p>
            <a:endParaRPr lang="en-US" sz="4000" dirty="0">
              <a:solidFill>
                <a:srgbClr val="FD7D00"/>
              </a:solidFill>
              <a:latin typeface="Corbel" panose="020B0503020204020204" pitchFamily="34" charset="0"/>
            </a:endParaRPr>
          </a:p>
          <a:p>
            <a:endParaRPr lang="en-US" sz="4000" dirty="0">
              <a:solidFill>
                <a:srgbClr val="FD7D00"/>
              </a:solidFill>
              <a:latin typeface="Corbel" panose="020B0503020204020204" pitchFamily="34" charset="0"/>
            </a:endParaRP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3" name="Right Bracket 22">
            <a:extLst>
              <a:ext uri="{FF2B5EF4-FFF2-40B4-BE49-F238E27FC236}">
                <a16:creationId xmlns:a16="http://schemas.microsoft.com/office/drawing/2014/main" id="{9D659FDB-6EE9-F86B-7D0C-B0492DCC14EF}"/>
              </a:ext>
            </a:extLst>
          </p:cNvPr>
          <p:cNvSpPr/>
          <p:nvPr/>
        </p:nvSpPr>
        <p:spPr>
          <a:xfrm>
            <a:off x="6296025" y="991871"/>
            <a:ext cx="873678" cy="2203150"/>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TextBox 23">
            <a:extLst>
              <a:ext uri="{FF2B5EF4-FFF2-40B4-BE49-F238E27FC236}">
                <a16:creationId xmlns:a16="http://schemas.microsoft.com/office/drawing/2014/main" id="{5427D9B6-B860-59BF-546B-965D0E370C1F}"/>
              </a:ext>
            </a:extLst>
          </p:cNvPr>
          <p:cNvSpPr txBox="1"/>
          <p:nvPr/>
        </p:nvSpPr>
        <p:spPr>
          <a:xfrm>
            <a:off x="7169703" y="1671834"/>
            <a:ext cx="3483783" cy="830997"/>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Credential-</a:t>
            </a:r>
            <a:r>
              <a:rPr lang="en-US" sz="2400" dirty="0">
                <a:solidFill>
                  <a:srgbClr val="D37011"/>
                </a:solidFill>
                <a:latin typeface="Corbel" panose="020B0503020204020204" pitchFamily="34" charset="0"/>
              </a:rPr>
              <a:t>based </a:t>
            </a:r>
            <a:br>
              <a:rPr lang="en-US" sz="2400" dirty="0">
                <a:solidFill>
                  <a:srgbClr val="D37011"/>
                </a:solidFill>
                <a:latin typeface="Corbel" panose="020B0503020204020204" pitchFamily="34" charset="0"/>
              </a:rPr>
            </a:br>
            <a:r>
              <a:rPr lang="en-US" sz="2400" dirty="0">
                <a:solidFill>
                  <a:srgbClr val="D37011"/>
                </a:solidFill>
                <a:latin typeface="Corbel" panose="020B0503020204020204" pitchFamily="34" charset="0"/>
              </a:rPr>
              <a:t>authentication</a:t>
            </a:r>
          </a:p>
        </p:txBody>
      </p:sp>
      <p:sp>
        <p:nvSpPr>
          <p:cNvPr id="25" name="Right Bracket 24">
            <a:extLst>
              <a:ext uri="{FF2B5EF4-FFF2-40B4-BE49-F238E27FC236}">
                <a16:creationId xmlns:a16="http://schemas.microsoft.com/office/drawing/2014/main" id="{E5B99A5A-24DB-162A-8B28-08A2BF995EA1}"/>
              </a:ext>
            </a:extLst>
          </p:cNvPr>
          <p:cNvSpPr/>
          <p:nvPr/>
        </p:nvSpPr>
        <p:spPr>
          <a:xfrm>
            <a:off x="6296025" y="3279496"/>
            <a:ext cx="873678" cy="808852"/>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TextBox 26">
            <a:extLst>
              <a:ext uri="{FF2B5EF4-FFF2-40B4-BE49-F238E27FC236}">
                <a16:creationId xmlns:a16="http://schemas.microsoft.com/office/drawing/2014/main" id="{01465809-6789-C033-B519-D52E49A610A0}"/>
              </a:ext>
            </a:extLst>
          </p:cNvPr>
          <p:cNvSpPr txBox="1"/>
          <p:nvPr/>
        </p:nvSpPr>
        <p:spPr>
          <a:xfrm>
            <a:off x="7228840" y="3286732"/>
            <a:ext cx="3424646" cy="830997"/>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Claims</a:t>
            </a:r>
            <a:r>
              <a:rPr lang="en-US" sz="2400" dirty="0">
                <a:solidFill>
                  <a:srgbClr val="D37011"/>
                </a:solidFill>
                <a:latin typeface="Corbel" panose="020B0503020204020204" pitchFamily="34" charset="0"/>
              </a:rPr>
              <a:t>-based</a:t>
            </a:r>
            <a:br>
              <a:rPr lang="en-US" sz="2400" dirty="0">
                <a:solidFill>
                  <a:srgbClr val="D37011"/>
                </a:solidFill>
                <a:latin typeface="Corbel" panose="020B0503020204020204" pitchFamily="34" charset="0"/>
              </a:rPr>
            </a:br>
            <a:r>
              <a:rPr lang="en-US" sz="2400" dirty="0">
                <a:solidFill>
                  <a:srgbClr val="D37011"/>
                </a:solidFill>
                <a:latin typeface="Corbel" panose="020B0503020204020204" pitchFamily="34" charset="0"/>
              </a:rPr>
              <a:t>authentication</a:t>
            </a:r>
          </a:p>
        </p:txBody>
      </p:sp>
    </p:spTree>
    <p:extLst>
      <p:ext uri="{BB962C8B-B14F-4D97-AF65-F5344CB8AC3E}">
        <p14:creationId xmlns:p14="http://schemas.microsoft.com/office/powerpoint/2010/main" val="4164752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fade">
                                      <p:cBhvr>
                                        <p:cTn id="15" dur="500"/>
                                        <p:tgtEl>
                                          <p:spTgt spid="2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5"/>
                                        </p:tgtEl>
                                        <p:attrNameLst>
                                          <p:attrName>style.visibility</p:attrName>
                                        </p:attrNameLst>
                                      </p:cBhvr>
                                      <p:to>
                                        <p:strVal val="visible"/>
                                      </p:to>
                                    </p:set>
                                    <p:animEffect transition="in" filter="fade">
                                      <p:cBhvr>
                                        <p:cTn id="20" dur="500"/>
                                        <p:tgtEl>
                                          <p:spTgt spid="25"/>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7"/>
                                        </p:tgtEl>
                                        <p:attrNameLst>
                                          <p:attrName>style.visibility</p:attrName>
                                        </p:attrNameLst>
                                      </p:cBhvr>
                                      <p:to>
                                        <p:strVal val="visible"/>
                                      </p:to>
                                    </p:set>
                                    <p:animEffect transition="in" filter="fade">
                                      <p:cBhvr>
                                        <p:cTn id="23"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23" grpId="0" animBg="1"/>
      <p:bldP spid="24" grpId="0"/>
      <p:bldP spid="25" grpId="0" animBg="1"/>
      <p:bldP spid="27" grpId="0"/>
    </p:bldLst>
  </p:timing>
</p:sld>
</file>

<file path=ppt/slides/slide9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478970"/>
          </a:xfrm>
          <a:prstGeom prst="rect">
            <a:avLst/>
          </a:prstGeom>
          <a:noFill/>
        </p:spPr>
        <p:txBody>
          <a:bodyPr wrap="square" rtlCol="0">
            <a:spAutoFit/>
          </a:bodyPr>
          <a:lstStyle/>
          <a:p>
            <a:r>
              <a:rPr lang="en-US" sz="4000" dirty="0">
                <a:solidFill>
                  <a:srgbClr val="FD7D00"/>
                </a:solidFill>
                <a:latin typeface="Corbel" panose="020B0503020204020204" pitchFamily="34" charset="0"/>
              </a:rPr>
              <a:t>Agenda</a:t>
            </a:r>
          </a:p>
          <a:p>
            <a:r>
              <a:rPr lang="en-US" sz="3600" dirty="0">
                <a:solidFill>
                  <a:schemeClr val="bg1"/>
                </a:solidFill>
                <a:latin typeface="Corbel" panose="020B0503020204020204" pitchFamily="34" charset="0"/>
              </a:rPr>
              <a:t>Passwords</a:t>
            </a:r>
          </a:p>
          <a:p>
            <a:r>
              <a:rPr lang="en-US" sz="3600" dirty="0">
                <a:solidFill>
                  <a:schemeClr val="bg1"/>
                </a:solidFill>
                <a:latin typeface="Corbel" panose="020B0503020204020204" pitchFamily="34" charset="0"/>
              </a:rPr>
              <a:t>Basic Auth</a:t>
            </a:r>
          </a:p>
          <a:p>
            <a:r>
              <a:rPr lang="en-US" sz="3600" dirty="0">
                <a:solidFill>
                  <a:schemeClr val="bg1"/>
                </a:solidFill>
                <a:latin typeface="Corbel" panose="020B0503020204020204" pitchFamily="34" charset="0"/>
              </a:rPr>
              <a:t>API Keys as bearer tokens</a:t>
            </a:r>
          </a:p>
          <a:p>
            <a:r>
              <a:rPr lang="en-US" sz="3600" dirty="0">
                <a:solidFill>
                  <a:schemeClr val="bg1"/>
                </a:solidFill>
                <a:latin typeface="Corbel" panose="020B0503020204020204" pitchFamily="34" charset="0"/>
              </a:rPr>
              <a:t>API Keys as cryptographic keys</a:t>
            </a:r>
          </a:p>
          <a:p>
            <a:r>
              <a:rPr lang="en-US" sz="3600" dirty="0">
                <a:solidFill>
                  <a:schemeClr val="bg1"/>
                </a:solidFill>
                <a:latin typeface="Corbel" panose="020B0503020204020204" pitchFamily="34" charset="0"/>
              </a:rPr>
              <a:t>JSON Web Tokens</a:t>
            </a:r>
          </a:p>
          <a:p>
            <a:r>
              <a:rPr lang="en-US" sz="3600" dirty="0">
                <a:solidFill>
                  <a:schemeClr val="bg1"/>
                </a:solidFill>
                <a:latin typeface="Corbel" panose="020B0503020204020204" pitchFamily="34" charset="0"/>
              </a:rPr>
              <a:t>SAML</a:t>
            </a:r>
          </a:p>
          <a:p>
            <a:r>
              <a:rPr lang="en-US" sz="3600" dirty="0">
                <a:solidFill>
                  <a:srgbClr val="747272"/>
                </a:solidFill>
                <a:latin typeface="Corbel" panose="020B0503020204020204" pitchFamily="34" charset="0"/>
              </a:rPr>
              <a:t>OAuth</a:t>
            </a:r>
          </a:p>
          <a:p>
            <a:r>
              <a:rPr lang="en-US" sz="3600" dirty="0">
                <a:solidFill>
                  <a:srgbClr val="747272"/>
                </a:solidFill>
                <a:latin typeface="Corbel" panose="020B0503020204020204" pitchFamily="34" charset="0"/>
              </a:rPr>
              <a:t>OpenID Connect</a:t>
            </a:r>
          </a:p>
          <a:p>
            <a:r>
              <a:rPr lang="en-US" sz="3600" dirty="0">
                <a:solidFill>
                  <a:srgbClr val="747272"/>
                </a:solidFill>
                <a:latin typeface="Corbel" panose="020B0503020204020204" pitchFamily="34" charset="0"/>
              </a:rPr>
              <a:t>Authenticator Apps</a:t>
            </a:r>
          </a:p>
          <a:p>
            <a:r>
              <a:rPr lang="en-US" sz="3600" dirty="0">
                <a:solidFill>
                  <a:srgbClr val="747272"/>
                </a:solidFill>
                <a:latin typeface="Corbel" panose="020B0503020204020204" pitchFamily="34" charset="0"/>
              </a:rPr>
              <a:t>Passkeys</a:t>
            </a:r>
          </a:p>
          <a:p>
            <a:endParaRPr lang="en-US" sz="4000" dirty="0">
              <a:solidFill>
                <a:srgbClr val="FD7D00"/>
              </a:solidFill>
              <a:latin typeface="Corbel" panose="020B0503020204020204" pitchFamily="34" charset="0"/>
            </a:endParaRPr>
          </a:p>
          <a:p>
            <a:endParaRPr lang="en-US" sz="4000" dirty="0">
              <a:solidFill>
                <a:srgbClr val="FD7D00"/>
              </a:solidFill>
              <a:latin typeface="Corbel" panose="020B0503020204020204" pitchFamily="34" charset="0"/>
            </a:endParaRP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3" name="Right Bracket 22">
            <a:extLst>
              <a:ext uri="{FF2B5EF4-FFF2-40B4-BE49-F238E27FC236}">
                <a16:creationId xmlns:a16="http://schemas.microsoft.com/office/drawing/2014/main" id="{9D659FDB-6EE9-F86B-7D0C-B0492DCC14EF}"/>
              </a:ext>
            </a:extLst>
          </p:cNvPr>
          <p:cNvSpPr/>
          <p:nvPr/>
        </p:nvSpPr>
        <p:spPr>
          <a:xfrm>
            <a:off x="6296025" y="991871"/>
            <a:ext cx="873678" cy="2203150"/>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Right Bracket 24">
            <a:extLst>
              <a:ext uri="{FF2B5EF4-FFF2-40B4-BE49-F238E27FC236}">
                <a16:creationId xmlns:a16="http://schemas.microsoft.com/office/drawing/2014/main" id="{E5B99A5A-24DB-162A-8B28-08A2BF995EA1}"/>
              </a:ext>
            </a:extLst>
          </p:cNvPr>
          <p:cNvSpPr/>
          <p:nvPr/>
        </p:nvSpPr>
        <p:spPr>
          <a:xfrm>
            <a:off x="6296025" y="3279496"/>
            <a:ext cx="873678" cy="808852"/>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 name="TextBox 1">
            <a:extLst>
              <a:ext uri="{FF2B5EF4-FFF2-40B4-BE49-F238E27FC236}">
                <a16:creationId xmlns:a16="http://schemas.microsoft.com/office/drawing/2014/main" id="{71D6C5A1-7B16-65AB-6403-6D92E67FBE24}"/>
              </a:ext>
            </a:extLst>
          </p:cNvPr>
          <p:cNvSpPr txBox="1"/>
          <p:nvPr/>
        </p:nvSpPr>
        <p:spPr>
          <a:xfrm>
            <a:off x="7169703" y="1671834"/>
            <a:ext cx="3483783" cy="830997"/>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Credential-</a:t>
            </a:r>
            <a:r>
              <a:rPr lang="en-US" sz="2400" dirty="0">
                <a:solidFill>
                  <a:srgbClr val="D37011"/>
                </a:solidFill>
                <a:latin typeface="Corbel" panose="020B0503020204020204" pitchFamily="34" charset="0"/>
              </a:rPr>
              <a:t>based </a:t>
            </a:r>
            <a:br>
              <a:rPr lang="en-US" sz="2400" dirty="0">
                <a:solidFill>
                  <a:srgbClr val="D37011"/>
                </a:solidFill>
                <a:latin typeface="Corbel" panose="020B0503020204020204" pitchFamily="34" charset="0"/>
              </a:rPr>
            </a:br>
            <a:r>
              <a:rPr lang="en-US" sz="2400" dirty="0">
                <a:solidFill>
                  <a:srgbClr val="D37011"/>
                </a:solidFill>
                <a:latin typeface="Corbel" panose="020B0503020204020204" pitchFamily="34" charset="0"/>
              </a:rPr>
              <a:t>authentication</a:t>
            </a:r>
          </a:p>
        </p:txBody>
      </p:sp>
      <p:sp>
        <p:nvSpPr>
          <p:cNvPr id="3" name="TextBox 2">
            <a:extLst>
              <a:ext uri="{FF2B5EF4-FFF2-40B4-BE49-F238E27FC236}">
                <a16:creationId xmlns:a16="http://schemas.microsoft.com/office/drawing/2014/main" id="{CE6C6FCC-4E30-DCD7-BA9F-5B1279311155}"/>
              </a:ext>
            </a:extLst>
          </p:cNvPr>
          <p:cNvSpPr txBox="1"/>
          <p:nvPr/>
        </p:nvSpPr>
        <p:spPr>
          <a:xfrm>
            <a:off x="7228840" y="3286732"/>
            <a:ext cx="3424646" cy="830997"/>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Claims</a:t>
            </a:r>
            <a:r>
              <a:rPr lang="en-US" sz="2400" dirty="0">
                <a:solidFill>
                  <a:srgbClr val="D37011"/>
                </a:solidFill>
                <a:latin typeface="Corbel" panose="020B0503020204020204" pitchFamily="34" charset="0"/>
              </a:rPr>
              <a:t>-based</a:t>
            </a:r>
            <a:br>
              <a:rPr lang="en-US" sz="2400" dirty="0">
                <a:solidFill>
                  <a:srgbClr val="D37011"/>
                </a:solidFill>
                <a:latin typeface="Corbel" panose="020B0503020204020204" pitchFamily="34" charset="0"/>
              </a:rPr>
            </a:br>
            <a:r>
              <a:rPr lang="en-US" sz="2400" dirty="0">
                <a:solidFill>
                  <a:srgbClr val="D37011"/>
                </a:solidFill>
                <a:latin typeface="Corbel" panose="020B0503020204020204" pitchFamily="34" charset="0"/>
              </a:rPr>
              <a:t>authentication</a:t>
            </a:r>
          </a:p>
        </p:txBody>
      </p:sp>
    </p:spTree>
    <p:extLst>
      <p:ext uri="{BB962C8B-B14F-4D97-AF65-F5344CB8AC3E}">
        <p14:creationId xmlns:p14="http://schemas.microsoft.com/office/powerpoint/2010/main" val="12676680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545ABC-BF81-BB8E-BB1D-6367FC86EDFB}"/>
              </a:ext>
            </a:extLst>
          </p:cNvPr>
          <p:cNvSpPr txBox="1"/>
          <p:nvPr/>
        </p:nvSpPr>
        <p:spPr>
          <a:xfrm>
            <a:off x="2419350" y="1468962"/>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is like an enterprise-grade</a:t>
            </a:r>
            <a:br>
              <a:rPr lang="en-US" sz="3200" dirty="0">
                <a:solidFill>
                  <a:schemeClr val="bg1">
                    <a:lumMod val="95000"/>
                  </a:schemeClr>
                </a:solidFill>
                <a:latin typeface="Corbel" panose="020B0503020204020204" pitchFamily="34" charset="0"/>
              </a:rPr>
            </a:br>
            <a:r>
              <a:rPr lang="en-US" sz="3200" dirty="0">
                <a:solidFill>
                  <a:schemeClr val="bg1">
                    <a:lumMod val="95000"/>
                  </a:schemeClr>
                </a:solidFill>
                <a:latin typeface="Corbel" panose="020B0503020204020204" pitchFamily="34" charset="0"/>
              </a:rPr>
              <a:t>version of JSON Web Tokens…</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2492990"/>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a:p>
            <a:endParaRPr lang="en-US" sz="3600" dirty="0">
              <a:solidFill>
                <a:srgbClr val="747272"/>
              </a:solidFill>
              <a:latin typeface="Corbel" panose="020B0503020204020204" pitchFamily="34" charset="0"/>
            </a:endParaRPr>
          </a:p>
          <a:p>
            <a:endParaRPr lang="en-US" sz="4000" dirty="0">
              <a:solidFill>
                <a:srgbClr val="FD7D00"/>
              </a:solidFill>
              <a:latin typeface="Corbel" panose="020B0503020204020204" pitchFamily="34" charset="0"/>
            </a:endParaRPr>
          </a:p>
          <a:p>
            <a:endParaRPr lang="en-US" sz="4000" dirty="0">
              <a:solidFill>
                <a:srgbClr val="FD7D00"/>
              </a:solidFill>
              <a:latin typeface="Corbel" panose="020B0503020204020204" pitchFamily="34" charset="0"/>
            </a:endParaRPr>
          </a:p>
        </p:txBody>
      </p:sp>
      <p:pic>
        <p:nvPicPr>
          <p:cNvPr id="4" name="Picture 3">
            <a:extLst>
              <a:ext uri="{FF2B5EF4-FFF2-40B4-BE49-F238E27FC236}">
                <a16:creationId xmlns:a16="http://schemas.microsoft.com/office/drawing/2014/main" id="{C219226A-E50A-D202-3431-BC64CFD43E60}"/>
              </a:ext>
            </a:extLst>
          </p:cNvPr>
          <p:cNvPicPr>
            <a:picLocks noChangeAspect="1"/>
          </p:cNvPicPr>
          <p:nvPr/>
        </p:nvPicPr>
        <p:blipFill>
          <a:blip r:embed="rId3"/>
          <a:stretch>
            <a:fillRect/>
          </a:stretch>
        </p:blipFill>
        <p:spPr>
          <a:xfrm>
            <a:off x="4562338" y="4004280"/>
            <a:ext cx="2991124" cy="2969344"/>
          </a:xfrm>
          <a:prstGeom prst="rect">
            <a:avLst/>
          </a:prstGeom>
        </p:spPr>
      </p:pic>
      <p:sp>
        <p:nvSpPr>
          <p:cNvPr id="3" name="TextBox 2">
            <a:extLst>
              <a:ext uri="{FF2B5EF4-FFF2-40B4-BE49-F238E27FC236}">
                <a16:creationId xmlns:a16="http://schemas.microsoft.com/office/drawing/2014/main" id="{AE105215-AA00-0F14-2E6D-6B8C50CD7021}"/>
              </a:ext>
            </a:extLst>
          </p:cNvPr>
          <p:cNvSpPr txBox="1"/>
          <p:nvPr/>
        </p:nvSpPr>
        <p:spPr>
          <a:xfrm>
            <a:off x="2352675" y="3009447"/>
            <a:ext cx="7334250" cy="584775"/>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 that uses XML instead of JSON</a:t>
            </a:r>
          </a:p>
        </p:txBody>
      </p:sp>
    </p:spTree>
    <p:extLst>
      <p:ext uri="{BB962C8B-B14F-4D97-AF65-F5344CB8AC3E}">
        <p14:creationId xmlns:p14="http://schemas.microsoft.com/office/powerpoint/2010/main" val="31220963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10" presetClass="entr" presetSubtype="0" fill="hold" grpId="0" nodeType="with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9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a:extLst>
            <a:ext uri="{FF2B5EF4-FFF2-40B4-BE49-F238E27FC236}">
              <a16:creationId xmlns:a16="http://schemas.microsoft.com/office/drawing/2014/main" id="{A9E4632D-8A94-2B70-CE82-A7D1D45B6718}"/>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F7F6188B-3AC2-E60F-6A3B-59BD09DD7157}"/>
              </a:ext>
            </a:extLst>
          </p:cNvPr>
          <p:cNvSpPr txBox="1"/>
          <p:nvPr/>
        </p:nvSpPr>
        <p:spPr>
          <a:xfrm>
            <a:off x="2419350" y="1468962"/>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is like an enterprise-grade</a:t>
            </a:r>
            <a:br>
              <a:rPr lang="en-US" sz="3200" dirty="0">
                <a:solidFill>
                  <a:schemeClr val="bg1">
                    <a:lumMod val="95000"/>
                  </a:schemeClr>
                </a:solidFill>
                <a:latin typeface="Corbel" panose="020B0503020204020204" pitchFamily="34" charset="0"/>
              </a:rPr>
            </a:br>
            <a:r>
              <a:rPr lang="en-US" sz="3200" dirty="0">
                <a:solidFill>
                  <a:schemeClr val="bg1">
                    <a:lumMod val="95000"/>
                  </a:schemeClr>
                </a:solidFill>
                <a:latin typeface="Corbel" panose="020B0503020204020204" pitchFamily="34" charset="0"/>
              </a:rPr>
              <a:t>version of JSON Web Tokens…</a:t>
            </a:r>
          </a:p>
        </p:txBody>
      </p:sp>
      <p:sp>
        <p:nvSpPr>
          <p:cNvPr id="5" name="!!TitleBG">
            <a:extLst>
              <a:ext uri="{FF2B5EF4-FFF2-40B4-BE49-F238E27FC236}">
                <a16:creationId xmlns:a16="http://schemas.microsoft.com/office/drawing/2014/main" id="{5B3954DE-860E-1E7C-FFAE-C31C70012868}"/>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02ECCC59-7790-30D3-E1B7-0553D325EC71}"/>
              </a:ext>
            </a:extLst>
          </p:cNvPr>
          <p:cNvSpPr txBox="1"/>
          <p:nvPr/>
        </p:nvSpPr>
        <p:spPr>
          <a:xfrm>
            <a:off x="843712" y="278346"/>
            <a:ext cx="6385128" cy="2492990"/>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a:p>
            <a:endParaRPr lang="en-US" sz="3600" dirty="0">
              <a:solidFill>
                <a:srgbClr val="747272"/>
              </a:solidFill>
              <a:latin typeface="Corbel" panose="020B0503020204020204" pitchFamily="34" charset="0"/>
            </a:endParaRPr>
          </a:p>
          <a:p>
            <a:endParaRPr lang="en-US" sz="4000" dirty="0">
              <a:solidFill>
                <a:srgbClr val="FD7D00"/>
              </a:solidFill>
              <a:latin typeface="Corbel" panose="020B0503020204020204" pitchFamily="34" charset="0"/>
            </a:endParaRPr>
          </a:p>
          <a:p>
            <a:endParaRPr lang="en-US" sz="4000" dirty="0">
              <a:solidFill>
                <a:srgbClr val="FD7D00"/>
              </a:solidFill>
              <a:latin typeface="Corbel" panose="020B0503020204020204" pitchFamily="34" charset="0"/>
            </a:endParaRPr>
          </a:p>
        </p:txBody>
      </p:sp>
      <p:pic>
        <p:nvPicPr>
          <p:cNvPr id="4" name="Picture 3">
            <a:extLst>
              <a:ext uri="{FF2B5EF4-FFF2-40B4-BE49-F238E27FC236}">
                <a16:creationId xmlns:a16="http://schemas.microsoft.com/office/drawing/2014/main" id="{4723BEC6-0043-2B4F-DF52-22664F8B9FC3}"/>
              </a:ext>
            </a:extLst>
          </p:cNvPr>
          <p:cNvPicPr>
            <a:picLocks noChangeAspect="1"/>
          </p:cNvPicPr>
          <p:nvPr/>
        </p:nvPicPr>
        <p:blipFill>
          <a:blip r:embed="rId3"/>
          <a:stretch>
            <a:fillRect/>
          </a:stretch>
        </p:blipFill>
        <p:spPr>
          <a:xfrm>
            <a:off x="4562338" y="6871044"/>
            <a:ext cx="2991124" cy="2969344"/>
          </a:xfrm>
          <a:prstGeom prst="rect">
            <a:avLst/>
          </a:prstGeom>
        </p:spPr>
      </p:pic>
      <p:sp>
        <p:nvSpPr>
          <p:cNvPr id="3" name="TextBox 2">
            <a:extLst>
              <a:ext uri="{FF2B5EF4-FFF2-40B4-BE49-F238E27FC236}">
                <a16:creationId xmlns:a16="http://schemas.microsoft.com/office/drawing/2014/main" id="{B127C03A-7BDE-29B7-9402-F6D584CAE78D}"/>
              </a:ext>
            </a:extLst>
          </p:cNvPr>
          <p:cNvSpPr txBox="1"/>
          <p:nvPr/>
        </p:nvSpPr>
        <p:spPr>
          <a:xfrm>
            <a:off x="2286770" y="3009447"/>
            <a:ext cx="7623347" cy="584775"/>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 that is designed for </a:t>
            </a:r>
            <a:r>
              <a:rPr lang="en-US" sz="3200" b="1" dirty="0">
                <a:solidFill>
                  <a:schemeClr val="bg1">
                    <a:lumMod val="95000"/>
                  </a:schemeClr>
                </a:solidFill>
                <a:latin typeface="Corbel" panose="020B0503020204020204" pitchFamily="34" charset="0"/>
              </a:rPr>
              <a:t>cross-federation SSO</a:t>
            </a:r>
            <a:endParaRPr lang="en-US" sz="3200" dirty="0">
              <a:solidFill>
                <a:schemeClr val="bg1">
                  <a:lumMod val="95000"/>
                </a:schemeClr>
              </a:solidFill>
              <a:latin typeface="Corbel" panose="020B0503020204020204" pitchFamily="34" charset="0"/>
            </a:endParaRPr>
          </a:p>
        </p:txBody>
      </p:sp>
      <p:grpSp>
        <p:nvGrpSpPr>
          <p:cNvPr id="108" name="Arrow">
            <a:extLst>
              <a:ext uri="{FF2B5EF4-FFF2-40B4-BE49-F238E27FC236}">
                <a16:creationId xmlns:a16="http://schemas.microsoft.com/office/drawing/2014/main" id="{64F2E608-0625-9F4B-933B-B6835D8FFC8C}"/>
              </a:ext>
            </a:extLst>
          </p:cNvPr>
          <p:cNvGrpSpPr>
            <a:grpSpLocks noChangeAspect="1"/>
          </p:cNvGrpSpPr>
          <p:nvPr/>
        </p:nvGrpSpPr>
        <p:grpSpPr bwMode="auto">
          <a:xfrm rot="6460380" flipV="1">
            <a:off x="5908062" y="3501548"/>
            <a:ext cx="904172" cy="943180"/>
            <a:chOff x="1328" y="0"/>
            <a:chExt cx="3106" cy="3240"/>
          </a:xfrm>
          <a:solidFill>
            <a:srgbClr val="FF823A"/>
          </a:solidFill>
        </p:grpSpPr>
        <p:sp>
          <p:nvSpPr>
            <p:cNvPr id="109" name="Freeform 716">
              <a:extLst>
                <a:ext uri="{FF2B5EF4-FFF2-40B4-BE49-F238E27FC236}">
                  <a16:creationId xmlns:a16="http://schemas.microsoft.com/office/drawing/2014/main" id="{4EAD0B39-F96E-1556-F78C-42B1B77C7E7F}"/>
                </a:ext>
              </a:extLst>
            </p:cNvPr>
            <p:cNvSpPr>
              <a:spLocks/>
            </p:cNvSpPr>
            <p:nvPr userDrawn="1"/>
          </p:nvSpPr>
          <p:spPr bwMode="auto">
            <a:xfrm>
              <a:off x="4426" y="250"/>
              <a:ext cx="1" cy="29"/>
            </a:xfrm>
            <a:custGeom>
              <a:avLst/>
              <a:gdLst>
                <a:gd name="T0" fmla="*/ 0 w 1"/>
                <a:gd name="T1" fmla="*/ 14 h 20"/>
                <a:gd name="T2" fmla="*/ 1 w 1"/>
                <a:gd name="T3" fmla="*/ 0 h 20"/>
                <a:gd name="T4" fmla="*/ 0 w 1"/>
                <a:gd name="T5" fmla="*/ 14 h 20"/>
              </a:gdLst>
              <a:ahLst/>
              <a:cxnLst>
                <a:cxn ang="0">
                  <a:pos x="T0" y="T1"/>
                </a:cxn>
                <a:cxn ang="0">
                  <a:pos x="T2" y="T3"/>
                </a:cxn>
                <a:cxn ang="0">
                  <a:pos x="T4" y="T5"/>
                </a:cxn>
              </a:cxnLst>
              <a:rect l="0" t="0" r="r" b="b"/>
              <a:pathLst>
                <a:path w="1" h="20">
                  <a:moveTo>
                    <a:pt x="0" y="14"/>
                  </a:moveTo>
                  <a:cubicBezTo>
                    <a:pt x="0" y="11"/>
                    <a:pt x="1" y="5"/>
                    <a:pt x="1" y="0"/>
                  </a:cubicBezTo>
                  <a:cubicBezTo>
                    <a:pt x="1" y="13"/>
                    <a:pt x="0" y="20"/>
                    <a:pt x="0" y="1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10" name="Freeform 717">
              <a:extLst>
                <a:ext uri="{FF2B5EF4-FFF2-40B4-BE49-F238E27FC236}">
                  <a16:creationId xmlns:a16="http://schemas.microsoft.com/office/drawing/2014/main" id="{005FDF9F-1F3C-802A-634C-AC36B7CCB80C}"/>
                </a:ext>
              </a:extLst>
            </p:cNvPr>
            <p:cNvSpPr>
              <a:spLocks/>
            </p:cNvSpPr>
            <p:nvPr userDrawn="1"/>
          </p:nvSpPr>
          <p:spPr bwMode="auto">
            <a:xfrm>
              <a:off x="4414" y="0"/>
              <a:ext cx="20" cy="250"/>
            </a:xfrm>
            <a:custGeom>
              <a:avLst/>
              <a:gdLst>
                <a:gd name="T0" fmla="*/ 11 w 14"/>
                <a:gd name="T1" fmla="*/ 6 h 174"/>
                <a:gd name="T2" fmla="*/ 9 w 14"/>
                <a:gd name="T3" fmla="*/ 174 h 174"/>
                <a:gd name="T4" fmla="*/ 14 w 14"/>
                <a:gd name="T5" fmla="*/ 8 h 174"/>
                <a:gd name="T6" fmla="*/ 9 w 14"/>
                <a:gd name="T7" fmla="*/ 17 h 174"/>
                <a:gd name="T8" fmla="*/ 11 w 14"/>
                <a:gd name="T9" fmla="*/ 0 h 174"/>
                <a:gd name="T10" fmla="*/ 11 w 14"/>
                <a:gd name="T11" fmla="*/ 6 h 174"/>
                <a:gd name="T12" fmla="*/ 11 w 14"/>
                <a:gd name="T13" fmla="*/ 32 h 174"/>
                <a:gd name="T14" fmla="*/ 11 w 14"/>
                <a:gd name="T15" fmla="*/ 6 h 174"/>
                <a:gd name="T16" fmla="*/ 11 w 14"/>
                <a:gd name="T17" fmla="*/ 6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174">
                  <a:moveTo>
                    <a:pt x="11" y="6"/>
                  </a:moveTo>
                  <a:cubicBezTo>
                    <a:pt x="13" y="62"/>
                    <a:pt x="13" y="118"/>
                    <a:pt x="9" y="174"/>
                  </a:cubicBezTo>
                  <a:cubicBezTo>
                    <a:pt x="11" y="119"/>
                    <a:pt x="3" y="63"/>
                    <a:pt x="14" y="8"/>
                  </a:cubicBezTo>
                  <a:cubicBezTo>
                    <a:pt x="14" y="12"/>
                    <a:pt x="12" y="16"/>
                    <a:pt x="9" y="17"/>
                  </a:cubicBezTo>
                  <a:cubicBezTo>
                    <a:pt x="11" y="12"/>
                    <a:pt x="11" y="6"/>
                    <a:pt x="11" y="0"/>
                  </a:cubicBezTo>
                  <a:cubicBezTo>
                    <a:pt x="12" y="24"/>
                    <a:pt x="0" y="48"/>
                    <a:pt x="11" y="6"/>
                  </a:cubicBezTo>
                  <a:cubicBezTo>
                    <a:pt x="11" y="15"/>
                    <a:pt x="12" y="24"/>
                    <a:pt x="11" y="32"/>
                  </a:cubicBezTo>
                  <a:cubicBezTo>
                    <a:pt x="13" y="24"/>
                    <a:pt x="9" y="14"/>
                    <a:pt x="11" y="6"/>
                  </a:cubicBezTo>
                  <a:cubicBezTo>
                    <a:pt x="13" y="62"/>
                    <a:pt x="9" y="13"/>
                    <a:pt x="11" y="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11" name="Freeform 718">
              <a:extLst>
                <a:ext uri="{FF2B5EF4-FFF2-40B4-BE49-F238E27FC236}">
                  <a16:creationId xmlns:a16="http://schemas.microsoft.com/office/drawing/2014/main" id="{2783CD4E-5032-CDA6-FD3A-6C498B277E30}"/>
                </a:ext>
              </a:extLst>
            </p:cNvPr>
            <p:cNvSpPr>
              <a:spLocks/>
            </p:cNvSpPr>
            <p:nvPr userDrawn="1"/>
          </p:nvSpPr>
          <p:spPr bwMode="auto">
            <a:xfrm>
              <a:off x="4416" y="198"/>
              <a:ext cx="4" cy="84"/>
            </a:xfrm>
            <a:custGeom>
              <a:avLst/>
              <a:gdLst>
                <a:gd name="T0" fmla="*/ 0 w 3"/>
                <a:gd name="T1" fmla="*/ 58 h 58"/>
                <a:gd name="T2" fmla="*/ 3 w 3"/>
                <a:gd name="T3" fmla="*/ 0 h 58"/>
                <a:gd name="T4" fmla="*/ 0 w 3"/>
                <a:gd name="T5" fmla="*/ 58 h 58"/>
              </a:gdLst>
              <a:ahLst/>
              <a:cxnLst>
                <a:cxn ang="0">
                  <a:pos x="T0" y="T1"/>
                </a:cxn>
                <a:cxn ang="0">
                  <a:pos x="T2" y="T3"/>
                </a:cxn>
                <a:cxn ang="0">
                  <a:pos x="T4" y="T5"/>
                </a:cxn>
              </a:cxnLst>
              <a:rect l="0" t="0" r="r" b="b"/>
              <a:pathLst>
                <a:path w="3" h="58">
                  <a:moveTo>
                    <a:pt x="0" y="58"/>
                  </a:moveTo>
                  <a:cubicBezTo>
                    <a:pt x="1" y="39"/>
                    <a:pt x="2" y="19"/>
                    <a:pt x="3" y="0"/>
                  </a:cubicBezTo>
                  <a:cubicBezTo>
                    <a:pt x="3" y="34"/>
                    <a:pt x="1" y="28"/>
                    <a:pt x="0" y="5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12" name="Freeform 719">
              <a:extLst>
                <a:ext uri="{FF2B5EF4-FFF2-40B4-BE49-F238E27FC236}">
                  <a16:creationId xmlns:a16="http://schemas.microsoft.com/office/drawing/2014/main" id="{BB9DF7A8-27F8-EFEC-1987-DF9349BFA496}"/>
                </a:ext>
              </a:extLst>
            </p:cNvPr>
            <p:cNvSpPr>
              <a:spLocks/>
            </p:cNvSpPr>
            <p:nvPr userDrawn="1"/>
          </p:nvSpPr>
          <p:spPr bwMode="auto">
            <a:xfrm>
              <a:off x="4420" y="224"/>
              <a:ext cx="4" cy="77"/>
            </a:xfrm>
            <a:custGeom>
              <a:avLst/>
              <a:gdLst>
                <a:gd name="T0" fmla="*/ 2 w 3"/>
                <a:gd name="T1" fmla="*/ 19 h 53"/>
                <a:gd name="T2" fmla="*/ 0 w 3"/>
                <a:gd name="T3" fmla="*/ 53 h 53"/>
                <a:gd name="T4" fmla="*/ 2 w 3"/>
                <a:gd name="T5" fmla="*/ 19 h 53"/>
                <a:gd name="T6" fmla="*/ 2 w 3"/>
                <a:gd name="T7" fmla="*/ 27 h 53"/>
                <a:gd name="T8" fmla="*/ 2 w 3"/>
                <a:gd name="T9" fmla="*/ 19 h 53"/>
                <a:gd name="T10" fmla="*/ 2 w 3"/>
                <a:gd name="T11" fmla="*/ 19 h 53"/>
              </a:gdLst>
              <a:ahLst/>
              <a:cxnLst>
                <a:cxn ang="0">
                  <a:pos x="T0" y="T1"/>
                </a:cxn>
                <a:cxn ang="0">
                  <a:pos x="T2" y="T3"/>
                </a:cxn>
                <a:cxn ang="0">
                  <a:pos x="T4" y="T5"/>
                </a:cxn>
                <a:cxn ang="0">
                  <a:pos x="T6" y="T7"/>
                </a:cxn>
                <a:cxn ang="0">
                  <a:pos x="T8" y="T9"/>
                </a:cxn>
                <a:cxn ang="0">
                  <a:pos x="T10" y="T11"/>
                </a:cxn>
              </a:cxnLst>
              <a:rect l="0" t="0" r="r" b="b"/>
              <a:pathLst>
                <a:path w="3" h="53">
                  <a:moveTo>
                    <a:pt x="2" y="19"/>
                  </a:moveTo>
                  <a:cubicBezTo>
                    <a:pt x="3" y="30"/>
                    <a:pt x="2" y="42"/>
                    <a:pt x="0" y="53"/>
                  </a:cubicBezTo>
                  <a:cubicBezTo>
                    <a:pt x="1" y="42"/>
                    <a:pt x="1" y="30"/>
                    <a:pt x="2" y="19"/>
                  </a:cubicBezTo>
                  <a:cubicBezTo>
                    <a:pt x="3" y="22"/>
                    <a:pt x="3" y="25"/>
                    <a:pt x="2" y="27"/>
                  </a:cubicBezTo>
                  <a:cubicBezTo>
                    <a:pt x="1" y="0"/>
                    <a:pt x="1" y="46"/>
                    <a:pt x="2" y="19"/>
                  </a:cubicBezTo>
                  <a:cubicBezTo>
                    <a:pt x="3" y="30"/>
                    <a:pt x="1" y="30"/>
                    <a:pt x="2" y="1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13" name="Freeform 720">
              <a:extLst>
                <a:ext uri="{FF2B5EF4-FFF2-40B4-BE49-F238E27FC236}">
                  <a16:creationId xmlns:a16="http://schemas.microsoft.com/office/drawing/2014/main" id="{53B6FB9E-381F-107E-180B-3E7E77847618}"/>
                </a:ext>
              </a:extLst>
            </p:cNvPr>
            <p:cNvSpPr>
              <a:spLocks/>
            </p:cNvSpPr>
            <p:nvPr userDrawn="1"/>
          </p:nvSpPr>
          <p:spPr bwMode="auto">
            <a:xfrm>
              <a:off x="2098" y="3108"/>
              <a:ext cx="13" cy="7"/>
            </a:xfrm>
            <a:custGeom>
              <a:avLst/>
              <a:gdLst>
                <a:gd name="T0" fmla="*/ 0 w 9"/>
                <a:gd name="T1" fmla="*/ 0 h 5"/>
                <a:gd name="T2" fmla="*/ 6 w 9"/>
                <a:gd name="T3" fmla="*/ 5 h 5"/>
                <a:gd name="T4" fmla="*/ 0 w 9"/>
                <a:gd name="T5" fmla="*/ 0 h 5"/>
              </a:gdLst>
              <a:ahLst/>
              <a:cxnLst>
                <a:cxn ang="0">
                  <a:pos x="T0" y="T1"/>
                </a:cxn>
                <a:cxn ang="0">
                  <a:pos x="T2" y="T3"/>
                </a:cxn>
                <a:cxn ang="0">
                  <a:pos x="T4" y="T5"/>
                </a:cxn>
              </a:cxnLst>
              <a:rect l="0" t="0" r="r" b="b"/>
              <a:pathLst>
                <a:path w="9" h="5">
                  <a:moveTo>
                    <a:pt x="0" y="0"/>
                  </a:moveTo>
                  <a:cubicBezTo>
                    <a:pt x="6" y="3"/>
                    <a:pt x="9" y="5"/>
                    <a:pt x="6" y="5"/>
                  </a:cubicBezTo>
                  <a:lnTo>
                    <a:pt x="0"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14" name="Freeform 721">
              <a:extLst>
                <a:ext uri="{FF2B5EF4-FFF2-40B4-BE49-F238E27FC236}">
                  <a16:creationId xmlns:a16="http://schemas.microsoft.com/office/drawing/2014/main" id="{A8879E01-37D1-6B7F-6A08-18CD5D70A8BC}"/>
                </a:ext>
              </a:extLst>
            </p:cNvPr>
            <p:cNvSpPr>
              <a:spLocks/>
            </p:cNvSpPr>
            <p:nvPr userDrawn="1"/>
          </p:nvSpPr>
          <p:spPr bwMode="auto">
            <a:xfrm>
              <a:off x="1876" y="3029"/>
              <a:ext cx="39" cy="12"/>
            </a:xfrm>
            <a:custGeom>
              <a:avLst/>
              <a:gdLst>
                <a:gd name="T0" fmla="*/ 27 w 27"/>
                <a:gd name="T1" fmla="*/ 9 h 9"/>
                <a:gd name="T2" fmla="*/ 0 w 27"/>
                <a:gd name="T3" fmla="*/ 0 h 9"/>
                <a:gd name="T4" fmla="*/ 27 w 27"/>
                <a:gd name="T5" fmla="*/ 9 h 9"/>
              </a:gdLst>
              <a:ahLst/>
              <a:cxnLst>
                <a:cxn ang="0">
                  <a:pos x="T0" y="T1"/>
                </a:cxn>
                <a:cxn ang="0">
                  <a:pos x="T2" y="T3"/>
                </a:cxn>
                <a:cxn ang="0">
                  <a:pos x="T4" y="T5"/>
                </a:cxn>
              </a:cxnLst>
              <a:rect l="0" t="0" r="r" b="b"/>
              <a:pathLst>
                <a:path w="27" h="9">
                  <a:moveTo>
                    <a:pt x="27" y="9"/>
                  </a:moveTo>
                  <a:cubicBezTo>
                    <a:pt x="0" y="0"/>
                    <a:pt x="0" y="0"/>
                    <a:pt x="0" y="0"/>
                  </a:cubicBezTo>
                  <a:cubicBezTo>
                    <a:pt x="8" y="3"/>
                    <a:pt x="15" y="5"/>
                    <a:pt x="27" y="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15" name="Freeform 722">
              <a:extLst>
                <a:ext uri="{FF2B5EF4-FFF2-40B4-BE49-F238E27FC236}">
                  <a16:creationId xmlns:a16="http://schemas.microsoft.com/office/drawing/2014/main" id="{6FCB8A91-018A-6CD8-64A1-35D3CBA661BF}"/>
                </a:ext>
              </a:extLst>
            </p:cNvPr>
            <p:cNvSpPr>
              <a:spLocks/>
            </p:cNvSpPr>
            <p:nvPr userDrawn="1"/>
          </p:nvSpPr>
          <p:spPr bwMode="auto">
            <a:xfrm>
              <a:off x="2234" y="3149"/>
              <a:ext cx="33" cy="10"/>
            </a:xfrm>
            <a:custGeom>
              <a:avLst/>
              <a:gdLst>
                <a:gd name="T0" fmla="*/ 23 w 23"/>
                <a:gd name="T1" fmla="*/ 7 h 7"/>
                <a:gd name="T2" fmla="*/ 0 w 23"/>
                <a:gd name="T3" fmla="*/ 0 h 7"/>
                <a:gd name="T4" fmla="*/ 23 w 23"/>
                <a:gd name="T5" fmla="*/ 7 h 7"/>
              </a:gdLst>
              <a:ahLst/>
              <a:cxnLst>
                <a:cxn ang="0">
                  <a:pos x="T0" y="T1"/>
                </a:cxn>
                <a:cxn ang="0">
                  <a:pos x="T2" y="T3"/>
                </a:cxn>
                <a:cxn ang="0">
                  <a:pos x="T4" y="T5"/>
                </a:cxn>
              </a:cxnLst>
              <a:rect l="0" t="0" r="r" b="b"/>
              <a:pathLst>
                <a:path w="23" h="7">
                  <a:moveTo>
                    <a:pt x="23" y="7"/>
                  </a:moveTo>
                  <a:cubicBezTo>
                    <a:pt x="0" y="0"/>
                    <a:pt x="0" y="0"/>
                    <a:pt x="0" y="0"/>
                  </a:cubicBezTo>
                  <a:cubicBezTo>
                    <a:pt x="8" y="2"/>
                    <a:pt x="16" y="4"/>
                    <a:pt x="23" y="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16" name="Freeform 723">
              <a:extLst>
                <a:ext uri="{FF2B5EF4-FFF2-40B4-BE49-F238E27FC236}">
                  <a16:creationId xmlns:a16="http://schemas.microsoft.com/office/drawing/2014/main" id="{F8879C0E-4CAE-6A27-A7D8-2D2C5656049B}"/>
                </a:ext>
              </a:extLst>
            </p:cNvPr>
            <p:cNvSpPr>
              <a:spLocks/>
            </p:cNvSpPr>
            <p:nvPr userDrawn="1"/>
          </p:nvSpPr>
          <p:spPr bwMode="auto">
            <a:xfrm>
              <a:off x="3654" y="1951"/>
              <a:ext cx="61" cy="61"/>
            </a:xfrm>
            <a:custGeom>
              <a:avLst/>
              <a:gdLst>
                <a:gd name="T0" fmla="*/ 0 w 43"/>
                <a:gd name="T1" fmla="*/ 42 h 42"/>
                <a:gd name="T2" fmla="*/ 43 w 43"/>
                <a:gd name="T3" fmla="*/ 0 h 42"/>
                <a:gd name="T4" fmla="*/ 0 w 43"/>
                <a:gd name="T5" fmla="*/ 42 h 42"/>
              </a:gdLst>
              <a:ahLst/>
              <a:cxnLst>
                <a:cxn ang="0">
                  <a:pos x="T0" y="T1"/>
                </a:cxn>
                <a:cxn ang="0">
                  <a:pos x="T2" y="T3"/>
                </a:cxn>
                <a:cxn ang="0">
                  <a:pos x="T4" y="T5"/>
                </a:cxn>
              </a:cxnLst>
              <a:rect l="0" t="0" r="r" b="b"/>
              <a:pathLst>
                <a:path w="43" h="42">
                  <a:moveTo>
                    <a:pt x="0" y="42"/>
                  </a:moveTo>
                  <a:cubicBezTo>
                    <a:pt x="17" y="26"/>
                    <a:pt x="32" y="12"/>
                    <a:pt x="43" y="0"/>
                  </a:cubicBezTo>
                  <a:cubicBezTo>
                    <a:pt x="14" y="33"/>
                    <a:pt x="10" y="34"/>
                    <a:pt x="0" y="4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17" name="Freeform 724">
              <a:extLst>
                <a:ext uri="{FF2B5EF4-FFF2-40B4-BE49-F238E27FC236}">
                  <a16:creationId xmlns:a16="http://schemas.microsoft.com/office/drawing/2014/main" id="{A06E09A5-2153-61F1-9095-F1406428888E}"/>
                </a:ext>
              </a:extLst>
            </p:cNvPr>
            <p:cNvSpPr>
              <a:spLocks/>
            </p:cNvSpPr>
            <p:nvPr userDrawn="1"/>
          </p:nvSpPr>
          <p:spPr bwMode="auto">
            <a:xfrm>
              <a:off x="1865" y="2995"/>
              <a:ext cx="14" cy="6"/>
            </a:xfrm>
            <a:custGeom>
              <a:avLst/>
              <a:gdLst>
                <a:gd name="T0" fmla="*/ 10 w 10"/>
                <a:gd name="T1" fmla="*/ 2 h 4"/>
                <a:gd name="T2" fmla="*/ 0 w 10"/>
                <a:gd name="T3" fmla="*/ 0 h 4"/>
                <a:gd name="T4" fmla="*/ 10 w 10"/>
                <a:gd name="T5" fmla="*/ 2 h 4"/>
                <a:gd name="T6" fmla="*/ 10 w 10"/>
                <a:gd name="T7" fmla="*/ 2 h 4"/>
              </a:gdLst>
              <a:ahLst/>
              <a:cxnLst>
                <a:cxn ang="0">
                  <a:pos x="T0" y="T1"/>
                </a:cxn>
                <a:cxn ang="0">
                  <a:pos x="T2" y="T3"/>
                </a:cxn>
                <a:cxn ang="0">
                  <a:pos x="T4" y="T5"/>
                </a:cxn>
                <a:cxn ang="0">
                  <a:pos x="T6" y="T7"/>
                </a:cxn>
              </a:cxnLst>
              <a:rect l="0" t="0" r="r" b="b"/>
              <a:pathLst>
                <a:path w="10" h="4">
                  <a:moveTo>
                    <a:pt x="10" y="2"/>
                  </a:moveTo>
                  <a:cubicBezTo>
                    <a:pt x="10" y="4"/>
                    <a:pt x="0" y="1"/>
                    <a:pt x="0" y="0"/>
                  </a:cubicBezTo>
                  <a:cubicBezTo>
                    <a:pt x="3" y="1"/>
                    <a:pt x="6" y="2"/>
                    <a:pt x="10" y="2"/>
                  </a:cubicBezTo>
                  <a:cubicBezTo>
                    <a:pt x="10" y="4"/>
                    <a:pt x="10" y="2"/>
                    <a:pt x="10" y="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18" name="Freeform 725">
              <a:extLst>
                <a:ext uri="{FF2B5EF4-FFF2-40B4-BE49-F238E27FC236}">
                  <a16:creationId xmlns:a16="http://schemas.microsoft.com/office/drawing/2014/main" id="{1A3B5599-CA0B-225A-7E0F-814622A42D73}"/>
                </a:ext>
              </a:extLst>
            </p:cNvPr>
            <p:cNvSpPr>
              <a:spLocks/>
            </p:cNvSpPr>
            <p:nvPr userDrawn="1"/>
          </p:nvSpPr>
          <p:spPr bwMode="auto">
            <a:xfrm>
              <a:off x="2369" y="3191"/>
              <a:ext cx="59" cy="14"/>
            </a:xfrm>
            <a:custGeom>
              <a:avLst/>
              <a:gdLst>
                <a:gd name="T0" fmla="*/ 21 w 41"/>
                <a:gd name="T1" fmla="*/ 3 h 10"/>
                <a:gd name="T2" fmla="*/ 41 w 41"/>
                <a:gd name="T3" fmla="*/ 10 h 10"/>
                <a:gd name="T4" fmla="*/ 0 w 41"/>
                <a:gd name="T5" fmla="*/ 0 h 10"/>
                <a:gd name="T6" fmla="*/ 25 w 41"/>
                <a:gd name="T7" fmla="*/ 5 h 10"/>
                <a:gd name="T8" fmla="*/ 21 w 41"/>
                <a:gd name="T9" fmla="*/ 3 h 10"/>
                <a:gd name="T10" fmla="*/ 21 w 41"/>
                <a:gd name="T11" fmla="*/ 3 h 10"/>
              </a:gdLst>
              <a:ahLst/>
              <a:cxnLst>
                <a:cxn ang="0">
                  <a:pos x="T0" y="T1"/>
                </a:cxn>
                <a:cxn ang="0">
                  <a:pos x="T2" y="T3"/>
                </a:cxn>
                <a:cxn ang="0">
                  <a:pos x="T4" y="T5"/>
                </a:cxn>
                <a:cxn ang="0">
                  <a:pos x="T6" y="T7"/>
                </a:cxn>
                <a:cxn ang="0">
                  <a:pos x="T8" y="T9"/>
                </a:cxn>
                <a:cxn ang="0">
                  <a:pos x="T10" y="T11"/>
                </a:cxn>
              </a:cxnLst>
              <a:rect l="0" t="0" r="r" b="b"/>
              <a:pathLst>
                <a:path w="41" h="10">
                  <a:moveTo>
                    <a:pt x="21" y="3"/>
                  </a:moveTo>
                  <a:cubicBezTo>
                    <a:pt x="28" y="6"/>
                    <a:pt x="35" y="8"/>
                    <a:pt x="41" y="10"/>
                  </a:cubicBezTo>
                  <a:cubicBezTo>
                    <a:pt x="28" y="6"/>
                    <a:pt x="14" y="3"/>
                    <a:pt x="0" y="0"/>
                  </a:cubicBezTo>
                  <a:cubicBezTo>
                    <a:pt x="9" y="0"/>
                    <a:pt x="17" y="2"/>
                    <a:pt x="25" y="5"/>
                  </a:cubicBezTo>
                  <a:cubicBezTo>
                    <a:pt x="13" y="1"/>
                    <a:pt x="33" y="9"/>
                    <a:pt x="21" y="3"/>
                  </a:cubicBezTo>
                  <a:cubicBezTo>
                    <a:pt x="28" y="6"/>
                    <a:pt x="25" y="5"/>
                    <a:pt x="21" y="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19" name="Freeform 726">
              <a:extLst>
                <a:ext uri="{FF2B5EF4-FFF2-40B4-BE49-F238E27FC236}">
                  <a16:creationId xmlns:a16="http://schemas.microsoft.com/office/drawing/2014/main" id="{D1E09560-9A2D-78E1-1C12-D26532C33220}"/>
                </a:ext>
              </a:extLst>
            </p:cNvPr>
            <p:cNvSpPr>
              <a:spLocks/>
            </p:cNvSpPr>
            <p:nvPr userDrawn="1"/>
          </p:nvSpPr>
          <p:spPr bwMode="auto">
            <a:xfrm>
              <a:off x="1859" y="2524"/>
              <a:ext cx="33" cy="20"/>
            </a:xfrm>
            <a:custGeom>
              <a:avLst/>
              <a:gdLst>
                <a:gd name="T0" fmla="*/ 2 w 23"/>
                <a:gd name="T1" fmla="*/ 12 h 14"/>
                <a:gd name="T2" fmla="*/ 23 w 23"/>
                <a:gd name="T3" fmla="*/ 0 h 14"/>
                <a:gd name="T4" fmla="*/ 2 w 23"/>
                <a:gd name="T5" fmla="*/ 12 h 14"/>
              </a:gdLst>
              <a:ahLst/>
              <a:cxnLst>
                <a:cxn ang="0">
                  <a:pos x="T0" y="T1"/>
                </a:cxn>
                <a:cxn ang="0">
                  <a:pos x="T2" y="T3"/>
                </a:cxn>
                <a:cxn ang="0">
                  <a:pos x="T4" y="T5"/>
                </a:cxn>
              </a:cxnLst>
              <a:rect l="0" t="0" r="r" b="b"/>
              <a:pathLst>
                <a:path w="23" h="14">
                  <a:moveTo>
                    <a:pt x="2" y="12"/>
                  </a:moveTo>
                  <a:cubicBezTo>
                    <a:pt x="10" y="7"/>
                    <a:pt x="17" y="3"/>
                    <a:pt x="23" y="0"/>
                  </a:cubicBezTo>
                  <a:cubicBezTo>
                    <a:pt x="8" y="10"/>
                    <a:pt x="0" y="14"/>
                    <a:pt x="2" y="1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20" name="Freeform 727">
              <a:extLst>
                <a:ext uri="{FF2B5EF4-FFF2-40B4-BE49-F238E27FC236}">
                  <a16:creationId xmlns:a16="http://schemas.microsoft.com/office/drawing/2014/main" id="{7B97EC81-1FBA-8959-73CC-CFE141A5DE10}"/>
                </a:ext>
              </a:extLst>
            </p:cNvPr>
            <p:cNvSpPr>
              <a:spLocks/>
            </p:cNvSpPr>
            <p:nvPr userDrawn="1"/>
          </p:nvSpPr>
          <p:spPr bwMode="auto">
            <a:xfrm>
              <a:off x="1868" y="3026"/>
              <a:ext cx="18" cy="5"/>
            </a:xfrm>
            <a:custGeom>
              <a:avLst/>
              <a:gdLst>
                <a:gd name="T0" fmla="*/ 3 w 13"/>
                <a:gd name="T1" fmla="*/ 1 h 4"/>
                <a:gd name="T2" fmla="*/ 3 w 13"/>
                <a:gd name="T3" fmla="*/ 1 h 4"/>
                <a:gd name="T4" fmla="*/ 3 w 13"/>
                <a:gd name="T5" fmla="*/ 1 h 4"/>
              </a:gdLst>
              <a:ahLst/>
              <a:cxnLst>
                <a:cxn ang="0">
                  <a:pos x="T0" y="T1"/>
                </a:cxn>
                <a:cxn ang="0">
                  <a:pos x="T2" y="T3"/>
                </a:cxn>
                <a:cxn ang="0">
                  <a:pos x="T4" y="T5"/>
                </a:cxn>
              </a:cxnLst>
              <a:rect l="0" t="0" r="r" b="b"/>
              <a:pathLst>
                <a:path w="13" h="4">
                  <a:moveTo>
                    <a:pt x="3" y="1"/>
                  </a:moveTo>
                  <a:cubicBezTo>
                    <a:pt x="0" y="0"/>
                    <a:pt x="13" y="4"/>
                    <a:pt x="3" y="1"/>
                  </a:cubicBezTo>
                  <a:cubicBezTo>
                    <a:pt x="3" y="1"/>
                    <a:pt x="3" y="1"/>
                    <a:pt x="3" y="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21" name="Freeform 728">
              <a:extLst>
                <a:ext uri="{FF2B5EF4-FFF2-40B4-BE49-F238E27FC236}">
                  <a16:creationId xmlns:a16="http://schemas.microsoft.com/office/drawing/2014/main" id="{4435EF6B-F14F-4886-09D8-15D18687ABAB}"/>
                </a:ext>
              </a:extLst>
            </p:cNvPr>
            <p:cNvSpPr>
              <a:spLocks/>
            </p:cNvSpPr>
            <p:nvPr userDrawn="1"/>
          </p:nvSpPr>
          <p:spPr bwMode="auto">
            <a:xfrm>
              <a:off x="2105" y="3069"/>
              <a:ext cx="43" cy="14"/>
            </a:xfrm>
            <a:custGeom>
              <a:avLst/>
              <a:gdLst>
                <a:gd name="T0" fmla="*/ 30 w 30"/>
                <a:gd name="T1" fmla="*/ 10 h 10"/>
                <a:gd name="T2" fmla="*/ 0 w 30"/>
                <a:gd name="T3" fmla="*/ 0 h 10"/>
                <a:gd name="T4" fmla="*/ 30 w 30"/>
                <a:gd name="T5" fmla="*/ 10 h 10"/>
              </a:gdLst>
              <a:ahLst/>
              <a:cxnLst>
                <a:cxn ang="0">
                  <a:pos x="T0" y="T1"/>
                </a:cxn>
                <a:cxn ang="0">
                  <a:pos x="T2" y="T3"/>
                </a:cxn>
                <a:cxn ang="0">
                  <a:pos x="T4" y="T5"/>
                </a:cxn>
              </a:cxnLst>
              <a:rect l="0" t="0" r="r" b="b"/>
              <a:pathLst>
                <a:path w="30" h="10">
                  <a:moveTo>
                    <a:pt x="30" y="10"/>
                  </a:moveTo>
                  <a:cubicBezTo>
                    <a:pt x="0" y="0"/>
                    <a:pt x="0" y="0"/>
                    <a:pt x="0" y="0"/>
                  </a:cubicBezTo>
                  <a:cubicBezTo>
                    <a:pt x="13" y="4"/>
                    <a:pt x="23" y="7"/>
                    <a:pt x="30" y="1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22" name="Freeform 729">
              <a:extLst>
                <a:ext uri="{FF2B5EF4-FFF2-40B4-BE49-F238E27FC236}">
                  <a16:creationId xmlns:a16="http://schemas.microsoft.com/office/drawing/2014/main" id="{B65FAA93-993D-40DD-E527-AAF41DE09BC7}"/>
                </a:ext>
              </a:extLst>
            </p:cNvPr>
            <p:cNvSpPr>
              <a:spLocks/>
            </p:cNvSpPr>
            <p:nvPr userDrawn="1"/>
          </p:nvSpPr>
          <p:spPr bwMode="auto">
            <a:xfrm>
              <a:off x="3633" y="2012"/>
              <a:ext cx="21" cy="19"/>
            </a:xfrm>
            <a:custGeom>
              <a:avLst/>
              <a:gdLst>
                <a:gd name="T0" fmla="*/ 14 w 14"/>
                <a:gd name="T1" fmla="*/ 0 h 13"/>
                <a:gd name="T2" fmla="*/ 0 w 14"/>
                <a:gd name="T3" fmla="*/ 13 h 13"/>
                <a:gd name="T4" fmla="*/ 14 w 14"/>
                <a:gd name="T5" fmla="*/ 0 h 13"/>
              </a:gdLst>
              <a:ahLst/>
              <a:cxnLst>
                <a:cxn ang="0">
                  <a:pos x="T0" y="T1"/>
                </a:cxn>
                <a:cxn ang="0">
                  <a:pos x="T2" y="T3"/>
                </a:cxn>
                <a:cxn ang="0">
                  <a:pos x="T4" y="T5"/>
                </a:cxn>
              </a:cxnLst>
              <a:rect l="0" t="0" r="r" b="b"/>
              <a:pathLst>
                <a:path w="14" h="13">
                  <a:moveTo>
                    <a:pt x="14" y="0"/>
                  </a:moveTo>
                  <a:cubicBezTo>
                    <a:pt x="0" y="13"/>
                    <a:pt x="0" y="13"/>
                    <a:pt x="0" y="13"/>
                  </a:cubicBezTo>
                  <a:cubicBezTo>
                    <a:pt x="6" y="6"/>
                    <a:pt x="10" y="3"/>
                    <a:pt x="14"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23" name="Freeform 730">
              <a:extLst>
                <a:ext uri="{FF2B5EF4-FFF2-40B4-BE49-F238E27FC236}">
                  <a16:creationId xmlns:a16="http://schemas.microsoft.com/office/drawing/2014/main" id="{055D4D24-CD82-AB6A-DE23-126026FDA654}"/>
                </a:ext>
              </a:extLst>
            </p:cNvPr>
            <p:cNvSpPr>
              <a:spLocks/>
            </p:cNvSpPr>
            <p:nvPr userDrawn="1"/>
          </p:nvSpPr>
          <p:spPr bwMode="auto">
            <a:xfrm>
              <a:off x="4403" y="496"/>
              <a:ext cx="7" cy="39"/>
            </a:xfrm>
            <a:custGeom>
              <a:avLst/>
              <a:gdLst>
                <a:gd name="T0" fmla="*/ 5 w 5"/>
                <a:gd name="T1" fmla="*/ 0 h 27"/>
                <a:gd name="T2" fmla="*/ 0 w 5"/>
                <a:gd name="T3" fmla="*/ 27 h 27"/>
                <a:gd name="T4" fmla="*/ 5 w 5"/>
                <a:gd name="T5" fmla="*/ 0 h 27"/>
              </a:gdLst>
              <a:ahLst/>
              <a:cxnLst>
                <a:cxn ang="0">
                  <a:pos x="T0" y="T1"/>
                </a:cxn>
                <a:cxn ang="0">
                  <a:pos x="T2" y="T3"/>
                </a:cxn>
                <a:cxn ang="0">
                  <a:pos x="T4" y="T5"/>
                </a:cxn>
              </a:cxnLst>
              <a:rect l="0" t="0" r="r" b="b"/>
              <a:pathLst>
                <a:path w="5" h="27">
                  <a:moveTo>
                    <a:pt x="5" y="0"/>
                  </a:moveTo>
                  <a:cubicBezTo>
                    <a:pt x="3" y="19"/>
                    <a:pt x="1" y="24"/>
                    <a:pt x="0" y="27"/>
                  </a:cubicBezTo>
                  <a:cubicBezTo>
                    <a:pt x="2" y="17"/>
                    <a:pt x="3" y="8"/>
                    <a:pt x="5"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24" name="Freeform 731">
              <a:extLst>
                <a:ext uri="{FF2B5EF4-FFF2-40B4-BE49-F238E27FC236}">
                  <a16:creationId xmlns:a16="http://schemas.microsoft.com/office/drawing/2014/main" id="{393FCA2E-16D2-C8D6-9C21-6D76542C9DDA}"/>
                </a:ext>
              </a:extLst>
            </p:cNvPr>
            <p:cNvSpPr>
              <a:spLocks/>
            </p:cNvSpPr>
            <p:nvPr userDrawn="1"/>
          </p:nvSpPr>
          <p:spPr bwMode="auto">
            <a:xfrm>
              <a:off x="4413" y="63"/>
              <a:ext cx="0" cy="12"/>
            </a:xfrm>
            <a:custGeom>
              <a:avLst/>
              <a:gdLst>
                <a:gd name="T0" fmla="*/ 8 h 8"/>
                <a:gd name="T1" fmla="*/ 0 h 8"/>
                <a:gd name="T2" fmla="*/ 8 h 8"/>
              </a:gdLst>
              <a:ahLst/>
              <a:cxnLst>
                <a:cxn ang="0">
                  <a:pos x="0" y="T0"/>
                </a:cxn>
                <a:cxn ang="0">
                  <a:pos x="0" y="T1"/>
                </a:cxn>
                <a:cxn ang="0">
                  <a:pos x="0" y="T2"/>
                </a:cxn>
              </a:cxnLst>
              <a:rect l="0" t="0" r="r" b="b"/>
              <a:pathLst>
                <a:path h="8">
                  <a:moveTo>
                    <a:pt x="0" y="8"/>
                  </a:moveTo>
                  <a:cubicBezTo>
                    <a:pt x="0" y="0"/>
                    <a:pt x="0" y="0"/>
                    <a:pt x="0" y="0"/>
                  </a:cubicBezTo>
                  <a:cubicBezTo>
                    <a:pt x="0" y="3"/>
                    <a:pt x="0" y="6"/>
                    <a:pt x="0" y="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25" name="Freeform 732">
              <a:extLst>
                <a:ext uri="{FF2B5EF4-FFF2-40B4-BE49-F238E27FC236}">
                  <a16:creationId xmlns:a16="http://schemas.microsoft.com/office/drawing/2014/main" id="{932C0394-B1EB-06D9-0E46-9C494FA02C65}"/>
                </a:ext>
              </a:extLst>
            </p:cNvPr>
            <p:cNvSpPr>
              <a:spLocks/>
            </p:cNvSpPr>
            <p:nvPr userDrawn="1"/>
          </p:nvSpPr>
          <p:spPr bwMode="auto">
            <a:xfrm>
              <a:off x="4147" y="1073"/>
              <a:ext cx="7" cy="11"/>
            </a:xfrm>
            <a:custGeom>
              <a:avLst/>
              <a:gdLst>
                <a:gd name="T0" fmla="*/ 5 w 5"/>
                <a:gd name="T1" fmla="*/ 0 h 8"/>
                <a:gd name="T2" fmla="*/ 0 w 5"/>
                <a:gd name="T3" fmla="*/ 8 h 8"/>
                <a:gd name="T4" fmla="*/ 5 w 5"/>
                <a:gd name="T5" fmla="*/ 0 h 8"/>
              </a:gdLst>
              <a:ahLst/>
              <a:cxnLst>
                <a:cxn ang="0">
                  <a:pos x="T0" y="T1"/>
                </a:cxn>
                <a:cxn ang="0">
                  <a:pos x="T2" y="T3"/>
                </a:cxn>
                <a:cxn ang="0">
                  <a:pos x="T4" y="T5"/>
                </a:cxn>
              </a:cxnLst>
              <a:rect l="0" t="0" r="r" b="b"/>
              <a:pathLst>
                <a:path w="5" h="8">
                  <a:moveTo>
                    <a:pt x="5" y="0"/>
                  </a:moveTo>
                  <a:cubicBezTo>
                    <a:pt x="3" y="3"/>
                    <a:pt x="2" y="6"/>
                    <a:pt x="0" y="8"/>
                  </a:cubicBezTo>
                  <a:cubicBezTo>
                    <a:pt x="2" y="3"/>
                    <a:pt x="4" y="0"/>
                    <a:pt x="5"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26" name="Freeform 733">
              <a:extLst>
                <a:ext uri="{FF2B5EF4-FFF2-40B4-BE49-F238E27FC236}">
                  <a16:creationId xmlns:a16="http://schemas.microsoft.com/office/drawing/2014/main" id="{B260A362-4726-2769-E27B-0A8FD52AEA74}"/>
                </a:ext>
              </a:extLst>
            </p:cNvPr>
            <p:cNvSpPr>
              <a:spLocks noEditPoints="1"/>
            </p:cNvSpPr>
            <p:nvPr userDrawn="1"/>
          </p:nvSpPr>
          <p:spPr bwMode="auto">
            <a:xfrm>
              <a:off x="1328" y="7"/>
              <a:ext cx="3095" cy="3233"/>
            </a:xfrm>
            <a:custGeom>
              <a:avLst/>
              <a:gdLst>
                <a:gd name="T0" fmla="*/ 135 w 2152"/>
                <a:gd name="T1" fmla="*/ 2033 h 2248"/>
                <a:gd name="T2" fmla="*/ 459 w 2152"/>
                <a:gd name="T3" fmla="*/ 1694 h 2248"/>
                <a:gd name="T4" fmla="*/ 823 w 2152"/>
                <a:gd name="T5" fmla="*/ 2146 h 2248"/>
                <a:gd name="T6" fmla="*/ 1239 w 2152"/>
                <a:gd name="T7" fmla="*/ 1566 h 2248"/>
                <a:gd name="T8" fmla="*/ 1395 w 2152"/>
                <a:gd name="T9" fmla="*/ 1593 h 2248"/>
                <a:gd name="T10" fmla="*/ 1895 w 2152"/>
                <a:gd name="T11" fmla="*/ 923 h 2248"/>
                <a:gd name="T12" fmla="*/ 1964 w 2152"/>
                <a:gd name="T13" fmla="*/ 893 h 2248"/>
                <a:gd name="T14" fmla="*/ 2067 w 2152"/>
                <a:gd name="T15" fmla="*/ 658 h 2248"/>
                <a:gd name="T16" fmla="*/ 1967 w 2152"/>
                <a:gd name="T17" fmla="*/ 888 h 2248"/>
                <a:gd name="T18" fmla="*/ 2065 w 2152"/>
                <a:gd name="T19" fmla="*/ 506 h 2248"/>
                <a:gd name="T20" fmla="*/ 2136 w 2152"/>
                <a:gd name="T21" fmla="*/ 5 h 2248"/>
                <a:gd name="T22" fmla="*/ 1478 w 2152"/>
                <a:gd name="T23" fmla="*/ 1400 h 2248"/>
                <a:gd name="T24" fmla="*/ 705 w 2152"/>
                <a:gd name="T25" fmla="*/ 1560 h 2248"/>
                <a:gd name="T26" fmla="*/ 276 w 2152"/>
                <a:gd name="T27" fmla="*/ 1806 h 2248"/>
                <a:gd name="T28" fmla="*/ 705 w 2152"/>
                <a:gd name="T29" fmla="*/ 1561 h 2248"/>
                <a:gd name="T30" fmla="*/ 982 w 2152"/>
                <a:gd name="T31" fmla="*/ 1727 h 2248"/>
                <a:gd name="T32" fmla="*/ 2071 w 2152"/>
                <a:gd name="T33" fmla="*/ 545 h 2248"/>
                <a:gd name="T34" fmla="*/ 1053 w 2152"/>
                <a:gd name="T35" fmla="*/ 1689 h 2248"/>
                <a:gd name="T36" fmla="*/ 703 w 2152"/>
                <a:gd name="T37" fmla="*/ 1555 h 2248"/>
                <a:gd name="T38" fmla="*/ 325 w 2152"/>
                <a:gd name="T39" fmla="*/ 1777 h 2248"/>
                <a:gd name="T40" fmla="*/ 823 w 2152"/>
                <a:gd name="T41" fmla="*/ 2146 h 2248"/>
                <a:gd name="T42" fmla="*/ 1912 w 2152"/>
                <a:gd name="T43" fmla="*/ 992 h 2248"/>
                <a:gd name="T44" fmla="*/ 1478 w 2152"/>
                <a:gd name="T45" fmla="*/ 1399 h 2248"/>
                <a:gd name="T46" fmla="*/ 703 w 2152"/>
                <a:gd name="T47" fmla="*/ 1555 h 2248"/>
                <a:gd name="T48" fmla="*/ 2149 w 2152"/>
                <a:gd name="T49" fmla="*/ 144 h 2248"/>
                <a:gd name="T50" fmla="*/ 1111 w 2152"/>
                <a:gd name="T51" fmla="*/ 1633 h 2248"/>
                <a:gd name="T52" fmla="*/ 791 w 2152"/>
                <a:gd name="T53" fmla="*/ 1938 h 2248"/>
                <a:gd name="T54" fmla="*/ 964 w 2152"/>
                <a:gd name="T55" fmla="*/ 1835 h 2248"/>
                <a:gd name="T56" fmla="*/ 824 w 2152"/>
                <a:gd name="T57" fmla="*/ 2154 h 2248"/>
                <a:gd name="T58" fmla="*/ 687 w 2152"/>
                <a:gd name="T59" fmla="*/ 1597 h 2248"/>
                <a:gd name="T60" fmla="*/ 1839 w 2152"/>
                <a:gd name="T61" fmla="*/ 1094 h 2248"/>
                <a:gd name="T62" fmla="*/ 323 w 2152"/>
                <a:gd name="T63" fmla="*/ 1778 h 2248"/>
                <a:gd name="T64" fmla="*/ 981 w 2152"/>
                <a:gd name="T65" fmla="*/ 1727 h 2248"/>
                <a:gd name="T66" fmla="*/ 1059 w 2152"/>
                <a:gd name="T67" fmla="*/ 1687 h 2248"/>
                <a:gd name="T68" fmla="*/ 1476 w 2152"/>
                <a:gd name="T69" fmla="*/ 1401 h 2248"/>
                <a:gd name="T70" fmla="*/ 2022 w 2152"/>
                <a:gd name="T71" fmla="*/ 616 h 2248"/>
                <a:gd name="T72" fmla="*/ 1478 w 2152"/>
                <a:gd name="T73" fmla="*/ 1400 h 2248"/>
                <a:gd name="T74" fmla="*/ 806 w 2152"/>
                <a:gd name="T75" fmla="*/ 1921 h 2248"/>
                <a:gd name="T76" fmla="*/ 824 w 2152"/>
                <a:gd name="T77" fmla="*/ 2153 h 2248"/>
                <a:gd name="T78" fmla="*/ 707 w 2152"/>
                <a:gd name="T79" fmla="*/ 1611 h 2248"/>
                <a:gd name="T80" fmla="*/ 2111 w 2152"/>
                <a:gd name="T81" fmla="*/ 362 h 2248"/>
                <a:gd name="T82" fmla="*/ 1345 w 2152"/>
                <a:gd name="T83" fmla="*/ 1524 h 2248"/>
                <a:gd name="T84" fmla="*/ 807 w 2152"/>
                <a:gd name="T85" fmla="*/ 1921 h 2248"/>
                <a:gd name="T86" fmla="*/ 824 w 2152"/>
                <a:gd name="T87" fmla="*/ 2153 h 2248"/>
                <a:gd name="T88" fmla="*/ 707 w 2152"/>
                <a:gd name="T89" fmla="*/ 1613 h 2248"/>
                <a:gd name="T90" fmla="*/ 1478 w 2152"/>
                <a:gd name="T91" fmla="*/ 1400 h 2248"/>
                <a:gd name="T92" fmla="*/ 1849 w 2152"/>
                <a:gd name="T93" fmla="*/ 1070 h 2248"/>
                <a:gd name="T94" fmla="*/ 1054 w 2152"/>
                <a:gd name="T95" fmla="*/ 1689 h 2248"/>
                <a:gd name="T96" fmla="*/ 728 w 2152"/>
                <a:gd name="T97" fmla="*/ 2185 h 2248"/>
                <a:gd name="T98" fmla="*/ 703 w 2152"/>
                <a:gd name="T99" fmla="*/ 1555 h 2248"/>
                <a:gd name="T100" fmla="*/ 580 w 2152"/>
                <a:gd name="T101" fmla="*/ 2148 h 2248"/>
                <a:gd name="T102" fmla="*/ 814 w 2152"/>
                <a:gd name="T103" fmla="*/ 2131 h 2248"/>
                <a:gd name="T104" fmla="*/ 824 w 2152"/>
                <a:gd name="T105" fmla="*/ 2154 h 2248"/>
                <a:gd name="T106" fmla="*/ 815 w 2152"/>
                <a:gd name="T107" fmla="*/ 2140 h 2248"/>
                <a:gd name="T108" fmla="*/ 1507 w 2152"/>
                <a:gd name="T109" fmla="*/ 1483 h 2248"/>
                <a:gd name="T110" fmla="*/ 855 w 2152"/>
                <a:gd name="T111" fmla="*/ 1891 h 2248"/>
                <a:gd name="T112" fmla="*/ 192 w 2152"/>
                <a:gd name="T113" fmla="*/ 2040 h 2248"/>
                <a:gd name="T114" fmla="*/ 1324 w 2152"/>
                <a:gd name="T115" fmla="*/ 1515 h 2248"/>
                <a:gd name="T116" fmla="*/ 2072 w 2152"/>
                <a:gd name="T117" fmla="*/ 479 h 2248"/>
                <a:gd name="T118" fmla="*/ 2111 w 2152"/>
                <a:gd name="T119" fmla="*/ 361 h 2248"/>
                <a:gd name="T120" fmla="*/ 859 w 2152"/>
                <a:gd name="T121" fmla="*/ 1772 h 2248"/>
                <a:gd name="T122" fmla="*/ 1059 w 2152"/>
                <a:gd name="T123" fmla="*/ 1687 h 2248"/>
                <a:gd name="T124" fmla="*/ 1346 w 2152"/>
                <a:gd name="T125" fmla="*/ 1524 h 2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152" h="2248">
                  <a:moveTo>
                    <a:pt x="21" y="1998"/>
                  </a:moveTo>
                  <a:cubicBezTo>
                    <a:pt x="21" y="1998"/>
                    <a:pt x="20" y="1998"/>
                    <a:pt x="20" y="1998"/>
                  </a:cubicBezTo>
                  <a:cubicBezTo>
                    <a:pt x="25" y="2002"/>
                    <a:pt x="32" y="2004"/>
                    <a:pt x="40" y="2007"/>
                  </a:cubicBezTo>
                  <a:cubicBezTo>
                    <a:pt x="33" y="2004"/>
                    <a:pt x="26" y="2002"/>
                    <a:pt x="21" y="1998"/>
                  </a:cubicBezTo>
                  <a:close/>
                  <a:moveTo>
                    <a:pt x="42" y="2007"/>
                  </a:moveTo>
                  <a:cubicBezTo>
                    <a:pt x="46" y="2008"/>
                    <a:pt x="49" y="2009"/>
                    <a:pt x="53" y="2010"/>
                  </a:cubicBezTo>
                  <a:cubicBezTo>
                    <a:pt x="49" y="2009"/>
                    <a:pt x="46" y="2008"/>
                    <a:pt x="42" y="2007"/>
                  </a:cubicBezTo>
                  <a:close/>
                  <a:moveTo>
                    <a:pt x="64" y="2011"/>
                  </a:moveTo>
                  <a:cubicBezTo>
                    <a:pt x="61" y="2011"/>
                    <a:pt x="57" y="2011"/>
                    <a:pt x="54" y="2010"/>
                  </a:cubicBezTo>
                  <a:cubicBezTo>
                    <a:pt x="61" y="2011"/>
                    <a:pt x="68" y="2013"/>
                    <a:pt x="73" y="2014"/>
                  </a:cubicBezTo>
                  <a:cubicBezTo>
                    <a:pt x="70" y="2013"/>
                    <a:pt x="67" y="2012"/>
                    <a:pt x="64" y="2011"/>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89" y="2050"/>
                  </a:moveTo>
                  <a:cubicBezTo>
                    <a:pt x="191" y="2050"/>
                    <a:pt x="194" y="2049"/>
                    <a:pt x="196" y="2049"/>
                  </a:cubicBezTo>
                  <a:cubicBezTo>
                    <a:pt x="175" y="2044"/>
                    <a:pt x="155" y="2038"/>
                    <a:pt x="135" y="2033"/>
                  </a:cubicBezTo>
                  <a:cubicBezTo>
                    <a:pt x="160" y="2040"/>
                    <a:pt x="184" y="2051"/>
                    <a:pt x="210" y="2059"/>
                  </a:cubicBezTo>
                  <a:cubicBezTo>
                    <a:pt x="205" y="2057"/>
                    <a:pt x="194" y="2049"/>
                    <a:pt x="189" y="2050"/>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196" y="2049"/>
                  </a:moveTo>
                  <a:cubicBezTo>
                    <a:pt x="196" y="2049"/>
                    <a:pt x="196" y="2049"/>
                    <a:pt x="196" y="2049"/>
                  </a:cubicBezTo>
                  <a:cubicBezTo>
                    <a:pt x="197" y="2050"/>
                    <a:pt x="199" y="2050"/>
                    <a:pt x="200" y="2051"/>
                  </a:cubicBezTo>
                  <a:cubicBezTo>
                    <a:pt x="199" y="2050"/>
                    <a:pt x="198" y="2050"/>
                    <a:pt x="196" y="2049"/>
                  </a:cubicBezTo>
                  <a:close/>
                  <a:moveTo>
                    <a:pt x="233" y="2061"/>
                  </a:moveTo>
                  <a:cubicBezTo>
                    <a:pt x="231" y="2061"/>
                    <a:pt x="236" y="2064"/>
                    <a:pt x="251" y="2070"/>
                  </a:cubicBezTo>
                  <a:cubicBezTo>
                    <a:pt x="246" y="2068"/>
                    <a:pt x="239" y="2064"/>
                    <a:pt x="233" y="2061"/>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3" y="1735"/>
                  </a:moveTo>
                  <a:cubicBezTo>
                    <a:pt x="754" y="1737"/>
                    <a:pt x="754" y="1739"/>
                    <a:pt x="755" y="1741"/>
                  </a:cubicBezTo>
                  <a:cubicBezTo>
                    <a:pt x="756" y="1745"/>
                    <a:pt x="756" y="1744"/>
                    <a:pt x="753" y="173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06" y="1980"/>
                  </a:moveTo>
                  <a:cubicBezTo>
                    <a:pt x="806" y="1982"/>
                    <a:pt x="806" y="1985"/>
                    <a:pt x="807" y="1987"/>
                  </a:cubicBezTo>
                  <a:cubicBezTo>
                    <a:pt x="807" y="1985"/>
                    <a:pt x="806" y="1982"/>
                    <a:pt x="806" y="1980"/>
                  </a:cubicBezTo>
                  <a:close/>
                  <a:moveTo>
                    <a:pt x="805" y="1984"/>
                  </a:moveTo>
                  <a:cubicBezTo>
                    <a:pt x="806" y="1988"/>
                    <a:pt x="807" y="1992"/>
                    <a:pt x="808" y="1995"/>
                  </a:cubicBezTo>
                  <a:cubicBezTo>
                    <a:pt x="808" y="1993"/>
                    <a:pt x="807" y="1989"/>
                    <a:pt x="805" y="1984"/>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200" y="1734"/>
                  </a:moveTo>
                  <a:cubicBezTo>
                    <a:pt x="1214" y="1737"/>
                    <a:pt x="1226" y="1724"/>
                    <a:pt x="1236" y="1712"/>
                  </a:cubicBezTo>
                  <a:cubicBezTo>
                    <a:pt x="1224" y="1719"/>
                    <a:pt x="1212" y="1727"/>
                    <a:pt x="1200" y="1734"/>
                  </a:cubicBezTo>
                  <a:close/>
                  <a:moveTo>
                    <a:pt x="1239" y="1566"/>
                  </a:moveTo>
                  <a:cubicBezTo>
                    <a:pt x="1240" y="1566"/>
                    <a:pt x="1241" y="1565"/>
                    <a:pt x="1242" y="1565"/>
                  </a:cubicBezTo>
                  <a:cubicBezTo>
                    <a:pt x="1246" y="1562"/>
                    <a:pt x="1250" y="1559"/>
                    <a:pt x="1254" y="1556"/>
                  </a:cubicBezTo>
                  <a:cubicBezTo>
                    <a:pt x="1256" y="1554"/>
                    <a:pt x="1256" y="1552"/>
                    <a:pt x="1257" y="1550"/>
                  </a:cubicBezTo>
                  <a:cubicBezTo>
                    <a:pt x="1256" y="1552"/>
                    <a:pt x="1248" y="1559"/>
                    <a:pt x="1239" y="1566"/>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76" y="1615"/>
                  </a:moveTo>
                  <a:cubicBezTo>
                    <a:pt x="1384" y="1612"/>
                    <a:pt x="1395" y="1601"/>
                    <a:pt x="1403" y="1592"/>
                  </a:cubicBezTo>
                  <a:cubicBezTo>
                    <a:pt x="1395" y="1600"/>
                    <a:pt x="1385" y="1608"/>
                    <a:pt x="1376"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97" y="1567"/>
                  </a:moveTo>
                  <a:cubicBezTo>
                    <a:pt x="1398" y="1566"/>
                    <a:pt x="1400" y="1565"/>
                    <a:pt x="1401" y="1564"/>
                  </a:cubicBezTo>
                  <a:cubicBezTo>
                    <a:pt x="1399" y="1565"/>
                    <a:pt x="1398" y="1566"/>
                    <a:pt x="1397" y="1567"/>
                  </a:cubicBezTo>
                  <a:close/>
                  <a:moveTo>
                    <a:pt x="1403" y="1592"/>
                  </a:moveTo>
                  <a:cubicBezTo>
                    <a:pt x="1408" y="1588"/>
                    <a:pt x="1412" y="1584"/>
                    <a:pt x="1416" y="1580"/>
                  </a:cubicBezTo>
                  <a:cubicBezTo>
                    <a:pt x="1414" y="1582"/>
                    <a:pt x="1409" y="1586"/>
                    <a:pt x="1403" y="1592"/>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584" y="1282"/>
                  </a:moveTo>
                  <a:cubicBezTo>
                    <a:pt x="1586" y="1280"/>
                    <a:pt x="1588" y="1278"/>
                    <a:pt x="1591" y="1275"/>
                  </a:cubicBezTo>
                  <a:cubicBezTo>
                    <a:pt x="1591" y="1274"/>
                    <a:pt x="1589" y="1276"/>
                    <a:pt x="1584" y="1282"/>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19" y="1289"/>
                    <a:pt x="1619" y="1289"/>
                    <a:pt x="1619" y="1289"/>
                  </a:cubicBezTo>
                  <a:close/>
                  <a:moveTo>
                    <a:pt x="1648" y="1214"/>
                  </a:moveTo>
                  <a:cubicBezTo>
                    <a:pt x="1652" y="1212"/>
                    <a:pt x="1657" y="1210"/>
                    <a:pt x="1661" y="1207"/>
                  </a:cubicBezTo>
                  <a:cubicBezTo>
                    <a:pt x="1669" y="1198"/>
                    <a:pt x="1665" y="1201"/>
                    <a:pt x="1648" y="1214"/>
                  </a:cubicBezTo>
                  <a:close/>
                  <a:moveTo>
                    <a:pt x="1704" y="1288"/>
                  </a:moveTo>
                  <a:cubicBezTo>
                    <a:pt x="1704" y="1288"/>
                    <a:pt x="1704" y="1288"/>
                    <a:pt x="1704" y="1288"/>
                  </a:cubicBezTo>
                  <a:cubicBezTo>
                    <a:pt x="1704" y="1288"/>
                    <a:pt x="1704" y="1288"/>
                    <a:pt x="1704" y="1288"/>
                  </a:cubicBezTo>
                  <a:close/>
                  <a:moveTo>
                    <a:pt x="1798" y="1174"/>
                  </a:moveTo>
                  <a:cubicBezTo>
                    <a:pt x="1808" y="1161"/>
                    <a:pt x="1818" y="1148"/>
                    <a:pt x="1827" y="1135"/>
                  </a:cubicBezTo>
                  <a:cubicBezTo>
                    <a:pt x="1815" y="1145"/>
                    <a:pt x="1805" y="1159"/>
                    <a:pt x="1798" y="1174"/>
                  </a:cubicBezTo>
                  <a:close/>
                  <a:moveTo>
                    <a:pt x="1828" y="1135"/>
                  </a:moveTo>
                  <a:cubicBezTo>
                    <a:pt x="1828" y="1135"/>
                    <a:pt x="1827" y="1135"/>
                    <a:pt x="1827" y="1135"/>
                  </a:cubicBezTo>
                  <a:cubicBezTo>
                    <a:pt x="1829" y="1134"/>
                    <a:pt x="1830" y="1133"/>
                    <a:pt x="1831" y="1132"/>
                  </a:cubicBezTo>
                  <a:cubicBezTo>
                    <a:pt x="1830" y="1133"/>
                    <a:pt x="1829" y="1134"/>
                    <a:pt x="1828" y="1135"/>
                  </a:cubicBezTo>
                  <a:close/>
                  <a:moveTo>
                    <a:pt x="1849" y="1070"/>
                  </a:moveTo>
                  <a:cubicBezTo>
                    <a:pt x="1851" y="1071"/>
                    <a:pt x="1853" y="1070"/>
                    <a:pt x="1856" y="1069"/>
                  </a:cubicBezTo>
                  <a:cubicBezTo>
                    <a:pt x="1863" y="1058"/>
                    <a:pt x="1861" y="1058"/>
                    <a:pt x="1849" y="1070"/>
                  </a:cubicBezTo>
                  <a:close/>
                  <a:moveTo>
                    <a:pt x="1895" y="923"/>
                  </a:moveTo>
                  <a:cubicBezTo>
                    <a:pt x="1892" y="929"/>
                    <a:pt x="1888" y="936"/>
                    <a:pt x="1883" y="943"/>
                  </a:cubicBezTo>
                  <a:cubicBezTo>
                    <a:pt x="1883" y="945"/>
                    <a:pt x="1884" y="947"/>
                    <a:pt x="1884" y="949"/>
                  </a:cubicBezTo>
                  <a:cubicBezTo>
                    <a:pt x="1888" y="942"/>
                    <a:pt x="1893" y="935"/>
                    <a:pt x="1897" y="927"/>
                  </a:cubicBezTo>
                  <a:cubicBezTo>
                    <a:pt x="1896" y="926"/>
                    <a:pt x="1896" y="924"/>
                    <a:pt x="1895" y="923"/>
                  </a:cubicBezTo>
                  <a:close/>
                  <a:moveTo>
                    <a:pt x="1895" y="921"/>
                  </a:moveTo>
                  <a:cubicBezTo>
                    <a:pt x="1894" y="921"/>
                    <a:pt x="1894" y="920"/>
                    <a:pt x="1894" y="920"/>
                  </a:cubicBezTo>
                  <a:cubicBezTo>
                    <a:pt x="1893" y="917"/>
                    <a:pt x="1892" y="914"/>
                    <a:pt x="1891" y="912"/>
                  </a:cubicBezTo>
                  <a:cubicBezTo>
                    <a:pt x="1890" y="921"/>
                    <a:pt x="1890" y="916"/>
                    <a:pt x="1890" y="911"/>
                  </a:cubicBezTo>
                  <a:cubicBezTo>
                    <a:pt x="1887" y="915"/>
                    <a:pt x="1884" y="919"/>
                    <a:pt x="1881" y="924"/>
                  </a:cubicBezTo>
                  <a:cubicBezTo>
                    <a:pt x="1881" y="926"/>
                    <a:pt x="1881" y="929"/>
                    <a:pt x="1882" y="932"/>
                  </a:cubicBezTo>
                  <a:cubicBezTo>
                    <a:pt x="1882" y="932"/>
                    <a:pt x="1882" y="932"/>
                    <a:pt x="1882" y="933"/>
                  </a:cubicBezTo>
                  <a:cubicBezTo>
                    <a:pt x="1882" y="933"/>
                    <a:pt x="1882" y="933"/>
                    <a:pt x="1882" y="933"/>
                  </a:cubicBezTo>
                  <a:cubicBezTo>
                    <a:pt x="1882" y="933"/>
                    <a:pt x="1882" y="933"/>
                    <a:pt x="1882" y="933"/>
                  </a:cubicBezTo>
                  <a:cubicBezTo>
                    <a:pt x="1882" y="936"/>
                    <a:pt x="1882" y="938"/>
                    <a:pt x="1883" y="941"/>
                  </a:cubicBezTo>
                  <a:cubicBezTo>
                    <a:pt x="1887" y="933"/>
                    <a:pt x="1890" y="928"/>
                    <a:pt x="1895" y="922"/>
                  </a:cubicBezTo>
                  <a:cubicBezTo>
                    <a:pt x="1895" y="921"/>
                    <a:pt x="1895" y="921"/>
                    <a:pt x="1895" y="921"/>
                  </a:cubicBezTo>
                  <a:close/>
                  <a:moveTo>
                    <a:pt x="1952" y="921"/>
                  </a:moveTo>
                  <a:cubicBezTo>
                    <a:pt x="1941" y="942"/>
                    <a:pt x="1929" y="962"/>
                    <a:pt x="1917" y="983"/>
                  </a:cubicBezTo>
                  <a:cubicBezTo>
                    <a:pt x="1917" y="983"/>
                    <a:pt x="1917" y="983"/>
                    <a:pt x="1917" y="983"/>
                  </a:cubicBezTo>
                  <a:cubicBezTo>
                    <a:pt x="1917" y="983"/>
                    <a:pt x="1917" y="983"/>
                    <a:pt x="1917" y="983"/>
                  </a:cubicBezTo>
                  <a:cubicBezTo>
                    <a:pt x="1917" y="983"/>
                    <a:pt x="1917" y="983"/>
                    <a:pt x="1917" y="983"/>
                  </a:cubicBezTo>
                  <a:cubicBezTo>
                    <a:pt x="1917" y="983"/>
                    <a:pt x="1917" y="983"/>
                    <a:pt x="1917" y="983"/>
                  </a:cubicBezTo>
                  <a:cubicBezTo>
                    <a:pt x="1915" y="986"/>
                    <a:pt x="1914" y="989"/>
                    <a:pt x="1912" y="992"/>
                  </a:cubicBezTo>
                  <a:cubicBezTo>
                    <a:pt x="1908" y="1000"/>
                    <a:pt x="1903" y="1007"/>
                    <a:pt x="1899" y="1014"/>
                  </a:cubicBezTo>
                  <a:cubicBezTo>
                    <a:pt x="1894" y="1023"/>
                    <a:pt x="1889" y="1031"/>
                    <a:pt x="1884" y="1039"/>
                  </a:cubicBezTo>
                  <a:cubicBezTo>
                    <a:pt x="1887" y="1035"/>
                    <a:pt x="1890" y="1030"/>
                    <a:pt x="1894" y="1025"/>
                  </a:cubicBezTo>
                  <a:cubicBezTo>
                    <a:pt x="1894" y="1025"/>
                    <a:pt x="1894" y="1025"/>
                    <a:pt x="1894" y="1025"/>
                  </a:cubicBezTo>
                  <a:cubicBezTo>
                    <a:pt x="1896" y="1022"/>
                    <a:pt x="1898" y="1019"/>
                    <a:pt x="1900" y="1016"/>
                  </a:cubicBezTo>
                  <a:cubicBezTo>
                    <a:pt x="1904" y="1009"/>
                    <a:pt x="1908" y="1002"/>
                    <a:pt x="1912" y="995"/>
                  </a:cubicBezTo>
                  <a:cubicBezTo>
                    <a:pt x="1913" y="993"/>
                    <a:pt x="1914" y="991"/>
                    <a:pt x="1915" y="989"/>
                  </a:cubicBezTo>
                  <a:cubicBezTo>
                    <a:pt x="1916" y="988"/>
                    <a:pt x="1917" y="987"/>
                    <a:pt x="1917" y="986"/>
                  </a:cubicBezTo>
                  <a:cubicBezTo>
                    <a:pt x="1920" y="982"/>
                    <a:pt x="1922" y="978"/>
                    <a:pt x="1924" y="975"/>
                  </a:cubicBezTo>
                  <a:cubicBezTo>
                    <a:pt x="1926" y="971"/>
                    <a:pt x="1928" y="967"/>
                    <a:pt x="1930" y="964"/>
                  </a:cubicBezTo>
                  <a:cubicBezTo>
                    <a:pt x="1937" y="950"/>
                    <a:pt x="1944" y="936"/>
                    <a:pt x="1952" y="921"/>
                  </a:cubicBezTo>
                  <a:cubicBezTo>
                    <a:pt x="1953" y="919"/>
                    <a:pt x="1954" y="916"/>
                    <a:pt x="1956" y="914"/>
                  </a:cubicBezTo>
                  <a:cubicBezTo>
                    <a:pt x="1954" y="916"/>
                    <a:pt x="1953" y="919"/>
                    <a:pt x="1952" y="921"/>
                  </a:cubicBezTo>
                  <a:close/>
                  <a:moveTo>
                    <a:pt x="1950" y="917"/>
                  </a:moveTo>
                  <a:cubicBezTo>
                    <a:pt x="1949" y="919"/>
                    <a:pt x="1949" y="922"/>
                    <a:pt x="1948" y="925"/>
                  </a:cubicBezTo>
                  <a:cubicBezTo>
                    <a:pt x="1949" y="923"/>
                    <a:pt x="1950" y="921"/>
                    <a:pt x="1951" y="919"/>
                  </a:cubicBezTo>
                  <a:cubicBezTo>
                    <a:pt x="1951" y="918"/>
                    <a:pt x="1951" y="918"/>
                    <a:pt x="1950" y="917"/>
                  </a:cubicBezTo>
                  <a:close/>
                  <a:moveTo>
                    <a:pt x="1895" y="923"/>
                  </a:moveTo>
                  <a:cubicBezTo>
                    <a:pt x="1892" y="929"/>
                    <a:pt x="1888" y="936"/>
                    <a:pt x="1883" y="943"/>
                  </a:cubicBezTo>
                  <a:cubicBezTo>
                    <a:pt x="1883" y="945"/>
                    <a:pt x="1884" y="947"/>
                    <a:pt x="1884" y="949"/>
                  </a:cubicBezTo>
                  <a:cubicBezTo>
                    <a:pt x="1888" y="942"/>
                    <a:pt x="1893" y="935"/>
                    <a:pt x="1897" y="927"/>
                  </a:cubicBezTo>
                  <a:cubicBezTo>
                    <a:pt x="1896" y="926"/>
                    <a:pt x="1896" y="924"/>
                    <a:pt x="1895" y="923"/>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67" y="806"/>
                  </a:moveTo>
                  <a:cubicBezTo>
                    <a:pt x="1968" y="806"/>
                    <a:pt x="1969" y="804"/>
                    <a:pt x="1972" y="797"/>
                  </a:cubicBezTo>
                  <a:cubicBezTo>
                    <a:pt x="1970" y="800"/>
                    <a:pt x="1969" y="803"/>
                    <a:pt x="1967" y="806"/>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2067" y="658"/>
                  </a:moveTo>
                  <a:cubicBezTo>
                    <a:pt x="2057" y="686"/>
                    <a:pt x="2047" y="715"/>
                    <a:pt x="2035" y="743"/>
                  </a:cubicBezTo>
                  <a:cubicBezTo>
                    <a:pt x="2033" y="751"/>
                    <a:pt x="2030" y="759"/>
                    <a:pt x="2026" y="763"/>
                  </a:cubicBezTo>
                  <a:cubicBezTo>
                    <a:pt x="2023" y="769"/>
                    <a:pt x="2020" y="775"/>
                    <a:pt x="2017" y="780"/>
                  </a:cubicBezTo>
                  <a:cubicBezTo>
                    <a:pt x="2020" y="775"/>
                    <a:pt x="2022" y="770"/>
                    <a:pt x="2024" y="765"/>
                  </a:cubicBezTo>
                  <a:cubicBezTo>
                    <a:pt x="2025" y="764"/>
                    <a:pt x="2025" y="764"/>
                    <a:pt x="2026" y="763"/>
                  </a:cubicBezTo>
                  <a:cubicBezTo>
                    <a:pt x="2029" y="756"/>
                    <a:pt x="2032" y="749"/>
                    <a:pt x="2035" y="743"/>
                  </a:cubicBezTo>
                  <a:cubicBezTo>
                    <a:pt x="2036" y="739"/>
                    <a:pt x="2037" y="735"/>
                    <a:pt x="2038" y="732"/>
                  </a:cubicBezTo>
                  <a:cubicBezTo>
                    <a:pt x="2035" y="740"/>
                    <a:pt x="2031" y="749"/>
                    <a:pt x="2027" y="757"/>
                  </a:cubicBezTo>
                  <a:cubicBezTo>
                    <a:pt x="2032" y="746"/>
                    <a:pt x="2036" y="736"/>
                    <a:pt x="2040" y="726"/>
                  </a:cubicBezTo>
                  <a:cubicBezTo>
                    <a:pt x="2039" y="728"/>
                    <a:pt x="2039" y="730"/>
                    <a:pt x="2038" y="732"/>
                  </a:cubicBezTo>
                  <a:cubicBezTo>
                    <a:pt x="2039" y="729"/>
                    <a:pt x="2040" y="726"/>
                    <a:pt x="2041" y="723"/>
                  </a:cubicBezTo>
                  <a:cubicBezTo>
                    <a:pt x="2040" y="724"/>
                    <a:pt x="2040" y="725"/>
                    <a:pt x="2040" y="726"/>
                  </a:cubicBezTo>
                  <a:cubicBezTo>
                    <a:pt x="2040" y="723"/>
                    <a:pt x="2041" y="720"/>
                    <a:pt x="2042" y="719"/>
                  </a:cubicBezTo>
                  <a:cubicBezTo>
                    <a:pt x="2041" y="720"/>
                    <a:pt x="2041" y="722"/>
                    <a:pt x="2041" y="723"/>
                  </a:cubicBezTo>
                  <a:cubicBezTo>
                    <a:pt x="2054" y="689"/>
                    <a:pt x="2063" y="661"/>
                    <a:pt x="2065" y="647"/>
                  </a:cubicBezTo>
                  <a:cubicBezTo>
                    <a:pt x="2075" y="627"/>
                    <a:pt x="2080" y="605"/>
                    <a:pt x="2084" y="582"/>
                  </a:cubicBezTo>
                  <a:cubicBezTo>
                    <a:pt x="2077" y="600"/>
                    <a:pt x="2070" y="620"/>
                    <a:pt x="2065" y="637"/>
                  </a:cubicBezTo>
                  <a:cubicBezTo>
                    <a:pt x="2063" y="640"/>
                    <a:pt x="2062" y="643"/>
                    <a:pt x="2062" y="645"/>
                  </a:cubicBezTo>
                  <a:cubicBezTo>
                    <a:pt x="2058" y="657"/>
                    <a:pt x="2055" y="668"/>
                    <a:pt x="2054" y="675"/>
                  </a:cubicBezTo>
                  <a:cubicBezTo>
                    <a:pt x="2052" y="667"/>
                    <a:pt x="2039" y="717"/>
                    <a:pt x="2038" y="720"/>
                  </a:cubicBezTo>
                  <a:cubicBezTo>
                    <a:pt x="2031" y="735"/>
                    <a:pt x="2025" y="750"/>
                    <a:pt x="2019" y="766"/>
                  </a:cubicBezTo>
                  <a:cubicBezTo>
                    <a:pt x="2021" y="766"/>
                    <a:pt x="2022" y="766"/>
                    <a:pt x="2023" y="765"/>
                  </a:cubicBezTo>
                  <a:cubicBezTo>
                    <a:pt x="2017" y="777"/>
                    <a:pt x="2011" y="789"/>
                    <a:pt x="2006" y="801"/>
                  </a:cubicBezTo>
                  <a:cubicBezTo>
                    <a:pt x="2010" y="794"/>
                    <a:pt x="2014" y="788"/>
                    <a:pt x="2017" y="781"/>
                  </a:cubicBezTo>
                  <a:cubicBezTo>
                    <a:pt x="2000" y="821"/>
                    <a:pt x="1980" y="865"/>
                    <a:pt x="1960" y="906"/>
                  </a:cubicBezTo>
                  <a:cubicBezTo>
                    <a:pt x="1958" y="909"/>
                    <a:pt x="1957" y="911"/>
                    <a:pt x="1956" y="914"/>
                  </a:cubicBezTo>
                  <a:cubicBezTo>
                    <a:pt x="1957" y="911"/>
                    <a:pt x="1958" y="909"/>
                    <a:pt x="1960" y="906"/>
                  </a:cubicBezTo>
                  <a:cubicBezTo>
                    <a:pt x="2002" y="826"/>
                    <a:pt x="2039" y="743"/>
                    <a:pt x="2070" y="658"/>
                  </a:cubicBezTo>
                  <a:cubicBezTo>
                    <a:pt x="2067" y="665"/>
                    <a:pt x="2066" y="665"/>
                    <a:pt x="2067" y="658"/>
                  </a:cubicBezTo>
                  <a:close/>
                  <a:moveTo>
                    <a:pt x="1963" y="896"/>
                  </a:move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ubicBezTo>
                    <a:pt x="1955" y="906"/>
                    <a:pt x="1952" y="911"/>
                    <a:pt x="1950" y="917"/>
                  </a:cubicBezTo>
                  <a:cubicBezTo>
                    <a:pt x="1951" y="918"/>
                    <a:pt x="1951" y="918"/>
                    <a:pt x="1951" y="919"/>
                  </a:cubicBezTo>
                  <a:cubicBezTo>
                    <a:pt x="1954" y="914"/>
                    <a:pt x="1956" y="909"/>
                    <a:pt x="1959" y="904"/>
                  </a:cubicBezTo>
                  <a:cubicBezTo>
                    <a:pt x="1960" y="901"/>
                    <a:pt x="1962" y="899"/>
                    <a:pt x="1963" y="896"/>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64" y="893"/>
                  </a:moveTo>
                  <a:cubicBezTo>
                    <a:pt x="1964" y="893"/>
                    <a:pt x="1964" y="893"/>
                    <a:pt x="1964" y="893"/>
                  </a:cubicBezTo>
                  <a:cubicBezTo>
                    <a:pt x="1964" y="893"/>
                    <a:pt x="1964" y="893"/>
                    <a:pt x="1964" y="893"/>
                  </a:cubicBezTo>
                  <a:close/>
                  <a:moveTo>
                    <a:pt x="1964" y="894"/>
                  </a:moveTo>
                  <a:cubicBezTo>
                    <a:pt x="1964" y="894"/>
                    <a:pt x="1964" y="894"/>
                    <a:pt x="1964" y="894"/>
                  </a:cubicBezTo>
                  <a:cubicBezTo>
                    <a:pt x="1964" y="894"/>
                    <a:pt x="1964" y="894"/>
                    <a:pt x="1964" y="894"/>
                  </a:cubicBezTo>
                  <a:cubicBezTo>
                    <a:pt x="1964" y="894"/>
                    <a:pt x="1964" y="894"/>
                    <a:pt x="1964" y="894"/>
                  </a:cubicBezTo>
                  <a:close/>
                  <a:moveTo>
                    <a:pt x="1930" y="871"/>
                  </a:move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ubicBezTo>
                    <a:pt x="1933" y="867"/>
                    <a:pt x="1931" y="869"/>
                    <a:pt x="1930" y="871"/>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02" y="536"/>
                  </a:moveTo>
                  <a:cubicBezTo>
                    <a:pt x="2102" y="539"/>
                    <a:pt x="2102" y="541"/>
                    <a:pt x="2102" y="543"/>
                  </a:cubicBezTo>
                  <a:cubicBezTo>
                    <a:pt x="2105" y="538"/>
                    <a:pt x="2106" y="533"/>
                    <a:pt x="2107" y="527"/>
                  </a:cubicBezTo>
                  <a:cubicBezTo>
                    <a:pt x="2106" y="528"/>
                    <a:pt x="2104" y="532"/>
                    <a:pt x="2102" y="536"/>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065" y="506"/>
                  </a:moveTo>
                  <a:cubicBezTo>
                    <a:pt x="2069" y="499"/>
                    <a:pt x="2071" y="491"/>
                    <a:pt x="2072" y="483"/>
                  </a:cubicBezTo>
                  <a:cubicBezTo>
                    <a:pt x="2070" y="491"/>
                    <a:pt x="2067" y="498"/>
                    <a:pt x="2065" y="506"/>
                  </a:cubicBezTo>
                  <a:close/>
                  <a:moveTo>
                    <a:pt x="2111" y="361"/>
                  </a:moveTo>
                  <a:cubicBezTo>
                    <a:pt x="2111" y="361"/>
                    <a:pt x="2111" y="361"/>
                    <a:pt x="2111" y="362"/>
                  </a:cubicBezTo>
                  <a:cubicBezTo>
                    <a:pt x="2111" y="362"/>
                    <a:pt x="2111" y="362"/>
                    <a:pt x="2111" y="362"/>
                  </a:cubicBezTo>
                  <a:cubicBezTo>
                    <a:pt x="2111" y="362"/>
                    <a:pt x="2111" y="362"/>
                    <a:pt x="2111" y="362"/>
                  </a:cubicBezTo>
                  <a:cubicBezTo>
                    <a:pt x="2111" y="362"/>
                    <a:pt x="2111" y="362"/>
                    <a:pt x="2111" y="361"/>
                  </a:cubicBezTo>
                  <a:close/>
                  <a:moveTo>
                    <a:pt x="2146" y="276"/>
                  </a:moveTo>
                  <a:cubicBezTo>
                    <a:pt x="2146" y="307"/>
                    <a:pt x="2145" y="338"/>
                    <a:pt x="2135" y="368"/>
                  </a:cubicBezTo>
                  <a:cubicBezTo>
                    <a:pt x="2134" y="365"/>
                    <a:pt x="2133" y="362"/>
                    <a:pt x="2133" y="359"/>
                  </a:cubicBezTo>
                  <a:cubicBezTo>
                    <a:pt x="2130" y="372"/>
                    <a:pt x="2128" y="385"/>
                    <a:pt x="2125" y="399"/>
                  </a:cubicBezTo>
                  <a:cubicBezTo>
                    <a:pt x="2123" y="409"/>
                    <a:pt x="2106" y="481"/>
                    <a:pt x="2107" y="486"/>
                  </a:cubicBezTo>
                  <a:cubicBezTo>
                    <a:pt x="2093" y="514"/>
                    <a:pt x="2090" y="548"/>
                    <a:pt x="2084" y="582"/>
                  </a:cubicBezTo>
                  <a:cubicBezTo>
                    <a:pt x="2091" y="563"/>
                    <a:pt x="2098" y="546"/>
                    <a:pt x="2102" y="536"/>
                  </a:cubicBezTo>
                  <a:cubicBezTo>
                    <a:pt x="2102" y="520"/>
                    <a:pt x="2105" y="502"/>
                    <a:pt x="2109" y="483"/>
                  </a:cubicBezTo>
                  <a:cubicBezTo>
                    <a:pt x="2109" y="483"/>
                    <a:pt x="2109" y="483"/>
                    <a:pt x="2109" y="483"/>
                  </a:cubicBezTo>
                  <a:cubicBezTo>
                    <a:pt x="2109" y="483"/>
                    <a:pt x="2109" y="483"/>
                    <a:pt x="2109" y="483"/>
                  </a:cubicBezTo>
                  <a:cubicBezTo>
                    <a:pt x="2109" y="482"/>
                    <a:pt x="2110" y="481"/>
                    <a:pt x="2110" y="480"/>
                  </a:cubicBezTo>
                  <a:cubicBezTo>
                    <a:pt x="2110" y="480"/>
                    <a:pt x="2110" y="481"/>
                    <a:pt x="2109" y="482"/>
                  </a:cubicBezTo>
                  <a:cubicBezTo>
                    <a:pt x="2114" y="459"/>
                    <a:pt x="2121" y="436"/>
                    <a:pt x="2127" y="419"/>
                  </a:cubicBezTo>
                  <a:cubicBezTo>
                    <a:pt x="2124" y="439"/>
                    <a:pt x="2120" y="459"/>
                    <a:pt x="2115" y="480"/>
                  </a:cubicBezTo>
                  <a:cubicBezTo>
                    <a:pt x="2124" y="444"/>
                    <a:pt x="2129" y="408"/>
                    <a:pt x="2135" y="372"/>
                  </a:cubicBezTo>
                  <a:cubicBezTo>
                    <a:pt x="2132" y="389"/>
                    <a:pt x="2134" y="384"/>
                    <a:pt x="2140" y="355"/>
                  </a:cubicBezTo>
                  <a:cubicBezTo>
                    <a:pt x="2146" y="329"/>
                    <a:pt x="2152" y="302"/>
                    <a:pt x="2146" y="276"/>
                  </a:cubicBezTo>
                  <a:close/>
                  <a:moveTo>
                    <a:pt x="2072" y="483"/>
                  </a:moveTo>
                  <a:cubicBezTo>
                    <a:pt x="2070" y="491"/>
                    <a:pt x="2067" y="498"/>
                    <a:pt x="2065" y="506"/>
                  </a:cubicBezTo>
                  <a:cubicBezTo>
                    <a:pt x="2069" y="499"/>
                    <a:pt x="2071" y="491"/>
                    <a:pt x="2072" y="483"/>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5" y="188"/>
                  </a:moveTo>
                  <a:cubicBezTo>
                    <a:pt x="2115" y="188"/>
                    <a:pt x="2115" y="187"/>
                    <a:pt x="2116" y="187"/>
                  </a:cubicBezTo>
                  <a:cubicBezTo>
                    <a:pt x="2116" y="186"/>
                    <a:pt x="2116" y="186"/>
                    <a:pt x="2116" y="185"/>
                  </a:cubicBezTo>
                  <a:cubicBezTo>
                    <a:pt x="2116" y="186"/>
                    <a:pt x="2115" y="187"/>
                    <a:pt x="2115" y="188"/>
                  </a:cubicBezTo>
                  <a:close/>
                  <a:moveTo>
                    <a:pt x="2116" y="185"/>
                  </a:moveTo>
                  <a:cubicBezTo>
                    <a:pt x="2119" y="177"/>
                    <a:pt x="2121" y="170"/>
                    <a:pt x="2122" y="162"/>
                  </a:cubicBezTo>
                  <a:cubicBezTo>
                    <a:pt x="2119" y="169"/>
                    <a:pt x="2117" y="177"/>
                    <a:pt x="2116" y="185"/>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36" y="30"/>
                  </a:moveTo>
                  <a:cubicBezTo>
                    <a:pt x="2132" y="44"/>
                    <a:pt x="2129" y="58"/>
                    <a:pt x="2135" y="70"/>
                  </a:cubicBezTo>
                  <a:cubicBezTo>
                    <a:pt x="2135" y="69"/>
                    <a:pt x="2135" y="69"/>
                    <a:pt x="2135" y="69"/>
                  </a:cubicBezTo>
                  <a:cubicBezTo>
                    <a:pt x="2132" y="61"/>
                    <a:pt x="2133" y="52"/>
                    <a:pt x="2136" y="42"/>
                  </a:cubicBezTo>
                  <a:cubicBezTo>
                    <a:pt x="2136" y="38"/>
                    <a:pt x="2136" y="33"/>
                    <a:pt x="2136" y="30"/>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3"/>
                    <a:pt x="2136" y="2"/>
                    <a:pt x="2136" y="0"/>
                  </a:cubicBezTo>
                  <a:cubicBezTo>
                    <a:pt x="2136" y="1"/>
                    <a:pt x="2136" y="3"/>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19" y="1289"/>
                    <a:pt x="1619" y="1289"/>
                    <a:pt x="1619" y="1289"/>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79" y="1728"/>
                  </a:moveTo>
                  <a:cubicBezTo>
                    <a:pt x="979" y="1728"/>
                    <a:pt x="979" y="1728"/>
                    <a:pt x="979" y="1728"/>
                  </a:cubicBezTo>
                  <a:cubicBezTo>
                    <a:pt x="979" y="1728"/>
                    <a:pt x="979" y="1728"/>
                    <a:pt x="979" y="1728"/>
                  </a:cubicBezTo>
                  <a:close/>
                  <a:moveTo>
                    <a:pt x="977" y="1729"/>
                  </a:moveTo>
                  <a:cubicBezTo>
                    <a:pt x="977" y="1729"/>
                    <a:pt x="977" y="1729"/>
                    <a:pt x="977" y="1729"/>
                  </a:cubicBezTo>
                  <a:cubicBezTo>
                    <a:pt x="977" y="1729"/>
                    <a:pt x="977" y="1729"/>
                    <a:pt x="977" y="1729"/>
                  </a:cubicBezTo>
                  <a:cubicBezTo>
                    <a:pt x="977" y="1729"/>
                    <a:pt x="977" y="1729"/>
                    <a:pt x="977" y="1729"/>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693" y="1520"/>
                  </a:moveTo>
                  <a:cubicBezTo>
                    <a:pt x="694" y="1533"/>
                    <a:pt x="699" y="1546"/>
                    <a:pt x="703" y="1558"/>
                  </a:cubicBezTo>
                  <a:cubicBezTo>
                    <a:pt x="700" y="1546"/>
                    <a:pt x="696" y="1533"/>
                    <a:pt x="693" y="1520"/>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7"/>
                  </a:moveTo>
                  <a:cubicBezTo>
                    <a:pt x="276"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4" y="1808"/>
                    <a:pt x="274" y="1808"/>
                    <a:pt x="274" y="1808"/>
                  </a:cubicBezTo>
                  <a:cubicBezTo>
                    <a:pt x="274" y="1808"/>
                    <a:pt x="274" y="1808"/>
                    <a:pt x="273" y="1808"/>
                  </a:cubicBezTo>
                  <a:cubicBezTo>
                    <a:pt x="273" y="1808"/>
                    <a:pt x="273" y="1808"/>
                    <a:pt x="273" y="1808"/>
                  </a:cubicBezTo>
                  <a:cubicBezTo>
                    <a:pt x="273" y="1809"/>
                    <a:pt x="273" y="1809"/>
                    <a:pt x="273" y="1809"/>
                  </a:cubicBezTo>
                  <a:cubicBezTo>
                    <a:pt x="273" y="1809"/>
                    <a:pt x="273" y="1809"/>
                    <a:pt x="272" y="1809"/>
                  </a:cubicBezTo>
                  <a:cubicBezTo>
                    <a:pt x="272" y="1809"/>
                    <a:pt x="272" y="1809"/>
                    <a:pt x="272" y="1809"/>
                  </a:cubicBezTo>
                  <a:cubicBezTo>
                    <a:pt x="272" y="1810"/>
                    <a:pt x="271" y="1810"/>
                    <a:pt x="271" y="1810"/>
                  </a:cubicBezTo>
                  <a:cubicBezTo>
                    <a:pt x="271" y="1810"/>
                    <a:pt x="271" y="1810"/>
                    <a:pt x="270" y="1811"/>
                  </a:cubicBezTo>
                  <a:cubicBezTo>
                    <a:pt x="270" y="1811"/>
                    <a:pt x="270" y="1811"/>
                    <a:pt x="270" y="1811"/>
                  </a:cubicBezTo>
                  <a:cubicBezTo>
                    <a:pt x="270" y="1811"/>
                    <a:pt x="269" y="1811"/>
                    <a:pt x="269" y="1811"/>
                  </a:cubicBezTo>
                  <a:cubicBezTo>
                    <a:pt x="271" y="1811"/>
                    <a:pt x="282" y="1803"/>
                    <a:pt x="276" y="1807"/>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392" y="1716"/>
                  </a:moveTo>
                  <a:cubicBezTo>
                    <a:pt x="392" y="1716"/>
                    <a:pt x="392" y="1716"/>
                    <a:pt x="392" y="1717"/>
                  </a:cubicBezTo>
                  <a:cubicBezTo>
                    <a:pt x="392" y="1716"/>
                    <a:pt x="392" y="1716"/>
                    <a:pt x="392" y="1716"/>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92" y="1716"/>
                  </a:moveTo>
                  <a:cubicBezTo>
                    <a:pt x="392" y="1716"/>
                    <a:pt x="392" y="1716"/>
                    <a:pt x="392" y="1717"/>
                  </a:cubicBezTo>
                  <a:cubicBezTo>
                    <a:pt x="392" y="1716"/>
                    <a:pt x="392" y="1716"/>
                    <a:pt x="392" y="171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397" y="1567"/>
                  </a:moveTo>
                  <a:cubicBezTo>
                    <a:pt x="1398" y="1566"/>
                    <a:pt x="1400" y="1565"/>
                    <a:pt x="1401" y="1564"/>
                  </a:cubicBezTo>
                  <a:cubicBezTo>
                    <a:pt x="1399" y="1565"/>
                    <a:pt x="1398" y="1566"/>
                    <a:pt x="1397" y="1567"/>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704" y="1288"/>
                  </a:moveTo>
                  <a:cubicBezTo>
                    <a:pt x="1704" y="1288"/>
                    <a:pt x="1704" y="1288"/>
                    <a:pt x="1704" y="1288"/>
                  </a:cubicBezTo>
                  <a:cubicBezTo>
                    <a:pt x="1704" y="1288"/>
                    <a:pt x="1704" y="1288"/>
                    <a:pt x="1704" y="1288"/>
                  </a:cubicBezTo>
                  <a:close/>
                  <a:moveTo>
                    <a:pt x="1849" y="1070"/>
                  </a:moveTo>
                  <a:cubicBezTo>
                    <a:pt x="1851" y="1071"/>
                    <a:pt x="1853" y="1070"/>
                    <a:pt x="1856" y="1069"/>
                  </a:cubicBezTo>
                  <a:cubicBezTo>
                    <a:pt x="1863" y="1058"/>
                    <a:pt x="1861" y="1058"/>
                    <a:pt x="1849" y="1070"/>
                  </a:cubicBezTo>
                  <a:close/>
                  <a:moveTo>
                    <a:pt x="1967" y="806"/>
                  </a:moveTo>
                  <a:cubicBezTo>
                    <a:pt x="1968" y="806"/>
                    <a:pt x="1969" y="804"/>
                    <a:pt x="1972" y="797"/>
                  </a:cubicBezTo>
                  <a:cubicBezTo>
                    <a:pt x="1970" y="800"/>
                    <a:pt x="1969" y="803"/>
                    <a:pt x="1967" y="806"/>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79" y="1728"/>
                  </a:moveTo>
                  <a:cubicBezTo>
                    <a:pt x="979" y="1728"/>
                    <a:pt x="979" y="1728"/>
                    <a:pt x="979" y="1728"/>
                  </a:cubicBezTo>
                  <a:cubicBezTo>
                    <a:pt x="979" y="1728"/>
                    <a:pt x="979" y="1728"/>
                    <a:pt x="979" y="1728"/>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5" y="1729"/>
                  </a:moveTo>
                  <a:cubicBezTo>
                    <a:pt x="975" y="1729"/>
                    <a:pt x="975" y="1729"/>
                    <a:pt x="975" y="1729"/>
                  </a:cubicBezTo>
                  <a:cubicBezTo>
                    <a:pt x="975" y="1729"/>
                    <a:pt x="975" y="1729"/>
                    <a:pt x="975" y="1729"/>
                  </a:cubicBezTo>
                  <a:cubicBezTo>
                    <a:pt x="975" y="1729"/>
                    <a:pt x="975" y="1729"/>
                    <a:pt x="975" y="1729"/>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693" y="1520"/>
                  </a:moveTo>
                  <a:cubicBezTo>
                    <a:pt x="694" y="1533"/>
                    <a:pt x="699" y="1546"/>
                    <a:pt x="703" y="1558"/>
                  </a:cubicBezTo>
                  <a:cubicBezTo>
                    <a:pt x="700" y="1546"/>
                    <a:pt x="696" y="1533"/>
                    <a:pt x="693" y="1520"/>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392" y="1716"/>
                  </a:moveTo>
                  <a:cubicBezTo>
                    <a:pt x="392" y="1716"/>
                    <a:pt x="392" y="1716"/>
                    <a:pt x="392" y="1717"/>
                  </a:cubicBezTo>
                  <a:cubicBezTo>
                    <a:pt x="392" y="1716"/>
                    <a:pt x="392" y="1716"/>
                    <a:pt x="392" y="1716"/>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81" y="1727"/>
                  </a:moveTo>
                  <a:cubicBezTo>
                    <a:pt x="981" y="1727"/>
                    <a:pt x="981" y="1727"/>
                    <a:pt x="981" y="1727"/>
                  </a:cubicBezTo>
                  <a:cubicBezTo>
                    <a:pt x="981" y="1727"/>
                    <a:pt x="981" y="1727"/>
                    <a:pt x="981" y="1727"/>
                  </a:cubicBezTo>
                  <a:cubicBezTo>
                    <a:pt x="981" y="1727"/>
                    <a:pt x="981" y="1727"/>
                    <a:pt x="981" y="1727"/>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397" y="1567"/>
                  </a:moveTo>
                  <a:cubicBezTo>
                    <a:pt x="1398" y="1566"/>
                    <a:pt x="1400" y="1565"/>
                    <a:pt x="1401" y="1564"/>
                  </a:cubicBezTo>
                  <a:cubicBezTo>
                    <a:pt x="1399" y="1565"/>
                    <a:pt x="1398" y="1566"/>
                    <a:pt x="1397" y="1567"/>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704" y="1288"/>
                  </a:moveTo>
                  <a:cubicBezTo>
                    <a:pt x="1704" y="1288"/>
                    <a:pt x="1704" y="1288"/>
                    <a:pt x="1704" y="1288"/>
                  </a:cubicBezTo>
                  <a:cubicBezTo>
                    <a:pt x="1704" y="1288"/>
                    <a:pt x="1704" y="1288"/>
                    <a:pt x="1704" y="1288"/>
                  </a:cubicBezTo>
                  <a:close/>
                  <a:moveTo>
                    <a:pt x="1849" y="1070"/>
                  </a:moveTo>
                  <a:cubicBezTo>
                    <a:pt x="1851" y="1071"/>
                    <a:pt x="1853" y="1070"/>
                    <a:pt x="1856" y="1069"/>
                  </a:cubicBezTo>
                  <a:cubicBezTo>
                    <a:pt x="1863" y="1058"/>
                    <a:pt x="1861" y="1058"/>
                    <a:pt x="1849" y="1070"/>
                  </a:cubicBezTo>
                  <a:close/>
                  <a:moveTo>
                    <a:pt x="1917" y="983"/>
                  </a:moveTo>
                  <a:cubicBezTo>
                    <a:pt x="1917" y="983"/>
                    <a:pt x="1917" y="983"/>
                    <a:pt x="1917" y="983"/>
                  </a:cubicBezTo>
                  <a:cubicBezTo>
                    <a:pt x="1915" y="986"/>
                    <a:pt x="1914" y="989"/>
                    <a:pt x="1912" y="992"/>
                  </a:cubicBezTo>
                  <a:cubicBezTo>
                    <a:pt x="1912" y="993"/>
                    <a:pt x="1912" y="993"/>
                    <a:pt x="1912" y="993"/>
                  </a:cubicBezTo>
                  <a:cubicBezTo>
                    <a:pt x="1912" y="994"/>
                    <a:pt x="1912" y="994"/>
                    <a:pt x="1912" y="995"/>
                  </a:cubicBezTo>
                  <a:cubicBezTo>
                    <a:pt x="1913" y="993"/>
                    <a:pt x="1914" y="991"/>
                    <a:pt x="1915" y="989"/>
                  </a:cubicBezTo>
                  <a:cubicBezTo>
                    <a:pt x="1915" y="989"/>
                    <a:pt x="1915" y="989"/>
                    <a:pt x="1916" y="989"/>
                  </a:cubicBezTo>
                  <a:cubicBezTo>
                    <a:pt x="1916" y="988"/>
                    <a:pt x="1916" y="987"/>
                    <a:pt x="1916" y="987"/>
                  </a:cubicBezTo>
                  <a:cubicBezTo>
                    <a:pt x="1916" y="986"/>
                    <a:pt x="1916" y="986"/>
                    <a:pt x="1916" y="986"/>
                  </a:cubicBezTo>
                  <a:cubicBezTo>
                    <a:pt x="1916" y="986"/>
                    <a:pt x="1917" y="986"/>
                    <a:pt x="1917" y="986"/>
                  </a:cubicBezTo>
                  <a:cubicBezTo>
                    <a:pt x="1917" y="986"/>
                    <a:pt x="1917" y="985"/>
                    <a:pt x="1917" y="985"/>
                  </a:cubicBezTo>
                  <a:cubicBezTo>
                    <a:pt x="1917" y="985"/>
                    <a:pt x="1917" y="985"/>
                    <a:pt x="1917" y="985"/>
                  </a:cubicBezTo>
                  <a:cubicBezTo>
                    <a:pt x="1917" y="985"/>
                    <a:pt x="1917" y="984"/>
                    <a:pt x="1917" y="984"/>
                  </a:cubicBezTo>
                  <a:cubicBezTo>
                    <a:pt x="1917" y="984"/>
                    <a:pt x="1917" y="983"/>
                    <a:pt x="1917" y="983"/>
                  </a:cubicBezTo>
                  <a:cubicBezTo>
                    <a:pt x="1917" y="983"/>
                    <a:pt x="1917" y="983"/>
                    <a:pt x="1917" y="983"/>
                  </a:cubicBezTo>
                  <a:close/>
                  <a:moveTo>
                    <a:pt x="1967" y="806"/>
                  </a:moveTo>
                  <a:cubicBezTo>
                    <a:pt x="1968" y="806"/>
                    <a:pt x="1969" y="804"/>
                    <a:pt x="1972" y="797"/>
                  </a:cubicBezTo>
                  <a:cubicBezTo>
                    <a:pt x="1970" y="800"/>
                    <a:pt x="1969" y="803"/>
                    <a:pt x="1967" y="806"/>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0" y="362"/>
                  </a:move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ubicBezTo>
                    <a:pt x="2111" y="359"/>
                    <a:pt x="2111" y="360"/>
                    <a:pt x="2110" y="362"/>
                  </a:cubicBezTo>
                  <a:close/>
                  <a:moveTo>
                    <a:pt x="2065" y="506"/>
                  </a:moveTo>
                  <a:cubicBezTo>
                    <a:pt x="2069" y="499"/>
                    <a:pt x="2071" y="491"/>
                    <a:pt x="2072" y="483"/>
                  </a:cubicBezTo>
                  <a:cubicBezTo>
                    <a:pt x="2070" y="491"/>
                    <a:pt x="2067" y="498"/>
                    <a:pt x="2065" y="506"/>
                  </a:cubicBezTo>
                  <a:close/>
                  <a:moveTo>
                    <a:pt x="1609" y="1300"/>
                  </a:moveTo>
                  <a:cubicBezTo>
                    <a:pt x="1609" y="1300"/>
                    <a:pt x="1608" y="1300"/>
                    <a:pt x="1608" y="1300"/>
                  </a:cubicBezTo>
                  <a:cubicBezTo>
                    <a:pt x="1608" y="1300"/>
                    <a:pt x="1609" y="1300"/>
                    <a:pt x="1609" y="1300"/>
                  </a:cubicBezTo>
                  <a:cubicBezTo>
                    <a:pt x="1609" y="1300"/>
                    <a:pt x="1609" y="1300"/>
                    <a:pt x="1609" y="13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lose/>
                  <a:moveTo>
                    <a:pt x="1053" y="1689"/>
                  </a:move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3" y="1689"/>
                    <a:pt x="1053" y="1689"/>
                    <a:pt x="1053"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708" y="1615"/>
                  </a:moveTo>
                  <a:cubicBezTo>
                    <a:pt x="708" y="1614"/>
                    <a:pt x="708" y="1614"/>
                    <a:pt x="707" y="1613"/>
                  </a:cubicBezTo>
                  <a:cubicBezTo>
                    <a:pt x="707" y="1613"/>
                    <a:pt x="707" y="1613"/>
                    <a:pt x="707" y="1613"/>
                  </a:cubicBezTo>
                  <a:cubicBezTo>
                    <a:pt x="708" y="1614"/>
                    <a:pt x="708" y="1614"/>
                    <a:pt x="708" y="1615"/>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0"/>
                  </a:moveTo>
                  <a:cubicBezTo>
                    <a:pt x="707" y="1610"/>
                    <a:pt x="707" y="1611"/>
                    <a:pt x="707" y="1611"/>
                  </a:cubicBezTo>
                  <a:cubicBezTo>
                    <a:pt x="707" y="1611"/>
                    <a:pt x="707" y="1611"/>
                    <a:pt x="707" y="1611"/>
                  </a:cubicBezTo>
                  <a:cubicBezTo>
                    <a:pt x="707" y="1611"/>
                    <a:pt x="707" y="1610"/>
                    <a:pt x="707" y="1609"/>
                  </a:cubicBezTo>
                  <a:lnTo>
                    <a:pt x="707" y="1610"/>
                  </a:ln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6"/>
                  </a:moveTo>
                  <a:cubicBezTo>
                    <a:pt x="703" y="1556"/>
                    <a:pt x="703" y="1556"/>
                    <a:pt x="703" y="1556"/>
                  </a:cubicBezTo>
                  <a:cubicBezTo>
                    <a:pt x="703" y="1556"/>
                    <a:pt x="703" y="1556"/>
                    <a:pt x="703" y="1555"/>
                  </a:cubicBezTo>
                  <a:cubicBezTo>
                    <a:pt x="703" y="1556"/>
                    <a:pt x="703" y="1556"/>
                    <a:pt x="703" y="1556"/>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lose/>
                  <a:moveTo>
                    <a:pt x="703" y="1558"/>
                  </a:moveTo>
                  <a:cubicBezTo>
                    <a:pt x="700" y="1546"/>
                    <a:pt x="696" y="1533"/>
                    <a:pt x="693" y="1520"/>
                  </a:cubicBezTo>
                  <a:cubicBezTo>
                    <a:pt x="694" y="1533"/>
                    <a:pt x="699" y="1546"/>
                    <a:pt x="703" y="1558"/>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1" y="1779"/>
                  </a:moveTo>
                  <a:cubicBezTo>
                    <a:pt x="321" y="1779"/>
                    <a:pt x="321" y="1779"/>
                    <a:pt x="321" y="1779"/>
                  </a:cubicBezTo>
                  <a:cubicBezTo>
                    <a:pt x="321" y="1779"/>
                    <a:pt x="320" y="1779"/>
                    <a:pt x="320" y="1779"/>
                  </a:cubicBezTo>
                  <a:cubicBezTo>
                    <a:pt x="320" y="1779"/>
                    <a:pt x="320" y="1779"/>
                    <a:pt x="321" y="1779"/>
                  </a:cubicBezTo>
                  <a:close/>
                  <a:moveTo>
                    <a:pt x="392" y="1717"/>
                  </a:moveTo>
                  <a:cubicBezTo>
                    <a:pt x="392" y="1716"/>
                    <a:pt x="392" y="1716"/>
                    <a:pt x="392" y="1716"/>
                  </a:cubicBezTo>
                  <a:cubicBezTo>
                    <a:pt x="392" y="1716"/>
                    <a:pt x="392" y="1716"/>
                    <a:pt x="392" y="1716"/>
                  </a:cubicBezTo>
                  <a:cubicBezTo>
                    <a:pt x="392" y="1716"/>
                    <a:pt x="392" y="1716"/>
                    <a:pt x="392" y="1717"/>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2150" y="149"/>
                  </a:moveTo>
                  <a:cubicBezTo>
                    <a:pt x="2150" y="149"/>
                    <a:pt x="2150" y="149"/>
                    <a:pt x="2150" y="149"/>
                  </a:cubicBezTo>
                  <a:cubicBezTo>
                    <a:pt x="2150" y="149"/>
                    <a:pt x="2150" y="149"/>
                    <a:pt x="2150" y="149"/>
                  </a:cubicBezTo>
                  <a:cubicBezTo>
                    <a:pt x="2150" y="149"/>
                    <a:pt x="2150" y="149"/>
                    <a:pt x="2150" y="149"/>
                  </a:cubicBezTo>
                  <a:cubicBezTo>
                    <a:pt x="2150" y="148"/>
                    <a:pt x="2150" y="146"/>
                    <a:pt x="2149" y="145"/>
                  </a:cubicBezTo>
                  <a:cubicBezTo>
                    <a:pt x="2149" y="144"/>
                    <a:pt x="2149" y="144"/>
                    <a:pt x="2149" y="144"/>
                  </a:cubicBezTo>
                  <a:cubicBezTo>
                    <a:pt x="2149" y="144"/>
                    <a:pt x="2149" y="144"/>
                    <a:pt x="2149" y="144"/>
                  </a:cubicBezTo>
                  <a:cubicBezTo>
                    <a:pt x="2149" y="144"/>
                    <a:pt x="2149" y="144"/>
                    <a:pt x="2149" y="144"/>
                  </a:cubicBezTo>
                  <a:cubicBezTo>
                    <a:pt x="2149" y="138"/>
                    <a:pt x="2148" y="132"/>
                    <a:pt x="2149" y="126"/>
                  </a:cubicBezTo>
                  <a:cubicBezTo>
                    <a:pt x="2145" y="148"/>
                    <a:pt x="2142" y="170"/>
                    <a:pt x="2138" y="192"/>
                  </a:cubicBezTo>
                  <a:cubicBezTo>
                    <a:pt x="2141" y="153"/>
                    <a:pt x="2149" y="114"/>
                    <a:pt x="2152" y="76"/>
                  </a:cubicBezTo>
                  <a:cubicBezTo>
                    <a:pt x="2133" y="141"/>
                    <a:pt x="2142" y="73"/>
                    <a:pt x="2146" y="57"/>
                  </a:cubicBezTo>
                  <a:cubicBezTo>
                    <a:pt x="2144" y="62"/>
                    <a:pt x="2140" y="71"/>
                    <a:pt x="2141" y="75"/>
                  </a:cubicBezTo>
                  <a:cubicBezTo>
                    <a:pt x="2135" y="53"/>
                    <a:pt x="2144" y="29"/>
                    <a:pt x="2146" y="7"/>
                  </a:cubicBezTo>
                  <a:cubicBezTo>
                    <a:pt x="2144" y="17"/>
                    <a:pt x="2139" y="30"/>
                    <a:pt x="2136" y="42"/>
                  </a:cubicBezTo>
                  <a:cubicBezTo>
                    <a:pt x="2136" y="50"/>
                    <a:pt x="2136" y="60"/>
                    <a:pt x="2135" y="69"/>
                  </a:cubicBezTo>
                  <a:cubicBezTo>
                    <a:pt x="2136" y="71"/>
                    <a:pt x="2137" y="72"/>
                    <a:pt x="2138" y="73"/>
                  </a:cubicBezTo>
                  <a:cubicBezTo>
                    <a:pt x="2137" y="72"/>
                    <a:pt x="2136" y="71"/>
                    <a:pt x="2135" y="70"/>
                  </a:cubicBezTo>
                  <a:cubicBezTo>
                    <a:pt x="2134" y="118"/>
                    <a:pt x="2131" y="175"/>
                    <a:pt x="2116" y="187"/>
                  </a:cubicBezTo>
                  <a:cubicBezTo>
                    <a:pt x="2112" y="208"/>
                    <a:pt x="2112" y="230"/>
                    <a:pt x="2110" y="251"/>
                  </a:cubicBezTo>
                  <a:cubicBezTo>
                    <a:pt x="2111" y="245"/>
                    <a:pt x="2112" y="207"/>
                    <a:pt x="2119" y="207"/>
                  </a:cubicBezTo>
                  <a:cubicBezTo>
                    <a:pt x="2118" y="230"/>
                    <a:pt x="2129" y="304"/>
                    <a:pt x="2101" y="316"/>
                  </a:cubicBezTo>
                  <a:cubicBezTo>
                    <a:pt x="2111" y="296"/>
                    <a:pt x="2088" y="337"/>
                    <a:pt x="2087" y="341"/>
                  </a:cubicBezTo>
                  <a:cubicBezTo>
                    <a:pt x="2079" y="375"/>
                    <a:pt x="2083" y="414"/>
                    <a:pt x="2070" y="447"/>
                  </a:cubicBezTo>
                  <a:cubicBezTo>
                    <a:pt x="2073" y="441"/>
                    <a:pt x="2079" y="430"/>
                    <a:pt x="2080" y="424"/>
                  </a:cubicBezTo>
                  <a:cubicBezTo>
                    <a:pt x="2079" y="429"/>
                    <a:pt x="2079" y="435"/>
                    <a:pt x="2078" y="441"/>
                  </a:cubicBezTo>
                  <a:cubicBezTo>
                    <a:pt x="2078" y="441"/>
                    <a:pt x="2078" y="441"/>
                    <a:pt x="2078" y="441"/>
                  </a:cubicBezTo>
                  <a:cubicBezTo>
                    <a:pt x="2077" y="442"/>
                    <a:pt x="2077" y="442"/>
                    <a:pt x="2078" y="442"/>
                  </a:cubicBezTo>
                  <a:cubicBezTo>
                    <a:pt x="2078" y="442"/>
                    <a:pt x="2078" y="442"/>
                    <a:pt x="2078" y="442"/>
                  </a:cubicBezTo>
                  <a:cubicBezTo>
                    <a:pt x="2078" y="442"/>
                    <a:pt x="2078" y="442"/>
                    <a:pt x="2077" y="442"/>
                  </a:cubicBezTo>
                  <a:cubicBezTo>
                    <a:pt x="2078" y="442"/>
                    <a:pt x="2078" y="442"/>
                    <a:pt x="2078" y="442"/>
                  </a:cubicBezTo>
                  <a:cubicBezTo>
                    <a:pt x="2072" y="474"/>
                    <a:pt x="2057" y="504"/>
                    <a:pt x="2046" y="534"/>
                  </a:cubicBezTo>
                  <a:cubicBezTo>
                    <a:pt x="2036" y="551"/>
                    <a:pt x="2023" y="614"/>
                    <a:pt x="2009" y="644"/>
                  </a:cubicBezTo>
                  <a:cubicBezTo>
                    <a:pt x="1993" y="676"/>
                    <a:pt x="1979" y="709"/>
                    <a:pt x="1964" y="742"/>
                  </a:cubicBezTo>
                  <a:cubicBezTo>
                    <a:pt x="1964" y="742"/>
                    <a:pt x="1964" y="742"/>
                    <a:pt x="1964" y="742"/>
                  </a:cubicBezTo>
                  <a:cubicBezTo>
                    <a:pt x="1964" y="743"/>
                    <a:pt x="1963" y="744"/>
                    <a:pt x="1963" y="745"/>
                  </a:cubicBezTo>
                  <a:cubicBezTo>
                    <a:pt x="1962" y="745"/>
                    <a:pt x="1962" y="746"/>
                    <a:pt x="1962" y="746"/>
                  </a:cubicBezTo>
                  <a:cubicBezTo>
                    <a:pt x="1950" y="774"/>
                    <a:pt x="1937" y="802"/>
                    <a:pt x="1923" y="829"/>
                  </a:cubicBezTo>
                  <a:cubicBezTo>
                    <a:pt x="1932" y="816"/>
                    <a:pt x="1940" y="804"/>
                    <a:pt x="1949" y="791"/>
                  </a:cubicBezTo>
                  <a:cubicBezTo>
                    <a:pt x="1940" y="810"/>
                    <a:pt x="1928" y="826"/>
                    <a:pt x="1916" y="842"/>
                  </a:cubicBezTo>
                  <a:cubicBezTo>
                    <a:pt x="1916" y="842"/>
                    <a:pt x="1916" y="842"/>
                    <a:pt x="1916" y="842"/>
                  </a:cubicBezTo>
                  <a:cubicBezTo>
                    <a:pt x="1915" y="843"/>
                    <a:pt x="1915" y="843"/>
                    <a:pt x="1915" y="844"/>
                  </a:cubicBezTo>
                  <a:cubicBezTo>
                    <a:pt x="1915" y="844"/>
                    <a:pt x="1915" y="844"/>
                    <a:pt x="1915" y="844"/>
                  </a:cubicBezTo>
                  <a:cubicBezTo>
                    <a:pt x="1904" y="858"/>
                    <a:pt x="1895" y="873"/>
                    <a:pt x="1890" y="891"/>
                  </a:cubicBezTo>
                  <a:cubicBezTo>
                    <a:pt x="1896" y="877"/>
                    <a:pt x="1904" y="865"/>
                    <a:pt x="1914" y="855"/>
                  </a:cubicBezTo>
                  <a:cubicBezTo>
                    <a:pt x="1878" y="915"/>
                    <a:pt x="1851" y="983"/>
                    <a:pt x="1802" y="1035"/>
                  </a:cubicBezTo>
                  <a:cubicBezTo>
                    <a:pt x="1808" y="1025"/>
                    <a:pt x="1814" y="1015"/>
                    <a:pt x="1819" y="1006"/>
                  </a:cubicBezTo>
                  <a:cubicBezTo>
                    <a:pt x="1816" y="1011"/>
                    <a:pt x="1788" y="1052"/>
                    <a:pt x="1794" y="1040"/>
                  </a:cubicBezTo>
                  <a:cubicBezTo>
                    <a:pt x="1786" y="1053"/>
                    <a:pt x="1777" y="1069"/>
                    <a:pt x="1766" y="1085"/>
                  </a:cubicBezTo>
                  <a:cubicBezTo>
                    <a:pt x="1770" y="1081"/>
                    <a:pt x="1774" y="1076"/>
                    <a:pt x="1777" y="1071"/>
                  </a:cubicBezTo>
                  <a:cubicBezTo>
                    <a:pt x="1773" y="1078"/>
                    <a:pt x="1769" y="1084"/>
                    <a:pt x="1763" y="1091"/>
                  </a:cubicBezTo>
                  <a:cubicBezTo>
                    <a:pt x="1763" y="1091"/>
                    <a:pt x="1763" y="1092"/>
                    <a:pt x="1762" y="1092"/>
                  </a:cubicBezTo>
                  <a:cubicBezTo>
                    <a:pt x="1762" y="1092"/>
                    <a:pt x="1762" y="1092"/>
                    <a:pt x="1762" y="1093"/>
                  </a:cubicBezTo>
                  <a:cubicBezTo>
                    <a:pt x="1761" y="1093"/>
                    <a:pt x="1761" y="1093"/>
                    <a:pt x="1761" y="1094"/>
                  </a:cubicBezTo>
                  <a:cubicBezTo>
                    <a:pt x="1760" y="1095"/>
                    <a:pt x="1759" y="1096"/>
                    <a:pt x="1759" y="1096"/>
                  </a:cubicBezTo>
                  <a:cubicBezTo>
                    <a:pt x="1759" y="1096"/>
                    <a:pt x="1759" y="1096"/>
                    <a:pt x="1759" y="1096"/>
                  </a:cubicBezTo>
                  <a:cubicBezTo>
                    <a:pt x="1759" y="1097"/>
                    <a:pt x="1758" y="1097"/>
                    <a:pt x="1758" y="1097"/>
                  </a:cubicBezTo>
                  <a:cubicBezTo>
                    <a:pt x="1730" y="1140"/>
                    <a:pt x="1695" y="1186"/>
                    <a:pt x="1661" y="1207"/>
                  </a:cubicBezTo>
                  <a:cubicBezTo>
                    <a:pt x="1658" y="1211"/>
                    <a:pt x="1653" y="1216"/>
                    <a:pt x="1646" y="1223"/>
                  </a:cubicBezTo>
                  <a:cubicBezTo>
                    <a:pt x="1628" y="1241"/>
                    <a:pt x="1608" y="1257"/>
                    <a:pt x="1591" y="1275"/>
                  </a:cubicBezTo>
                  <a:cubicBezTo>
                    <a:pt x="1589" y="1278"/>
                    <a:pt x="1557" y="1320"/>
                    <a:pt x="1552" y="1326"/>
                  </a:cubicBezTo>
                  <a:cubicBezTo>
                    <a:pt x="1523" y="1353"/>
                    <a:pt x="1491" y="1377"/>
                    <a:pt x="1460" y="1403"/>
                  </a:cubicBezTo>
                  <a:cubicBezTo>
                    <a:pt x="1402" y="1450"/>
                    <a:pt x="1323" y="1480"/>
                    <a:pt x="1277" y="1540"/>
                  </a:cubicBezTo>
                  <a:cubicBezTo>
                    <a:pt x="1286" y="1531"/>
                    <a:pt x="1297" y="1526"/>
                    <a:pt x="1309" y="1523"/>
                  </a:cubicBezTo>
                  <a:cubicBezTo>
                    <a:pt x="1289" y="1531"/>
                    <a:pt x="1272" y="1543"/>
                    <a:pt x="1254" y="1556"/>
                  </a:cubicBezTo>
                  <a:cubicBezTo>
                    <a:pt x="1252" y="1560"/>
                    <a:pt x="1247" y="1563"/>
                    <a:pt x="1242" y="1565"/>
                  </a:cubicBezTo>
                  <a:cubicBezTo>
                    <a:pt x="1235" y="1570"/>
                    <a:pt x="1229" y="1574"/>
                    <a:pt x="1222" y="1579"/>
                  </a:cubicBezTo>
                  <a:cubicBezTo>
                    <a:pt x="1225" y="1577"/>
                    <a:pt x="1232" y="1572"/>
                    <a:pt x="1239" y="1566"/>
                  </a:cubicBezTo>
                  <a:cubicBezTo>
                    <a:pt x="1229" y="1570"/>
                    <a:pt x="1216" y="1572"/>
                    <a:pt x="1210" y="1578"/>
                  </a:cubicBezTo>
                  <a:cubicBezTo>
                    <a:pt x="1222" y="1567"/>
                    <a:pt x="1235" y="1559"/>
                    <a:pt x="1250" y="1554"/>
                  </a:cubicBezTo>
                  <a:cubicBezTo>
                    <a:pt x="1227" y="1557"/>
                    <a:pt x="1198" y="1579"/>
                    <a:pt x="1171" y="1598"/>
                  </a:cubicBezTo>
                  <a:cubicBezTo>
                    <a:pt x="1171" y="1598"/>
                    <a:pt x="1171" y="1598"/>
                    <a:pt x="1171" y="1598"/>
                  </a:cubicBezTo>
                  <a:cubicBezTo>
                    <a:pt x="1165" y="1602"/>
                    <a:pt x="1158" y="1606"/>
                    <a:pt x="1151" y="1610"/>
                  </a:cubicBezTo>
                  <a:cubicBezTo>
                    <a:pt x="1138" y="1618"/>
                    <a:pt x="1124" y="1625"/>
                    <a:pt x="1111" y="1633"/>
                  </a:cubicBezTo>
                  <a:cubicBezTo>
                    <a:pt x="1045" y="1669"/>
                    <a:pt x="978" y="1701"/>
                    <a:pt x="911" y="1735"/>
                  </a:cubicBezTo>
                  <a:cubicBezTo>
                    <a:pt x="905" y="1737"/>
                    <a:pt x="900" y="1740"/>
                    <a:pt x="895" y="1743"/>
                  </a:cubicBezTo>
                  <a:cubicBezTo>
                    <a:pt x="887" y="1748"/>
                    <a:pt x="879" y="1752"/>
                    <a:pt x="871" y="1757"/>
                  </a:cubicBezTo>
                  <a:cubicBezTo>
                    <a:pt x="844" y="1772"/>
                    <a:pt x="816" y="1787"/>
                    <a:pt x="788" y="1790"/>
                  </a:cubicBezTo>
                  <a:cubicBezTo>
                    <a:pt x="761" y="1793"/>
                    <a:pt x="758" y="1762"/>
                    <a:pt x="755" y="1741"/>
                  </a:cubicBezTo>
                  <a:cubicBezTo>
                    <a:pt x="751" y="1731"/>
                    <a:pt x="736" y="1684"/>
                    <a:pt x="734" y="1672"/>
                  </a:cubicBezTo>
                  <a:cubicBezTo>
                    <a:pt x="725" y="1616"/>
                    <a:pt x="708" y="1561"/>
                    <a:pt x="692" y="1508"/>
                  </a:cubicBezTo>
                  <a:cubicBezTo>
                    <a:pt x="692" y="1512"/>
                    <a:pt x="692" y="1516"/>
                    <a:pt x="693" y="1520"/>
                  </a:cubicBezTo>
                  <a:cubicBezTo>
                    <a:pt x="691" y="1515"/>
                    <a:pt x="690" y="1509"/>
                    <a:pt x="688" y="1504"/>
                  </a:cubicBezTo>
                  <a:cubicBezTo>
                    <a:pt x="652" y="1529"/>
                    <a:pt x="616" y="1555"/>
                    <a:pt x="580" y="1581"/>
                  </a:cubicBezTo>
                  <a:cubicBezTo>
                    <a:pt x="580" y="1582"/>
                    <a:pt x="580" y="1582"/>
                    <a:pt x="580" y="1582"/>
                  </a:cubicBezTo>
                  <a:cubicBezTo>
                    <a:pt x="546" y="1606"/>
                    <a:pt x="513" y="1630"/>
                    <a:pt x="479" y="1653"/>
                  </a:cubicBezTo>
                  <a:cubicBezTo>
                    <a:pt x="482" y="1651"/>
                    <a:pt x="483" y="1650"/>
                    <a:pt x="483" y="1649"/>
                  </a:cubicBezTo>
                  <a:cubicBezTo>
                    <a:pt x="508" y="1638"/>
                    <a:pt x="524" y="1612"/>
                    <a:pt x="547" y="1596"/>
                  </a:cubicBezTo>
                  <a:cubicBezTo>
                    <a:pt x="438" y="1650"/>
                    <a:pt x="349" y="1734"/>
                    <a:pt x="253" y="1806"/>
                  </a:cubicBezTo>
                  <a:cubicBezTo>
                    <a:pt x="291" y="1782"/>
                    <a:pt x="322" y="1745"/>
                    <a:pt x="366" y="1730"/>
                  </a:cubicBezTo>
                  <a:cubicBezTo>
                    <a:pt x="344" y="1738"/>
                    <a:pt x="327" y="1760"/>
                    <a:pt x="311" y="1775"/>
                  </a:cubicBezTo>
                  <a:cubicBezTo>
                    <a:pt x="283" y="1801"/>
                    <a:pt x="248" y="1817"/>
                    <a:pt x="215" y="1836"/>
                  </a:cubicBezTo>
                  <a:cubicBezTo>
                    <a:pt x="215" y="1836"/>
                    <a:pt x="215" y="1836"/>
                    <a:pt x="215" y="1836"/>
                  </a:cubicBezTo>
                  <a:cubicBezTo>
                    <a:pt x="215" y="1836"/>
                    <a:pt x="215" y="1836"/>
                    <a:pt x="215" y="1836"/>
                  </a:cubicBezTo>
                  <a:cubicBezTo>
                    <a:pt x="215" y="1836"/>
                    <a:pt x="215" y="1836"/>
                    <a:pt x="214" y="1836"/>
                  </a:cubicBezTo>
                  <a:cubicBezTo>
                    <a:pt x="210" y="1839"/>
                    <a:pt x="206" y="1841"/>
                    <a:pt x="202" y="1844"/>
                  </a:cubicBezTo>
                  <a:cubicBezTo>
                    <a:pt x="131" y="1888"/>
                    <a:pt x="67" y="1942"/>
                    <a:pt x="0" y="1992"/>
                  </a:cubicBezTo>
                  <a:cubicBezTo>
                    <a:pt x="6" y="1994"/>
                    <a:pt x="13" y="1996"/>
                    <a:pt x="20" y="1998"/>
                  </a:cubicBezTo>
                  <a:cubicBezTo>
                    <a:pt x="16" y="1995"/>
                    <a:pt x="13" y="1991"/>
                    <a:pt x="11" y="1987"/>
                  </a:cubicBezTo>
                  <a:cubicBezTo>
                    <a:pt x="13" y="1991"/>
                    <a:pt x="17" y="1995"/>
                    <a:pt x="21" y="1998"/>
                  </a:cubicBezTo>
                  <a:cubicBezTo>
                    <a:pt x="35" y="2002"/>
                    <a:pt x="50" y="2007"/>
                    <a:pt x="64" y="2011"/>
                  </a:cubicBezTo>
                  <a:cubicBezTo>
                    <a:pt x="74" y="2013"/>
                    <a:pt x="83" y="2012"/>
                    <a:pt x="89" y="2011"/>
                  </a:cubicBezTo>
                  <a:cubicBezTo>
                    <a:pt x="65" y="2003"/>
                    <a:pt x="41" y="1993"/>
                    <a:pt x="16" y="1989"/>
                  </a:cubicBezTo>
                  <a:cubicBezTo>
                    <a:pt x="56" y="1942"/>
                    <a:pt x="114" y="1919"/>
                    <a:pt x="164" y="1884"/>
                  </a:cubicBezTo>
                  <a:cubicBezTo>
                    <a:pt x="120" y="1922"/>
                    <a:pt x="71" y="1953"/>
                    <a:pt x="24" y="1987"/>
                  </a:cubicBezTo>
                  <a:cubicBezTo>
                    <a:pt x="83" y="2005"/>
                    <a:pt x="138" y="2031"/>
                    <a:pt x="196" y="2049"/>
                  </a:cubicBezTo>
                  <a:cubicBezTo>
                    <a:pt x="198" y="2049"/>
                    <a:pt x="199" y="2049"/>
                    <a:pt x="201" y="2049"/>
                  </a:cubicBezTo>
                  <a:cubicBezTo>
                    <a:pt x="205" y="2051"/>
                    <a:pt x="210" y="2053"/>
                    <a:pt x="215" y="2053"/>
                  </a:cubicBezTo>
                  <a:cubicBezTo>
                    <a:pt x="215" y="2053"/>
                    <a:pt x="216" y="2053"/>
                    <a:pt x="217" y="2054"/>
                  </a:cubicBezTo>
                  <a:cubicBezTo>
                    <a:pt x="222" y="2056"/>
                    <a:pt x="227" y="2058"/>
                    <a:pt x="233" y="2061"/>
                  </a:cubicBezTo>
                  <a:cubicBezTo>
                    <a:pt x="237" y="2060"/>
                    <a:pt x="293" y="2079"/>
                    <a:pt x="317" y="2087"/>
                  </a:cubicBezTo>
                  <a:cubicBezTo>
                    <a:pt x="277" y="2073"/>
                    <a:pt x="347" y="2088"/>
                    <a:pt x="358" y="2092"/>
                  </a:cubicBezTo>
                  <a:cubicBezTo>
                    <a:pt x="391" y="2103"/>
                    <a:pt x="422" y="2115"/>
                    <a:pt x="454" y="2128"/>
                  </a:cubicBezTo>
                  <a:cubicBezTo>
                    <a:pt x="583" y="2177"/>
                    <a:pt x="719" y="2205"/>
                    <a:pt x="850" y="2248"/>
                  </a:cubicBezTo>
                  <a:cubicBezTo>
                    <a:pt x="847" y="2225"/>
                    <a:pt x="844" y="2202"/>
                    <a:pt x="840" y="2179"/>
                  </a:cubicBezTo>
                  <a:cubicBezTo>
                    <a:pt x="841" y="2127"/>
                    <a:pt x="821" y="2061"/>
                    <a:pt x="815" y="2009"/>
                  </a:cubicBezTo>
                  <a:cubicBezTo>
                    <a:pt x="815" y="2015"/>
                    <a:pt x="816" y="2022"/>
                    <a:pt x="817" y="2028"/>
                  </a:cubicBezTo>
                  <a:cubicBezTo>
                    <a:pt x="815" y="2019"/>
                    <a:pt x="812" y="2009"/>
                    <a:pt x="810" y="1999"/>
                  </a:cubicBezTo>
                  <a:cubicBezTo>
                    <a:pt x="811" y="2001"/>
                    <a:pt x="811" y="2002"/>
                    <a:pt x="812" y="2002"/>
                  </a:cubicBezTo>
                  <a:cubicBezTo>
                    <a:pt x="810" y="1997"/>
                    <a:pt x="808" y="1993"/>
                    <a:pt x="807" y="1988"/>
                  </a:cubicBezTo>
                  <a:cubicBezTo>
                    <a:pt x="808" y="1992"/>
                    <a:pt x="809" y="1995"/>
                    <a:pt x="810" y="1999"/>
                  </a:cubicBezTo>
                  <a:cubicBezTo>
                    <a:pt x="809" y="1998"/>
                    <a:pt x="809" y="1996"/>
                    <a:pt x="808" y="1995"/>
                  </a:cubicBezTo>
                  <a:cubicBezTo>
                    <a:pt x="810" y="2014"/>
                    <a:pt x="809" y="2034"/>
                    <a:pt x="812" y="2053"/>
                  </a:cubicBezTo>
                  <a:cubicBezTo>
                    <a:pt x="808" y="2024"/>
                    <a:pt x="802" y="1988"/>
                    <a:pt x="799" y="1964"/>
                  </a:cubicBezTo>
                  <a:cubicBezTo>
                    <a:pt x="799" y="1966"/>
                    <a:pt x="799" y="1966"/>
                    <a:pt x="799" y="1966"/>
                  </a:cubicBezTo>
                  <a:cubicBezTo>
                    <a:pt x="799" y="1969"/>
                    <a:pt x="798" y="1972"/>
                    <a:pt x="798" y="1975"/>
                  </a:cubicBezTo>
                  <a:cubicBezTo>
                    <a:pt x="797" y="1967"/>
                    <a:pt x="796" y="1962"/>
                    <a:pt x="796" y="1960"/>
                  </a:cubicBezTo>
                  <a:cubicBezTo>
                    <a:pt x="796" y="1960"/>
                    <a:pt x="796" y="1960"/>
                    <a:pt x="796" y="1960"/>
                  </a:cubicBezTo>
                  <a:cubicBezTo>
                    <a:pt x="796" y="1960"/>
                    <a:pt x="796" y="1960"/>
                    <a:pt x="796" y="1960"/>
                  </a:cubicBezTo>
                  <a:cubicBezTo>
                    <a:pt x="796" y="1959"/>
                    <a:pt x="796" y="1959"/>
                    <a:pt x="797" y="1959"/>
                  </a:cubicBezTo>
                  <a:cubicBezTo>
                    <a:pt x="797" y="1959"/>
                    <a:pt x="797" y="1959"/>
                    <a:pt x="797" y="1960"/>
                  </a:cubicBezTo>
                  <a:cubicBezTo>
                    <a:pt x="797" y="1960"/>
                    <a:pt x="797" y="1960"/>
                    <a:pt x="797" y="1960"/>
                  </a:cubicBezTo>
                  <a:cubicBezTo>
                    <a:pt x="799" y="1963"/>
                    <a:pt x="803" y="1975"/>
                    <a:pt x="805" y="1984"/>
                  </a:cubicBezTo>
                  <a:cubicBezTo>
                    <a:pt x="801" y="1965"/>
                    <a:pt x="798" y="1937"/>
                    <a:pt x="801" y="1928"/>
                  </a:cubicBezTo>
                  <a:cubicBezTo>
                    <a:pt x="797" y="1933"/>
                    <a:pt x="795" y="1938"/>
                    <a:pt x="794" y="1945"/>
                  </a:cubicBezTo>
                  <a:cubicBezTo>
                    <a:pt x="794" y="1945"/>
                    <a:pt x="794" y="1944"/>
                    <a:pt x="793" y="1944"/>
                  </a:cubicBezTo>
                  <a:cubicBezTo>
                    <a:pt x="793" y="1943"/>
                    <a:pt x="793" y="1942"/>
                    <a:pt x="793" y="1942"/>
                  </a:cubicBezTo>
                  <a:cubicBezTo>
                    <a:pt x="792" y="1941"/>
                    <a:pt x="792" y="1941"/>
                    <a:pt x="792" y="1940"/>
                  </a:cubicBezTo>
                  <a:cubicBezTo>
                    <a:pt x="792" y="1940"/>
                    <a:pt x="791" y="1939"/>
                    <a:pt x="791" y="1938"/>
                  </a:cubicBezTo>
                  <a:cubicBezTo>
                    <a:pt x="791" y="1938"/>
                    <a:pt x="791" y="1938"/>
                    <a:pt x="791" y="1938"/>
                  </a:cubicBezTo>
                  <a:cubicBezTo>
                    <a:pt x="791" y="1938"/>
                    <a:pt x="791" y="1938"/>
                    <a:pt x="791" y="1938"/>
                  </a:cubicBezTo>
                  <a:cubicBezTo>
                    <a:pt x="791" y="1938"/>
                    <a:pt x="791" y="1938"/>
                    <a:pt x="791" y="1938"/>
                  </a:cubicBezTo>
                  <a:cubicBezTo>
                    <a:pt x="791" y="1937"/>
                    <a:pt x="791" y="1936"/>
                    <a:pt x="791" y="1936"/>
                  </a:cubicBezTo>
                  <a:cubicBezTo>
                    <a:pt x="791" y="1936"/>
                    <a:pt x="791" y="1937"/>
                    <a:pt x="792" y="1939"/>
                  </a:cubicBezTo>
                  <a:cubicBezTo>
                    <a:pt x="789" y="1928"/>
                    <a:pt x="790" y="1917"/>
                    <a:pt x="798" y="1912"/>
                  </a:cubicBezTo>
                  <a:cubicBezTo>
                    <a:pt x="797" y="1913"/>
                    <a:pt x="795" y="1913"/>
                    <a:pt x="793" y="1914"/>
                  </a:cubicBezTo>
                  <a:cubicBezTo>
                    <a:pt x="796" y="1906"/>
                    <a:pt x="853" y="1896"/>
                    <a:pt x="863" y="1893"/>
                  </a:cubicBezTo>
                  <a:cubicBezTo>
                    <a:pt x="860" y="1894"/>
                    <a:pt x="858" y="1895"/>
                    <a:pt x="856" y="1896"/>
                  </a:cubicBezTo>
                  <a:cubicBezTo>
                    <a:pt x="860" y="1895"/>
                    <a:pt x="864" y="1894"/>
                    <a:pt x="868" y="1893"/>
                  </a:cubicBezTo>
                  <a:cubicBezTo>
                    <a:pt x="868" y="1893"/>
                    <a:pt x="868" y="1893"/>
                    <a:pt x="869" y="1893"/>
                  </a:cubicBezTo>
                  <a:cubicBezTo>
                    <a:pt x="869" y="1893"/>
                    <a:pt x="869" y="1893"/>
                    <a:pt x="869" y="1893"/>
                  </a:cubicBezTo>
                  <a:cubicBezTo>
                    <a:pt x="876" y="1892"/>
                    <a:pt x="883" y="1890"/>
                    <a:pt x="889" y="1889"/>
                  </a:cubicBezTo>
                  <a:cubicBezTo>
                    <a:pt x="893" y="1889"/>
                    <a:pt x="897" y="1888"/>
                    <a:pt x="900" y="1887"/>
                  </a:cubicBezTo>
                  <a:cubicBezTo>
                    <a:pt x="896" y="1888"/>
                    <a:pt x="893" y="1889"/>
                    <a:pt x="889" y="1890"/>
                  </a:cubicBezTo>
                  <a:cubicBezTo>
                    <a:pt x="882" y="1891"/>
                    <a:pt x="876" y="1893"/>
                    <a:pt x="869" y="1896"/>
                  </a:cubicBezTo>
                  <a:cubicBezTo>
                    <a:pt x="854" y="1900"/>
                    <a:pt x="838" y="1906"/>
                    <a:pt x="823" y="1912"/>
                  </a:cubicBezTo>
                  <a:cubicBezTo>
                    <a:pt x="838" y="1920"/>
                    <a:pt x="855" y="1916"/>
                    <a:pt x="873" y="1907"/>
                  </a:cubicBezTo>
                  <a:cubicBezTo>
                    <a:pt x="878" y="1905"/>
                    <a:pt x="883" y="1902"/>
                    <a:pt x="888" y="1899"/>
                  </a:cubicBezTo>
                  <a:cubicBezTo>
                    <a:pt x="908" y="1886"/>
                    <a:pt x="927" y="1871"/>
                    <a:pt x="941" y="1865"/>
                  </a:cubicBezTo>
                  <a:cubicBezTo>
                    <a:pt x="924" y="1871"/>
                    <a:pt x="907" y="1877"/>
                    <a:pt x="890" y="1883"/>
                  </a:cubicBezTo>
                  <a:cubicBezTo>
                    <a:pt x="883" y="1885"/>
                    <a:pt x="876" y="1887"/>
                    <a:pt x="869" y="1890"/>
                  </a:cubicBezTo>
                  <a:cubicBezTo>
                    <a:pt x="876" y="1887"/>
                    <a:pt x="883" y="1883"/>
                    <a:pt x="890" y="1880"/>
                  </a:cubicBezTo>
                  <a:cubicBezTo>
                    <a:pt x="967" y="1847"/>
                    <a:pt x="1044" y="1814"/>
                    <a:pt x="1118" y="1775"/>
                  </a:cubicBezTo>
                  <a:cubicBezTo>
                    <a:pt x="1118" y="1775"/>
                    <a:pt x="1118" y="1774"/>
                    <a:pt x="1119" y="1774"/>
                  </a:cubicBezTo>
                  <a:cubicBezTo>
                    <a:pt x="1119" y="1774"/>
                    <a:pt x="1119" y="1774"/>
                    <a:pt x="1119" y="1774"/>
                  </a:cubicBezTo>
                  <a:cubicBezTo>
                    <a:pt x="1126" y="1771"/>
                    <a:pt x="1132" y="1767"/>
                    <a:pt x="1139" y="1763"/>
                  </a:cubicBezTo>
                  <a:cubicBezTo>
                    <a:pt x="1178" y="1742"/>
                    <a:pt x="1216" y="1720"/>
                    <a:pt x="1252" y="1696"/>
                  </a:cubicBezTo>
                  <a:cubicBezTo>
                    <a:pt x="1247" y="1699"/>
                    <a:pt x="1242" y="1705"/>
                    <a:pt x="1236" y="1712"/>
                  </a:cubicBezTo>
                  <a:cubicBezTo>
                    <a:pt x="1266" y="1693"/>
                    <a:pt x="1295" y="1673"/>
                    <a:pt x="1324" y="1653"/>
                  </a:cubicBezTo>
                  <a:cubicBezTo>
                    <a:pt x="1334" y="1646"/>
                    <a:pt x="1355" y="1631"/>
                    <a:pt x="1376" y="1615"/>
                  </a:cubicBezTo>
                  <a:cubicBezTo>
                    <a:pt x="1374" y="1616"/>
                    <a:pt x="1373" y="1616"/>
                    <a:pt x="1371" y="1616"/>
                  </a:cubicBezTo>
                  <a:cubicBezTo>
                    <a:pt x="1372" y="1615"/>
                    <a:pt x="1372" y="1615"/>
                    <a:pt x="1373" y="1615"/>
                  </a:cubicBezTo>
                  <a:cubicBezTo>
                    <a:pt x="1372" y="1615"/>
                    <a:pt x="1372" y="1615"/>
                    <a:pt x="1371" y="1616"/>
                  </a:cubicBezTo>
                  <a:cubicBezTo>
                    <a:pt x="1370" y="1616"/>
                    <a:pt x="1370" y="1616"/>
                    <a:pt x="1369" y="1615"/>
                  </a:cubicBezTo>
                  <a:cubicBezTo>
                    <a:pt x="1358" y="1624"/>
                    <a:pt x="1346" y="1633"/>
                    <a:pt x="1333" y="1640"/>
                  </a:cubicBezTo>
                  <a:cubicBezTo>
                    <a:pt x="1336" y="1639"/>
                    <a:pt x="1340" y="1637"/>
                    <a:pt x="1343" y="1635"/>
                  </a:cubicBezTo>
                  <a:cubicBezTo>
                    <a:pt x="1302" y="1664"/>
                    <a:pt x="1235" y="1709"/>
                    <a:pt x="1232" y="1704"/>
                  </a:cubicBezTo>
                  <a:cubicBezTo>
                    <a:pt x="1226" y="1693"/>
                    <a:pt x="1340" y="1628"/>
                    <a:pt x="1352" y="1620"/>
                  </a:cubicBezTo>
                  <a:cubicBezTo>
                    <a:pt x="1371" y="1608"/>
                    <a:pt x="1391" y="1595"/>
                    <a:pt x="1409" y="1582"/>
                  </a:cubicBezTo>
                  <a:cubicBezTo>
                    <a:pt x="1405" y="1586"/>
                    <a:pt x="1400" y="1590"/>
                    <a:pt x="1395" y="1593"/>
                  </a:cubicBezTo>
                  <a:cubicBezTo>
                    <a:pt x="1405" y="1586"/>
                    <a:pt x="1415" y="1578"/>
                    <a:pt x="1424" y="1571"/>
                  </a:cubicBezTo>
                  <a:cubicBezTo>
                    <a:pt x="1440" y="1559"/>
                    <a:pt x="1455" y="1547"/>
                    <a:pt x="1471" y="1534"/>
                  </a:cubicBezTo>
                  <a:cubicBezTo>
                    <a:pt x="1493" y="1516"/>
                    <a:pt x="1514" y="1497"/>
                    <a:pt x="1535" y="1478"/>
                  </a:cubicBezTo>
                  <a:cubicBezTo>
                    <a:pt x="1544" y="1470"/>
                    <a:pt x="1631" y="1395"/>
                    <a:pt x="1576" y="1435"/>
                  </a:cubicBezTo>
                  <a:cubicBezTo>
                    <a:pt x="1586" y="1426"/>
                    <a:pt x="1595" y="1417"/>
                    <a:pt x="1603" y="1407"/>
                  </a:cubicBezTo>
                  <a:cubicBezTo>
                    <a:pt x="1577" y="1430"/>
                    <a:pt x="1550" y="1453"/>
                    <a:pt x="1523" y="1476"/>
                  </a:cubicBezTo>
                  <a:cubicBezTo>
                    <a:pt x="1567" y="1424"/>
                    <a:pt x="1623" y="1384"/>
                    <a:pt x="1669" y="1334"/>
                  </a:cubicBezTo>
                  <a:cubicBezTo>
                    <a:pt x="1661" y="1342"/>
                    <a:pt x="1652" y="1350"/>
                    <a:pt x="1644" y="1358"/>
                  </a:cubicBezTo>
                  <a:cubicBezTo>
                    <a:pt x="1675" y="1323"/>
                    <a:pt x="1709" y="1290"/>
                    <a:pt x="1739" y="1253"/>
                  </a:cubicBezTo>
                  <a:cubicBezTo>
                    <a:pt x="1769" y="1215"/>
                    <a:pt x="1789" y="1165"/>
                    <a:pt x="1828" y="1135"/>
                  </a:cubicBezTo>
                  <a:cubicBezTo>
                    <a:pt x="1835" y="1124"/>
                    <a:pt x="1842" y="1114"/>
                    <a:pt x="1849" y="1103"/>
                  </a:cubicBezTo>
                  <a:cubicBezTo>
                    <a:pt x="1856" y="1093"/>
                    <a:pt x="1909" y="1021"/>
                    <a:pt x="1861" y="1076"/>
                  </a:cubicBezTo>
                  <a:cubicBezTo>
                    <a:pt x="1869" y="1064"/>
                    <a:pt x="1877" y="1051"/>
                    <a:pt x="1884" y="1039"/>
                  </a:cubicBezTo>
                  <a:cubicBezTo>
                    <a:pt x="1873" y="1055"/>
                    <a:pt x="1863" y="1066"/>
                    <a:pt x="1856" y="1069"/>
                  </a:cubicBezTo>
                  <a:cubicBezTo>
                    <a:pt x="1853" y="1073"/>
                    <a:pt x="1849" y="1079"/>
                    <a:pt x="1843" y="1086"/>
                  </a:cubicBezTo>
                  <a:cubicBezTo>
                    <a:pt x="1843" y="1087"/>
                    <a:pt x="1842" y="1088"/>
                    <a:pt x="1841" y="1089"/>
                  </a:cubicBezTo>
                  <a:cubicBezTo>
                    <a:pt x="1811" y="1117"/>
                    <a:pt x="1789" y="1173"/>
                    <a:pt x="1765" y="1202"/>
                  </a:cubicBezTo>
                  <a:cubicBezTo>
                    <a:pt x="1722" y="1255"/>
                    <a:pt x="1676" y="1305"/>
                    <a:pt x="1628" y="1354"/>
                  </a:cubicBezTo>
                  <a:cubicBezTo>
                    <a:pt x="1587" y="1397"/>
                    <a:pt x="1547" y="1441"/>
                    <a:pt x="1505" y="1483"/>
                  </a:cubicBezTo>
                  <a:cubicBezTo>
                    <a:pt x="1475" y="1491"/>
                    <a:pt x="1441" y="1529"/>
                    <a:pt x="1411" y="1563"/>
                  </a:cubicBezTo>
                  <a:cubicBezTo>
                    <a:pt x="1403" y="1566"/>
                    <a:pt x="1395" y="1569"/>
                    <a:pt x="1397" y="1567"/>
                  </a:cubicBezTo>
                  <a:cubicBezTo>
                    <a:pt x="1313" y="1625"/>
                    <a:pt x="1234" y="1692"/>
                    <a:pt x="1145" y="1742"/>
                  </a:cubicBezTo>
                  <a:cubicBezTo>
                    <a:pt x="1194" y="1715"/>
                    <a:pt x="1164" y="1733"/>
                    <a:pt x="1140" y="1746"/>
                  </a:cubicBezTo>
                  <a:cubicBezTo>
                    <a:pt x="1131" y="1752"/>
                    <a:pt x="1123" y="1756"/>
                    <a:pt x="1121" y="1758"/>
                  </a:cubicBezTo>
                  <a:cubicBezTo>
                    <a:pt x="1119" y="1759"/>
                    <a:pt x="1117" y="1760"/>
                    <a:pt x="1115" y="1761"/>
                  </a:cubicBezTo>
                  <a:cubicBezTo>
                    <a:pt x="1092" y="1774"/>
                    <a:pt x="1068" y="1786"/>
                    <a:pt x="1044" y="1798"/>
                  </a:cubicBezTo>
                  <a:cubicBezTo>
                    <a:pt x="1016" y="1812"/>
                    <a:pt x="986" y="1825"/>
                    <a:pt x="956" y="1837"/>
                  </a:cubicBezTo>
                  <a:cubicBezTo>
                    <a:pt x="956" y="1837"/>
                    <a:pt x="956" y="1837"/>
                    <a:pt x="956" y="1837"/>
                  </a:cubicBezTo>
                  <a:cubicBezTo>
                    <a:pt x="955" y="1838"/>
                    <a:pt x="953" y="1838"/>
                    <a:pt x="952" y="1839"/>
                  </a:cubicBezTo>
                  <a:cubicBezTo>
                    <a:pt x="956" y="1838"/>
                    <a:pt x="960" y="1837"/>
                    <a:pt x="964" y="1835"/>
                  </a:cubicBezTo>
                  <a:cubicBezTo>
                    <a:pt x="958" y="1837"/>
                    <a:pt x="953" y="1840"/>
                    <a:pt x="947" y="1842"/>
                  </a:cubicBezTo>
                  <a:cubicBezTo>
                    <a:pt x="947" y="1842"/>
                    <a:pt x="947" y="1842"/>
                    <a:pt x="947" y="1843"/>
                  </a:cubicBezTo>
                  <a:cubicBezTo>
                    <a:pt x="946" y="1843"/>
                    <a:pt x="945" y="1843"/>
                    <a:pt x="945" y="1843"/>
                  </a:cubicBezTo>
                  <a:cubicBezTo>
                    <a:pt x="945" y="1843"/>
                    <a:pt x="944" y="1844"/>
                    <a:pt x="944" y="1844"/>
                  </a:cubicBezTo>
                  <a:cubicBezTo>
                    <a:pt x="944" y="1844"/>
                    <a:pt x="945" y="1843"/>
                    <a:pt x="945" y="1843"/>
                  </a:cubicBezTo>
                  <a:cubicBezTo>
                    <a:pt x="945" y="1843"/>
                    <a:pt x="945" y="1843"/>
                    <a:pt x="946" y="1842"/>
                  </a:cubicBezTo>
                  <a:cubicBezTo>
                    <a:pt x="945" y="1843"/>
                    <a:pt x="942" y="1844"/>
                    <a:pt x="944" y="1843"/>
                  </a:cubicBezTo>
                  <a:cubicBezTo>
                    <a:pt x="938" y="1845"/>
                    <a:pt x="932" y="1847"/>
                    <a:pt x="926" y="1849"/>
                  </a:cubicBezTo>
                  <a:cubicBezTo>
                    <a:pt x="934" y="1846"/>
                    <a:pt x="943" y="1842"/>
                    <a:pt x="952" y="1840"/>
                  </a:cubicBezTo>
                  <a:cubicBezTo>
                    <a:pt x="953" y="1839"/>
                    <a:pt x="955" y="1838"/>
                    <a:pt x="956" y="1837"/>
                  </a:cubicBezTo>
                  <a:cubicBezTo>
                    <a:pt x="936" y="1845"/>
                    <a:pt x="915" y="1853"/>
                    <a:pt x="894" y="1860"/>
                  </a:cubicBezTo>
                  <a:cubicBezTo>
                    <a:pt x="883" y="1864"/>
                    <a:pt x="872" y="1867"/>
                    <a:pt x="861" y="1871"/>
                  </a:cubicBezTo>
                  <a:cubicBezTo>
                    <a:pt x="860" y="1871"/>
                    <a:pt x="859" y="1872"/>
                    <a:pt x="858" y="1872"/>
                  </a:cubicBezTo>
                  <a:cubicBezTo>
                    <a:pt x="859" y="1872"/>
                    <a:pt x="860" y="1871"/>
                    <a:pt x="861" y="1871"/>
                  </a:cubicBezTo>
                  <a:cubicBezTo>
                    <a:pt x="868" y="1869"/>
                    <a:pt x="882" y="1866"/>
                    <a:pt x="883" y="1864"/>
                  </a:cubicBezTo>
                  <a:cubicBezTo>
                    <a:pt x="882" y="1866"/>
                    <a:pt x="881" y="1867"/>
                    <a:pt x="880" y="1869"/>
                  </a:cubicBezTo>
                  <a:cubicBezTo>
                    <a:pt x="885" y="1867"/>
                    <a:pt x="889" y="1866"/>
                    <a:pt x="893" y="1865"/>
                  </a:cubicBezTo>
                  <a:cubicBezTo>
                    <a:pt x="898" y="1864"/>
                    <a:pt x="903" y="1863"/>
                    <a:pt x="908" y="1861"/>
                  </a:cubicBezTo>
                  <a:cubicBezTo>
                    <a:pt x="912" y="1860"/>
                    <a:pt x="917" y="1858"/>
                    <a:pt x="921" y="1856"/>
                  </a:cubicBezTo>
                  <a:cubicBezTo>
                    <a:pt x="921" y="1856"/>
                    <a:pt x="921" y="1856"/>
                    <a:pt x="922" y="1856"/>
                  </a:cubicBezTo>
                  <a:cubicBezTo>
                    <a:pt x="922" y="1856"/>
                    <a:pt x="922" y="1856"/>
                    <a:pt x="922" y="1856"/>
                  </a:cubicBezTo>
                  <a:cubicBezTo>
                    <a:pt x="922" y="1856"/>
                    <a:pt x="922" y="1856"/>
                    <a:pt x="922" y="1855"/>
                  </a:cubicBezTo>
                  <a:cubicBezTo>
                    <a:pt x="922" y="1855"/>
                    <a:pt x="922" y="1855"/>
                    <a:pt x="923" y="1855"/>
                  </a:cubicBezTo>
                  <a:cubicBezTo>
                    <a:pt x="923" y="1855"/>
                    <a:pt x="923" y="1855"/>
                    <a:pt x="923" y="1855"/>
                  </a:cubicBezTo>
                  <a:cubicBezTo>
                    <a:pt x="924" y="1855"/>
                    <a:pt x="924" y="1855"/>
                    <a:pt x="925" y="1854"/>
                  </a:cubicBezTo>
                  <a:cubicBezTo>
                    <a:pt x="926" y="1854"/>
                    <a:pt x="926" y="1854"/>
                    <a:pt x="927" y="1853"/>
                  </a:cubicBezTo>
                  <a:cubicBezTo>
                    <a:pt x="927" y="1853"/>
                    <a:pt x="928" y="1853"/>
                    <a:pt x="928" y="1853"/>
                  </a:cubicBezTo>
                  <a:cubicBezTo>
                    <a:pt x="928" y="1853"/>
                    <a:pt x="928" y="1853"/>
                    <a:pt x="928" y="1853"/>
                  </a:cubicBezTo>
                  <a:cubicBezTo>
                    <a:pt x="928" y="1853"/>
                    <a:pt x="930" y="1852"/>
                    <a:pt x="934" y="1851"/>
                  </a:cubicBezTo>
                  <a:cubicBezTo>
                    <a:pt x="934" y="1851"/>
                    <a:pt x="934" y="1850"/>
                    <a:pt x="935" y="1850"/>
                  </a:cubicBezTo>
                  <a:cubicBezTo>
                    <a:pt x="935" y="1850"/>
                    <a:pt x="935" y="1850"/>
                    <a:pt x="935" y="1850"/>
                  </a:cubicBezTo>
                  <a:cubicBezTo>
                    <a:pt x="934" y="1851"/>
                    <a:pt x="933" y="1852"/>
                    <a:pt x="932" y="1852"/>
                  </a:cubicBezTo>
                  <a:cubicBezTo>
                    <a:pt x="934" y="1852"/>
                    <a:pt x="936" y="1851"/>
                    <a:pt x="938" y="1850"/>
                  </a:cubicBezTo>
                  <a:cubicBezTo>
                    <a:pt x="928" y="1855"/>
                    <a:pt x="918" y="1859"/>
                    <a:pt x="908" y="1861"/>
                  </a:cubicBezTo>
                  <a:cubicBezTo>
                    <a:pt x="903" y="1863"/>
                    <a:pt x="898" y="1865"/>
                    <a:pt x="893" y="1867"/>
                  </a:cubicBezTo>
                  <a:cubicBezTo>
                    <a:pt x="886" y="1870"/>
                    <a:pt x="879" y="1872"/>
                    <a:pt x="873" y="1875"/>
                  </a:cubicBezTo>
                  <a:cubicBezTo>
                    <a:pt x="870" y="1877"/>
                    <a:pt x="866" y="1878"/>
                    <a:pt x="862" y="1879"/>
                  </a:cubicBezTo>
                  <a:cubicBezTo>
                    <a:pt x="866" y="1877"/>
                    <a:pt x="869" y="1876"/>
                    <a:pt x="873" y="1875"/>
                  </a:cubicBezTo>
                  <a:cubicBezTo>
                    <a:pt x="876" y="1873"/>
                    <a:pt x="878" y="1871"/>
                    <a:pt x="880" y="1869"/>
                  </a:cubicBezTo>
                  <a:cubicBezTo>
                    <a:pt x="874" y="1871"/>
                    <a:pt x="868" y="1873"/>
                    <a:pt x="862" y="1877"/>
                  </a:cubicBezTo>
                  <a:cubicBezTo>
                    <a:pt x="860" y="1878"/>
                    <a:pt x="857" y="1879"/>
                    <a:pt x="855" y="1880"/>
                  </a:cubicBezTo>
                  <a:cubicBezTo>
                    <a:pt x="858" y="1880"/>
                    <a:pt x="860" y="1879"/>
                    <a:pt x="862" y="1879"/>
                  </a:cubicBezTo>
                  <a:cubicBezTo>
                    <a:pt x="859" y="1880"/>
                    <a:pt x="855" y="1881"/>
                    <a:pt x="852" y="1883"/>
                  </a:cubicBezTo>
                  <a:cubicBezTo>
                    <a:pt x="853" y="1882"/>
                    <a:pt x="854" y="1881"/>
                    <a:pt x="855" y="1880"/>
                  </a:cubicBezTo>
                  <a:cubicBezTo>
                    <a:pt x="822" y="1887"/>
                    <a:pt x="770" y="1882"/>
                    <a:pt x="774" y="1923"/>
                  </a:cubicBezTo>
                  <a:cubicBezTo>
                    <a:pt x="777" y="1944"/>
                    <a:pt x="779" y="1965"/>
                    <a:pt x="783" y="1986"/>
                  </a:cubicBezTo>
                  <a:cubicBezTo>
                    <a:pt x="787" y="2012"/>
                    <a:pt x="792" y="2038"/>
                    <a:pt x="797" y="2064"/>
                  </a:cubicBezTo>
                  <a:cubicBezTo>
                    <a:pt x="797" y="2066"/>
                    <a:pt x="798" y="2069"/>
                    <a:pt x="798" y="2071"/>
                  </a:cubicBezTo>
                  <a:cubicBezTo>
                    <a:pt x="799" y="2074"/>
                    <a:pt x="799" y="2076"/>
                    <a:pt x="800" y="2078"/>
                  </a:cubicBezTo>
                  <a:cubicBezTo>
                    <a:pt x="801" y="2084"/>
                    <a:pt x="801" y="2089"/>
                    <a:pt x="802" y="2094"/>
                  </a:cubicBezTo>
                  <a:cubicBezTo>
                    <a:pt x="803" y="2095"/>
                    <a:pt x="803" y="2096"/>
                    <a:pt x="803" y="2097"/>
                  </a:cubicBezTo>
                  <a:cubicBezTo>
                    <a:pt x="808" y="2126"/>
                    <a:pt x="813" y="2154"/>
                    <a:pt x="817" y="2183"/>
                  </a:cubicBezTo>
                  <a:cubicBezTo>
                    <a:pt x="816" y="2181"/>
                    <a:pt x="816" y="2180"/>
                    <a:pt x="816" y="2179"/>
                  </a:cubicBezTo>
                  <a:cubicBezTo>
                    <a:pt x="816" y="2182"/>
                    <a:pt x="817" y="2186"/>
                    <a:pt x="818" y="2190"/>
                  </a:cubicBezTo>
                  <a:cubicBezTo>
                    <a:pt x="817" y="2187"/>
                    <a:pt x="817" y="2185"/>
                    <a:pt x="817" y="2183"/>
                  </a:cubicBezTo>
                  <a:cubicBezTo>
                    <a:pt x="817" y="2184"/>
                    <a:pt x="818" y="2186"/>
                    <a:pt x="818" y="2187"/>
                  </a:cubicBezTo>
                  <a:cubicBezTo>
                    <a:pt x="818" y="2174"/>
                    <a:pt x="819" y="2160"/>
                    <a:pt x="819" y="2155"/>
                  </a:cubicBezTo>
                  <a:cubicBezTo>
                    <a:pt x="819" y="2147"/>
                    <a:pt x="819" y="2139"/>
                    <a:pt x="818" y="2131"/>
                  </a:cubicBezTo>
                  <a:cubicBezTo>
                    <a:pt x="824" y="2141"/>
                    <a:pt x="827" y="2146"/>
                    <a:pt x="828" y="2149"/>
                  </a:cubicBezTo>
                  <a:cubicBezTo>
                    <a:pt x="827" y="2146"/>
                    <a:pt x="823" y="2144"/>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4"/>
                  </a:cubicBezTo>
                  <a:cubicBezTo>
                    <a:pt x="824" y="2154"/>
                    <a:pt x="824" y="2154"/>
                    <a:pt x="824" y="2154"/>
                  </a:cubicBezTo>
                  <a:cubicBezTo>
                    <a:pt x="824" y="2154"/>
                    <a:pt x="824" y="2154"/>
                    <a:pt x="824" y="2154"/>
                  </a:cubicBezTo>
                  <a:cubicBezTo>
                    <a:pt x="824" y="2154"/>
                    <a:pt x="824" y="2154"/>
                    <a:pt x="824" y="2154"/>
                  </a:cubicBezTo>
                  <a:cubicBezTo>
                    <a:pt x="824" y="2154"/>
                    <a:pt x="824" y="2154"/>
                    <a:pt x="824" y="2154"/>
                  </a:cubicBezTo>
                  <a:cubicBezTo>
                    <a:pt x="824" y="2154"/>
                    <a:pt x="824" y="2154"/>
                    <a:pt x="824" y="2154"/>
                  </a:cubicBezTo>
                  <a:cubicBezTo>
                    <a:pt x="827" y="2178"/>
                    <a:pt x="829" y="2201"/>
                    <a:pt x="829" y="2225"/>
                  </a:cubicBezTo>
                  <a:cubicBezTo>
                    <a:pt x="828" y="2224"/>
                    <a:pt x="826" y="2223"/>
                    <a:pt x="825" y="2221"/>
                  </a:cubicBezTo>
                  <a:cubicBezTo>
                    <a:pt x="812" y="2220"/>
                    <a:pt x="801" y="2216"/>
                    <a:pt x="790" y="2210"/>
                  </a:cubicBezTo>
                  <a:cubicBezTo>
                    <a:pt x="801" y="2214"/>
                    <a:pt x="812" y="2217"/>
                    <a:pt x="824" y="2220"/>
                  </a:cubicBezTo>
                  <a:cubicBezTo>
                    <a:pt x="820" y="2214"/>
                    <a:pt x="819" y="2204"/>
                    <a:pt x="818" y="2194"/>
                  </a:cubicBezTo>
                  <a:cubicBezTo>
                    <a:pt x="818" y="2193"/>
                    <a:pt x="818" y="2191"/>
                    <a:pt x="818" y="2190"/>
                  </a:cubicBezTo>
                  <a:cubicBezTo>
                    <a:pt x="819" y="2198"/>
                    <a:pt x="819" y="2206"/>
                    <a:pt x="820" y="2214"/>
                  </a:cubicBezTo>
                  <a:cubicBezTo>
                    <a:pt x="814" y="2212"/>
                    <a:pt x="808" y="2210"/>
                    <a:pt x="802" y="2208"/>
                  </a:cubicBezTo>
                  <a:cubicBezTo>
                    <a:pt x="802" y="2208"/>
                    <a:pt x="802" y="2208"/>
                    <a:pt x="802" y="2208"/>
                  </a:cubicBezTo>
                  <a:cubicBezTo>
                    <a:pt x="796" y="2205"/>
                    <a:pt x="789" y="2203"/>
                    <a:pt x="783" y="2201"/>
                  </a:cubicBezTo>
                  <a:cubicBezTo>
                    <a:pt x="771" y="2197"/>
                    <a:pt x="758" y="2194"/>
                    <a:pt x="746" y="2190"/>
                  </a:cubicBezTo>
                  <a:cubicBezTo>
                    <a:pt x="753" y="2193"/>
                    <a:pt x="760" y="2196"/>
                    <a:pt x="767" y="2201"/>
                  </a:cubicBezTo>
                  <a:cubicBezTo>
                    <a:pt x="743" y="2194"/>
                    <a:pt x="719" y="2186"/>
                    <a:pt x="695" y="2180"/>
                  </a:cubicBezTo>
                  <a:cubicBezTo>
                    <a:pt x="688" y="2178"/>
                    <a:pt x="682" y="2176"/>
                    <a:pt x="676" y="2174"/>
                  </a:cubicBezTo>
                  <a:cubicBezTo>
                    <a:pt x="675" y="2174"/>
                    <a:pt x="674" y="2174"/>
                    <a:pt x="673" y="2173"/>
                  </a:cubicBezTo>
                  <a:cubicBezTo>
                    <a:pt x="656" y="2161"/>
                    <a:pt x="635" y="2157"/>
                    <a:pt x="615" y="2154"/>
                  </a:cubicBezTo>
                  <a:cubicBezTo>
                    <a:pt x="614" y="2154"/>
                    <a:pt x="602" y="2150"/>
                    <a:pt x="590" y="2147"/>
                  </a:cubicBezTo>
                  <a:cubicBezTo>
                    <a:pt x="579" y="2144"/>
                    <a:pt x="568" y="2142"/>
                    <a:pt x="570" y="2143"/>
                  </a:cubicBezTo>
                  <a:cubicBezTo>
                    <a:pt x="570" y="2143"/>
                    <a:pt x="570" y="2143"/>
                    <a:pt x="570" y="2143"/>
                  </a:cubicBezTo>
                  <a:cubicBezTo>
                    <a:pt x="570" y="2143"/>
                    <a:pt x="570" y="2143"/>
                    <a:pt x="570" y="2143"/>
                  </a:cubicBezTo>
                  <a:cubicBezTo>
                    <a:pt x="570" y="2144"/>
                    <a:pt x="570" y="2144"/>
                    <a:pt x="570" y="2144"/>
                  </a:cubicBezTo>
                  <a:cubicBezTo>
                    <a:pt x="570" y="2144"/>
                    <a:pt x="570" y="2144"/>
                    <a:pt x="570" y="2144"/>
                  </a:cubicBezTo>
                  <a:cubicBezTo>
                    <a:pt x="570" y="2144"/>
                    <a:pt x="570" y="2144"/>
                    <a:pt x="571" y="2144"/>
                  </a:cubicBezTo>
                  <a:cubicBezTo>
                    <a:pt x="571" y="2144"/>
                    <a:pt x="571" y="2144"/>
                    <a:pt x="571" y="2144"/>
                  </a:cubicBezTo>
                  <a:cubicBezTo>
                    <a:pt x="571" y="2144"/>
                    <a:pt x="571" y="2144"/>
                    <a:pt x="571" y="2144"/>
                  </a:cubicBezTo>
                  <a:cubicBezTo>
                    <a:pt x="571" y="2144"/>
                    <a:pt x="571" y="2144"/>
                    <a:pt x="571" y="2144"/>
                  </a:cubicBezTo>
                  <a:cubicBezTo>
                    <a:pt x="571" y="2144"/>
                    <a:pt x="571" y="2144"/>
                    <a:pt x="571" y="2144"/>
                  </a:cubicBezTo>
                  <a:cubicBezTo>
                    <a:pt x="569" y="2143"/>
                    <a:pt x="566" y="2143"/>
                    <a:pt x="563" y="2142"/>
                  </a:cubicBezTo>
                  <a:cubicBezTo>
                    <a:pt x="509" y="2125"/>
                    <a:pt x="454" y="2107"/>
                    <a:pt x="402" y="2085"/>
                  </a:cubicBezTo>
                  <a:cubicBezTo>
                    <a:pt x="367" y="2071"/>
                    <a:pt x="332" y="2056"/>
                    <a:pt x="297" y="2043"/>
                  </a:cubicBezTo>
                  <a:cubicBezTo>
                    <a:pt x="286" y="2039"/>
                    <a:pt x="229" y="2030"/>
                    <a:pt x="225" y="2033"/>
                  </a:cubicBezTo>
                  <a:cubicBezTo>
                    <a:pt x="177" y="2002"/>
                    <a:pt x="116" y="2006"/>
                    <a:pt x="65" y="1981"/>
                  </a:cubicBezTo>
                  <a:cubicBezTo>
                    <a:pt x="81" y="1971"/>
                    <a:pt x="98" y="1956"/>
                    <a:pt x="116" y="1951"/>
                  </a:cubicBezTo>
                  <a:cubicBezTo>
                    <a:pt x="125" y="1949"/>
                    <a:pt x="143" y="1931"/>
                    <a:pt x="135" y="1936"/>
                  </a:cubicBezTo>
                  <a:cubicBezTo>
                    <a:pt x="162" y="1916"/>
                    <a:pt x="193" y="1901"/>
                    <a:pt x="217" y="1877"/>
                  </a:cubicBezTo>
                  <a:cubicBezTo>
                    <a:pt x="199" y="1893"/>
                    <a:pt x="177" y="1904"/>
                    <a:pt x="156" y="1917"/>
                  </a:cubicBezTo>
                  <a:cubicBezTo>
                    <a:pt x="163" y="1875"/>
                    <a:pt x="230" y="1858"/>
                    <a:pt x="261" y="1839"/>
                  </a:cubicBezTo>
                  <a:cubicBezTo>
                    <a:pt x="295" y="1818"/>
                    <a:pt x="328" y="1795"/>
                    <a:pt x="361" y="1772"/>
                  </a:cubicBezTo>
                  <a:cubicBezTo>
                    <a:pt x="368" y="1767"/>
                    <a:pt x="375" y="1762"/>
                    <a:pt x="382" y="1757"/>
                  </a:cubicBezTo>
                  <a:cubicBezTo>
                    <a:pt x="382" y="1757"/>
                    <a:pt x="382" y="1757"/>
                    <a:pt x="382" y="1757"/>
                  </a:cubicBezTo>
                  <a:cubicBezTo>
                    <a:pt x="382" y="1757"/>
                    <a:pt x="382" y="1757"/>
                    <a:pt x="382" y="1757"/>
                  </a:cubicBezTo>
                  <a:cubicBezTo>
                    <a:pt x="384" y="1755"/>
                    <a:pt x="387" y="1753"/>
                    <a:pt x="389" y="1752"/>
                  </a:cubicBezTo>
                  <a:cubicBezTo>
                    <a:pt x="389" y="1752"/>
                    <a:pt x="389" y="1752"/>
                    <a:pt x="389" y="1752"/>
                  </a:cubicBezTo>
                  <a:cubicBezTo>
                    <a:pt x="389" y="1752"/>
                    <a:pt x="389" y="1752"/>
                    <a:pt x="389" y="1752"/>
                  </a:cubicBezTo>
                  <a:cubicBezTo>
                    <a:pt x="389" y="1752"/>
                    <a:pt x="389" y="1752"/>
                    <a:pt x="389" y="1752"/>
                  </a:cubicBezTo>
                  <a:cubicBezTo>
                    <a:pt x="396" y="1747"/>
                    <a:pt x="403" y="1742"/>
                    <a:pt x="410" y="1737"/>
                  </a:cubicBezTo>
                  <a:cubicBezTo>
                    <a:pt x="421" y="1729"/>
                    <a:pt x="503" y="1679"/>
                    <a:pt x="429" y="1716"/>
                  </a:cubicBezTo>
                  <a:cubicBezTo>
                    <a:pt x="434" y="1713"/>
                    <a:pt x="444" y="1705"/>
                    <a:pt x="459" y="1694"/>
                  </a:cubicBezTo>
                  <a:cubicBezTo>
                    <a:pt x="457" y="1695"/>
                    <a:pt x="456" y="1694"/>
                    <a:pt x="455" y="1694"/>
                  </a:cubicBezTo>
                  <a:cubicBezTo>
                    <a:pt x="476" y="1680"/>
                    <a:pt x="490" y="1652"/>
                    <a:pt x="518" y="1648"/>
                  </a:cubicBezTo>
                  <a:cubicBezTo>
                    <a:pt x="518" y="1648"/>
                    <a:pt x="518" y="1648"/>
                    <a:pt x="519" y="1648"/>
                  </a:cubicBezTo>
                  <a:cubicBezTo>
                    <a:pt x="519" y="1648"/>
                    <a:pt x="519" y="1648"/>
                    <a:pt x="519" y="1648"/>
                  </a:cubicBezTo>
                  <a:cubicBezTo>
                    <a:pt x="511" y="1654"/>
                    <a:pt x="502" y="1660"/>
                    <a:pt x="494" y="1666"/>
                  </a:cubicBezTo>
                  <a:cubicBezTo>
                    <a:pt x="496" y="1665"/>
                    <a:pt x="497" y="1665"/>
                    <a:pt x="498" y="1664"/>
                  </a:cubicBezTo>
                  <a:cubicBezTo>
                    <a:pt x="522" y="1647"/>
                    <a:pt x="549" y="1626"/>
                    <a:pt x="575" y="1608"/>
                  </a:cubicBezTo>
                  <a:cubicBezTo>
                    <a:pt x="578" y="1605"/>
                    <a:pt x="581" y="1603"/>
                    <a:pt x="584" y="1601"/>
                  </a:cubicBezTo>
                  <a:cubicBezTo>
                    <a:pt x="631" y="1567"/>
                    <a:pt x="670" y="1540"/>
                    <a:pt x="673" y="1542"/>
                  </a:cubicBezTo>
                  <a:cubicBezTo>
                    <a:pt x="676" y="1545"/>
                    <a:pt x="679" y="1549"/>
                    <a:pt x="682" y="1552"/>
                  </a:cubicBezTo>
                  <a:cubicBezTo>
                    <a:pt x="683" y="1553"/>
                    <a:pt x="683" y="1554"/>
                    <a:pt x="684" y="1556"/>
                  </a:cubicBezTo>
                  <a:cubicBezTo>
                    <a:pt x="685" y="1557"/>
                    <a:pt x="687" y="1559"/>
                    <a:pt x="688" y="1561"/>
                  </a:cubicBezTo>
                  <a:cubicBezTo>
                    <a:pt x="687" y="1560"/>
                    <a:pt x="685" y="1559"/>
                    <a:pt x="684" y="1557"/>
                  </a:cubicBezTo>
                  <a:cubicBezTo>
                    <a:pt x="683" y="1556"/>
                    <a:pt x="682" y="1555"/>
                    <a:pt x="681" y="1555"/>
                  </a:cubicBezTo>
                  <a:cubicBezTo>
                    <a:pt x="679" y="1552"/>
                    <a:pt x="676" y="1550"/>
                    <a:pt x="673" y="1548"/>
                  </a:cubicBezTo>
                  <a:cubicBezTo>
                    <a:pt x="675" y="1551"/>
                    <a:pt x="677" y="1557"/>
                    <a:pt x="679" y="1565"/>
                  </a:cubicBezTo>
                  <a:cubicBezTo>
                    <a:pt x="682" y="1574"/>
                    <a:pt x="684" y="1584"/>
                    <a:pt x="687" y="1597"/>
                  </a:cubicBezTo>
                  <a:cubicBezTo>
                    <a:pt x="707" y="1680"/>
                    <a:pt x="739" y="1837"/>
                    <a:pt x="779" y="1824"/>
                  </a:cubicBezTo>
                  <a:cubicBezTo>
                    <a:pt x="776" y="1825"/>
                    <a:pt x="772" y="1827"/>
                    <a:pt x="769" y="1829"/>
                  </a:cubicBezTo>
                  <a:cubicBezTo>
                    <a:pt x="788" y="1828"/>
                    <a:pt x="826" y="1813"/>
                    <a:pt x="865" y="1795"/>
                  </a:cubicBezTo>
                  <a:cubicBezTo>
                    <a:pt x="876" y="1790"/>
                    <a:pt x="888" y="1784"/>
                    <a:pt x="900" y="1778"/>
                  </a:cubicBezTo>
                  <a:cubicBezTo>
                    <a:pt x="947" y="1755"/>
                    <a:pt x="990" y="1731"/>
                    <a:pt x="1001" y="1725"/>
                  </a:cubicBezTo>
                  <a:cubicBezTo>
                    <a:pt x="1038" y="1706"/>
                    <a:pt x="1074" y="1687"/>
                    <a:pt x="1110" y="1666"/>
                  </a:cubicBezTo>
                  <a:cubicBezTo>
                    <a:pt x="1123" y="1659"/>
                    <a:pt x="1136" y="1652"/>
                    <a:pt x="1148" y="1645"/>
                  </a:cubicBezTo>
                  <a:cubicBezTo>
                    <a:pt x="1279" y="1569"/>
                    <a:pt x="1403" y="1484"/>
                    <a:pt x="1522" y="1388"/>
                  </a:cubicBezTo>
                  <a:cubicBezTo>
                    <a:pt x="1521" y="1388"/>
                    <a:pt x="1521" y="1388"/>
                    <a:pt x="1521" y="1387"/>
                  </a:cubicBezTo>
                  <a:cubicBezTo>
                    <a:pt x="1538" y="1352"/>
                    <a:pt x="1575" y="1329"/>
                    <a:pt x="1606" y="1304"/>
                  </a:cubicBezTo>
                  <a:cubicBezTo>
                    <a:pt x="1595" y="1319"/>
                    <a:pt x="1633" y="1284"/>
                    <a:pt x="1634" y="1281"/>
                  </a:cubicBezTo>
                  <a:cubicBezTo>
                    <a:pt x="1626" y="1289"/>
                    <a:pt x="1616" y="1297"/>
                    <a:pt x="1607" y="1304"/>
                  </a:cubicBezTo>
                  <a:cubicBezTo>
                    <a:pt x="1609" y="1301"/>
                    <a:pt x="1613" y="1296"/>
                    <a:pt x="1620" y="1288"/>
                  </a:cubicBezTo>
                  <a:cubicBezTo>
                    <a:pt x="1620" y="1288"/>
                    <a:pt x="1620" y="1288"/>
                    <a:pt x="1620" y="1288"/>
                  </a:cubicBezTo>
                  <a:cubicBezTo>
                    <a:pt x="1648" y="1259"/>
                    <a:pt x="1676" y="1232"/>
                    <a:pt x="1702" y="1203"/>
                  </a:cubicBezTo>
                  <a:cubicBezTo>
                    <a:pt x="1673" y="1230"/>
                    <a:pt x="1720" y="1180"/>
                    <a:pt x="1720" y="1179"/>
                  </a:cubicBezTo>
                  <a:cubicBezTo>
                    <a:pt x="1757" y="1133"/>
                    <a:pt x="1789" y="1082"/>
                    <a:pt x="1830" y="1038"/>
                  </a:cubicBezTo>
                  <a:cubicBezTo>
                    <a:pt x="1822" y="1052"/>
                    <a:pt x="1858" y="995"/>
                    <a:pt x="1866" y="984"/>
                  </a:cubicBezTo>
                  <a:cubicBezTo>
                    <a:pt x="1858" y="995"/>
                    <a:pt x="1849" y="1006"/>
                    <a:pt x="1841" y="1017"/>
                  </a:cubicBezTo>
                  <a:cubicBezTo>
                    <a:pt x="1856" y="995"/>
                    <a:pt x="1870" y="972"/>
                    <a:pt x="1884" y="949"/>
                  </a:cubicBezTo>
                  <a:cubicBezTo>
                    <a:pt x="1888" y="942"/>
                    <a:pt x="1893" y="935"/>
                    <a:pt x="1897" y="927"/>
                  </a:cubicBezTo>
                  <a:cubicBezTo>
                    <a:pt x="1905" y="914"/>
                    <a:pt x="1913" y="901"/>
                    <a:pt x="1920" y="888"/>
                  </a:cubicBezTo>
                  <a:cubicBezTo>
                    <a:pt x="1913" y="898"/>
                    <a:pt x="1906" y="908"/>
                    <a:pt x="1899" y="919"/>
                  </a:cubicBezTo>
                  <a:cubicBezTo>
                    <a:pt x="1899" y="919"/>
                    <a:pt x="1899" y="919"/>
                    <a:pt x="1899" y="919"/>
                  </a:cubicBezTo>
                  <a:cubicBezTo>
                    <a:pt x="1899" y="920"/>
                    <a:pt x="1899" y="920"/>
                    <a:pt x="1899" y="920"/>
                  </a:cubicBezTo>
                  <a:cubicBezTo>
                    <a:pt x="1899" y="919"/>
                    <a:pt x="1899" y="917"/>
                    <a:pt x="1899" y="916"/>
                  </a:cubicBezTo>
                  <a:cubicBezTo>
                    <a:pt x="1898" y="918"/>
                    <a:pt x="1897" y="920"/>
                    <a:pt x="1895" y="923"/>
                  </a:cubicBezTo>
                  <a:cubicBezTo>
                    <a:pt x="1892" y="929"/>
                    <a:pt x="1888" y="936"/>
                    <a:pt x="1883" y="943"/>
                  </a:cubicBezTo>
                  <a:cubicBezTo>
                    <a:pt x="1879" y="949"/>
                    <a:pt x="1875" y="955"/>
                    <a:pt x="1872" y="961"/>
                  </a:cubicBezTo>
                  <a:cubicBezTo>
                    <a:pt x="1876" y="952"/>
                    <a:pt x="1880" y="946"/>
                    <a:pt x="1883" y="941"/>
                  </a:cubicBezTo>
                  <a:cubicBezTo>
                    <a:pt x="1887" y="933"/>
                    <a:pt x="1890" y="928"/>
                    <a:pt x="1895" y="922"/>
                  </a:cubicBezTo>
                  <a:cubicBezTo>
                    <a:pt x="1896" y="920"/>
                    <a:pt x="1898" y="917"/>
                    <a:pt x="1899" y="915"/>
                  </a:cubicBezTo>
                  <a:cubicBezTo>
                    <a:pt x="1899" y="915"/>
                    <a:pt x="1899" y="915"/>
                    <a:pt x="1899" y="916"/>
                  </a:cubicBezTo>
                  <a:cubicBezTo>
                    <a:pt x="1900" y="915"/>
                    <a:pt x="1900" y="914"/>
                    <a:pt x="1900" y="914"/>
                  </a:cubicBezTo>
                  <a:cubicBezTo>
                    <a:pt x="1900" y="914"/>
                    <a:pt x="1900" y="914"/>
                    <a:pt x="1899" y="915"/>
                  </a:cubicBezTo>
                  <a:cubicBezTo>
                    <a:pt x="1900" y="911"/>
                    <a:pt x="1903" y="908"/>
                    <a:pt x="1906" y="907"/>
                  </a:cubicBezTo>
                  <a:cubicBezTo>
                    <a:pt x="1906" y="907"/>
                    <a:pt x="1906" y="907"/>
                    <a:pt x="1906" y="907"/>
                  </a:cubicBezTo>
                  <a:cubicBezTo>
                    <a:pt x="1906" y="907"/>
                    <a:pt x="1906" y="907"/>
                    <a:pt x="1906" y="907"/>
                  </a:cubicBezTo>
                  <a:cubicBezTo>
                    <a:pt x="1906" y="906"/>
                    <a:pt x="1906" y="906"/>
                    <a:pt x="1906" y="906"/>
                  </a:cubicBezTo>
                  <a:cubicBezTo>
                    <a:pt x="1906" y="906"/>
                    <a:pt x="1906" y="906"/>
                    <a:pt x="1906" y="906"/>
                  </a:cubicBezTo>
                  <a:cubicBezTo>
                    <a:pt x="1906" y="906"/>
                    <a:pt x="1906" y="906"/>
                    <a:pt x="1906" y="906"/>
                  </a:cubicBezTo>
                  <a:cubicBezTo>
                    <a:pt x="1906" y="906"/>
                    <a:pt x="1906" y="906"/>
                    <a:pt x="1906" y="906"/>
                  </a:cubicBezTo>
                  <a:cubicBezTo>
                    <a:pt x="1906" y="906"/>
                    <a:pt x="1906" y="906"/>
                    <a:pt x="1906" y="906"/>
                  </a:cubicBezTo>
                  <a:cubicBezTo>
                    <a:pt x="1906" y="906"/>
                    <a:pt x="1906" y="907"/>
                    <a:pt x="1906" y="907"/>
                  </a:cubicBezTo>
                  <a:cubicBezTo>
                    <a:pt x="1906" y="907"/>
                    <a:pt x="1906" y="907"/>
                    <a:pt x="1906" y="907"/>
                  </a:cubicBezTo>
                  <a:cubicBezTo>
                    <a:pt x="1906" y="907"/>
                    <a:pt x="1906" y="907"/>
                    <a:pt x="1906" y="907"/>
                  </a:cubicBezTo>
                  <a:cubicBezTo>
                    <a:pt x="1907" y="905"/>
                    <a:pt x="1907" y="905"/>
                    <a:pt x="1906" y="907"/>
                  </a:cubicBezTo>
                  <a:cubicBezTo>
                    <a:pt x="1914" y="895"/>
                    <a:pt x="1922" y="883"/>
                    <a:pt x="1930" y="871"/>
                  </a:cubicBezTo>
                  <a:cubicBezTo>
                    <a:pt x="1931" y="868"/>
                    <a:pt x="1932" y="866"/>
                    <a:pt x="1934" y="864"/>
                  </a:cubicBezTo>
                  <a:cubicBezTo>
                    <a:pt x="1937" y="858"/>
                    <a:pt x="1940" y="852"/>
                    <a:pt x="1944" y="846"/>
                  </a:cubicBezTo>
                  <a:cubicBezTo>
                    <a:pt x="1952" y="833"/>
                    <a:pt x="1959" y="819"/>
                    <a:pt x="1967" y="806"/>
                  </a:cubicBezTo>
                  <a:cubicBezTo>
                    <a:pt x="1965" y="805"/>
                    <a:pt x="1970" y="785"/>
                    <a:pt x="1971" y="784"/>
                  </a:cubicBezTo>
                  <a:cubicBezTo>
                    <a:pt x="1980" y="764"/>
                    <a:pt x="1991" y="745"/>
                    <a:pt x="2001" y="726"/>
                  </a:cubicBezTo>
                  <a:cubicBezTo>
                    <a:pt x="2031" y="670"/>
                    <a:pt x="2048" y="605"/>
                    <a:pt x="2071" y="545"/>
                  </a:cubicBezTo>
                  <a:cubicBezTo>
                    <a:pt x="2074" y="534"/>
                    <a:pt x="2077" y="522"/>
                    <a:pt x="2081" y="511"/>
                  </a:cubicBezTo>
                  <a:cubicBezTo>
                    <a:pt x="2104" y="486"/>
                    <a:pt x="2115" y="408"/>
                    <a:pt x="2116" y="378"/>
                  </a:cubicBezTo>
                  <a:cubicBezTo>
                    <a:pt x="2118" y="438"/>
                    <a:pt x="2125" y="371"/>
                    <a:pt x="2128" y="355"/>
                  </a:cubicBezTo>
                  <a:cubicBezTo>
                    <a:pt x="2129" y="347"/>
                    <a:pt x="2130" y="339"/>
                    <a:pt x="2131" y="332"/>
                  </a:cubicBezTo>
                  <a:cubicBezTo>
                    <a:pt x="2134" y="305"/>
                    <a:pt x="2135" y="279"/>
                    <a:pt x="2135" y="252"/>
                  </a:cubicBezTo>
                  <a:cubicBezTo>
                    <a:pt x="2135" y="232"/>
                    <a:pt x="2144" y="171"/>
                    <a:pt x="2144" y="172"/>
                  </a:cubicBezTo>
                  <a:cubicBezTo>
                    <a:pt x="2146" y="170"/>
                    <a:pt x="2147" y="168"/>
                    <a:pt x="2148" y="165"/>
                  </a:cubicBezTo>
                  <a:cubicBezTo>
                    <a:pt x="2148" y="165"/>
                    <a:pt x="2148" y="165"/>
                    <a:pt x="2148" y="165"/>
                  </a:cubicBezTo>
                  <a:cubicBezTo>
                    <a:pt x="2148" y="165"/>
                    <a:pt x="2148" y="165"/>
                    <a:pt x="2148" y="165"/>
                  </a:cubicBezTo>
                  <a:cubicBezTo>
                    <a:pt x="2149" y="165"/>
                    <a:pt x="2149" y="164"/>
                    <a:pt x="2149" y="163"/>
                  </a:cubicBezTo>
                  <a:cubicBezTo>
                    <a:pt x="2149" y="163"/>
                    <a:pt x="2149" y="163"/>
                    <a:pt x="2149" y="163"/>
                  </a:cubicBezTo>
                  <a:cubicBezTo>
                    <a:pt x="2150" y="159"/>
                    <a:pt x="2150" y="154"/>
                    <a:pt x="2150" y="150"/>
                  </a:cubicBezTo>
                  <a:lnTo>
                    <a:pt x="2150" y="149"/>
                  </a:lnTo>
                  <a:close/>
                  <a:moveTo>
                    <a:pt x="1839" y="1094"/>
                  </a:moveTo>
                  <a:cubicBezTo>
                    <a:pt x="1835" y="1100"/>
                    <a:pt x="1831" y="1106"/>
                    <a:pt x="1827" y="1112"/>
                  </a:cubicBezTo>
                  <a:cubicBezTo>
                    <a:pt x="1831" y="1106"/>
                    <a:pt x="1834" y="1099"/>
                    <a:pt x="1839" y="1094"/>
                  </a:cubicBezTo>
                  <a:close/>
                  <a:moveTo>
                    <a:pt x="1702" y="1291"/>
                  </a:moveTo>
                  <a:cubicBezTo>
                    <a:pt x="1702" y="1290"/>
                    <a:pt x="1702" y="1289"/>
                    <a:pt x="1703" y="1289"/>
                  </a:cubicBezTo>
                  <a:cubicBezTo>
                    <a:pt x="1703" y="1288"/>
                    <a:pt x="1703" y="1288"/>
                    <a:pt x="1704" y="1288"/>
                  </a:cubicBezTo>
                  <a:cubicBezTo>
                    <a:pt x="1709" y="1279"/>
                    <a:pt x="1716" y="1271"/>
                    <a:pt x="1723" y="1264"/>
                  </a:cubicBezTo>
                  <a:cubicBezTo>
                    <a:pt x="1717" y="1271"/>
                    <a:pt x="1711" y="1279"/>
                    <a:pt x="1705" y="1286"/>
                  </a:cubicBezTo>
                  <a:cubicBezTo>
                    <a:pt x="1706" y="1285"/>
                    <a:pt x="1707" y="1284"/>
                    <a:pt x="1707" y="1284"/>
                  </a:cubicBezTo>
                  <a:cubicBezTo>
                    <a:pt x="1706" y="1285"/>
                    <a:pt x="1699" y="1295"/>
                    <a:pt x="1702" y="1290"/>
                  </a:cubicBezTo>
                  <a:cubicBezTo>
                    <a:pt x="1702" y="1290"/>
                    <a:pt x="1702" y="1290"/>
                    <a:pt x="1702" y="1291"/>
                  </a:cubicBezTo>
                  <a:close/>
                  <a:moveTo>
                    <a:pt x="1505" y="1483"/>
                  </a:moveTo>
                  <a:cubicBezTo>
                    <a:pt x="1501" y="1488"/>
                    <a:pt x="1496" y="1492"/>
                    <a:pt x="1492" y="1497"/>
                  </a:cubicBezTo>
                  <a:cubicBezTo>
                    <a:pt x="1484" y="1505"/>
                    <a:pt x="1475" y="1513"/>
                    <a:pt x="1467" y="1521"/>
                  </a:cubicBezTo>
                  <a:cubicBezTo>
                    <a:pt x="1477" y="1507"/>
                    <a:pt x="1488" y="1489"/>
                    <a:pt x="1505" y="1483"/>
                  </a:cubicBezTo>
                  <a:close/>
                  <a:moveTo>
                    <a:pt x="834" y="2146"/>
                  </a:moveTo>
                  <a:cubicBezTo>
                    <a:pt x="837" y="2155"/>
                    <a:pt x="838" y="2163"/>
                    <a:pt x="839" y="2172"/>
                  </a:cubicBezTo>
                  <a:cubicBezTo>
                    <a:pt x="838" y="2163"/>
                    <a:pt x="836" y="2155"/>
                    <a:pt x="834" y="2146"/>
                  </a:cubicBezTo>
                  <a:close/>
                  <a:moveTo>
                    <a:pt x="829" y="2149"/>
                  </a:moveTo>
                  <a:cubicBezTo>
                    <a:pt x="829" y="2150"/>
                    <a:pt x="830" y="2151"/>
                    <a:pt x="830" y="2151"/>
                  </a:cubicBezTo>
                  <a:cubicBezTo>
                    <a:pt x="830" y="2151"/>
                    <a:pt x="829" y="2150"/>
                    <a:pt x="829" y="2149"/>
                  </a:cubicBezTo>
                  <a:close/>
                  <a:moveTo>
                    <a:pt x="671" y="2173"/>
                  </a:moveTo>
                  <a:cubicBezTo>
                    <a:pt x="648" y="2166"/>
                    <a:pt x="624" y="2159"/>
                    <a:pt x="600" y="2153"/>
                  </a:cubicBezTo>
                  <a:cubicBezTo>
                    <a:pt x="625" y="2158"/>
                    <a:pt x="654" y="2163"/>
                    <a:pt x="671" y="2173"/>
                  </a:cubicBezTo>
                  <a:close/>
                  <a:moveTo>
                    <a:pt x="389" y="1720"/>
                  </a:moveTo>
                  <a:cubicBezTo>
                    <a:pt x="389" y="1720"/>
                    <a:pt x="390" y="1718"/>
                    <a:pt x="392" y="1717"/>
                  </a:cubicBezTo>
                  <a:cubicBezTo>
                    <a:pt x="392" y="1716"/>
                    <a:pt x="392" y="1716"/>
                    <a:pt x="392" y="1716"/>
                  </a:cubicBezTo>
                  <a:cubicBezTo>
                    <a:pt x="392" y="1716"/>
                    <a:pt x="392" y="1716"/>
                    <a:pt x="392" y="1716"/>
                  </a:cubicBezTo>
                  <a:cubicBezTo>
                    <a:pt x="392" y="1716"/>
                    <a:pt x="393" y="1716"/>
                    <a:pt x="393" y="1715"/>
                  </a:cubicBezTo>
                  <a:cubicBezTo>
                    <a:pt x="393" y="1716"/>
                    <a:pt x="392" y="1716"/>
                    <a:pt x="392" y="1716"/>
                  </a:cubicBezTo>
                  <a:cubicBezTo>
                    <a:pt x="400" y="1709"/>
                    <a:pt x="409" y="1703"/>
                    <a:pt x="419" y="1698"/>
                  </a:cubicBezTo>
                  <a:cubicBezTo>
                    <a:pt x="409" y="1705"/>
                    <a:pt x="399" y="1713"/>
                    <a:pt x="389" y="1720"/>
                  </a:cubicBezTo>
                  <a:cubicBezTo>
                    <a:pt x="389" y="1720"/>
                    <a:pt x="389" y="1720"/>
                    <a:pt x="389" y="1720"/>
                  </a:cubicBezTo>
                  <a:cubicBezTo>
                    <a:pt x="389" y="1720"/>
                    <a:pt x="389" y="1720"/>
                    <a:pt x="388" y="1720"/>
                  </a:cubicBezTo>
                  <a:cubicBezTo>
                    <a:pt x="389" y="1720"/>
                    <a:pt x="389" y="1720"/>
                    <a:pt x="389" y="1720"/>
                  </a:cubicBezTo>
                  <a:close/>
                  <a:moveTo>
                    <a:pt x="325" y="1776"/>
                  </a:moveTo>
                  <a:cubicBezTo>
                    <a:pt x="325" y="1776"/>
                    <a:pt x="325" y="1776"/>
                    <a:pt x="325" y="1776"/>
                  </a:cubicBezTo>
                  <a:cubicBezTo>
                    <a:pt x="325" y="1776"/>
                    <a:pt x="325" y="1776"/>
                    <a:pt x="325" y="1776"/>
                  </a:cubicBezTo>
                  <a:cubicBezTo>
                    <a:pt x="325" y="1776"/>
                    <a:pt x="325" y="1776"/>
                    <a:pt x="325" y="1776"/>
                  </a:cubicBezTo>
                  <a:cubicBezTo>
                    <a:pt x="325" y="1776"/>
                    <a:pt x="325" y="1776"/>
                    <a:pt x="325" y="1776"/>
                  </a:cubicBezTo>
                  <a:cubicBezTo>
                    <a:pt x="325" y="1776"/>
                    <a:pt x="325" y="1776"/>
                    <a:pt x="325" y="1776"/>
                  </a:cubicBezTo>
                  <a:cubicBezTo>
                    <a:pt x="325" y="1776"/>
                    <a:pt x="325" y="1776"/>
                    <a:pt x="326" y="1776"/>
                  </a:cubicBezTo>
                  <a:cubicBezTo>
                    <a:pt x="326" y="1776"/>
                    <a:pt x="326" y="1776"/>
                    <a:pt x="326" y="1776"/>
                  </a:cubicBezTo>
                  <a:cubicBezTo>
                    <a:pt x="326" y="1776"/>
                    <a:pt x="326" y="1776"/>
                    <a:pt x="326" y="1776"/>
                  </a:cubicBezTo>
                  <a:cubicBezTo>
                    <a:pt x="326" y="1776"/>
                    <a:pt x="326" y="1776"/>
                    <a:pt x="326" y="1776"/>
                  </a:cubicBezTo>
                  <a:cubicBezTo>
                    <a:pt x="326" y="1776"/>
                    <a:pt x="326" y="1776"/>
                    <a:pt x="326" y="1776"/>
                  </a:cubicBezTo>
                  <a:cubicBezTo>
                    <a:pt x="326" y="1775"/>
                    <a:pt x="326" y="1775"/>
                    <a:pt x="326" y="1775"/>
                  </a:cubicBezTo>
                  <a:cubicBezTo>
                    <a:pt x="326" y="1776"/>
                    <a:pt x="323" y="1778"/>
                    <a:pt x="321" y="1779"/>
                  </a:cubicBezTo>
                  <a:cubicBezTo>
                    <a:pt x="321" y="1779"/>
                    <a:pt x="321" y="1779"/>
                    <a:pt x="321" y="1779"/>
                  </a:cubicBezTo>
                  <a:cubicBezTo>
                    <a:pt x="321" y="1779"/>
                    <a:pt x="321" y="1779"/>
                    <a:pt x="321" y="1779"/>
                  </a:cubicBezTo>
                  <a:cubicBezTo>
                    <a:pt x="321" y="1779"/>
                    <a:pt x="321" y="1779"/>
                    <a:pt x="321" y="1779"/>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19" y="1780"/>
                  </a:cubicBezTo>
                  <a:cubicBezTo>
                    <a:pt x="319" y="1780"/>
                    <a:pt x="319" y="1780"/>
                    <a:pt x="319" y="1781"/>
                  </a:cubicBezTo>
                  <a:cubicBezTo>
                    <a:pt x="319" y="1781"/>
                    <a:pt x="319" y="1781"/>
                    <a:pt x="319" y="1781"/>
                  </a:cubicBezTo>
                  <a:cubicBezTo>
                    <a:pt x="319" y="1781"/>
                    <a:pt x="319" y="1781"/>
                    <a:pt x="319" y="1781"/>
                  </a:cubicBezTo>
                  <a:cubicBezTo>
                    <a:pt x="319" y="1781"/>
                    <a:pt x="319" y="1781"/>
                    <a:pt x="319" y="1781"/>
                  </a:cubicBezTo>
                  <a:cubicBezTo>
                    <a:pt x="318" y="1781"/>
                    <a:pt x="318" y="1781"/>
                    <a:pt x="318" y="1781"/>
                  </a:cubicBezTo>
                  <a:cubicBezTo>
                    <a:pt x="304" y="1791"/>
                    <a:pt x="289" y="1801"/>
                    <a:pt x="273" y="1811"/>
                  </a:cubicBezTo>
                  <a:cubicBezTo>
                    <a:pt x="288" y="1799"/>
                    <a:pt x="305" y="1789"/>
                    <a:pt x="322" y="1778"/>
                  </a:cubicBezTo>
                  <a:cubicBezTo>
                    <a:pt x="322" y="1778"/>
                    <a:pt x="322" y="1778"/>
                    <a:pt x="322" y="1778"/>
                  </a:cubicBezTo>
                  <a:cubicBezTo>
                    <a:pt x="322" y="1778"/>
                    <a:pt x="322" y="1778"/>
                    <a:pt x="322" y="1778"/>
                  </a:cubicBezTo>
                  <a:cubicBezTo>
                    <a:pt x="322" y="1778"/>
                    <a:pt x="322" y="1778"/>
                    <a:pt x="323" y="1778"/>
                  </a:cubicBezTo>
                  <a:cubicBezTo>
                    <a:pt x="323" y="1778"/>
                    <a:pt x="323" y="1778"/>
                    <a:pt x="323" y="1778"/>
                  </a:cubicBezTo>
                  <a:cubicBezTo>
                    <a:pt x="323" y="1778"/>
                    <a:pt x="323" y="1778"/>
                    <a:pt x="323" y="1777"/>
                  </a:cubicBezTo>
                  <a:cubicBezTo>
                    <a:pt x="323" y="1777"/>
                    <a:pt x="323" y="1777"/>
                    <a:pt x="323" y="1777"/>
                  </a:cubicBezTo>
                  <a:cubicBezTo>
                    <a:pt x="323" y="1777"/>
                    <a:pt x="323" y="1777"/>
                    <a:pt x="323" y="1777"/>
                  </a:cubicBezTo>
                  <a:cubicBezTo>
                    <a:pt x="328" y="1774"/>
                    <a:pt x="338" y="1767"/>
                    <a:pt x="341" y="1765"/>
                  </a:cubicBezTo>
                  <a:cubicBezTo>
                    <a:pt x="336" y="1769"/>
                    <a:pt x="331" y="1772"/>
                    <a:pt x="325" y="1776"/>
                  </a:cubicBezTo>
                  <a:cubicBezTo>
                    <a:pt x="325" y="1776"/>
                    <a:pt x="325" y="1776"/>
                    <a:pt x="325" y="1776"/>
                  </a:cubicBezTo>
                  <a:cubicBezTo>
                    <a:pt x="325" y="1776"/>
                    <a:pt x="325" y="1776"/>
                    <a:pt x="325" y="1776"/>
                  </a:cubicBezTo>
                  <a:close/>
                  <a:moveTo>
                    <a:pt x="402" y="1738"/>
                  </a:moveTo>
                  <a:cubicBezTo>
                    <a:pt x="401" y="1738"/>
                    <a:pt x="401" y="1738"/>
                    <a:pt x="401" y="1738"/>
                  </a:cubicBezTo>
                  <a:cubicBezTo>
                    <a:pt x="400" y="1739"/>
                    <a:pt x="400" y="1739"/>
                    <a:pt x="400" y="1739"/>
                  </a:cubicBezTo>
                  <a:cubicBezTo>
                    <a:pt x="388" y="1748"/>
                    <a:pt x="376" y="1756"/>
                    <a:pt x="364" y="1765"/>
                  </a:cubicBezTo>
                  <a:cubicBezTo>
                    <a:pt x="376" y="1756"/>
                    <a:pt x="386" y="1738"/>
                    <a:pt x="402" y="1737"/>
                  </a:cubicBezTo>
                  <a:cubicBezTo>
                    <a:pt x="402" y="1737"/>
                    <a:pt x="403" y="1737"/>
                    <a:pt x="403" y="1737"/>
                  </a:cubicBezTo>
                  <a:cubicBezTo>
                    <a:pt x="402" y="1737"/>
                    <a:pt x="402" y="1737"/>
                    <a:pt x="402" y="1738"/>
                  </a:cubicBezTo>
                  <a:close/>
                  <a:moveTo>
                    <a:pt x="435" y="1695"/>
                  </a:moveTo>
                  <a:cubicBezTo>
                    <a:pt x="424" y="1698"/>
                    <a:pt x="362" y="1746"/>
                    <a:pt x="347" y="1755"/>
                  </a:cubicBezTo>
                  <a:cubicBezTo>
                    <a:pt x="379" y="1730"/>
                    <a:pt x="454" y="1675"/>
                    <a:pt x="435" y="1695"/>
                  </a:cubicBezTo>
                  <a:close/>
                  <a:moveTo>
                    <a:pt x="705" y="1563"/>
                  </a:moveTo>
                  <a:cubicBezTo>
                    <a:pt x="705" y="1563"/>
                    <a:pt x="705" y="1561"/>
                    <a:pt x="704" y="1559"/>
                  </a:cubicBezTo>
                  <a:cubicBezTo>
                    <a:pt x="704" y="1559"/>
                    <a:pt x="704" y="1559"/>
                    <a:pt x="704" y="1559"/>
                  </a:cubicBezTo>
                  <a:cubicBezTo>
                    <a:pt x="704" y="1558"/>
                    <a:pt x="704" y="1557"/>
                    <a:pt x="704" y="1557"/>
                  </a:cubicBezTo>
                  <a:cubicBezTo>
                    <a:pt x="703" y="1556"/>
                    <a:pt x="703" y="1556"/>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0" y="1543"/>
                    <a:pt x="697" y="1530"/>
                    <a:pt x="694" y="1518"/>
                  </a:cubicBezTo>
                  <a:cubicBezTo>
                    <a:pt x="699" y="1533"/>
                    <a:pt x="703" y="1548"/>
                    <a:pt x="705" y="1563"/>
                  </a:cubicBezTo>
                  <a:close/>
                  <a:moveTo>
                    <a:pt x="708" y="1581"/>
                  </a:moveTo>
                  <a:cubicBezTo>
                    <a:pt x="707" y="1574"/>
                    <a:pt x="705" y="1568"/>
                    <a:pt x="703" y="1561"/>
                  </a:cubicBezTo>
                  <a:cubicBezTo>
                    <a:pt x="705" y="1568"/>
                    <a:pt x="707" y="1574"/>
                    <a:pt x="708" y="1581"/>
                  </a:cubicBezTo>
                  <a:close/>
                  <a:moveTo>
                    <a:pt x="720" y="1686"/>
                  </a:moveTo>
                  <a:cubicBezTo>
                    <a:pt x="722" y="1695"/>
                    <a:pt x="723" y="1704"/>
                    <a:pt x="726" y="1712"/>
                  </a:cubicBezTo>
                  <a:cubicBezTo>
                    <a:pt x="723" y="1704"/>
                    <a:pt x="721" y="1695"/>
                    <a:pt x="720" y="1686"/>
                  </a:cubicBezTo>
                  <a:close/>
                  <a:moveTo>
                    <a:pt x="717" y="1664"/>
                  </a:moveTo>
                  <a:cubicBezTo>
                    <a:pt x="717" y="1663"/>
                    <a:pt x="717" y="1662"/>
                    <a:pt x="716" y="1661"/>
                  </a:cubicBezTo>
                  <a:cubicBezTo>
                    <a:pt x="711" y="1649"/>
                    <a:pt x="707" y="1637"/>
                    <a:pt x="707" y="1625"/>
                  </a:cubicBezTo>
                  <a:cubicBezTo>
                    <a:pt x="708" y="1621"/>
                    <a:pt x="708" y="1616"/>
                    <a:pt x="707" y="1613"/>
                  </a:cubicBezTo>
                  <a:cubicBezTo>
                    <a:pt x="707" y="1613"/>
                    <a:pt x="707" y="1613"/>
                    <a:pt x="707" y="1613"/>
                  </a:cubicBezTo>
                  <a:cubicBezTo>
                    <a:pt x="707" y="1612"/>
                    <a:pt x="707" y="1612"/>
                    <a:pt x="707" y="1611"/>
                  </a:cubicBezTo>
                  <a:cubicBezTo>
                    <a:pt x="707" y="1612"/>
                    <a:pt x="706" y="1613"/>
                    <a:pt x="706" y="1616"/>
                  </a:cubicBezTo>
                  <a:cubicBezTo>
                    <a:pt x="706" y="1616"/>
                    <a:pt x="706" y="1615"/>
                    <a:pt x="706" y="1615"/>
                  </a:cubicBezTo>
                  <a:cubicBezTo>
                    <a:pt x="704" y="1606"/>
                    <a:pt x="704" y="1604"/>
                    <a:pt x="706" y="1607"/>
                  </a:cubicBezTo>
                  <a:cubicBezTo>
                    <a:pt x="706" y="1607"/>
                    <a:pt x="706" y="1607"/>
                    <a:pt x="706" y="1607"/>
                  </a:cubicBezTo>
                  <a:cubicBezTo>
                    <a:pt x="706" y="1607"/>
                    <a:pt x="706" y="1606"/>
                    <a:pt x="706" y="1606"/>
                  </a:cubicBezTo>
                  <a:cubicBezTo>
                    <a:pt x="705" y="1603"/>
                    <a:pt x="704" y="1599"/>
                    <a:pt x="703" y="1596"/>
                  </a:cubicBezTo>
                  <a:cubicBezTo>
                    <a:pt x="703" y="1596"/>
                    <a:pt x="703" y="1596"/>
                    <a:pt x="703" y="1595"/>
                  </a:cubicBezTo>
                  <a:cubicBezTo>
                    <a:pt x="701" y="1589"/>
                    <a:pt x="700" y="1583"/>
                    <a:pt x="698" y="1576"/>
                  </a:cubicBezTo>
                  <a:cubicBezTo>
                    <a:pt x="698" y="1576"/>
                    <a:pt x="698" y="1575"/>
                    <a:pt x="698" y="1575"/>
                  </a:cubicBezTo>
                  <a:cubicBezTo>
                    <a:pt x="698" y="1576"/>
                    <a:pt x="698" y="1576"/>
                    <a:pt x="699" y="1577"/>
                  </a:cubicBezTo>
                  <a:cubicBezTo>
                    <a:pt x="705" y="1595"/>
                    <a:pt x="709" y="1613"/>
                    <a:pt x="714" y="1631"/>
                  </a:cubicBezTo>
                  <a:cubicBezTo>
                    <a:pt x="719" y="1652"/>
                    <a:pt x="723" y="1672"/>
                    <a:pt x="728" y="1692"/>
                  </a:cubicBezTo>
                  <a:cubicBezTo>
                    <a:pt x="725" y="1683"/>
                    <a:pt x="721" y="1674"/>
                    <a:pt x="717" y="1664"/>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1" y="1727"/>
                    <a:pt x="981" y="1727"/>
                  </a:cubicBezTo>
                  <a:cubicBezTo>
                    <a:pt x="981" y="1727"/>
                    <a:pt x="980" y="1728"/>
                    <a:pt x="980"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8" y="1728"/>
                    <a:pt x="978" y="1728"/>
                    <a:pt x="978" y="1728"/>
                  </a:cubicBezTo>
                  <a:cubicBezTo>
                    <a:pt x="978" y="1728"/>
                    <a:pt x="978" y="1728"/>
                    <a:pt x="978" y="1729"/>
                  </a:cubicBezTo>
                  <a:cubicBezTo>
                    <a:pt x="978" y="1729"/>
                    <a:pt x="978" y="1729"/>
                    <a:pt x="978" y="1729"/>
                  </a:cubicBezTo>
                  <a:cubicBezTo>
                    <a:pt x="978"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30"/>
                    <a:pt x="975" y="1730"/>
                    <a:pt x="975" y="1730"/>
                  </a:cubicBezTo>
                  <a:cubicBezTo>
                    <a:pt x="975" y="1730"/>
                    <a:pt x="975" y="1730"/>
                    <a:pt x="975" y="1730"/>
                  </a:cubicBezTo>
                  <a:cubicBezTo>
                    <a:pt x="975" y="1730"/>
                    <a:pt x="975" y="1730"/>
                    <a:pt x="975" y="1730"/>
                  </a:cubicBezTo>
                  <a:cubicBezTo>
                    <a:pt x="975" y="1730"/>
                    <a:pt x="975" y="1730"/>
                    <a:pt x="975" y="1730"/>
                  </a:cubicBezTo>
                  <a:cubicBezTo>
                    <a:pt x="975" y="1730"/>
                    <a:pt x="975" y="1730"/>
                    <a:pt x="975" y="1730"/>
                  </a:cubicBezTo>
                  <a:cubicBezTo>
                    <a:pt x="975" y="1730"/>
                    <a:pt x="975" y="1730"/>
                    <a:pt x="974" y="1730"/>
                  </a:cubicBezTo>
                  <a:cubicBezTo>
                    <a:pt x="974" y="1730"/>
                    <a:pt x="974" y="1730"/>
                    <a:pt x="974" y="1730"/>
                  </a:cubicBezTo>
                  <a:cubicBezTo>
                    <a:pt x="974" y="1730"/>
                    <a:pt x="974" y="1730"/>
                    <a:pt x="973" y="1730"/>
                  </a:cubicBezTo>
                  <a:cubicBezTo>
                    <a:pt x="973" y="1730"/>
                    <a:pt x="973" y="1730"/>
                    <a:pt x="973" y="1730"/>
                  </a:cubicBezTo>
                  <a:cubicBezTo>
                    <a:pt x="975" y="1729"/>
                    <a:pt x="1029" y="1703"/>
                    <a:pt x="1040" y="1699"/>
                  </a:cubicBezTo>
                  <a:cubicBezTo>
                    <a:pt x="1022" y="1711"/>
                    <a:pt x="1002" y="1719"/>
                    <a:pt x="982" y="1727"/>
                  </a:cubicBezTo>
                  <a:close/>
                  <a:moveTo>
                    <a:pt x="1053" y="1690"/>
                  </a:moveTo>
                  <a:cubicBezTo>
                    <a:pt x="1053" y="1690"/>
                    <a:pt x="1053" y="1690"/>
                    <a:pt x="1053" y="1690"/>
                  </a:cubicBezTo>
                  <a:cubicBezTo>
                    <a:pt x="1053" y="1690"/>
                    <a:pt x="1053" y="1690"/>
                    <a:pt x="1053" y="1690"/>
                  </a:cubicBezTo>
                  <a:cubicBezTo>
                    <a:pt x="1053" y="1690"/>
                    <a:pt x="1053" y="1690"/>
                    <a:pt x="1053" y="1690"/>
                  </a:cubicBezTo>
                  <a:cubicBezTo>
                    <a:pt x="1053" y="1690"/>
                    <a:pt x="1053" y="1690"/>
                    <a:pt x="1053" y="1690"/>
                  </a:cubicBezTo>
                  <a:close/>
                  <a:moveTo>
                    <a:pt x="1053" y="1689"/>
                  </a:moveTo>
                  <a:cubicBezTo>
                    <a:pt x="1053" y="1689"/>
                    <a:pt x="1053" y="1689"/>
                    <a:pt x="1053" y="1689"/>
                  </a:cubicBezTo>
                  <a:cubicBezTo>
                    <a:pt x="1053" y="1689"/>
                    <a:pt x="1053" y="1689"/>
                    <a:pt x="1053" y="1689"/>
                  </a:cubicBezTo>
                  <a:cubicBezTo>
                    <a:pt x="1053" y="1689"/>
                    <a:pt x="1053" y="1689"/>
                    <a:pt x="1053"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4" y="1689"/>
                    <a:pt x="1054" y="1689"/>
                    <a:pt x="1054" y="1689"/>
                  </a:cubicBezTo>
                  <a:cubicBezTo>
                    <a:pt x="1053" y="1689"/>
                    <a:pt x="1053" y="1689"/>
                    <a:pt x="1053" y="1689"/>
                  </a:cubicBezTo>
                  <a:close/>
                  <a:moveTo>
                    <a:pt x="1059" y="1686"/>
                  </a:moveTo>
                  <a:cubicBezTo>
                    <a:pt x="1059" y="1686"/>
                    <a:pt x="1059" y="1686"/>
                    <a:pt x="1059" y="1686"/>
                  </a:cubicBezTo>
                  <a:cubicBezTo>
                    <a:pt x="1059" y="1686"/>
                    <a:pt x="1059" y="1686"/>
                    <a:pt x="1059" y="1687"/>
                  </a:cubicBezTo>
                  <a:cubicBezTo>
                    <a:pt x="1059" y="1687"/>
                    <a:pt x="1059" y="1687"/>
                    <a:pt x="1059" y="1687"/>
                  </a:cubicBezTo>
                  <a:cubicBezTo>
                    <a:pt x="1059" y="1687"/>
                    <a:pt x="1059" y="1687"/>
                    <a:pt x="1059" y="1687"/>
                  </a:cubicBezTo>
                  <a:cubicBezTo>
                    <a:pt x="1059"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7" y="1687"/>
                    <a:pt x="1057" y="1688"/>
                    <a:pt x="1056" y="1688"/>
                  </a:cubicBezTo>
                  <a:cubicBezTo>
                    <a:pt x="1056" y="1688"/>
                    <a:pt x="1056" y="1688"/>
                    <a:pt x="1056" y="1688"/>
                  </a:cubicBezTo>
                  <a:cubicBezTo>
                    <a:pt x="1056" y="1688"/>
                    <a:pt x="1056" y="1688"/>
                    <a:pt x="1056" y="1688"/>
                  </a:cubicBezTo>
                  <a:cubicBezTo>
                    <a:pt x="1056" y="1688"/>
                    <a:pt x="1056" y="1688"/>
                    <a:pt x="1056" y="1688"/>
                  </a:cubicBezTo>
                  <a:cubicBezTo>
                    <a:pt x="1055" y="1688"/>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5" y="1689"/>
                    <a:pt x="1055" y="1688"/>
                    <a:pt x="1055" y="1688"/>
                  </a:cubicBezTo>
                  <a:cubicBezTo>
                    <a:pt x="1056" y="1688"/>
                    <a:pt x="1056" y="1688"/>
                    <a:pt x="1056" y="1688"/>
                  </a:cubicBezTo>
                  <a:cubicBezTo>
                    <a:pt x="1056" y="1688"/>
                    <a:pt x="1056" y="1688"/>
                    <a:pt x="1056" y="1688"/>
                  </a:cubicBezTo>
                  <a:cubicBezTo>
                    <a:pt x="1057" y="1688"/>
                    <a:pt x="1057" y="1687"/>
                    <a:pt x="1057" y="1687"/>
                  </a:cubicBezTo>
                  <a:cubicBezTo>
                    <a:pt x="1057" y="1687"/>
                    <a:pt x="1058" y="1687"/>
                    <a:pt x="1058" y="1687"/>
                  </a:cubicBezTo>
                  <a:cubicBezTo>
                    <a:pt x="1058" y="1687"/>
                    <a:pt x="1059" y="1686"/>
                    <a:pt x="1059" y="1686"/>
                  </a:cubicBezTo>
                  <a:cubicBezTo>
                    <a:pt x="1060" y="1686"/>
                    <a:pt x="1060" y="1686"/>
                    <a:pt x="1060" y="1686"/>
                  </a:cubicBezTo>
                  <a:cubicBezTo>
                    <a:pt x="1060" y="1686"/>
                    <a:pt x="1060" y="1686"/>
                    <a:pt x="1060" y="1686"/>
                  </a:cubicBezTo>
                  <a:cubicBezTo>
                    <a:pt x="1060" y="1686"/>
                    <a:pt x="1060" y="1686"/>
                    <a:pt x="1060" y="1686"/>
                  </a:cubicBezTo>
                  <a:cubicBezTo>
                    <a:pt x="1061" y="1685"/>
                    <a:pt x="1062" y="1685"/>
                    <a:pt x="1062" y="1684"/>
                  </a:cubicBezTo>
                  <a:cubicBezTo>
                    <a:pt x="1062" y="1685"/>
                    <a:pt x="1061" y="1685"/>
                    <a:pt x="1060" y="1686"/>
                  </a:cubicBezTo>
                  <a:cubicBezTo>
                    <a:pt x="1060" y="1686"/>
                    <a:pt x="1060" y="1686"/>
                    <a:pt x="1060" y="1686"/>
                  </a:cubicBezTo>
                  <a:cubicBezTo>
                    <a:pt x="1060" y="1686"/>
                    <a:pt x="1060" y="1686"/>
                    <a:pt x="1060" y="1686"/>
                  </a:cubicBezTo>
                  <a:cubicBezTo>
                    <a:pt x="1060" y="1686"/>
                    <a:pt x="1060" y="1686"/>
                    <a:pt x="1060" y="1686"/>
                  </a:cubicBezTo>
                  <a:cubicBezTo>
                    <a:pt x="1060" y="1686"/>
                    <a:pt x="1060" y="1686"/>
                    <a:pt x="1060" y="1686"/>
                  </a:cubicBezTo>
                  <a:cubicBezTo>
                    <a:pt x="1060" y="1686"/>
                    <a:pt x="1059" y="1686"/>
                    <a:pt x="1059" y="1686"/>
                  </a:cubicBezTo>
                  <a:close/>
                  <a:moveTo>
                    <a:pt x="1110" y="1661"/>
                  </a:moveTo>
                  <a:cubicBezTo>
                    <a:pt x="1106" y="1663"/>
                    <a:pt x="1095" y="1669"/>
                    <a:pt x="1085" y="1674"/>
                  </a:cubicBezTo>
                  <a:cubicBezTo>
                    <a:pt x="1083" y="1675"/>
                    <a:pt x="1081" y="1677"/>
                    <a:pt x="1079" y="1678"/>
                  </a:cubicBezTo>
                  <a:cubicBezTo>
                    <a:pt x="1080" y="1677"/>
                    <a:pt x="1082" y="1676"/>
                    <a:pt x="1083" y="1675"/>
                  </a:cubicBezTo>
                  <a:cubicBezTo>
                    <a:pt x="1078" y="1677"/>
                    <a:pt x="1073" y="1680"/>
                    <a:pt x="1069" y="1682"/>
                  </a:cubicBezTo>
                  <a:cubicBezTo>
                    <a:pt x="1068" y="1683"/>
                    <a:pt x="1067" y="1683"/>
                    <a:pt x="1066" y="1683"/>
                  </a:cubicBezTo>
                  <a:cubicBezTo>
                    <a:pt x="1066" y="1683"/>
                    <a:pt x="1066" y="1683"/>
                    <a:pt x="1066" y="1683"/>
                  </a:cubicBezTo>
                  <a:cubicBezTo>
                    <a:pt x="1062" y="1685"/>
                    <a:pt x="1060" y="1686"/>
                    <a:pt x="1060" y="1686"/>
                  </a:cubicBezTo>
                  <a:cubicBezTo>
                    <a:pt x="1060" y="1686"/>
                    <a:pt x="1062" y="1685"/>
                    <a:pt x="1065" y="1683"/>
                  </a:cubicBezTo>
                  <a:cubicBezTo>
                    <a:pt x="1065" y="1683"/>
                    <a:pt x="1065" y="1683"/>
                    <a:pt x="1065" y="1683"/>
                  </a:cubicBezTo>
                  <a:cubicBezTo>
                    <a:pt x="1065" y="1683"/>
                    <a:pt x="1065" y="1683"/>
                    <a:pt x="1065" y="1683"/>
                  </a:cubicBezTo>
                  <a:cubicBezTo>
                    <a:pt x="1064" y="1683"/>
                    <a:pt x="1064" y="1684"/>
                    <a:pt x="1063" y="1684"/>
                  </a:cubicBezTo>
                  <a:cubicBezTo>
                    <a:pt x="1064" y="1684"/>
                    <a:pt x="1064" y="1683"/>
                    <a:pt x="1065" y="1683"/>
                  </a:cubicBezTo>
                  <a:cubicBezTo>
                    <a:pt x="1063" y="1682"/>
                    <a:pt x="1060" y="1681"/>
                    <a:pt x="1042" y="1690"/>
                  </a:cubicBezTo>
                  <a:cubicBezTo>
                    <a:pt x="1060" y="1680"/>
                    <a:pt x="1080" y="1673"/>
                    <a:pt x="1098" y="1663"/>
                  </a:cubicBezTo>
                  <a:cubicBezTo>
                    <a:pt x="1093" y="1667"/>
                    <a:pt x="1088" y="1671"/>
                    <a:pt x="1083" y="1675"/>
                  </a:cubicBezTo>
                  <a:cubicBezTo>
                    <a:pt x="1084" y="1675"/>
                    <a:pt x="1084" y="1674"/>
                    <a:pt x="1085" y="1674"/>
                  </a:cubicBezTo>
                  <a:cubicBezTo>
                    <a:pt x="1093" y="1668"/>
                    <a:pt x="1101" y="1662"/>
                    <a:pt x="1110" y="1660"/>
                  </a:cubicBezTo>
                  <a:cubicBezTo>
                    <a:pt x="1111" y="1660"/>
                    <a:pt x="1112" y="1660"/>
                    <a:pt x="1113" y="1660"/>
                  </a:cubicBezTo>
                  <a:cubicBezTo>
                    <a:pt x="1113" y="1660"/>
                    <a:pt x="1112" y="1660"/>
                    <a:pt x="1110" y="1661"/>
                  </a:cubicBezTo>
                  <a:close/>
                  <a:moveTo>
                    <a:pt x="1478" y="1400"/>
                  </a:move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7" y="1400"/>
                  </a:cubicBezTo>
                  <a:cubicBezTo>
                    <a:pt x="1477" y="1400"/>
                    <a:pt x="1477" y="1400"/>
                    <a:pt x="1477" y="1400"/>
                  </a:cubicBezTo>
                  <a:cubicBezTo>
                    <a:pt x="1476" y="1401"/>
                    <a:pt x="1475" y="1402"/>
                    <a:pt x="1475" y="1402"/>
                  </a:cubicBezTo>
                  <a:cubicBezTo>
                    <a:pt x="1475" y="1402"/>
                    <a:pt x="1475" y="1402"/>
                    <a:pt x="1475" y="1402"/>
                  </a:cubicBezTo>
                  <a:cubicBezTo>
                    <a:pt x="1475" y="1402"/>
                    <a:pt x="1475" y="1402"/>
                    <a:pt x="1475" y="1402"/>
                  </a:cubicBezTo>
                  <a:cubicBezTo>
                    <a:pt x="1475" y="1402"/>
                    <a:pt x="1475" y="1402"/>
                    <a:pt x="1475" y="1402"/>
                  </a:cubicBezTo>
                  <a:cubicBezTo>
                    <a:pt x="1475" y="1402"/>
                    <a:pt x="1475" y="1402"/>
                    <a:pt x="1475" y="1402"/>
                  </a:cubicBezTo>
                  <a:cubicBezTo>
                    <a:pt x="1476" y="1401"/>
                    <a:pt x="1476" y="1401"/>
                    <a:pt x="1476" y="1401"/>
                  </a:cubicBezTo>
                  <a:cubicBezTo>
                    <a:pt x="1464" y="1410"/>
                    <a:pt x="1451" y="1420"/>
                    <a:pt x="1439" y="1429"/>
                  </a:cubicBezTo>
                  <a:cubicBezTo>
                    <a:pt x="1454" y="1410"/>
                    <a:pt x="1476" y="1399"/>
                    <a:pt x="1494" y="1384"/>
                  </a:cubicBezTo>
                  <a:cubicBezTo>
                    <a:pt x="1487" y="1390"/>
                    <a:pt x="1479" y="1398"/>
                    <a:pt x="1478" y="1400"/>
                  </a:cubicBezTo>
                  <a:close/>
                  <a:moveTo>
                    <a:pt x="1494" y="1383"/>
                  </a:moveTo>
                  <a:cubicBezTo>
                    <a:pt x="1498" y="1380"/>
                    <a:pt x="1502" y="1376"/>
                    <a:pt x="1503" y="1375"/>
                  </a:cubicBezTo>
                  <a:cubicBezTo>
                    <a:pt x="1501" y="1378"/>
                    <a:pt x="1498" y="1381"/>
                    <a:pt x="1494" y="1383"/>
                  </a:cubicBezTo>
                  <a:close/>
                  <a:moveTo>
                    <a:pt x="1609" y="1300"/>
                  </a:moveTo>
                  <a:cubicBezTo>
                    <a:pt x="1609" y="1299"/>
                    <a:pt x="1610" y="1299"/>
                    <a:pt x="1610" y="1299"/>
                  </a:cubicBezTo>
                  <a:cubicBezTo>
                    <a:pt x="1610" y="1299"/>
                    <a:pt x="1610" y="1299"/>
                    <a:pt x="1610" y="1299"/>
                  </a:cubicBezTo>
                  <a:cubicBezTo>
                    <a:pt x="1610" y="1299"/>
                    <a:pt x="1610" y="1299"/>
                    <a:pt x="1610" y="1299"/>
                  </a:cubicBezTo>
                  <a:cubicBezTo>
                    <a:pt x="1610" y="1299"/>
                    <a:pt x="1610" y="1299"/>
                    <a:pt x="1609" y="1300"/>
                  </a:cubicBezTo>
                  <a:close/>
                  <a:moveTo>
                    <a:pt x="1612" y="1296"/>
                  </a:moveTo>
                  <a:cubicBezTo>
                    <a:pt x="1612" y="1296"/>
                    <a:pt x="1613" y="1296"/>
                    <a:pt x="1613" y="1296"/>
                  </a:cubicBezTo>
                  <a:cubicBezTo>
                    <a:pt x="1613" y="1295"/>
                    <a:pt x="1613" y="1295"/>
                    <a:pt x="1614" y="1295"/>
                  </a:cubicBezTo>
                  <a:cubicBezTo>
                    <a:pt x="1613" y="1295"/>
                    <a:pt x="1613" y="1296"/>
                    <a:pt x="1612" y="1296"/>
                  </a:cubicBezTo>
                  <a:close/>
                  <a:moveTo>
                    <a:pt x="1614" y="1295"/>
                  </a:moveTo>
                  <a:cubicBezTo>
                    <a:pt x="1614" y="1295"/>
                    <a:pt x="1614" y="1295"/>
                    <a:pt x="1614" y="1295"/>
                  </a:cubicBezTo>
                  <a:cubicBezTo>
                    <a:pt x="1614" y="1294"/>
                    <a:pt x="1615" y="1294"/>
                    <a:pt x="1615" y="1293"/>
                  </a:cubicBezTo>
                  <a:cubicBezTo>
                    <a:pt x="1615" y="1294"/>
                    <a:pt x="1614" y="1294"/>
                    <a:pt x="1614" y="1295"/>
                  </a:cubicBezTo>
                  <a:close/>
                  <a:moveTo>
                    <a:pt x="1616" y="1292"/>
                  </a:moveTo>
                  <a:cubicBezTo>
                    <a:pt x="1616" y="1292"/>
                    <a:pt x="1616" y="1293"/>
                    <a:pt x="1615" y="1293"/>
                  </a:cubicBezTo>
                  <a:cubicBezTo>
                    <a:pt x="1616" y="1292"/>
                    <a:pt x="1616" y="1292"/>
                    <a:pt x="1617" y="1291"/>
                  </a:cubicBezTo>
                  <a:cubicBezTo>
                    <a:pt x="1617" y="1291"/>
                    <a:pt x="1617" y="1291"/>
                    <a:pt x="1617" y="1291"/>
                  </a:cubicBezTo>
                  <a:cubicBezTo>
                    <a:pt x="1617" y="1291"/>
                    <a:pt x="1617" y="1292"/>
                    <a:pt x="1616" y="1292"/>
                  </a:cubicBezTo>
                  <a:close/>
                  <a:moveTo>
                    <a:pt x="1617" y="1291"/>
                  </a:moveTo>
                  <a:cubicBezTo>
                    <a:pt x="1617" y="1291"/>
                    <a:pt x="1617" y="1291"/>
                    <a:pt x="1617" y="1291"/>
                  </a:cubicBezTo>
                  <a:cubicBezTo>
                    <a:pt x="1617" y="1291"/>
                    <a:pt x="1617" y="1291"/>
                    <a:pt x="1618" y="1291"/>
                  </a:cubicBezTo>
                  <a:cubicBezTo>
                    <a:pt x="1617" y="1291"/>
                    <a:pt x="1617" y="1291"/>
                    <a:pt x="1617" y="1291"/>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20" y="1289"/>
                    <a:pt x="1620" y="1289"/>
                    <a:pt x="1620" y="1289"/>
                  </a:cubicBezTo>
                  <a:cubicBezTo>
                    <a:pt x="1619" y="1289"/>
                    <a:pt x="1619" y="1289"/>
                    <a:pt x="1619" y="1289"/>
                  </a:cubicBezTo>
                  <a:close/>
                  <a:moveTo>
                    <a:pt x="1620" y="1288"/>
                  </a:moveTo>
                  <a:cubicBezTo>
                    <a:pt x="1620" y="1288"/>
                    <a:pt x="1620" y="1288"/>
                    <a:pt x="1620" y="1288"/>
                  </a:cubicBezTo>
                  <a:cubicBezTo>
                    <a:pt x="1620" y="1288"/>
                    <a:pt x="1620" y="1288"/>
                    <a:pt x="1620" y="1288"/>
                  </a:cubicBezTo>
                  <a:cubicBezTo>
                    <a:pt x="1620" y="1288"/>
                    <a:pt x="1620" y="1288"/>
                    <a:pt x="1620" y="1288"/>
                  </a:cubicBezTo>
                  <a:cubicBezTo>
                    <a:pt x="1620" y="1288"/>
                    <a:pt x="1621" y="1287"/>
                    <a:pt x="1621" y="1287"/>
                  </a:cubicBezTo>
                  <a:cubicBezTo>
                    <a:pt x="1621" y="1287"/>
                    <a:pt x="1621" y="1287"/>
                    <a:pt x="1621" y="1287"/>
                  </a:cubicBezTo>
                  <a:cubicBezTo>
                    <a:pt x="1621" y="1287"/>
                    <a:pt x="1621" y="1287"/>
                    <a:pt x="1620" y="1288"/>
                  </a:cubicBezTo>
                  <a:close/>
                  <a:moveTo>
                    <a:pt x="1625" y="1283"/>
                  </a:moveTo>
                  <a:cubicBezTo>
                    <a:pt x="1625" y="1283"/>
                    <a:pt x="1625" y="1283"/>
                    <a:pt x="1624" y="1283"/>
                  </a:cubicBezTo>
                  <a:cubicBezTo>
                    <a:pt x="1625" y="1283"/>
                    <a:pt x="1625" y="1283"/>
                    <a:pt x="1625" y="1283"/>
                  </a:cubicBezTo>
                  <a:cubicBezTo>
                    <a:pt x="1625" y="1283"/>
                    <a:pt x="1625" y="1283"/>
                    <a:pt x="1625" y="1283"/>
                  </a:cubicBezTo>
                  <a:cubicBezTo>
                    <a:pt x="1625" y="1283"/>
                    <a:pt x="1625" y="1283"/>
                    <a:pt x="1625" y="1283"/>
                  </a:cubicBezTo>
                  <a:cubicBezTo>
                    <a:pt x="1625" y="1283"/>
                    <a:pt x="1625" y="1283"/>
                    <a:pt x="1625" y="1283"/>
                  </a:cubicBezTo>
                  <a:cubicBezTo>
                    <a:pt x="1625" y="1283"/>
                    <a:pt x="1625" y="1283"/>
                    <a:pt x="1625" y="1283"/>
                  </a:cubicBezTo>
                  <a:close/>
                  <a:moveTo>
                    <a:pt x="1626" y="1282"/>
                  </a:moveTo>
                  <a:cubicBezTo>
                    <a:pt x="1626" y="1282"/>
                    <a:pt x="1626" y="1282"/>
                    <a:pt x="1626" y="1282"/>
                  </a:cubicBezTo>
                  <a:cubicBezTo>
                    <a:pt x="1626" y="1282"/>
                    <a:pt x="1626" y="1282"/>
                    <a:pt x="1626" y="1282"/>
                  </a:cubicBezTo>
                  <a:cubicBezTo>
                    <a:pt x="1626" y="1282"/>
                    <a:pt x="1626" y="1282"/>
                    <a:pt x="1626" y="1282"/>
                  </a:cubicBezTo>
                  <a:close/>
                  <a:moveTo>
                    <a:pt x="2015" y="648"/>
                  </a:moveTo>
                  <a:cubicBezTo>
                    <a:pt x="2015" y="648"/>
                    <a:pt x="2013" y="653"/>
                    <a:pt x="2014" y="651"/>
                  </a:cubicBezTo>
                  <a:cubicBezTo>
                    <a:pt x="2011" y="657"/>
                    <a:pt x="2009" y="664"/>
                    <a:pt x="2006" y="670"/>
                  </a:cubicBezTo>
                  <a:cubicBezTo>
                    <a:pt x="2009" y="661"/>
                    <a:pt x="2013" y="652"/>
                    <a:pt x="2016" y="643"/>
                  </a:cubicBezTo>
                  <a:cubicBezTo>
                    <a:pt x="2012" y="650"/>
                    <a:pt x="2008" y="656"/>
                    <a:pt x="2002" y="663"/>
                  </a:cubicBezTo>
                  <a:cubicBezTo>
                    <a:pt x="2009" y="647"/>
                    <a:pt x="2017" y="632"/>
                    <a:pt x="2022" y="616"/>
                  </a:cubicBezTo>
                  <a:cubicBezTo>
                    <a:pt x="2020" y="621"/>
                    <a:pt x="2021" y="619"/>
                    <a:pt x="2026" y="605"/>
                  </a:cubicBezTo>
                  <a:cubicBezTo>
                    <a:pt x="2025" y="609"/>
                    <a:pt x="2024" y="613"/>
                    <a:pt x="2022" y="616"/>
                  </a:cubicBezTo>
                  <a:cubicBezTo>
                    <a:pt x="2026" y="607"/>
                    <a:pt x="2041" y="571"/>
                    <a:pt x="2042" y="569"/>
                  </a:cubicBezTo>
                  <a:cubicBezTo>
                    <a:pt x="2037" y="595"/>
                    <a:pt x="2025" y="627"/>
                    <a:pt x="2015" y="648"/>
                  </a:cubicBezTo>
                  <a:cubicBezTo>
                    <a:pt x="2015" y="648"/>
                    <a:pt x="2015" y="648"/>
                    <a:pt x="2015" y="648"/>
                  </a:cubicBezTo>
                  <a:close/>
                  <a:moveTo>
                    <a:pt x="2083" y="507"/>
                  </a:moveTo>
                  <a:cubicBezTo>
                    <a:pt x="2086" y="496"/>
                    <a:pt x="2090" y="485"/>
                    <a:pt x="2094" y="475"/>
                  </a:cubicBezTo>
                  <a:cubicBezTo>
                    <a:pt x="2092" y="486"/>
                    <a:pt x="2088" y="496"/>
                    <a:pt x="2083" y="507"/>
                  </a:cubicBezTo>
                  <a:close/>
                  <a:moveTo>
                    <a:pt x="2111" y="362"/>
                  </a:moveTo>
                  <a:cubicBezTo>
                    <a:pt x="2111" y="362"/>
                    <a:pt x="2111" y="363"/>
                    <a:pt x="2111" y="363"/>
                  </a:cubicBezTo>
                  <a:cubicBezTo>
                    <a:pt x="2111" y="362"/>
                    <a:pt x="2111" y="362"/>
                    <a:pt x="2111" y="362"/>
                  </a:cubicBezTo>
                  <a:cubicBezTo>
                    <a:pt x="2111" y="363"/>
                    <a:pt x="2110" y="363"/>
                    <a:pt x="2110" y="364"/>
                  </a:cubicBezTo>
                  <a:cubicBezTo>
                    <a:pt x="2110" y="364"/>
                    <a:pt x="2110" y="364"/>
                    <a:pt x="2110" y="364"/>
                  </a:cubicBezTo>
                  <a:cubicBezTo>
                    <a:pt x="2110" y="365"/>
                    <a:pt x="2110" y="366"/>
                    <a:pt x="2109" y="366"/>
                  </a:cubicBezTo>
                  <a:cubicBezTo>
                    <a:pt x="2107" y="374"/>
                    <a:pt x="2104" y="382"/>
                    <a:pt x="2101" y="390"/>
                  </a:cubicBezTo>
                  <a:cubicBezTo>
                    <a:pt x="2103" y="380"/>
                    <a:pt x="2107" y="371"/>
                    <a:pt x="2109" y="365"/>
                  </a:cubicBezTo>
                  <a:cubicBezTo>
                    <a:pt x="2109" y="365"/>
                    <a:pt x="2109" y="365"/>
                    <a:pt x="2109" y="365"/>
                  </a:cubicBezTo>
                  <a:cubicBezTo>
                    <a:pt x="2109" y="365"/>
                    <a:pt x="2109" y="365"/>
                    <a:pt x="2109" y="365"/>
                  </a:cubicBezTo>
                  <a:cubicBezTo>
                    <a:pt x="2109" y="365"/>
                    <a:pt x="2109" y="365"/>
                    <a:pt x="2109" y="365"/>
                  </a:cubicBezTo>
                  <a:cubicBezTo>
                    <a:pt x="2110" y="354"/>
                    <a:pt x="2111" y="354"/>
                    <a:pt x="2111" y="356"/>
                  </a:cubicBezTo>
                  <a:cubicBezTo>
                    <a:pt x="2111" y="355"/>
                    <a:pt x="2112" y="354"/>
                    <a:pt x="2112" y="354"/>
                  </a:cubicBezTo>
                  <a:cubicBezTo>
                    <a:pt x="2112" y="357"/>
                    <a:pt x="2111" y="360"/>
                    <a:pt x="2111" y="361"/>
                  </a:cubicBezTo>
                  <a:cubicBezTo>
                    <a:pt x="2113" y="359"/>
                    <a:pt x="2113" y="358"/>
                    <a:pt x="2113" y="358"/>
                  </a:cubicBezTo>
                  <a:cubicBezTo>
                    <a:pt x="2113" y="358"/>
                    <a:pt x="2113" y="359"/>
                    <a:pt x="2111" y="362"/>
                  </a:cubicBezTo>
                  <a:close/>
                  <a:moveTo>
                    <a:pt x="2133" y="359"/>
                  </a:moveTo>
                  <a:cubicBezTo>
                    <a:pt x="2137" y="332"/>
                    <a:pt x="2141" y="305"/>
                    <a:pt x="2144" y="278"/>
                  </a:cubicBezTo>
                  <a:cubicBezTo>
                    <a:pt x="2142" y="296"/>
                    <a:pt x="2135" y="314"/>
                    <a:pt x="2132" y="332"/>
                  </a:cubicBezTo>
                  <a:cubicBezTo>
                    <a:pt x="2131" y="341"/>
                    <a:pt x="2131" y="350"/>
                    <a:pt x="2133" y="359"/>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0" y="362"/>
                  </a:move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ubicBezTo>
                    <a:pt x="2111" y="359"/>
                    <a:pt x="2111" y="360"/>
                    <a:pt x="2110" y="362"/>
                  </a:cubicBezTo>
                  <a:close/>
                  <a:moveTo>
                    <a:pt x="2081" y="520"/>
                  </a:moveTo>
                  <a:cubicBezTo>
                    <a:pt x="2078" y="528"/>
                    <a:pt x="2074" y="537"/>
                    <a:pt x="2071" y="545"/>
                  </a:cubicBezTo>
                  <a:cubicBezTo>
                    <a:pt x="2070" y="547"/>
                    <a:pt x="2070" y="549"/>
                    <a:pt x="2070" y="551"/>
                  </a:cubicBezTo>
                  <a:cubicBezTo>
                    <a:pt x="2079" y="550"/>
                    <a:pt x="2079" y="527"/>
                    <a:pt x="2081" y="520"/>
                  </a:cubicBezTo>
                  <a:close/>
                  <a:moveTo>
                    <a:pt x="1972" y="797"/>
                  </a:moveTo>
                  <a:cubicBezTo>
                    <a:pt x="1970" y="800"/>
                    <a:pt x="1969" y="803"/>
                    <a:pt x="1967" y="806"/>
                  </a:cubicBezTo>
                  <a:cubicBezTo>
                    <a:pt x="1968" y="806"/>
                    <a:pt x="1969" y="804"/>
                    <a:pt x="1972" y="797"/>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9" y="1382"/>
                  </a:moveTo>
                  <a:cubicBezTo>
                    <a:pt x="1527" y="1384"/>
                    <a:pt x="1524" y="1387"/>
                    <a:pt x="1522" y="1388"/>
                  </a:cubicBezTo>
                  <a:cubicBezTo>
                    <a:pt x="1523" y="1391"/>
                    <a:pt x="1526" y="1389"/>
                    <a:pt x="1529" y="1382"/>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399"/>
                  </a:moveTo>
                  <a:cubicBezTo>
                    <a:pt x="1478" y="1399"/>
                    <a:pt x="1478" y="1399"/>
                    <a:pt x="1478" y="1400"/>
                  </a:cubicBez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lose/>
                  <a:moveTo>
                    <a:pt x="1397" y="1567"/>
                  </a:moveTo>
                  <a:cubicBezTo>
                    <a:pt x="1398" y="1566"/>
                    <a:pt x="1400" y="1565"/>
                    <a:pt x="1401" y="1564"/>
                  </a:cubicBezTo>
                  <a:cubicBezTo>
                    <a:pt x="1399" y="1565"/>
                    <a:pt x="1398" y="1566"/>
                    <a:pt x="1397" y="1567"/>
                  </a:cubicBezTo>
                  <a:close/>
                  <a:moveTo>
                    <a:pt x="1350" y="1521"/>
                  </a:move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ubicBezTo>
                    <a:pt x="1361" y="1514"/>
                    <a:pt x="1370" y="1508"/>
                    <a:pt x="1378" y="1501"/>
                  </a:cubicBezTo>
                  <a:cubicBezTo>
                    <a:pt x="1369" y="1508"/>
                    <a:pt x="1360" y="1515"/>
                    <a:pt x="1350" y="1521"/>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074" y="1678"/>
                  </a:move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ubicBezTo>
                    <a:pt x="1074" y="1678"/>
                    <a:pt x="1074" y="1678"/>
                    <a:pt x="1074" y="167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29" y="1853"/>
                  </a:move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ubicBezTo>
                    <a:pt x="929"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5" y="2220"/>
                  </a:move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lose/>
                  <a:moveTo>
                    <a:pt x="816" y="2179"/>
                  </a:moveTo>
                  <a:cubicBezTo>
                    <a:pt x="815" y="2175"/>
                    <a:pt x="815" y="2171"/>
                    <a:pt x="814" y="2167"/>
                  </a:cubicBezTo>
                  <a:cubicBezTo>
                    <a:pt x="814" y="2171"/>
                    <a:pt x="815" y="2175"/>
                    <a:pt x="816" y="2179"/>
                  </a:cubicBezTo>
                  <a:close/>
                  <a:moveTo>
                    <a:pt x="806" y="1921"/>
                  </a:moveTo>
                  <a:cubicBezTo>
                    <a:pt x="806" y="1921"/>
                    <a:pt x="807" y="1921"/>
                    <a:pt x="807" y="1921"/>
                  </a:cubicBezTo>
                  <a:cubicBezTo>
                    <a:pt x="818" y="1911"/>
                    <a:pt x="835" y="1904"/>
                    <a:pt x="856" y="1896"/>
                  </a:cubicBezTo>
                  <a:cubicBezTo>
                    <a:pt x="833" y="1901"/>
                    <a:pt x="812" y="1909"/>
                    <a:pt x="802" y="1926"/>
                  </a:cubicBezTo>
                  <a:cubicBezTo>
                    <a:pt x="801" y="1926"/>
                    <a:pt x="801" y="1927"/>
                    <a:pt x="801" y="1928"/>
                  </a:cubicBezTo>
                  <a:cubicBezTo>
                    <a:pt x="802" y="1926"/>
                    <a:pt x="804" y="1924"/>
                    <a:pt x="806" y="1922"/>
                  </a:cubicBezTo>
                  <a:cubicBezTo>
                    <a:pt x="806" y="1922"/>
                    <a:pt x="806" y="1921"/>
                    <a:pt x="806" y="1921"/>
                  </a:cubicBezTo>
                  <a:close/>
                  <a:moveTo>
                    <a:pt x="755" y="1824"/>
                  </a:moveTo>
                  <a:cubicBezTo>
                    <a:pt x="755" y="1832"/>
                    <a:pt x="762" y="1831"/>
                    <a:pt x="769" y="1829"/>
                  </a:cubicBezTo>
                  <a:cubicBezTo>
                    <a:pt x="762" y="1829"/>
                    <a:pt x="757" y="1827"/>
                    <a:pt x="755" y="1824"/>
                  </a:cubicBezTo>
                  <a:close/>
                  <a:moveTo>
                    <a:pt x="746" y="2190"/>
                  </a:moveTo>
                  <a:cubicBezTo>
                    <a:pt x="740" y="2188"/>
                    <a:pt x="734" y="2186"/>
                    <a:pt x="728" y="2185"/>
                  </a:cubicBezTo>
                  <a:cubicBezTo>
                    <a:pt x="734" y="2187"/>
                    <a:pt x="740" y="2188"/>
                    <a:pt x="746" y="2190"/>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1"/>
                  </a:moveTo>
                  <a:cubicBezTo>
                    <a:pt x="705" y="1561"/>
                    <a:pt x="705" y="1560"/>
                    <a:pt x="705" y="1560"/>
                  </a:cubicBezTo>
                  <a:cubicBezTo>
                    <a:pt x="705" y="1560"/>
                    <a:pt x="705" y="1561"/>
                    <a:pt x="705" y="1561"/>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6"/>
                  </a:moveTo>
                  <a:cubicBezTo>
                    <a:pt x="703" y="1556"/>
                    <a:pt x="703" y="1556"/>
                    <a:pt x="703" y="1555"/>
                  </a:cubicBezTo>
                  <a:cubicBezTo>
                    <a:pt x="703" y="1556"/>
                    <a:pt x="703" y="1556"/>
                    <a:pt x="703" y="1556"/>
                  </a:cubicBezTo>
                  <a:cubicBezTo>
                    <a:pt x="703" y="1556"/>
                    <a:pt x="703" y="1556"/>
                    <a:pt x="703" y="1556"/>
                  </a:cubicBezTo>
                  <a:close/>
                  <a:moveTo>
                    <a:pt x="514" y="1656"/>
                  </a:moveTo>
                  <a:cubicBezTo>
                    <a:pt x="509" y="1659"/>
                    <a:pt x="504" y="1662"/>
                    <a:pt x="498" y="1664"/>
                  </a:cubicBezTo>
                  <a:cubicBezTo>
                    <a:pt x="484" y="1676"/>
                    <a:pt x="470" y="1686"/>
                    <a:pt x="459" y="1694"/>
                  </a:cubicBezTo>
                  <a:cubicBezTo>
                    <a:pt x="473" y="1692"/>
                    <a:pt x="515" y="1664"/>
                    <a:pt x="514" y="165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0" y="1779"/>
                    <a:pt x="320" y="1779"/>
                  </a:cubicBezTo>
                  <a:cubicBezTo>
                    <a:pt x="320" y="1779"/>
                    <a:pt x="320" y="1779"/>
                    <a:pt x="321" y="1779"/>
                  </a:cubicBezTo>
                  <a:close/>
                  <a:moveTo>
                    <a:pt x="1704" y="1288"/>
                  </a:moveTo>
                  <a:cubicBezTo>
                    <a:pt x="1704" y="1288"/>
                    <a:pt x="1704" y="1288"/>
                    <a:pt x="1704" y="1288"/>
                  </a:cubicBezTo>
                  <a:cubicBezTo>
                    <a:pt x="1704" y="1288"/>
                    <a:pt x="1704" y="1288"/>
                    <a:pt x="1704" y="1288"/>
                  </a:cubicBez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49"/>
                  </a:moveTo>
                  <a:cubicBezTo>
                    <a:pt x="824" y="2149"/>
                    <a:pt x="824" y="2149"/>
                    <a:pt x="824" y="2149"/>
                  </a:cubicBezTo>
                  <a:cubicBezTo>
                    <a:pt x="824" y="2149"/>
                    <a:pt x="824" y="2149"/>
                    <a:pt x="824" y="2149"/>
                  </a:cubicBezTo>
                  <a:close/>
                  <a:moveTo>
                    <a:pt x="392" y="1716"/>
                  </a:moveTo>
                  <a:cubicBezTo>
                    <a:pt x="392" y="1716"/>
                    <a:pt x="392" y="1716"/>
                    <a:pt x="392" y="1717"/>
                  </a:cubicBezTo>
                  <a:cubicBezTo>
                    <a:pt x="392" y="1716"/>
                    <a:pt x="392" y="1716"/>
                    <a:pt x="392" y="1716"/>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ubicBezTo>
                    <a:pt x="325" y="1776"/>
                    <a:pt x="325" y="1776"/>
                    <a:pt x="325" y="177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2065" y="506"/>
                  </a:moveTo>
                  <a:cubicBezTo>
                    <a:pt x="2069" y="499"/>
                    <a:pt x="2071" y="491"/>
                    <a:pt x="2072" y="483"/>
                  </a:cubicBezTo>
                  <a:cubicBezTo>
                    <a:pt x="2070" y="491"/>
                    <a:pt x="2067" y="498"/>
                    <a:pt x="2065" y="506"/>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071" y="545"/>
                  </a:moveTo>
                  <a:cubicBezTo>
                    <a:pt x="2070" y="547"/>
                    <a:pt x="2070" y="549"/>
                    <a:pt x="2070" y="551"/>
                  </a:cubicBezTo>
                  <a:cubicBezTo>
                    <a:pt x="2079" y="550"/>
                    <a:pt x="2079" y="527"/>
                    <a:pt x="2081" y="520"/>
                  </a:cubicBezTo>
                  <a:cubicBezTo>
                    <a:pt x="2078" y="528"/>
                    <a:pt x="2074" y="537"/>
                    <a:pt x="2071" y="545"/>
                  </a:cubicBezTo>
                  <a:close/>
                  <a:moveTo>
                    <a:pt x="1967" y="806"/>
                  </a:moveTo>
                  <a:cubicBezTo>
                    <a:pt x="1968" y="806"/>
                    <a:pt x="1969" y="804"/>
                    <a:pt x="1972" y="797"/>
                  </a:cubicBezTo>
                  <a:cubicBezTo>
                    <a:pt x="1970" y="800"/>
                    <a:pt x="1969" y="803"/>
                    <a:pt x="1967" y="806"/>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2" y="1388"/>
                  </a:moveTo>
                  <a:cubicBezTo>
                    <a:pt x="1523" y="1391"/>
                    <a:pt x="1526" y="1389"/>
                    <a:pt x="1529" y="1382"/>
                  </a:cubicBezTo>
                  <a:cubicBezTo>
                    <a:pt x="1527" y="1384"/>
                    <a:pt x="1524" y="1387"/>
                    <a:pt x="1522" y="1388"/>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397" y="1567"/>
                  </a:moveTo>
                  <a:cubicBezTo>
                    <a:pt x="1398" y="1566"/>
                    <a:pt x="1400" y="1565"/>
                    <a:pt x="1401" y="1564"/>
                  </a:cubicBezTo>
                  <a:cubicBezTo>
                    <a:pt x="1399" y="1565"/>
                    <a:pt x="1398" y="1566"/>
                    <a:pt x="1397" y="1567"/>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982" y="1727"/>
                  </a:move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14" y="2167"/>
                  </a:moveTo>
                  <a:cubicBezTo>
                    <a:pt x="814" y="2171"/>
                    <a:pt x="815" y="2175"/>
                    <a:pt x="816" y="2179"/>
                  </a:cubicBezTo>
                  <a:cubicBezTo>
                    <a:pt x="815" y="2175"/>
                    <a:pt x="815" y="2171"/>
                    <a:pt x="814" y="2167"/>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755" y="1824"/>
                  </a:moveTo>
                  <a:cubicBezTo>
                    <a:pt x="755" y="1832"/>
                    <a:pt x="762" y="1831"/>
                    <a:pt x="769" y="1829"/>
                  </a:cubicBezTo>
                  <a:cubicBezTo>
                    <a:pt x="762" y="1829"/>
                    <a:pt x="757" y="1827"/>
                    <a:pt x="755" y="1824"/>
                  </a:cubicBezTo>
                  <a:close/>
                  <a:moveTo>
                    <a:pt x="728" y="2185"/>
                  </a:moveTo>
                  <a:cubicBezTo>
                    <a:pt x="734" y="2187"/>
                    <a:pt x="740" y="2188"/>
                    <a:pt x="746" y="2190"/>
                  </a:cubicBezTo>
                  <a:cubicBezTo>
                    <a:pt x="740" y="2188"/>
                    <a:pt x="734" y="2186"/>
                    <a:pt x="728" y="2185"/>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6"/>
                    <a:pt x="703" y="1556"/>
                    <a:pt x="703" y="1556"/>
                  </a:cubicBezTo>
                  <a:cubicBezTo>
                    <a:pt x="703" y="1556"/>
                    <a:pt x="703" y="1556"/>
                    <a:pt x="703" y="1556"/>
                  </a:cubicBezTo>
                  <a:cubicBezTo>
                    <a:pt x="703" y="1556"/>
                    <a:pt x="703" y="1556"/>
                    <a:pt x="703" y="1555"/>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2" y="1716"/>
                  </a:moveTo>
                  <a:cubicBezTo>
                    <a:pt x="392" y="1716"/>
                    <a:pt x="392" y="1716"/>
                    <a:pt x="392" y="1717"/>
                  </a:cubicBezTo>
                  <a:cubicBezTo>
                    <a:pt x="392" y="1716"/>
                    <a:pt x="392" y="1716"/>
                    <a:pt x="392" y="171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0" y="1779"/>
                  </a:moveTo>
                  <a:cubicBezTo>
                    <a:pt x="320" y="1779"/>
                    <a:pt x="320" y="1779"/>
                    <a:pt x="321" y="1779"/>
                  </a:cubicBezTo>
                  <a:cubicBezTo>
                    <a:pt x="321" y="1779"/>
                    <a:pt x="321" y="1779"/>
                    <a:pt x="321" y="1779"/>
                  </a:cubicBezTo>
                  <a:cubicBezTo>
                    <a:pt x="321" y="1779"/>
                    <a:pt x="320" y="1779"/>
                    <a:pt x="320" y="1779"/>
                  </a:cubicBezTo>
                  <a:close/>
                  <a:moveTo>
                    <a:pt x="1704" y="1288"/>
                  </a:moveTo>
                  <a:cubicBezTo>
                    <a:pt x="1704" y="1288"/>
                    <a:pt x="1704" y="1288"/>
                    <a:pt x="1704" y="1288"/>
                  </a:cubicBezTo>
                  <a:cubicBezTo>
                    <a:pt x="1704" y="1288"/>
                    <a:pt x="1704" y="1288"/>
                    <a:pt x="1704" y="1288"/>
                  </a:cubicBez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49"/>
                  </a:moveTo>
                  <a:cubicBezTo>
                    <a:pt x="824" y="2149"/>
                    <a:pt x="824" y="2149"/>
                    <a:pt x="824" y="2149"/>
                  </a:cubicBezTo>
                  <a:cubicBezTo>
                    <a:pt x="824" y="2149"/>
                    <a:pt x="824" y="2149"/>
                    <a:pt x="824" y="2149"/>
                  </a:cubicBezTo>
                  <a:close/>
                  <a:moveTo>
                    <a:pt x="392" y="1716"/>
                  </a:moveTo>
                  <a:cubicBezTo>
                    <a:pt x="392" y="1716"/>
                    <a:pt x="392" y="1716"/>
                    <a:pt x="392" y="1717"/>
                  </a:cubicBezTo>
                  <a:cubicBezTo>
                    <a:pt x="392" y="1716"/>
                    <a:pt x="392" y="1716"/>
                    <a:pt x="392" y="1716"/>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ubicBezTo>
                    <a:pt x="325" y="1776"/>
                    <a:pt x="325" y="1776"/>
                    <a:pt x="325" y="177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975" y="1729"/>
                  </a:moveTo>
                  <a:cubicBezTo>
                    <a:pt x="975" y="1729"/>
                    <a:pt x="975" y="1729"/>
                    <a:pt x="975" y="1729"/>
                  </a:cubicBezTo>
                  <a:cubicBezTo>
                    <a:pt x="975" y="1729"/>
                    <a:pt x="975" y="1729"/>
                    <a:pt x="975" y="1729"/>
                  </a:cubicBezTo>
                  <a:cubicBezTo>
                    <a:pt x="975" y="1729"/>
                    <a:pt x="975" y="1729"/>
                    <a:pt x="975"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071" y="545"/>
                  </a:moveTo>
                  <a:cubicBezTo>
                    <a:pt x="2070" y="547"/>
                    <a:pt x="2070" y="549"/>
                    <a:pt x="2070" y="551"/>
                  </a:cubicBezTo>
                  <a:cubicBezTo>
                    <a:pt x="2079" y="550"/>
                    <a:pt x="2079" y="527"/>
                    <a:pt x="2081" y="520"/>
                  </a:cubicBezTo>
                  <a:cubicBezTo>
                    <a:pt x="2078" y="528"/>
                    <a:pt x="2074" y="537"/>
                    <a:pt x="2071" y="545"/>
                  </a:cubicBezTo>
                  <a:close/>
                  <a:moveTo>
                    <a:pt x="1967" y="806"/>
                  </a:moveTo>
                  <a:cubicBezTo>
                    <a:pt x="1968" y="806"/>
                    <a:pt x="1969" y="804"/>
                    <a:pt x="1972" y="797"/>
                  </a:cubicBezTo>
                  <a:cubicBezTo>
                    <a:pt x="1970" y="800"/>
                    <a:pt x="1969" y="803"/>
                    <a:pt x="1967" y="806"/>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2" y="1388"/>
                  </a:moveTo>
                  <a:cubicBezTo>
                    <a:pt x="1523" y="1391"/>
                    <a:pt x="1526" y="1389"/>
                    <a:pt x="1529" y="1382"/>
                  </a:cubicBezTo>
                  <a:cubicBezTo>
                    <a:pt x="1527" y="1384"/>
                    <a:pt x="1524" y="1387"/>
                    <a:pt x="1522" y="1388"/>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397" y="1567"/>
                  </a:moveTo>
                  <a:cubicBezTo>
                    <a:pt x="1398" y="1566"/>
                    <a:pt x="1400" y="1565"/>
                    <a:pt x="1401" y="1564"/>
                  </a:cubicBezTo>
                  <a:cubicBezTo>
                    <a:pt x="1399" y="1565"/>
                    <a:pt x="1398" y="1566"/>
                    <a:pt x="1397" y="1567"/>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14" y="2167"/>
                  </a:moveTo>
                  <a:cubicBezTo>
                    <a:pt x="814" y="2171"/>
                    <a:pt x="815" y="2175"/>
                    <a:pt x="816" y="2179"/>
                  </a:cubicBezTo>
                  <a:cubicBezTo>
                    <a:pt x="815" y="2175"/>
                    <a:pt x="815" y="2171"/>
                    <a:pt x="814" y="2167"/>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755" y="1824"/>
                  </a:moveTo>
                  <a:cubicBezTo>
                    <a:pt x="755" y="1832"/>
                    <a:pt x="762" y="1831"/>
                    <a:pt x="769" y="1829"/>
                  </a:cubicBezTo>
                  <a:cubicBezTo>
                    <a:pt x="762" y="1829"/>
                    <a:pt x="757" y="1827"/>
                    <a:pt x="755" y="1824"/>
                  </a:cubicBezTo>
                  <a:close/>
                  <a:moveTo>
                    <a:pt x="728" y="2185"/>
                  </a:moveTo>
                  <a:cubicBezTo>
                    <a:pt x="734" y="2187"/>
                    <a:pt x="740" y="2188"/>
                    <a:pt x="746" y="2190"/>
                  </a:cubicBezTo>
                  <a:cubicBezTo>
                    <a:pt x="740" y="2188"/>
                    <a:pt x="734" y="2186"/>
                    <a:pt x="728" y="2185"/>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2" y="1716"/>
                  </a:moveTo>
                  <a:cubicBezTo>
                    <a:pt x="392" y="1716"/>
                    <a:pt x="392" y="1716"/>
                    <a:pt x="392" y="1717"/>
                  </a:cubicBezTo>
                  <a:cubicBezTo>
                    <a:pt x="392" y="1716"/>
                    <a:pt x="392" y="1716"/>
                    <a:pt x="392" y="171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1676" y="1306"/>
                  </a:moveTo>
                  <a:cubicBezTo>
                    <a:pt x="1676" y="1305"/>
                    <a:pt x="1675" y="1306"/>
                    <a:pt x="1674" y="1307"/>
                  </a:cubicBezTo>
                  <a:cubicBezTo>
                    <a:pt x="1668" y="1314"/>
                    <a:pt x="1661" y="1322"/>
                    <a:pt x="1655" y="1330"/>
                  </a:cubicBezTo>
                  <a:cubicBezTo>
                    <a:pt x="1666" y="1318"/>
                    <a:pt x="1676" y="1306"/>
                    <a:pt x="1687" y="1294"/>
                  </a:cubicBezTo>
                  <a:cubicBezTo>
                    <a:pt x="1673" y="1308"/>
                    <a:pt x="1677" y="1304"/>
                    <a:pt x="1676" y="1306"/>
                  </a:cubicBezTo>
                  <a:close/>
                  <a:moveTo>
                    <a:pt x="392" y="1716"/>
                  </a:moveTo>
                  <a:cubicBezTo>
                    <a:pt x="392" y="1716"/>
                    <a:pt x="392" y="1716"/>
                    <a:pt x="392" y="1717"/>
                  </a:cubicBezTo>
                  <a:cubicBezTo>
                    <a:pt x="392" y="1716"/>
                    <a:pt x="392" y="1716"/>
                    <a:pt x="392" y="171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975" y="1729"/>
                  </a:moveTo>
                  <a:cubicBezTo>
                    <a:pt x="975" y="1729"/>
                    <a:pt x="975" y="1729"/>
                    <a:pt x="975" y="1729"/>
                  </a:cubicBezTo>
                  <a:cubicBezTo>
                    <a:pt x="975" y="1729"/>
                    <a:pt x="975" y="1729"/>
                    <a:pt x="975" y="1729"/>
                  </a:cubicBezTo>
                  <a:cubicBezTo>
                    <a:pt x="975" y="1729"/>
                    <a:pt x="975" y="1729"/>
                    <a:pt x="975"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9" y="2089"/>
                  </a:moveTo>
                  <a:cubicBezTo>
                    <a:pt x="398" y="2088"/>
                    <a:pt x="398" y="2088"/>
                    <a:pt x="398" y="2088"/>
                  </a:cubicBezTo>
                  <a:cubicBezTo>
                    <a:pt x="398" y="2088"/>
                    <a:pt x="398" y="2088"/>
                    <a:pt x="398" y="2088"/>
                  </a:cubicBezTo>
                  <a:cubicBezTo>
                    <a:pt x="398" y="2088"/>
                    <a:pt x="398" y="2088"/>
                    <a:pt x="398" y="2088"/>
                  </a:cubicBezTo>
                  <a:cubicBezTo>
                    <a:pt x="395" y="2087"/>
                    <a:pt x="392" y="2087"/>
                    <a:pt x="389" y="2086"/>
                  </a:cubicBezTo>
                  <a:cubicBezTo>
                    <a:pt x="401" y="2090"/>
                    <a:pt x="413" y="2094"/>
                    <a:pt x="425" y="2099"/>
                  </a:cubicBezTo>
                  <a:cubicBezTo>
                    <a:pt x="418" y="2096"/>
                    <a:pt x="401" y="2089"/>
                    <a:pt x="399" y="2089"/>
                  </a:cubicBezTo>
                  <a:close/>
                  <a:moveTo>
                    <a:pt x="676" y="2176"/>
                  </a:moveTo>
                  <a:cubicBezTo>
                    <a:pt x="676" y="2175"/>
                    <a:pt x="676" y="2175"/>
                    <a:pt x="676" y="2174"/>
                  </a:cubicBezTo>
                  <a:cubicBezTo>
                    <a:pt x="675" y="2174"/>
                    <a:pt x="674" y="2174"/>
                    <a:pt x="673" y="2173"/>
                  </a:cubicBezTo>
                  <a:cubicBezTo>
                    <a:pt x="656" y="2161"/>
                    <a:pt x="635" y="2157"/>
                    <a:pt x="615" y="2154"/>
                  </a:cubicBezTo>
                  <a:cubicBezTo>
                    <a:pt x="614" y="2154"/>
                    <a:pt x="602" y="2150"/>
                    <a:pt x="590" y="2147"/>
                  </a:cubicBezTo>
                  <a:cubicBezTo>
                    <a:pt x="579" y="2144"/>
                    <a:pt x="568" y="2142"/>
                    <a:pt x="570" y="2143"/>
                  </a:cubicBezTo>
                  <a:cubicBezTo>
                    <a:pt x="570" y="2143"/>
                    <a:pt x="570" y="2143"/>
                    <a:pt x="570" y="2143"/>
                  </a:cubicBezTo>
                  <a:cubicBezTo>
                    <a:pt x="570" y="2143"/>
                    <a:pt x="570" y="2143"/>
                    <a:pt x="570" y="2143"/>
                  </a:cubicBezTo>
                  <a:cubicBezTo>
                    <a:pt x="570" y="2144"/>
                    <a:pt x="570" y="2144"/>
                    <a:pt x="570" y="2144"/>
                  </a:cubicBezTo>
                  <a:cubicBezTo>
                    <a:pt x="570" y="2144"/>
                    <a:pt x="570" y="2144"/>
                    <a:pt x="570" y="2144"/>
                  </a:cubicBezTo>
                  <a:cubicBezTo>
                    <a:pt x="570" y="2144"/>
                    <a:pt x="570" y="2144"/>
                    <a:pt x="571" y="2144"/>
                  </a:cubicBezTo>
                  <a:cubicBezTo>
                    <a:pt x="571" y="2144"/>
                    <a:pt x="571" y="2144"/>
                    <a:pt x="571" y="2144"/>
                  </a:cubicBezTo>
                  <a:cubicBezTo>
                    <a:pt x="571" y="2144"/>
                    <a:pt x="571" y="2144"/>
                    <a:pt x="571" y="2144"/>
                  </a:cubicBezTo>
                  <a:cubicBezTo>
                    <a:pt x="571" y="2144"/>
                    <a:pt x="571" y="2144"/>
                    <a:pt x="571" y="2144"/>
                  </a:cubicBezTo>
                  <a:cubicBezTo>
                    <a:pt x="571" y="2144"/>
                    <a:pt x="571" y="2144"/>
                    <a:pt x="571" y="2144"/>
                  </a:cubicBezTo>
                  <a:cubicBezTo>
                    <a:pt x="573" y="2145"/>
                    <a:pt x="576" y="2146"/>
                    <a:pt x="580" y="2148"/>
                  </a:cubicBezTo>
                  <a:cubicBezTo>
                    <a:pt x="580" y="2148"/>
                    <a:pt x="580" y="2148"/>
                    <a:pt x="580" y="2148"/>
                  </a:cubicBezTo>
                  <a:cubicBezTo>
                    <a:pt x="583" y="2149"/>
                    <a:pt x="585" y="2150"/>
                    <a:pt x="586" y="2151"/>
                  </a:cubicBezTo>
                  <a:cubicBezTo>
                    <a:pt x="585" y="2150"/>
                    <a:pt x="585" y="2150"/>
                    <a:pt x="584" y="2150"/>
                  </a:cubicBezTo>
                  <a:cubicBezTo>
                    <a:pt x="586" y="2151"/>
                    <a:pt x="587" y="2151"/>
                    <a:pt x="587" y="2151"/>
                  </a:cubicBezTo>
                  <a:cubicBezTo>
                    <a:pt x="587" y="2151"/>
                    <a:pt x="587" y="2151"/>
                    <a:pt x="587" y="2151"/>
                  </a:cubicBezTo>
                  <a:cubicBezTo>
                    <a:pt x="587" y="2150"/>
                    <a:pt x="582" y="2148"/>
                    <a:pt x="576" y="2146"/>
                  </a:cubicBezTo>
                  <a:cubicBezTo>
                    <a:pt x="576" y="2146"/>
                    <a:pt x="576" y="2146"/>
                    <a:pt x="575" y="2146"/>
                  </a:cubicBezTo>
                  <a:cubicBezTo>
                    <a:pt x="582" y="2148"/>
                    <a:pt x="589" y="2150"/>
                    <a:pt x="597" y="2152"/>
                  </a:cubicBezTo>
                  <a:cubicBezTo>
                    <a:pt x="598" y="2152"/>
                    <a:pt x="599" y="2152"/>
                    <a:pt x="600" y="2153"/>
                  </a:cubicBezTo>
                  <a:cubicBezTo>
                    <a:pt x="625" y="2158"/>
                    <a:pt x="654" y="2163"/>
                    <a:pt x="671" y="2173"/>
                  </a:cubicBezTo>
                  <a:cubicBezTo>
                    <a:pt x="673" y="2174"/>
                    <a:pt x="675" y="2175"/>
                    <a:pt x="676" y="2176"/>
                  </a:cubicBezTo>
                  <a:cubicBezTo>
                    <a:pt x="676" y="2176"/>
                    <a:pt x="676" y="2176"/>
                    <a:pt x="677" y="2176"/>
                  </a:cubicBezTo>
                  <a:cubicBezTo>
                    <a:pt x="676" y="2176"/>
                    <a:pt x="676" y="2176"/>
                    <a:pt x="676" y="2176"/>
                  </a:cubicBezTo>
                  <a:close/>
                  <a:moveTo>
                    <a:pt x="698" y="1576"/>
                  </a:moveTo>
                  <a:cubicBezTo>
                    <a:pt x="695" y="1571"/>
                    <a:pt x="692" y="1566"/>
                    <a:pt x="688" y="1561"/>
                  </a:cubicBezTo>
                  <a:cubicBezTo>
                    <a:pt x="694" y="1572"/>
                    <a:pt x="699" y="1583"/>
                    <a:pt x="703" y="1595"/>
                  </a:cubicBezTo>
                  <a:cubicBezTo>
                    <a:pt x="701" y="1589"/>
                    <a:pt x="700" y="1583"/>
                    <a:pt x="698" y="1576"/>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815" y="2141"/>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lose/>
                  <a:moveTo>
                    <a:pt x="813" y="2124"/>
                  </a:moveTo>
                  <a:cubicBezTo>
                    <a:pt x="813" y="2124"/>
                    <a:pt x="813" y="2125"/>
                    <a:pt x="813" y="2125"/>
                  </a:cubicBezTo>
                  <a:cubicBezTo>
                    <a:pt x="813" y="2125"/>
                    <a:pt x="813" y="2125"/>
                    <a:pt x="813" y="2125"/>
                  </a:cubicBezTo>
                  <a:cubicBezTo>
                    <a:pt x="813" y="2125"/>
                    <a:pt x="813" y="2124"/>
                    <a:pt x="813" y="2124"/>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6"/>
                    <a:pt x="814" y="2134"/>
                    <a:pt x="814" y="2132"/>
                  </a:cubicBezTo>
                  <a:cubicBezTo>
                    <a:pt x="814" y="2132"/>
                    <a:pt x="814" y="2132"/>
                    <a:pt x="814" y="2132"/>
                  </a:cubicBezTo>
                  <a:cubicBezTo>
                    <a:pt x="814" y="2131"/>
                    <a:pt x="814" y="2131"/>
                    <a:pt x="814" y="2131"/>
                  </a:cubicBezTo>
                  <a:cubicBezTo>
                    <a:pt x="814" y="2131"/>
                    <a:pt x="814" y="2131"/>
                    <a:pt x="814" y="2131"/>
                  </a:cubicBezTo>
                  <a:cubicBezTo>
                    <a:pt x="814" y="2130"/>
                    <a:pt x="814" y="2130"/>
                    <a:pt x="814" y="2129"/>
                  </a:cubicBezTo>
                  <a:cubicBezTo>
                    <a:pt x="814" y="2129"/>
                    <a:pt x="814" y="2129"/>
                    <a:pt x="814" y="2129"/>
                  </a:cubicBezTo>
                  <a:cubicBezTo>
                    <a:pt x="814" y="2129"/>
                    <a:pt x="814" y="2128"/>
                    <a:pt x="814" y="2128"/>
                  </a:cubicBezTo>
                  <a:cubicBezTo>
                    <a:pt x="814" y="2128"/>
                    <a:pt x="814" y="2128"/>
                    <a:pt x="814" y="2128"/>
                  </a:cubicBezTo>
                  <a:cubicBezTo>
                    <a:pt x="814" y="2127"/>
                    <a:pt x="814" y="2127"/>
                    <a:pt x="814" y="2127"/>
                  </a:cubicBezTo>
                  <a:cubicBezTo>
                    <a:pt x="814" y="2127"/>
                    <a:pt x="813" y="2127"/>
                    <a:pt x="813" y="2126"/>
                  </a:cubicBezTo>
                  <a:cubicBezTo>
                    <a:pt x="813" y="2126"/>
                    <a:pt x="813" y="2126"/>
                    <a:pt x="813" y="2126"/>
                  </a:cubicBezTo>
                  <a:cubicBezTo>
                    <a:pt x="813" y="2126"/>
                    <a:pt x="813" y="2125"/>
                    <a:pt x="813" y="2125"/>
                  </a:cubicBezTo>
                  <a:cubicBezTo>
                    <a:pt x="813" y="2126"/>
                    <a:pt x="813" y="2126"/>
                    <a:pt x="813" y="2127"/>
                  </a:cubicBezTo>
                  <a:cubicBezTo>
                    <a:pt x="814" y="2127"/>
                    <a:pt x="814" y="2128"/>
                    <a:pt x="814" y="2128"/>
                  </a:cubicBezTo>
                  <a:cubicBezTo>
                    <a:pt x="814" y="2128"/>
                    <a:pt x="814" y="2129"/>
                    <a:pt x="814" y="2129"/>
                  </a:cubicBezTo>
                  <a:cubicBezTo>
                    <a:pt x="814" y="2129"/>
                    <a:pt x="814" y="2130"/>
                    <a:pt x="814" y="2130"/>
                  </a:cubicBezTo>
                  <a:cubicBezTo>
                    <a:pt x="814" y="2130"/>
                    <a:pt x="814" y="2130"/>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2"/>
                  </a:cubicBezTo>
                  <a:cubicBezTo>
                    <a:pt x="814" y="2132"/>
                    <a:pt x="814" y="2132"/>
                    <a:pt x="814" y="2132"/>
                  </a:cubicBezTo>
                  <a:cubicBezTo>
                    <a:pt x="811" y="2108"/>
                    <a:pt x="806" y="2082"/>
                    <a:pt x="805" y="2058"/>
                  </a:cubicBezTo>
                  <a:cubicBezTo>
                    <a:pt x="805" y="2069"/>
                    <a:pt x="806" y="2081"/>
                    <a:pt x="808" y="2093"/>
                  </a:cubicBezTo>
                  <a:cubicBezTo>
                    <a:pt x="809" y="2097"/>
                    <a:pt x="817" y="2159"/>
                    <a:pt x="815" y="2138"/>
                  </a:cubicBezTo>
                  <a:close/>
                  <a:moveTo>
                    <a:pt x="805" y="2094"/>
                  </a:moveTo>
                  <a:cubicBezTo>
                    <a:pt x="815" y="2157"/>
                    <a:pt x="815" y="2157"/>
                    <a:pt x="815" y="2157"/>
                  </a:cubicBezTo>
                  <a:cubicBezTo>
                    <a:pt x="816" y="2153"/>
                    <a:pt x="809" y="2115"/>
                    <a:pt x="805" y="2094"/>
                  </a:cubicBezTo>
                  <a:close/>
                  <a:moveTo>
                    <a:pt x="815" y="2141"/>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6"/>
                    <a:pt x="814" y="2134"/>
                    <a:pt x="814" y="2132"/>
                  </a:cubicBezTo>
                  <a:cubicBezTo>
                    <a:pt x="814" y="2132"/>
                    <a:pt x="814" y="2132"/>
                    <a:pt x="814" y="2132"/>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2"/>
                  </a:cubicBezTo>
                  <a:cubicBezTo>
                    <a:pt x="814" y="2132"/>
                    <a:pt x="814" y="2132"/>
                    <a:pt x="814" y="2132"/>
                  </a:cubicBezTo>
                  <a:cubicBezTo>
                    <a:pt x="811" y="2108"/>
                    <a:pt x="806" y="2082"/>
                    <a:pt x="805" y="2058"/>
                  </a:cubicBezTo>
                  <a:cubicBezTo>
                    <a:pt x="805" y="2069"/>
                    <a:pt x="806" y="2081"/>
                    <a:pt x="808" y="2093"/>
                  </a:cubicBezTo>
                  <a:cubicBezTo>
                    <a:pt x="809" y="2097"/>
                    <a:pt x="817" y="2159"/>
                    <a:pt x="815" y="2138"/>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14" y="2167"/>
                  </a:moveTo>
                  <a:cubicBezTo>
                    <a:pt x="814" y="2171"/>
                    <a:pt x="815" y="2175"/>
                    <a:pt x="816" y="2179"/>
                  </a:cubicBezTo>
                  <a:cubicBezTo>
                    <a:pt x="815" y="2175"/>
                    <a:pt x="815" y="2171"/>
                    <a:pt x="814" y="2167"/>
                  </a:cubicBezTo>
                  <a:close/>
                  <a:moveTo>
                    <a:pt x="817" y="2183"/>
                  </a:moveTo>
                  <a:cubicBezTo>
                    <a:pt x="817" y="2183"/>
                    <a:pt x="817" y="2183"/>
                    <a:pt x="817" y="2183"/>
                  </a:cubicBezTo>
                  <a:cubicBezTo>
                    <a:pt x="816" y="2181"/>
                    <a:pt x="816" y="2180"/>
                    <a:pt x="816" y="2179"/>
                  </a:cubicBezTo>
                  <a:cubicBezTo>
                    <a:pt x="816" y="2182"/>
                    <a:pt x="817" y="2186"/>
                    <a:pt x="818" y="2190"/>
                  </a:cubicBezTo>
                  <a:cubicBezTo>
                    <a:pt x="817" y="2187"/>
                    <a:pt x="817" y="2185"/>
                    <a:pt x="817" y="2183"/>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05" y="2094"/>
                  </a:moveTo>
                  <a:cubicBezTo>
                    <a:pt x="815" y="2157"/>
                    <a:pt x="815" y="2157"/>
                    <a:pt x="815" y="2157"/>
                  </a:cubicBezTo>
                  <a:cubicBezTo>
                    <a:pt x="816" y="2153"/>
                    <a:pt x="809" y="2115"/>
                    <a:pt x="805" y="2094"/>
                  </a:cubicBezTo>
                  <a:close/>
                  <a:moveTo>
                    <a:pt x="814" y="2131"/>
                  </a:moveTo>
                  <a:cubicBezTo>
                    <a:pt x="814" y="2131"/>
                    <a:pt x="814" y="2131"/>
                    <a:pt x="814" y="2131"/>
                  </a:cubicBezTo>
                  <a:cubicBezTo>
                    <a:pt x="814" y="2131"/>
                    <a:pt x="814" y="2131"/>
                    <a:pt x="814" y="2131"/>
                  </a:cubicBezTo>
                  <a:cubicBezTo>
                    <a:pt x="814" y="2131"/>
                    <a:pt x="814" y="2131"/>
                    <a:pt x="814" y="2131"/>
                  </a:cubicBezTo>
                  <a:close/>
                  <a:moveTo>
                    <a:pt x="814" y="2134"/>
                  </a:moveTo>
                  <a:cubicBezTo>
                    <a:pt x="814" y="2134"/>
                    <a:pt x="814" y="2134"/>
                    <a:pt x="814" y="2134"/>
                  </a:cubicBezTo>
                  <a:cubicBezTo>
                    <a:pt x="814" y="2133"/>
                    <a:pt x="814" y="2133"/>
                    <a:pt x="814" y="2133"/>
                  </a:cubicBezTo>
                  <a:cubicBezTo>
                    <a:pt x="814" y="2133"/>
                    <a:pt x="814" y="2133"/>
                    <a:pt x="814" y="2133"/>
                  </a:cubicBezTo>
                  <a:cubicBezTo>
                    <a:pt x="814" y="2133"/>
                    <a:pt x="814" y="2133"/>
                    <a:pt x="814" y="2133"/>
                  </a:cubicBezTo>
                  <a:cubicBezTo>
                    <a:pt x="814" y="2133"/>
                    <a:pt x="814" y="2133"/>
                    <a:pt x="814" y="2132"/>
                  </a:cubicBezTo>
                  <a:cubicBezTo>
                    <a:pt x="814" y="2132"/>
                    <a:pt x="814" y="2132"/>
                    <a:pt x="814" y="2132"/>
                  </a:cubicBezTo>
                  <a:cubicBezTo>
                    <a:pt x="814" y="2132"/>
                    <a:pt x="814" y="2132"/>
                    <a:pt x="814" y="2132"/>
                  </a:cubicBezTo>
                  <a:cubicBezTo>
                    <a:pt x="814" y="2132"/>
                    <a:pt x="814" y="2133"/>
                    <a:pt x="814" y="2133"/>
                  </a:cubicBezTo>
                  <a:cubicBezTo>
                    <a:pt x="814" y="2133"/>
                    <a:pt x="814" y="2133"/>
                    <a:pt x="814" y="2133"/>
                  </a:cubicBezTo>
                  <a:cubicBezTo>
                    <a:pt x="814" y="2133"/>
                    <a:pt x="814" y="2134"/>
                    <a:pt x="814" y="2134"/>
                  </a:cubicBezTo>
                  <a:cubicBezTo>
                    <a:pt x="814" y="2134"/>
                    <a:pt x="814" y="2134"/>
                    <a:pt x="814" y="2134"/>
                  </a:cubicBezTo>
                  <a:cubicBezTo>
                    <a:pt x="814" y="2134"/>
                    <a:pt x="814" y="2134"/>
                    <a:pt x="814" y="2134"/>
                  </a:cubicBezTo>
                  <a:cubicBezTo>
                    <a:pt x="814" y="2134"/>
                    <a:pt x="814" y="2134"/>
                    <a:pt x="814" y="2134"/>
                  </a:cubicBezTo>
                  <a:close/>
                  <a:moveTo>
                    <a:pt x="814" y="2135"/>
                  </a:moveTo>
                  <a:cubicBezTo>
                    <a:pt x="814" y="2135"/>
                    <a:pt x="814" y="2135"/>
                    <a:pt x="814" y="2135"/>
                  </a:cubicBezTo>
                  <a:cubicBezTo>
                    <a:pt x="814" y="2136"/>
                    <a:pt x="815" y="2136"/>
                    <a:pt x="815" y="2136"/>
                  </a:cubicBezTo>
                  <a:cubicBezTo>
                    <a:pt x="815" y="2136"/>
                    <a:pt x="815" y="2136"/>
                    <a:pt x="815" y="2136"/>
                  </a:cubicBezTo>
                  <a:cubicBezTo>
                    <a:pt x="814" y="2136"/>
                    <a:pt x="814" y="2136"/>
                    <a:pt x="814" y="2135"/>
                  </a:cubicBezTo>
                  <a:close/>
                  <a:moveTo>
                    <a:pt x="815" y="2136"/>
                  </a:moveTo>
                  <a:cubicBezTo>
                    <a:pt x="815" y="2136"/>
                    <a:pt x="815" y="2136"/>
                    <a:pt x="815" y="2136"/>
                  </a:cubicBezTo>
                  <a:cubicBezTo>
                    <a:pt x="815" y="2136"/>
                    <a:pt x="815" y="2136"/>
                    <a:pt x="815" y="2136"/>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8"/>
                    <a:pt x="815" y="2138"/>
                    <a:pt x="815" y="2138"/>
                  </a:cubicBezTo>
                  <a:cubicBezTo>
                    <a:pt x="815" y="2138"/>
                    <a:pt x="815" y="2138"/>
                    <a:pt x="815" y="2138"/>
                  </a:cubicBezTo>
                  <a:close/>
                  <a:moveTo>
                    <a:pt x="815" y="2140"/>
                  </a:moveTo>
                  <a:cubicBezTo>
                    <a:pt x="815" y="2140"/>
                    <a:pt x="815" y="2140"/>
                    <a:pt x="815" y="2140"/>
                  </a:cubicBezTo>
                  <a:cubicBezTo>
                    <a:pt x="815" y="2140"/>
                    <a:pt x="815" y="2140"/>
                    <a:pt x="815" y="2140"/>
                  </a:cubicBezTo>
                  <a:close/>
                  <a:moveTo>
                    <a:pt x="815" y="2140"/>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lose/>
                  <a:moveTo>
                    <a:pt x="862" y="1877"/>
                  </a:moveTo>
                  <a:cubicBezTo>
                    <a:pt x="860" y="1878"/>
                    <a:pt x="857" y="1879"/>
                    <a:pt x="855" y="1880"/>
                  </a:cubicBezTo>
                  <a:cubicBezTo>
                    <a:pt x="858" y="1880"/>
                    <a:pt x="860" y="1879"/>
                    <a:pt x="862" y="1879"/>
                  </a:cubicBezTo>
                  <a:cubicBezTo>
                    <a:pt x="862" y="1879"/>
                    <a:pt x="862" y="1879"/>
                    <a:pt x="862" y="1879"/>
                  </a:cubicBezTo>
                  <a:cubicBezTo>
                    <a:pt x="862" y="1879"/>
                    <a:pt x="862" y="1879"/>
                    <a:pt x="862" y="1879"/>
                  </a:cubicBezTo>
                  <a:cubicBezTo>
                    <a:pt x="866" y="1877"/>
                    <a:pt x="869" y="1876"/>
                    <a:pt x="873" y="1875"/>
                  </a:cubicBezTo>
                  <a:cubicBezTo>
                    <a:pt x="876" y="1873"/>
                    <a:pt x="878" y="1871"/>
                    <a:pt x="880" y="1869"/>
                  </a:cubicBezTo>
                  <a:cubicBezTo>
                    <a:pt x="874" y="1871"/>
                    <a:pt x="868" y="1873"/>
                    <a:pt x="862" y="1877"/>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704" y="1288"/>
                  </a:moveTo>
                  <a:cubicBezTo>
                    <a:pt x="1704" y="1288"/>
                    <a:pt x="1704" y="1288"/>
                    <a:pt x="1704" y="1288"/>
                  </a:cubicBezTo>
                  <a:cubicBezTo>
                    <a:pt x="1704" y="1288"/>
                    <a:pt x="1704" y="1288"/>
                    <a:pt x="1704" y="1288"/>
                  </a:cubicBezTo>
                  <a:close/>
                  <a:moveTo>
                    <a:pt x="1505" y="1483"/>
                  </a:moveTo>
                  <a:cubicBezTo>
                    <a:pt x="1475" y="1491"/>
                    <a:pt x="1441" y="1529"/>
                    <a:pt x="1411" y="1563"/>
                  </a:cubicBezTo>
                  <a:cubicBezTo>
                    <a:pt x="1408" y="1566"/>
                    <a:pt x="1405" y="1570"/>
                    <a:pt x="1401" y="1574"/>
                  </a:cubicBezTo>
                  <a:cubicBezTo>
                    <a:pt x="1395" y="1578"/>
                    <a:pt x="1388" y="1583"/>
                    <a:pt x="1383" y="1588"/>
                  </a:cubicBezTo>
                  <a:cubicBezTo>
                    <a:pt x="1386" y="1586"/>
                    <a:pt x="1389" y="1583"/>
                    <a:pt x="1392" y="1581"/>
                  </a:cubicBezTo>
                  <a:cubicBezTo>
                    <a:pt x="1391" y="1582"/>
                    <a:pt x="1388" y="1585"/>
                    <a:pt x="1384" y="1589"/>
                  </a:cubicBezTo>
                  <a:cubicBezTo>
                    <a:pt x="1384" y="1590"/>
                    <a:pt x="1384" y="1590"/>
                    <a:pt x="1384" y="1590"/>
                  </a:cubicBezTo>
                  <a:cubicBezTo>
                    <a:pt x="1377" y="1595"/>
                    <a:pt x="1369" y="1600"/>
                    <a:pt x="1362" y="1606"/>
                  </a:cubicBezTo>
                  <a:cubicBezTo>
                    <a:pt x="1367" y="1603"/>
                    <a:pt x="1371" y="1601"/>
                    <a:pt x="1375" y="1599"/>
                  </a:cubicBezTo>
                  <a:cubicBezTo>
                    <a:pt x="1375" y="1599"/>
                    <a:pt x="1375" y="1599"/>
                    <a:pt x="1375" y="1600"/>
                  </a:cubicBezTo>
                  <a:cubicBezTo>
                    <a:pt x="1375" y="1600"/>
                    <a:pt x="1375" y="1600"/>
                    <a:pt x="1375" y="1599"/>
                  </a:cubicBezTo>
                  <a:cubicBezTo>
                    <a:pt x="1375" y="1600"/>
                    <a:pt x="1375" y="1600"/>
                    <a:pt x="1375" y="1599"/>
                  </a:cubicBezTo>
                  <a:cubicBezTo>
                    <a:pt x="1373" y="1602"/>
                    <a:pt x="1371" y="1604"/>
                    <a:pt x="1368" y="1606"/>
                  </a:cubicBezTo>
                  <a:cubicBezTo>
                    <a:pt x="1375" y="1601"/>
                    <a:pt x="1383" y="1593"/>
                    <a:pt x="1392" y="1584"/>
                  </a:cubicBezTo>
                  <a:cubicBezTo>
                    <a:pt x="1390" y="1585"/>
                    <a:pt x="1388" y="1587"/>
                    <a:pt x="1386" y="1588"/>
                  </a:cubicBezTo>
                  <a:cubicBezTo>
                    <a:pt x="1387" y="1587"/>
                    <a:pt x="1388" y="1586"/>
                    <a:pt x="1389" y="1585"/>
                  </a:cubicBezTo>
                  <a:cubicBezTo>
                    <a:pt x="1392" y="1582"/>
                    <a:pt x="1393" y="1581"/>
                    <a:pt x="1392" y="1581"/>
                  </a:cubicBezTo>
                  <a:cubicBezTo>
                    <a:pt x="1395" y="1579"/>
                    <a:pt x="1398" y="1577"/>
                    <a:pt x="1400" y="1575"/>
                  </a:cubicBezTo>
                  <a:cubicBezTo>
                    <a:pt x="1397" y="1578"/>
                    <a:pt x="1395" y="1581"/>
                    <a:pt x="1392" y="1584"/>
                  </a:cubicBezTo>
                  <a:cubicBezTo>
                    <a:pt x="1400" y="1577"/>
                    <a:pt x="1409" y="1571"/>
                    <a:pt x="1417" y="1564"/>
                  </a:cubicBezTo>
                  <a:cubicBezTo>
                    <a:pt x="1432" y="1554"/>
                    <a:pt x="1448" y="1544"/>
                    <a:pt x="1460" y="1530"/>
                  </a:cubicBezTo>
                  <a:cubicBezTo>
                    <a:pt x="1463" y="1527"/>
                    <a:pt x="1465" y="1524"/>
                    <a:pt x="1467" y="1521"/>
                  </a:cubicBezTo>
                  <a:cubicBezTo>
                    <a:pt x="1477" y="1507"/>
                    <a:pt x="1488" y="1489"/>
                    <a:pt x="1505" y="1483"/>
                  </a:cubicBezTo>
                  <a:cubicBezTo>
                    <a:pt x="1506" y="1483"/>
                    <a:pt x="1506" y="1483"/>
                    <a:pt x="1507" y="1483"/>
                  </a:cubicBezTo>
                  <a:cubicBezTo>
                    <a:pt x="1506" y="1483"/>
                    <a:pt x="1506" y="1483"/>
                    <a:pt x="1505" y="148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2" y="1892"/>
                    <a:pt x="852" y="1892"/>
                    <a:pt x="852" y="1892"/>
                  </a:cubicBezTo>
                  <a:cubicBezTo>
                    <a:pt x="852" y="1892"/>
                    <a:pt x="852" y="1892"/>
                    <a:pt x="851" y="1892"/>
                  </a:cubicBezTo>
                  <a:close/>
                  <a:moveTo>
                    <a:pt x="850" y="1893"/>
                  </a:moveTo>
                  <a:cubicBezTo>
                    <a:pt x="850" y="1893"/>
                    <a:pt x="851" y="1893"/>
                    <a:pt x="851" y="1893"/>
                  </a:cubicBezTo>
                  <a:cubicBezTo>
                    <a:pt x="851" y="1893"/>
                    <a:pt x="851" y="1893"/>
                    <a:pt x="851" y="1893"/>
                  </a:cubicBezTo>
                  <a:cubicBezTo>
                    <a:pt x="851" y="1893"/>
                    <a:pt x="851" y="1893"/>
                    <a:pt x="851" y="1893"/>
                  </a:cubicBezTo>
                  <a:cubicBezTo>
                    <a:pt x="851" y="1893"/>
                    <a:pt x="850" y="1893"/>
                    <a:pt x="850" y="1893"/>
                  </a:cubicBezTo>
                  <a:close/>
                  <a:moveTo>
                    <a:pt x="849" y="1893"/>
                  </a:moveTo>
                  <a:cubicBezTo>
                    <a:pt x="850" y="1893"/>
                    <a:pt x="850" y="1893"/>
                    <a:pt x="850" y="1893"/>
                  </a:cubicBezTo>
                  <a:cubicBezTo>
                    <a:pt x="850" y="1893"/>
                    <a:pt x="850" y="1893"/>
                    <a:pt x="850" y="1893"/>
                  </a:cubicBezTo>
                  <a:cubicBezTo>
                    <a:pt x="850" y="1893"/>
                    <a:pt x="850" y="1893"/>
                    <a:pt x="849" y="1893"/>
                  </a:cubicBezTo>
                  <a:close/>
                  <a:moveTo>
                    <a:pt x="856" y="1891"/>
                  </a:moveTo>
                  <a:cubicBezTo>
                    <a:pt x="856" y="1891"/>
                    <a:pt x="856" y="1891"/>
                    <a:pt x="856" y="1891"/>
                  </a:cubicBezTo>
                  <a:cubicBezTo>
                    <a:pt x="841" y="1896"/>
                    <a:pt x="823" y="1893"/>
                    <a:pt x="810" y="1903"/>
                  </a:cubicBezTo>
                  <a:cubicBezTo>
                    <a:pt x="824" y="1898"/>
                    <a:pt x="839" y="1896"/>
                    <a:pt x="854" y="1892"/>
                  </a:cubicBezTo>
                  <a:cubicBezTo>
                    <a:pt x="854" y="1892"/>
                    <a:pt x="853" y="1892"/>
                    <a:pt x="853" y="1892"/>
                  </a:cubicBezTo>
                  <a:cubicBezTo>
                    <a:pt x="853" y="1892"/>
                    <a:pt x="853" y="1892"/>
                    <a:pt x="853" y="1892"/>
                  </a:cubicBezTo>
                  <a:cubicBezTo>
                    <a:pt x="853" y="1892"/>
                    <a:pt x="853" y="1892"/>
                    <a:pt x="854" y="1892"/>
                  </a:cubicBezTo>
                  <a:cubicBezTo>
                    <a:pt x="854" y="1892"/>
                    <a:pt x="854" y="1892"/>
                    <a:pt x="854" y="1892"/>
                  </a:cubicBezTo>
                  <a:cubicBezTo>
                    <a:pt x="854" y="1892"/>
                    <a:pt x="854" y="1892"/>
                    <a:pt x="854" y="1892"/>
                  </a:cubicBezTo>
                  <a:cubicBezTo>
                    <a:pt x="854" y="1892"/>
                    <a:pt x="854" y="1891"/>
                    <a:pt x="854" y="1891"/>
                  </a:cubicBezTo>
                  <a:cubicBezTo>
                    <a:pt x="854"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6" y="1891"/>
                    <a:pt x="856" y="1891"/>
                  </a:cubicBezTo>
                  <a:cubicBezTo>
                    <a:pt x="856" y="1891"/>
                    <a:pt x="856" y="1891"/>
                    <a:pt x="856" y="1891"/>
                  </a:cubicBezTo>
                  <a:cubicBezTo>
                    <a:pt x="856" y="1891"/>
                    <a:pt x="856" y="1891"/>
                    <a:pt x="856" y="1891"/>
                  </a:cubicBezTo>
                  <a:cubicBezTo>
                    <a:pt x="856" y="1891"/>
                    <a:pt x="856" y="1891"/>
                    <a:pt x="856" y="1891"/>
                  </a:cubicBezTo>
                  <a:cubicBezTo>
                    <a:pt x="856" y="1891"/>
                    <a:pt x="856" y="1891"/>
                    <a:pt x="856" y="1891"/>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02" y="1926"/>
                  </a:moveTo>
                  <a:cubicBezTo>
                    <a:pt x="801" y="1926"/>
                    <a:pt x="801" y="1927"/>
                    <a:pt x="801" y="1928"/>
                  </a:cubicBezTo>
                  <a:cubicBezTo>
                    <a:pt x="802" y="1926"/>
                    <a:pt x="804" y="1924"/>
                    <a:pt x="806" y="1922"/>
                  </a:cubicBezTo>
                  <a:cubicBezTo>
                    <a:pt x="806" y="1922"/>
                    <a:pt x="807" y="1921"/>
                    <a:pt x="807" y="1921"/>
                  </a:cubicBezTo>
                  <a:cubicBezTo>
                    <a:pt x="818" y="1911"/>
                    <a:pt x="835" y="1904"/>
                    <a:pt x="856" y="1896"/>
                  </a:cubicBezTo>
                  <a:cubicBezTo>
                    <a:pt x="833" y="1901"/>
                    <a:pt x="812" y="1909"/>
                    <a:pt x="802" y="1926"/>
                  </a:cubicBezTo>
                  <a:close/>
                  <a:moveTo>
                    <a:pt x="797" y="2003"/>
                  </a:moveTo>
                  <a:cubicBezTo>
                    <a:pt x="798" y="2002"/>
                    <a:pt x="798" y="2002"/>
                    <a:pt x="798" y="2002"/>
                  </a:cubicBezTo>
                  <a:cubicBezTo>
                    <a:pt x="797" y="2002"/>
                    <a:pt x="797" y="2003"/>
                    <a:pt x="797" y="2003"/>
                  </a:cubicBezTo>
                  <a:close/>
                  <a:moveTo>
                    <a:pt x="799" y="2001"/>
                  </a:moveTo>
                  <a:cubicBezTo>
                    <a:pt x="799" y="2002"/>
                    <a:pt x="799" y="2002"/>
                    <a:pt x="799" y="2002"/>
                  </a:cubicBezTo>
                  <a:cubicBezTo>
                    <a:pt x="799" y="2002"/>
                    <a:pt x="799" y="2002"/>
                    <a:pt x="799" y="2002"/>
                  </a:cubicBezTo>
                  <a:cubicBezTo>
                    <a:pt x="800" y="2002"/>
                    <a:pt x="800" y="2001"/>
                    <a:pt x="799" y="2001"/>
                  </a:cubicBezTo>
                  <a:close/>
                  <a:moveTo>
                    <a:pt x="805" y="1984"/>
                  </a:moveTo>
                  <a:cubicBezTo>
                    <a:pt x="806" y="1988"/>
                    <a:pt x="807" y="1992"/>
                    <a:pt x="808" y="1995"/>
                  </a:cubicBezTo>
                  <a:cubicBezTo>
                    <a:pt x="808" y="1993"/>
                    <a:pt x="807" y="1989"/>
                    <a:pt x="805" y="1984"/>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247" y="2053"/>
                  </a:moveTo>
                  <a:cubicBezTo>
                    <a:pt x="251" y="2055"/>
                    <a:pt x="256" y="2056"/>
                    <a:pt x="260" y="2058"/>
                  </a:cubicBezTo>
                  <a:cubicBezTo>
                    <a:pt x="261" y="2058"/>
                    <a:pt x="262" y="2058"/>
                    <a:pt x="263" y="2058"/>
                  </a:cubicBezTo>
                  <a:cubicBezTo>
                    <a:pt x="258" y="2057"/>
                    <a:pt x="252" y="2055"/>
                    <a:pt x="247" y="2053"/>
                  </a:cubicBezTo>
                  <a:close/>
                  <a:moveTo>
                    <a:pt x="332" y="2081"/>
                  </a:moveTo>
                  <a:cubicBezTo>
                    <a:pt x="308" y="2074"/>
                    <a:pt x="284" y="2066"/>
                    <a:pt x="260" y="2058"/>
                  </a:cubicBezTo>
                  <a:cubicBezTo>
                    <a:pt x="256" y="2057"/>
                    <a:pt x="252" y="2057"/>
                    <a:pt x="249" y="2057"/>
                  </a:cubicBezTo>
                  <a:cubicBezTo>
                    <a:pt x="246" y="2056"/>
                    <a:pt x="244" y="2056"/>
                    <a:pt x="242" y="2055"/>
                  </a:cubicBezTo>
                  <a:cubicBezTo>
                    <a:pt x="244" y="2056"/>
                    <a:pt x="245" y="2056"/>
                    <a:pt x="247" y="2057"/>
                  </a:cubicBezTo>
                  <a:cubicBezTo>
                    <a:pt x="244" y="2056"/>
                    <a:pt x="241" y="2056"/>
                    <a:pt x="238" y="2056"/>
                  </a:cubicBezTo>
                  <a:cubicBezTo>
                    <a:pt x="266" y="2068"/>
                    <a:pt x="297" y="2082"/>
                    <a:pt x="298" y="2075"/>
                  </a:cubicBezTo>
                  <a:cubicBezTo>
                    <a:pt x="299" y="2074"/>
                    <a:pt x="298" y="2074"/>
                    <a:pt x="298" y="2073"/>
                  </a:cubicBezTo>
                  <a:cubicBezTo>
                    <a:pt x="309" y="2076"/>
                    <a:pt x="321" y="2079"/>
                    <a:pt x="332" y="2081"/>
                  </a:cubicBezTo>
                  <a:close/>
                  <a:moveTo>
                    <a:pt x="263" y="2058"/>
                  </a:moveTo>
                  <a:cubicBezTo>
                    <a:pt x="272" y="2061"/>
                    <a:pt x="281" y="2064"/>
                    <a:pt x="290" y="2066"/>
                  </a:cubicBezTo>
                  <a:cubicBezTo>
                    <a:pt x="281" y="2062"/>
                    <a:pt x="272" y="2060"/>
                    <a:pt x="263" y="2058"/>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7"/>
                  </a:moveTo>
                  <a:cubicBezTo>
                    <a:pt x="276"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4" y="1808"/>
                    <a:pt x="274" y="1808"/>
                    <a:pt x="274" y="1808"/>
                  </a:cubicBezTo>
                  <a:cubicBezTo>
                    <a:pt x="274" y="1808"/>
                    <a:pt x="274" y="1808"/>
                    <a:pt x="273" y="1808"/>
                  </a:cubicBezTo>
                  <a:cubicBezTo>
                    <a:pt x="273" y="1808"/>
                    <a:pt x="273" y="1808"/>
                    <a:pt x="273" y="1808"/>
                  </a:cubicBezTo>
                  <a:cubicBezTo>
                    <a:pt x="273" y="1809"/>
                    <a:pt x="273" y="1809"/>
                    <a:pt x="273" y="1809"/>
                  </a:cubicBezTo>
                  <a:cubicBezTo>
                    <a:pt x="273" y="1809"/>
                    <a:pt x="273" y="1809"/>
                    <a:pt x="272" y="1809"/>
                  </a:cubicBezTo>
                  <a:cubicBezTo>
                    <a:pt x="272" y="1809"/>
                    <a:pt x="272" y="1809"/>
                    <a:pt x="272" y="1809"/>
                  </a:cubicBezTo>
                  <a:cubicBezTo>
                    <a:pt x="272" y="1810"/>
                    <a:pt x="271" y="1810"/>
                    <a:pt x="271" y="1810"/>
                  </a:cubicBezTo>
                  <a:cubicBezTo>
                    <a:pt x="271" y="1810"/>
                    <a:pt x="271" y="1810"/>
                    <a:pt x="270" y="1811"/>
                  </a:cubicBezTo>
                  <a:cubicBezTo>
                    <a:pt x="270" y="1811"/>
                    <a:pt x="270" y="1811"/>
                    <a:pt x="270" y="1811"/>
                  </a:cubicBezTo>
                  <a:cubicBezTo>
                    <a:pt x="270" y="1811"/>
                    <a:pt x="269" y="1811"/>
                    <a:pt x="269" y="1811"/>
                  </a:cubicBezTo>
                  <a:cubicBezTo>
                    <a:pt x="271" y="1811"/>
                    <a:pt x="282" y="1803"/>
                    <a:pt x="276" y="1807"/>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320" y="1779"/>
                  </a:moveTo>
                  <a:cubicBezTo>
                    <a:pt x="320" y="1779"/>
                    <a:pt x="320" y="1779"/>
                    <a:pt x="321" y="1779"/>
                  </a:cubicBezTo>
                  <a:cubicBezTo>
                    <a:pt x="321" y="1779"/>
                    <a:pt x="321" y="1779"/>
                    <a:pt x="321" y="1779"/>
                  </a:cubicBezTo>
                  <a:cubicBezTo>
                    <a:pt x="321" y="1779"/>
                    <a:pt x="320" y="1779"/>
                    <a:pt x="320" y="1779"/>
                  </a:cubicBezTo>
                  <a:close/>
                  <a:moveTo>
                    <a:pt x="1335" y="1507"/>
                  </a:moveTo>
                  <a:cubicBezTo>
                    <a:pt x="1333" y="1509"/>
                    <a:pt x="1331" y="1511"/>
                    <a:pt x="1329" y="1512"/>
                  </a:cubicBezTo>
                  <a:cubicBezTo>
                    <a:pt x="1328" y="1512"/>
                    <a:pt x="1327" y="1512"/>
                    <a:pt x="1325" y="1513"/>
                  </a:cubicBezTo>
                  <a:cubicBezTo>
                    <a:pt x="1327" y="1510"/>
                    <a:pt x="1328" y="1507"/>
                    <a:pt x="1319" y="1516"/>
                  </a:cubicBezTo>
                  <a:cubicBezTo>
                    <a:pt x="1320" y="1516"/>
                    <a:pt x="1320" y="1516"/>
                    <a:pt x="1321" y="1516"/>
                  </a:cubicBezTo>
                  <a:cubicBezTo>
                    <a:pt x="1322" y="1515"/>
                    <a:pt x="1323" y="1515"/>
                    <a:pt x="1324" y="1515"/>
                  </a:cubicBezTo>
                  <a:cubicBezTo>
                    <a:pt x="1324" y="1516"/>
                    <a:pt x="1325" y="1516"/>
                    <a:pt x="1327" y="1514"/>
                  </a:cubicBezTo>
                  <a:cubicBezTo>
                    <a:pt x="1331" y="1513"/>
                    <a:pt x="1331" y="1513"/>
                    <a:pt x="1331" y="1513"/>
                  </a:cubicBezTo>
                  <a:cubicBezTo>
                    <a:pt x="1331" y="1512"/>
                    <a:pt x="1331" y="1512"/>
                    <a:pt x="1331" y="1512"/>
                  </a:cubicBezTo>
                  <a:cubicBezTo>
                    <a:pt x="1345" y="1505"/>
                    <a:pt x="1357" y="1490"/>
                    <a:pt x="1370" y="1478"/>
                  </a:cubicBezTo>
                  <a:cubicBezTo>
                    <a:pt x="1358" y="1487"/>
                    <a:pt x="1346" y="1496"/>
                    <a:pt x="1335" y="1507"/>
                  </a:cubicBezTo>
                  <a:close/>
                  <a:moveTo>
                    <a:pt x="1370" y="1478"/>
                  </a:moveTo>
                  <a:cubicBezTo>
                    <a:pt x="1376" y="1473"/>
                    <a:pt x="1383" y="1468"/>
                    <a:pt x="1390" y="1463"/>
                  </a:cubicBezTo>
                  <a:cubicBezTo>
                    <a:pt x="1383" y="1466"/>
                    <a:pt x="1376" y="1472"/>
                    <a:pt x="1370" y="1478"/>
                  </a:cubicBezTo>
                  <a:close/>
                  <a:moveTo>
                    <a:pt x="1722" y="1141"/>
                  </a:moveTo>
                  <a:cubicBezTo>
                    <a:pt x="1734" y="1127"/>
                    <a:pt x="1746" y="1112"/>
                    <a:pt x="1758" y="1097"/>
                  </a:cubicBezTo>
                  <a:cubicBezTo>
                    <a:pt x="1758" y="1097"/>
                    <a:pt x="1758" y="1097"/>
                    <a:pt x="1759" y="1096"/>
                  </a:cubicBezTo>
                  <a:cubicBezTo>
                    <a:pt x="1759" y="1096"/>
                    <a:pt x="1759" y="1096"/>
                    <a:pt x="1759" y="1096"/>
                  </a:cubicBezTo>
                  <a:cubicBezTo>
                    <a:pt x="1759" y="1096"/>
                    <a:pt x="1759" y="1096"/>
                    <a:pt x="1759" y="1096"/>
                  </a:cubicBezTo>
                  <a:cubicBezTo>
                    <a:pt x="1759" y="1096"/>
                    <a:pt x="1759" y="1096"/>
                    <a:pt x="1759" y="1096"/>
                  </a:cubicBezTo>
                  <a:cubicBezTo>
                    <a:pt x="1759" y="1096"/>
                    <a:pt x="1759" y="1095"/>
                    <a:pt x="1760" y="1095"/>
                  </a:cubicBezTo>
                  <a:cubicBezTo>
                    <a:pt x="1760" y="1095"/>
                    <a:pt x="1760" y="1095"/>
                    <a:pt x="1760" y="1095"/>
                  </a:cubicBezTo>
                  <a:cubicBezTo>
                    <a:pt x="1760" y="1094"/>
                    <a:pt x="1760" y="1094"/>
                    <a:pt x="1760" y="1094"/>
                  </a:cubicBezTo>
                  <a:cubicBezTo>
                    <a:pt x="1761" y="1093"/>
                    <a:pt x="1761" y="1092"/>
                    <a:pt x="1762" y="1091"/>
                  </a:cubicBezTo>
                  <a:cubicBezTo>
                    <a:pt x="1763" y="1089"/>
                    <a:pt x="1764" y="1087"/>
                    <a:pt x="1766" y="1085"/>
                  </a:cubicBezTo>
                  <a:cubicBezTo>
                    <a:pt x="1750" y="1103"/>
                    <a:pt x="1731" y="1118"/>
                    <a:pt x="1722" y="1141"/>
                  </a:cubicBezTo>
                  <a:close/>
                  <a:moveTo>
                    <a:pt x="1968" y="741"/>
                  </a:moveTo>
                  <a:cubicBezTo>
                    <a:pt x="1973" y="738"/>
                    <a:pt x="1989" y="721"/>
                    <a:pt x="1983" y="727"/>
                  </a:cubicBezTo>
                  <a:cubicBezTo>
                    <a:pt x="1983" y="727"/>
                    <a:pt x="1983" y="726"/>
                    <a:pt x="1983" y="726"/>
                  </a:cubicBezTo>
                  <a:cubicBezTo>
                    <a:pt x="1983" y="726"/>
                    <a:pt x="1983" y="726"/>
                    <a:pt x="1983" y="726"/>
                  </a:cubicBezTo>
                  <a:cubicBezTo>
                    <a:pt x="1983" y="726"/>
                    <a:pt x="1984" y="726"/>
                    <a:pt x="1984" y="726"/>
                  </a:cubicBezTo>
                  <a:cubicBezTo>
                    <a:pt x="1984" y="725"/>
                    <a:pt x="1984" y="725"/>
                    <a:pt x="1984" y="725"/>
                  </a:cubicBezTo>
                  <a:cubicBezTo>
                    <a:pt x="1984" y="725"/>
                    <a:pt x="1984" y="725"/>
                    <a:pt x="1984" y="725"/>
                  </a:cubicBezTo>
                  <a:cubicBezTo>
                    <a:pt x="1984" y="725"/>
                    <a:pt x="1984" y="725"/>
                    <a:pt x="1984" y="725"/>
                  </a:cubicBezTo>
                  <a:cubicBezTo>
                    <a:pt x="1984" y="724"/>
                    <a:pt x="1984" y="724"/>
                    <a:pt x="1984" y="724"/>
                  </a:cubicBezTo>
                  <a:cubicBezTo>
                    <a:pt x="1984" y="724"/>
                    <a:pt x="1984" y="724"/>
                    <a:pt x="1984" y="724"/>
                  </a:cubicBezTo>
                  <a:cubicBezTo>
                    <a:pt x="1987" y="719"/>
                    <a:pt x="1989" y="714"/>
                    <a:pt x="1992" y="709"/>
                  </a:cubicBezTo>
                  <a:cubicBezTo>
                    <a:pt x="1988" y="714"/>
                    <a:pt x="1971" y="738"/>
                    <a:pt x="1968" y="741"/>
                  </a:cubicBezTo>
                  <a:close/>
                  <a:moveTo>
                    <a:pt x="1992" y="708"/>
                  </a:moveTo>
                  <a:cubicBezTo>
                    <a:pt x="1992" y="708"/>
                    <a:pt x="1992" y="709"/>
                    <a:pt x="1992" y="709"/>
                  </a:cubicBezTo>
                  <a:cubicBezTo>
                    <a:pt x="1992" y="708"/>
                    <a:pt x="1992" y="708"/>
                    <a:pt x="1992" y="708"/>
                  </a:cubicBezTo>
                  <a:cubicBezTo>
                    <a:pt x="1992" y="708"/>
                    <a:pt x="1992" y="708"/>
                    <a:pt x="1992" y="708"/>
                  </a:cubicBezTo>
                  <a:close/>
                  <a:moveTo>
                    <a:pt x="1945" y="787"/>
                  </a:moveTo>
                  <a:cubicBezTo>
                    <a:pt x="1952" y="775"/>
                    <a:pt x="1959" y="763"/>
                    <a:pt x="1966" y="751"/>
                  </a:cubicBezTo>
                  <a:cubicBezTo>
                    <a:pt x="1970" y="738"/>
                    <a:pt x="1950" y="778"/>
                    <a:pt x="1945" y="787"/>
                  </a:cubicBezTo>
                  <a:close/>
                  <a:moveTo>
                    <a:pt x="2091" y="390"/>
                  </a:moveTo>
                  <a:cubicBezTo>
                    <a:pt x="2091" y="391"/>
                    <a:pt x="2091" y="391"/>
                    <a:pt x="2091" y="391"/>
                  </a:cubicBezTo>
                  <a:cubicBezTo>
                    <a:pt x="2091" y="392"/>
                    <a:pt x="2091" y="392"/>
                    <a:pt x="2091" y="392"/>
                  </a:cubicBezTo>
                  <a:cubicBezTo>
                    <a:pt x="2089" y="400"/>
                    <a:pt x="2087" y="408"/>
                    <a:pt x="2085" y="417"/>
                  </a:cubicBezTo>
                  <a:cubicBezTo>
                    <a:pt x="2091" y="407"/>
                    <a:pt x="2091" y="391"/>
                    <a:pt x="2091" y="390"/>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65" y="506"/>
                  </a:moveTo>
                  <a:cubicBezTo>
                    <a:pt x="2069" y="499"/>
                    <a:pt x="2071" y="491"/>
                    <a:pt x="2072" y="483"/>
                  </a:cubicBezTo>
                  <a:cubicBezTo>
                    <a:pt x="2070" y="491"/>
                    <a:pt x="2067" y="498"/>
                    <a:pt x="2065" y="50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86" y="434"/>
                  </a:moveTo>
                  <a:cubicBezTo>
                    <a:pt x="2087" y="430"/>
                    <a:pt x="2089" y="425"/>
                    <a:pt x="2090" y="421"/>
                  </a:cubicBezTo>
                  <a:cubicBezTo>
                    <a:pt x="2087" y="425"/>
                    <a:pt x="2084" y="430"/>
                    <a:pt x="2081" y="435"/>
                  </a:cubicBezTo>
                  <a:cubicBezTo>
                    <a:pt x="2080" y="437"/>
                    <a:pt x="2079" y="439"/>
                    <a:pt x="2078" y="441"/>
                  </a:cubicBezTo>
                  <a:cubicBezTo>
                    <a:pt x="2078" y="441"/>
                    <a:pt x="2078" y="441"/>
                    <a:pt x="2078" y="441"/>
                  </a:cubicBezTo>
                  <a:cubicBezTo>
                    <a:pt x="2077" y="442"/>
                    <a:pt x="2077" y="442"/>
                    <a:pt x="2078" y="442"/>
                  </a:cubicBezTo>
                  <a:cubicBezTo>
                    <a:pt x="2078" y="442"/>
                    <a:pt x="2078" y="442"/>
                    <a:pt x="2078" y="442"/>
                  </a:cubicBezTo>
                  <a:cubicBezTo>
                    <a:pt x="2078" y="442"/>
                    <a:pt x="2078" y="442"/>
                    <a:pt x="2077" y="442"/>
                  </a:cubicBezTo>
                  <a:cubicBezTo>
                    <a:pt x="2078" y="442"/>
                    <a:pt x="2078" y="442"/>
                    <a:pt x="2078" y="442"/>
                  </a:cubicBezTo>
                  <a:cubicBezTo>
                    <a:pt x="2079" y="441"/>
                    <a:pt x="2080" y="441"/>
                    <a:pt x="2080" y="440"/>
                  </a:cubicBezTo>
                  <a:cubicBezTo>
                    <a:pt x="2075" y="450"/>
                    <a:pt x="2074" y="461"/>
                    <a:pt x="2073" y="472"/>
                  </a:cubicBezTo>
                  <a:cubicBezTo>
                    <a:pt x="2077" y="460"/>
                    <a:pt x="2081" y="448"/>
                    <a:pt x="2085" y="436"/>
                  </a:cubicBezTo>
                  <a:cubicBezTo>
                    <a:pt x="2085" y="436"/>
                    <a:pt x="2085" y="436"/>
                    <a:pt x="2085" y="436"/>
                  </a:cubicBezTo>
                  <a:cubicBezTo>
                    <a:pt x="2095" y="428"/>
                    <a:pt x="2091" y="431"/>
                    <a:pt x="2086" y="434"/>
                  </a:cubicBezTo>
                  <a:close/>
                  <a:moveTo>
                    <a:pt x="2072" y="479"/>
                  </a:moveTo>
                  <a:cubicBezTo>
                    <a:pt x="2072" y="480"/>
                    <a:pt x="2072" y="481"/>
                    <a:pt x="2072" y="483"/>
                  </a:cubicBezTo>
                  <a:cubicBezTo>
                    <a:pt x="2073" y="477"/>
                    <a:pt x="2075" y="471"/>
                    <a:pt x="2076" y="466"/>
                  </a:cubicBez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897" y="1757"/>
                  </a:moveTo>
                  <a:cubicBezTo>
                    <a:pt x="888" y="1760"/>
                    <a:pt x="877" y="1764"/>
                    <a:pt x="869" y="1768"/>
                  </a:cubicBezTo>
                  <a:cubicBezTo>
                    <a:pt x="863" y="1770"/>
                    <a:pt x="858" y="1772"/>
                    <a:pt x="857" y="1772"/>
                  </a:cubicBezTo>
                  <a:cubicBezTo>
                    <a:pt x="857" y="1772"/>
                    <a:pt x="857" y="1773"/>
                    <a:pt x="857" y="1773"/>
                  </a:cubicBezTo>
                  <a:cubicBezTo>
                    <a:pt x="856" y="1773"/>
                    <a:pt x="856" y="1773"/>
                    <a:pt x="856" y="1773"/>
                  </a:cubicBezTo>
                  <a:cubicBezTo>
                    <a:pt x="856" y="1773"/>
                    <a:pt x="856" y="1773"/>
                    <a:pt x="856" y="1773"/>
                  </a:cubicBezTo>
                  <a:cubicBezTo>
                    <a:pt x="856" y="1773"/>
                    <a:pt x="856" y="1773"/>
                    <a:pt x="856" y="1773"/>
                  </a:cubicBezTo>
                  <a:cubicBezTo>
                    <a:pt x="856" y="1773"/>
                    <a:pt x="856" y="1773"/>
                    <a:pt x="856"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4" y="1773"/>
                    <a:pt x="854" y="1773"/>
                    <a:pt x="854" y="1773"/>
                  </a:cubicBezTo>
                  <a:cubicBezTo>
                    <a:pt x="854" y="1773"/>
                    <a:pt x="854" y="1773"/>
                    <a:pt x="854" y="1773"/>
                  </a:cubicBezTo>
                  <a:cubicBezTo>
                    <a:pt x="854" y="1773"/>
                    <a:pt x="854" y="1774"/>
                    <a:pt x="854" y="1774"/>
                  </a:cubicBezTo>
                  <a:cubicBezTo>
                    <a:pt x="854" y="1774"/>
                    <a:pt x="854" y="1774"/>
                    <a:pt x="854" y="1774"/>
                  </a:cubicBezTo>
                  <a:cubicBezTo>
                    <a:pt x="854" y="1774"/>
                    <a:pt x="854" y="1774"/>
                    <a:pt x="854"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2" y="1774"/>
                  </a:cubicBezTo>
                  <a:cubicBezTo>
                    <a:pt x="852" y="1774"/>
                    <a:pt x="852" y="1774"/>
                    <a:pt x="852" y="1774"/>
                  </a:cubicBezTo>
                  <a:cubicBezTo>
                    <a:pt x="853" y="1774"/>
                    <a:pt x="855" y="1774"/>
                    <a:pt x="856" y="1773"/>
                  </a:cubicBezTo>
                  <a:cubicBezTo>
                    <a:pt x="856" y="1773"/>
                    <a:pt x="856" y="1773"/>
                    <a:pt x="857" y="1773"/>
                  </a:cubicBezTo>
                  <a:cubicBezTo>
                    <a:pt x="857" y="1773"/>
                    <a:pt x="857" y="1773"/>
                    <a:pt x="857" y="1773"/>
                  </a:cubicBezTo>
                  <a:cubicBezTo>
                    <a:pt x="858" y="1773"/>
                    <a:pt x="858" y="1773"/>
                    <a:pt x="858" y="1773"/>
                  </a:cubicBezTo>
                  <a:cubicBezTo>
                    <a:pt x="858" y="1773"/>
                    <a:pt x="859" y="1773"/>
                    <a:pt x="859" y="1772"/>
                  </a:cubicBezTo>
                  <a:cubicBezTo>
                    <a:pt x="859" y="1772"/>
                    <a:pt x="860" y="1772"/>
                    <a:pt x="860" y="1772"/>
                  </a:cubicBezTo>
                  <a:cubicBezTo>
                    <a:pt x="860" y="1772"/>
                    <a:pt x="860" y="1772"/>
                    <a:pt x="860" y="1772"/>
                  </a:cubicBezTo>
                  <a:cubicBezTo>
                    <a:pt x="861" y="1772"/>
                    <a:pt x="861" y="1772"/>
                    <a:pt x="861" y="1772"/>
                  </a:cubicBezTo>
                  <a:cubicBezTo>
                    <a:pt x="861" y="1772"/>
                    <a:pt x="861" y="1772"/>
                    <a:pt x="862" y="1772"/>
                  </a:cubicBezTo>
                  <a:cubicBezTo>
                    <a:pt x="862" y="1771"/>
                    <a:pt x="863" y="1771"/>
                    <a:pt x="864" y="1771"/>
                  </a:cubicBezTo>
                  <a:cubicBezTo>
                    <a:pt x="864" y="1771"/>
                    <a:pt x="864" y="1771"/>
                    <a:pt x="864" y="1771"/>
                  </a:cubicBezTo>
                  <a:cubicBezTo>
                    <a:pt x="866" y="1770"/>
                    <a:pt x="867" y="1770"/>
                    <a:pt x="868" y="1770"/>
                  </a:cubicBezTo>
                  <a:cubicBezTo>
                    <a:pt x="868" y="1770"/>
                    <a:pt x="868" y="1770"/>
                    <a:pt x="868" y="1770"/>
                  </a:cubicBezTo>
                  <a:cubicBezTo>
                    <a:pt x="868" y="1769"/>
                    <a:pt x="868" y="1769"/>
                    <a:pt x="868" y="1769"/>
                  </a:cubicBezTo>
                  <a:cubicBezTo>
                    <a:pt x="869" y="1769"/>
                    <a:pt x="869" y="1769"/>
                    <a:pt x="869" y="1769"/>
                  </a:cubicBezTo>
                  <a:cubicBezTo>
                    <a:pt x="879" y="1766"/>
                    <a:pt x="888" y="1762"/>
                    <a:pt x="897" y="1758"/>
                  </a:cubicBezTo>
                  <a:cubicBezTo>
                    <a:pt x="905" y="1755"/>
                    <a:pt x="912" y="1752"/>
                    <a:pt x="919" y="1748"/>
                  </a:cubicBezTo>
                  <a:cubicBezTo>
                    <a:pt x="916" y="1750"/>
                    <a:pt x="907" y="1753"/>
                    <a:pt x="897" y="1757"/>
                  </a:cubicBezTo>
                  <a:close/>
                  <a:moveTo>
                    <a:pt x="1257" y="1568"/>
                  </a:moveTo>
                  <a:cubicBezTo>
                    <a:pt x="1258" y="1567"/>
                    <a:pt x="1258" y="1567"/>
                    <a:pt x="1259" y="1566"/>
                  </a:cubicBezTo>
                  <a:cubicBezTo>
                    <a:pt x="1258" y="1567"/>
                    <a:pt x="1257" y="1567"/>
                    <a:pt x="1257" y="1568"/>
                  </a:cubicBezTo>
                  <a:close/>
                  <a:moveTo>
                    <a:pt x="1277" y="1560"/>
                  </a:moveTo>
                  <a:cubicBezTo>
                    <a:pt x="1273" y="1562"/>
                    <a:pt x="1269" y="1564"/>
                    <a:pt x="1265" y="1567"/>
                  </a:cubicBezTo>
                  <a:cubicBezTo>
                    <a:pt x="1279" y="1561"/>
                    <a:pt x="1280" y="1559"/>
                    <a:pt x="1277" y="1560"/>
                  </a:cubicBezTo>
                  <a:close/>
                  <a:moveTo>
                    <a:pt x="1285" y="1556"/>
                  </a:moveTo>
                  <a:cubicBezTo>
                    <a:pt x="1302" y="1551"/>
                    <a:pt x="1312" y="1533"/>
                    <a:pt x="1328" y="1524"/>
                  </a:cubicBezTo>
                  <a:cubicBezTo>
                    <a:pt x="1299" y="1524"/>
                    <a:pt x="1281" y="1551"/>
                    <a:pt x="1259" y="1566"/>
                  </a:cubicBezTo>
                  <a:cubicBezTo>
                    <a:pt x="1264" y="1564"/>
                    <a:pt x="1272" y="1561"/>
                    <a:pt x="1276" y="1560"/>
                  </a:cubicBezTo>
                  <a:cubicBezTo>
                    <a:pt x="1276" y="1560"/>
                    <a:pt x="1276" y="1560"/>
                    <a:pt x="1276" y="1560"/>
                  </a:cubicBezTo>
                  <a:cubicBezTo>
                    <a:pt x="1276" y="1560"/>
                    <a:pt x="1276" y="1560"/>
                    <a:pt x="1276" y="1560"/>
                  </a:cubicBezTo>
                  <a:cubicBezTo>
                    <a:pt x="1276" y="1560"/>
                    <a:pt x="1276" y="1560"/>
                    <a:pt x="1276" y="1560"/>
                  </a:cubicBezTo>
                  <a:cubicBezTo>
                    <a:pt x="1276" y="1560"/>
                    <a:pt x="1276" y="1560"/>
                    <a:pt x="1277" y="1560"/>
                  </a:cubicBezTo>
                  <a:cubicBezTo>
                    <a:pt x="1278" y="1559"/>
                    <a:pt x="1279" y="1558"/>
                    <a:pt x="1280" y="1557"/>
                  </a:cubicBezTo>
                  <a:cubicBezTo>
                    <a:pt x="1281" y="1557"/>
                    <a:pt x="1281" y="1557"/>
                    <a:pt x="1281" y="1557"/>
                  </a:cubicBezTo>
                  <a:cubicBezTo>
                    <a:pt x="1281" y="1557"/>
                    <a:pt x="1281" y="1557"/>
                    <a:pt x="1282" y="1557"/>
                  </a:cubicBezTo>
                  <a:cubicBezTo>
                    <a:pt x="1282" y="1557"/>
                    <a:pt x="1283" y="1557"/>
                    <a:pt x="1283" y="1557"/>
                  </a:cubicBezTo>
                  <a:cubicBezTo>
                    <a:pt x="1283" y="1557"/>
                    <a:pt x="1283" y="1557"/>
                    <a:pt x="1283" y="1557"/>
                  </a:cubicBezTo>
                  <a:cubicBezTo>
                    <a:pt x="1283" y="1557"/>
                    <a:pt x="1283" y="1557"/>
                    <a:pt x="1283" y="1557"/>
                  </a:cubicBezTo>
                  <a:cubicBezTo>
                    <a:pt x="1283" y="1557"/>
                    <a:pt x="1284" y="1557"/>
                    <a:pt x="1284" y="1557"/>
                  </a:cubicBezTo>
                  <a:cubicBezTo>
                    <a:pt x="1284" y="1557"/>
                    <a:pt x="1285" y="1557"/>
                    <a:pt x="1285" y="1557"/>
                  </a:cubicBezTo>
                  <a:cubicBezTo>
                    <a:pt x="1285" y="1557"/>
                    <a:pt x="1285" y="1557"/>
                    <a:pt x="1285" y="1557"/>
                  </a:cubicBezTo>
                  <a:cubicBezTo>
                    <a:pt x="1285" y="1557"/>
                    <a:pt x="1285" y="1557"/>
                    <a:pt x="1285" y="1557"/>
                  </a:cubicBezTo>
                  <a:cubicBezTo>
                    <a:pt x="1293" y="1556"/>
                    <a:pt x="1289" y="1556"/>
                    <a:pt x="1285" y="1556"/>
                  </a:cubicBezTo>
                  <a:close/>
                  <a:moveTo>
                    <a:pt x="1899" y="915"/>
                  </a:moveTo>
                  <a:cubicBezTo>
                    <a:pt x="1899" y="915"/>
                    <a:pt x="1899" y="915"/>
                    <a:pt x="1899" y="915"/>
                  </a:cubicBezTo>
                  <a:cubicBezTo>
                    <a:pt x="1899" y="915"/>
                    <a:pt x="1899" y="915"/>
                    <a:pt x="1899" y="916"/>
                  </a:cubicBezTo>
                  <a:cubicBezTo>
                    <a:pt x="1900" y="915"/>
                    <a:pt x="1900" y="914"/>
                    <a:pt x="1900" y="914"/>
                  </a:cubicBezTo>
                  <a:cubicBezTo>
                    <a:pt x="1900" y="914"/>
                    <a:pt x="1900" y="914"/>
                    <a:pt x="1899" y="915"/>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9" y="1687"/>
                  </a:moveTo>
                  <a:cubicBezTo>
                    <a:pt x="1059" y="1687"/>
                    <a:pt x="1059" y="1687"/>
                    <a:pt x="1059" y="1687"/>
                  </a:cubicBezTo>
                  <a:cubicBezTo>
                    <a:pt x="1059" y="1687"/>
                    <a:pt x="1059" y="1687"/>
                    <a:pt x="1059" y="1687"/>
                  </a:cubicBezTo>
                  <a:cubicBezTo>
                    <a:pt x="1059" y="1687"/>
                    <a:pt x="1059" y="1687"/>
                    <a:pt x="1059" y="1687"/>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899" y="915"/>
                  </a:moveTo>
                  <a:cubicBezTo>
                    <a:pt x="1899" y="915"/>
                    <a:pt x="1899" y="915"/>
                    <a:pt x="1899" y="915"/>
                  </a:cubicBezTo>
                  <a:cubicBezTo>
                    <a:pt x="1899" y="915"/>
                    <a:pt x="1899" y="915"/>
                    <a:pt x="1899" y="916"/>
                  </a:cubicBezTo>
                  <a:cubicBezTo>
                    <a:pt x="1900" y="915"/>
                    <a:pt x="1900" y="914"/>
                    <a:pt x="1900" y="914"/>
                  </a:cubicBezTo>
                  <a:cubicBezTo>
                    <a:pt x="1900" y="914"/>
                    <a:pt x="1900" y="914"/>
                    <a:pt x="1899" y="915"/>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27" name="Freeform 734">
              <a:extLst>
                <a:ext uri="{FF2B5EF4-FFF2-40B4-BE49-F238E27FC236}">
                  <a16:creationId xmlns:a16="http://schemas.microsoft.com/office/drawing/2014/main" id="{C0FDE538-1EB7-B154-A39A-8FA27C9EDC7B}"/>
                </a:ext>
              </a:extLst>
            </p:cNvPr>
            <p:cNvSpPr>
              <a:spLocks/>
            </p:cNvSpPr>
            <p:nvPr userDrawn="1"/>
          </p:nvSpPr>
          <p:spPr bwMode="auto">
            <a:xfrm>
              <a:off x="4075" y="1199"/>
              <a:ext cx="19" cy="35"/>
            </a:xfrm>
            <a:custGeom>
              <a:avLst/>
              <a:gdLst>
                <a:gd name="T0" fmla="*/ 0 w 13"/>
                <a:gd name="T1" fmla="*/ 24 h 24"/>
                <a:gd name="T2" fmla="*/ 13 w 13"/>
                <a:gd name="T3" fmla="*/ 0 h 24"/>
                <a:gd name="T4" fmla="*/ 0 w 13"/>
                <a:gd name="T5" fmla="*/ 24 h 24"/>
              </a:gdLst>
              <a:ahLst/>
              <a:cxnLst>
                <a:cxn ang="0">
                  <a:pos x="T0" y="T1"/>
                </a:cxn>
                <a:cxn ang="0">
                  <a:pos x="T2" y="T3"/>
                </a:cxn>
                <a:cxn ang="0">
                  <a:pos x="T4" y="T5"/>
                </a:cxn>
              </a:cxnLst>
              <a:rect l="0" t="0" r="r" b="b"/>
              <a:pathLst>
                <a:path w="13" h="24">
                  <a:moveTo>
                    <a:pt x="0" y="24"/>
                  </a:moveTo>
                  <a:cubicBezTo>
                    <a:pt x="6" y="13"/>
                    <a:pt x="10" y="6"/>
                    <a:pt x="13" y="0"/>
                  </a:cubicBezTo>
                  <a:cubicBezTo>
                    <a:pt x="9" y="8"/>
                    <a:pt x="5" y="16"/>
                    <a:pt x="0" y="2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28" name="Freeform 735">
              <a:extLst>
                <a:ext uri="{FF2B5EF4-FFF2-40B4-BE49-F238E27FC236}">
                  <a16:creationId xmlns:a16="http://schemas.microsoft.com/office/drawing/2014/main" id="{E6A780A6-B068-86D4-7FCD-3D7DA59838CF}"/>
                </a:ext>
              </a:extLst>
            </p:cNvPr>
            <p:cNvSpPr>
              <a:spLocks/>
            </p:cNvSpPr>
            <p:nvPr userDrawn="1"/>
          </p:nvSpPr>
          <p:spPr bwMode="auto">
            <a:xfrm>
              <a:off x="1625" y="2647"/>
              <a:ext cx="13" cy="11"/>
            </a:xfrm>
            <a:custGeom>
              <a:avLst/>
              <a:gdLst>
                <a:gd name="T0" fmla="*/ 9 w 9"/>
                <a:gd name="T1" fmla="*/ 0 h 7"/>
                <a:gd name="T2" fmla="*/ 0 w 9"/>
                <a:gd name="T3" fmla="*/ 7 h 7"/>
                <a:gd name="T4" fmla="*/ 9 w 9"/>
                <a:gd name="T5" fmla="*/ 0 h 7"/>
              </a:gdLst>
              <a:ahLst/>
              <a:cxnLst>
                <a:cxn ang="0">
                  <a:pos x="T0" y="T1"/>
                </a:cxn>
                <a:cxn ang="0">
                  <a:pos x="T2" y="T3"/>
                </a:cxn>
                <a:cxn ang="0">
                  <a:pos x="T4" y="T5"/>
                </a:cxn>
              </a:cxnLst>
              <a:rect l="0" t="0" r="r" b="b"/>
              <a:pathLst>
                <a:path w="9" h="7">
                  <a:moveTo>
                    <a:pt x="9" y="0"/>
                  </a:moveTo>
                  <a:cubicBezTo>
                    <a:pt x="9" y="1"/>
                    <a:pt x="5" y="4"/>
                    <a:pt x="0" y="7"/>
                  </a:cubicBezTo>
                  <a:cubicBezTo>
                    <a:pt x="1" y="7"/>
                    <a:pt x="3" y="5"/>
                    <a:pt x="9"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29" name="Freeform 736">
              <a:extLst>
                <a:ext uri="{FF2B5EF4-FFF2-40B4-BE49-F238E27FC236}">
                  <a16:creationId xmlns:a16="http://schemas.microsoft.com/office/drawing/2014/main" id="{4194A50D-C645-2C3B-9D42-6EF3348B2149}"/>
                </a:ext>
              </a:extLst>
            </p:cNvPr>
            <p:cNvSpPr>
              <a:spLocks/>
            </p:cNvSpPr>
            <p:nvPr userDrawn="1"/>
          </p:nvSpPr>
          <p:spPr bwMode="auto">
            <a:xfrm>
              <a:off x="4401" y="510"/>
              <a:ext cx="16" cy="84"/>
            </a:xfrm>
            <a:custGeom>
              <a:avLst/>
              <a:gdLst>
                <a:gd name="T0" fmla="*/ 5 w 11"/>
                <a:gd name="T1" fmla="*/ 21 h 58"/>
                <a:gd name="T2" fmla="*/ 0 w 11"/>
                <a:gd name="T3" fmla="*/ 58 h 58"/>
                <a:gd name="T4" fmla="*/ 5 w 11"/>
                <a:gd name="T5" fmla="*/ 21 h 58"/>
              </a:gdLst>
              <a:ahLst/>
              <a:cxnLst>
                <a:cxn ang="0">
                  <a:pos x="T0" y="T1"/>
                </a:cxn>
                <a:cxn ang="0">
                  <a:pos x="T2" y="T3"/>
                </a:cxn>
                <a:cxn ang="0">
                  <a:pos x="T4" y="T5"/>
                </a:cxn>
              </a:cxnLst>
              <a:rect l="0" t="0" r="r" b="b"/>
              <a:pathLst>
                <a:path w="11" h="58">
                  <a:moveTo>
                    <a:pt x="5" y="21"/>
                  </a:moveTo>
                  <a:cubicBezTo>
                    <a:pt x="11" y="0"/>
                    <a:pt x="3" y="41"/>
                    <a:pt x="0" y="58"/>
                  </a:cubicBezTo>
                  <a:cubicBezTo>
                    <a:pt x="2" y="41"/>
                    <a:pt x="1" y="34"/>
                    <a:pt x="5" y="2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30" name="Freeform 737">
              <a:extLst>
                <a:ext uri="{FF2B5EF4-FFF2-40B4-BE49-F238E27FC236}">
                  <a16:creationId xmlns:a16="http://schemas.microsoft.com/office/drawing/2014/main" id="{02A03F86-7925-57BF-DA83-78FF24173B11}"/>
                </a:ext>
              </a:extLst>
            </p:cNvPr>
            <p:cNvSpPr>
              <a:spLocks/>
            </p:cNvSpPr>
            <p:nvPr userDrawn="1"/>
          </p:nvSpPr>
          <p:spPr bwMode="auto">
            <a:xfrm>
              <a:off x="4365" y="672"/>
              <a:ext cx="16" cy="59"/>
            </a:xfrm>
            <a:custGeom>
              <a:avLst/>
              <a:gdLst>
                <a:gd name="T0" fmla="*/ 0 w 11"/>
                <a:gd name="T1" fmla="*/ 41 h 41"/>
                <a:gd name="T2" fmla="*/ 11 w 11"/>
                <a:gd name="T3" fmla="*/ 0 h 41"/>
                <a:gd name="T4" fmla="*/ 0 w 11"/>
                <a:gd name="T5" fmla="*/ 41 h 41"/>
              </a:gdLst>
              <a:ahLst/>
              <a:cxnLst>
                <a:cxn ang="0">
                  <a:pos x="T0" y="T1"/>
                </a:cxn>
                <a:cxn ang="0">
                  <a:pos x="T2" y="T3"/>
                </a:cxn>
                <a:cxn ang="0">
                  <a:pos x="T4" y="T5"/>
                </a:cxn>
              </a:cxnLst>
              <a:rect l="0" t="0" r="r" b="b"/>
              <a:pathLst>
                <a:path w="11" h="41">
                  <a:moveTo>
                    <a:pt x="0" y="41"/>
                  </a:moveTo>
                  <a:cubicBezTo>
                    <a:pt x="4" y="31"/>
                    <a:pt x="7" y="17"/>
                    <a:pt x="11" y="0"/>
                  </a:cubicBezTo>
                  <a:cubicBezTo>
                    <a:pt x="9" y="11"/>
                    <a:pt x="6" y="23"/>
                    <a:pt x="0" y="4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31" name="Freeform 738">
              <a:extLst>
                <a:ext uri="{FF2B5EF4-FFF2-40B4-BE49-F238E27FC236}">
                  <a16:creationId xmlns:a16="http://schemas.microsoft.com/office/drawing/2014/main" id="{CEC312EA-1C21-DA4C-2E45-D2A7AAC2A08C}"/>
                </a:ext>
              </a:extLst>
            </p:cNvPr>
            <p:cNvSpPr>
              <a:spLocks/>
            </p:cNvSpPr>
            <p:nvPr userDrawn="1"/>
          </p:nvSpPr>
          <p:spPr bwMode="auto">
            <a:xfrm>
              <a:off x="4381" y="575"/>
              <a:ext cx="17" cy="97"/>
            </a:xfrm>
            <a:custGeom>
              <a:avLst/>
              <a:gdLst>
                <a:gd name="T0" fmla="*/ 12 w 12"/>
                <a:gd name="T1" fmla="*/ 0 h 67"/>
                <a:gd name="T2" fmla="*/ 0 w 12"/>
                <a:gd name="T3" fmla="*/ 67 h 67"/>
                <a:gd name="T4" fmla="*/ 12 w 12"/>
                <a:gd name="T5" fmla="*/ 0 h 67"/>
              </a:gdLst>
              <a:ahLst/>
              <a:cxnLst>
                <a:cxn ang="0">
                  <a:pos x="T0" y="T1"/>
                </a:cxn>
                <a:cxn ang="0">
                  <a:pos x="T2" y="T3"/>
                </a:cxn>
                <a:cxn ang="0">
                  <a:pos x="T4" y="T5"/>
                </a:cxn>
              </a:cxnLst>
              <a:rect l="0" t="0" r="r" b="b"/>
              <a:pathLst>
                <a:path w="12" h="67">
                  <a:moveTo>
                    <a:pt x="12" y="0"/>
                  </a:moveTo>
                  <a:cubicBezTo>
                    <a:pt x="8" y="26"/>
                    <a:pt x="4" y="49"/>
                    <a:pt x="0" y="67"/>
                  </a:cubicBezTo>
                  <a:cubicBezTo>
                    <a:pt x="3" y="50"/>
                    <a:pt x="5" y="35"/>
                    <a:pt x="12"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32" name="Freeform 739">
              <a:extLst>
                <a:ext uri="{FF2B5EF4-FFF2-40B4-BE49-F238E27FC236}">
                  <a16:creationId xmlns:a16="http://schemas.microsoft.com/office/drawing/2014/main" id="{D31EF418-E7ED-A739-C622-A17A8FC2187E}"/>
                </a:ext>
              </a:extLst>
            </p:cNvPr>
            <p:cNvSpPr>
              <a:spLocks/>
            </p:cNvSpPr>
            <p:nvPr userDrawn="1"/>
          </p:nvSpPr>
          <p:spPr bwMode="auto">
            <a:xfrm>
              <a:off x="4190" y="1112"/>
              <a:ext cx="62" cy="118"/>
            </a:xfrm>
            <a:custGeom>
              <a:avLst/>
              <a:gdLst>
                <a:gd name="T0" fmla="*/ 3 w 43"/>
                <a:gd name="T1" fmla="*/ 78 h 82"/>
                <a:gd name="T2" fmla="*/ 29 w 43"/>
                <a:gd name="T3" fmla="*/ 22 h 82"/>
                <a:gd name="T4" fmla="*/ 16 w 43"/>
                <a:gd name="T5" fmla="*/ 54 h 82"/>
                <a:gd name="T6" fmla="*/ 43 w 43"/>
                <a:gd name="T7" fmla="*/ 0 h 82"/>
                <a:gd name="T8" fmla="*/ 3 w 43"/>
                <a:gd name="T9" fmla="*/ 78 h 82"/>
                <a:gd name="T10" fmla="*/ 10 w 43"/>
                <a:gd name="T11" fmla="*/ 66 h 82"/>
                <a:gd name="T12" fmla="*/ 7 w 43"/>
                <a:gd name="T13" fmla="*/ 71 h 82"/>
                <a:gd name="T14" fmla="*/ 6 w 43"/>
                <a:gd name="T15" fmla="*/ 73 h 82"/>
                <a:gd name="T16" fmla="*/ 3 w 43"/>
                <a:gd name="T17" fmla="*/ 78 h 82"/>
                <a:gd name="T18" fmla="*/ 3 w 43"/>
                <a:gd name="T19" fmla="*/ 78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82">
                  <a:moveTo>
                    <a:pt x="3" y="78"/>
                  </a:moveTo>
                  <a:cubicBezTo>
                    <a:pt x="6" y="73"/>
                    <a:pt x="26" y="21"/>
                    <a:pt x="29" y="22"/>
                  </a:cubicBezTo>
                  <a:cubicBezTo>
                    <a:pt x="24" y="32"/>
                    <a:pt x="20" y="43"/>
                    <a:pt x="16" y="54"/>
                  </a:cubicBezTo>
                  <a:cubicBezTo>
                    <a:pt x="21" y="34"/>
                    <a:pt x="33" y="17"/>
                    <a:pt x="43" y="0"/>
                  </a:cubicBezTo>
                  <a:cubicBezTo>
                    <a:pt x="32" y="27"/>
                    <a:pt x="16" y="52"/>
                    <a:pt x="3" y="78"/>
                  </a:cubicBezTo>
                  <a:cubicBezTo>
                    <a:pt x="6" y="74"/>
                    <a:pt x="8" y="70"/>
                    <a:pt x="10" y="66"/>
                  </a:cubicBezTo>
                  <a:cubicBezTo>
                    <a:pt x="1" y="80"/>
                    <a:pt x="0" y="82"/>
                    <a:pt x="7" y="71"/>
                  </a:cubicBezTo>
                  <a:cubicBezTo>
                    <a:pt x="2" y="80"/>
                    <a:pt x="1" y="80"/>
                    <a:pt x="6" y="73"/>
                  </a:cubicBezTo>
                  <a:cubicBezTo>
                    <a:pt x="8" y="68"/>
                    <a:pt x="7" y="70"/>
                    <a:pt x="3" y="78"/>
                  </a:cubicBezTo>
                  <a:cubicBezTo>
                    <a:pt x="6" y="73"/>
                    <a:pt x="11" y="64"/>
                    <a:pt x="3" y="7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33" name="Freeform 740">
              <a:extLst>
                <a:ext uri="{FF2B5EF4-FFF2-40B4-BE49-F238E27FC236}">
                  <a16:creationId xmlns:a16="http://schemas.microsoft.com/office/drawing/2014/main" id="{D709A1BD-9229-5383-CCFB-360925F5B9BB}"/>
                </a:ext>
              </a:extLst>
            </p:cNvPr>
            <p:cNvSpPr>
              <a:spLocks/>
            </p:cNvSpPr>
            <p:nvPr userDrawn="1"/>
          </p:nvSpPr>
          <p:spPr bwMode="auto">
            <a:xfrm>
              <a:off x="4117" y="1343"/>
              <a:ext cx="15" cy="32"/>
            </a:xfrm>
            <a:custGeom>
              <a:avLst/>
              <a:gdLst>
                <a:gd name="T0" fmla="*/ 0 w 11"/>
                <a:gd name="T1" fmla="*/ 22 h 22"/>
                <a:gd name="T2" fmla="*/ 11 w 11"/>
                <a:gd name="T3" fmla="*/ 0 h 22"/>
                <a:gd name="T4" fmla="*/ 0 w 11"/>
                <a:gd name="T5" fmla="*/ 22 h 22"/>
              </a:gdLst>
              <a:ahLst/>
              <a:cxnLst>
                <a:cxn ang="0">
                  <a:pos x="T0" y="T1"/>
                </a:cxn>
                <a:cxn ang="0">
                  <a:pos x="T2" y="T3"/>
                </a:cxn>
                <a:cxn ang="0">
                  <a:pos x="T4" y="T5"/>
                </a:cxn>
              </a:cxnLst>
              <a:rect l="0" t="0" r="r" b="b"/>
              <a:pathLst>
                <a:path w="11" h="22">
                  <a:moveTo>
                    <a:pt x="0" y="22"/>
                  </a:moveTo>
                  <a:cubicBezTo>
                    <a:pt x="4" y="14"/>
                    <a:pt x="8" y="6"/>
                    <a:pt x="11" y="0"/>
                  </a:cubicBezTo>
                  <a:cubicBezTo>
                    <a:pt x="7" y="8"/>
                    <a:pt x="4" y="15"/>
                    <a:pt x="0" y="2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34" name="Freeform 741">
              <a:extLst>
                <a:ext uri="{FF2B5EF4-FFF2-40B4-BE49-F238E27FC236}">
                  <a16:creationId xmlns:a16="http://schemas.microsoft.com/office/drawing/2014/main" id="{DEE58FD2-B672-3672-ECB0-184DB4553E4C}"/>
                </a:ext>
              </a:extLst>
            </p:cNvPr>
            <p:cNvSpPr>
              <a:spLocks/>
            </p:cNvSpPr>
            <p:nvPr userDrawn="1"/>
          </p:nvSpPr>
          <p:spPr bwMode="auto">
            <a:xfrm>
              <a:off x="4085" y="1415"/>
              <a:ext cx="1" cy="7"/>
            </a:xfrm>
            <a:custGeom>
              <a:avLst/>
              <a:gdLst>
                <a:gd name="T0" fmla="*/ 0 w 1"/>
                <a:gd name="T1" fmla="*/ 4 h 5"/>
                <a:gd name="T2" fmla="*/ 0 w 1"/>
                <a:gd name="T3" fmla="*/ 5 h 5"/>
                <a:gd name="T4" fmla="*/ 0 w 1"/>
                <a:gd name="T5" fmla="*/ 4 h 5"/>
                <a:gd name="T6" fmla="*/ 0 w 1"/>
                <a:gd name="T7" fmla="*/ 4 h 5"/>
                <a:gd name="T8" fmla="*/ 0 w 1"/>
                <a:gd name="T9" fmla="*/ 4 h 5"/>
                <a:gd name="T10" fmla="*/ 0 w 1"/>
                <a:gd name="T11" fmla="*/ 4 h 5"/>
              </a:gdLst>
              <a:ahLst/>
              <a:cxnLst>
                <a:cxn ang="0">
                  <a:pos x="T0" y="T1"/>
                </a:cxn>
                <a:cxn ang="0">
                  <a:pos x="T2" y="T3"/>
                </a:cxn>
                <a:cxn ang="0">
                  <a:pos x="T4" y="T5"/>
                </a:cxn>
                <a:cxn ang="0">
                  <a:pos x="T6" y="T7"/>
                </a:cxn>
                <a:cxn ang="0">
                  <a:pos x="T8" y="T9"/>
                </a:cxn>
                <a:cxn ang="0">
                  <a:pos x="T10" y="T11"/>
                </a:cxn>
              </a:cxnLst>
              <a:rect l="0" t="0" r="r" b="b"/>
              <a:pathLst>
                <a:path w="1" h="5">
                  <a:moveTo>
                    <a:pt x="0" y="4"/>
                  </a:moveTo>
                  <a:cubicBezTo>
                    <a:pt x="0" y="4"/>
                    <a:pt x="0" y="5"/>
                    <a:pt x="0" y="5"/>
                  </a:cubicBezTo>
                  <a:cubicBezTo>
                    <a:pt x="0" y="5"/>
                    <a:pt x="0" y="5"/>
                    <a:pt x="0" y="4"/>
                  </a:cubicBezTo>
                  <a:cubicBezTo>
                    <a:pt x="0" y="4"/>
                    <a:pt x="0" y="4"/>
                    <a:pt x="0" y="4"/>
                  </a:cubicBezTo>
                  <a:cubicBezTo>
                    <a:pt x="0" y="2"/>
                    <a:pt x="1" y="0"/>
                    <a:pt x="0" y="4"/>
                  </a:cubicBezTo>
                  <a:cubicBezTo>
                    <a:pt x="0" y="4"/>
                    <a:pt x="0" y="4"/>
                    <a:pt x="0" y="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35" name="Freeform 742">
              <a:extLst>
                <a:ext uri="{FF2B5EF4-FFF2-40B4-BE49-F238E27FC236}">
                  <a16:creationId xmlns:a16="http://schemas.microsoft.com/office/drawing/2014/main" id="{6BCBF495-161C-AE66-C32C-264A703CEBEF}"/>
                </a:ext>
              </a:extLst>
            </p:cNvPr>
            <p:cNvSpPr>
              <a:spLocks/>
            </p:cNvSpPr>
            <p:nvPr userDrawn="1"/>
          </p:nvSpPr>
          <p:spPr bwMode="auto">
            <a:xfrm>
              <a:off x="4049" y="1375"/>
              <a:ext cx="66" cy="109"/>
            </a:xfrm>
            <a:custGeom>
              <a:avLst/>
              <a:gdLst>
                <a:gd name="T0" fmla="*/ 32 w 46"/>
                <a:gd name="T1" fmla="*/ 24 h 76"/>
                <a:gd name="T2" fmla="*/ 25 w 46"/>
                <a:gd name="T3" fmla="*/ 34 h 76"/>
                <a:gd name="T4" fmla="*/ 25 w 46"/>
                <a:gd name="T5" fmla="*/ 34 h 76"/>
                <a:gd name="T6" fmla="*/ 25 w 46"/>
                <a:gd name="T7" fmla="*/ 35 h 76"/>
                <a:gd name="T8" fmla="*/ 25 w 46"/>
                <a:gd name="T9" fmla="*/ 34 h 76"/>
                <a:gd name="T10" fmla="*/ 25 w 46"/>
                <a:gd name="T11" fmla="*/ 35 h 76"/>
                <a:gd name="T12" fmla="*/ 31 w 46"/>
                <a:gd name="T13" fmla="*/ 30 h 76"/>
                <a:gd name="T14" fmla="*/ 32 w 46"/>
                <a:gd name="T15" fmla="*/ 30 h 76"/>
                <a:gd name="T16" fmla="*/ 32 w 46"/>
                <a:gd name="T17" fmla="*/ 30 h 76"/>
                <a:gd name="T18" fmla="*/ 31 w 46"/>
                <a:gd name="T19" fmla="*/ 32 h 76"/>
                <a:gd name="T20" fmla="*/ 26 w 46"/>
                <a:gd name="T21" fmla="*/ 39 h 76"/>
                <a:gd name="T22" fmla="*/ 21 w 46"/>
                <a:gd name="T23" fmla="*/ 48 h 76"/>
                <a:gd name="T24" fmla="*/ 8 w 46"/>
                <a:gd name="T25" fmla="*/ 66 h 76"/>
                <a:gd name="T26" fmla="*/ 2 w 46"/>
                <a:gd name="T27" fmla="*/ 74 h 76"/>
                <a:gd name="T28" fmla="*/ 2 w 46"/>
                <a:gd name="T29" fmla="*/ 74 h 76"/>
                <a:gd name="T30" fmla="*/ 0 w 46"/>
                <a:gd name="T31" fmla="*/ 76 h 76"/>
                <a:gd name="T32" fmla="*/ 7 w 46"/>
                <a:gd name="T33" fmla="*/ 64 h 76"/>
                <a:gd name="T34" fmla="*/ 20 w 46"/>
                <a:gd name="T35" fmla="*/ 42 h 76"/>
                <a:gd name="T36" fmla="*/ 24 w 46"/>
                <a:gd name="T37" fmla="*/ 36 h 76"/>
                <a:gd name="T38" fmla="*/ 24 w 46"/>
                <a:gd name="T39" fmla="*/ 35 h 76"/>
                <a:gd name="T40" fmla="*/ 25 w 46"/>
                <a:gd name="T41" fmla="*/ 33 h 76"/>
                <a:gd name="T42" fmla="*/ 25 w 46"/>
                <a:gd name="T43" fmla="*/ 34 h 76"/>
                <a:gd name="T44" fmla="*/ 38 w 46"/>
                <a:gd name="T45" fmla="*/ 13 h 76"/>
                <a:gd name="T46" fmla="*/ 46 w 46"/>
                <a:gd name="T47" fmla="*/ 0 h 76"/>
                <a:gd name="T48" fmla="*/ 32 w 46"/>
                <a:gd name="T49" fmla="*/ 2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6" h="76">
                  <a:moveTo>
                    <a:pt x="32" y="24"/>
                  </a:moveTo>
                  <a:cubicBezTo>
                    <a:pt x="30" y="27"/>
                    <a:pt x="27" y="31"/>
                    <a:pt x="25" y="34"/>
                  </a:cubicBezTo>
                  <a:cubicBezTo>
                    <a:pt x="25" y="34"/>
                    <a:pt x="25" y="34"/>
                    <a:pt x="25" y="34"/>
                  </a:cubicBezTo>
                  <a:cubicBezTo>
                    <a:pt x="25" y="34"/>
                    <a:pt x="25" y="35"/>
                    <a:pt x="25" y="35"/>
                  </a:cubicBezTo>
                  <a:cubicBezTo>
                    <a:pt x="25" y="35"/>
                    <a:pt x="25" y="34"/>
                    <a:pt x="25" y="34"/>
                  </a:cubicBezTo>
                  <a:cubicBezTo>
                    <a:pt x="25" y="34"/>
                    <a:pt x="25" y="35"/>
                    <a:pt x="25" y="35"/>
                  </a:cubicBezTo>
                  <a:cubicBezTo>
                    <a:pt x="26" y="35"/>
                    <a:pt x="28" y="34"/>
                    <a:pt x="31" y="30"/>
                  </a:cubicBezTo>
                  <a:cubicBezTo>
                    <a:pt x="32" y="30"/>
                    <a:pt x="32" y="30"/>
                    <a:pt x="32" y="30"/>
                  </a:cubicBezTo>
                  <a:cubicBezTo>
                    <a:pt x="32" y="30"/>
                    <a:pt x="32" y="30"/>
                    <a:pt x="32" y="30"/>
                  </a:cubicBezTo>
                  <a:cubicBezTo>
                    <a:pt x="32" y="30"/>
                    <a:pt x="31" y="31"/>
                    <a:pt x="31" y="32"/>
                  </a:cubicBezTo>
                  <a:cubicBezTo>
                    <a:pt x="28" y="37"/>
                    <a:pt x="26" y="39"/>
                    <a:pt x="26" y="39"/>
                  </a:cubicBezTo>
                  <a:cubicBezTo>
                    <a:pt x="24" y="42"/>
                    <a:pt x="23" y="45"/>
                    <a:pt x="21" y="48"/>
                  </a:cubicBezTo>
                  <a:cubicBezTo>
                    <a:pt x="17" y="54"/>
                    <a:pt x="12" y="60"/>
                    <a:pt x="8" y="66"/>
                  </a:cubicBezTo>
                  <a:cubicBezTo>
                    <a:pt x="6" y="68"/>
                    <a:pt x="4" y="71"/>
                    <a:pt x="2" y="74"/>
                  </a:cubicBezTo>
                  <a:cubicBezTo>
                    <a:pt x="2" y="74"/>
                    <a:pt x="2" y="74"/>
                    <a:pt x="2" y="74"/>
                  </a:cubicBezTo>
                  <a:cubicBezTo>
                    <a:pt x="1" y="75"/>
                    <a:pt x="1" y="75"/>
                    <a:pt x="0" y="76"/>
                  </a:cubicBezTo>
                  <a:cubicBezTo>
                    <a:pt x="3" y="72"/>
                    <a:pt x="5" y="68"/>
                    <a:pt x="7" y="64"/>
                  </a:cubicBezTo>
                  <a:cubicBezTo>
                    <a:pt x="11" y="57"/>
                    <a:pt x="16" y="49"/>
                    <a:pt x="20" y="42"/>
                  </a:cubicBezTo>
                  <a:cubicBezTo>
                    <a:pt x="21" y="40"/>
                    <a:pt x="23" y="38"/>
                    <a:pt x="24" y="36"/>
                  </a:cubicBezTo>
                  <a:cubicBezTo>
                    <a:pt x="24" y="35"/>
                    <a:pt x="24" y="35"/>
                    <a:pt x="24" y="35"/>
                  </a:cubicBezTo>
                  <a:cubicBezTo>
                    <a:pt x="25" y="34"/>
                    <a:pt x="25" y="34"/>
                    <a:pt x="25" y="33"/>
                  </a:cubicBezTo>
                  <a:cubicBezTo>
                    <a:pt x="25" y="33"/>
                    <a:pt x="25" y="34"/>
                    <a:pt x="25" y="34"/>
                  </a:cubicBezTo>
                  <a:cubicBezTo>
                    <a:pt x="28" y="27"/>
                    <a:pt x="33" y="19"/>
                    <a:pt x="38" y="13"/>
                  </a:cubicBezTo>
                  <a:cubicBezTo>
                    <a:pt x="41" y="8"/>
                    <a:pt x="44" y="4"/>
                    <a:pt x="46" y="0"/>
                  </a:cubicBezTo>
                  <a:cubicBezTo>
                    <a:pt x="42" y="8"/>
                    <a:pt x="37" y="16"/>
                    <a:pt x="32" y="2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36" name="Freeform 743">
              <a:extLst>
                <a:ext uri="{FF2B5EF4-FFF2-40B4-BE49-F238E27FC236}">
                  <a16:creationId xmlns:a16="http://schemas.microsoft.com/office/drawing/2014/main" id="{C52B1690-7A01-FE4F-39DC-4E8B92EBFA46}"/>
                </a:ext>
              </a:extLst>
            </p:cNvPr>
            <p:cNvSpPr>
              <a:spLocks/>
            </p:cNvSpPr>
            <p:nvPr userDrawn="1"/>
          </p:nvSpPr>
          <p:spPr bwMode="auto">
            <a:xfrm>
              <a:off x="3143" y="2403"/>
              <a:ext cx="69" cy="47"/>
            </a:xfrm>
            <a:custGeom>
              <a:avLst/>
              <a:gdLst>
                <a:gd name="T0" fmla="*/ 27 w 48"/>
                <a:gd name="T1" fmla="*/ 14 h 33"/>
                <a:gd name="T2" fmla="*/ 48 w 48"/>
                <a:gd name="T3" fmla="*/ 0 h 33"/>
                <a:gd name="T4" fmla="*/ 0 w 48"/>
                <a:gd name="T5" fmla="*/ 33 h 33"/>
                <a:gd name="T6" fmla="*/ 27 w 48"/>
                <a:gd name="T7" fmla="*/ 13 h 33"/>
                <a:gd name="T8" fmla="*/ 27 w 48"/>
                <a:gd name="T9" fmla="*/ 14 h 33"/>
                <a:gd name="T10" fmla="*/ 27 w 48"/>
                <a:gd name="T11" fmla="*/ 14 h 33"/>
              </a:gdLst>
              <a:ahLst/>
              <a:cxnLst>
                <a:cxn ang="0">
                  <a:pos x="T0" y="T1"/>
                </a:cxn>
                <a:cxn ang="0">
                  <a:pos x="T2" y="T3"/>
                </a:cxn>
                <a:cxn ang="0">
                  <a:pos x="T4" y="T5"/>
                </a:cxn>
                <a:cxn ang="0">
                  <a:pos x="T6" y="T7"/>
                </a:cxn>
                <a:cxn ang="0">
                  <a:pos x="T8" y="T9"/>
                </a:cxn>
                <a:cxn ang="0">
                  <a:pos x="T10" y="T11"/>
                </a:cxn>
              </a:cxnLst>
              <a:rect l="0" t="0" r="r" b="b"/>
              <a:pathLst>
                <a:path w="48" h="33">
                  <a:moveTo>
                    <a:pt x="27" y="14"/>
                  </a:moveTo>
                  <a:cubicBezTo>
                    <a:pt x="34" y="9"/>
                    <a:pt x="41" y="5"/>
                    <a:pt x="48" y="0"/>
                  </a:cubicBezTo>
                  <a:cubicBezTo>
                    <a:pt x="33" y="11"/>
                    <a:pt x="21" y="33"/>
                    <a:pt x="0" y="33"/>
                  </a:cubicBezTo>
                  <a:cubicBezTo>
                    <a:pt x="11" y="33"/>
                    <a:pt x="20" y="19"/>
                    <a:pt x="27" y="13"/>
                  </a:cubicBezTo>
                  <a:cubicBezTo>
                    <a:pt x="26" y="14"/>
                    <a:pt x="26" y="14"/>
                    <a:pt x="27" y="14"/>
                  </a:cubicBezTo>
                  <a:cubicBezTo>
                    <a:pt x="34" y="9"/>
                    <a:pt x="18" y="20"/>
                    <a:pt x="27" y="1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37" name="Freeform 744">
              <a:extLst>
                <a:ext uri="{FF2B5EF4-FFF2-40B4-BE49-F238E27FC236}">
                  <a16:creationId xmlns:a16="http://schemas.microsoft.com/office/drawing/2014/main" id="{B4C0980E-0DFD-50A4-081B-A7DB0DFAC668}"/>
                </a:ext>
              </a:extLst>
            </p:cNvPr>
            <p:cNvSpPr>
              <a:spLocks/>
            </p:cNvSpPr>
            <p:nvPr userDrawn="1"/>
          </p:nvSpPr>
          <p:spPr bwMode="auto">
            <a:xfrm>
              <a:off x="2959" y="2512"/>
              <a:ext cx="16" cy="9"/>
            </a:xfrm>
            <a:custGeom>
              <a:avLst/>
              <a:gdLst>
                <a:gd name="T0" fmla="*/ 0 w 11"/>
                <a:gd name="T1" fmla="*/ 6 h 6"/>
                <a:gd name="T2" fmla="*/ 11 w 11"/>
                <a:gd name="T3" fmla="*/ 0 h 6"/>
                <a:gd name="T4" fmla="*/ 0 w 11"/>
                <a:gd name="T5" fmla="*/ 6 h 6"/>
                <a:gd name="T6" fmla="*/ 0 w 11"/>
                <a:gd name="T7" fmla="*/ 6 h 6"/>
              </a:gdLst>
              <a:ahLst/>
              <a:cxnLst>
                <a:cxn ang="0">
                  <a:pos x="T0" y="T1"/>
                </a:cxn>
                <a:cxn ang="0">
                  <a:pos x="T2" y="T3"/>
                </a:cxn>
                <a:cxn ang="0">
                  <a:pos x="T4" y="T5"/>
                </a:cxn>
                <a:cxn ang="0">
                  <a:pos x="T6" y="T7"/>
                </a:cxn>
              </a:cxnLst>
              <a:rect l="0" t="0" r="r" b="b"/>
              <a:pathLst>
                <a:path w="11" h="6">
                  <a:moveTo>
                    <a:pt x="0" y="6"/>
                  </a:moveTo>
                  <a:cubicBezTo>
                    <a:pt x="4" y="4"/>
                    <a:pt x="7" y="2"/>
                    <a:pt x="11" y="0"/>
                  </a:cubicBezTo>
                  <a:cubicBezTo>
                    <a:pt x="7" y="3"/>
                    <a:pt x="1" y="6"/>
                    <a:pt x="0" y="6"/>
                  </a:cubicBezTo>
                  <a:cubicBezTo>
                    <a:pt x="4" y="4"/>
                    <a:pt x="0" y="6"/>
                    <a:pt x="0" y="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38" name="Freeform 745">
              <a:extLst>
                <a:ext uri="{FF2B5EF4-FFF2-40B4-BE49-F238E27FC236}">
                  <a16:creationId xmlns:a16="http://schemas.microsoft.com/office/drawing/2014/main" id="{AB0650F7-AB6F-B48B-5D55-703971A490C5}"/>
                </a:ext>
              </a:extLst>
            </p:cNvPr>
            <p:cNvSpPr>
              <a:spLocks/>
            </p:cNvSpPr>
            <p:nvPr userDrawn="1"/>
          </p:nvSpPr>
          <p:spPr bwMode="auto">
            <a:xfrm>
              <a:off x="2477" y="2764"/>
              <a:ext cx="33" cy="53"/>
            </a:xfrm>
            <a:custGeom>
              <a:avLst/>
              <a:gdLst>
                <a:gd name="T0" fmla="*/ 7 w 23"/>
                <a:gd name="T1" fmla="*/ 4 h 37"/>
                <a:gd name="T2" fmla="*/ 23 w 23"/>
                <a:gd name="T3" fmla="*/ 0 h 37"/>
                <a:gd name="T4" fmla="*/ 8 w 23"/>
                <a:gd name="T5" fmla="*/ 37 h 37"/>
                <a:gd name="T6" fmla="*/ 7 w 23"/>
                <a:gd name="T7" fmla="*/ 4 h 37"/>
                <a:gd name="T8" fmla="*/ 7 w 23"/>
                <a:gd name="T9" fmla="*/ 4 h 37"/>
              </a:gdLst>
              <a:ahLst/>
              <a:cxnLst>
                <a:cxn ang="0">
                  <a:pos x="T0" y="T1"/>
                </a:cxn>
                <a:cxn ang="0">
                  <a:pos x="T2" y="T3"/>
                </a:cxn>
                <a:cxn ang="0">
                  <a:pos x="T4" y="T5"/>
                </a:cxn>
                <a:cxn ang="0">
                  <a:pos x="T6" y="T7"/>
                </a:cxn>
                <a:cxn ang="0">
                  <a:pos x="T8" y="T9"/>
                </a:cxn>
              </a:cxnLst>
              <a:rect l="0" t="0" r="r" b="b"/>
              <a:pathLst>
                <a:path w="23" h="37">
                  <a:moveTo>
                    <a:pt x="7" y="4"/>
                  </a:moveTo>
                  <a:cubicBezTo>
                    <a:pt x="12" y="3"/>
                    <a:pt x="18" y="1"/>
                    <a:pt x="23" y="0"/>
                  </a:cubicBezTo>
                  <a:cubicBezTo>
                    <a:pt x="0" y="0"/>
                    <a:pt x="5" y="23"/>
                    <a:pt x="8" y="37"/>
                  </a:cubicBezTo>
                  <a:cubicBezTo>
                    <a:pt x="6" y="29"/>
                    <a:pt x="7" y="5"/>
                    <a:pt x="7" y="4"/>
                  </a:cubicBezTo>
                  <a:cubicBezTo>
                    <a:pt x="12" y="3"/>
                    <a:pt x="7" y="4"/>
                    <a:pt x="7" y="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39" name="Freeform 746">
              <a:extLst>
                <a:ext uri="{FF2B5EF4-FFF2-40B4-BE49-F238E27FC236}">
                  <a16:creationId xmlns:a16="http://schemas.microsoft.com/office/drawing/2014/main" id="{3F4DE41B-1D78-6510-BA75-62777FED17FB}"/>
                </a:ext>
              </a:extLst>
            </p:cNvPr>
            <p:cNvSpPr>
              <a:spLocks/>
            </p:cNvSpPr>
            <p:nvPr userDrawn="1"/>
          </p:nvSpPr>
          <p:spPr bwMode="auto">
            <a:xfrm>
              <a:off x="2518" y="3013"/>
              <a:ext cx="13" cy="83"/>
            </a:xfrm>
            <a:custGeom>
              <a:avLst/>
              <a:gdLst>
                <a:gd name="T0" fmla="*/ 0 w 9"/>
                <a:gd name="T1" fmla="*/ 0 h 58"/>
                <a:gd name="T2" fmla="*/ 9 w 9"/>
                <a:gd name="T3" fmla="*/ 58 h 58"/>
                <a:gd name="T4" fmla="*/ 0 w 9"/>
                <a:gd name="T5" fmla="*/ 0 h 58"/>
                <a:gd name="T6" fmla="*/ 0 w 9"/>
                <a:gd name="T7" fmla="*/ 0 h 58"/>
                <a:gd name="T8" fmla="*/ 0 w 9"/>
                <a:gd name="T9" fmla="*/ 0 h 58"/>
              </a:gdLst>
              <a:ahLst/>
              <a:cxnLst>
                <a:cxn ang="0">
                  <a:pos x="T0" y="T1"/>
                </a:cxn>
                <a:cxn ang="0">
                  <a:pos x="T2" y="T3"/>
                </a:cxn>
                <a:cxn ang="0">
                  <a:pos x="T4" y="T5"/>
                </a:cxn>
                <a:cxn ang="0">
                  <a:pos x="T6" y="T7"/>
                </a:cxn>
                <a:cxn ang="0">
                  <a:pos x="T8" y="T9"/>
                </a:cxn>
              </a:cxnLst>
              <a:rect l="0" t="0" r="r" b="b"/>
              <a:pathLst>
                <a:path w="9" h="58">
                  <a:moveTo>
                    <a:pt x="0" y="0"/>
                  </a:moveTo>
                  <a:cubicBezTo>
                    <a:pt x="5" y="20"/>
                    <a:pt x="8" y="39"/>
                    <a:pt x="9" y="58"/>
                  </a:cubicBezTo>
                  <a:cubicBezTo>
                    <a:pt x="6" y="38"/>
                    <a:pt x="2" y="8"/>
                    <a:pt x="0" y="0"/>
                  </a:cubicBezTo>
                  <a:cubicBezTo>
                    <a:pt x="7" y="24"/>
                    <a:pt x="0" y="0"/>
                    <a:pt x="0" y="0"/>
                  </a:cubicBezTo>
                  <a:cubicBezTo>
                    <a:pt x="5" y="19"/>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40" name="Freeform 747">
              <a:extLst>
                <a:ext uri="{FF2B5EF4-FFF2-40B4-BE49-F238E27FC236}">
                  <a16:creationId xmlns:a16="http://schemas.microsoft.com/office/drawing/2014/main" id="{AD71D32B-8399-F02C-513D-DDC017337C77}"/>
                </a:ext>
              </a:extLst>
            </p:cNvPr>
            <p:cNvSpPr>
              <a:spLocks/>
            </p:cNvSpPr>
            <p:nvPr userDrawn="1"/>
          </p:nvSpPr>
          <p:spPr bwMode="auto">
            <a:xfrm>
              <a:off x="2381" y="2387"/>
              <a:ext cx="43" cy="148"/>
            </a:xfrm>
            <a:custGeom>
              <a:avLst/>
              <a:gdLst>
                <a:gd name="T0" fmla="*/ 30 w 30"/>
                <a:gd name="T1" fmla="*/ 94 h 103"/>
                <a:gd name="T2" fmla="*/ 0 w 30"/>
                <a:gd name="T3" fmla="*/ 0 h 103"/>
                <a:gd name="T4" fmla="*/ 30 w 30"/>
                <a:gd name="T5" fmla="*/ 94 h 103"/>
              </a:gdLst>
              <a:ahLst/>
              <a:cxnLst>
                <a:cxn ang="0">
                  <a:pos x="T0" y="T1"/>
                </a:cxn>
                <a:cxn ang="0">
                  <a:pos x="T2" y="T3"/>
                </a:cxn>
                <a:cxn ang="0">
                  <a:pos x="T4" y="T5"/>
                </a:cxn>
              </a:cxnLst>
              <a:rect l="0" t="0" r="r" b="b"/>
              <a:pathLst>
                <a:path w="30" h="103">
                  <a:moveTo>
                    <a:pt x="30" y="94"/>
                  </a:moveTo>
                  <a:cubicBezTo>
                    <a:pt x="29" y="103"/>
                    <a:pt x="8" y="23"/>
                    <a:pt x="0" y="0"/>
                  </a:cubicBezTo>
                  <a:cubicBezTo>
                    <a:pt x="9" y="15"/>
                    <a:pt x="17" y="64"/>
                    <a:pt x="30" y="9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41" name="Freeform 748">
              <a:extLst>
                <a:ext uri="{FF2B5EF4-FFF2-40B4-BE49-F238E27FC236}">
                  <a16:creationId xmlns:a16="http://schemas.microsoft.com/office/drawing/2014/main" id="{886271C0-F04F-27D4-0D3D-0C1026B32AA6}"/>
                </a:ext>
              </a:extLst>
            </p:cNvPr>
            <p:cNvSpPr>
              <a:spLocks/>
            </p:cNvSpPr>
            <p:nvPr userDrawn="1"/>
          </p:nvSpPr>
          <p:spPr bwMode="auto">
            <a:xfrm>
              <a:off x="3963" y="1278"/>
              <a:ext cx="90" cy="141"/>
            </a:xfrm>
            <a:custGeom>
              <a:avLst/>
              <a:gdLst>
                <a:gd name="T0" fmla="*/ 43 w 63"/>
                <a:gd name="T1" fmla="*/ 32 h 98"/>
                <a:gd name="T2" fmla="*/ 0 w 63"/>
                <a:gd name="T3" fmla="*/ 98 h 98"/>
                <a:gd name="T4" fmla="*/ 32 w 63"/>
                <a:gd name="T5" fmla="*/ 50 h 98"/>
                <a:gd name="T6" fmla="*/ 32 w 63"/>
                <a:gd name="T7" fmla="*/ 50 h 98"/>
                <a:gd name="T8" fmla="*/ 43 w 63"/>
                <a:gd name="T9" fmla="*/ 32 h 98"/>
                <a:gd name="T10" fmla="*/ 33 w 63"/>
                <a:gd name="T11" fmla="*/ 48 h 98"/>
                <a:gd name="T12" fmla="*/ 43 w 63"/>
                <a:gd name="T13" fmla="*/ 32 h 98"/>
                <a:gd name="T14" fmla="*/ 43 w 63"/>
                <a:gd name="T15" fmla="*/ 32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98">
                  <a:moveTo>
                    <a:pt x="43" y="32"/>
                  </a:moveTo>
                  <a:cubicBezTo>
                    <a:pt x="29" y="54"/>
                    <a:pt x="15" y="76"/>
                    <a:pt x="0" y="98"/>
                  </a:cubicBezTo>
                  <a:cubicBezTo>
                    <a:pt x="6" y="89"/>
                    <a:pt x="63" y="0"/>
                    <a:pt x="32" y="50"/>
                  </a:cubicBezTo>
                  <a:cubicBezTo>
                    <a:pt x="47" y="26"/>
                    <a:pt x="47" y="26"/>
                    <a:pt x="32" y="50"/>
                  </a:cubicBezTo>
                  <a:cubicBezTo>
                    <a:pt x="36" y="44"/>
                    <a:pt x="39" y="38"/>
                    <a:pt x="43" y="32"/>
                  </a:cubicBezTo>
                  <a:cubicBezTo>
                    <a:pt x="40" y="38"/>
                    <a:pt x="36" y="43"/>
                    <a:pt x="33" y="48"/>
                  </a:cubicBezTo>
                  <a:cubicBezTo>
                    <a:pt x="36" y="43"/>
                    <a:pt x="40" y="37"/>
                    <a:pt x="43" y="32"/>
                  </a:cubicBezTo>
                  <a:cubicBezTo>
                    <a:pt x="29" y="54"/>
                    <a:pt x="27" y="58"/>
                    <a:pt x="43" y="3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42" name="Freeform 749">
              <a:extLst>
                <a:ext uri="{FF2B5EF4-FFF2-40B4-BE49-F238E27FC236}">
                  <a16:creationId xmlns:a16="http://schemas.microsoft.com/office/drawing/2014/main" id="{EF8F8AA6-E3BE-59C1-3EBD-BBB26E77F5FC}"/>
                </a:ext>
              </a:extLst>
            </p:cNvPr>
            <p:cNvSpPr>
              <a:spLocks/>
            </p:cNvSpPr>
            <p:nvPr userDrawn="1"/>
          </p:nvSpPr>
          <p:spPr bwMode="auto">
            <a:xfrm>
              <a:off x="1722" y="2604"/>
              <a:ext cx="5" cy="3"/>
            </a:xfrm>
            <a:custGeom>
              <a:avLst/>
              <a:gdLst>
                <a:gd name="T0" fmla="*/ 0 w 3"/>
                <a:gd name="T1" fmla="*/ 2 h 2"/>
                <a:gd name="T2" fmla="*/ 2 w 3"/>
                <a:gd name="T3" fmla="*/ 0 h 2"/>
                <a:gd name="T4" fmla="*/ 0 w 3"/>
                <a:gd name="T5" fmla="*/ 2 h 2"/>
              </a:gdLst>
              <a:ahLst/>
              <a:cxnLst>
                <a:cxn ang="0">
                  <a:pos x="T0" y="T1"/>
                </a:cxn>
                <a:cxn ang="0">
                  <a:pos x="T2" y="T3"/>
                </a:cxn>
                <a:cxn ang="0">
                  <a:pos x="T4" y="T5"/>
                </a:cxn>
              </a:cxnLst>
              <a:rect l="0" t="0" r="r" b="b"/>
              <a:pathLst>
                <a:path w="3" h="2">
                  <a:moveTo>
                    <a:pt x="0" y="2"/>
                  </a:moveTo>
                  <a:cubicBezTo>
                    <a:pt x="2" y="0"/>
                    <a:pt x="2" y="0"/>
                    <a:pt x="2" y="0"/>
                  </a:cubicBezTo>
                  <a:cubicBezTo>
                    <a:pt x="3" y="2"/>
                    <a:pt x="1" y="1"/>
                    <a:pt x="0" y="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43" name="Freeform 750">
              <a:extLst>
                <a:ext uri="{FF2B5EF4-FFF2-40B4-BE49-F238E27FC236}">
                  <a16:creationId xmlns:a16="http://schemas.microsoft.com/office/drawing/2014/main" id="{858B6160-7906-5F6A-1DC7-452473E40AAB}"/>
                </a:ext>
              </a:extLst>
            </p:cNvPr>
            <p:cNvSpPr>
              <a:spLocks/>
            </p:cNvSpPr>
            <p:nvPr userDrawn="1"/>
          </p:nvSpPr>
          <p:spPr bwMode="auto">
            <a:xfrm>
              <a:off x="1735" y="2676"/>
              <a:ext cx="6" cy="3"/>
            </a:xfrm>
            <a:custGeom>
              <a:avLst/>
              <a:gdLst>
                <a:gd name="T0" fmla="*/ 0 w 4"/>
                <a:gd name="T1" fmla="*/ 2 h 2"/>
                <a:gd name="T2" fmla="*/ 3 w 4"/>
                <a:gd name="T3" fmla="*/ 0 h 2"/>
                <a:gd name="T4" fmla="*/ 0 w 4"/>
                <a:gd name="T5" fmla="*/ 2 h 2"/>
              </a:gdLst>
              <a:ahLst/>
              <a:cxnLst>
                <a:cxn ang="0">
                  <a:pos x="T0" y="T1"/>
                </a:cxn>
                <a:cxn ang="0">
                  <a:pos x="T2" y="T3"/>
                </a:cxn>
                <a:cxn ang="0">
                  <a:pos x="T4" y="T5"/>
                </a:cxn>
              </a:cxnLst>
              <a:rect l="0" t="0" r="r" b="b"/>
              <a:pathLst>
                <a:path w="4" h="2">
                  <a:moveTo>
                    <a:pt x="0" y="2"/>
                  </a:moveTo>
                  <a:cubicBezTo>
                    <a:pt x="1" y="1"/>
                    <a:pt x="2" y="0"/>
                    <a:pt x="3" y="0"/>
                  </a:cubicBezTo>
                  <a:cubicBezTo>
                    <a:pt x="4" y="1"/>
                    <a:pt x="2" y="1"/>
                    <a:pt x="0" y="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44" name="Freeform 751">
              <a:extLst>
                <a:ext uri="{FF2B5EF4-FFF2-40B4-BE49-F238E27FC236}">
                  <a16:creationId xmlns:a16="http://schemas.microsoft.com/office/drawing/2014/main" id="{45350AD8-5AD1-259A-2F55-60494980ACA0}"/>
                </a:ext>
              </a:extLst>
            </p:cNvPr>
            <p:cNvSpPr>
              <a:spLocks/>
            </p:cNvSpPr>
            <p:nvPr userDrawn="1"/>
          </p:nvSpPr>
          <p:spPr bwMode="auto">
            <a:xfrm>
              <a:off x="1734" y="2679"/>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1" y="0"/>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45" name="Freeform 752">
              <a:extLst>
                <a:ext uri="{FF2B5EF4-FFF2-40B4-BE49-F238E27FC236}">
                  <a16:creationId xmlns:a16="http://schemas.microsoft.com/office/drawing/2014/main" id="{79A3C3B4-B376-C2EB-C169-0EE749FA68BF}"/>
                </a:ext>
              </a:extLst>
            </p:cNvPr>
            <p:cNvSpPr>
              <a:spLocks/>
            </p:cNvSpPr>
            <p:nvPr userDrawn="1"/>
          </p:nvSpPr>
          <p:spPr bwMode="auto">
            <a:xfrm>
              <a:off x="1734" y="2617"/>
              <a:ext cx="3" cy="0"/>
            </a:xfrm>
            <a:custGeom>
              <a:avLst/>
              <a:gdLst>
                <a:gd name="T0" fmla="*/ 2 w 2"/>
                <a:gd name="T1" fmla="*/ 0 w 2"/>
                <a:gd name="T2" fmla="*/ 2 w 2"/>
              </a:gdLst>
              <a:ahLst/>
              <a:cxnLst>
                <a:cxn ang="0">
                  <a:pos x="T0" y="0"/>
                </a:cxn>
                <a:cxn ang="0">
                  <a:pos x="T1" y="0"/>
                </a:cxn>
                <a:cxn ang="0">
                  <a:pos x="T2" y="0"/>
                </a:cxn>
              </a:cxnLst>
              <a:rect l="0" t="0" r="r" b="b"/>
              <a:pathLst>
                <a:path w="2">
                  <a:moveTo>
                    <a:pt x="2" y="0"/>
                  </a:moveTo>
                  <a:cubicBezTo>
                    <a:pt x="1" y="0"/>
                    <a:pt x="1" y="0"/>
                    <a:pt x="0" y="0"/>
                  </a:cubicBezTo>
                  <a:cubicBezTo>
                    <a:pt x="0" y="0"/>
                    <a:pt x="1" y="0"/>
                    <a:pt x="2"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46" name="Freeform 753">
              <a:extLst>
                <a:ext uri="{FF2B5EF4-FFF2-40B4-BE49-F238E27FC236}">
                  <a16:creationId xmlns:a16="http://schemas.microsoft.com/office/drawing/2014/main" id="{61930D3B-7DA4-8F12-E4AC-5F75E38C714C}"/>
                </a:ext>
              </a:extLst>
            </p:cNvPr>
            <p:cNvSpPr>
              <a:spLocks/>
            </p:cNvSpPr>
            <p:nvPr userDrawn="1"/>
          </p:nvSpPr>
          <p:spPr bwMode="auto">
            <a:xfrm>
              <a:off x="1731" y="2971"/>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47" name="Freeform 754">
              <a:extLst>
                <a:ext uri="{FF2B5EF4-FFF2-40B4-BE49-F238E27FC236}">
                  <a16:creationId xmlns:a16="http://schemas.microsoft.com/office/drawing/2014/main" id="{D8841B30-B0EB-1293-B8C2-09B8F6067332}"/>
                </a:ext>
              </a:extLst>
            </p:cNvPr>
            <p:cNvSpPr>
              <a:spLocks noEditPoints="1"/>
            </p:cNvSpPr>
            <p:nvPr userDrawn="1"/>
          </p:nvSpPr>
          <p:spPr bwMode="auto">
            <a:xfrm>
              <a:off x="1671" y="2613"/>
              <a:ext cx="97" cy="403"/>
            </a:xfrm>
            <a:custGeom>
              <a:avLst/>
              <a:gdLst>
                <a:gd name="T0" fmla="*/ 15 w 68"/>
                <a:gd name="T1" fmla="*/ 198 h 280"/>
                <a:gd name="T2" fmla="*/ 58 w 68"/>
                <a:gd name="T3" fmla="*/ 244 h 280"/>
                <a:gd name="T4" fmla="*/ 51 w 68"/>
                <a:gd name="T5" fmla="*/ 139 h 280"/>
                <a:gd name="T6" fmla="*/ 41 w 68"/>
                <a:gd name="T7" fmla="*/ 121 h 280"/>
                <a:gd name="T8" fmla="*/ 46 w 68"/>
                <a:gd name="T9" fmla="*/ 134 h 280"/>
                <a:gd name="T10" fmla="*/ 39 w 68"/>
                <a:gd name="T11" fmla="*/ 109 h 280"/>
                <a:gd name="T12" fmla="*/ 46 w 68"/>
                <a:gd name="T13" fmla="*/ 54 h 280"/>
                <a:gd name="T14" fmla="*/ 47 w 68"/>
                <a:gd name="T15" fmla="*/ 45 h 280"/>
                <a:gd name="T16" fmla="*/ 35 w 68"/>
                <a:gd name="T17" fmla="*/ 12 h 280"/>
                <a:gd name="T18" fmla="*/ 40 w 68"/>
                <a:gd name="T19" fmla="*/ 18 h 280"/>
                <a:gd name="T20" fmla="*/ 45 w 68"/>
                <a:gd name="T21" fmla="*/ 0 h 280"/>
                <a:gd name="T22" fmla="*/ 15 w 68"/>
                <a:gd name="T23" fmla="*/ 198 h 280"/>
                <a:gd name="T24" fmla="*/ 15 w 68"/>
                <a:gd name="T25" fmla="*/ 198 h 280"/>
                <a:gd name="T26" fmla="*/ 35 w 68"/>
                <a:gd name="T27" fmla="*/ 117 h 280"/>
                <a:gd name="T28" fmla="*/ 45 w 68"/>
                <a:gd name="T29" fmla="*/ 114 h 280"/>
                <a:gd name="T30" fmla="*/ 35 w 68"/>
                <a:gd name="T31" fmla="*/ 117 h 280"/>
                <a:gd name="T32" fmla="*/ 35 w 68"/>
                <a:gd name="T33" fmla="*/ 117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8" h="280">
                  <a:moveTo>
                    <a:pt x="15" y="198"/>
                  </a:moveTo>
                  <a:cubicBezTo>
                    <a:pt x="27" y="211"/>
                    <a:pt x="24" y="280"/>
                    <a:pt x="58" y="244"/>
                  </a:cubicBezTo>
                  <a:cubicBezTo>
                    <a:pt x="16" y="253"/>
                    <a:pt x="52" y="142"/>
                    <a:pt x="51" y="139"/>
                  </a:cubicBezTo>
                  <a:cubicBezTo>
                    <a:pt x="48" y="132"/>
                    <a:pt x="45" y="136"/>
                    <a:pt x="41" y="121"/>
                  </a:cubicBezTo>
                  <a:cubicBezTo>
                    <a:pt x="38" y="123"/>
                    <a:pt x="48" y="134"/>
                    <a:pt x="46" y="134"/>
                  </a:cubicBezTo>
                  <a:cubicBezTo>
                    <a:pt x="10" y="130"/>
                    <a:pt x="68" y="128"/>
                    <a:pt x="39" y="109"/>
                  </a:cubicBezTo>
                  <a:cubicBezTo>
                    <a:pt x="58" y="106"/>
                    <a:pt x="44" y="66"/>
                    <a:pt x="46" y="54"/>
                  </a:cubicBezTo>
                  <a:cubicBezTo>
                    <a:pt x="35" y="73"/>
                    <a:pt x="48" y="44"/>
                    <a:pt x="47" y="45"/>
                  </a:cubicBezTo>
                  <a:cubicBezTo>
                    <a:pt x="23" y="63"/>
                    <a:pt x="62" y="11"/>
                    <a:pt x="35" y="12"/>
                  </a:cubicBezTo>
                  <a:cubicBezTo>
                    <a:pt x="36" y="14"/>
                    <a:pt x="38" y="16"/>
                    <a:pt x="40" y="18"/>
                  </a:cubicBezTo>
                  <a:cubicBezTo>
                    <a:pt x="40" y="11"/>
                    <a:pt x="41" y="6"/>
                    <a:pt x="45" y="0"/>
                  </a:cubicBezTo>
                  <a:cubicBezTo>
                    <a:pt x="21" y="22"/>
                    <a:pt x="0" y="172"/>
                    <a:pt x="15" y="198"/>
                  </a:cubicBezTo>
                  <a:cubicBezTo>
                    <a:pt x="24" y="208"/>
                    <a:pt x="15" y="199"/>
                    <a:pt x="15" y="198"/>
                  </a:cubicBezTo>
                  <a:close/>
                  <a:moveTo>
                    <a:pt x="35" y="117"/>
                  </a:moveTo>
                  <a:cubicBezTo>
                    <a:pt x="39" y="117"/>
                    <a:pt x="42" y="116"/>
                    <a:pt x="45" y="114"/>
                  </a:cubicBezTo>
                  <a:cubicBezTo>
                    <a:pt x="36" y="113"/>
                    <a:pt x="36" y="116"/>
                    <a:pt x="35" y="117"/>
                  </a:cubicBezTo>
                  <a:cubicBezTo>
                    <a:pt x="39" y="117"/>
                    <a:pt x="37" y="116"/>
                    <a:pt x="35" y="11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48" name="Freeform 755">
              <a:extLst>
                <a:ext uri="{FF2B5EF4-FFF2-40B4-BE49-F238E27FC236}">
                  <a16:creationId xmlns:a16="http://schemas.microsoft.com/office/drawing/2014/main" id="{0E50532E-CB69-14BC-6859-66C829C91721}"/>
                </a:ext>
              </a:extLst>
            </p:cNvPr>
            <p:cNvSpPr>
              <a:spLocks/>
            </p:cNvSpPr>
            <p:nvPr userDrawn="1"/>
          </p:nvSpPr>
          <p:spPr bwMode="auto">
            <a:xfrm>
              <a:off x="2433" y="2817"/>
              <a:ext cx="3" cy="3"/>
            </a:xfrm>
            <a:custGeom>
              <a:avLst/>
              <a:gdLst>
                <a:gd name="T0" fmla="*/ 0 w 2"/>
                <a:gd name="T1" fmla="*/ 2 h 2"/>
                <a:gd name="T2" fmla="*/ 1 w 2"/>
                <a:gd name="T3" fmla="*/ 0 h 2"/>
                <a:gd name="T4" fmla="*/ 0 w 2"/>
                <a:gd name="T5" fmla="*/ 2 h 2"/>
              </a:gdLst>
              <a:ahLst/>
              <a:cxnLst>
                <a:cxn ang="0">
                  <a:pos x="T0" y="T1"/>
                </a:cxn>
                <a:cxn ang="0">
                  <a:pos x="T2" y="T3"/>
                </a:cxn>
                <a:cxn ang="0">
                  <a:pos x="T4" y="T5"/>
                </a:cxn>
              </a:cxnLst>
              <a:rect l="0" t="0" r="r" b="b"/>
              <a:pathLst>
                <a:path w="2" h="2">
                  <a:moveTo>
                    <a:pt x="0" y="2"/>
                  </a:moveTo>
                  <a:cubicBezTo>
                    <a:pt x="1" y="0"/>
                    <a:pt x="1" y="0"/>
                    <a:pt x="1" y="0"/>
                  </a:cubicBezTo>
                  <a:cubicBezTo>
                    <a:pt x="2" y="1"/>
                    <a:pt x="0" y="1"/>
                    <a:pt x="0" y="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49" name="Freeform 756">
              <a:extLst>
                <a:ext uri="{FF2B5EF4-FFF2-40B4-BE49-F238E27FC236}">
                  <a16:creationId xmlns:a16="http://schemas.microsoft.com/office/drawing/2014/main" id="{8A890771-CE37-063B-EB36-8502FD1C2B6D}"/>
                </a:ext>
              </a:extLst>
            </p:cNvPr>
            <p:cNvSpPr>
              <a:spLocks/>
            </p:cNvSpPr>
            <p:nvPr userDrawn="1"/>
          </p:nvSpPr>
          <p:spPr bwMode="auto">
            <a:xfrm>
              <a:off x="2446" y="2889"/>
              <a:ext cx="5" cy="1"/>
            </a:xfrm>
            <a:custGeom>
              <a:avLst/>
              <a:gdLst>
                <a:gd name="T0" fmla="*/ 0 w 4"/>
                <a:gd name="T1" fmla="*/ 1 h 1"/>
                <a:gd name="T2" fmla="*/ 3 w 4"/>
                <a:gd name="T3" fmla="*/ 0 h 1"/>
                <a:gd name="T4" fmla="*/ 0 w 4"/>
                <a:gd name="T5" fmla="*/ 1 h 1"/>
              </a:gdLst>
              <a:ahLst/>
              <a:cxnLst>
                <a:cxn ang="0">
                  <a:pos x="T0" y="T1"/>
                </a:cxn>
                <a:cxn ang="0">
                  <a:pos x="T2" y="T3"/>
                </a:cxn>
                <a:cxn ang="0">
                  <a:pos x="T4" y="T5"/>
                </a:cxn>
              </a:cxnLst>
              <a:rect l="0" t="0" r="r" b="b"/>
              <a:pathLst>
                <a:path w="4" h="1">
                  <a:moveTo>
                    <a:pt x="0" y="1"/>
                  </a:moveTo>
                  <a:cubicBezTo>
                    <a:pt x="1" y="1"/>
                    <a:pt x="2" y="0"/>
                    <a:pt x="3" y="0"/>
                  </a:cubicBezTo>
                  <a:cubicBezTo>
                    <a:pt x="4" y="1"/>
                    <a:pt x="1" y="1"/>
                    <a:pt x="0" y="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50" name="Freeform 757">
              <a:extLst>
                <a:ext uri="{FF2B5EF4-FFF2-40B4-BE49-F238E27FC236}">
                  <a16:creationId xmlns:a16="http://schemas.microsoft.com/office/drawing/2014/main" id="{E69FD3E8-E8E5-CB20-2A44-642CF025E297}"/>
                </a:ext>
              </a:extLst>
            </p:cNvPr>
            <p:cNvSpPr>
              <a:spLocks/>
            </p:cNvSpPr>
            <p:nvPr userDrawn="1"/>
          </p:nvSpPr>
          <p:spPr bwMode="auto">
            <a:xfrm>
              <a:off x="2444" y="2890"/>
              <a:ext cx="2" cy="2"/>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1"/>
                    <a:pt x="0" y="1"/>
                    <a:pt x="0" y="1"/>
                  </a:cubicBezTo>
                  <a:cubicBezTo>
                    <a:pt x="0" y="1"/>
                    <a:pt x="0" y="1"/>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51" name="Freeform 758">
              <a:extLst>
                <a:ext uri="{FF2B5EF4-FFF2-40B4-BE49-F238E27FC236}">
                  <a16:creationId xmlns:a16="http://schemas.microsoft.com/office/drawing/2014/main" id="{C02E4C7B-EA97-EB2E-2018-91665834C6BC}"/>
                </a:ext>
              </a:extLst>
            </p:cNvPr>
            <p:cNvSpPr>
              <a:spLocks/>
            </p:cNvSpPr>
            <p:nvPr userDrawn="1"/>
          </p:nvSpPr>
          <p:spPr bwMode="auto">
            <a:xfrm>
              <a:off x="2443" y="2829"/>
              <a:ext cx="3"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1" y="1"/>
                    <a:pt x="0" y="1"/>
                  </a:cubicBezTo>
                  <a:cubicBezTo>
                    <a:pt x="1" y="1"/>
                    <a:pt x="1" y="1"/>
                    <a:pt x="2"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52" name="Freeform 759">
              <a:extLst>
                <a:ext uri="{FF2B5EF4-FFF2-40B4-BE49-F238E27FC236}">
                  <a16:creationId xmlns:a16="http://schemas.microsoft.com/office/drawing/2014/main" id="{60557312-20CF-4560-ECF9-4E2EEDC61639}"/>
                </a:ext>
              </a:extLst>
            </p:cNvPr>
            <p:cNvSpPr>
              <a:spLocks/>
            </p:cNvSpPr>
            <p:nvPr userDrawn="1"/>
          </p:nvSpPr>
          <p:spPr bwMode="auto">
            <a:xfrm>
              <a:off x="2441" y="318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53" name="Freeform 760">
              <a:extLst>
                <a:ext uri="{FF2B5EF4-FFF2-40B4-BE49-F238E27FC236}">
                  <a16:creationId xmlns:a16="http://schemas.microsoft.com/office/drawing/2014/main" id="{72FBBD90-A690-B20B-F2E3-6B1E70F4C866}"/>
                </a:ext>
              </a:extLst>
            </p:cNvPr>
            <p:cNvSpPr>
              <a:spLocks noEditPoints="1"/>
            </p:cNvSpPr>
            <p:nvPr userDrawn="1"/>
          </p:nvSpPr>
          <p:spPr bwMode="auto">
            <a:xfrm>
              <a:off x="2385" y="2826"/>
              <a:ext cx="78" cy="369"/>
            </a:xfrm>
            <a:custGeom>
              <a:avLst/>
              <a:gdLst>
                <a:gd name="T0" fmla="*/ 32 w 54"/>
                <a:gd name="T1" fmla="*/ 117 h 257"/>
                <a:gd name="T2" fmla="*/ 33 w 54"/>
                <a:gd name="T3" fmla="*/ 117 h 257"/>
                <a:gd name="T4" fmla="*/ 41 w 54"/>
                <a:gd name="T5" fmla="*/ 113 h 257"/>
                <a:gd name="T6" fmla="*/ 32 w 54"/>
                <a:gd name="T7" fmla="*/ 117 h 257"/>
                <a:gd name="T8" fmla="*/ 43 w 54"/>
                <a:gd name="T9" fmla="*/ 133 h 257"/>
                <a:gd name="T10" fmla="*/ 40 w 54"/>
                <a:gd name="T11" fmla="*/ 128 h 257"/>
                <a:gd name="T12" fmla="*/ 43 w 54"/>
                <a:gd name="T13" fmla="*/ 133 h 257"/>
                <a:gd name="T14" fmla="*/ 47 w 54"/>
                <a:gd name="T15" fmla="*/ 141 h 257"/>
                <a:gd name="T16" fmla="*/ 47 w 54"/>
                <a:gd name="T17" fmla="*/ 139 h 257"/>
                <a:gd name="T18" fmla="*/ 46 w 54"/>
                <a:gd name="T19" fmla="*/ 137 h 257"/>
                <a:gd name="T20" fmla="*/ 43 w 54"/>
                <a:gd name="T21" fmla="*/ 133 h 257"/>
                <a:gd name="T22" fmla="*/ 43 w 54"/>
                <a:gd name="T23" fmla="*/ 134 h 257"/>
                <a:gd name="T24" fmla="*/ 39 w 54"/>
                <a:gd name="T25" fmla="*/ 126 h 257"/>
                <a:gd name="T26" fmla="*/ 40 w 54"/>
                <a:gd name="T27" fmla="*/ 128 h 257"/>
                <a:gd name="T28" fmla="*/ 39 w 54"/>
                <a:gd name="T29" fmla="*/ 126 h 257"/>
                <a:gd name="T30" fmla="*/ 44 w 54"/>
                <a:gd name="T31" fmla="*/ 121 h 257"/>
                <a:gd name="T32" fmla="*/ 42 w 54"/>
                <a:gd name="T33" fmla="*/ 114 h 257"/>
                <a:gd name="T34" fmla="*/ 36 w 54"/>
                <a:gd name="T35" fmla="*/ 109 h 257"/>
                <a:gd name="T36" fmla="*/ 41 w 54"/>
                <a:gd name="T37" fmla="*/ 107 h 257"/>
                <a:gd name="T38" fmla="*/ 42 w 54"/>
                <a:gd name="T39" fmla="*/ 54 h 257"/>
                <a:gd name="T40" fmla="*/ 43 w 54"/>
                <a:gd name="T41" fmla="*/ 45 h 257"/>
                <a:gd name="T42" fmla="*/ 43 w 54"/>
                <a:gd name="T43" fmla="*/ 45 h 257"/>
                <a:gd name="T44" fmla="*/ 42 w 54"/>
                <a:gd name="T45" fmla="*/ 45 h 257"/>
                <a:gd name="T46" fmla="*/ 37 w 54"/>
                <a:gd name="T47" fmla="*/ 13 h 257"/>
                <a:gd name="T48" fmla="*/ 40 w 54"/>
                <a:gd name="T49" fmla="*/ 3 h 257"/>
                <a:gd name="T50" fmla="*/ 40 w 54"/>
                <a:gd name="T51" fmla="*/ 3 h 257"/>
                <a:gd name="T52" fmla="*/ 40 w 54"/>
                <a:gd name="T53" fmla="*/ 2 h 257"/>
                <a:gd name="T54" fmla="*/ 42 w 54"/>
                <a:gd name="T55" fmla="*/ 0 h 257"/>
                <a:gd name="T56" fmla="*/ 34 w 54"/>
                <a:gd name="T57" fmla="*/ 12 h 257"/>
                <a:gd name="T58" fmla="*/ 31 w 54"/>
                <a:gd name="T59" fmla="*/ 12 h 257"/>
                <a:gd name="T60" fmla="*/ 33 w 54"/>
                <a:gd name="T61" fmla="*/ 14 h 257"/>
                <a:gd name="T62" fmla="*/ 27 w 54"/>
                <a:gd name="T63" fmla="*/ 29 h 257"/>
                <a:gd name="T64" fmla="*/ 11 w 54"/>
                <a:gd name="T65" fmla="*/ 198 h 257"/>
                <a:gd name="T66" fmla="*/ 11 w 54"/>
                <a:gd name="T67" fmla="*/ 198 h 257"/>
                <a:gd name="T68" fmla="*/ 11 w 54"/>
                <a:gd name="T69" fmla="*/ 199 h 257"/>
                <a:gd name="T70" fmla="*/ 12 w 54"/>
                <a:gd name="T71" fmla="*/ 199 h 257"/>
                <a:gd name="T72" fmla="*/ 27 w 54"/>
                <a:gd name="T73" fmla="*/ 244 h 257"/>
                <a:gd name="T74" fmla="*/ 46 w 54"/>
                <a:gd name="T75" fmla="*/ 251 h 257"/>
                <a:gd name="T76" fmla="*/ 46 w 54"/>
                <a:gd name="T77" fmla="*/ 251 h 257"/>
                <a:gd name="T78" fmla="*/ 54 w 54"/>
                <a:gd name="T79" fmla="*/ 243 h 257"/>
                <a:gd name="T80" fmla="*/ 47 w 54"/>
                <a:gd name="T81" fmla="*/ 141 h 257"/>
                <a:gd name="T82" fmla="*/ 12 w 54"/>
                <a:gd name="T83" fmla="*/ 199 h 257"/>
                <a:gd name="T84" fmla="*/ 11 w 54"/>
                <a:gd name="T85" fmla="*/ 199 h 257"/>
                <a:gd name="T86" fmla="*/ 11 w 54"/>
                <a:gd name="T87" fmla="*/ 199 h 257"/>
                <a:gd name="T88" fmla="*/ 12 w 54"/>
                <a:gd name="T89" fmla="*/ 199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4" h="257">
                  <a:moveTo>
                    <a:pt x="32" y="117"/>
                  </a:moveTo>
                  <a:cubicBezTo>
                    <a:pt x="32" y="117"/>
                    <a:pt x="33" y="117"/>
                    <a:pt x="33" y="117"/>
                  </a:cubicBezTo>
                  <a:cubicBezTo>
                    <a:pt x="36" y="117"/>
                    <a:pt x="39" y="116"/>
                    <a:pt x="41" y="113"/>
                  </a:cubicBezTo>
                  <a:cubicBezTo>
                    <a:pt x="33" y="113"/>
                    <a:pt x="33" y="116"/>
                    <a:pt x="32" y="117"/>
                  </a:cubicBezTo>
                  <a:close/>
                  <a:moveTo>
                    <a:pt x="43" y="133"/>
                  </a:moveTo>
                  <a:cubicBezTo>
                    <a:pt x="42" y="132"/>
                    <a:pt x="41" y="130"/>
                    <a:pt x="40" y="128"/>
                  </a:cubicBezTo>
                  <a:cubicBezTo>
                    <a:pt x="41" y="131"/>
                    <a:pt x="42" y="132"/>
                    <a:pt x="43" y="133"/>
                  </a:cubicBezTo>
                  <a:close/>
                  <a:moveTo>
                    <a:pt x="47" y="141"/>
                  </a:moveTo>
                  <a:cubicBezTo>
                    <a:pt x="47" y="140"/>
                    <a:pt x="47" y="139"/>
                    <a:pt x="47" y="139"/>
                  </a:cubicBezTo>
                  <a:cubicBezTo>
                    <a:pt x="47" y="138"/>
                    <a:pt x="47" y="138"/>
                    <a:pt x="46" y="137"/>
                  </a:cubicBezTo>
                  <a:cubicBezTo>
                    <a:pt x="45" y="135"/>
                    <a:pt x="44" y="134"/>
                    <a:pt x="43" y="133"/>
                  </a:cubicBezTo>
                  <a:cubicBezTo>
                    <a:pt x="43" y="134"/>
                    <a:pt x="43" y="134"/>
                    <a:pt x="43" y="134"/>
                  </a:cubicBezTo>
                  <a:cubicBezTo>
                    <a:pt x="23" y="132"/>
                    <a:pt x="32" y="130"/>
                    <a:pt x="39" y="126"/>
                  </a:cubicBezTo>
                  <a:cubicBezTo>
                    <a:pt x="39" y="126"/>
                    <a:pt x="39" y="127"/>
                    <a:pt x="40" y="128"/>
                  </a:cubicBezTo>
                  <a:cubicBezTo>
                    <a:pt x="39" y="127"/>
                    <a:pt x="39" y="126"/>
                    <a:pt x="39" y="126"/>
                  </a:cubicBezTo>
                  <a:cubicBezTo>
                    <a:pt x="41" y="125"/>
                    <a:pt x="43" y="123"/>
                    <a:pt x="44" y="121"/>
                  </a:cubicBezTo>
                  <a:cubicBezTo>
                    <a:pt x="45" y="120"/>
                    <a:pt x="45" y="117"/>
                    <a:pt x="42" y="114"/>
                  </a:cubicBezTo>
                  <a:cubicBezTo>
                    <a:pt x="41" y="113"/>
                    <a:pt x="39" y="111"/>
                    <a:pt x="36" y="109"/>
                  </a:cubicBezTo>
                  <a:cubicBezTo>
                    <a:pt x="38" y="109"/>
                    <a:pt x="39" y="108"/>
                    <a:pt x="41" y="107"/>
                  </a:cubicBezTo>
                  <a:cubicBezTo>
                    <a:pt x="52" y="98"/>
                    <a:pt x="41" y="64"/>
                    <a:pt x="42" y="54"/>
                  </a:cubicBezTo>
                  <a:cubicBezTo>
                    <a:pt x="33" y="71"/>
                    <a:pt x="42" y="49"/>
                    <a:pt x="43" y="45"/>
                  </a:cubicBezTo>
                  <a:cubicBezTo>
                    <a:pt x="43" y="45"/>
                    <a:pt x="44" y="45"/>
                    <a:pt x="43" y="45"/>
                  </a:cubicBezTo>
                  <a:cubicBezTo>
                    <a:pt x="43" y="45"/>
                    <a:pt x="43" y="45"/>
                    <a:pt x="42" y="45"/>
                  </a:cubicBezTo>
                  <a:cubicBezTo>
                    <a:pt x="22" y="60"/>
                    <a:pt x="51" y="19"/>
                    <a:pt x="37" y="13"/>
                  </a:cubicBezTo>
                  <a:cubicBezTo>
                    <a:pt x="37" y="9"/>
                    <a:pt x="38" y="6"/>
                    <a:pt x="40" y="3"/>
                  </a:cubicBezTo>
                  <a:cubicBezTo>
                    <a:pt x="40" y="3"/>
                    <a:pt x="40" y="3"/>
                    <a:pt x="40" y="3"/>
                  </a:cubicBezTo>
                  <a:cubicBezTo>
                    <a:pt x="40" y="3"/>
                    <a:pt x="40" y="2"/>
                    <a:pt x="40" y="2"/>
                  </a:cubicBezTo>
                  <a:cubicBezTo>
                    <a:pt x="41" y="2"/>
                    <a:pt x="41" y="1"/>
                    <a:pt x="42" y="0"/>
                  </a:cubicBezTo>
                  <a:cubicBezTo>
                    <a:pt x="39" y="3"/>
                    <a:pt x="36" y="7"/>
                    <a:pt x="34" y="12"/>
                  </a:cubicBezTo>
                  <a:cubicBezTo>
                    <a:pt x="33" y="12"/>
                    <a:pt x="32" y="12"/>
                    <a:pt x="31" y="12"/>
                  </a:cubicBezTo>
                  <a:cubicBezTo>
                    <a:pt x="32" y="13"/>
                    <a:pt x="32" y="13"/>
                    <a:pt x="33" y="14"/>
                  </a:cubicBezTo>
                  <a:cubicBezTo>
                    <a:pt x="31" y="18"/>
                    <a:pt x="29" y="24"/>
                    <a:pt x="27" y="29"/>
                  </a:cubicBezTo>
                  <a:cubicBezTo>
                    <a:pt x="10" y="80"/>
                    <a:pt x="0" y="177"/>
                    <a:pt x="11" y="198"/>
                  </a:cubicBezTo>
                  <a:cubicBezTo>
                    <a:pt x="11" y="198"/>
                    <a:pt x="11" y="198"/>
                    <a:pt x="11" y="198"/>
                  </a:cubicBezTo>
                  <a:cubicBezTo>
                    <a:pt x="11" y="198"/>
                    <a:pt x="11" y="198"/>
                    <a:pt x="11" y="199"/>
                  </a:cubicBezTo>
                  <a:cubicBezTo>
                    <a:pt x="19" y="206"/>
                    <a:pt x="14" y="202"/>
                    <a:pt x="12" y="199"/>
                  </a:cubicBezTo>
                  <a:cubicBezTo>
                    <a:pt x="19" y="208"/>
                    <a:pt x="21" y="231"/>
                    <a:pt x="27" y="244"/>
                  </a:cubicBezTo>
                  <a:cubicBezTo>
                    <a:pt x="31" y="253"/>
                    <a:pt x="36" y="257"/>
                    <a:pt x="46" y="251"/>
                  </a:cubicBezTo>
                  <a:cubicBezTo>
                    <a:pt x="46" y="251"/>
                    <a:pt x="46" y="251"/>
                    <a:pt x="46" y="251"/>
                  </a:cubicBezTo>
                  <a:cubicBezTo>
                    <a:pt x="48" y="249"/>
                    <a:pt x="51" y="247"/>
                    <a:pt x="54" y="243"/>
                  </a:cubicBezTo>
                  <a:cubicBezTo>
                    <a:pt x="15" y="252"/>
                    <a:pt x="44" y="156"/>
                    <a:pt x="47" y="141"/>
                  </a:cubicBezTo>
                  <a:close/>
                  <a:moveTo>
                    <a:pt x="12" y="199"/>
                  </a:moveTo>
                  <a:cubicBezTo>
                    <a:pt x="12" y="199"/>
                    <a:pt x="12" y="199"/>
                    <a:pt x="11" y="199"/>
                  </a:cubicBezTo>
                  <a:cubicBezTo>
                    <a:pt x="11" y="199"/>
                    <a:pt x="11" y="199"/>
                    <a:pt x="11" y="199"/>
                  </a:cubicBezTo>
                  <a:cubicBezTo>
                    <a:pt x="11" y="199"/>
                    <a:pt x="12" y="199"/>
                    <a:pt x="12" y="19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54" name="Freeform 761">
              <a:extLst>
                <a:ext uri="{FF2B5EF4-FFF2-40B4-BE49-F238E27FC236}">
                  <a16:creationId xmlns:a16="http://schemas.microsoft.com/office/drawing/2014/main" id="{98163415-2CC5-06C4-9307-714AC88FEEC8}"/>
                </a:ext>
              </a:extLst>
            </p:cNvPr>
            <p:cNvSpPr>
              <a:spLocks noEditPoints="1"/>
            </p:cNvSpPr>
            <p:nvPr userDrawn="1"/>
          </p:nvSpPr>
          <p:spPr bwMode="auto">
            <a:xfrm>
              <a:off x="2564" y="2514"/>
              <a:ext cx="63" cy="236"/>
            </a:xfrm>
            <a:custGeom>
              <a:avLst/>
              <a:gdLst>
                <a:gd name="T0" fmla="*/ 7 w 44"/>
                <a:gd name="T1" fmla="*/ 146 h 164"/>
                <a:gd name="T2" fmla="*/ 6 w 44"/>
                <a:gd name="T3" fmla="*/ 146 h 164"/>
                <a:gd name="T4" fmla="*/ 7 w 44"/>
                <a:gd name="T5" fmla="*/ 147 h 164"/>
                <a:gd name="T6" fmla="*/ 7 w 44"/>
                <a:gd name="T7" fmla="*/ 146 h 164"/>
                <a:gd name="T8" fmla="*/ 34 w 44"/>
                <a:gd name="T9" fmla="*/ 74 h 164"/>
                <a:gd name="T10" fmla="*/ 31 w 44"/>
                <a:gd name="T11" fmla="*/ 57 h 164"/>
                <a:gd name="T12" fmla="*/ 41 w 44"/>
                <a:gd name="T13" fmla="*/ 35 h 164"/>
                <a:gd name="T14" fmla="*/ 38 w 44"/>
                <a:gd name="T15" fmla="*/ 15 h 164"/>
                <a:gd name="T16" fmla="*/ 38 w 44"/>
                <a:gd name="T17" fmla="*/ 14 h 164"/>
                <a:gd name="T18" fmla="*/ 37 w 44"/>
                <a:gd name="T19" fmla="*/ 2 h 164"/>
                <a:gd name="T20" fmla="*/ 36 w 44"/>
                <a:gd name="T21" fmla="*/ 0 h 164"/>
                <a:gd name="T22" fmla="*/ 12 w 44"/>
                <a:gd name="T23" fmla="*/ 14 h 164"/>
                <a:gd name="T24" fmla="*/ 10 w 44"/>
                <a:gd name="T25" fmla="*/ 25 h 164"/>
                <a:gd name="T26" fmla="*/ 10 w 44"/>
                <a:gd name="T27" fmla="*/ 26 h 164"/>
                <a:gd name="T28" fmla="*/ 10 w 44"/>
                <a:gd name="T29" fmla="*/ 26 h 164"/>
                <a:gd name="T30" fmla="*/ 10 w 44"/>
                <a:gd name="T31" fmla="*/ 26 h 164"/>
                <a:gd name="T32" fmla="*/ 6 w 44"/>
                <a:gd name="T33" fmla="*/ 52 h 164"/>
                <a:gd name="T34" fmla="*/ 2 w 44"/>
                <a:gd name="T35" fmla="*/ 128 h 164"/>
                <a:gd name="T36" fmla="*/ 2 w 44"/>
                <a:gd name="T37" fmla="*/ 128 h 164"/>
                <a:gd name="T38" fmla="*/ 3 w 44"/>
                <a:gd name="T39" fmla="*/ 134 h 164"/>
                <a:gd name="T40" fmla="*/ 3 w 44"/>
                <a:gd name="T41" fmla="*/ 136 h 164"/>
                <a:gd name="T42" fmla="*/ 6 w 44"/>
                <a:gd name="T43" fmla="*/ 146 h 164"/>
                <a:gd name="T44" fmla="*/ 6 w 44"/>
                <a:gd name="T45" fmla="*/ 146 h 164"/>
                <a:gd name="T46" fmla="*/ 6 w 44"/>
                <a:gd name="T47" fmla="*/ 146 h 164"/>
                <a:gd name="T48" fmla="*/ 7 w 44"/>
                <a:gd name="T49" fmla="*/ 147 h 164"/>
                <a:gd name="T50" fmla="*/ 7 w 44"/>
                <a:gd name="T51" fmla="*/ 146 h 164"/>
                <a:gd name="T52" fmla="*/ 10 w 44"/>
                <a:gd name="T53" fmla="*/ 150 h 164"/>
                <a:gd name="T54" fmla="*/ 10 w 44"/>
                <a:gd name="T55" fmla="*/ 150 h 164"/>
                <a:gd name="T56" fmla="*/ 7 w 44"/>
                <a:gd name="T57" fmla="*/ 147 h 164"/>
                <a:gd name="T58" fmla="*/ 9 w 44"/>
                <a:gd name="T59" fmla="*/ 150 h 164"/>
                <a:gd name="T60" fmla="*/ 10 w 44"/>
                <a:gd name="T61" fmla="*/ 153 h 164"/>
                <a:gd name="T62" fmla="*/ 14 w 44"/>
                <a:gd name="T63" fmla="*/ 164 h 164"/>
                <a:gd name="T64" fmla="*/ 29 w 44"/>
                <a:gd name="T65" fmla="*/ 156 h 164"/>
                <a:gd name="T66" fmla="*/ 30 w 44"/>
                <a:gd name="T67" fmla="*/ 147 h 164"/>
                <a:gd name="T68" fmla="*/ 30 w 44"/>
                <a:gd name="T69" fmla="*/ 146 h 164"/>
                <a:gd name="T70" fmla="*/ 31 w 44"/>
                <a:gd name="T71" fmla="*/ 140 h 164"/>
                <a:gd name="T72" fmla="*/ 31 w 44"/>
                <a:gd name="T73" fmla="*/ 137 h 164"/>
                <a:gd name="T74" fmla="*/ 34 w 44"/>
                <a:gd name="T75" fmla="*/ 124 h 164"/>
                <a:gd name="T76" fmla="*/ 34 w 44"/>
                <a:gd name="T77" fmla="*/ 122 h 164"/>
                <a:gd name="T78" fmla="*/ 35 w 44"/>
                <a:gd name="T79" fmla="*/ 117 h 164"/>
                <a:gd name="T80" fmla="*/ 42 w 44"/>
                <a:gd name="T81" fmla="*/ 87 h 164"/>
                <a:gd name="T82" fmla="*/ 38 w 44"/>
                <a:gd name="T83" fmla="*/ 81 h 164"/>
                <a:gd name="T84" fmla="*/ 38 w 44"/>
                <a:gd name="T85" fmla="*/ 82 h 164"/>
                <a:gd name="T86" fmla="*/ 34 w 44"/>
                <a:gd name="T87" fmla="*/ 74 h 164"/>
                <a:gd name="T88" fmla="*/ 27 w 44"/>
                <a:gd name="T89" fmla="*/ 65 h 164"/>
                <a:gd name="T90" fmla="*/ 28 w 44"/>
                <a:gd name="T91" fmla="*/ 65 h 164"/>
                <a:gd name="T92" fmla="*/ 36 w 44"/>
                <a:gd name="T93" fmla="*/ 61 h 164"/>
                <a:gd name="T94" fmla="*/ 27 w 44"/>
                <a:gd name="T95" fmla="*/ 65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 h="164">
                  <a:moveTo>
                    <a:pt x="7" y="146"/>
                  </a:moveTo>
                  <a:cubicBezTo>
                    <a:pt x="6" y="146"/>
                    <a:pt x="6" y="146"/>
                    <a:pt x="6" y="146"/>
                  </a:cubicBezTo>
                  <a:cubicBezTo>
                    <a:pt x="7" y="146"/>
                    <a:pt x="7" y="147"/>
                    <a:pt x="7" y="147"/>
                  </a:cubicBezTo>
                  <a:cubicBezTo>
                    <a:pt x="7" y="147"/>
                    <a:pt x="7" y="146"/>
                    <a:pt x="7" y="146"/>
                  </a:cubicBezTo>
                  <a:close/>
                  <a:moveTo>
                    <a:pt x="34" y="74"/>
                  </a:moveTo>
                  <a:cubicBezTo>
                    <a:pt x="39" y="70"/>
                    <a:pt x="44" y="65"/>
                    <a:pt x="31" y="57"/>
                  </a:cubicBezTo>
                  <a:cubicBezTo>
                    <a:pt x="40" y="55"/>
                    <a:pt x="41" y="46"/>
                    <a:pt x="41" y="35"/>
                  </a:cubicBezTo>
                  <a:cubicBezTo>
                    <a:pt x="40" y="28"/>
                    <a:pt x="39" y="21"/>
                    <a:pt x="38" y="15"/>
                  </a:cubicBezTo>
                  <a:cubicBezTo>
                    <a:pt x="38" y="15"/>
                    <a:pt x="38" y="14"/>
                    <a:pt x="38" y="14"/>
                  </a:cubicBezTo>
                  <a:cubicBezTo>
                    <a:pt x="37" y="9"/>
                    <a:pt x="37" y="4"/>
                    <a:pt x="37" y="2"/>
                  </a:cubicBezTo>
                  <a:cubicBezTo>
                    <a:pt x="31" y="13"/>
                    <a:pt x="33" y="7"/>
                    <a:pt x="36" y="0"/>
                  </a:cubicBezTo>
                  <a:cubicBezTo>
                    <a:pt x="28" y="5"/>
                    <a:pt x="20" y="9"/>
                    <a:pt x="12" y="14"/>
                  </a:cubicBezTo>
                  <a:cubicBezTo>
                    <a:pt x="12" y="17"/>
                    <a:pt x="11" y="21"/>
                    <a:pt x="10" y="25"/>
                  </a:cubicBezTo>
                  <a:cubicBezTo>
                    <a:pt x="10" y="25"/>
                    <a:pt x="10" y="25"/>
                    <a:pt x="10" y="26"/>
                  </a:cubicBezTo>
                  <a:cubicBezTo>
                    <a:pt x="10" y="26"/>
                    <a:pt x="10" y="26"/>
                    <a:pt x="10" y="26"/>
                  </a:cubicBezTo>
                  <a:cubicBezTo>
                    <a:pt x="10" y="26"/>
                    <a:pt x="10" y="26"/>
                    <a:pt x="10" y="26"/>
                  </a:cubicBezTo>
                  <a:cubicBezTo>
                    <a:pt x="8" y="35"/>
                    <a:pt x="7" y="43"/>
                    <a:pt x="6" y="52"/>
                  </a:cubicBezTo>
                  <a:cubicBezTo>
                    <a:pt x="2" y="81"/>
                    <a:pt x="0" y="109"/>
                    <a:pt x="2" y="128"/>
                  </a:cubicBezTo>
                  <a:cubicBezTo>
                    <a:pt x="2" y="128"/>
                    <a:pt x="2" y="128"/>
                    <a:pt x="2" y="128"/>
                  </a:cubicBezTo>
                  <a:cubicBezTo>
                    <a:pt x="2" y="130"/>
                    <a:pt x="2" y="132"/>
                    <a:pt x="3" y="134"/>
                  </a:cubicBezTo>
                  <a:cubicBezTo>
                    <a:pt x="3" y="134"/>
                    <a:pt x="3" y="135"/>
                    <a:pt x="3" y="136"/>
                  </a:cubicBezTo>
                  <a:cubicBezTo>
                    <a:pt x="4" y="140"/>
                    <a:pt x="5" y="144"/>
                    <a:pt x="6" y="146"/>
                  </a:cubicBezTo>
                  <a:cubicBezTo>
                    <a:pt x="6" y="146"/>
                    <a:pt x="6" y="146"/>
                    <a:pt x="6" y="146"/>
                  </a:cubicBezTo>
                  <a:cubicBezTo>
                    <a:pt x="6" y="146"/>
                    <a:pt x="6" y="146"/>
                    <a:pt x="6" y="146"/>
                  </a:cubicBezTo>
                  <a:cubicBezTo>
                    <a:pt x="7" y="146"/>
                    <a:pt x="7" y="147"/>
                    <a:pt x="7" y="147"/>
                  </a:cubicBezTo>
                  <a:cubicBezTo>
                    <a:pt x="7" y="147"/>
                    <a:pt x="7" y="146"/>
                    <a:pt x="7" y="146"/>
                  </a:cubicBezTo>
                  <a:cubicBezTo>
                    <a:pt x="8" y="148"/>
                    <a:pt x="9" y="149"/>
                    <a:pt x="10" y="150"/>
                  </a:cubicBezTo>
                  <a:cubicBezTo>
                    <a:pt x="11" y="151"/>
                    <a:pt x="10" y="151"/>
                    <a:pt x="10" y="150"/>
                  </a:cubicBezTo>
                  <a:cubicBezTo>
                    <a:pt x="9" y="149"/>
                    <a:pt x="8" y="148"/>
                    <a:pt x="7" y="147"/>
                  </a:cubicBezTo>
                  <a:cubicBezTo>
                    <a:pt x="8" y="148"/>
                    <a:pt x="8" y="149"/>
                    <a:pt x="9" y="150"/>
                  </a:cubicBezTo>
                  <a:cubicBezTo>
                    <a:pt x="9" y="151"/>
                    <a:pt x="10" y="152"/>
                    <a:pt x="10" y="153"/>
                  </a:cubicBezTo>
                  <a:cubicBezTo>
                    <a:pt x="11" y="156"/>
                    <a:pt x="13" y="160"/>
                    <a:pt x="14" y="164"/>
                  </a:cubicBezTo>
                  <a:cubicBezTo>
                    <a:pt x="19" y="162"/>
                    <a:pt x="24" y="159"/>
                    <a:pt x="29" y="156"/>
                  </a:cubicBezTo>
                  <a:cubicBezTo>
                    <a:pt x="29" y="153"/>
                    <a:pt x="30" y="150"/>
                    <a:pt x="30" y="147"/>
                  </a:cubicBezTo>
                  <a:cubicBezTo>
                    <a:pt x="30" y="147"/>
                    <a:pt x="30" y="146"/>
                    <a:pt x="30" y="146"/>
                  </a:cubicBezTo>
                  <a:cubicBezTo>
                    <a:pt x="30" y="144"/>
                    <a:pt x="31" y="142"/>
                    <a:pt x="31" y="140"/>
                  </a:cubicBezTo>
                  <a:cubicBezTo>
                    <a:pt x="31" y="139"/>
                    <a:pt x="31" y="138"/>
                    <a:pt x="31" y="137"/>
                  </a:cubicBezTo>
                  <a:cubicBezTo>
                    <a:pt x="32" y="133"/>
                    <a:pt x="33" y="128"/>
                    <a:pt x="34" y="124"/>
                  </a:cubicBezTo>
                  <a:cubicBezTo>
                    <a:pt x="34" y="123"/>
                    <a:pt x="34" y="123"/>
                    <a:pt x="34" y="122"/>
                  </a:cubicBezTo>
                  <a:cubicBezTo>
                    <a:pt x="35" y="120"/>
                    <a:pt x="35" y="119"/>
                    <a:pt x="35" y="117"/>
                  </a:cubicBezTo>
                  <a:cubicBezTo>
                    <a:pt x="39" y="100"/>
                    <a:pt x="43" y="88"/>
                    <a:pt x="42" y="87"/>
                  </a:cubicBezTo>
                  <a:cubicBezTo>
                    <a:pt x="41" y="83"/>
                    <a:pt x="39" y="82"/>
                    <a:pt x="38" y="81"/>
                  </a:cubicBezTo>
                  <a:cubicBezTo>
                    <a:pt x="38" y="82"/>
                    <a:pt x="38" y="82"/>
                    <a:pt x="38" y="82"/>
                  </a:cubicBezTo>
                  <a:cubicBezTo>
                    <a:pt x="18" y="79"/>
                    <a:pt x="27" y="78"/>
                    <a:pt x="34" y="74"/>
                  </a:cubicBezTo>
                  <a:moveTo>
                    <a:pt x="27" y="65"/>
                  </a:moveTo>
                  <a:cubicBezTo>
                    <a:pt x="27" y="65"/>
                    <a:pt x="28" y="65"/>
                    <a:pt x="28" y="65"/>
                  </a:cubicBezTo>
                  <a:cubicBezTo>
                    <a:pt x="31" y="65"/>
                    <a:pt x="34" y="64"/>
                    <a:pt x="36" y="61"/>
                  </a:cubicBezTo>
                  <a:cubicBezTo>
                    <a:pt x="28" y="61"/>
                    <a:pt x="28" y="64"/>
                    <a:pt x="27" y="6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55" name="Freeform 762">
              <a:extLst>
                <a:ext uri="{FF2B5EF4-FFF2-40B4-BE49-F238E27FC236}">
                  <a16:creationId xmlns:a16="http://schemas.microsoft.com/office/drawing/2014/main" id="{C41E7BF0-59A6-D99A-3396-E2EB6FC6D54A}"/>
                </a:ext>
              </a:extLst>
            </p:cNvPr>
            <p:cNvSpPr>
              <a:spLocks noEditPoints="1"/>
            </p:cNvSpPr>
            <p:nvPr userDrawn="1"/>
          </p:nvSpPr>
          <p:spPr bwMode="auto">
            <a:xfrm>
              <a:off x="3050" y="2268"/>
              <a:ext cx="61" cy="201"/>
            </a:xfrm>
            <a:custGeom>
              <a:avLst/>
              <a:gdLst>
                <a:gd name="T0" fmla="*/ 6 w 43"/>
                <a:gd name="T1" fmla="*/ 125 h 140"/>
                <a:gd name="T2" fmla="*/ 6 w 43"/>
                <a:gd name="T3" fmla="*/ 125 h 140"/>
                <a:gd name="T4" fmla="*/ 6 w 43"/>
                <a:gd name="T5" fmla="*/ 125 h 140"/>
                <a:gd name="T6" fmla="*/ 6 w 43"/>
                <a:gd name="T7" fmla="*/ 125 h 140"/>
                <a:gd name="T8" fmla="*/ 33 w 43"/>
                <a:gd name="T9" fmla="*/ 63 h 140"/>
                <a:gd name="T10" fmla="*/ 30 w 43"/>
                <a:gd name="T11" fmla="*/ 48 h 140"/>
                <a:gd name="T12" fmla="*/ 40 w 43"/>
                <a:gd name="T13" fmla="*/ 30 h 140"/>
                <a:gd name="T14" fmla="*/ 38 w 43"/>
                <a:gd name="T15" fmla="*/ 13 h 140"/>
                <a:gd name="T16" fmla="*/ 38 w 43"/>
                <a:gd name="T17" fmla="*/ 12 h 140"/>
                <a:gd name="T18" fmla="*/ 36 w 43"/>
                <a:gd name="T19" fmla="*/ 1 h 140"/>
                <a:gd name="T20" fmla="*/ 35 w 43"/>
                <a:gd name="T21" fmla="*/ 0 h 140"/>
                <a:gd name="T22" fmla="*/ 12 w 43"/>
                <a:gd name="T23" fmla="*/ 12 h 140"/>
                <a:gd name="T24" fmla="*/ 10 w 43"/>
                <a:gd name="T25" fmla="*/ 21 h 140"/>
                <a:gd name="T26" fmla="*/ 9 w 43"/>
                <a:gd name="T27" fmla="*/ 22 h 140"/>
                <a:gd name="T28" fmla="*/ 9 w 43"/>
                <a:gd name="T29" fmla="*/ 22 h 140"/>
                <a:gd name="T30" fmla="*/ 9 w 43"/>
                <a:gd name="T31" fmla="*/ 22 h 140"/>
                <a:gd name="T32" fmla="*/ 5 w 43"/>
                <a:gd name="T33" fmla="*/ 44 h 140"/>
                <a:gd name="T34" fmla="*/ 1 w 43"/>
                <a:gd name="T35" fmla="*/ 109 h 140"/>
                <a:gd name="T36" fmla="*/ 1 w 43"/>
                <a:gd name="T37" fmla="*/ 109 h 140"/>
                <a:gd name="T38" fmla="*/ 2 w 43"/>
                <a:gd name="T39" fmla="*/ 114 h 140"/>
                <a:gd name="T40" fmla="*/ 2 w 43"/>
                <a:gd name="T41" fmla="*/ 116 h 140"/>
                <a:gd name="T42" fmla="*/ 6 w 43"/>
                <a:gd name="T43" fmla="*/ 125 h 140"/>
                <a:gd name="T44" fmla="*/ 6 w 43"/>
                <a:gd name="T45" fmla="*/ 125 h 140"/>
                <a:gd name="T46" fmla="*/ 6 w 43"/>
                <a:gd name="T47" fmla="*/ 125 h 140"/>
                <a:gd name="T48" fmla="*/ 6 w 43"/>
                <a:gd name="T49" fmla="*/ 125 h 140"/>
                <a:gd name="T50" fmla="*/ 6 w 43"/>
                <a:gd name="T51" fmla="*/ 125 h 140"/>
                <a:gd name="T52" fmla="*/ 9 w 43"/>
                <a:gd name="T53" fmla="*/ 128 h 140"/>
                <a:gd name="T54" fmla="*/ 9 w 43"/>
                <a:gd name="T55" fmla="*/ 128 h 140"/>
                <a:gd name="T56" fmla="*/ 7 w 43"/>
                <a:gd name="T57" fmla="*/ 126 h 140"/>
                <a:gd name="T58" fmla="*/ 8 w 43"/>
                <a:gd name="T59" fmla="*/ 128 h 140"/>
                <a:gd name="T60" fmla="*/ 9 w 43"/>
                <a:gd name="T61" fmla="*/ 130 h 140"/>
                <a:gd name="T62" fmla="*/ 13 w 43"/>
                <a:gd name="T63" fmla="*/ 140 h 140"/>
                <a:gd name="T64" fmla="*/ 29 w 43"/>
                <a:gd name="T65" fmla="*/ 133 h 140"/>
                <a:gd name="T66" fmla="*/ 30 w 43"/>
                <a:gd name="T67" fmla="*/ 125 h 140"/>
                <a:gd name="T68" fmla="*/ 30 w 43"/>
                <a:gd name="T69" fmla="*/ 125 h 140"/>
                <a:gd name="T70" fmla="*/ 31 w 43"/>
                <a:gd name="T71" fmla="*/ 119 h 140"/>
                <a:gd name="T72" fmla="*/ 31 w 43"/>
                <a:gd name="T73" fmla="*/ 117 h 140"/>
                <a:gd name="T74" fmla="*/ 33 w 43"/>
                <a:gd name="T75" fmla="*/ 106 h 140"/>
                <a:gd name="T76" fmla="*/ 34 w 43"/>
                <a:gd name="T77" fmla="*/ 104 h 140"/>
                <a:gd name="T78" fmla="*/ 35 w 43"/>
                <a:gd name="T79" fmla="*/ 100 h 140"/>
                <a:gd name="T80" fmla="*/ 42 w 43"/>
                <a:gd name="T81" fmla="*/ 74 h 140"/>
                <a:gd name="T82" fmla="*/ 37 w 43"/>
                <a:gd name="T83" fmla="*/ 69 h 140"/>
                <a:gd name="T84" fmla="*/ 37 w 43"/>
                <a:gd name="T85" fmla="*/ 70 h 140"/>
                <a:gd name="T86" fmla="*/ 33 w 43"/>
                <a:gd name="T87" fmla="*/ 63 h 140"/>
                <a:gd name="T88" fmla="*/ 26 w 43"/>
                <a:gd name="T89" fmla="*/ 55 h 140"/>
                <a:gd name="T90" fmla="*/ 28 w 43"/>
                <a:gd name="T91" fmla="*/ 55 h 140"/>
                <a:gd name="T92" fmla="*/ 36 w 43"/>
                <a:gd name="T93" fmla="*/ 52 h 140"/>
                <a:gd name="T94" fmla="*/ 26 w 43"/>
                <a:gd name="T95" fmla="*/ 5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140">
                  <a:moveTo>
                    <a:pt x="6" y="125"/>
                  </a:moveTo>
                  <a:cubicBezTo>
                    <a:pt x="6" y="125"/>
                    <a:pt x="6" y="125"/>
                    <a:pt x="6" y="125"/>
                  </a:cubicBezTo>
                  <a:cubicBezTo>
                    <a:pt x="6" y="125"/>
                    <a:pt x="6" y="125"/>
                    <a:pt x="6" y="125"/>
                  </a:cubicBezTo>
                  <a:cubicBezTo>
                    <a:pt x="6" y="125"/>
                    <a:pt x="6" y="125"/>
                    <a:pt x="6" y="125"/>
                  </a:cubicBezTo>
                  <a:close/>
                  <a:moveTo>
                    <a:pt x="33" y="63"/>
                  </a:moveTo>
                  <a:cubicBezTo>
                    <a:pt x="39" y="60"/>
                    <a:pt x="43" y="56"/>
                    <a:pt x="30" y="48"/>
                  </a:cubicBezTo>
                  <a:cubicBezTo>
                    <a:pt x="39" y="47"/>
                    <a:pt x="41" y="39"/>
                    <a:pt x="40" y="30"/>
                  </a:cubicBezTo>
                  <a:cubicBezTo>
                    <a:pt x="40" y="24"/>
                    <a:pt x="39" y="18"/>
                    <a:pt x="38" y="13"/>
                  </a:cubicBezTo>
                  <a:cubicBezTo>
                    <a:pt x="38" y="12"/>
                    <a:pt x="38" y="12"/>
                    <a:pt x="38" y="12"/>
                  </a:cubicBezTo>
                  <a:cubicBezTo>
                    <a:pt x="37" y="7"/>
                    <a:pt x="36" y="4"/>
                    <a:pt x="36" y="1"/>
                  </a:cubicBezTo>
                  <a:cubicBezTo>
                    <a:pt x="30" y="11"/>
                    <a:pt x="33" y="6"/>
                    <a:pt x="35" y="0"/>
                  </a:cubicBezTo>
                  <a:cubicBezTo>
                    <a:pt x="27" y="4"/>
                    <a:pt x="20" y="8"/>
                    <a:pt x="12" y="12"/>
                  </a:cubicBezTo>
                  <a:cubicBezTo>
                    <a:pt x="11" y="15"/>
                    <a:pt x="10" y="18"/>
                    <a:pt x="10" y="21"/>
                  </a:cubicBezTo>
                  <a:cubicBezTo>
                    <a:pt x="10" y="21"/>
                    <a:pt x="9" y="22"/>
                    <a:pt x="9" y="22"/>
                  </a:cubicBezTo>
                  <a:cubicBezTo>
                    <a:pt x="9" y="22"/>
                    <a:pt x="9" y="22"/>
                    <a:pt x="9" y="22"/>
                  </a:cubicBezTo>
                  <a:cubicBezTo>
                    <a:pt x="9" y="22"/>
                    <a:pt x="9" y="22"/>
                    <a:pt x="9" y="22"/>
                  </a:cubicBezTo>
                  <a:cubicBezTo>
                    <a:pt x="8" y="30"/>
                    <a:pt x="6" y="37"/>
                    <a:pt x="5" y="44"/>
                  </a:cubicBezTo>
                  <a:cubicBezTo>
                    <a:pt x="1" y="69"/>
                    <a:pt x="0" y="93"/>
                    <a:pt x="1" y="109"/>
                  </a:cubicBezTo>
                  <a:cubicBezTo>
                    <a:pt x="1" y="109"/>
                    <a:pt x="1" y="109"/>
                    <a:pt x="1" y="109"/>
                  </a:cubicBezTo>
                  <a:cubicBezTo>
                    <a:pt x="2" y="111"/>
                    <a:pt x="2" y="113"/>
                    <a:pt x="2" y="114"/>
                  </a:cubicBezTo>
                  <a:cubicBezTo>
                    <a:pt x="2" y="115"/>
                    <a:pt x="2" y="115"/>
                    <a:pt x="2" y="116"/>
                  </a:cubicBezTo>
                  <a:cubicBezTo>
                    <a:pt x="3" y="120"/>
                    <a:pt x="4" y="123"/>
                    <a:pt x="6" y="125"/>
                  </a:cubicBezTo>
                  <a:cubicBezTo>
                    <a:pt x="6" y="125"/>
                    <a:pt x="6" y="125"/>
                    <a:pt x="6" y="125"/>
                  </a:cubicBezTo>
                  <a:cubicBezTo>
                    <a:pt x="6" y="125"/>
                    <a:pt x="6" y="125"/>
                    <a:pt x="6" y="125"/>
                  </a:cubicBezTo>
                  <a:cubicBezTo>
                    <a:pt x="6" y="125"/>
                    <a:pt x="6" y="125"/>
                    <a:pt x="6" y="125"/>
                  </a:cubicBezTo>
                  <a:cubicBezTo>
                    <a:pt x="6" y="125"/>
                    <a:pt x="6" y="125"/>
                    <a:pt x="6" y="125"/>
                  </a:cubicBezTo>
                  <a:cubicBezTo>
                    <a:pt x="8" y="127"/>
                    <a:pt x="9" y="127"/>
                    <a:pt x="9" y="128"/>
                  </a:cubicBezTo>
                  <a:cubicBezTo>
                    <a:pt x="10" y="129"/>
                    <a:pt x="10" y="129"/>
                    <a:pt x="9" y="128"/>
                  </a:cubicBezTo>
                  <a:cubicBezTo>
                    <a:pt x="9" y="127"/>
                    <a:pt x="7" y="126"/>
                    <a:pt x="7" y="126"/>
                  </a:cubicBezTo>
                  <a:cubicBezTo>
                    <a:pt x="7" y="126"/>
                    <a:pt x="8" y="127"/>
                    <a:pt x="8" y="128"/>
                  </a:cubicBezTo>
                  <a:cubicBezTo>
                    <a:pt x="9" y="129"/>
                    <a:pt x="9" y="129"/>
                    <a:pt x="9" y="130"/>
                  </a:cubicBezTo>
                  <a:cubicBezTo>
                    <a:pt x="11" y="133"/>
                    <a:pt x="12" y="137"/>
                    <a:pt x="13" y="140"/>
                  </a:cubicBezTo>
                  <a:cubicBezTo>
                    <a:pt x="18" y="138"/>
                    <a:pt x="24" y="136"/>
                    <a:pt x="29" y="133"/>
                  </a:cubicBezTo>
                  <a:cubicBezTo>
                    <a:pt x="29" y="130"/>
                    <a:pt x="29" y="128"/>
                    <a:pt x="30" y="125"/>
                  </a:cubicBezTo>
                  <a:cubicBezTo>
                    <a:pt x="30" y="125"/>
                    <a:pt x="30" y="125"/>
                    <a:pt x="30" y="125"/>
                  </a:cubicBezTo>
                  <a:cubicBezTo>
                    <a:pt x="30" y="123"/>
                    <a:pt x="30" y="121"/>
                    <a:pt x="31" y="119"/>
                  </a:cubicBezTo>
                  <a:cubicBezTo>
                    <a:pt x="31" y="119"/>
                    <a:pt x="31" y="118"/>
                    <a:pt x="31" y="117"/>
                  </a:cubicBezTo>
                  <a:cubicBezTo>
                    <a:pt x="32" y="113"/>
                    <a:pt x="32" y="110"/>
                    <a:pt x="33" y="106"/>
                  </a:cubicBezTo>
                  <a:cubicBezTo>
                    <a:pt x="34" y="105"/>
                    <a:pt x="34" y="105"/>
                    <a:pt x="34" y="104"/>
                  </a:cubicBezTo>
                  <a:cubicBezTo>
                    <a:pt x="34" y="103"/>
                    <a:pt x="35" y="101"/>
                    <a:pt x="35" y="100"/>
                  </a:cubicBezTo>
                  <a:cubicBezTo>
                    <a:pt x="39" y="86"/>
                    <a:pt x="42" y="75"/>
                    <a:pt x="42" y="74"/>
                  </a:cubicBezTo>
                  <a:cubicBezTo>
                    <a:pt x="40" y="71"/>
                    <a:pt x="39" y="70"/>
                    <a:pt x="37" y="69"/>
                  </a:cubicBezTo>
                  <a:cubicBezTo>
                    <a:pt x="38" y="70"/>
                    <a:pt x="38" y="70"/>
                    <a:pt x="37" y="70"/>
                  </a:cubicBezTo>
                  <a:cubicBezTo>
                    <a:pt x="18" y="68"/>
                    <a:pt x="26" y="66"/>
                    <a:pt x="33" y="63"/>
                  </a:cubicBezTo>
                  <a:moveTo>
                    <a:pt x="26" y="55"/>
                  </a:moveTo>
                  <a:cubicBezTo>
                    <a:pt x="27" y="55"/>
                    <a:pt x="27" y="55"/>
                    <a:pt x="28" y="55"/>
                  </a:cubicBezTo>
                  <a:cubicBezTo>
                    <a:pt x="31" y="55"/>
                    <a:pt x="33" y="54"/>
                    <a:pt x="36" y="52"/>
                  </a:cubicBezTo>
                  <a:cubicBezTo>
                    <a:pt x="27" y="52"/>
                    <a:pt x="27" y="55"/>
                    <a:pt x="26" y="5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56" name="Freeform 763">
              <a:extLst>
                <a:ext uri="{FF2B5EF4-FFF2-40B4-BE49-F238E27FC236}">
                  <a16:creationId xmlns:a16="http://schemas.microsoft.com/office/drawing/2014/main" id="{18B0C863-DF4A-4EFB-1E5A-A0BC6F728A07}"/>
                </a:ext>
              </a:extLst>
            </p:cNvPr>
            <p:cNvSpPr>
              <a:spLocks noEditPoints="1"/>
            </p:cNvSpPr>
            <p:nvPr userDrawn="1"/>
          </p:nvSpPr>
          <p:spPr bwMode="auto">
            <a:xfrm>
              <a:off x="3307" y="2087"/>
              <a:ext cx="62" cy="201"/>
            </a:xfrm>
            <a:custGeom>
              <a:avLst/>
              <a:gdLst>
                <a:gd name="T0" fmla="*/ 6 w 43"/>
                <a:gd name="T1" fmla="*/ 125 h 140"/>
                <a:gd name="T2" fmla="*/ 6 w 43"/>
                <a:gd name="T3" fmla="*/ 125 h 140"/>
                <a:gd name="T4" fmla="*/ 7 w 43"/>
                <a:gd name="T5" fmla="*/ 125 h 140"/>
                <a:gd name="T6" fmla="*/ 6 w 43"/>
                <a:gd name="T7" fmla="*/ 125 h 140"/>
                <a:gd name="T8" fmla="*/ 34 w 43"/>
                <a:gd name="T9" fmla="*/ 63 h 140"/>
                <a:gd name="T10" fmla="*/ 31 w 43"/>
                <a:gd name="T11" fmla="*/ 49 h 140"/>
                <a:gd name="T12" fmla="*/ 41 w 43"/>
                <a:gd name="T13" fmla="*/ 30 h 140"/>
                <a:gd name="T14" fmla="*/ 38 w 43"/>
                <a:gd name="T15" fmla="*/ 13 h 140"/>
                <a:gd name="T16" fmla="*/ 38 w 43"/>
                <a:gd name="T17" fmla="*/ 12 h 140"/>
                <a:gd name="T18" fmla="*/ 37 w 43"/>
                <a:gd name="T19" fmla="*/ 1 h 140"/>
                <a:gd name="T20" fmla="*/ 35 w 43"/>
                <a:gd name="T21" fmla="*/ 0 h 140"/>
                <a:gd name="T22" fmla="*/ 12 w 43"/>
                <a:gd name="T23" fmla="*/ 12 h 140"/>
                <a:gd name="T24" fmla="*/ 10 w 43"/>
                <a:gd name="T25" fmla="*/ 21 h 140"/>
                <a:gd name="T26" fmla="*/ 10 w 43"/>
                <a:gd name="T27" fmla="*/ 22 h 140"/>
                <a:gd name="T28" fmla="*/ 10 w 43"/>
                <a:gd name="T29" fmla="*/ 22 h 140"/>
                <a:gd name="T30" fmla="*/ 10 w 43"/>
                <a:gd name="T31" fmla="*/ 22 h 140"/>
                <a:gd name="T32" fmla="*/ 6 w 43"/>
                <a:gd name="T33" fmla="*/ 44 h 140"/>
                <a:gd name="T34" fmla="*/ 2 w 43"/>
                <a:gd name="T35" fmla="*/ 109 h 140"/>
                <a:gd name="T36" fmla="*/ 2 w 43"/>
                <a:gd name="T37" fmla="*/ 109 h 140"/>
                <a:gd name="T38" fmla="*/ 2 w 43"/>
                <a:gd name="T39" fmla="*/ 114 h 140"/>
                <a:gd name="T40" fmla="*/ 3 w 43"/>
                <a:gd name="T41" fmla="*/ 116 h 140"/>
                <a:gd name="T42" fmla="*/ 6 w 43"/>
                <a:gd name="T43" fmla="*/ 125 h 140"/>
                <a:gd name="T44" fmla="*/ 6 w 43"/>
                <a:gd name="T45" fmla="*/ 125 h 140"/>
                <a:gd name="T46" fmla="*/ 6 w 43"/>
                <a:gd name="T47" fmla="*/ 125 h 140"/>
                <a:gd name="T48" fmla="*/ 7 w 43"/>
                <a:gd name="T49" fmla="*/ 125 h 140"/>
                <a:gd name="T50" fmla="*/ 6 w 43"/>
                <a:gd name="T51" fmla="*/ 125 h 140"/>
                <a:gd name="T52" fmla="*/ 10 w 43"/>
                <a:gd name="T53" fmla="*/ 128 h 140"/>
                <a:gd name="T54" fmla="*/ 10 w 43"/>
                <a:gd name="T55" fmla="*/ 128 h 140"/>
                <a:gd name="T56" fmla="*/ 7 w 43"/>
                <a:gd name="T57" fmla="*/ 126 h 140"/>
                <a:gd name="T58" fmla="*/ 9 w 43"/>
                <a:gd name="T59" fmla="*/ 128 h 140"/>
                <a:gd name="T60" fmla="*/ 10 w 43"/>
                <a:gd name="T61" fmla="*/ 130 h 140"/>
                <a:gd name="T62" fmla="*/ 14 w 43"/>
                <a:gd name="T63" fmla="*/ 140 h 140"/>
                <a:gd name="T64" fmla="*/ 29 w 43"/>
                <a:gd name="T65" fmla="*/ 133 h 140"/>
                <a:gd name="T66" fmla="*/ 30 w 43"/>
                <a:gd name="T67" fmla="*/ 125 h 140"/>
                <a:gd name="T68" fmla="*/ 30 w 43"/>
                <a:gd name="T69" fmla="*/ 125 h 140"/>
                <a:gd name="T70" fmla="*/ 31 w 43"/>
                <a:gd name="T71" fmla="*/ 119 h 140"/>
                <a:gd name="T72" fmla="*/ 31 w 43"/>
                <a:gd name="T73" fmla="*/ 117 h 140"/>
                <a:gd name="T74" fmla="*/ 34 w 43"/>
                <a:gd name="T75" fmla="*/ 106 h 140"/>
                <a:gd name="T76" fmla="*/ 34 w 43"/>
                <a:gd name="T77" fmla="*/ 104 h 140"/>
                <a:gd name="T78" fmla="*/ 35 w 43"/>
                <a:gd name="T79" fmla="*/ 100 h 140"/>
                <a:gd name="T80" fmla="*/ 42 w 43"/>
                <a:gd name="T81" fmla="*/ 74 h 140"/>
                <a:gd name="T82" fmla="*/ 38 w 43"/>
                <a:gd name="T83" fmla="*/ 69 h 140"/>
                <a:gd name="T84" fmla="*/ 38 w 43"/>
                <a:gd name="T85" fmla="*/ 70 h 140"/>
                <a:gd name="T86" fmla="*/ 33 w 43"/>
                <a:gd name="T87" fmla="*/ 63 h 140"/>
                <a:gd name="T88" fmla="*/ 27 w 43"/>
                <a:gd name="T89" fmla="*/ 55 h 140"/>
                <a:gd name="T90" fmla="*/ 28 w 43"/>
                <a:gd name="T91" fmla="*/ 55 h 140"/>
                <a:gd name="T92" fmla="*/ 36 w 43"/>
                <a:gd name="T93" fmla="*/ 52 h 140"/>
                <a:gd name="T94" fmla="*/ 27 w 43"/>
                <a:gd name="T95" fmla="*/ 5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140">
                  <a:moveTo>
                    <a:pt x="6" y="125"/>
                  </a:moveTo>
                  <a:cubicBezTo>
                    <a:pt x="6" y="125"/>
                    <a:pt x="6" y="125"/>
                    <a:pt x="6" y="125"/>
                  </a:cubicBezTo>
                  <a:cubicBezTo>
                    <a:pt x="6" y="125"/>
                    <a:pt x="6" y="125"/>
                    <a:pt x="7" y="125"/>
                  </a:cubicBezTo>
                  <a:cubicBezTo>
                    <a:pt x="7" y="125"/>
                    <a:pt x="6" y="125"/>
                    <a:pt x="6" y="125"/>
                  </a:cubicBezTo>
                  <a:close/>
                  <a:moveTo>
                    <a:pt x="34" y="63"/>
                  </a:moveTo>
                  <a:cubicBezTo>
                    <a:pt x="39" y="60"/>
                    <a:pt x="43" y="56"/>
                    <a:pt x="31" y="49"/>
                  </a:cubicBezTo>
                  <a:cubicBezTo>
                    <a:pt x="39" y="47"/>
                    <a:pt x="41" y="39"/>
                    <a:pt x="41" y="30"/>
                  </a:cubicBezTo>
                  <a:cubicBezTo>
                    <a:pt x="40" y="24"/>
                    <a:pt x="39" y="18"/>
                    <a:pt x="38" y="13"/>
                  </a:cubicBezTo>
                  <a:cubicBezTo>
                    <a:pt x="38" y="12"/>
                    <a:pt x="38" y="12"/>
                    <a:pt x="38" y="12"/>
                  </a:cubicBezTo>
                  <a:cubicBezTo>
                    <a:pt x="37" y="7"/>
                    <a:pt x="37" y="4"/>
                    <a:pt x="37" y="1"/>
                  </a:cubicBezTo>
                  <a:cubicBezTo>
                    <a:pt x="31" y="11"/>
                    <a:pt x="33" y="6"/>
                    <a:pt x="35" y="0"/>
                  </a:cubicBezTo>
                  <a:cubicBezTo>
                    <a:pt x="28" y="4"/>
                    <a:pt x="20" y="8"/>
                    <a:pt x="12" y="12"/>
                  </a:cubicBezTo>
                  <a:cubicBezTo>
                    <a:pt x="11" y="15"/>
                    <a:pt x="11" y="18"/>
                    <a:pt x="10" y="21"/>
                  </a:cubicBezTo>
                  <a:cubicBezTo>
                    <a:pt x="10" y="21"/>
                    <a:pt x="10" y="22"/>
                    <a:pt x="10" y="22"/>
                  </a:cubicBezTo>
                  <a:cubicBezTo>
                    <a:pt x="10" y="22"/>
                    <a:pt x="10" y="22"/>
                    <a:pt x="10" y="22"/>
                  </a:cubicBezTo>
                  <a:cubicBezTo>
                    <a:pt x="10" y="22"/>
                    <a:pt x="10" y="22"/>
                    <a:pt x="10" y="22"/>
                  </a:cubicBezTo>
                  <a:cubicBezTo>
                    <a:pt x="8" y="30"/>
                    <a:pt x="7" y="37"/>
                    <a:pt x="6" y="44"/>
                  </a:cubicBezTo>
                  <a:cubicBezTo>
                    <a:pt x="2" y="69"/>
                    <a:pt x="0" y="93"/>
                    <a:pt x="2" y="109"/>
                  </a:cubicBezTo>
                  <a:cubicBezTo>
                    <a:pt x="2" y="109"/>
                    <a:pt x="2" y="109"/>
                    <a:pt x="2" y="109"/>
                  </a:cubicBezTo>
                  <a:cubicBezTo>
                    <a:pt x="2" y="111"/>
                    <a:pt x="2" y="113"/>
                    <a:pt x="2" y="114"/>
                  </a:cubicBezTo>
                  <a:cubicBezTo>
                    <a:pt x="3" y="115"/>
                    <a:pt x="3" y="115"/>
                    <a:pt x="3" y="116"/>
                  </a:cubicBezTo>
                  <a:cubicBezTo>
                    <a:pt x="4" y="120"/>
                    <a:pt x="5" y="123"/>
                    <a:pt x="6" y="125"/>
                  </a:cubicBezTo>
                  <a:cubicBezTo>
                    <a:pt x="6" y="125"/>
                    <a:pt x="6" y="125"/>
                    <a:pt x="6" y="125"/>
                  </a:cubicBezTo>
                  <a:cubicBezTo>
                    <a:pt x="6" y="125"/>
                    <a:pt x="6" y="125"/>
                    <a:pt x="6" y="125"/>
                  </a:cubicBezTo>
                  <a:cubicBezTo>
                    <a:pt x="6" y="125"/>
                    <a:pt x="6" y="125"/>
                    <a:pt x="7" y="125"/>
                  </a:cubicBezTo>
                  <a:cubicBezTo>
                    <a:pt x="7" y="125"/>
                    <a:pt x="6" y="125"/>
                    <a:pt x="6" y="125"/>
                  </a:cubicBezTo>
                  <a:cubicBezTo>
                    <a:pt x="8" y="127"/>
                    <a:pt x="9" y="127"/>
                    <a:pt x="10" y="128"/>
                  </a:cubicBezTo>
                  <a:cubicBezTo>
                    <a:pt x="11" y="129"/>
                    <a:pt x="10" y="129"/>
                    <a:pt x="10" y="128"/>
                  </a:cubicBezTo>
                  <a:cubicBezTo>
                    <a:pt x="9" y="127"/>
                    <a:pt x="8" y="126"/>
                    <a:pt x="7" y="126"/>
                  </a:cubicBezTo>
                  <a:cubicBezTo>
                    <a:pt x="8" y="126"/>
                    <a:pt x="8" y="127"/>
                    <a:pt x="9" y="128"/>
                  </a:cubicBezTo>
                  <a:cubicBezTo>
                    <a:pt x="9" y="129"/>
                    <a:pt x="10" y="130"/>
                    <a:pt x="10" y="130"/>
                  </a:cubicBezTo>
                  <a:cubicBezTo>
                    <a:pt x="11" y="133"/>
                    <a:pt x="12" y="137"/>
                    <a:pt x="14" y="140"/>
                  </a:cubicBezTo>
                  <a:cubicBezTo>
                    <a:pt x="19" y="138"/>
                    <a:pt x="24" y="136"/>
                    <a:pt x="29" y="133"/>
                  </a:cubicBezTo>
                  <a:cubicBezTo>
                    <a:pt x="29" y="130"/>
                    <a:pt x="30" y="128"/>
                    <a:pt x="30" y="125"/>
                  </a:cubicBezTo>
                  <a:cubicBezTo>
                    <a:pt x="30" y="125"/>
                    <a:pt x="30" y="125"/>
                    <a:pt x="30" y="125"/>
                  </a:cubicBezTo>
                  <a:cubicBezTo>
                    <a:pt x="30" y="123"/>
                    <a:pt x="31" y="121"/>
                    <a:pt x="31" y="119"/>
                  </a:cubicBezTo>
                  <a:cubicBezTo>
                    <a:pt x="31" y="119"/>
                    <a:pt x="31" y="118"/>
                    <a:pt x="31" y="117"/>
                  </a:cubicBezTo>
                  <a:cubicBezTo>
                    <a:pt x="32" y="114"/>
                    <a:pt x="33" y="110"/>
                    <a:pt x="34" y="106"/>
                  </a:cubicBezTo>
                  <a:cubicBezTo>
                    <a:pt x="34" y="105"/>
                    <a:pt x="34" y="105"/>
                    <a:pt x="34" y="104"/>
                  </a:cubicBezTo>
                  <a:cubicBezTo>
                    <a:pt x="35" y="103"/>
                    <a:pt x="35" y="101"/>
                    <a:pt x="35" y="100"/>
                  </a:cubicBezTo>
                  <a:cubicBezTo>
                    <a:pt x="39" y="86"/>
                    <a:pt x="43" y="75"/>
                    <a:pt x="42" y="74"/>
                  </a:cubicBezTo>
                  <a:cubicBezTo>
                    <a:pt x="41" y="71"/>
                    <a:pt x="39" y="70"/>
                    <a:pt x="38" y="69"/>
                  </a:cubicBezTo>
                  <a:cubicBezTo>
                    <a:pt x="38" y="70"/>
                    <a:pt x="38" y="70"/>
                    <a:pt x="38" y="70"/>
                  </a:cubicBezTo>
                  <a:cubicBezTo>
                    <a:pt x="18" y="68"/>
                    <a:pt x="27" y="66"/>
                    <a:pt x="33" y="63"/>
                  </a:cubicBezTo>
                  <a:moveTo>
                    <a:pt x="27" y="55"/>
                  </a:moveTo>
                  <a:cubicBezTo>
                    <a:pt x="27" y="55"/>
                    <a:pt x="28" y="55"/>
                    <a:pt x="28" y="55"/>
                  </a:cubicBezTo>
                  <a:cubicBezTo>
                    <a:pt x="31" y="55"/>
                    <a:pt x="34" y="54"/>
                    <a:pt x="36" y="52"/>
                  </a:cubicBezTo>
                  <a:cubicBezTo>
                    <a:pt x="28" y="52"/>
                    <a:pt x="28" y="55"/>
                    <a:pt x="27" y="5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57" name="Freeform 764">
              <a:extLst>
                <a:ext uri="{FF2B5EF4-FFF2-40B4-BE49-F238E27FC236}">
                  <a16:creationId xmlns:a16="http://schemas.microsoft.com/office/drawing/2014/main" id="{7261842B-EB3E-C7E8-8957-6090D5E2B3B7}"/>
                </a:ext>
              </a:extLst>
            </p:cNvPr>
            <p:cNvSpPr>
              <a:spLocks noEditPoints="1"/>
            </p:cNvSpPr>
            <p:nvPr userDrawn="1"/>
          </p:nvSpPr>
          <p:spPr bwMode="auto">
            <a:xfrm>
              <a:off x="3612" y="1810"/>
              <a:ext cx="63" cy="193"/>
            </a:xfrm>
            <a:custGeom>
              <a:avLst/>
              <a:gdLst>
                <a:gd name="T0" fmla="*/ 7 w 44"/>
                <a:gd name="T1" fmla="*/ 119 h 134"/>
                <a:gd name="T2" fmla="*/ 7 w 44"/>
                <a:gd name="T3" fmla="*/ 119 h 134"/>
                <a:gd name="T4" fmla="*/ 7 w 44"/>
                <a:gd name="T5" fmla="*/ 119 h 134"/>
                <a:gd name="T6" fmla="*/ 7 w 44"/>
                <a:gd name="T7" fmla="*/ 119 h 134"/>
                <a:gd name="T8" fmla="*/ 34 w 44"/>
                <a:gd name="T9" fmla="*/ 60 h 134"/>
                <a:gd name="T10" fmla="*/ 31 w 44"/>
                <a:gd name="T11" fmla="*/ 46 h 134"/>
                <a:gd name="T12" fmla="*/ 41 w 44"/>
                <a:gd name="T13" fmla="*/ 28 h 134"/>
                <a:gd name="T14" fmla="*/ 39 w 44"/>
                <a:gd name="T15" fmla="*/ 12 h 134"/>
                <a:gd name="T16" fmla="*/ 38 w 44"/>
                <a:gd name="T17" fmla="*/ 11 h 134"/>
                <a:gd name="T18" fmla="*/ 37 w 44"/>
                <a:gd name="T19" fmla="*/ 1 h 134"/>
                <a:gd name="T20" fmla="*/ 36 w 44"/>
                <a:gd name="T21" fmla="*/ 0 h 134"/>
                <a:gd name="T22" fmla="*/ 13 w 44"/>
                <a:gd name="T23" fmla="*/ 10 h 134"/>
                <a:gd name="T24" fmla="*/ 10 w 44"/>
                <a:gd name="T25" fmla="*/ 19 h 134"/>
                <a:gd name="T26" fmla="*/ 10 w 44"/>
                <a:gd name="T27" fmla="*/ 20 h 134"/>
                <a:gd name="T28" fmla="*/ 10 w 44"/>
                <a:gd name="T29" fmla="*/ 21 h 134"/>
                <a:gd name="T30" fmla="*/ 10 w 44"/>
                <a:gd name="T31" fmla="*/ 21 h 134"/>
                <a:gd name="T32" fmla="*/ 6 w 44"/>
                <a:gd name="T33" fmla="*/ 42 h 134"/>
                <a:gd name="T34" fmla="*/ 2 w 44"/>
                <a:gd name="T35" fmla="*/ 104 h 134"/>
                <a:gd name="T36" fmla="*/ 2 w 44"/>
                <a:gd name="T37" fmla="*/ 104 h 134"/>
                <a:gd name="T38" fmla="*/ 3 w 44"/>
                <a:gd name="T39" fmla="*/ 109 h 134"/>
                <a:gd name="T40" fmla="*/ 3 w 44"/>
                <a:gd name="T41" fmla="*/ 111 h 134"/>
                <a:gd name="T42" fmla="*/ 6 w 44"/>
                <a:gd name="T43" fmla="*/ 119 h 134"/>
                <a:gd name="T44" fmla="*/ 7 w 44"/>
                <a:gd name="T45" fmla="*/ 119 h 134"/>
                <a:gd name="T46" fmla="*/ 7 w 44"/>
                <a:gd name="T47" fmla="*/ 119 h 134"/>
                <a:gd name="T48" fmla="*/ 7 w 44"/>
                <a:gd name="T49" fmla="*/ 119 h 134"/>
                <a:gd name="T50" fmla="*/ 7 w 44"/>
                <a:gd name="T51" fmla="*/ 119 h 134"/>
                <a:gd name="T52" fmla="*/ 10 w 44"/>
                <a:gd name="T53" fmla="*/ 122 h 134"/>
                <a:gd name="T54" fmla="*/ 10 w 44"/>
                <a:gd name="T55" fmla="*/ 122 h 134"/>
                <a:gd name="T56" fmla="*/ 7 w 44"/>
                <a:gd name="T57" fmla="*/ 120 h 134"/>
                <a:gd name="T58" fmla="*/ 9 w 44"/>
                <a:gd name="T59" fmla="*/ 122 h 134"/>
                <a:gd name="T60" fmla="*/ 10 w 44"/>
                <a:gd name="T61" fmla="*/ 124 h 134"/>
                <a:gd name="T62" fmla="*/ 14 w 44"/>
                <a:gd name="T63" fmla="*/ 134 h 134"/>
                <a:gd name="T64" fmla="*/ 30 w 44"/>
                <a:gd name="T65" fmla="*/ 127 h 134"/>
                <a:gd name="T66" fmla="*/ 30 w 44"/>
                <a:gd name="T67" fmla="*/ 119 h 134"/>
                <a:gd name="T68" fmla="*/ 30 w 44"/>
                <a:gd name="T69" fmla="*/ 119 h 134"/>
                <a:gd name="T70" fmla="*/ 31 w 44"/>
                <a:gd name="T71" fmla="*/ 114 h 134"/>
                <a:gd name="T72" fmla="*/ 32 w 44"/>
                <a:gd name="T73" fmla="*/ 112 h 134"/>
                <a:gd name="T74" fmla="*/ 34 w 44"/>
                <a:gd name="T75" fmla="*/ 101 h 134"/>
                <a:gd name="T76" fmla="*/ 35 w 44"/>
                <a:gd name="T77" fmla="*/ 99 h 134"/>
                <a:gd name="T78" fmla="*/ 36 w 44"/>
                <a:gd name="T79" fmla="*/ 95 h 134"/>
                <a:gd name="T80" fmla="*/ 42 w 44"/>
                <a:gd name="T81" fmla="*/ 70 h 134"/>
                <a:gd name="T82" fmla="*/ 38 w 44"/>
                <a:gd name="T83" fmla="*/ 66 h 134"/>
                <a:gd name="T84" fmla="*/ 38 w 44"/>
                <a:gd name="T85" fmla="*/ 66 h 134"/>
                <a:gd name="T86" fmla="*/ 34 w 44"/>
                <a:gd name="T87" fmla="*/ 60 h 134"/>
                <a:gd name="T88" fmla="*/ 27 w 44"/>
                <a:gd name="T89" fmla="*/ 52 h 134"/>
                <a:gd name="T90" fmla="*/ 28 w 44"/>
                <a:gd name="T91" fmla="*/ 52 h 134"/>
                <a:gd name="T92" fmla="*/ 36 w 44"/>
                <a:gd name="T93" fmla="*/ 50 h 134"/>
                <a:gd name="T94" fmla="*/ 27 w 44"/>
                <a:gd name="T95" fmla="*/ 52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 h="134">
                  <a:moveTo>
                    <a:pt x="7" y="119"/>
                  </a:moveTo>
                  <a:cubicBezTo>
                    <a:pt x="7" y="119"/>
                    <a:pt x="7" y="119"/>
                    <a:pt x="7" y="119"/>
                  </a:cubicBezTo>
                  <a:cubicBezTo>
                    <a:pt x="7" y="119"/>
                    <a:pt x="7" y="119"/>
                    <a:pt x="7" y="119"/>
                  </a:cubicBezTo>
                  <a:cubicBezTo>
                    <a:pt x="7" y="119"/>
                    <a:pt x="7" y="119"/>
                    <a:pt x="7" y="119"/>
                  </a:cubicBezTo>
                  <a:close/>
                  <a:moveTo>
                    <a:pt x="34" y="60"/>
                  </a:moveTo>
                  <a:cubicBezTo>
                    <a:pt x="40" y="57"/>
                    <a:pt x="44" y="53"/>
                    <a:pt x="31" y="46"/>
                  </a:cubicBezTo>
                  <a:cubicBezTo>
                    <a:pt x="40" y="45"/>
                    <a:pt x="42" y="37"/>
                    <a:pt x="41" y="28"/>
                  </a:cubicBezTo>
                  <a:cubicBezTo>
                    <a:pt x="41" y="23"/>
                    <a:pt x="39" y="17"/>
                    <a:pt x="39" y="12"/>
                  </a:cubicBezTo>
                  <a:cubicBezTo>
                    <a:pt x="38" y="11"/>
                    <a:pt x="38" y="11"/>
                    <a:pt x="38" y="11"/>
                  </a:cubicBezTo>
                  <a:cubicBezTo>
                    <a:pt x="38" y="6"/>
                    <a:pt x="37" y="3"/>
                    <a:pt x="37" y="1"/>
                  </a:cubicBezTo>
                  <a:cubicBezTo>
                    <a:pt x="31" y="10"/>
                    <a:pt x="33" y="5"/>
                    <a:pt x="36" y="0"/>
                  </a:cubicBezTo>
                  <a:cubicBezTo>
                    <a:pt x="28" y="3"/>
                    <a:pt x="20" y="7"/>
                    <a:pt x="13" y="10"/>
                  </a:cubicBezTo>
                  <a:cubicBezTo>
                    <a:pt x="12" y="13"/>
                    <a:pt x="11" y="16"/>
                    <a:pt x="10" y="19"/>
                  </a:cubicBezTo>
                  <a:cubicBezTo>
                    <a:pt x="10" y="20"/>
                    <a:pt x="10" y="20"/>
                    <a:pt x="10" y="20"/>
                  </a:cubicBezTo>
                  <a:cubicBezTo>
                    <a:pt x="10" y="21"/>
                    <a:pt x="10" y="21"/>
                    <a:pt x="10" y="21"/>
                  </a:cubicBezTo>
                  <a:cubicBezTo>
                    <a:pt x="10" y="21"/>
                    <a:pt x="10" y="21"/>
                    <a:pt x="10" y="21"/>
                  </a:cubicBezTo>
                  <a:cubicBezTo>
                    <a:pt x="9" y="28"/>
                    <a:pt x="7" y="35"/>
                    <a:pt x="6" y="42"/>
                  </a:cubicBezTo>
                  <a:cubicBezTo>
                    <a:pt x="2" y="65"/>
                    <a:pt x="0" y="89"/>
                    <a:pt x="2" y="104"/>
                  </a:cubicBezTo>
                  <a:cubicBezTo>
                    <a:pt x="2" y="104"/>
                    <a:pt x="2" y="104"/>
                    <a:pt x="2" y="104"/>
                  </a:cubicBezTo>
                  <a:cubicBezTo>
                    <a:pt x="2" y="106"/>
                    <a:pt x="3" y="107"/>
                    <a:pt x="3" y="109"/>
                  </a:cubicBezTo>
                  <a:cubicBezTo>
                    <a:pt x="3" y="109"/>
                    <a:pt x="3" y="110"/>
                    <a:pt x="3" y="111"/>
                  </a:cubicBezTo>
                  <a:cubicBezTo>
                    <a:pt x="4" y="114"/>
                    <a:pt x="5" y="117"/>
                    <a:pt x="6" y="119"/>
                  </a:cubicBezTo>
                  <a:cubicBezTo>
                    <a:pt x="6" y="119"/>
                    <a:pt x="7" y="119"/>
                    <a:pt x="7" y="119"/>
                  </a:cubicBezTo>
                  <a:cubicBezTo>
                    <a:pt x="7" y="119"/>
                    <a:pt x="7" y="119"/>
                    <a:pt x="7" y="119"/>
                  </a:cubicBezTo>
                  <a:cubicBezTo>
                    <a:pt x="7" y="119"/>
                    <a:pt x="7" y="119"/>
                    <a:pt x="7" y="119"/>
                  </a:cubicBezTo>
                  <a:cubicBezTo>
                    <a:pt x="7" y="119"/>
                    <a:pt x="7" y="119"/>
                    <a:pt x="7" y="119"/>
                  </a:cubicBezTo>
                  <a:cubicBezTo>
                    <a:pt x="9" y="121"/>
                    <a:pt x="10" y="122"/>
                    <a:pt x="10" y="122"/>
                  </a:cubicBezTo>
                  <a:cubicBezTo>
                    <a:pt x="11" y="123"/>
                    <a:pt x="11" y="123"/>
                    <a:pt x="10" y="122"/>
                  </a:cubicBezTo>
                  <a:cubicBezTo>
                    <a:pt x="9" y="122"/>
                    <a:pt x="8" y="121"/>
                    <a:pt x="7" y="120"/>
                  </a:cubicBezTo>
                  <a:cubicBezTo>
                    <a:pt x="8" y="120"/>
                    <a:pt x="9" y="121"/>
                    <a:pt x="9" y="122"/>
                  </a:cubicBezTo>
                  <a:cubicBezTo>
                    <a:pt x="10" y="123"/>
                    <a:pt x="10" y="123"/>
                    <a:pt x="10" y="124"/>
                  </a:cubicBezTo>
                  <a:cubicBezTo>
                    <a:pt x="12" y="127"/>
                    <a:pt x="13" y="130"/>
                    <a:pt x="14" y="134"/>
                  </a:cubicBezTo>
                  <a:cubicBezTo>
                    <a:pt x="19" y="132"/>
                    <a:pt x="24" y="129"/>
                    <a:pt x="30" y="127"/>
                  </a:cubicBezTo>
                  <a:cubicBezTo>
                    <a:pt x="30" y="124"/>
                    <a:pt x="30" y="122"/>
                    <a:pt x="30" y="119"/>
                  </a:cubicBezTo>
                  <a:cubicBezTo>
                    <a:pt x="30" y="119"/>
                    <a:pt x="30" y="119"/>
                    <a:pt x="30" y="119"/>
                  </a:cubicBezTo>
                  <a:cubicBezTo>
                    <a:pt x="31" y="117"/>
                    <a:pt x="31" y="116"/>
                    <a:pt x="31" y="114"/>
                  </a:cubicBezTo>
                  <a:cubicBezTo>
                    <a:pt x="31" y="113"/>
                    <a:pt x="32" y="112"/>
                    <a:pt x="32" y="112"/>
                  </a:cubicBezTo>
                  <a:cubicBezTo>
                    <a:pt x="32" y="108"/>
                    <a:pt x="33" y="104"/>
                    <a:pt x="34" y="101"/>
                  </a:cubicBezTo>
                  <a:cubicBezTo>
                    <a:pt x="34" y="100"/>
                    <a:pt x="34" y="100"/>
                    <a:pt x="35" y="99"/>
                  </a:cubicBezTo>
                  <a:cubicBezTo>
                    <a:pt x="35" y="98"/>
                    <a:pt x="35" y="96"/>
                    <a:pt x="36" y="95"/>
                  </a:cubicBezTo>
                  <a:cubicBezTo>
                    <a:pt x="39" y="82"/>
                    <a:pt x="43" y="71"/>
                    <a:pt x="42" y="70"/>
                  </a:cubicBezTo>
                  <a:cubicBezTo>
                    <a:pt x="41" y="67"/>
                    <a:pt x="40" y="67"/>
                    <a:pt x="38" y="66"/>
                  </a:cubicBezTo>
                  <a:cubicBezTo>
                    <a:pt x="39" y="66"/>
                    <a:pt x="39" y="66"/>
                    <a:pt x="38" y="66"/>
                  </a:cubicBezTo>
                  <a:cubicBezTo>
                    <a:pt x="18" y="64"/>
                    <a:pt x="27" y="63"/>
                    <a:pt x="34" y="60"/>
                  </a:cubicBezTo>
                  <a:moveTo>
                    <a:pt x="27" y="52"/>
                  </a:moveTo>
                  <a:cubicBezTo>
                    <a:pt x="28" y="52"/>
                    <a:pt x="28" y="52"/>
                    <a:pt x="28" y="52"/>
                  </a:cubicBezTo>
                  <a:cubicBezTo>
                    <a:pt x="32" y="52"/>
                    <a:pt x="34" y="51"/>
                    <a:pt x="36" y="50"/>
                  </a:cubicBezTo>
                  <a:cubicBezTo>
                    <a:pt x="28" y="49"/>
                    <a:pt x="28" y="52"/>
                    <a:pt x="27" y="5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58" name="Freeform 765">
              <a:extLst>
                <a:ext uri="{FF2B5EF4-FFF2-40B4-BE49-F238E27FC236}">
                  <a16:creationId xmlns:a16="http://schemas.microsoft.com/office/drawing/2014/main" id="{BA52979C-9F58-2B7C-84A7-2379433E101B}"/>
                </a:ext>
              </a:extLst>
            </p:cNvPr>
            <p:cNvSpPr>
              <a:spLocks noEditPoints="1"/>
            </p:cNvSpPr>
            <p:nvPr userDrawn="1"/>
          </p:nvSpPr>
          <p:spPr bwMode="auto">
            <a:xfrm>
              <a:off x="2745" y="2435"/>
              <a:ext cx="37" cy="210"/>
            </a:xfrm>
            <a:custGeom>
              <a:avLst/>
              <a:gdLst>
                <a:gd name="T0" fmla="*/ 4 w 26"/>
                <a:gd name="T1" fmla="*/ 130 h 146"/>
                <a:gd name="T2" fmla="*/ 4 w 26"/>
                <a:gd name="T3" fmla="*/ 130 h 146"/>
                <a:gd name="T4" fmla="*/ 4 w 26"/>
                <a:gd name="T5" fmla="*/ 130 h 146"/>
                <a:gd name="T6" fmla="*/ 4 w 26"/>
                <a:gd name="T7" fmla="*/ 130 h 146"/>
                <a:gd name="T8" fmla="*/ 20 w 26"/>
                <a:gd name="T9" fmla="*/ 65 h 146"/>
                <a:gd name="T10" fmla="*/ 18 w 26"/>
                <a:gd name="T11" fmla="*/ 50 h 146"/>
                <a:gd name="T12" fmla="*/ 25 w 26"/>
                <a:gd name="T13" fmla="*/ 30 h 146"/>
                <a:gd name="T14" fmla="*/ 23 w 26"/>
                <a:gd name="T15" fmla="*/ 13 h 146"/>
                <a:gd name="T16" fmla="*/ 23 w 26"/>
                <a:gd name="T17" fmla="*/ 11 h 146"/>
                <a:gd name="T18" fmla="*/ 22 w 26"/>
                <a:gd name="T19" fmla="*/ 1 h 146"/>
                <a:gd name="T20" fmla="*/ 21 w 26"/>
                <a:gd name="T21" fmla="*/ 0 h 146"/>
                <a:gd name="T22" fmla="*/ 7 w 26"/>
                <a:gd name="T23" fmla="*/ 11 h 146"/>
                <a:gd name="T24" fmla="*/ 6 w 26"/>
                <a:gd name="T25" fmla="*/ 21 h 146"/>
                <a:gd name="T26" fmla="*/ 6 w 26"/>
                <a:gd name="T27" fmla="*/ 22 h 146"/>
                <a:gd name="T28" fmla="*/ 6 w 26"/>
                <a:gd name="T29" fmla="*/ 23 h 146"/>
                <a:gd name="T30" fmla="*/ 6 w 26"/>
                <a:gd name="T31" fmla="*/ 23 h 146"/>
                <a:gd name="T32" fmla="*/ 3 w 26"/>
                <a:gd name="T33" fmla="*/ 46 h 146"/>
                <a:gd name="T34" fmla="*/ 1 w 26"/>
                <a:gd name="T35" fmla="*/ 113 h 146"/>
                <a:gd name="T36" fmla="*/ 1 w 26"/>
                <a:gd name="T37" fmla="*/ 114 h 146"/>
                <a:gd name="T38" fmla="*/ 1 w 26"/>
                <a:gd name="T39" fmla="*/ 118 h 146"/>
                <a:gd name="T40" fmla="*/ 2 w 26"/>
                <a:gd name="T41" fmla="*/ 121 h 146"/>
                <a:gd name="T42" fmla="*/ 4 w 26"/>
                <a:gd name="T43" fmla="*/ 130 h 146"/>
                <a:gd name="T44" fmla="*/ 4 w 26"/>
                <a:gd name="T45" fmla="*/ 130 h 146"/>
                <a:gd name="T46" fmla="*/ 4 w 26"/>
                <a:gd name="T47" fmla="*/ 130 h 146"/>
                <a:gd name="T48" fmla="*/ 4 w 26"/>
                <a:gd name="T49" fmla="*/ 130 h 146"/>
                <a:gd name="T50" fmla="*/ 4 w 26"/>
                <a:gd name="T51" fmla="*/ 130 h 146"/>
                <a:gd name="T52" fmla="*/ 6 w 26"/>
                <a:gd name="T53" fmla="*/ 133 h 146"/>
                <a:gd name="T54" fmla="*/ 6 w 26"/>
                <a:gd name="T55" fmla="*/ 133 h 146"/>
                <a:gd name="T56" fmla="*/ 4 w 26"/>
                <a:gd name="T57" fmla="*/ 131 h 146"/>
                <a:gd name="T58" fmla="*/ 5 w 26"/>
                <a:gd name="T59" fmla="*/ 133 h 146"/>
                <a:gd name="T60" fmla="*/ 6 w 26"/>
                <a:gd name="T61" fmla="*/ 135 h 146"/>
                <a:gd name="T62" fmla="*/ 8 w 26"/>
                <a:gd name="T63" fmla="*/ 146 h 146"/>
                <a:gd name="T64" fmla="*/ 18 w 26"/>
                <a:gd name="T65" fmla="*/ 138 h 146"/>
                <a:gd name="T66" fmla="*/ 18 w 26"/>
                <a:gd name="T67" fmla="*/ 130 h 146"/>
                <a:gd name="T68" fmla="*/ 18 w 26"/>
                <a:gd name="T69" fmla="*/ 130 h 146"/>
                <a:gd name="T70" fmla="*/ 19 w 26"/>
                <a:gd name="T71" fmla="*/ 124 h 146"/>
                <a:gd name="T72" fmla="*/ 19 w 26"/>
                <a:gd name="T73" fmla="*/ 122 h 146"/>
                <a:gd name="T74" fmla="*/ 20 w 26"/>
                <a:gd name="T75" fmla="*/ 110 h 146"/>
                <a:gd name="T76" fmla="*/ 21 w 26"/>
                <a:gd name="T77" fmla="*/ 108 h 146"/>
                <a:gd name="T78" fmla="*/ 21 w 26"/>
                <a:gd name="T79" fmla="*/ 104 h 146"/>
                <a:gd name="T80" fmla="*/ 25 w 26"/>
                <a:gd name="T81" fmla="*/ 76 h 146"/>
                <a:gd name="T82" fmla="*/ 23 w 26"/>
                <a:gd name="T83" fmla="*/ 71 h 146"/>
                <a:gd name="T84" fmla="*/ 23 w 26"/>
                <a:gd name="T85" fmla="*/ 72 h 146"/>
                <a:gd name="T86" fmla="*/ 20 w 26"/>
                <a:gd name="T87" fmla="*/ 65 h 146"/>
                <a:gd name="T88" fmla="*/ 16 w 26"/>
                <a:gd name="T89" fmla="*/ 57 h 146"/>
                <a:gd name="T90" fmla="*/ 17 w 26"/>
                <a:gd name="T91" fmla="*/ 57 h 146"/>
                <a:gd name="T92" fmla="*/ 22 w 26"/>
                <a:gd name="T93" fmla="*/ 54 h 146"/>
                <a:gd name="T94" fmla="*/ 16 w 26"/>
                <a:gd name="T95" fmla="*/ 57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6" h="146">
                  <a:moveTo>
                    <a:pt x="4" y="130"/>
                  </a:moveTo>
                  <a:cubicBezTo>
                    <a:pt x="4" y="130"/>
                    <a:pt x="4" y="130"/>
                    <a:pt x="4" y="130"/>
                  </a:cubicBezTo>
                  <a:cubicBezTo>
                    <a:pt x="4" y="130"/>
                    <a:pt x="4" y="130"/>
                    <a:pt x="4" y="130"/>
                  </a:cubicBezTo>
                  <a:cubicBezTo>
                    <a:pt x="4" y="130"/>
                    <a:pt x="4" y="130"/>
                    <a:pt x="4" y="130"/>
                  </a:cubicBezTo>
                  <a:close/>
                  <a:moveTo>
                    <a:pt x="20" y="65"/>
                  </a:moveTo>
                  <a:cubicBezTo>
                    <a:pt x="24" y="62"/>
                    <a:pt x="26" y="57"/>
                    <a:pt x="18" y="50"/>
                  </a:cubicBezTo>
                  <a:cubicBezTo>
                    <a:pt x="24" y="49"/>
                    <a:pt x="25" y="40"/>
                    <a:pt x="25" y="30"/>
                  </a:cubicBezTo>
                  <a:cubicBezTo>
                    <a:pt x="24" y="25"/>
                    <a:pt x="24" y="18"/>
                    <a:pt x="23" y="13"/>
                  </a:cubicBezTo>
                  <a:cubicBezTo>
                    <a:pt x="23" y="12"/>
                    <a:pt x="23" y="12"/>
                    <a:pt x="23" y="11"/>
                  </a:cubicBezTo>
                  <a:cubicBezTo>
                    <a:pt x="22" y="7"/>
                    <a:pt x="22" y="3"/>
                    <a:pt x="22" y="1"/>
                  </a:cubicBezTo>
                  <a:cubicBezTo>
                    <a:pt x="18" y="11"/>
                    <a:pt x="20" y="5"/>
                    <a:pt x="21" y="0"/>
                  </a:cubicBezTo>
                  <a:cubicBezTo>
                    <a:pt x="17" y="3"/>
                    <a:pt x="12" y="7"/>
                    <a:pt x="7" y="11"/>
                  </a:cubicBezTo>
                  <a:cubicBezTo>
                    <a:pt x="7" y="15"/>
                    <a:pt x="6" y="18"/>
                    <a:pt x="6" y="21"/>
                  </a:cubicBezTo>
                  <a:cubicBezTo>
                    <a:pt x="6" y="21"/>
                    <a:pt x="6" y="22"/>
                    <a:pt x="6" y="22"/>
                  </a:cubicBezTo>
                  <a:cubicBezTo>
                    <a:pt x="6" y="22"/>
                    <a:pt x="6" y="22"/>
                    <a:pt x="6" y="23"/>
                  </a:cubicBezTo>
                  <a:cubicBezTo>
                    <a:pt x="6" y="23"/>
                    <a:pt x="6" y="23"/>
                    <a:pt x="6" y="23"/>
                  </a:cubicBezTo>
                  <a:cubicBezTo>
                    <a:pt x="5" y="30"/>
                    <a:pt x="4" y="38"/>
                    <a:pt x="3" y="46"/>
                  </a:cubicBezTo>
                  <a:cubicBezTo>
                    <a:pt x="1" y="71"/>
                    <a:pt x="0" y="97"/>
                    <a:pt x="1" y="113"/>
                  </a:cubicBezTo>
                  <a:cubicBezTo>
                    <a:pt x="1" y="113"/>
                    <a:pt x="1" y="114"/>
                    <a:pt x="1" y="114"/>
                  </a:cubicBezTo>
                  <a:cubicBezTo>
                    <a:pt x="1" y="115"/>
                    <a:pt x="1" y="117"/>
                    <a:pt x="1" y="118"/>
                  </a:cubicBezTo>
                  <a:cubicBezTo>
                    <a:pt x="1" y="119"/>
                    <a:pt x="2" y="120"/>
                    <a:pt x="2" y="121"/>
                  </a:cubicBezTo>
                  <a:cubicBezTo>
                    <a:pt x="2" y="124"/>
                    <a:pt x="3" y="127"/>
                    <a:pt x="4" y="130"/>
                  </a:cubicBezTo>
                  <a:cubicBezTo>
                    <a:pt x="4" y="130"/>
                    <a:pt x="4" y="130"/>
                    <a:pt x="4" y="130"/>
                  </a:cubicBezTo>
                  <a:cubicBezTo>
                    <a:pt x="4" y="130"/>
                    <a:pt x="4" y="130"/>
                    <a:pt x="4" y="130"/>
                  </a:cubicBezTo>
                  <a:cubicBezTo>
                    <a:pt x="4" y="130"/>
                    <a:pt x="4" y="130"/>
                    <a:pt x="4" y="130"/>
                  </a:cubicBezTo>
                  <a:cubicBezTo>
                    <a:pt x="4" y="130"/>
                    <a:pt x="4" y="130"/>
                    <a:pt x="4" y="130"/>
                  </a:cubicBezTo>
                  <a:cubicBezTo>
                    <a:pt x="5" y="132"/>
                    <a:pt x="5" y="132"/>
                    <a:pt x="6" y="133"/>
                  </a:cubicBezTo>
                  <a:cubicBezTo>
                    <a:pt x="6" y="134"/>
                    <a:pt x="6" y="134"/>
                    <a:pt x="6" y="133"/>
                  </a:cubicBezTo>
                  <a:cubicBezTo>
                    <a:pt x="5" y="132"/>
                    <a:pt x="5" y="131"/>
                    <a:pt x="4" y="131"/>
                  </a:cubicBezTo>
                  <a:cubicBezTo>
                    <a:pt x="5" y="131"/>
                    <a:pt x="5" y="132"/>
                    <a:pt x="5" y="133"/>
                  </a:cubicBezTo>
                  <a:cubicBezTo>
                    <a:pt x="5" y="134"/>
                    <a:pt x="6" y="135"/>
                    <a:pt x="6" y="135"/>
                  </a:cubicBezTo>
                  <a:cubicBezTo>
                    <a:pt x="7" y="138"/>
                    <a:pt x="7" y="142"/>
                    <a:pt x="8" y="146"/>
                  </a:cubicBezTo>
                  <a:cubicBezTo>
                    <a:pt x="11" y="144"/>
                    <a:pt x="14" y="141"/>
                    <a:pt x="18" y="138"/>
                  </a:cubicBezTo>
                  <a:cubicBezTo>
                    <a:pt x="18" y="136"/>
                    <a:pt x="18" y="133"/>
                    <a:pt x="18" y="130"/>
                  </a:cubicBezTo>
                  <a:cubicBezTo>
                    <a:pt x="18" y="130"/>
                    <a:pt x="18" y="130"/>
                    <a:pt x="18" y="130"/>
                  </a:cubicBezTo>
                  <a:cubicBezTo>
                    <a:pt x="18" y="128"/>
                    <a:pt x="18" y="126"/>
                    <a:pt x="19" y="124"/>
                  </a:cubicBezTo>
                  <a:cubicBezTo>
                    <a:pt x="19" y="123"/>
                    <a:pt x="19" y="123"/>
                    <a:pt x="19" y="122"/>
                  </a:cubicBezTo>
                  <a:cubicBezTo>
                    <a:pt x="19" y="118"/>
                    <a:pt x="20" y="114"/>
                    <a:pt x="20" y="110"/>
                  </a:cubicBezTo>
                  <a:cubicBezTo>
                    <a:pt x="20" y="109"/>
                    <a:pt x="21" y="109"/>
                    <a:pt x="21" y="108"/>
                  </a:cubicBezTo>
                  <a:cubicBezTo>
                    <a:pt x="21" y="107"/>
                    <a:pt x="21" y="105"/>
                    <a:pt x="21" y="104"/>
                  </a:cubicBezTo>
                  <a:cubicBezTo>
                    <a:pt x="23" y="89"/>
                    <a:pt x="26" y="77"/>
                    <a:pt x="25" y="76"/>
                  </a:cubicBezTo>
                  <a:cubicBezTo>
                    <a:pt x="24" y="73"/>
                    <a:pt x="24" y="73"/>
                    <a:pt x="23" y="71"/>
                  </a:cubicBezTo>
                  <a:cubicBezTo>
                    <a:pt x="23" y="72"/>
                    <a:pt x="23" y="72"/>
                    <a:pt x="23" y="72"/>
                  </a:cubicBezTo>
                  <a:cubicBezTo>
                    <a:pt x="11" y="70"/>
                    <a:pt x="16" y="69"/>
                    <a:pt x="20" y="65"/>
                  </a:cubicBezTo>
                  <a:moveTo>
                    <a:pt x="16" y="57"/>
                  </a:moveTo>
                  <a:cubicBezTo>
                    <a:pt x="16" y="57"/>
                    <a:pt x="17" y="57"/>
                    <a:pt x="17" y="57"/>
                  </a:cubicBezTo>
                  <a:cubicBezTo>
                    <a:pt x="19" y="57"/>
                    <a:pt x="20" y="56"/>
                    <a:pt x="22" y="54"/>
                  </a:cubicBezTo>
                  <a:cubicBezTo>
                    <a:pt x="17" y="53"/>
                    <a:pt x="17" y="57"/>
                    <a:pt x="16" y="5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59" name="Freeform 766">
              <a:extLst>
                <a:ext uri="{FF2B5EF4-FFF2-40B4-BE49-F238E27FC236}">
                  <a16:creationId xmlns:a16="http://schemas.microsoft.com/office/drawing/2014/main" id="{67ADE0D7-1FD6-B706-A29E-2A8C61F1FB33}"/>
                </a:ext>
              </a:extLst>
            </p:cNvPr>
            <p:cNvSpPr>
              <a:spLocks/>
            </p:cNvSpPr>
            <p:nvPr userDrawn="1"/>
          </p:nvSpPr>
          <p:spPr bwMode="auto">
            <a:xfrm>
              <a:off x="2306" y="2179"/>
              <a:ext cx="3" cy="7"/>
            </a:xfrm>
            <a:custGeom>
              <a:avLst/>
              <a:gdLst>
                <a:gd name="T0" fmla="*/ 0 w 2"/>
                <a:gd name="T1" fmla="*/ 5 h 5"/>
                <a:gd name="T2" fmla="*/ 1 w 2"/>
                <a:gd name="T3" fmla="*/ 0 h 5"/>
                <a:gd name="T4" fmla="*/ 0 w 2"/>
                <a:gd name="T5" fmla="*/ 5 h 5"/>
              </a:gdLst>
              <a:ahLst/>
              <a:cxnLst>
                <a:cxn ang="0">
                  <a:pos x="T0" y="T1"/>
                </a:cxn>
                <a:cxn ang="0">
                  <a:pos x="T2" y="T3"/>
                </a:cxn>
                <a:cxn ang="0">
                  <a:pos x="T4" y="T5"/>
                </a:cxn>
              </a:cxnLst>
              <a:rect l="0" t="0" r="r" b="b"/>
              <a:pathLst>
                <a:path w="2" h="5">
                  <a:moveTo>
                    <a:pt x="0" y="5"/>
                  </a:moveTo>
                  <a:cubicBezTo>
                    <a:pt x="1" y="0"/>
                    <a:pt x="1" y="0"/>
                    <a:pt x="1" y="0"/>
                  </a:cubicBezTo>
                  <a:cubicBezTo>
                    <a:pt x="2" y="3"/>
                    <a:pt x="0" y="2"/>
                    <a:pt x="0" y="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60" name="Freeform 767">
              <a:extLst>
                <a:ext uri="{FF2B5EF4-FFF2-40B4-BE49-F238E27FC236}">
                  <a16:creationId xmlns:a16="http://schemas.microsoft.com/office/drawing/2014/main" id="{056F5902-1974-63C6-AA6B-7D40B334EE41}"/>
                </a:ext>
              </a:extLst>
            </p:cNvPr>
            <p:cNvSpPr>
              <a:spLocks/>
            </p:cNvSpPr>
            <p:nvPr userDrawn="1"/>
          </p:nvSpPr>
          <p:spPr bwMode="auto">
            <a:xfrm>
              <a:off x="2312" y="2184"/>
              <a:ext cx="3" cy="8"/>
            </a:xfrm>
            <a:custGeom>
              <a:avLst/>
              <a:gdLst>
                <a:gd name="T0" fmla="*/ 0 w 2"/>
                <a:gd name="T1" fmla="*/ 0 h 5"/>
                <a:gd name="T2" fmla="*/ 0 w 2"/>
                <a:gd name="T3" fmla="*/ 0 h 5"/>
              </a:gdLst>
              <a:ahLst/>
              <a:cxnLst>
                <a:cxn ang="0">
                  <a:pos x="T0" y="T1"/>
                </a:cxn>
                <a:cxn ang="0">
                  <a:pos x="T2" y="T3"/>
                </a:cxn>
              </a:cxnLst>
              <a:rect l="0" t="0" r="r" b="b"/>
              <a:pathLst>
                <a:path w="2" h="5">
                  <a:moveTo>
                    <a:pt x="0" y="0"/>
                  </a:moveTo>
                  <a:cubicBezTo>
                    <a:pt x="2" y="5"/>
                    <a:pt x="1" y="1"/>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61" name="Freeform 768">
              <a:extLst>
                <a:ext uri="{FF2B5EF4-FFF2-40B4-BE49-F238E27FC236}">
                  <a16:creationId xmlns:a16="http://schemas.microsoft.com/office/drawing/2014/main" id="{505DCBBF-B13D-1B27-E67D-0C0C2D449553}"/>
                </a:ext>
              </a:extLst>
            </p:cNvPr>
            <p:cNvSpPr>
              <a:spLocks/>
            </p:cNvSpPr>
            <p:nvPr userDrawn="1"/>
          </p:nvSpPr>
          <p:spPr bwMode="auto">
            <a:xfrm>
              <a:off x="2319" y="2364"/>
              <a:ext cx="6" cy="7"/>
            </a:xfrm>
            <a:custGeom>
              <a:avLst/>
              <a:gdLst>
                <a:gd name="T0" fmla="*/ 0 w 4"/>
                <a:gd name="T1" fmla="*/ 5 h 5"/>
                <a:gd name="T2" fmla="*/ 3 w 4"/>
                <a:gd name="T3" fmla="*/ 0 h 5"/>
                <a:gd name="T4" fmla="*/ 0 w 4"/>
                <a:gd name="T5" fmla="*/ 5 h 5"/>
              </a:gdLst>
              <a:ahLst/>
              <a:cxnLst>
                <a:cxn ang="0">
                  <a:pos x="T0" y="T1"/>
                </a:cxn>
                <a:cxn ang="0">
                  <a:pos x="T2" y="T3"/>
                </a:cxn>
                <a:cxn ang="0">
                  <a:pos x="T4" y="T5"/>
                </a:cxn>
              </a:cxnLst>
              <a:rect l="0" t="0" r="r" b="b"/>
              <a:pathLst>
                <a:path w="4" h="5">
                  <a:moveTo>
                    <a:pt x="0" y="5"/>
                  </a:moveTo>
                  <a:cubicBezTo>
                    <a:pt x="1" y="3"/>
                    <a:pt x="2" y="2"/>
                    <a:pt x="3" y="0"/>
                  </a:cubicBezTo>
                  <a:cubicBezTo>
                    <a:pt x="4" y="4"/>
                    <a:pt x="1" y="4"/>
                    <a:pt x="0" y="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62" name="Freeform 769">
              <a:extLst>
                <a:ext uri="{FF2B5EF4-FFF2-40B4-BE49-F238E27FC236}">
                  <a16:creationId xmlns:a16="http://schemas.microsoft.com/office/drawing/2014/main" id="{D998100E-6966-8AF0-A8E8-528D5A00BEDB}"/>
                </a:ext>
              </a:extLst>
            </p:cNvPr>
            <p:cNvSpPr>
              <a:spLocks/>
            </p:cNvSpPr>
            <p:nvPr userDrawn="1"/>
          </p:nvSpPr>
          <p:spPr bwMode="auto">
            <a:xfrm>
              <a:off x="2318" y="2371"/>
              <a:ext cx="1" cy="3"/>
            </a:xfrm>
            <a:custGeom>
              <a:avLst/>
              <a:gdLst>
                <a:gd name="T0" fmla="*/ 1 w 1"/>
                <a:gd name="T1" fmla="*/ 0 h 2"/>
                <a:gd name="T2" fmla="*/ 0 w 1"/>
                <a:gd name="T3" fmla="*/ 2 h 2"/>
                <a:gd name="T4" fmla="*/ 1 w 1"/>
                <a:gd name="T5" fmla="*/ 0 h 2"/>
              </a:gdLst>
              <a:ahLst/>
              <a:cxnLst>
                <a:cxn ang="0">
                  <a:pos x="T0" y="T1"/>
                </a:cxn>
                <a:cxn ang="0">
                  <a:pos x="T2" y="T3"/>
                </a:cxn>
                <a:cxn ang="0">
                  <a:pos x="T4" y="T5"/>
                </a:cxn>
              </a:cxnLst>
              <a:rect l="0" t="0" r="r" b="b"/>
              <a:pathLst>
                <a:path w="1" h="2">
                  <a:moveTo>
                    <a:pt x="1" y="0"/>
                  </a:moveTo>
                  <a:cubicBezTo>
                    <a:pt x="0" y="2"/>
                    <a:pt x="0" y="2"/>
                    <a:pt x="0" y="2"/>
                  </a:cubicBezTo>
                  <a:cubicBezTo>
                    <a:pt x="0" y="1"/>
                    <a:pt x="0" y="1"/>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63" name="Freeform 770">
              <a:extLst>
                <a:ext uri="{FF2B5EF4-FFF2-40B4-BE49-F238E27FC236}">
                  <a16:creationId xmlns:a16="http://schemas.microsoft.com/office/drawing/2014/main" id="{92F6DDF5-5D31-D428-8E6B-DF8F463CB104}"/>
                </a:ext>
              </a:extLst>
            </p:cNvPr>
            <p:cNvSpPr>
              <a:spLocks/>
            </p:cNvSpPr>
            <p:nvPr userDrawn="1"/>
          </p:nvSpPr>
          <p:spPr bwMode="auto">
            <a:xfrm>
              <a:off x="2316" y="2210"/>
              <a:ext cx="3" cy="3"/>
            </a:xfrm>
            <a:custGeom>
              <a:avLst/>
              <a:gdLst>
                <a:gd name="T0" fmla="*/ 2 w 2"/>
                <a:gd name="T1" fmla="*/ 0 h 2"/>
                <a:gd name="T2" fmla="*/ 0 w 2"/>
                <a:gd name="T3" fmla="*/ 2 h 2"/>
                <a:gd name="T4" fmla="*/ 2 w 2"/>
                <a:gd name="T5" fmla="*/ 0 h 2"/>
              </a:gdLst>
              <a:ahLst/>
              <a:cxnLst>
                <a:cxn ang="0">
                  <a:pos x="T0" y="T1"/>
                </a:cxn>
                <a:cxn ang="0">
                  <a:pos x="T2" y="T3"/>
                </a:cxn>
                <a:cxn ang="0">
                  <a:pos x="T4" y="T5"/>
                </a:cxn>
              </a:cxnLst>
              <a:rect l="0" t="0" r="r" b="b"/>
              <a:pathLst>
                <a:path w="2" h="2">
                  <a:moveTo>
                    <a:pt x="2" y="0"/>
                  </a:moveTo>
                  <a:cubicBezTo>
                    <a:pt x="2" y="1"/>
                    <a:pt x="1" y="2"/>
                    <a:pt x="0" y="2"/>
                  </a:cubicBezTo>
                  <a:cubicBezTo>
                    <a:pt x="1" y="1"/>
                    <a:pt x="1" y="0"/>
                    <a:pt x="2"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64" name="Freeform 771">
              <a:extLst>
                <a:ext uri="{FF2B5EF4-FFF2-40B4-BE49-F238E27FC236}">
                  <a16:creationId xmlns:a16="http://schemas.microsoft.com/office/drawing/2014/main" id="{F78F2C26-2F0D-374D-0B6A-B24542BA3C66}"/>
                </a:ext>
              </a:extLst>
            </p:cNvPr>
            <p:cNvSpPr>
              <a:spLocks/>
            </p:cNvSpPr>
            <p:nvPr userDrawn="1"/>
          </p:nvSpPr>
          <p:spPr bwMode="auto">
            <a:xfrm>
              <a:off x="2315" y="3138"/>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65" name="Freeform 772">
              <a:extLst>
                <a:ext uri="{FF2B5EF4-FFF2-40B4-BE49-F238E27FC236}">
                  <a16:creationId xmlns:a16="http://schemas.microsoft.com/office/drawing/2014/main" id="{AB340C3C-FD65-76DC-6196-01B7AF89E446}"/>
                </a:ext>
              </a:extLst>
            </p:cNvPr>
            <p:cNvSpPr>
              <a:spLocks noEditPoints="1"/>
            </p:cNvSpPr>
            <p:nvPr userDrawn="1"/>
          </p:nvSpPr>
          <p:spPr bwMode="auto">
            <a:xfrm>
              <a:off x="2256" y="2202"/>
              <a:ext cx="82" cy="965"/>
            </a:xfrm>
            <a:custGeom>
              <a:avLst/>
              <a:gdLst>
                <a:gd name="T0" fmla="*/ 34 w 57"/>
                <a:gd name="T1" fmla="*/ 305 h 671"/>
                <a:gd name="T2" fmla="*/ 34 w 57"/>
                <a:gd name="T3" fmla="*/ 305 h 671"/>
                <a:gd name="T4" fmla="*/ 35 w 57"/>
                <a:gd name="T5" fmla="*/ 305 h 671"/>
                <a:gd name="T6" fmla="*/ 35 w 57"/>
                <a:gd name="T7" fmla="*/ 306 h 671"/>
                <a:gd name="T8" fmla="*/ 35 w 57"/>
                <a:gd name="T9" fmla="*/ 306 h 671"/>
                <a:gd name="T10" fmla="*/ 43 w 57"/>
                <a:gd name="T11" fmla="*/ 296 h 671"/>
                <a:gd name="T12" fmla="*/ 34 w 57"/>
                <a:gd name="T13" fmla="*/ 305 h 671"/>
                <a:gd name="T14" fmla="*/ 45 w 57"/>
                <a:gd name="T15" fmla="*/ 348 h 671"/>
                <a:gd name="T16" fmla="*/ 42 w 57"/>
                <a:gd name="T17" fmla="*/ 334 h 671"/>
                <a:gd name="T18" fmla="*/ 45 w 57"/>
                <a:gd name="T19" fmla="*/ 348 h 671"/>
                <a:gd name="T20" fmla="*/ 49 w 57"/>
                <a:gd name="T21" fmla="*/ 363 h 671"/>
                <a:gd name="T22" fmla="*/ 45 w 57"/>
                <a:gd name="T23" fmla="*/ 348 h 671"/>
                <a:gd name="T24" fmla="*/ 45 w 57"/>
                <a:gd name="T25" fmla="*/ 350 h 671"/>
                <a:gd name="T26" fmla="*/ 41 w 57"/>
                <a:gd name="T27" fmla="*/ 329 h 671"/>
                <a:gd name="T28" fmla="*/ 42 w 57"/>
                <a:gd name="T29" fmla="*/ 334 h 671"/>
                <a:gd name="T30" fmla="*/ 41 w 57"/>
                <a:gd name="T31" fmla="*/ 329 h 671"/>
                <a:gd name="T32" fmla="*/ 38 w 57"/>
                <a:gd name="T33" fmla="*/ 285 h 671"/>
                <a:gd name="T34" fmla="*/ 44 w 57"/>
                <a:gd name="T35" fmla="*/ 140 h 671"/>
                <a:gd name="T36" fmla="*/ 45 w 57"/>
                <a:gd name="T37" fmla="*/ 117 h 671"/>
                <a:gd name="T38" fmla="*/ 46 w 57"/>
                <a:gd name="T39" fmla="*/ 116 h 671"/>
                <a:gd name="T40" fmla="*/ 45 w 57"/>
                <a:gd name="T41" fmla="*/ 118 h 671"/>
                <a:gd name="T42" fmla="*/ 42 w 57"/>
                <a:gd name="T43" fmla="*/ 71 h 671"/>
                <a:gd name="T44" fmla="*/ 39 w 57"/>
                <a:gd name="T45" fmla="*/ 32 h 671"/>
                <a:gd name="T46" fmla="*/ 39 w 57"/>
                <a:gd name="T47" fmla="*/ 31 h 671"/>
                <a:gd name="T48" fmla="*/ 39 w 57"/>
                <a:gd name="T49" fmla="*/ 30 h 671"/>
                <a:gd name="T50" fmla="*/ 44 w 57"/>
                <a:gd name="T51" fmla="*/ 0 h 671"/>
                <a:gd name="T52" fmla="*/ 37 w 57"/>
                <a:gd name="T53" fmla="*/ 26 h 671"/>
                <a:gd name="T54" fmla="*/ 36 w 57"/>
                <a:gd name="T55" fmla="*/ 29 h 671"/>
                <a:gd name="T56" fmla="*/ 36 w 57"/>
                <a:gd name="T57" fmla="*/ 30 h 671"/>
                <a:gd name="T58" fmla="*/ 33 w 57"/>
                <a:gd name="T59" fmla="*/ 30 h 671"/>
                <a:gd name="T60" fmla="*/ 35 w 57"/>
                <a:gd name="T61" fmla="*/ 36 h 671"/>
                <a:gd name="T62" fmla="*/ 34 w 57"/>
                <a:gd name="T63" fmla="*/ 39 h 671"/>
                <a:gd name="T64" fmla="*/ 13 w 57"/>
                <a:gd name="T65" fmla="*/ 518 h 671"/>
                <a:gd name="T66" fmla="*/ 14 w 57"/>
                <a:gd name="T67" fmla="*/ 522 h 671"/>
                <a:gd name="T68" fmla="*/ 14 w 57"/>
                <a:gd name="T69" fmla="*/ 520 h 671"/>
                <a:gd name="T70" fmla="*/ 17 w 57"/>
                <a:gd name="T71" fmla="*/ 530 h 671"/>
                <a:gd name="T72" fmla="*/ 14 w 57"/>
                <a:gd name="T73" fmla="*/ 522 h 671"/>
                <a:gd name="T74" fmla="*/ 31 w 57"/>
                <a:gd name="T75" fmla="*/ 648 h 671"/>
                <a:gd name="T76" fmla="*/ 31 w 57"/>
                <a:gd name="T77" fmla="*/ 650 h 671"/>
                <a:gd name="T78" fmla="*/ 31 w 57"/>
                <a:gd name="T79" fmla="*/ 650 h 671"/>
                <a:gd name="T80" fmla="*/ 50 w 57"/>
                <a:gd name="T81" fmla="*/ 654 h 671"/>
                <a:gd name="T82" fmla="*/ 56 w 57"/>
                <a:gd name="T83" fmla="*/ 637 h 671"/>
                <a:gd name="T84" fmla="*/ 49 w 57"/>
                <a:gd name="T85" fmla="*/ 363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7" h="671">
                  <a:moveTo>
                    <a:pt x="34" y="305"/>
                  </a:moveTo>
                  <a:cubicBezTo>
                    <a:pt x="34" y="305"/>
                    <a:pt x="34" y="305"/>
                    <a:pt x="34" y="305"/>
                  </a:cubicBezTo>
                  <a:cubicBezTo>
                    <a:pt x="34" y="305"/>
                    <a:pt x="34" y="305"/>
                    <a:pt x="35" y="305"/>
                  </a:cubicBezTo>
                  <a:cubicBezTo>
                    <a:pt x="35" y="306"/>
                    <a:pt x="35" y="306"/>
                    <a:pt x="35" y="306"/>
                  </a:cubicBezTo>
                  <a:cubicBezTo>
                    <a:pt x="35" y="306"/>
                    <a:pt x="35" y="306"/>
                    <a:pt x="35" y="306"/>
                  </a:cubicBezTo>
                  <a:cubicBezTo>
                    <a:pt x="38" y="306"/>
                    <a:pt x="41" y="303"/>
                    <a:pt x="43" y="296"/>
                  </a:cubicBezTo>
                  <a:cubicBezTo>
                    <a:pt x="35" y="295"/>
                    <a:pt x="35" y="304"/>
                    <a:pt x="34" y="305"/>
                  </a:cubicBezTo>
                  <a:close/>
                  <a:moveTo>
                    <a:pt x="45" y="348"/>
                  </a:moveTo>
                  <a:cubicBezTo>
                    <a:pt x="45" y="345"/>
                    <a:pt x="43" y="339"/>
                    <a:pt x="42" y="334"/>
                  </a:cubicBezTo>
                  <a:cubicBezTo>
                    <a:pt x="43" y="342"/>
                    <a:pt x="44" y="345"/>
                    <a:pt x="45" y="348"/>
                  </a:cubicBezTo>
                  <a:close/>
                  <a:moveTo>
                    <a:pt x="49" y="363"/>
                  </a:moveTo>
                  <a:cubicBezTo>
                    <a:pt x="48" y="354"/>
                    <a:pt x="47" y="352"/>
                    <a:pt x="45" y="348"/>
                  </a:cubicBezTo>
                  <a:cubicBezTo>
                    <a:pt x="45" y="349"/>
                    <a:pt x="45" y="350"/>
                    <a:pt x="45" y="350"/>
                  </a:cubicBezTo>
                  <a:cubicBezTo>
                    <a:pt x="25" y="344"/>
                    <a:pt x="34" y="340"/>
                    <a:pt x="41" y="329"/>
                  </a:cubicBezTo>
                  <a:cubicBezTo>
                    <a:pt x="41" y="330"/>
                    <a:pt x="41" y="332"/>
                    <a:pt x="42" y="334"/>
                  </a:cubicBezTo>
                  <a:cubicBezTo>
                    <a:pt x="42" y="332"/>
                    <a:pt x="41" y="330"/>
                    <a:pt x="41" y="329"/>
                  </a:cubicBezTo>
                  <a:cubicBezTo>
                    <a:pt x="47" y="320"/>
                    <a:pt x="51" y="307"/>
                    <a:pt x="38" y="285"/>
                  </a:cubicBezTo>
                  <a:cubicBezTo>
                    <a:pt x="57" y="277"/>
                    <a:pt x="43" y="172"/>
                    <a:pt x="44" y="140"/>
                  </a:cubicBezTo>
                  <a:cubicBezTo>
                    <a:pt x="35" y="186"/>
                    <a:pt x="44" y="128"/>
                    <a:pt x="45" y="117"/>
                  </a:cubicBezTo>
                  <a:cubicBezTo>
                    <a:pt x="46" y="117"/>
                    <a:pt x="46" y="116"/>
                    <a:pt x="46" y="116"/>
                  </a:cubicBezTo>
                  <a:cubicBezTo>
                    <a:pt x="45" y="117"/>
                    <a:pt x="45" y="117"/>
                    <a:pt x="45" y="118"/>
                  </a:cubicBezTo>
                  <a:cubicBezTo>
                    <a:pt x="31" y="143"/>
                    <a:pt x="39" y="105"/>
                    <a:pt x="42" y="71"/>
                  </a:cubicBezTo>
                  <a:cubicBezTo>
                    <a:pt x="44" y="54"/>
                    <a:pt x="44" y="38"/>
                    <a:pt x="39" y="32"/>
                  </a:cubicBezTo>
                  <a:cubicBezTo>
                    <a:pt x="39" y="32"/>
                    <a:pt x="39" y="32"/>
                    <a:pt x="39" y="31"/>
                  </a:cubicBezTo>
                  <a:cubicBezTo>
                    <a:pt x="39" y="31"/>
                    <a:pt x="39" y="30"/>
                    <a:pt x="39" y="30"/>
                  </a:cubicBezTo>
                  <a:cubicBezTo>
                    <a:pt x="40" y="19"/>
                    <a:pt x="41" y="9"/>
                    <a:pt x="44" y="0"/>
                  </a:cubicBezTo>
                  <a:cubicBezTo>
                    <a:pt x="41" y="6"/>
                    <a:pt x="39" y="15"/>
                    <a:pt x="37" y="26"/>
                  </a:cubicBezTo>
                  <a:cubicBezTo>
                    <a:pt x="36" y="27"/>
                    <a:pt x="36" y="28"/>
                    <a:pt x="36" y="29"/>
                  </a:cubicBezTo>
                  <a:cubicBezTo>
                    <a:pt x="36" y="29"/>
                    <a:pt x="36" y="30"/>
                    <a:pt x="36" y="30"/>
                  </a:cubicBezTo>
                  <a:cubicBezTo>
                    <a:pt x="35" y="30"/>
                    <a:pt x="34" y="30"/>
                    <a:pt x="33" y="30"/>
                  </a:cubicBezTo>
                  <a:cubicBezTo>
                    <a:pt x="34" y="32"/>
                    <a:pt x="34" y="34"/>
                    <a:pt x="35" y="36"/>
                  </a:cubicBezTo>
                  <a:cubicBezTo>
                    <a:pt x="35" y="37"/>
                    <a:pt x="34" y="38"/>
                    <a:pt x="34" y="39"/>
                  </a:cubicBezTo>
                  <a:cubicBezTo>
                    <a:pt x="14" y="156"/>
                    <a:pt x="0" y="458"/>
                    <a:pt x="13" y="518"/>
                  </a:cubicBezTo>
                  <a:cubicBezTo>
                    <a:pt x="13" y="519"/>
                    <a:pt x="14" y="520"/>
                    <a:pt x="14" y="522"/>
                  </a:cubicBezTo>
                  <a:cubicBezTo>
                    <a:pt x="14" y="521"/>
                    <a:pt x="14" y="520"/>
                    <a:pt x="14" y="520"/>
                  </a:cubicBezTo>
                  <a:cubicBezTo>
                    <a:pt x="16" y="526"/>
                    <a:pt x="17" y="529"/>
                    <a:pt x="17" y="530"/>
                  </a:cubicBezTo>
                  <a:cubicBezTo>
                    <a:pt x="17" y="529"/>
                    <a:pt x="16" y="525"/>
                    <a:pt x="14" y="522"/>
                  </a:cubicBezTo>
                  <a:cubicBezTo>
                    <a:pt x="21" y="547"/>
                    <a:pt x="23" y="616"/>
                    <a:pt x="31" y="648"/>
                  </a:cubicBezTo>
                  <a:cubicBezTo>
                    <a:pt x="31" y="649"/>
                    <a:pt x="31" y="649"/>
                    <a:pt x="31" y="650"/>
                  </a:cubicBezTo>
                  <a:cubicBezTo>
                    <a:pt x="31" y="650"/>
                    <a:pt x="31" y="650"/>
                    <a:pt x="31" y="650"/>
                  </a:cubicBezTo>
                  <a:cubicBezTo>
                    <a:pt x="35" y="666"/>
                    <a:pt x="41" y="671"/>
                    <a:pt x="50" y="654"/>
                  </a:cubicBezTo>
                  <a:cubicBezTo>
                    <a:pt x="52" y="649"/>
                    <a:pt x="54" y="644"/>
                    <a:pt x="56" y="637"/>
                  </a:cubicBezTo>
                  <a:cubicBezTo>
                    <a:pt x="14" y="661"/>
                    <a:pt x="51" y="371"/>
                    <a:pt x="49" y="3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66" name="Freeform 773">
              <a:extLst>
                <a:ext uri="{FF2B5EF4-FFF2-40B4-BE49-F238E27FC236}">
                  <a16:creationId xmlns:a16="http://schemas.microsoft.com/office/drawing/2014/main" id="{7A9AF1DA-9074-04F7-B4B8-7A777200FEC7}"/>
                </a:ext>
              </a:extLst>
            </p:cNvPr>
            <p:cNvSpPr>
              <a:spLocks noEditPoints="1"/>
            </p:cNvSpPr>
            <p:nvPr userDrawn="1"/>
          </p:nvSpPr>
          <p:spPr bwMode="auto">
            <a:xfrm>
              <a:off x="2925" y="2322"/>
              <a:ext cx="58" cy="238"/>
            </a:xfrm>
            <a:custGeom>
              <a:avLst/>
              <a:gdLst>
                <a:gd name="T0" fmla="*/ 8 w 41"/>
                <a:gd name="T1" fmla="*/ 165 h 165"/>
                <a:gd name="T2" fmla="*/ 9 w 41"/>
                <a:gd name="T3" fmla="*/ 164 h 165"/>
                <a:gd name="T4" fmla="*/ 6 w 41"/>
                <a:gd name="T5" fmla="*/ 158 h 165"/>
                <a:gd name="T6" fmla="*/ 8 w 41"/>
                <a:gd name="T7" fmla="*/ 165 h 165"/>
                <a:gd name="T8" fmla="*/ 1 w 41"/>
                <a:gd name="T9" fmla="*/ 23 h 165"/>
                <a:gd name="T10" fmla="*/ 0 w 41"/>
                <a:gd name="T11" fmla="*/ 50 h 165"/>
                <a:gd name="T12" fmla="*/ 0 w 41"/>
                <a:gd name="T13" fmla="*/ 51 h 165"/>
                <a:gd name="T14" fmla="*/ 0 w 41"/>
                <a:gd name="T15" fmla="*/ 56 h 165"/>
                <a:gd name="T16" fmla="*/ 5 w 41"/>
                <a:gd name="T17" fmla="*/ 151 h 165"/>
                <a:gd name="T18" fmla="*/ 5 w 41"/>
                <a:gd name="T19" fmla="*/ 154 h 165"/>
                <a:gd name="T20" fmla="*/ 6 w 41"/>
                <a:gd name="T21" fmla="*/ 158 h 165"/>
                <a:gd name="T22" fmla="*/ 6 w 41"/>
                <a:gd name="T23" fmla="*/ 156 h 165"/>
                <a:gd name="T24" fmla="*/ 9 w 41"/>
                <a:gd name="T25" fmla="*/ 164 h 165"/>
                <a:gd name="T26" fmla="*/ 29 w 41"/>
                <a:gd name="T27" fmla="*/ 153 h 165"/>
                <a:gd name="T28" fmla="*/ 30 w 41"/>
                <a:gd name="T29" fmla="*/ 136 h 165"/>
                <a:gd name="T30" fmla="*/ 30 w 41"/>
                <a:gd name="T31" fmla="*/ 135 h 165"/>
                <a:gd name="T32" fmla="*/ 30 w 41"/>
                <a:gd name="T33" fmla="*/ 135 h 165"/>
                <a:gd name="T34" fmla="*/ 38 w 41"/>
                <a:gd name="T35" fmla="*/ 35 h 165"/>
                <a:gd name="T36" fmla="*/ 41 w 41"/>
                <a:gd name="T37" fmla="*/ 0 h 165"/>
                <a:gd name="T38" fmla="*/ 1 w 41"/>
                <a:gd name="T39" fmla="*/ 23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65">
                  <a:moveTo>
                    <a:pt x="8" y="165"/>
                  </a:moveTo>
                  <a:cubicBezTo>
                    <a:pt x="8" y="165"/>
                    <a:pt x="8" y="164"/>
                    <a:pt x="9" y="164"/>
                  </a:cubicBezTo>
                  <a:cubicBezTo>
                    <a:pt x="8" y="163"/>
                    <a:pt x="7" y="160"/>
                    <a:pt x="6" y="158"/>
                  </a:cubicBezTo>
                  <a:cubicBezTo>
                    <a:pt x="7" y="160"/>
                    <a:pt x="7" y="162"/>
                    <a:pt x="8" y="165"/>
                  </a:cubicBezTo>
                  <a:close/>
                  <a:moveTo>
                    <a:pt x="1" y="23"/>
                  </a:moveTo>
                  <a:cubicBezTo>
                    <a:pt x="0" y="32"/>
                    <a:pt x="0" y="41"/>
                    <a:pt x="0" y="50"/>
                  </a:cubicBezTo>
                  <a:cubicBezTo>
                    <a:pt x="0" y="51"/>
                    <a:pt x="0" y="51"/>
                    <a:pt x="0" y="51"/>
                  </a:cubicBezTo>
                  <a:cubicBezTo>
                    <a:pt x="0" y="53"/>
                    <a:pt x="0" y="55"/>
                    <a:pt x="0" y="56"/>
                  </a:cubicBezTo>
                  <a:cubicBezTo>
                    <a:pt x="0" y="99"/>
                    <a:pt x="1" y="133"/>
                    <a:pt x="5" y="151"/>
                  </a:cubicBezTo>
                  <a:cubicBezTo>
                    <a:pt x="5" y="152"/>
                    <a:pt x="5" y="153"/>
                    <a:pt x="5" y="154"/>
                  </a:cubicBezTo>
                  <a:cubicBezTo>
                    <a:pt x="5" y="155"/>
                    <a:pt x="6" y="156"/>
                    <a:pt x="6" y="158"/>
                  </a:cubicBezTo>
                  <a:cubicBezTo>
                    <a:pt x="6" y="157"/>
                    <a:pt x="6" y="156"/>
                    <a:pt x="6" y="156"/>
                  </a:cubicBezTo>
                  <a:cubicBezTo>
                    <a:pt x="7" y="160"/>
                    <a:pt x="8" y="163"/>
                    <a:pt x="9" y="164"/>
                  </a:cubicBezTo>
                  <a:cubicBezTo>
                    <a:pt x="16" y="161"/>
                    <a:pt x="22" y="157"/>
                    <a:pt x="29" y="153"/>
                  </a:cubicBezTo>
                  <a:cubicBezTo>
                    <a:pt x="30" y="148"/>
                    <a:pt x="30" y="142"/>
                    <a:pt x="30" y="136"/>
                  </a:cubicBezTo>
                  <a:cubicBezTo>
                    <a:pt x="30" y="136"/>
                    <a:pt x="30" y="135"/>
                    <a:pt x="30" y="135"/>
                  </a:cubicBezTo>
                  <a:cubicBezTo>
                    <a:pt x="30" y="135"/>
                    <a:pt x="30" y="135"/>
                    <a:pt x="30" y="135"/>
                  </a:cubicBezTo>
                  <a:cubicBezTo>
                    <a:pt x="33" y="98"/>
                    <a:pt x="36" y="61"/>
                    <a:pt x="38" y="35"/>
                  </a:cubicBezTo>
                  <a:cubicBezTo>
                    <a:pt x="40" y="17"/>
                    <a:pt x="41" y="5"/>
                    <a:pt x="41" y="0"/>
                  </a:cubicBezTo>
                  <a:cubicBezTo>
                    <a:pt x="28" y="8"/>
                    <a:pt x="14" y="15"/>
                    <a:pt x="1" y="2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67" name="Freeform 774">
              <a:extLst>
                <a:ext uri="{FF2B5EF4-FFF2-40B4-BE49-F238E27FC236}">
                  <a16:creationId xmlns:a16="http://schemas.microsoft.com/office/drawing/2014/main" id="{6CC02B4F-BCA0-7AF3-78FD-B2AE1D2EC585}"/>
                </a:ext>
              </a:extLst>
            </p:cNvPr>
            <p:cNvSpPr>
              <a:spLocks noEditPoints="1"/>
            </p:cNvSpPr>
            <p:nvPr userDrawn="1"/>
          </p:nvSpPr>
          <p:spPr bwMode="auto">
            <a:xfrm>
              <a:off x="3182" y="2184"/>
              <a:ext cx="59" cy="193"/>
            </a:xfrm>
            <a:custGeom>
              <a:avLst/>
              <a:gdLst>
                <a:gd name="T0" fmla="*/ 8 w 41"/>
                <a:gd name="T1" fmla="*/ 134 h 134"/>
                <a:gd name="T2" fmla="*/ 9 w 41"/>
                <a:gd name="T3" fmla="*/ 134 h 134"/>
                <a:gd name="T4" fmla="*/ 6 w 41"/>
                <a:gd name="T5" fmla="*/ 129 h 134"/>
                <a:gd name="T6" fmla="*/ 8 w 41"/>
                <a:gd name="T7" fmla="*/ 134 h 134"/>
                <a:gd name="T8" fmla="*/ 1 w 41"/>
                <a:gd name="T9" fmla="*/ 18 h 134"/>
                <a:gd name="T10" fmla="*/ 0 w 41"/>
                <a:gd name="T11" fmla="*/ 40 h 134"/>
                <a:gd name="T12" fmla="*/ 0 w 41"/>
                <a:gd name="T13" fmla="*/ 41 h 134"/>
                <a:gd name="T14" fmla="*/ 0 w 41"/>
                <a:gd name="T15" fmla="*/ 46 h 134"/>
                <a:gd name="T16" fmla="*/ 5 w 41"/>
                <a:gd name="T17" fmla="*/ 123 h 134"/>
                <a:gd name="T18" fmla="*/ 5 w 41"/>
                <a:gd name="T19" fmla="*/ 126 h 134"/>
                <a:gd name="T20" fmla="*/ 6 w 41"/>
                <a:gd name="T21" fmla="*/ 128 h 134"/>
                <a:gd name="T22" fmla="*/ 6 w 41"/>
                <a:gd name="T23" fmla="*/ 127 h 134"/>
                <a:gd name="T24" fmla="*/ 9 w 41"/>
                <a:gd name="T25" fmla="*/ 134 h 134"/>
                <a:gd name="T26" fmla="*/ 29 w 41"/>
                <a:gd name="T27" fmla="*/ 125 h 134"/>
                <a:gd name="T28" fmla="*/ 30 w 41"/>
                <a:gd name="T29" fmla="*/ 111 h 134"/>
                <a:gd name="T30" fmla="*/ 30 w 41"/>
                <a:gd name="T31" fmla="*/ 110 h 134"/>
                <a:gd name="T32" fmla="*/ 30 w 41"/>
                <a:gd name="T33" fmla="*/ 110 h 134"/>
                <a:gd name="T34" fmla="*/ 38 w 41"/>
                <a:gd name="T35" fmla="*/ 28 h 134"/>
                <a:gd name="T36" fmla="*/ 41 w 41"/>
                <a:gd name="T37" fmla="*/ 0 h 134"/>
                <a:gd name="T38" fmla="*/ 1 w 41"/>
                <a:gd name="T39" fmla="*/ 18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34">
                  <a:moveTo>
                    <a:pt x="8" y="134"/>
                  </a:moveTo>
                  <a:cubicBezTo>
                    <a:pt x="8" y="134"/>
                    <a:pt x="8" y="134"/>
                    <a:pt x="9" y="134"/>
                  </a:cubicBezTo>
                  <a:cubicBezTo>
                    <a:pt x="8" y="132"/>
                    <a:pt x="7" y="130"/>
                    <a:pt x="6" y="129"/>
                  </a:cubicBezTo>
                  <a:cubicBezTo>
                    <a:pt x="7" y="130"/>
                    <a:pt x="7" y="132"/>
                    <a:pt x="8" y="134"/>
                  </a:cubicBezTo>
                  <a:close/>
                  <a:moveTo>
                    <a:pt x="1" y="18"/>
                  </a:moveTo>
                  <a:cubicBezTo>
                    <a:pt x="0" y="26"/>
                    <a:pt x="0" y="33"/>
                    <a:pt x="0" y="40"/>
                  </a:cubicBezTo>
                  <a:cubicBezTo>
                    <a:pt x="0" y="41"/>
                    <a:pt x="0" y="41"/>
                    <a:pt x="0" y="41"/>
                  </a:cubicBezTo>
                  <a:cubicBezTo>
                    <a:pt x="0" y="43"/>
                    <a:pt x="0" y="44"/>
                    <a:pt x="0" y="46"/>
                  </a:cubicBezTo>
                  <a:cubicBezTo>
                    <a:pt x="0" y="80"/>
                    <a:pt x="1" y="108"/>
                    <a:pt x="5" y="123"/>
                  </a:cubicBezTo>
                  <a:cubicBezTo>
                    <a:pt x="5" y="124"/>
                    <a:pt x="5" y="125"/>
                    <a:pt x="5" y="126"/>
                  </a:cubicBezTo>
                  <a:cubicBezTo>
                    <a:pt x="5" y="126"/>
                    <a:pt x="6" y="127"/>
                    <a:pt x="6" y="128"/>
                  </a:cubicBezTo>
                  <a:cubicBezTo>
                    <a:pt x="6" y="128"/>
                    <a:pt x="6" y="127"/>
                    <a:pt x="6" y="127"/>
                  </a:cubicBezTo>
                  <a:cubicBezTo>
                    <a:pt x="7" y="130"/>
                    <a:pt x="8" y="132"/>
                    <a:pt x="9" y="134"/>
                  </a:cubicBezTo>
                  <a:cubicBezTo>
                    <a:pt x="16" y="131"/>
                    <a:pt x="22" y="128"/>
                    <a:pt x="29" y="125"/>
                  </a:cubicBezTo>
                  <a:cubicBezTo>
                    <a:pt x="30" y="120"/>
                    <a:pt x="30" y="115"/>
                    <a:pt x="30" y="111"/>
                  </a:cubicBezTo>
                  <a:cubicBezTo>
                    <a:pt x="30" y="110"/>
                    <a:pt x="30" y="110"/>
                    <a:pt x="30" y="110"/>
                  </a:cubicBezTo>
                  <a:cubicBezTo>
                    <a:pt x="30" y="110"/>
                    <a:pt x="30" y="110"/>
                    <a:pt x="30" y="110"/>
                  </a:cubicBezTo>
                  <a:cubicBezTo>
                    <a:pt x="33" y="79"/>
                    <a:pt x="36" y="49"/>
                    <a:pt x="38" y="28"/>
                  </a:cubicBezTo>
                  <a:cubicBezTo>
                    <a:pt x="40" y="14"/>
                    <a:pt x="41" y="3"/>
                    <a:pt x="41" y="0"/>
                  </a:cubicBezTo>
                  <a:cubicBezTo>
                    <a:pt x="28" y="6"/>
                    <a:pt x="14" y="12"/>
                    <a:pt x="1" y="1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68" name="Freeform 775">
              <a:extLst>
                <a:ext uri="{FF2B5EF4-FFF2-40B4-BE49-F238E27FC236}">
                  <a16:creationId xmlns:a16="http://schemas.microsoft.com/office/drawing/2014/main" id="{B3B980C2-4F5C-3693-180A-45DE7FA93268}"/>
                </a:ext>
              </a:extLst>
            </p:cNvPr>
            <p:cNvSpPr>
              <a:spLocks noEditPoints="1"/>
            </p:cNvSpPr>
            <p:nvPr userDrawn="1"/>
          </p:nvSpPr>
          <p:spPr bwMode="auto">
            <a:xfrm>
              <a:off x="3467" y="1972"/>
              <a:ext cx="59" cy="192"/>
            </a:xfrm>
            <a:custGeom>
              <a:avLst/>
              <a:gdLst>
                <a:gd name="T0" fmla="*/ 7 w 41"/>
                <a:gd name="T1" fmla="*/ 134 h 134"/>
                <a:gd name="T2" fmla="*/ 8 w 41"/>
                <a:gd name="T3" fmla="*/ 134 h 134"/>
                <a:gd name="T4" fmla="*/ 6 w 41"/>
                <a:gd name="T5" fmla="*/ 129 h 134"/>
                <a:gd name="T6" fmla="*/ 7 w 41"/>
                <a:gd name="T7" fmla="*/ 134 h 134"/>
                <a:gd name="T8" fmla="*/ 0 w 41"/>
                <a:gd name="T9" fmla="*/ 19 h 134"/>
                <a:gd name="T10" fmla="*/ 0 w 41"/>
                <a:gd name="T11" fmla="*/ 41 h 134"/>
                <a:gd name="T12" fmla="*/ 0 w 41"/>
                <a:gd name="T13" fmla="*/ 42 h 134"/>
                <a:gd name="T14" fmla="*/ 0 w 41"/>
                <a:gd name="T15" fmla="*/ 46 h 134"/>
                <a:gd name="T16" fmla="*/ 4 w 41"/>
                <a:gd name="T17" fmla="*/ 124 h 134"/>
                <a:gd name="T18" fmla="*/ 5 w 41"/>
                <a:gd name="T19" fmla="*/ 126 h 134"/>
                <a:gd name="T20" fmla="*/ 6 w 41"/>
                <a:gd name="T21" fmla="*/ 129 h 134"/>
                <a:gd name="T22" fmla="*/ 5 w 41"/>
                <a:gd name="T23" fmla="*/ 127 h 134"/>
                <a:gd name="T24" fmla="*/ 8 w 41"/>
                <a:gd name="T25" fmla="*/ 134 h 134"/>
                <a:gd name="T26" fmla="*/ 29 w 41"/>
                <a:gd name="T27" fmla="*/ 125 h 134"/>
                <a:gd name="T28" fmla="*/ 30 w 41"/>
                <a:gd name="T29" fmla="*/ 111 h 134"/>
                <a:gd name="T30" fmla="*/ 30 w 41"/>
                <a:gd name="T31" fmla="*/ 110 h 134"/>
                <a:gd name="T32" fmla="*/ 30 w 41"/>
                <a:gd name="T33" fmla="*/ 110 h 134"/>
                <a:gd name="T34" fmla="*/ 38 w 41"/>
                <a:gd name="T35" fmla="*/ 28 h 134"/>
                <a:gd name="T36" fmla="*/ 41 w 41"/>
                <a:gd name="T37" fmla="*/ 0 h 134"/>
                <a:gd name="T38" fmla="*/ 0 w 41"/>
                <a:gd name="T39" fmla="*/ 19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34">
                  <a:moveTo>
                    <a:pt x="7" y="134"/>
                  </a:moveTo>
                  <a:cubicBezTo>
                    <a:pt x="8" y="134"/>
                    <a:pt x="8" y="134"/>
                    <a:pt x="8" y="134"/>
                  </a:cubicBezTo>
                  <a:cubicBezTo>
                    <a:pt x="8" y="133"/>
                    <a:pt x="7" y="131"/>
                    <a:pt x="6" y="129"/>
                  </a:cubicBezTo>
                  <a:cubicBezTo>
                    <a:pt x="6" y="131"/>
                    <a:pt x="7" y="132"/>
                    <a:pt x="7" y="134"/>
                  </a:cubicBezTo>
                  <a:close/>
                  <a:moveTo>
                    <a:pt x="0" y="19"/>
                  </a:moveTo>
                  <a:cubicBezTo>
                    <a:pt x="0" y="26"/>
                    <a:pt x="0" y="34"/>
                    <a:pt x="0" y="41"/>
                  </a:cubicBezTo>
                  <a:cubicBezTo>
                    <a:pt x="0" y="42"/>
                    <a:pt x="0" y="42"/>
                    <a:pt x="0" y="42"/>
                  </a:cubicBezTo>
                  <a:cubicBezTo>
                    <a:pt x="0" y="43"/>
                    <a:pt x="0" y="45"/>
                    <a:pt x="0" y="46"/>
                  </a:cubicBezTo>
                  <a:cubicBezTo>
                    <a:pt x="0" y="81"/>
                    <a:pt x="1" y="109"/>
                    <a:pt x="4" y="124"/>
                  </a:cubicBezTo>
                  <a:cubicBezTo>
                    <a:pt x="4" y="124"/>
                    <a:pt x="4" y="125"/>
                    <a:pt x="5" y="126"/>
                  </a:cubicBezTo>
                  <a:cubicBezTo>
                    <a:pt x="5" y="127"/>
                    <a:pt x="5" y="128"/>
                    <a:pt x="6" y="129"/>
                  </a:cubicBezTo>
                  <a:cubicBezTo>
                    <a:pt x="6" y="128"/>
                    <a:pt x="5" y="128"/>
                    <a:pt x="5" y="127"/>
                  </a:cubicBezTo>
                  <a:cubicBezTo>
                    <a:pt x="7" y="131"/>
                    <a:pt x="8" y="133"/>
                    <a:pt x="8" y="134"/>
                  </a:cubicBezTo>
                  <a:cubicBezTo>
                    <a:pt x="15" y="131"/>
                    <a:pt x="22" y="128"/>
                    <a:pt x="29" y="125"/>
                  </a:cubicBezTo>
                  <a:cubicBezTo>
                    <a:pt x="29" y="121"/>
                    <a:pt x="29" y="116"/>
                    <a:pt x="30" y="111"/>
                  </a:cubicBezTo>
                  <a:cubicBezTo>
                    <a:pt x="30" y="111"/>
                    <a:pt x="30" y="111"/>
                    <a:pt x="30" y="110"/>
                  </a:cubicBezTo>
                  <a:cubicBezTo>
                    <a:pt x="30" y="110"/>
                    <a:pt x="30" y="110"/>
                    <a:pt x="30" y="110"/>
                  </a:cubicBezTo>
                  <a:cubicBezTo>
                    <a:pt x="32" y="80"/>
                    <a:pt x="35" y="50"/>
                    <a:pt x="38" y="28"/>
                  </a:cubicBezTo>
                  <a:cubicBezTo>
                    <a:pt x="39" y="14"/>
                    <a:pt x="41" y="4"/>
                    <a:pt x="41" y="0"/>
                  </a:cubicBezTo>
                  <a:cubicBezTo>
                    <a:pt x="27" y="6"/>
                    <a:pt x="14" y="13"/>
                    <a:pt x="0" y="1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69" name="Freeform 776">
              <a:extLst>
                <a:ext uri="{FF2B5EF4-FFF2-40B4-BE49-F238E27FC236}">
                  <a16:creationId xmlns:a16="http://schemas.microsoft.com/office/drawing/2014/main" id="{295509F2-22DA-19BB-408F-3705BA48553A}"/>
                </a:ext>
              </a:extLst>
            </p:cNvPr>
            <p:cNvSpPr>
              <a:spLocks noEditPoints="1"/>
            </p:cNvSpPr>
            <p:nvPr userDrawn="1"/>
          </p:nvSpPr>
          <p:spPr bwMode="auto">
            <a:xfrm>
              <a:off x="3851" y="1578"/>
              <a:ext cx="33" cy="156"/>
            </a:xfrm>
            <a:custGeom>
              <a:avLst/>
              <a:gdLst>
                <a:gd name="T0" fmla="*/ 9 w 23"/>
                <a:gd name="T1" fmla="*/ 98 h 109"/>
                <a:gd name="T2" fmla="*/ 9 w 23"/>
                <a:gd name="T3" fmla="*/ 98 h 109"/>
                <a:gd name="T4" fmla="*/ 9 w 23"/>
                <a:gd name="T5" fmla="*/ 98 h 109"/>
                <a:gd name="T6" fmla="*/ 9 w 23"/>
                <a:gd name="T7" fmla="*/ 98 h 109"/>
                <a:gd name="T8" fmla="*/ 17 w 23"/>
                <a:gd name="T9" fmla="*/ 48 h 109"/>
                <a:gd name="T10" fmla="*/ 14 w 23"/>
                <a:gd name="T11" fmla="*/ 37 h 109"/>
                <a:gd name="T12" fmla="*/ 17 w 23"/>
                <a:gd name="T13" fmla="*/ 22 h 109"/>
                <a:gd name="T14" fmla="*/ 14 w 23"/>
                <a:gd name="T15" fmla="*/ 9 h 109"/>
                <a:gd name="T16" fmla="*/ 14 w 23"/>
                <a:gd name="T17" fmla="*/ 9 h 109"/>
                <a:gd name="T18" fmla="*/ 12 w 23"/>
                <a:gd name="T19" fmla="*/ 1 h 109"/>
                <a:gd name="T20" fmla="*/ 11 w 23"/>
                <a:gd name="T21" fmla="*/ 0 h 109"/>
                <a:gd name="T22" fmla="*/ 0 w 23"/>
                <a:gd name="T23" fmla="*/ 10 h 109"/>
                <a:gd name="T24" fmla="*/ 0 w 23"/>
                <a:gd name="T25" fmla="*/ 18 h 109"/>
                <a:gd name="T26" fmla="*/ 0 w 23"/>
                <a:gd name="T27" fmla="*/ 19 h 109"/>
                <a:gd name="T28" fmla="*/ 0 w 23"/>
                <a:gd name="T29" fmla="*/ 19 h 109"/>
                <a:gd name="T30" fmla="*/ 0 w 23"/>
                <a:gd name="T31" fmla="*/ 19 h 109"/>
                <a:gd name="T32" fmla="*/ 0 w 23"/>
                <a:gd name="T33" fmla="*/ 36 h 109"/>
                <a:gd name="T34" fmla="*/ 5 w 23"/>
                <a:gd name="T35" fmla="*/ 86 h 109"/>
                <a:gd name="T36" fmla="*/ 5 w 23"/>
                <a:gd name="T37" fmla="*/ 86 h 109"/>
                <a:gd name="T38" fmla="*/ 6 w 23"/>
                <a:gd name="T39" fmla="*/ 90 h 109"/>
                <a:gd name="T40" fmla="*/ 6 w 23"/>
                <a:gd name="T41" fmla="*/ 91 h 109"/>
                <a:gd name="T42" fmla="*/ 9 w 23"/>
                <a:gd name="T43" fmla="*/ 97 h 109"/>
                <a:gd name="T44" fmla="*/ 9 w 23"/>
                <a:gd name="T45" fmla="*/ 98 h 109"/>
                <a:gd name="T46" fmla="*/ 9 w 23"/>
                <a:gd name="T47" fmla="*/ 98 h 109"/>
                <a:gd name="T48" fmla="*/ 9 w 23"/>
                <a:gd name="T49" fmla="*/ 98 h 109"/>
                <a:gd name="T50" fmla="*/ 9 w 23"/>
                <a:gd name="T51" fmla="*/ 98 h 109"/>
                <a:gd name="T52" fmla="*/ 11 w 23"/>
                <a:gd name="T53" fmla="*/ 100 h 109"/>
                <a:gd name="T54" fmla="*/ 11 w 23"/>
                <a:gd name="T55" fmla="*/ 100 h 109"/>
                <a:gd name="T56" fmla="*/ 10 w 23"/>
                <a:gd name="T57" fmla="*/ 98 h 109"/>
                <a:gd name="T58" fmla="*/ 11 w 23"/>
                <a:gd name="T59" fmla="*/ 100 h 109"/>
                <a:gd name="T60" fmla="*/ 12 w 23"/>
                <a:gd name="T61" fmla="*/ 101 h 109"/>
                <a:gd name="T62" fmla="*/ 15 w 23"/>
                <a:gd name="T63" fmla="*/ 109 h 109"/>
                <a:gd name="T64" fmla="*/ 22 w 23"/>
                <a:gd name="T65" fmla="*/ 102 h 109"/>
                <a:gd name="T66" fmla="*/ 22 w 23"/>
                <a:gd name="T67" fmla="*/ 96 h 109"/>
                <a:gd name="T68" fmla="*/ 22 w 23"/>
                <a:gd name="T69" fmla="*/ 96 h 109"/>
                <a:gd name="T70" fmla="*/ 22 w 23"/>
                <a:gd name="T71" fmla="*/ 92 h 109"/>
                <a:gd name="T72" fmla="*/ 22 w 23"/>
                <a:gd name="T73" fmla="*/ 90 h 109"/>
                <a:gd name="T74" fmla="*/ 22 w 23"/>
                <a:gd name="T75" fmla="*/ 81 h 109"/>
                <a:gd name="T76" fmla="*/ 22 w 23"/>
                <a:gd name="T77" fmla="*/ 80 h 109"/>
                <a:gd name="T78" fmla="*/ 22 w 23"/>
                <a:gd name="T79" fmla="*/ 76 h 109"/>
                <a:gd name="T80" fmla="*/ 23 w 23"/>
                <a:gd name="T81" fmla="*/ 56 h 109"/>
                <a:gd name="T82" fmla="*/ 20 w 23"/>
                <a:gd name="T83" fmla="*/ 52 h 109"/>
                <a:gd name="T84" fmla="*/ 20 w 23"/>
                <a:gd name="T85" fmla="*/ 53 h 109"/>
                <a:gd name="T86" fmla="*/ 17 w 23"/>
                <a:gd name="T87" fmla="*/ 48 h 109"/>
                <a:gd name="T88" fmla="*/ 13 w 23"/>
                <a:gd name="T89" fmla="*/ 43 h 109"/>
                <a:gd name="T90" fmla="*/ 13 w 23"/>
                <a:gd name="T91" fmla="*/ 43 h 109"/>
                <a:gd name="T92" fmla="*/ 17 w 23"/>
                <a:gd name="T93" fmla="*/ 40 h 109"/>
                <a:gd name="T94" fmla="*/ 13 w 23"/>
                <a:gd name="T95" fmla="*/ 43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 h="109">
                  <a:moveTo>
                    <a:pt x="9" y="98"/>
                  </a:moveTo>
                  <a:cubicBezTo>
                    <a:pt x="9" y="98"/>
                    <a:pt x="9" y="98"/>
                    <a:pt x="9" y="98"/>
                  </a:cubicBezTo>
                  <a:cubicBezTo>
                    <a:pt x="9" y="98"/>
                    <a:pt x="9" y="98"/>
                    <a:pt x="9" y="98"/>
                  </a:cubicBezTo>
                  <a:cubicBezTo>
                    <a:pt x="9" y="98"/>
                    <a:pt x="9" y="98"/>
                    <a:pt x="9" y="98"/>
                  </a:cubicBezTo>
                  <a:close/>
                  <a:moveTo>
                    <a:pt x="17" y="48"/>
                  </a:moveTo>
                  <a:cubicBezTo>
                    <a:pt x="20" y="45"/>
                    <a:pt x="22" y="42"/>
                    <a:pt x="14" y="37"/>
                  </a:cubicBezTo>
                  <a:cubicBezTo>
                    <a:pt x="19" y="36"/>
                    <a:pt x="19" y="29"/>
                    <a:pt x="17" y="22"/>
                  </a:cubicBezTo>
                  <a:cubicBezTo>
                    <a:pt x="17" y="18"/>
                    <a:pt x="15" y="13"/>
                    <a:pt x="14" y="9"/>
                  </a:cubicBezTo>
                  <a:cubicBezTo>
                    <a:pt x="14" y="9"/>
                    <a:pt x="14" y="9"/>
                    <a:pt x="14" y="9"/>
                  </a:cubicBezTo>
                  <a:cubicBezTo>
                    <a:pt x="13" y="5"/>
                    <a:pt x="12" y="3"/>
                    <a:pt x="12" y="1"/>
                  </a:cubicBezTo>
                  <a:cubicBezTo>
                    <a:pt x="10" y="9"/>
                    <a:pt x="11" y="5"/>
                    <a:pt x="11" y="0"/>
                  </a:cubicBezTo>
                  <a:cubicBezTo>
                    <a:pt x="8" y="3"/>
                    <a:pt x="4" y="7"/>
                    <a:pt x="0" y="10"/>
                  </a:cubicBezTo>
                  <a:cubicBezTo>
                    <a:pt x="0" y="13"/>
                    <a:pt x="0" y="15"/>
                    <a:pt x="0" y="18"/>
                  </a:cubicBezTo>
                  <a:cubicBezTo>
                    <a:pt x="0" y="18"/>
                    <a:pt x="0" y="18"/>
                    <a:pt x="0" y="19"/>
                  </a:cubicBezTo>
                  <a:cubicBezTo>
                    <a:pt x="0" y="19"/>
                    <a:pt x="0" y="19"/>
                    <a:pt x="0" y="19"/>
                  </a:cubicBezTo>
                  <a:cubicBezTo>
                    <a:pt x="0" y="19"/>
                    <a:pt x="0" y="19"/>
                    <a:pt x="0" y="19"/>
                  </a:cubicBezTo>
                  <a:cubicBezTo>
                    <a:pt x="0" y="24"/>
                    <a:pt x="0" y="30"/>
                    <a:pt x="0" y="36"/>
                  </a:cubicBezTo>
                  <a:cubicBezTo>
                    <a:pt x="1" y="55"/>
                    <a:pt x="2" y="74"/>
                    <a:pt x="5" y="86"/>
                  </a:cubicBezTo>
                  <a:cubicBezTo>
                    <a:pt x="5" y="86"/>
                    <a:pt x="5" y="86"/>
                    <a:pt x="5" y="86"/>
                  </a:cubicBezTo>
                  <a:cubicBezTo>
                    <a:pt x="5" y="87"/>
                    <a:pt x="6" y="89"/>
                    <a:pt x="6" y="90"/>
                  </a:cubicBezTo>
                  <a:cubicBezTo>
                    <a:pt x="6" y="90"/>
                    <a:pt x="6" y="91"/>
                    <a:pt x="6" y="91"/>
                  </a:cubicBezTo>
                  <a:cubicBezTo>
                    <a:pt x="7" y="94"/>
                    <a:pt x="8" y="96"/>
                    <a:pt x="9" y="97"/>
                  </a:cubicBezTo>
                  <a:cubicBezTo>
                    <a:pt x="9" y="98"/>
                    <a:pt x="9" y="98"/>
                    <a:pt x="9" y="98"/>
                  </a:cubicBezTo>
                  <a:cubicBezTo>
                    <a:pt x="9" y="98"/>
                    <a:pt x="9" y="98"/>
                    <a:pt x="9" y="98"/>
                  </a:cubicBezTo>
                  <a:cubicBezTo>
                    <a:pt x="9" y="98"/>
                    <a:pt x="9" y="98"/>
                    <a:pt x="9" y="98"/>
                  </a:cubicBezTo>
                  <a:cubicBezTo>
                    <a:pt x="9" y="98"/>
                    <a:pt x="9" y="98"/>
                    <a:pt x="9" y="98"/>
                  </a:cubicBezTo>
                  <a:cubicBezTo>
                    <a:pt x="10" y="99"/>
                    <a:pt x="11" y="99"/>
                    <a:pt x="11" y="100"/>
                  </a:cubicBezTo>
                  <a:cubicBezTo>
                    <a:pt x="12" y="100"/>
                    <a:pt x="12" y="100"/>
                    <a:pt x="11" y="100"/>
                  </a:cubicBezTo>
                  <a:cubicBezTo>
                    <a:pt x="11" y="99"/>
                    <a:pt x="10" y="99"/>
                    <a:pt x="10" y="98"/>
                  </a:cubicBezTo>
                  <a:cubicBezTo>
                    <a:pt x="10" y="99"/>
                    <a:pt x="10" y="99"/>
                    <a:pt x="11" y="100"/>
                  </a:cubicBezTo>
                  <a:cubicBezTo>
                    <a:pt x="11" y="100"/>
                    <a:pt x="11" y="101"/>
                    <a:pt x="12" y="101"/>
                  </a:cubicBezTo>
                  <a:cubicBezTo>
                    <a:pt x="13" y="104"/>
                    <a:pt x="14" y="106"/>
                    <a:pt x="15" y="109"/>
                  </a:cubicBezTo>
                  <a:cubicBezTo>
                    <a:pt x="17" y="107"/>
                    <a:pt x="20" y="105"/>
                    <a:pt x="22" y="102"/>
                  </a:cubicBezTo>
                  <a:cubicBezTo>
                    <a:pt x="22" y="100"/>
                    <a:pt x="22" y="98"/>
                    <a:pt x="22" y="96"/>
                  </a:cubicBezTo>
                  <a:cubicBezTo>
                    <a:pt x="22" y="96"/>
                    <a:pt x="22" y="96"/>
                    <a:pt x="22" y="96"/>
                  </a:cubicBezTo>
                  <a:cubicBezTo>
                    <a:pt x="22" y="94"/>
                    <a:pt x="22" y="93"/>
                    <a:pt x="22" y="92"/>
                  </a:cubicBezTo>
                  <a:cubicBezTo>
                    <a:pt x="22" y="91"/>
                    <a:pt x="22" y="90"/>
                    <a:pt x="22" y="90"/>
                  </a:cubicBezTo>
                  <a:cubicBezTo>
                    <a:pt x="22" y="87"/>
                    <a:pt x="22" y="84"/>
                    <a:pt x="22" y="81"/>
                  </a:cubicBezTo>
                  <a:cubicBezTo>
                    <a:pt x="22" y="81"/>
                    <a:pt x="22" y="80"/>
                    <a:pt x="22" y="80"/>
                  </a:cubicBezTo>
                  <a:cubicBezTo>
                    <a:pt x="22" y="78"/>
                    <a:pt x="22" y="77"/>
                    <a:pt x="22" y="76"/>
                  </a:cubicBezTo>
                  <a:cubicBezTo>
                    <a:pt x="22" y="65"/>
                    <a:pt x="23" y="57"/>
                    <a:pt x="23" y="56"/>
                  </a:cubicBezTo>
                  <a:cubicBezTo>
                    <a:pt x="22" y="54"/>
                    <a:pt x="21" y="53"/>
                    <a:pt x="20" y="52"/>
                  </a:cubicBezTo>
                  <a:cubicBezTo>
                    <a:pt x="20" y="53"/>
                    <a:pt x="20" y="53"/>
                    <a:pt x="20" y="53"/>
                  </a:cubicBezTo>
                  <a:cubicBezTo>
                    <a:pt x="9" y="53"/>
                    <a:pt x="14" y="51"/>
                    <a:pt x="17" y="48"/>
                  </a:cubicBezTo>
                  <a:moveTo>
                    <a:pt x="13" y="43"/>
                  </a:moveTo>
                  <a:cubicBezTo>
                    <a:pt x="13" y="43"/>
                    <a:pt x="13" y="43"/>
                    <a:pt x="13" y="43"/>
                  </a:cubicBezTo>
                  <a:cubicBezTo>
                    <a:pt x="15" y="42"/>
                    <a:pt x="16" y="42"/>
                    <a:pt x="17" y="40"/>
                  </a:cubicBezTo>
                  <a:cubicBezTo>
                    <a:pt x="13" y="40"/>
                    <a:pt x="13" y="42"/>
                    <a:pt x="13" y="4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70" name="Freeform 777">
              <a:extLst>
                <a:ext uri="{FF2B5EF4-FFF2-40B4-BE49-F238E27FC236}">
                  <a16:creationId xmlns:a16="http://schemas.microsoft.com/office/drawing/2014/main" id="{498CB1D8-237F-D6F7-131C-543A2B9850BC}"/>
                </a:ext>
              </a:extLst>
            </p:cNvPr>
            <p:cNvSpPr>
              <a:spLocks noEditPoints="1"/>
            </p:cNvSpPr>
            <p:nvPr userDrawn="1"/>
          </p:nvSpPr>
          <p:spPr bwMode="auto">
            <a:xfrm>
              <a:off x="3746" y="1713"/>
              <a:ext cx="46" cy="154"/>
            </a:xfrm>
            <a:custGeom>
              <a:avLst/>
              <a:gdLst>
                <a:gd name="T0" fmla="*/ 7 w 32"/>
                <a:gd name="T1" fmla="*/ 107 h 107"/>
                <a:gd name="T2" fmla="*/ 8 w 32"/>
                <a:gd name="T3" fmla="*/ 107 h 107"/>
                <a:gd name="T4" fmla="*/ 6 w 32"/>
                <a:gd name="T5" fmla="*/ 103 h 107"/>
                <a:gd name="T6" fmla="*/ 7 w 32"/>
                <a:gd name="T7" fmla="*/ 107 h 107"/>
                <a:gd name="T8" fmla="*/ 0 w 32"/>
                <a:gd name="T9" fmla="*/ 15 h 107"/>
                <a:gd name="T10" fmla="*/ 0 w 32"/>
                <a:gd name="T11" fmla="*/ 33 h 107"/>
                <a:gd name="T12" fmla="*/ 0 w 32"/>
                <a:gd name="T13" fmla="*/ 33 h 107"/>
                <a:gd name="T14" fmla="*/ 0 w 32"/>
                <a:gd name="T15" fmla="*/ 37 h 107"/>
                <a:gd name="T16" fmla="*/ 4 w 32"/>
                <a:gd name="T17" fmla="*/ 98 h 107"/>
                <a:gd name="T18" fmla="*/ 5 w 32"/>
                <a:gd name="T19" fmla="*/ 100 h 107"/>
                <a:gd name="T20" fmla="*/ 6 w 32"/>
                <a:gd name="T21" fmla="*/ 103 h 107"/>
                <a:gd name="T22" fmla="*/ 5 w 32"/>
                <a:gd name="T23" fmla="*/ 101 h 107"/>
                <a:gd name="T24" fmla="*/ 8 w 32"/>
                <a:gd name="T25" fmla="*/ 107 h 107"/>
                <a:gd name="T26" fmla="*/ 24 w 32"/>
                <a:gd name="T27" fmla="*/ 100 h 107"/>
                <a:gd name="T28" fmla="*/ 24 w 32"/>
                <a:gd name="T29" fmla="*/ 89 h 107"/>
                <a:gd name="T30" fmla="*/ 24 w 32"/>
                <a:gd name="T31" fmla="*/ 88 h 107"/>
                <a:gd name="T32" fmla="*/ 24 w 32"/>
                <a:gd name="T33" fmla="*/ 88 h 107"/>
                <a:gd name="T34" fmla="*/ 30 w 32"/>
                <a:gd name="T35" fmla="*/ 22 h 107"/>
                <a:gd name="T36" fmla="*/ 32 w 32"/>
                <a:gd name="T37" fmla="*/ 0 h 107"/>
                <a:gd name="T38" fmla="*/ 0 w 32"/>
                <a:gd name="T39" fmla="*/ 15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107">
                  <a:moveTo>
                    <a:pt x="7" y="107"/>
                  </a:moveTo>
                  <a:cubicBezTo>
                    <a:pt x="7" y="107"/>
                    <a:pt x="7" y="107"/>
                    <a:pt x="8" y="107"/>
                  </a:cubicBezTo>
                  <a:cubicBezTo>
                    <a:pt x="7" y="106"/>
                    <a:pt x="6" y="104"/>
                    <a:pt x="6" y="103"/>
                  </a:cubicBezTo>
                  <a:cubicBezTo>
                    <a:pt x="6" y="104"/>
                    <a:pt x="6" y="106"/>
                    <a:pt x="7" y="107"/>
                  </a:cubicBezTo>
                  <a:close/>
                  <a:moveTo>
                    <a:pt x="0" y="15"/>
                  </a:moveTo>
                  <a:cubicBezTo>
                    <a:pt x="0" y="21"/>
                    <a:pt x="0" y="27"/>
                    <a:pt x="0" y="33"/>
                  </a:cubicBezTo>
                  <a:cubicBezTo>
                    <a:pt x="0" y="33"/>
                    <a:pt x="0" y="33"/>
                    <a:pt x="0" y="33"/>
                  </a:cubicBezTo>
                  <a:cubicBezTo>
                    <a:pt x="0" y="35"/>
                    <a:pt x="0" y="36"/>
                    <a:pt x="0" y="37"/>
                  </a:cubicBezTo>
                  <a:cubicBezTo>
                    <a:pt x="0" y="65"/>
                    <a:pt x="1" y="87"/>
                    <a:pt x="4" y="98"/>
                  </a:cubicBezTo>
                  <a:cubicBezTo>
                    <a:pt x="4" y="99"/>
                    <a:pt x="4" y="100"/>
                    <a:pt x="5" y="100"/>
                  </a:cubicBezTo>
                  <a:cubicBezTo>
                    <a:pt x="5" y="101"/>
                    <a:pt x="5" y="102"/>
                    <a:pt x="6" y="103"/>
                  </a:cubicBezTo>
                  <a:cubicBezTo>
                    <a:pt x="5" y="102"/>
                    <a:pt x="5" y="102"/>
                    <a:pt x="5" y="101"/>
                  </a:cubicBezTo>
                  <a:cubicBezTo>
                    <a:pt x="6" y="104"/>
                    <a:pt x="7" y="106"/>
                    <a:pt x="8" y="107"/>
                  </a:cubicBezTo>
                  <a:cubicBezTo>
                    <a:pt x="13" y="104"/>
                    <a:pt x="18" y="102"/>
                    <a:pt x="24" y="100"/>
                  </a:cubicBezTo>
                  <a:cubicBezTo>
                    <a:pt x="24" y="96"/>
                    <a:pt x="24" y="92"/>
                    <a:pt x="24" y="89"/>
                  </a:cubicBezTo>
                  <a:cubicBezTo>
                    <a:pt x="24" y="88"/>
                    <a:pt x="24" y="88"/>
                    <a:pt x="24" y="88"/>
                  </a:cubicBezTo>
                  <a:cubicBezTo>
                    <a:pt x="24" y="88"/>
                    <a:pt x="24" y="88"/>
                    <a:pt x="24" y="88"/>
                  </a:cubicBezTo>
                  <a:cubicBezTo>
                    <a:pt x="26" y="63"/>
                    <a:pt x="28" y="39"/>
                    <a:pt x="30" y="22"/>
                  </a:cubicBezTo>
                  <a:cubicBezTo>
                    <a:pt x="31" y="11"/>
                    <a:pt x="32" y="3"/>
                    <a:pt x="32" y="0"/>
                  </a:cubicBezTo>
                  <a:cubicBezTo>
                    <a:pt x="21" y="5"/>
                    <a:pt x="11" y="10"/>
                    <a:pt x="0" y="1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71" name="Freeform 778">
              <a:extLst>
                <a:ext uri="{FF2B5EF4-FFF2-40B4-BE49-F238E27FC236}">
                  <a16:creationId xmlns:a16="http://schemas.microsoft.com/office/drawing/2014/main" id="{E27F4C80-E911-3743-FC5A-9C8013790F70}"/>
                </a:ext>
              </a:extLst>
            </p:cNvPr>
            <p:cNvSpPr>
              <a:spLocks noEditPoints="1"/>
            </p:cNvSpPr>
            <p:nvPr userDrawn="1"/>
          </p:nvSpPr>
          <p:spPr bwMode="auto">
            <a:xfrm>
              <a:off x="3957" y="1434"/>
              <a:ext cx="22" cy="175"/>
            </a:xfrm>
            <a:custGeom>
              <a:avLst/>
              <a:gdLst>
                <a:gd name="T0" fmla="*/ 3 w 15"/>
                <a:gd name="T1" fmla="*/ 122 h 122"/>
                <a:gd name="T2" fmla="*/ 3 w 15"/>
                <a:gd name="T3" fmla="*/ 121 h 122"/>
                <a:gd name="T4" fmla="*/ 2 w 15"/>
                <a:gd name="T5" fmla="*/ 117 h 122"/>
                <a:gd name="T6" fmla="*/ 3 w 15"/>
                <a:gd name="T7" fmla="*/ 122 h 122"/>
                <a:gd name="T8" fmla="*/ 0 w 15"/>
                <a:gd name="T9" fmla="*/ 16 h 122"/>
                <a:gd name="T10" fmla="*/ 0 w 15"/>
                <a:gd name="T11" fmla="*/ 37 h 122"/>
                <a:gd name="T12" fmla="*/ 0 w 15"/>
                <a:gd name="T13" fmla="*/ 37 h 122"/>
                <a:gd name="T14" fmla="*/ 0 w 15"/>
                <a:gd name="T15" fmla="*/ 41 h 122"/>
                <a:gd name="T16" fmla="*/ 1 w 15"/>
                <a:gd name="T17" fmla="*/ 112 h 122"/>
                <a:gd name="T18" fmla="*/ 2 w 15"/>
                <a:gd name="T19" fmla="*/ 114 h 122"/>
                <a:gd name="T20" fmla="*/ 2 w 15"/>
                <a:gd name="T21" fmla="*/ 117 h 122"/>
                <a:gd name="T22" fmla="*/ 2 w 15"/>
                <a:gd name="T23" fmla="*/ 115 h 122"/>
                <a:gd name="T24" fmla="*/ 3 w 15"/>
                <a:gd name="T25" fmla="*/ 121 h 122"/>
                <a:gd name="T26" fmla="*/ 11 w 15"/>
                <a:gd name="T27" fmla="*/ 113 h 122"/>
                <a:gd name="T28" fmla="*/ 11 w 15"/>
                <a:gd name="T29" fmla="*/ 101 h 122"/>
                <a:gd name="T30" fmla="*/ 11 w 15"/>
                <a:gd name="T31" fmla="*/ 99 h 122"/>
                <a:gd name="T32" fmla="*/ 11 w 15"/>
                <a:gd name="T33" fmla="*/ 99 h 122"/>
                <a:gd name="T34" fmla="*/ 14 w 15"/>
                <a:gd name="T35" fmla="*/ 25 h 122"/>
                <a:gd name="T36" fmla="*/ 15 w 15"/>
                <a:gd name="T37" fmla="*/ 0 h 122"/>
                <a:gd name="T38" fmla="*/ 0 w 15"/>
                <a:gd name="T39" fmla="*/ 1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122">
                  <a:moveTo>
                    <a:pt x="3" y="122"/>
                  </a:moveTo>
                  <a:cubicBezTo>
                    <a:pt x="3" y="121"/>
                    <a:pt x="3" y="121"/>
                    <a:pt x="3" y="121"/>
                  </a:cubicBezTo>
                  <a:cubicBezTo>
                    <a:pt x="3" y="120"/>
                    <a:pt x="2" y="118"/>
                    <a:pt x="2" y="117"/>
                  </a:cubicBezTo>
                  <a:cubicBezTo>
                    <a:pt x="2" y="118"/>
                    <a:pt x="2" y="120"/>
                    <a:pt x="3" y="122"/>
                  </a:cubicBezTo>
                  <a:close/>
                  <a:moveTo>
                    <a:pt x="0" y="16"/>
                  </a:moveTo>
                  <a:cubicBezTo>
                    <a:pt x="0" y="23"/>
                    <a:pt x="0" y="30"/>
                    <a:pt x="0" y="37"/>
                  </a:cubicBezTo>
                  <a:cubicBezTo>
                    <a:pt x="0" y="37"/>
                    <a:pt x="0" y="37"/>
                    <a:pt x="0" y="37"/>
                  </a:cubicBezTo>
                  <a:cubicBezTo>
                    <a:pt x="0" y="39"/>
                    <a:pt x="0" y="40"/>
                    <a:pt x="0" y="41"/>
                  </a:cubicBezTo>
                  <a:cubicBezTo>
                    <a:pt x="0" y="73"/>
                    <a:pt x="0" y="98"/>
                    <a:pt x="1" y="112"/>
                  </a:cubicBezTo>
                  <a:cubicBezTo>
                    <a:pt x="1" y="112"/>
                    <a:pt x="2" y="113"/>
                    <a:pt x="2" y="114"/>
                  </a:cubicBezTo>
                  <a:cubicBezTo>
                    <a:pt x="2" y="114"/>
                    <a:pt x="2" y="115"/>
                    <a:pt x="2" y="117"/>
                  </a:cubicBezTo>
                  <a:cubicBezTo>
                    <a:pt x="2" y="116"/>
                    <a:pt x="2" y="115"/>
                    <a:pt x="2" y="115"/>
                  </a:cubicBezTo>
                  <a:cubicBezTo>
                    <a:pt x="2" y="118"/>
                    <a:pt x="3" y="120"/>
                    <a:pt x="3" y="121"/>
                  </a:cubicBezTo>
                  <a:cubicBezTo>
                    <a:pt x="6" y="119"/>
                    <a:pt x="8" y="116"/>
                    <a:pt x="11" y="113"/>
                  </a:cubicBezTo>
                  <a:cubicBezTo>
                    <a:pt x="11" y="109"/>
                    <a:pt x="11" y="105"/>
                    <a:pt x="11" y="101"/>
                  </a:cubicBezTo>
                  <a:cubicBezTo>
                    <a:pt x="11" y="100"/>
                    <a:pt x="11" y="100"/>
                    <a:pt x="11" y="99"/>
                  </a:cubicBezTo>
                  <a:cubicBezTo>
                    <a:pt x="11" y="99"/>
                    <a:pt x="11" y="99"/>
                    <a:pt x="11" y="99"/>
                  </a:cubicBezTo>
                  <a:cubicBezTo>
                    <a:pt x="12" y="72"/>
                    <a:pt x="13" y="44"/>
                    <a:pt x="14" y="25"/>
                  </a:cubicBezTo>
                  <a:cubicBezTo>
                    <a:pt x="15" y="12"/>
                    <a:pt x="15" y="3"/>
                    <a:pt x="15" y="0"/>
                  </a:cubicBezTo>
                  <a:cubicBezTo>
                    <a:pt x="10" y="5"/>
                    <a:pt x="5" y="11"/>
                    <a:pt x="0" y="1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72" name="Freeform 779">
              <a:extLst>
                <a:ext uri="{FF2B5EF4-FFF2-40B4-BE49-F238E27FC236}">
                  <a16:creationId xmlns:a16="http://schemas.microsoft.com/office/drawing/2014/main" id="{880134D8-1D19-26E4-1B3F-EB8802C26ADA}"/>
                </a:ext>
              </a:extLst>
            </p:cNvPr>
            <p:cNvSpPr>
              <a:spLocks noEditPoints="1"/>
            </p:cNvSpPr>
            <p:nvPr userDrawn="1"/>
          </p:nvSpPr>
          <p:spPr bwMode="auto">
            <a:xfrm>
              <a:off x="4033" y="1317"/>
              <a:ext cx="46" cy="158"/>
            </a:xfrm>
            <a:custGeom>
              <a:avLst/>
              <a:gdLst>
                <a:gd name="T0" fmla="*/ 17 w 32"/>
                <a:gd name="T1" fmla="*/ 48 h 110"/>
                <a:gd name="T2" fmla="*/ 18 w 32"/>
                <a:gd name="T3" fmla="*/ 48 h 110"/>
                <a:gd name="T4" fmla="*/ 21 w 32"/>
                <a:gd name="T5" fmla="*/ 44 h 110"/>
                <a:gd name="T6" fmla="*/ 17 w 32"/>
                <a:gd name="T7" fmla="*/ 48 h 110"/>
                <a:gd name="T8" fmla="*/ 31 w 32"/>
                <a:gd name="T9" fmla="*/ 84 h 110"/>
                <a:gd name="T10" fmla="*/ 31 w 32"/>
                <a:gd name="T11" fmla="*/ 84 h 110"/>
                <a:gd name="T12" fmla="*/ 31 w 32"/>
                <a:gd name="T13" fmla="*/ 82 h 110"/>
                <a:gd name="T14" fmla="*/ 31 w 32"/>
                <a:gd name="T15" fmla="*/ 81 h 110"/>
                <a:gd name="T16" fmla="*/ 29 w 32"/>
                <a:gd name="T17" fmla="*/ 61 h 110"/>
                <a:gd name="T18" fmla="*/ 26 w 32"/>
                <a:gd name="T19" fmla="*/ 58 h 110"/>
                <a:gd name="T20" fmla="*/ 26 w 32"/>
                <a:gd name="T21" fmla="*/ 59 h 110"/>
                <a:gd name="T22" fmla="*/ 22 w 32"/>
                <a:gd name="T23" fmla="*/ 53 h 110"/>
                <a:gd name="T24" fmla="*/ 22 w 32"/>
                <a:gd name="T25" fmla="*/ 53 h 110"/>
                <a:gd name="T26" fmla="*/ 18 w 32"/>
                <a:gd name="T27" fmla="*/ 41 h 110"/>
                <a:gd name="T28" fmla="*/ 19 w 32"/>
                <a:gd name="T29" fmla="*/ 24 h 110"/>
                <a:gd name="T30" fmla="*/ 16 w 32"/>
                <a:gd name="T31" fmla="*/ 16 h 110"/>
                <a:gd name="T32" fmla="*/ 14 w 32"/>
                <a:gd name="T33" fmla="*/ 12 h 110"/>
                <a:gd name="T34" fmla="*/ 14 w 32"/>
                <a:gd name="T35" fmla="*/ 11 h 110"/>
                <a:gd name="T36" fmla="*/ 14 w 32"/>
                <a:gd name="T37" fmla="*/ 10 h 110"/>
                <a:gd name="T38" fmla="*/ 13 w 32"/>
                <a:gd name="T39" fmla="*/ 9 h 110"/>
                <a:gd name="T40" fmla="*/ 10 w 32"/>
                <a:gd name="T41" fmla="*/ 1 h 110"/>
                <a:gd name="T42" fmla="*/ 9 w 32"/>
                <a:gd name="T43" fmla="*/ 0 h 110"/>
                <a:gd name="T44" fmla="*/ 0 w 32"/>
                <a:gd name="T45" fmla="*/ 13 h 110"/>
                <a:gd name="T46" fmla="*/ 1 w 32"/>
                <a:gd name="T47" fmla="*/ 21 h 110"/>
                <a:gd name="T48" fmla="*/ 1 w 32"/>
                <a:gd name="T49" fmla="*/ 22 h 110"/>
                <a:gd name="T50" fmla="*/ 1 w 32"/>
                <a:gd name="T51" fmla="*/ 22 h 110"/>
                <a:gd name="T52" fmla="*/ 1 w 32"/>
                <a:gd name="T53" fmla="*/ 22 h 110"/>
                <a:gd name="T54" fmla="*/ 2 w 32"/>
                <a:gd name="T55" fmla="*/ 30 h 110"/>
                <a:gd name="T56" fmla="*/ 2 w 32"/>
                <a:gd name="T57" fmla="*/ 32 h 110"/>
                <a:gd name="T58" fmla="*/ 3 w 32"/>
                <a:gd name="T59" fmla="*/ 38 h 110"/>
                <a:gd name="T60" fmla="*/ 3 w 32"/>
                <a:gd name="T61" fmla="*/ 41 h 110"/>
                <a:gd name="T62" fmla="*/ 16 w 32"/>
                <a:gd name="T63" fmla="*/ 97 h 110"/>
                <a:gd name="T64" fmla="*/ 16 w 32"/>
                <a:gd name="T65" fmla="*/ 97 h 110"/>
                <a:gd name="T66" fmla="*/ 17 w 32"/>
                <a:gd name="T67" fmla="*/ 101 h 110"/>
                <a:gd name="T68" fmla="*/ 18 w 32"/>
                <a:gd name="T69" fmla="*/ 103 h 110"/>
                <a:gd name="T70" fmla="*/ 18 w 32"/>
                <a:gd name="T71" fmla="*/ 103 h 110"/>
                <a:gd name="T72" fmla="*/ 18 w 32"/>
                <a:gd name="T73" fmla="*/ 104 h 110"/>
                <a:gd name="T74" fmla="*/ 19 w 32"/>
                <a:gd name="T75" fmla="*/ 105 h 110"/>
                <a:gd name="T76" fmla="*/ 19 w 32"/>
                <a:gd name="T77" fmla="*/ 106 h 110"/>
                <a:gd name="T78" fmla="*/ 32 w 32"/>
                <a:gd name="T79" fmla="*/ 88 h 110"/>
                <a:gd name="T80" fmla="*/ 31 w 32"/>
                <a:gd name="T81" fmla="*/ 84 h 110"/>
                <a:gd name="T82" fmla="*/ 22 w 32"/>
                <a:gd name="T83" fmla="*/ 110 h 110"/>
                <a:gd name="T84" fmla="*/ 22 w 32"/>
                <a:gd name="T85" fmla="*/ 110 h 110"/>
                <a:gd name="T86" fmla="*/ 22 w 32"/>
                <a:gd name="T87" fmla="*/ 110 h 110"/>
                <a:gd name="T88" fmla="*/ 22 w 32"/>
                <a:gd name="T89" fmla="*/ 110 h 110"/>
                <a:gd name="T90" fmla="*/ 22 w 32"/>
                <a:gd name="T91" fmla="*/ 110 h 110"/>
                <a:gd name="T92" fmla="*/ 22 w 32"/>
                <a:gd name="T93" fmla="*/ 110 h 110"/>
                <a:gd name="T94" fmla="*/ 22 w 32"/>
                <a:gd name="T95"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 h="110">
                  <a:moveTo>
                    <a:pt x="17" y="48"/>
                  </a:moveTo>
                  <a:cubicBezTo>
                    <a:pt x="17" y="48"/>
                    <a:pt x="18" y="48"/>
                    <a:pt x="18" y="48"/>
                  </a:cubicBezTo>
                  <a:cubicBezTo>
                    <a:pt x="19" y="47"/>
                    <a:pt x="20" y="46"/>
                    <a:pt x="21" y="44"/>
                  </a:cubicBezTo>
                  <a:cubicBezTo>
                    <a:pt x="17" y="45"/>
                    <a:pt x="17" y="47"/>
                    <a:pt x="17" y="48"/>
                  </a:cubicBezTo>
                  <a:close/>
                  <a:moveTo>
                    <a:pt x="31" y="84"/>
                  </a:moveTo>
                  <a:cubicBezTo>
                    <a:pt x="31" y="84"/>
                    <a:pt x="31" y="84"/>
                    <a:pt x="31" y="84"/>
                  </a:cubicBezTo>
                  <a:cubicBezTo>
                    <a:pt x="31" y="83"/>
                    <a:pt x="31" y="83"/>
                    <a:pt x="31" y="82"/>
                  </a:cubicBezTo>
                  <a:cubicBezTo>
                    <a:pt x="31" y="82"/>
                    <a:pt x="31" y="82"/>
                    <a:pt x="31" y="81"/>
                  </a:cubicBezTo>
                  <a:cubicBezTo>
                    <a:pt x="30" y="70"/>
                    <a:pt x="30" y="62"/>
                    <a:pt x="29" y="61"/>
                  </a:cubicBezTo>
                  <a:cubicBezTo>
                    <a:pt x="28" y="59"/>
                    <a:pt x="27" y="59"/>
                    <a:pt x="26" y="58"/>
                  </a:cubicBezTo>
                  <a:cubicBezTo>
                    <a:pt x="26" y="58"/>
                    <a:pt x="26" y="59"/>
                    <a:pt x="26" y="59"/>
                  </a:cubicBezTo>
                  <a:cubicBezTo>
                    <a:pt x="15" y="60"/>
                    <a:pt x="19" y="57"/>
                    <a:pt x="22" y="53"/>
                  </a:cubicBezTo>
                  <a:cubicBezTo>
                    <a:pt x="22" y="53"/>
                    <a:pt x="22" y="53"/>
                    <a:pt x="22" y="53"/>
                  </a:cubicBezTo>
                  <a:cubicBezTo>
                    <a:pt x="25" y="50"/>
                    <a:pt x="26" y="46"/>
                    <a:pt x="18" y="41"/>
                  </a:cubicBezTo>
                  <a:cubicBezTo>
                    <a:pt x="22" y="39"/>
                    <a:pt x="21" y="32"/>
                    <a:pt x="19" y="24"/>
                  </a:cubicBezTo>
                  <a:cubicBezTo>
                    <a:pt x="18" y="22"/>
                    <a:pt x="17" y="19"/>
                    <a:pt x="16" y="16"/>
                  </a:cubicBezTo>
                  <a:cubicBezTo>
                    <a:pt x="15" y="15"/>
                    <a:pt x="15" y="13"/>
                    <a:pt x="14" y="12"/>
                  </a:cubicBezTo>
                  <a:cubicBezTo>
                    <a:pt x="14" y="11"/>
                    <a:pt x="14" y="11"/>
                    <a:pt x="14" y="11"/>
                  </a:cubicBezTo>
                  <a:cubicBezTo>
                    <a:pt x="14" y="10"/>
                    <a:pt x="14" y="10"/>
                    <a:pt x="14" y="10"/>
                  </a:cubicBezTo>
                  <a:cubicBezTo>
                    <a:pt x="13" y="10"/>
                    <a:pt x="13" y="9"/>
                    <a:pt x="13" y="9"/>
                  </a:cubicBezTo>
                  <a:cubicBezTo>
                    <a:pt x="12" y="6"/>
                    <a:pt x="11" y="3"/>
                    <a:pt x="10" y="1"/>
                  </a:cubicBezTo>
                  <a:cubicBezTo>
                    <a:pt x="9" y="10"/>
                    <a:pt x="9" y="5"/>
                    <a:pt x="9" y="0"/>
                  </a:cubicBezTo>
                  <a:cubicBezTo>
                    <a:pt x="6" y="4"/>
                    <a:pt x="3" y="8"/>
                    <a:pt x="0" y="13"/>
                  </a:cubicBezTo>
                  <a:cubicBezTo>
                    <a:pt x="0" y="15"/>
                    <a:pt x="0" y="18"/>
                    <a:pt x="1" y="21"/>
                  </a:cubicBezTo>
                  <a:cubicBezTo>
                    <a:pt x="1" y="21"/>
                    <a:pt x="1" y="21"/>
                    <a:pt x="1" y="22"/>
                  </a:cubicBezTo>
                  <a:cubicBezTo>
                    <a:pt x="1" y="22"/>
                    <a:pt x="1" y="22"/>
                    <a:pt x="1" y="22"/>
                  </a:cubicBezTo>
                  <a:cubicBezTo>
                    <a:pt x="1" y="22"/>
                    <a:pt x="1" y="22"/>
                    <a:pt x="1" y="22"/>
                  </a:cubicBezTo>
                  <a:cubicBezTo>
                    <a:pt x="1" y="25"/>
                    <a:pt x="1" y="27"/>
                    <a:pt x="2" y="30"/>
                  </a:cubicBezTo>
                  <a:cubicBezTo>
                    <a:pt x="2" y="31"/>
                    <a:pt x="2" y="32"/>
                    <a:pt x="2" y="32"/>
                  </a:cubicBezTo>
                  <a:cubicBezTo>
                    <a:pt x="2" y="34"/>
                    <a:pt x="3" y="36"/>
                    <a:pt x="3" y="38"/>
                  </a:cubicBezTo>
                  <a:cubicBezTo>
                    <a:pt x="3" y="39"/>
                    <a:pt x="3" y="40"/>
                    <a:pt x="3" y="41"/>
                  </a:cubicBezTo>
                  <a:cubicBezTo>
                    <a:pt x="7" y="63"/>
                    <a:pt x="11" y="84"/>
                    <a:pt x="16" y="97"/>
                  </a:cubicBezTo>
                  <a:cubicBezTo>
                    <a:pt x="16" y="97"/>
                    <a:pt x="16" y="97"/>
                    <a:pt x="16" y="97"/>
                  </a:cubicBezTo>
                  <a:cubicBezTo>
                    <a:pt x="16" y="99"/>
                    <a:pt x="17" y="100"/>
                    <a:pt x="17" y="101"/>
                  </a:cubicBezTo>
                  <a:cubicBezTo>
                    <a:pt x="17" y="102"/>
                    <a:pt x="18" y="102"/>
                    <a:pt x="18" y="103"/>
                  </a:cubicBezTo>
                  <a:cubicBezTo>
                    <a:pt x="18" y="103"/>
                    <a:pt x="18" y="103"/>
                    <a:pt x="18" y="103"/>
                  </a:cubicBezTo>
                  <a:cubicBezTo>
                    <a:pt x="18" y="104"/>
                    <a:pt x="18" y="104"/>
                    <a:pt x="18" y="104"/>
                  </a:cubicBezTo>
                  <a:cubicBezTo>
                    <a:pt x="18" y="104"/>
                    <a:pt x="19" y="104"/>
                    <a:pt x="19" y="105"/>
                  </a:cubicBezTo>
                  <a:cubicBezTo>
                    <a:pt x="19" y="105"/>
                    <a:pt x="19" y="105"/>
                    <a:pt x="19" y="106"/>
                  </a:cubicBezTo>
                  <a:cubicBezTo>
                    <a:pt x="23" y="100"/>
                    <a:pt x="28" y="94"/>
                    <a:pt x="32" y="88"/>
                  </a:cubicBezTo>
                  <a:cubicBezTo>
                    <a:pt x="31" y="87"/>
                    <a:pt x="31" y="85"/>
                    <a:pt x="31" y="84"/>
                  </a:cubicBezTo>
                  <a:close/>
                  <a:moveTo>
                    <a:pt x="22" y="110"/>
                  </a:moveTo>
                  <a:cubicBezTo>
                    <a:pt x="22" y="110"/>
                    <a:pt x="22" y="110"/>
                    <a:pt x="22" y="110"/>
                  </a:cubicBezTo>
                  <a:cubicBezTo>
                    <a:pt x="22" y="110"/>
                    <a:pt x="22" y="110"/>
                    <a:pt x="22" y="110"/>
                  </a:cubicBezTo>
                  <a:close/>
                  <a:moveTo>
                    <a:pt x="22" y="110"/>
                  </a:moveTo>
                  <a:cubicBezTo>
                    <a:pt x="22" y="110"/>
                    <a:pt x="22" y="110"/>
                    <a:pt x="22" y="110"/>
                  </a:cubicBezTo>
                  <a:cubicBezTo>
                    <a:pt x="22" y="110"/>
                    <a:pt x="22" y="110"/>
                    <a:pt x="22" y="110"/>
                  </a:cubicBezTo>
                  <a:cubicBezTo>
                    <a:pt x="22" y="110"/>
                    <a:pt x="22" y="110"/>
                    <a:pt x="22" y="11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73" name="Freeform 780">
              <a:extLst>
                <a:ext uri="{FF2B5EF4-FFF2-40B4-BE49-F238E27FC236}">
                  <a16:creationId xmlns:a16="http://schemas.microsoft.com/office/drawing/2014/main" id="{67F3D59B-375C-F0B9-44B2-CAD90B48BFEE}"/>
                </a:ext>
              </a:extLst>
            </p:cNvPr>
            <p:cNvSpPr>
              <a:spLocks noEditPoints="1"/>
            </p:cNvSpPr>
            <p:nvPr userDrawn="1"/>
          </p:nvSpPr>
          <p:spPr bwMode="auto">
            <a:xfrm>
              <a:off x="4220" y="945"/>
              <a:ext cx="46" cy="142"/>
            </a:xfrm>
            <a:custGeom>
              <a:avLst/>
              <a:gdLst>
                <a:gd name="T0" fmla="*/ 17 w 32"/>
                <a:gd name="T1" fmla="*/ 43 h 99"/>
                <a:gd name="T2" fmla="*/ 18 w 32"/>
                <a:gd name="T3" fmla="*/ 43 h 99"/>
                <a:gd name="T4" fmla="*/ 22 w 32"/>
                <a:gd name="T5" fmla="*/ 40 h 99"/>
                <a:gd name="T6" fmla="*/ 17 w 32"/>
                <a:gd name="T7" fmla="*/ 43 h 99"/>
                <a:gd name="T8" fmla="*/ 32 w 32"/>
                <a:gd name="T9" fmla="*/ 76 h 99"/>
                <a:gd name="T10" fmla="*/ 32 w 32"/>
                <a:gd name="T11" fmla="*/ 76 h 99"/>
                <a:gd name="T12" fmla="*/ 31 w 32"/>
                <a:gd name="T13" fmla="*/ 74 h 99"/>
                <a:gd name="T14" fmla="*/ 31 w 32"/>
                <a:gd name="T15" fmla="*/ 73 h 99"/>
                <a:gd name="T16" fmla="*/ 30 w 32"/>
                <a:gd name="T17" fmla="*/ 56 h 99"/>
                <a:gd name="T18" fmla="*/ 26 w 32"/>
                <a:gd name="T19" fmla="*/ 52 h 99"/>
                <a:gd name="T20" fmla="*/ 26 w 32"/>
                <a:gd name="T21" fmla="*/ 53 h 99"/>
                <a:gd name="T22" fmla="*/ 23 w 32"/>
                <a:gd name="T23" fmla="*/ 48 h 99"/>
                <a:gd name="T24" fmla="*/ 23 w 32"/>
                <a:gd name="T25" fmla="*/ 48 h 99"/>
                <a:gd name="T26" fmla="*/ 18 w 32"/>
                <a:gd name="T27" fmla="*/ 38 h 99"/>
                <a:gd name="T28" fmla="*/ 19 w 32"/>
                <a:gd name="T29" fmla="*/ 22 h 99"/>
                <a:gd name="T30" fmla="*/ 16 w 32"/>
                <a:gd name="T31" fmla="*/ 15 h 99"/>
                <a:gd name="T32" fmla="*/ 15 w 32"/>
                <a:gd name="T33" fmla="*/ 11 h 99"/>
                <a:gd name="T34" fmla="*/ 14 w 32"/>
                <a:gd name="T35" fmla="*/ 10 h 99"/>
                <a:gd name="T36" fmla="*/ 14 w 32"/>
                <a:gd name="T37" fmla="*/ 9 h 99"/>
                <a:gd name="T38" fmla="*/ 14 w 32"/>
                <a:gd name="T39" fmla="*/ 8 h 99"/>
                <a:gd name="T40" fmla="*/ 11 w 32"/>
                <a:gd name="T41" fmla="*/ 1 h 99"/>
                <a:gd name="T42" fmla="*/ 10 w 32"/>
                <a:gd name="T43" fmla="*/ 0 h 99"/>
                <a:gd name="T44" fmla="*/ 0 w 32"/>
                <a:gd name="T45" fmla="*/ 11 h 99"/>
                <a:gd name="T46" fmla="*/ 1 w 32"/>
                <a:gd name="T47" fmla="*/ 19 h 99"/>
                <a:gd name="T48" fmla="*/ 1 w 32"/>
                <a:gd name="T49" fmla="*/ 20 h 99"/>
                <a:gd name="T50" fmla="*/ 1 w 32"/>
                <a:gd name="T51" fmla="*/ 20 h 99"/>
                <a:gd name="T52" fmla="*/ 1 w 32"/>
                <a:gd name="T53" fmla="*/ 20 h 99"/>
                <a:gd name="T54" fmla="*/ 2 w 32"/>
                <a:gd name="T55" fmla="*/ 27 h 99"/>
                <a:gd name="T56" fmla="*/ 2 w 32"/>
                <a:gd name="T57" fmla="*/ 29 h 99"/>
                <a:gd name="T58" fmla="*/ 3 w 32"/>
                <a:gd name="T59" fmla="*/ 35 h 99"/>
                <a:gd name="T60" fmla="*/ 4 w 32"/>
                <a:gd name="T61" fmla="*/ 37 h 99"/>
                <a:gd name="T62" fmla="*/ 16 w 32"/>
                <a:gd name="T63" fmla="*/ 88 h 99"/>
                <a:gd name="T64" fmla="*/ 16 w 32"/>
                <a:gd name="T65" fmla="*/ 88 h 99"/>
                <a:gd name="T66" fmla="*/ 17 w 32"/>
                <a:gd name="T67" fmla="*/ 91 h 99"/>
                <a:gd name="T68" fmla="*/ 18 w 32"/>
                <a:gd name="T69" fmla="*/ 93 h 99"/>
                <a:gd name="T70" fmla="*/ 18 w 32"/>
                <a:gd name="T71" fmla="*/ 93 h 99"/>
                <a:gd name="T72" fmla="*/ 19 w 32"/>
                <a:gd name="T73" fmla="*/ 94 h 99"/>
                <a:gd name="T74" fmla="*/ 19 w 32"/>
                <a:gd name="T75" fmla="*/ 95 h 99"/>
                <a:gd name="T76" fmla="*/ 19 w 32"/>
                <a:gd name="T77" fmla="*/ 95 h 99"/>
                <a:gd name="T78" fmla="*/ 32 w 32"/>
                <a:gd name="T79" fmla="*/ 79 h 99"/>
                <a:gd name="T80" fmla="*/ 32 w 32"/>
                <a:gd name="T81" fmla="*/ 76 h 99"/>
                <a:gd name="T82" fmla="*/ 22 w 32"/>
                <a:gd name="T83" fmla="*/ 99 h 99"/>
                <a:gd name="T84" fmla="*/ 22 w 32"/>
                <a:gd name="T85" fmla="*/ 99 h 99"/>
                <a:gd name="T86" fmla="*/ 22 w 32"/>
                <a:gd name="T87" fmla="*/ 99 h 99"/>
                <a:gd name="T88" fmla="*/ 22 w 32"/>
                <a:gd name="T89" fmla="*/ 99 h 99"/>
                <a:gd name="T90" fmla="*/ 22 w 32"/>
                <a:gd name="T91" fmla="*/ 99 h 99"/>
                <a:gd name="T92" fmla="*/ 22 w 32"/>
                <a:gd name="T93" fmla="*/ 99 h 99"/>
                <a:gd name="T94" fmla="*/ 22 w 32"/>
                <a:gd name="T95" fmla="*/ 9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 h="99">
                  <a:moveTo>
                    <a:pt x="17" y="43"/>
                  </a:moveTo>
                  <a:cubicBezTo>
                    <a:pt x="18" y="43"/>
                    <a:pt x="18" y="43"/>
                    <a:pt x="18" y="43"/>
                  </a:cubicBezTo>
                  <a:cubicBezTo>
                    <a:pt x="20" y="43"/>
                    <a:pt x="21" y="42"/>
                    <a:pt x="22" y="40"/>
                  </a:cubicBezTo>
                  <a:cubicBezTo>
                    <a:pt x="17" y="40"/>
                    <a:pt x="18" y="43"/>
                    <a:pt x="17" y="43"/>
                  </a:cubicBezTo>
                  <a:close/>
                  <a:moveTo>
                    <a:pt x="32" y="76"/>
                  </a:moveTo>
                  <a:cubicBezTo>
                    <a:pt x="32" y="76"/>
                    <a:pt x="32" y="76"/>
                    <a:pt x="32" y="76"/>
                  </a:cubicBezTo>
                  <a:cubicBezTo>
                    <a:pt x="32" y="75"/>
                    <a:pt x="31" y="75"/>
                    <a:pt x="31" y="74"/>
                  </a:cubicBezTo>
                  <a:cubicBezTo>
                    <a:pt x="31" y="74"/>
                    <a:pt x="31" y="74"/>
                    <a:pt x="31" y="73"/>
                  </a:cubicBezTo>
                  <a:cubicBezTo>
                    <a:pt x="30" y="64"/>
                    <a:pt x="30" y="56"/>
                    <a:pt x="30" y="56"/>
                  </a:cubicBezTo>
                  <a:cubicBezTo>
                    <a:pt x="28" y="54"/>
                    <a:pt x="27" y="53"/>
                    <a:pt x="26" y="52"/>
                  </a:cubicBezTo>
                  <a:cubicBezTo>
                    <a:pt x="26" y="53"/>
                    <a:pt x="27" y="53"/>
                    <a:pt x="26" y="53"/>
                  </a:cubicBezTo>
                  <a:cubicBezTo>
                    <a:pt x="15" y="54"/>
                    <a:pt x="20" y="52"/>
                    <a:pt x="23" y="48"/>
                  </a:cubicBezTo>
                  <a:cubicBezTo>
                    <a:pt x="23" y="48"/>
                    <a:pt x="23" y="48"/>
                    <a:pt x="23" y="48"/>
                  </a:cubicBezTo>
                  <a:cubicBezTo>
                    <a:pt x="25" y="45"/>
                    <a:pt x="26" y="41"/>
                    <a:pt x="18" y="38"/>
                  </a:cubicBezTo>
                  <a:cubicBezTo>
                    <a:pt x="22" y="35"/>
                    <a:pt x="21" y="29"/>
                    <a:pt x="19" y="22"/>
                  </a:cubicBezTo>
                  <a:cubicBezTo>
                    <a:pt x="18" y="20"/>
                    <a:pt x="17" y="17"/>
                    <a:pt x="16" y="15"/>
                  </a:cubicBezTo>
                  <a:cubicBezTo>
                    <a:pt x="16" y="14"/>
                    <a:pt x="15" y="12"/>
                    <a:pt x="15" y="11"/>
                  </a:cubicBezTo>
                  <a:cubicBezTo>
                    <a:pt x="14" y="10"/>
                    <a:pt x="14" y="10"/>
                    <a:pt x="14" y="10"/>
                  </a:cubicBezTo>
                  <a:cubicBezTo>
                    <a:pt x="14" y="10"/>
                    <a:pt x="14" y="9"/>
                    <a:pt x="14" y="9"/>
                  </a:cubicBezTo>
                  <a:cubicBezTo>
                    <a:pt x="14" y="9"/>
                    <a:pt x="14" y="9"/>
                    <a:pt x="14" y="8"/>
                  </a:cubicBezTo>
                  <a:cubicBezTo>
                    <a:pt x="12" y="5"/>
                    <a:pt x="11" y="2"/>
                    <a:pt x="11" y="1"/>
                  </a:cubicBezTo>
                  <a:cubicBezTo>
                    <a:pt x="10" y="9"/>
                    <a:pt x="10" y="5"/>
                    <a:pt x="10" y="0"/>
                  </a:cubicBezTo>
                  <a:cubicBezTo>
                    <a:pt x="7" y="4"/>
                    <a:pt x="3" y="8"/>
                    <a:pt x="0" y="11"/>
                  </a:cubicBezTo>
                  <a:cubicBezTo>
                    <a:pt x="0" y="14"/>
                    <a:pt x="1" y="16"/>
                    <a:pt x="1" y="19"/>
                  </a:cubicBezTo>
                  <a:cubicBezTo>
                    <a:pt x="1" y="19"/>
                    <a:pt x="1" y="19"/>
                    <a:pt x="1" y="20"/>
                  </a:cubicBezTo>
                  <a:cubicBezTo>
                    <a:pt x="1" y="20"/>
                    <a:pt x="1" y="20"/>
                    <a:pt x="1" y="20"/>
                  </a:cubicBezTo>
                  <a:cubicBezTo>
                    <a:pt x="1" y="20"/>
                    <a:pt x="1" y="20"/>
                    <a:pt x="1" y="20"/>
                  </a:cubicBezTo>
                  <a:cubicBezTo>
                    <a:pt x="1" y="22"/>
                    <a:pt x="2" y="25"/>
                    <a:pt x="2" y="27"/>
                  </a:cubicBezTo>
                  <a:cubicBezTo>
                    <a:pt x="2" y="28"/>
                    <a:pt x="2" y="29"/>
                    <a:pt x="2" y="29"/>
                  </a:cubicBezTo>
                  <a:cubicBezTo>
                    <a:pt x="3" y="31"/>
                    <a:pt x="3" y="33"/>
                    <a:pt x="3" y="35"/>
                  </a:cubicBezTo>
                  <a:cubicBezTo>
                    <a:pt x="4" y="36"/>
                    <a:pt x="4" y="36"/>
                    <a:pt x="4" y="37"/>
                  </a:cubicBezTo>
                  <a:cubicBezTo>
                    <a:pt x="7" y="57"/>
                    <a:pt x="12" y="76"/>
                    <a:pt x="16" y="88"/>
                  </a:cubicBezTo>
                  <a:cubicBezTo>
                    <a:pt x="16" y="88"/>
                    <a:pt x="16" y="88"/>
                    <a:pt x="16" y="88"/>
                  </a:cubicBezTo>
                  <a:cubicBezTo>
                    <a:pt x="17" y="89"/>
                    <a:pt x="17" y="90"/>
                    <a:pt x="17" y="91"/>
                  </a:cubicBezTo>
                  <a:cubicBezTo>
                    <a:pt x="18" y="92"/>
                    <a:pt x="18" y="92"/>
                    <a:pt x="18" y="93"/>
                  </a:cubicBezTo>
                  <a:cubicBezTo>
                    <a:pt x="18" y="93"/>
                    <a:pt x="18" y="93"/>
                    <a:pt x="18" y="93"/>
                  </a:cubicBezTo>
                  <a:cubicBezTo>
                    <a:pt x="18" y="93"/>
                    <a:pt x="19" y="94"/>
                    <a:pt x="19" y="94"/>
                  </a:cubicBezTo>
                  <a:cubicBezTo>
                    <a:pt x="19" y="94"/>
                    <a:pt x="19" y="94"/>
                    <a:pt x="19" y="95"/>
                  </a:cubicBezTo>
                  <a:cubicBezTo>
                    <a:pt x="19" y="95"/>
                    <a:pt x="19" y="95"/>
                    <a:pt x="19" y="95"/>
                  </a:cubicBezTo>
                  <a:cubicBezTo>
                    <a:pt x="24" y="90"/>
                    <a:pt x="28" y="85"/>
                    <a:pt x="32" y="79"/>
                  </a:cubicBezTo>
                  <a:cubicBezTo>
                    <a:pt x="32" y="78"/>
                    <a:pt x="32" y="77"/>
                    <a:pt x="32" y="76"/>
                  </a:cubicBezTo>
                  <a:close/>
                  <a:moveTo>
                    <a:pt x="22" y="99"/>
                  </a:moveTo>
                  <a:cubicBezTo>
                    <a:pt x="22" y="99"/>
                    <a:pt x="22" y="99"/>
                    <a:pt x="22" y="99"/>
                  </a:cubicBezTo>
                  <a:cubicBezTo>
                    <a:pt x="22" y="99"/>
                    <a:pt x="22" y="99"/>
                    <a:pt x="22" y="99"/>
                  </a:cubicBezTo>
                  <a:close/>
                  <a:moveTo>
                    <a:pt x="22" y="99"/>
                  </a:moveTo>
                  <a:cubicBezTo>
                    <a:pt x="22" y="99"/>
                    <a:pt x="22" y="99"/>
                    <a:pt x="22" y="99"/>
                  </a:cubicBezTo>
                  <a:cubicBezTo>
                    <a:pt x="22" y="99"/>
                    <a:pt x="22" y="99"/>
                    <a:pt x="22" y="99"/>
                  </a:cubicBezTo>
                  <a:cubicBezTo>
                    <a:pt x="22" y="99"/>
                    <a:pt x="22" y="99"/>
                    <a:pt x="22" y="9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74" name="Freeform 781">
              <a:extLst>
                <a:ext uri="{FF2B5EF4-FFF2-40B4-BE49-F238E27FC236}">
                  <a16:creationId xmlns:a16="http://schemas.microsoft.com/office/drawing/2014/main" id="{0709CC77-0842-0CEE-764E-F75DB47FFF15}"/>
                </a:ext>
              </a:extLst>
            </p:cNvPr>
            <p:cNvSpPr>
              <a:spLocks noEditPoints="1"/>
            </p:cNvSpPr>
            <p:nvPr userDrawn="1"/>
          </p:nvSpPr>
          <p:spPr bwMode="auto">
            <a:xfrm>
              <a:off x="4269" y="798"/>
              <a:ext cx="42" cy="114"/>
            </a:xfrm>
            <a:custGeom>
              <a:avLst/>
              <a:gdLst>
                <a:gd name="T0" fmla="*/ 15 w 29"/>
                <a:gd name="T1" fmla="*/ 35 h 79"/>
                <a:gd name="T2" fmla="*/ 15 w 29"/>
                <a:gd name="T3" fmla="*/ 34 h 79"/>
                <a:gd name="T4" fmla="*/ 16 w 29"/>
                <a:gd name="T5" fmla="*/ 30 h 79"/>
                <a:gd name="T6" fmla="*/ 15 w 29"/>
                <a:gd name="T7" fmla="*/ 35 h 79"/>
                <a:gd name="T8" fmla="*/ 29 w 29"/>
                <a:gd name="T9" fmla="*/ 58 h 79"/>
                <a:gd name="T10" fmla="*/ 29 w 29"/>
                <a:gd name="T11" fmla="*/ 58 h 79"/>
                <a:gd name="T12" fmla="*/ 28 w 29"/>
                <a:gd name="T13" fmla="*/ 57 h 79"/>
                <a:gd name="T14" fmla="*/ 28 w 29"/>
                <a:gd name="T15" fmla="*/ 56 h 79"/>
                <a:gd name="T16" fmla="*/ 24 w 29"/>
                <a:gd name="T17" fmla="*/ 41 h 79"/>
                <a:gd name="T18" fmla="*/ 21 w 29"/>
                <a:gd name="T19" fmla="*/ 40 h 79"/>
                <a:gd name="T20" fmla="*/ 21 w 29"/>
                <a:gd name="T21" fmla="*/ 40 h 79"/>
                <a:gd name="T22" fmla="*/ 19 w 29"/>
                <a:gd name="T23" fmla="*/ 37 h 79"/>
                <a:gd name="T24" fmla="*/ 19 w 29"/>
                <a:gd name="T25" fmla="*/ 37 h 79"/>
                <a:gd name="T26" fmla="*/ 14 w 29"/>
                <a:gd name="T27" fmla="*/ 30 h 79"/>
                <a:gd name="T28" fmla="*/ 12 w 29"/>
                <a:gd name="T29" fmla="*/ 16 h 79"/>
                <a:gd name="T30" fmla="*/ 9 w 29"/>
                <a:gd name="T31" fmla="*/ 11 h 79"/>
                <a:gd name="T32" fmla="*/ 7 w 29"/>
                <a:gd name="T33" fmla="*/ 8 h 79"/>
                <a:gd name="T34" fmla="*/ 7 w 29"/>
                <a:gd name="T35" fmla="*/ 7 h 79"/>
                <a:gd name="T36" fmla="*/ 7 w 29"/>
                <a:gd name="T37" fmla="*/ 7 h 79"/>
                <a:gd name="T38" fmla="*/ 6 w 29"/>
                <a:gd name="T39" fmla="*/ 6 h 79"/>
                <a:gd name="T40" fmla="*/ 3 w 29"/>
                <a:gd name="T41" fmla="*/ 0 h 79"/>
                <a:gd name="T42" fmla="*/ 3 w 29"/>
                <a:gd name="T43" fmla="*/ 0 h 79"/>
                <a:gd name="T44" fmla="*/ 0 w 29"/>
                <a:gd name="T45" fmla="*/ 13 h 79"/>
                <a:gd name="T46" fmla="*/ 2 w 29"/>
                <a:gd name="T47" fmla="*/ 19 h 79"/>
                <a:gd name="T48" fmla="*/ 2 w 29"/>
                <a:gd name="T49" fmla="*/ 20 h 79"/>
                <a:gd name="T50" fmla="*/ 2 w 29"/>
                <a:gd name="T51" fmla="*/ 20 h 79"/>
                <a:gd name="T52" fmla="*/ 2 w 29"/>
                <a:gd name="T53" fmla="*/ 20 h 79"/>
                <a:gd name="T54" fmla="*/ 4 w 29"/>
                <a:gd name="T55" fmla="*/ 26 h 79"/>
                <a:gd name="T56" fmla="*/ 5 w 29"/>
                <a:gd name="T57" fmla="*/ 28 h 79"/>
                <a:gd name="T58" fmla="*/ 6 w 29"/>
                <a:gd name="T59" fmla="*/ 32 h 79"/>
                <a:gd name="T60" fmla="*/ 7 w 29"/>
                <a:gd name="T61" fmla="*/ 34 h 79"/>
                <a:gd name="T62" fmla="*/ 23 w 29"/>
                <a:gd name="T63" fmla="*/ 73 h 79"/>
                <a:gd name="T64" fmla="*/ 23 w 29"/>
                <a:gd name="T65" fmla="*/ 73 h 79"/>
                <a:gd name="T66" fmla="*/ 25 w 29"/>
                <a:gd name="T67" fmla="*/ 76 h 79"/>
                <a:gd name="T68" fmla="*/ 25 w 29"/>
                <a:gd name="T69" fmla="*/ 77 h 79"/>
                <a:gd name="T70" fmla="*/ 25 w 29"/>
                <a:gd name="T71" fmla="*/ 77 h 79"/>
                <a:gd name="T72" fmla="*/ 26 w 29"/>
                <a:gd name="T73" fmla="*/ 78 h 79"/>
                <a:gd name="T74" fmla="*/ 26 w 29"/>
                <a:gd name="T75" fmla="*/ 78 h 79"/>
                <a:gd name="T76" fmla="*/ 26 w 29"/>
                <a:gd name="T77" fmla="*/ 79 h 79"/>
                <a:gd name="T78" fmla="*/ 29 w 29"/>
                <a:gd name="T79" fmla="*/ 61 h 79"/>
                <a:gd name="T80" fmla="*/ 29 w 29"/>
                <a:gd name="T81" fmla="*/ 58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9" h="79">
                  <a:moveTo>
                    <a:pt x="15" y="35"/>
                  </a:moveTo>
                  <a:cubicBezTo>
                    <a:pt x="15" y="35"/>
                    <a:pt x="15" y="34"/>
                    <a:pt x="15" y="34"/>
                  </a:cubicBezTo>
                  <a:cubicBezTo>
                    <a:pt x="16" y="34"/>
                    <a:pt x="16" y="32"/>
                    <a:pt x="16" y="30"/>
                  </a:cubicBezTo>
                  <a:cubicBezTo>
                    <a:pt x="14" y="32"/>
                    <a:pt x="15" y="34"/>
                    <a:pt x="15" y="35"/>
                  </a:cubicBezTo>
                  <a:close/>
                  <a:moveTo>
                    <a:pt x="29" y="58"/>
                  </a:moveTo>
                  <a:cubicBezTo>
                    <a:pt x="29" y="58"/>
                    <a:pt x="29" y="58"/>
                    <a:pt x="29" y="58"/>
                  </a:cubicBezTo>
                  <a:cubicBezTo>
                    <a:pt x="28" y="57"/>
                    <a:pt x="28" y="57"/>
                    <a:pt x="28" y="57"/>
                  </a:cubicBezTo>
                  <a:cubicBezTo>
                    <a:pt x="28" y="56"/>
                    <a:pt x="28" y="56"/>
                    <a:pt x="28" y="56"/>
                  </a:cubicBezTo>
                  <a:cubicBezTo>
                    <a:pt x="26" y="48"/>
                    <a:pt x="24" y="42"/>
                    <a:pt x="24" y="41"/>
                  </a:cubicBezTo>
                  <a:cubicBezTo>
                    <a:pt x="22" y="40"/>
                    <a:pt x="22" y="40"/>
                    <a:pt x="21" y="40"/>
                  </a:cubicBezTo>
                  <a:cubicBezTo>
                    <a:pt x="22" y="40"/>
                    <a:pt x="22" y="40"/>
                    <a:pt x="21" y="40"/>
                  </a:cubicBezTo>
                  <a:cubicBezTo>
                    <a:pt x="16" y="44"/>
                    <a:pt x="18" y="41"/>
                    <a:pt x="19" y="37"/>
                  </a:cubicBezTo>
                  <a:cubicBezTo>
                    <a:pt x="19" y="37"/>
                    <a:pt x="19" y="37"/>
                    <a:pt x="19" y="37"/>
                  </a:cubicBezTo>
                  <a:cubicBezTo>
                    <a:pt x="19" y="34"/>
                    <a:pt x="19" y="30"/>
                    <a:pt x="14" y="30"/>
                  </a:cubicBezTo>
                  <a:cubicBezTo>
                    <a:pt x="16" y="26"/>
                    <a:pt x="14" y="21"/>
                    <a:pt x="12" y="16"/>
                  </a:cubicBezTo>
                  <a:cubicBezTo>
                    <a:pt x="11" y="14"/>
                    <a:pt x="10" y="13"/>
                    <a:pt x="9" y="11"/>
                  </a:cubicBezTo>
                  <a:cubicBezTo>
                    <a:pt x="8" y="10"/>
                    <a:pt x="8" y="9"/>
                    <a:pt x="7" y="8"/>
                  </a:cubicBezTo>
                  <a:cubicBezTo>
                    <a:pt x="7" y="8"/>
                    <a:pt x="7" y="7"/>
                    <a:pt x="7" y="7"/>
                  </a:cubicBezTo>
                  <a:cubicBezTo>
                    <a:pt x="7" y="7"/>
                    <a:pt x="7" y="7"/>
                    <a:pt x="7" y="7"/>
                  </a:cubicBezTo>
                  <a:cubicBezTo>
                    <a:pt x="7" y="7"/>
                    <a:pt x="6" y="6"/>
                    <a:pt x="6" y="6"/>
                  </a:cubicBezTo>
                  <a:cubicBezTo>
                    <a:pt x="5" y="4"/>
                    <a:pt x="4" y="2"/>
                    <a:pt x="3" y="0"/>
                  </a:cubicBezTo>
                  <a:cubicBezTo>
                    <a:pt x="5" y="8"/>
                    <a:pt x="4" y="4"/>
                    <a:pt x="3" y="0"/>
                  </a:cubicBezTo>
                  <a:cubicBezTo>
                    <a:pt x="2" y="4"/>
                    <a:pt x="1" y="9"/>
                    <a:pt x="0" y="13"/>
                  </a:cubicBezTo>
                  <a:cubicBezTo>
                    <a:pt x="1" y="15"/>
                    <a:pt x="1" y="17"/>
                    <a:pt x="2" y="19"/>
                  </a:cubicBezTo>
                  <a:cubicBezTo>
                    <a:pt x="2" y="20"/>
                    <a:pt x="2" y="20"/>
                    <a:pt x="2" y="20"/>
                  </a:cubicBezTo>
                  <a:cubicBezTo>
                    <a:pt x="2" y="20"/>
                    <a:pt x="2" y="20"/>
                    <a:pt x="2" y="20"/>
                  </a:cubicBezTo>
                  <a:cubicBezTo>
                    <a:pt x="2" y="20"/>
                    <a:pt x="2" y="20"/>
                    <a:pt x="2" y="20"/>
                  </a:cubicBezTo>
                  <a:cubicBezTo>
                    <a:pt x="3" y="22"/>
                    <a:pt x="4" y="24"/>
                    <a:pt x="4" y="26"/>
                  </a:cubicBezTo>
                  <a:cubicBezTo>
                    <a:pt x="4" y="27"/>
                    <a:pt x="5" y="27"/>
                    <a:pt x="5" y="28"/>
                  </a:cubicBezTo>
                  <a:cubicBezTo>
                    <a:pt x="5" y="29"/>
                    <a:pt x="6" y="31"/>
                    <a:pt x="6" y="32"/>
                  </a:cubicBezTo>
                  <a:cubicBezTo>
                    <a:pt x="7" y="33"/>
                    <a:pt x="7" y="34"/>
                    <a:pt x="7" y="34"/>
                  </a:cubicBezTo>
                  <a:cubicBezTo>
                    <a:pt x="13" y="50"/>
                    <a:pt x="19" y="64"/>
                    <a:pt x="23" y="73"/>
                  </a:cubicBezTo>
                  <a:cubicBezTo>
                    <a:pt x="23" y="73"/>
                    <a:pt x="23" y="73"/>
                    <a:pt x="23" y="73"/>
                  </a:cubicBezTo>
                  <a:cubicBezTo>
                    <a:pt x="24" y="74"/>
                    <a:pt x="24" y="75"/>
                    <a:pt x="25" y="76"/>
                  </a:cubicBezTo>
                  <a:cubicBezTo>
                    <a:pt x="25" y="76"/>
                    <a:pt x="25" y="77"/>
                    <a:pt x="25" y="77"/>
                  </a:cubicBezTo>
                  <a:cubicBezTo>
                    <a:pt x="25" y="77"/>
                    <a:pt x="25" y="77"/>
                    <a:pt x="25" y="77"/>
                  </a:cubicBezTo>
                  <a:cubicBezTo>
                    <a:pt x="26" y="77"/>
                    <a:pt x="26" y="78"/>
                    <a:pt x="26" y="78"/>
                  </a:cubicBezTo>
                  <a:cubicBezTo>
                    <a:pt x="26" y="78"/>
                    <a:pt x="26" y="78"/>
                    <a:pt x="26" y="78"/>
                  </a:cubicBezTo>
                  <a:cubicBezTo>
                    <a:pt x="26" y="78"/>
                    <a:pt x="26" y="79"/>
                    <a:pt x="26" y="79"/>
                  </a:cubicBezTo>
                  <a:cubicBezTo>
                    <a:pt x="28" y="73"/>
                    <a:pt x="29" y="67"/>
                    <a:pt x="29" y="61"/>
                  </a:cubicBezTo>
                  <a:cubicBezTo>
                    <a:pt x="29" y="60"/>
                    <a:pt x="29" y="59"/>
                    <a:pt x="29" y="5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75" name="Freeform 782">
              <a:extLst>
                <a:ext uri="{FF2B5EF4-FFF2-40B4-BE49-F238E27FC236}">
                  <a16:creationId xmlns:a16="http://schemas.microsoft.com/office/drawing/2014/main" id="{A40E1B83-1EDD-A5AD-F4E2-FDDB77EB45E0}"/>
                </a:ext>
              </a:extLst>
            </p:cNvPr>
            <p:cNvSpPr>
              <a:spLocks/>
            </p:cNvSpPr>
            <p:nvPr userDrawn="1"/>
          </p:nvSpPr>
          <p:spPr bwMode="auto">
            <a:xfrm>
              <a:off x="4105" y="1208"/>
              <a:ext cx="42" cy="124"/>
            </a:xfrm>
            <a:custGeom>
              <a:avLst/>
              <a:gdLst>
                <a:gd name="T0" fmla="*/ 29 w 29"/>
                <a:gd name="T1" fmla="*/ 71 h 86"/>
                <a:gd name="T2" fmla="*/ 28 w 29"/>
                <a:gd name="T3" fmla="*/ 69 h 86"/>
                <a:gd name="T4" fmla="*/ 27 w 29"/>
                <a:gd name="T5" fmla="*/ 65 h 86"/>
                <a:gd name="T6" fmla="*/ 16 w 29"/>
                <a:gd name="T7" fmla="*/ 25 h 86"/>
                <a:gd name="T8" fmla="*/ 13 w 29"/>
                <a:gd name="T9" fmla="*/ 11 h 86"/>
                <a:gd name="T10" fmla="*/ 10 w 29"/>
                <a:gd name="T11" fmla="*/ 0 h 86"/>
                <a:gd name="T12" fmla="*/ 0 w 29"/>
                <a:gd name="T13" fmla="*/ 21 h 86"/>
                <a:gd name="T14" fmla="*/ 3 w 29"/>
                <a:gd name="T15" fmla="*/ 29 h 86"/>
                <a:gd name="T16" fmla="*/ 3 w 29"/>
                <a:gd name="T17" fmla="*/ 30 h 86"/>
                <a:gd name="T18" fmla="*/ 3 w 29"/>
                <a:gd name="T19" fmla="*/ 30 h 86"/>
                <a:gd name="T20" fmla="*/ 6 w 29"/>
                <a:gd name="T21" fmla="*/ 40 h 86"/>
                <a:gd name="T22" fmla="*/ 6 w 29"/>
                <a:gd name="T23" fmla="*/ 41 h 86"/>
                <a:gd name="T24" fmla="*/ 7 w 29"/>
                <a:gd name="T25" fmla="*/ 44 h 86"/>
                <a:gd name="T26" fmla="*/ 19 w 29"/>
                <a:gd name="T27" fmla="*/ 82 h 86"/>
                <a:gd name="T28" fmla="*/ 20 w 29"/>
                <a:gd name="T29" fmla="*/ 84 h 86"/>
                <a:gd name="T30" fmla="*/ 21 w 29"/>
                <a:gd name="T31" fmla="*/ 86 h 86"/>
                <a:gd name="T32" fmla="*/ 21 w 29"/>
                <a:gd name="T33" fmla="*/ 86 h 86"/>
                <a:gd name="T34" fmla="*/ 25 w 29"/>
                <a:gd name="T35" fmla="*/ 79 h 86"/>
                <a:gd name="T36" fmla="*/ 29 w 29"/>
                <a:gd name="T37" fmla="*/ 71 h 86"/>
                <a:gd name="T38" fmla="*/ 29 w 29"/>
                <a:gd name="T39" fmla="*/ 71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86">
                  <a:moveTo>
                    <a:pt x="29" y="71"/>
                  </a:moveTo>
                  <a:cubicBezTo>
                    <a:pt x="28" y="70"/>
                    <a:pt x="28" y="69"/>
                    <a:pt x="28" y="69"/>
                  </a:cubicBezTo>
                  <a:cubicBezTo>
                    <a:pt x="28" y="68"/>
                    <a:pt x="27" y="67"/>
                    <a:pt x="27" y="65"/>
                  </a:cubicBezTo>
                  <a:cubicBezTo>
                    <a:pt x="23" y="50"/>
                    <a:pt x="19" y="36"/>
                    <a:pt x="16" y="25"/>
                  </a:cubicBezTo>
                  <a:cubicBezTo>
                    <a:pt x="15" y="20"/>
                    <a:pt x="14" y="15"/>
                    <a:pt x="13" y="11"/>
                  </a:cubicBezTo>
                  <a:cubicBezTo>
                    <a:pt x="11" y="6"/>
                    <a:pt x="10" y="2"/>
                    <a:pt x="10" y="0"/>
                  </a:cubicBezTo>
                  <a:cubicBezTo>
                    <a:pt x="7" y="7"/>
                    <a:pt x="3" y="14"/>
                    <a:pt x="0" y="21"/>
                  </a:cubicBezTo>
                  <a:cubicBezTo>
                    <a:pt x="1" y="24"/>
                    <a:pt x="2" y="26"/>
                    <a:pt x="3" y="29"/>
                  </a:cubicBezTo>
                  <a:cubicBezTo>
                    <a:pt x="3" y="29"/>
                    <a:pt x="3" y="29"/>
                    <a:pt x="3" y="30"/>
                  </a:cubicBezTo>
                  <a:cubicBezTo>
                    <a:pt x="3" y="30"/>
                    <a:pt x="3" y="30"/>
                    <a:pt x="3" y="30"/>
                  </a:cubicBezTo>
                  <a:cubicBezTo>
                    <a:pt x="4" y="33"/>
                    <a:pt x="5" y="37"/>
                    <a:pt x="6" y="40"/>
                  </a:cubicBezTo>
                  <a:cubicBezTo>
                    <a:pt x="6" y="41"/>
                    <a:pt x="6" y="41"/>
                    <a:pt x="6" y="41"/>
                  </a:cubicBezTo>
                  <a:cubicBezTo>
                    <a:pt x="7" y="42"/>
                    <a:pt x="7" y="43"/>
                    <a:pt x="7" y="44"/>
                  </a:cubicBezTo>
                  <a:cubicBezTo>
                    <a:pt x="12" y="58"/>
                    <a:pt x="16" y="71"/>
                    <a:pt x="19" y="82"/>
                  </a:cubicBezTo>
                  <a:cubicBezTo>
                    <a:pt x="20" y="83"/>
                    <a:pt x="20" y="83"/>
                    <a:pt x="20" y="84"/>
                  </a:cubicBezTo>
                  <a:cubicBezTo>
                    <a:pt x="20" y="85"/>
                    <a:pt x="20" y="85"/>
                    <a:pt x="21" y="86"/>
                  </a:cubicBezTo>
                  <a:cubicBezTo>
                    <a:pt x="21" y="86"/>
                    <a:pt x="21" y="86"/>
                    <a:pt x="21" y="86"/>
                  </a:cubicBezTo>
                  <a:cubicBezTo>
                    <a:pt x="22" y="84"/>
                    <a:pt x="23" y="81"/>
                    <a:pt x="25" y="79"/>
                  </a:cubicBezTo>
                  <a:cubicBezTo>
                    <a:pt x="26" y="76"/>
                    <a:pt x="27" y="74"/>
                    <a:pt x="29" y="71"/>
                  </a:cubicBezTo>
                  <a:cubicBezTo>
                    <a:pt x="29" y="71"/>
                    <a:pt x="29" y="71"/>
                    <a:pt x="29" y="7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76" name="Freeform 783">
              <a:extLst>
                <a:ext uri="{FF2B5EF4-FFF2-40B4-BE49-F238E27FC236}">
                  <a16:creationId xmlns:a16="http://schemas.microsoft.com/office/drawing/2014/main" id="{6FBD586E-634B-41E9-180E-1367A4AB4287}"/>
                </a:ext>
              </a:extLst>
            </p:cNvPr>
            <p:cNvSpPr>
              <a:spLocks/>
            </p:cNvSpPr>
            <p:nvPr userDrawn="1"/>
          </p:nvSpPr>
          <p:spPr bwMode="auto">
            <a:xfrm>
              <a:off x="4165" y="1087"/>
              <a:ext cx="42" cy="125"/>
            </a:xfrm>
            <a:custGeom>
              <a:avLst/>
              <a:gdLst>
                <a:gd name="T0" fmla="*/ 28 w 29"/>
                <a:gd name="T1" fmla="*/ 71 h 87"/>
                <a:gd name="T2" fmla="*/ 28 w 29"/>
                <a:gd name="T3" fmla="*/ 69 h 87"/>
                <a:gd name="T4" fmla="*/ 27 w 29"/>
                <a:gd name="T5" fmla="*/ 66 h 87"/>
                <a:gd name="T6" fmla="*/ 16 w 29"/>
                <a:gd name="T7" fmla="*/ 25 h 87"/>
                <a:gd name="T8" fmla="*/ 13 w 29"/>
                <a:gd name="T9" fmla="*/ 11 h 87"/>
                <a:gd name="T10" fmla="*/ 10 w 29"/>
                <a:gd name="T11" fmla="*/ 0 h 87"/>
                <a:gd name="T12" fmla="*/ 0 w 29"/>
                <a:gd name="T13" fmla="*/ 21 h 87"/>
                <a:gd name="T14" fmla="*/ 3 w 29"/>
                <a:gd name="T15" fmla="*/ 29 h 87"/>
                <a:gd name="T16" fmla="*/ 3 w 29"/>
                <a:gd name="T17" fmla="*/ 30 h 87"/>
                <a:gd name="T18" fmla="*/ 3 w 29"/>
                <a:gd name="T19" fmla="*/ 30 h 87"/>
                <a:gd name="T20" fmla="*/ 6 w 29"/>
                <a:gd name="T21" fmla="*/ 40 h 87"/>
                <a:gd name="T22" fmla="*/ 6 w 29"/>
                <a:gd name="T23" fmla="*/ 41 h 87"/>
                <a:gd name="T24" fmla="*/ 7 w 29"/>
                <a:gd name="T25" fmla="*/ 45 h 87"/>
                <a:gd name="T26" fmla="*/ 19 w 29"/>
                <a:gd name="T27" fmla="*/ 82 h 87"/>
                <a:gd name="T28" fmla="*/ 20 w 29"/>
                <a:gd name="T29" fmla="*/ 84 h 87"/>
                <a:gd name="T30" fmla="*/ 21 w 29"/>
                <a:gd name="T31" fmla="*/ 86 h 87"/>
                <a:gd name="T32" fmla="*/ 21 w 29"/>
                <a:gd name="T33" fmla="*/ 87 h 87"/>
                <a:gd name="T34" fmla="*/ 25 w 29"/>
                <a:gd name="T35" fmla="*/ 79 h 87"/>
                <a:gd name="T36" fmla="*/ 29 w 29"/>
                <a:gd name="T37" fmla="*/ 71 h 87"/>
                <a:gd name="T38" fmla="*/ 28 w 29"/>
                <a:gd name="T39" fmla="*/ 7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87">
                  <a:moveTo>
                    <a:pt x="28" y="71"/>
                  </a:moveTo>
                  <a:cubicBezTo>
                    <a:pt x="28" y="70"/>
                    <a:pt x="28" y="70"/>
                    <a:pt x="28" y="69"/>
                  </a:cubicBezTo>
                  <a:cubicBezTo>
                    <a:pt x="28" y="68"/>
                    <a:pt x="27" y="67"/>
                    <a:pt x="27" y="66"/>
                  </a:cubicBezTo>
                  <a:cubicBezTo>
                    <a:pt x="23" y="50"/>
                    <a:pt x="19" y="36"/>
                    <a:pt x="16" y="25"/>
                  </a:cubicBezTo>
                  <a:cubicBezTo>
                    <a:pt x="15" y="20"/>
                    <a:pt x="14" y="15"/>
                    <a:pt x="13" y="11"/>
                  </a:cubicBezTo>
                  <a:cubicBezTo>
                    <a:pt x="11" y="6"/>
                    <a:pt x="10" y="2"/>
                    <a:pt x="10" y="0"/>
                  </a:cubicBezTo>
                  <a:cubicBezTo>
                    <a:pt x="7" y="7"/>
                    <a:pt x="3" y="14"/>
                    <a:pt x="0" y="21"/>
                  </a:cubicBezTo>
                  <a:cubicBezTo>
                    <a:pt x="1" y="24"/>
                    <a:pt x="2" y="27"/>
                    <a:pt x="3" y="29"/>
                  </a:cubicBezTo>
                  <a:cubicBezTo>
                    <a:pt x="3" y="29"/>
                    <a:pt x="3" y="30"/>
                    <a:pt x="3" y="30"/>
                  </a:cubicBezTo>
                  <a:cubicBezTo>
                    <a:pt x="3" y="30"/>
                    <a:pt x="3" y="30"/>
                    <a:pt x="3" y="30"/>
                  </a:cubicBezTo>
                  <a:cubicBezTo>
                    <a:pt x="4" y="34"/>
                    <a:pt x="5" y="37"/>
                    <a:pt x="6" y="40"/>
                  </a:cubicBezTo>
                  <a:cubicBezTo>
                    <a:pt x="6" y="41"/>
                    <a:pt x="6" y="41"/>
                    <a:pt x="6" y="41"/>
                  </a:cubicBezTo>
                  <a:cubicBezTo>
                    <a:pt x="6" y="42"/>
                    <a:pt x="7" y="43"/>
                    <a:pt x="7" y="45"/>
                  </a:cubicBezTo>
                  <a:cubicBezTo>
                    <a:pt x="12" y="59"/>
                    <a:pt x="16" y="71"/>
                    <a:pt x="19" y="82"/>
                  </a:cubicBezTo>
                  <a:cubicBezTo>
                    <a:pt x="19" y="83"/>
                    <a:pt x="20" y="83"/>
                    <a:pt x="20" y="84"/>
                  </a:cubicBezTo>
                  <a:cubicBezTo>
                    <a:pt x="20" y="85"/>
                    <a:pt x="20" y="86"/>
                    <a:pt x="21" y="86"/>
                  </a:cubicBezTo>
                  <a:cubicBezTo>
                    <a:pt x="21" y="86"/>
                    <a:pt x="21" y="87"/>
                    <a:pt x="21" y="87"/>
                  </a:cubicBezTo>
                  <a:cubicBezTo>
                    <a:pt x="22" y="84"/>
                    <a:pt x="23" y="82"/>
                    <a:pt x="25" y="79"/>
                  </a:cubicBezTo>
                  <a:cubicBezTo>
                    <a:pt x="26" y="77"/>
                    <a:pt x="27" y="74"/>
                    <a:pt x="29" y="71"/>
                  </a:cubicBezTo>
                  <a:cubicBezTo>
                    <a:pt x="29" y="71"/>
                    <a:pt x="28" y="71"/>
                    <a:pt x="28" y="7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77" name="Freeform 784">
              <a:extLst>
                <a:ext uri="{FF2B5EF4-FFF2-40B4-BE49-F238E27FC236}">
                  <a16:creationId xmlns:a16="http://schemas.microsoft.com/office/drawing/2014/main" id="{A216808A-A231-91A8-F479-7E44E53246EB}"/>
                </a:ext>
              </a:extLst>
            </p:cNvPr>
            <p:cNvSpPr>
              <a:spLocks/>
            </p:cNvSpPr>
            <p:nvPr userDrawn="1"/>
          </p:nvSpPr>
          <p:spPr bwMode="auto">
            <a:xfrm>
              <a:off x="1889" y="2498"/>
              <a:ext cx="2" cy="1"/>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1"/>
                    <a:pt x="1" y="0"/>
                    <a:pt x="1" y="0"/>
                  </a:cubicBezTo>
                  <a:cubicBezTo>
                    <a:pt x="1" y="1"/>
                    <a:pt x="1" y="1"/>
                    <a:pt x="0" y="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78" name="Freeform 785">
              <a:extLst>
                <a:ext uri="{FF2B5EF4-FFF2-40B4-BE49-F238E27FC236}">
                  <a16:creationId xmlns:a16="http://schemas.microsoft.com/office/drawing/2014/main" id="{E560D723-4D46-41DC-B119-AB352C30AC7B}"/>
                </a:ext>
              </a:extLst>
            </p:cNvPr>
            <p:cNvSpPr>
              <a:spLocks/>
            </p:cNvSpPr>
            <p:nvPr userDrawn="1"/>
          </p:nvSpPr>
          <p:spPr bwMode="auto">
            <a:xfrm>
              <a:off x="1886" y="2486"/>
              <a:ext cx="7" cy="12"/>
            </a:xfrm>
            <a:custGeom>
              <a:avLst/>
              <a:gdLst>
                <a:gd name="T0" fmla="*/ 5 w 5"/>
                <a:gd name="T1" fmla="*/ 0 h 8"/>
                <a:gd name="T2" fmla="*/ 3 w 5"/>
                <a:gd name="T3" fmla="*/ 8 h 8"/>
                <a:gd name="T4" fmla="*/ 5 w 5"/>
                <a:gd name="T5" fmla="*/ 0 h 8"/>
              </a:gdLst>
              <a:ahLst/>
              <a:cxnLst>
                <a:cxn ang="0">
                  <a:pos x="T0" y="T1"/>
                </a:cxn>
                <a:cxn ang="0">
                  <a:pos x="T2" y="T3"/>
                </a:cxn>
                <a:cxn ang="0">
                  <a:pos x="T4" y="T5"/>
                </a:cxn>
              </a:cxnLst>
              <a:rect l="0" t="0" r="r" b="b"/>
              <a:pathLst>
                <a:path w="5" h="8">
                  <a:moveTo>
                    <a:pt x="5" y="0"/>
                  </a:moveTo>
                  <a:cubicBezTo>
                    <a:pt x="5" y="2"/>
                    <a:pt x="4" y="6"/>
                    <a:pt x="3" y="8"/>
                  </a:cubicBezTo>
                  <a:cubicBezTo>
                    <a:pt x="2" y="6"/>
                    <a:pt x="0" y="0"/>
                    <a:pt x="5"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79" name="Freeform 786">
              <a:extLst>
                <a:ext uri="{FF2B5EF4-FFF2-40B4-BE49-F238E27FC236}">
                  <a16:creationId xmlns:a16="http://schemas.microsoft.com/office/drawing/2014/main" id="{5DCD38FC-0205-8102-980C-4DCE70AE96A9}"/>
                </a:ext>
              </a:extLst>
            </p:cNvPr>
            <p:cNvSpPr>
              <a:spLocks/>
            </p:cNvSpPr>
            <p:nvPr userDrawn="1"/>
          </p:nvSpPr>
          <p:spPr bwMode="auto">
            <a:xfrm>
              <a:off x="1879" y="2495"/>
              <a:ext cx="4" cy="4"/>
            </a:xfrm>
            <a:custGeom>
              <a:avLst/>
              <a:gdLst>
                <a:gd name="T0" fmla="*/ 0 w 3"/>
                <a:gd name="T1" fmla="*/ 3 h 3"/>
                <a:gd name="T2" fmla="*/ 2 w 3"/>
                <a:gd name="T3" fmla="*/ 0 h 3"/>
                <a:gd name="T4" fmla="*/ 0 w 3"/>
                <a:gd name="T5" fmla="*/ 3 h 3"/>
              </a:gdLst>
              <a:ahLst/>
              <a:cxnLst>
                <a:cxn ang="0">
                  <a:pos x="T0" y="T1"/>
                </a:cxn>
                <a:cxn ang="0">
                  <a:pos x="T2" y="T3"/>
                </a:cxn>
                <a:cxn ang="0">
                  <a:pos x="T4" y="T5"/>
                </a:cxn>
              </a:cxnLst>
              <a:rect l="0" t="0" r="r" b="b"/>
              <a:pathLst>
                <a:path w="3" h="3">
                  <a:moveTo>
                    <a:pt x="0" y="3"/>
                  </a:moveTo>
                  <a:cubicBezTo>
                    <a:pt x="2" y="0"/>
                    <a:pt x="2" y="0"/>
                    <a:pt x="2" y="0"/>
                  </a:cubicBezTo>
                  <a:cubicBezTo>
                    <a:pt x="3" y="2"/>
                    <a:pt x="1" y="1"/>
                    <a:pt x="0" y="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80" name="Freeform 787">
              <a:extLst>
                <a:ext uri="{FF2B5EF4-FFF2-40B4-BE49-F238E27FC236}">
                  <a16:creationId xmlns:a16="http://schemas.microsoft.com/office/drawing/2014/main" id="{757DF491-A26D-4D56-7E6B-5C9BCEFAD32C}"/>
                </a:ext>
              </a:extLst>
            </p:cNvPr>
            <p:cNvSpPr>
              <a:spLocks/>
            </p:cNvSpPr>
            <p:nvPr userDrawn="1"/>
          </p:nvSpPr>
          <p:spPr bwMode="auto">
            <a:xfrm>
              <a:off x="1885" y="2498"/>
              <a:ext cx="3" cy="3"/>
            </a:xfrm>
            <a:custGeom>
              <a:avLst/>
              <a:gdLst>
                <a:gd name="T0" fmla="*/ 0 w 2"/>
                <a:gd name="T1" fmla="*/ 0 h 2"/>
                <a:gd name="T2" fmla="*/ 0 w 2"/>
                <a:gd name="T3" fmla="*/ 0 h 2"/>
              </a:gdLst>
              <a:ahLst/>
              <a:cxnLst>
                <a:cxn ang="0">
                  <a:pos x="T0" y="T1"/>
                </a:cxn>
                <a:cxn ang="0">
                  <a:pos x="T2" y="T3"/>
                </a:cxn>
              </a:cxnLst>
              <a:rect l="0" t="0" r="r" b="b"/>
              <a:pathLst>
                <a:path w="2" h="2">
                  <a:moveTo>
                    <a:pt x="0" y="0"/>
                  </a:moveTo>
                  <a:cubicBezTo>
                    <a:pt x="1" y="1"/>
                    <a:pt x="2" y="2"/>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81" name="Freeform 788">
              <a:extLst>
                <a:ext uri="{FF2B5EF4-FFF2-40B4-BE49-F238E27FC236}">
                  <a16:creationId xmlns:a16="http://schemas.microsoft.com/office/drawing/2014/main" id="{EB8C06C8-880D-61EF-3BE9-76798FA2D313}"/>
                </a:ext>
              </a:extLst>
            </p:cNvPr>
            <p:cNvSpPr>
              <a:spLocks/>
            </p:cNvSpPr>
            <p:nvPr userDrawn="1"/>
          </p:nvSpPr>
          <p:spPr bwMode="auto">
            <a:xfrm>
              <a:off x="1888" y="2708"/>
              <a:ext cx="1" cy="1"/>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1" y="1"/>
                    <a:pt x="1" y="1"/>
                    <a:pt x="1" y="1"/>
                  </a:cubicBezTo>
                  <a:cubicBezTo>
                    <a:pt x="0" y="1"/>
                    <a:pt x="0" y="1"/>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82" name="Freeform 789">
              <a:extLst>
                <a:ext uri="{FF2B5EF4-FFF2-40B4-BE49-F238E27FC236}">
                  <a16:creationId xmlns:a16="http://schemas.microsoft.com/office/drawing/2014/main" id="{FEE6FCCA-A3B2-5A3C-6FCA-15874E125E45}"/>
                </a:ext>
              </a:extLst>
            </p:cNvPr>
            <p:cNvSpPr>
              <a:spLocks/>
            </p:cNvSpPr>
            <p:nvPr userDrawn="1"/>
          </p:nvSpPr>
          <p:spPr bwMode="auto">
            <a:xfrm>
              <a:off x="1892" y="2594"/>
              <a:ext cx="6" cy="5"/>
            </a:xfrm>
            <a:custGeom>
              <a:avLst/>
              <a:gdLst>
                <a:gd name="T0" fmla="*/ 0 w 4"/>
                <a:gd name="T1" fmla="*/ 3 h 3"/>
                <a:gd name="T2" fmla="*/ 3 w 4"/>
                <a:gd name="T3" fmla="*/ 0 h 3"/>
                <a:gd name="T4" fmla="*/ 0 w 4"/>
                <a:gd name="T5" fmla="*/ 3 h 3"/>
              </a:gdLst>
              <a:ahLst/>
              <a:cxnLst>
                <a:cxn ang="0">
                  <a:pos x="T0" y="T1"/>
                </a:cxn>
                <a:cxn ang="0">
                  <a:pos x="T2" y="T3"/>
                </a:cxn>
                <a:cxn ang="0">
                  <a:pos x="T4" y="T5"/>
                </a:cxn>
              </a:cxnLst>
              <a:rect l="0" t="0" r="r" b="b"/>
              <a:pathLst>
                <a:path w="4" h="3">
                  <a:moveTo>
                    <a:pt x="0" y="3"/>
                  </a:moveTo>
                  <a:cubicBezTo>
                    <a:pt x="1" y="1"/>
                    <a:pt x="2" y="0"/>
                    <a:pt x="3" y="0"/>
                  </a:cubicBezTo>
                  <a:cubicBezTo>
                    <a:pt x="4" y="2"/>
                    <a:pt x="1" y="2"/>
                    <a:pt x="0" y="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83" name="Freeform 790">
              <a:extLst>
                <a:ext uri="{FF2B5EF4-FFF2-40B4-BE49-F238E27FC236}">
                  <a16:creationId xmlns:a16="http://schemas.microsoft.com/office/drawing/2014/main" id="{24F8A29C-E19F-346E-E13E-7E3B25C3C495}"/>
                </a:ext>
              </a:extLst>
            </p:cNvPr>
            <p:cNvSpPr>
              <a:spLocks/>
            </p:cNvSpPr>
            <p:nvPr userDrawn="1"/>
          </p:nvSpPr>
          <p:spPr bwMode="auto">
            <a:xfrm>
              <a:off x="1891" y="2599"/>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84" name="Freeform 791">
              <a:extLst>
                <a:ext uri="{FF2B5EF4-FFF2-40B4-BE49-F238E27FC236}">
                  <a16:creationId xmlns:a16="http://schemas.microsoft.com/office/drawing/2014/main" id="{DD0C2704-D321-D2BA-220D-521D9CBE4142}"/>
                </a:ext>
              </a:extLst>
            </p:cNvPr>
            <p:cNvSpPr>
              <a:spLocks/>
            </p:cNvSpPr>
            <p:nvPr userDrawn="1"/>
          </p:nvSpPr>
          <p:spPr bwMode="auto">
            <a:xfrm>
              <a:off x="1891" y="2511"/>
              <a:ext cx="2"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1" y="1"/>
                    <a:pt x="0" y="1"/>
                  </a:cubicBezTo>
                  <a:cubicBezTo>
                    <a:pt x="0" y="1"/>
                    <a:pt x="1" y="0"/>
                    <a:pt x="2"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85" name="Freeform 792">
              <a:extLst>
                <a:ext uri="{FF2B5EF4-FFF2-40B4-BE49-F238E27FC236}">
                  <a16:creationId xmlns:a16="http://schemas.microsoft.com/office/drawing/2014/main" id="{375F4F05-0087-30C1-0C77-4E983A6800A1}"/>
                </a:ext>
              </a:extLst>
            </p:cNvPr>
            <p:cNvSpPr>
              <a:spLocks/>
            </p:cNvSpPr>
            <p:nvPr userDrawn="1"/>
          </p:nvSpPr>
          <p:spPr bwMode="auto">
            <a:xfrm>
              <a:off x="1806" y="2505"/>
              <a:ext cx="109" cy="557"/>
            </a:xfrm>
            <a:custGeom>
              <a:avLst/>
              <a:gdLst>
                <a:gd name="T0" fmla="*/ 10 w 76"/>
                <a:gd name="T1" fmla="*/ 276 h 387"/>
                <a:gd name="T2" fmla="*/ 46 w 76"/>
                <a:gd name="T3" fmla="*/ 343 h 387"/>
                <a:gd name="T4" fmla="*/ 43 w 76"/>
                <a:gd name="T5" fmla="*/ 256 h 387"/>
                <a:gd name="T6" fmla="*/ 46 w 76"/>
                <a:gd name="T7" fmla="*/ 212 h 387"/>
                <a:gd name="T8" fmla="*/ 43 w 76"/>
                <a:gd name="T9" fmla="*/ 194 h 387"/>
                <a:gd name="T10" fmla="*/ 46 w 76"/>
                <a:gd name="T11" fmla="*/ 170 h 387"/>
                <a:gd name="T12" fmla="*/ 38 w 76"/>
                <a:gd name="T13" fmla="*/ 180 h 387"/>
                <a:gd name="T14" fmla="*/ 58 w 76"/>
                <a:gd name="T15" fmla="*/ 129 h 387"/>
                <a:gd name="T16" fmla="*/ 60 w 76"/>
                <a:gd name="T17" fmla="*/ 76 h 387"/>
                <a:gd name="T18" fmla="*/ 62 w 76"/>
                <a:gd name="T19" fmla="*/ 81 h 387"/>
                <a:gd name="T20" fmla="*/ 63 w 76"/>
                <a:gd name="T21" fmla="*/ 63 h 387"/>
                <a:gd name="T22" fmla="*/ 48 w 76"/>
                <a:gd name="T23" fmla="*/ 19 h 387"/>
                <a:gd name="T24" fmla="*/ 56 w 76"/>
                <a:gd name="T25" fmla="*/ 25 h 387"/>
                <a:gd name="T26" fmla="*/ 60 w 76"/>
                <a:gd name="T27" fmla="*/ 1 h 387"/>
                <a:gd name="T28" fmla="*/ 55 w 76"/>
                <a:gd name="T29" fmla="*/ 0 h 387"/>
                <a:gd name="T30" fmla="*/ 19 w 76"/>
                <a:gd name="T31" fmla="*/ 189 h 387"/>
                <a:gd name="T32" fmla="*/ 10 w 76"/>
                <a:gd name="T33" fmla="*/ 276 h 387"/>
                <a:gd name="T34" fmla="*/ 10 w 76"/>
                <a:gd name="T35" fmla="*/ 276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6" h="387">
                  <a:moveTo>
                    <a:pt x="10" y="276"/>
                  </a:moveTo>
                  <a:cubicBezTo>
                    <a:pt x="11" y="278"/>
                    <a:pt x="13" y="387"/>
                    <a:pt x="46" y="343"/>
                  </a:cubicBezTo>
                  <a:cubicBezTo>
                    <a:pt x="24" y="347"/>
                    <a:pt x="31" y="249"/>
                    <a:pt x="43" y="256"/>
                  </a:cubicBezTo>
                  <a:cubicBezTo>
                    <a:pt x="31" y="246"/>
                    <a:pt x="42" y="222"/>
                    <a:pt x="46" y="212"/>
                  </a:cubicBezTo>
                  <a:cubicBezTo>
                    <a:pt x="56" y="183"/>
                    <a:pt x="54" y="200"/>
                    <a:pt x="43" y="194"/>
                  </a:cubicBezTo>
                  <a:cubicBezTo>
                    <a:pt x="59" y="178"/>
                    <a:pt x="60" y="170"/>
                    <a:pt x="46" y="170"/>
                  </a:cubicBezTo>
                  <a:cubicBezTo>
                    <a:pt x="37" y="177"/>
                    <a:pt x="63" y="188"/>
                    <a:pt x="38" y="180"/>
                  </a:cubicBezTo>
                  <a:cubicBezTo>
                    <a:pt x="52" y="176"/>
                    <a:pt x="59" y="144"/>
                    <a:pt x="58" y="129"/>
                  </a:cubicBezTo>
                  <a:cubicBezTo>
                    <a:pt x="57" y="108"/>
                    <a:pt x="56" y="102"/>
                    <a:pt x="60" y="76"/>
                  </a:cubicBezTo>
                  <a:cubicBezTo>
                    <a:pt x="55" y="82"/>
                    <a:pt x="56" y="84"/>
                    <a:pt x="62" y="81"/>
                  </a:cubicBezTo>
                  <a:cubicBezTo>
                    <a:pt x="58" y="94"/>
                    <a:pt x="55" y="68"/>
                    <a:pt x="63" y="63"/>
                  </a:cubicBezTo>
                  <a:cubicBezTo>
                    <a:pt x="40" y="80"/>
                    <a:pt x="76" y="11"/>
                    <a:pt x="48" y="19"/>
                  </a:cubicBezTo>
                  <a:cubicBezTo>
                    <a:pt x="50" y="21"/>
                    <a:pt x="53" y="24"/>
                    <a:pt x="56" y="25"/>
                  </a:cubicBezTo>
                  <a:cubicBezTo>
                    <a:pt x="55" y="25"/>
                    <a:pt x="58" y="6"/>
                    <a:pt x="60" y="1"/>
                  </a:cubicBezTo>
                  <a:cubicBezTo>
                    <a:pt x="57" y="7"/>
                    <a:pt x="56" y="6"/>
                    <a:pt x="55" y="0"/>
                  </a:cubicBezTo>
                  <a:cubicBezTo>
                    <a:pt x="43" y="53"/>
                    <a:pt x="13" y="136"/>
                    <a:pt x="19" y="189"/>
                  </a:cubicBezTo>
                  <a:cubicBezTo>
                    <a:pt x="21" y="215"/>
                    <a:pt x="0" y="247"/>
                    <a:pt x="10" y="276"/>
                  </a:cubicBezTo>
                  <a:cubicBezTo>
                    <a:pt x="17" y="288"/>
                    <a:pt x="11" y="278"/>
                    <a:pt x="10" y="27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86" name="Freeform 793">
              <a:extLst>
                <a:ext uri="{FF2B5EF4-FFF2-40B4-BE49-F238E27FC236}">
                  <a16:creationId xmlns:a16="http://schemas.microsoft.com/office/drawing/2014/main" id="{D7A783F7-0B87-A612-CD56-4AE7C387DBCE}"/>
                </a:ext>
              </a:extLst>
            </p:cNvPr>
            <p:cNvSpPr>
              <a:spLocks/>
            </p:cNvSpPr>
            <p:nvPr userDrawn="1"/>
          </p:nvSpPr>
          <p:spPr bwMode="auto">
            <a:xfrm>
              <a:off x="1895" y="2512"/>
              <a:ext cx="7" cy="3"/>
            </a:xfrm>
            <a:custGeom>
              <a:avLst/>
              <a:gdLst>
                <a:gd name="T0" fmla="*/ 2 w 5"/>
                <a:gd name="T1" fmla="*/ 1 h 2"/>
                <a:gd name="T2" fmla="*/ 2 w 5"/>
                <a:gd name="T3" fmla="*/ 2 h 2"/>
                <a:gd name="T4" fmla="*/ 2 w 5"/>
                <a:gd name="T5" fmla="*/ 1 h 2"/>
              </a:gdLst>
              <a:ahLst/>
              <a:cxnLst>
                <a:cxn ang="0">
                  <a:pos x="T0" y="T1"/>
                </a:cxn>
                <a:cxn ang="0">
                  <a:pos x="T2" y="T3"/>
                </a:cxn>
                <a:cxn ang="0">
                  <a:pos x="T4" y="T5"/>
                </a:cxn>
              </a:cxnLst>
              <a:rect l="0" t="0" r="r" b="b"/>
              <a:pathLst>
                <a:path w="5" h="2">
                  <a:moveTo>
                    <a:pt x="2" y="1"/>
                  </a:moveTo>
                  <a:cubicBezTo>
                    <a:pt x="5" y="0"/>
                    <a:pt x="2" y="2"/>
                    <a:pt x="2" y="2"/>
                  </a:cubicBezTo>
                  <a:cubicBezTo>
                    <a:pt x="2" y="2"/>
                    <a:pt x="0" y="1"/>
                    <a:pt x="2" y="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87" name="Freeform 794">
              <a:extLst>
                <a:ext uri="{FF2B5EF4-FFF2-40B4-BE49-F238E27FC236}">
                  <a16:creationId xmlns:a16="http://schemas.microsoft.com/office/drawing/2014/main" id="{32C5BC5B-1964-2820-3DA4-6FEA9666AB11}"/>
                </a:ext>
              </a:extLst>
            </p:cNvPr>
            <p:cNvSpPr>
              <a:spLocks/>
            </p:cNvSpPr>
            <p:nvPr userDrawn="1"/>
          </p:nvSpPr>
          <p:spPr bwMode="auto">
            <a:xfrm>
              <a:off x="1889" y="2519"/>
              <a:ext cx="3" cy="3"/>
            </a:xfrm>
            <a:custGeom>
              <a:avLst/>
              <a:gdLst>
                <a:gd name="T0" fmla="*/ 0 w 2"/>
                <a:gd name="T1" fmla="*/ 2 h 2"/>
                <a:gd name="T2" fmla="*/ 2 w 2"/>
                <a:gd name="T3" fmla="*/ 0 h 2"/>
                <a:gd name="T4" fmla="*/ 0 w 2"/>
                <a:gd name="T5" fmla="*/ 2 h 2"/>
              </a:gdLst>
              <a:ahLst/>
              <a:cxnLst>
                <a:cxn ang="0">
                  <a:pos x="T0" y="T1"/>
                </a:cxn>
                <a:cxn ang="0">
                  <a:pos x="T2" y="T3"/>
                </a:cxn>
                <a:cxn ang="0">
                  <a:pos x="T4" y="T5"/>
                </a:cxn>
              </a:cxnLst>
              <a:rect l="0" t="0" r="r" b="b"/>
              <a:pathLst>
                <a:path w="2" h="2">
                  <a:moveTo>
                    <a:pt x="0" y="2"/>
                  </a:moveTo>
                  <a:cubicBezTo>
                    <a:pt x="1" y="2"/>
                    <a:pt x="2" y="1"/>
                    <a:pt x="2" y="0"/>
                  </a:cubicBezTo>
                  <a:cubicBezTo>
                    <a:pt x="2" y="1"/>
                    <a:pt x="2" y="1"/>
                    <a:pt x="0" y="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88" name="Freeform 795">
              <a:extLst>
                <a:ext uri="{FF2B5EF4-FFF2-40B4-BE49-F238E27FC236}">
                  <a16:creationId xmlns:a16="http://schemas.microsoft.com/office/drawing/2014/main" id="{68B700ED-DF42-319E-DA8A-2CE73A17A7E2}"/>
                </a:ext>
              </a:extLst>
            </p:cNvPr>
            <p:cNvSpPr>
              <a:spLocks/>
            </p:cNvSpPr>
            <p:nvPr userDrawn="1"/>
          </p:nvSpPr>
          <p:spPr bwMode="auto">
            <a:xfrm>
              <a:off x="1891" y="2515"/>
              <a:ext cx="2" cy="4"/>
            </a:xfrm>
            <a:custGeom>
              <a:avLst/>
              <a:gdLst>
                <a:gd name="T0" fmla="*/ 1 w 2"/>
                <a:gd name="T1" fmla="*/ 0 h 3"/>
                <a:gd name="T2" fmla="*/ 1 w 2"/>
                <a:gd name="T3" fmla="*/ 3 h 3"/>
                <a:gd name="T4" fmla="*/ 1 w 2"/>
                <a:gd name="T5" fmla="*/ 0 h 3"/>
              </a:gdLst>
              <a:ahLst/>
              <a:cxnLst>
                <a:cxn ang="0">
                  <a:pos x="T0" y="T1"/>
                </a:cxn>
                <a:cxn ang="0">
                  <a:pos x="T2" y="T3"/>
                </a:cxn>
                <a:cxn ang="0">
                  <a:pos x="T4" y="T5"/>
                </a:cxn>
              </a:cxnLst>
              <a:rect l="0" t="0" r="r" b="b"/>
              <a:pathLst>
                <a:path w="2" h="3">
                  <a:moveTo>
                    <a:pt x="1" y="0"/>
                  </a:moveTo>
                  <a:cubicBezTo>
                    <a:pt x="1" y="1"/>
                    <a:pt x="2" y="2"/>
                    <a:pt x="1" y="3"/>
                  </a:cubicBezTo>
                  <a:cubicBezTo>
                    <a:pt x="1" y="2"/>
                    <a:pt x="0" y="1"/>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89" name="Freeform 796">
              <a:extLst>
                <a:ext uri="{FF2B5EF4-FFF2-40B4-BE49-F238E27FC236}">
                  <a16:creationId xmlns:a16="http://schemas.microsoft.com/office/drawing/2014/main" id="{314A604D-9B87-BE55-E545-078AAEBA87D1}"/>
                </a:ext>
              </a:extLst>
            </p:cNvPr>
            <p:cNvSpPr>
              <a:spLocks/>
            </p:cNvSpPr>
            <p:nvPr userDrawn="1"/>
          </p:nvSpPr>
          <p:spPr bwMode="auto">
            <a:xfrm>
              <a:off x="1891" y="2683"/>
              <a:ext cx="0" cy="10"/>
            </a:xfrm>
            <a:custGeom>
              <a:avLst/>
              <a:gdLst>
                <a:gd name="T0" fmla="*/ 0 h 7"/>
                <a:gd name="T1" fmla="*/ 0 h 7"/>
              </a:gdLst>
              <a:ahLst/>
              <a:cxnLst>
                <a:cxn ang="0">
                  <a:pos x="0" y="T0"/>
                </a:cxn>
                <a:cxn ang="0">
                  <a:pos x="0" y="T1"/>
                </a:cxn>
              </a:cxnLst>
              <a:rect l="0" t="0" r="r" b="b"/>
              <a:pathLst>
                <a:path h="7">
                  <a:moveTo>
                    <a:pt x="0" y="0"/>
                  </a:moveTo>
                  <a:cubicBezTo>
                    <a:pt x="0" y="0"/>
                    <a:pt x="0" y="7"/>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90" name="Freeform 797">
              <a:extLst>
                <a:ext uri="{FF2B5EF4-FFF2-40B4-BE49-F238E27FC236}">
                  <a16:creationId xmlns:a16="http://schemas.microsoft.com/office/drawing/2014/main" id="{6930726D-1403-7823-373E-DEEF145200E5}"/>
                </a:ext>
              </a:extLst>
            </p:cNvPr>
            <p:cNvSpPr>
              <a:spLocks/>
            </p:cNvSpPr>
            <p:nvPr userDrawn="1"/>
          </p:nvSpPr>
          <p:spPr bwMode="auto">
            <a:xfrm>
              <a:off x="1593" y="2807"/>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91" name="Freeform 798">
              <a:extLst>
                <a:ext uri="{FF2B5EF4-FFF2-40B4-BE49-F238E27FC236}">
                  <a16:creationId xmlns:a16="http://schemas.microsoft.com/office/drawing/2014/main" id="{47DF1E91-36E4-F8A2-150A-8AAFBD7BE33D}"/>
                </a:ext>
              </a:extLst>
            </p:cNvPr>
            <p:cNvSpPr>
              <a:spLocks/>
            </p:cNvSpPr>
            <p:nvPr userDrawn="1"/>
          </p:nvSpPr>
          <p:spPr bwMode="auto">
            <a:xfrm>
              <a:off x="1603" y="2798"/>
              <a:ext cx="1" cy="2"/>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1"/>
                    <a:pt x="1" y="1"/>
                    <a:pt x="1" y="1"/>
                  </a:cubicBezTo>
                  <a:cubicBezTo>
                    <a:pt x="0" y="1"/>
                    <a:pt x="0" y="1"/>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92" name="Freeform 799">
              <a:extLst>
                <a:ext uri="{FF2B5EF4-FFF2-40B4-BE49-F238E27FC236}">
                  <a16:creationId xmlns:a16="http://schemas.microsoft.com/office/drawing/2014/main" id="{779CC673-1460-1F39-5E89-E3A2F485DD94}"/>
                </a:ext>
              </a:extLst>
            </p:cNvPr>
            <p:cNvSpPr>
              <a:spLocks/>
            </p:cNvSpPr>
            <p:nvPr userDrawn="1"/>
          </p:nvSpPr>
          <p:spPr bwMode="auto">
            <a:xfrm>
              <a:off x="1593" y="280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93" name="Freeform 800">
              <a:extLst>
                <a:ext uri="{FF2B5EF4-FFF2-40B4-BE49-F238E27FC236}">
                  <a16:creationId xmlns:a16="http://schemas.microsoft.com/office/drawing/2014/main" id="{D20DE842-B2FB-9AB5-9D7B-8C17F3AFDAF7}"/>
                </a:ext>
              </a:extLst>
            </p:cNvPr>
            <p:cNvSpPr>
              <a:spLocks/>
            </p:cNvSpPr>
            <p:nvPr userDrawn="1"/>
          </p:nvSpPr>
          <p:spPr bwMode="auto">
            <a:xfrm>
              <a:off x="1593" y="293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94" name="Freeform 801">
              <a:extLst>
                <a:ext uri="{FF2B5EF4-FFF2-40B4-BE49-F238E27FC236}">
                  <a16:creationId xmlns:a16="http://schemas.microsoft.com/office/drawing/2014/main" id="{34F9C298-6A67-702B-635A-84F981060A2B}"/>
                </a:ext>
              </a:extLst>
            </p:cNvPr>
            <p:cNvSpPr>
              <a:spLocks noEditPoints="1"/>
            </p:cNvSpPr>
            <p:nvPr userDrawn="1"/>
          </p:nvSpPr>
          <p:spPr bwMode="auto">
            <a:xfrm>
              <a:off x="1543" y="2711"/>
              <a:ext cx="89" cy="226"/>
            </a:xfrm>
            <a:custGeom>
              <a:avLst/>
              <a:gdLst>
                <a:gd name="T0" fmla="*/ 9 w 62"/>
                <a:gd name="T1" fmla="*/ 121 h 157"/>
                <a:gd name="T2" fmla="*/ 16 w 62"/>
                <a:gd name="T3" fmla="*/ 145 h 157"/>
                <a:gd name="T4" fmla="*/ 13 w 62"/>
                <a:gd name="T5" fmla="*/ 145 h 157"/>
                <a:gd name="T6" fmla="*/ 51 w 62"/>
                <a:gd name="T7" fmla="*/ 150 h 157"/>
                <a:gd name="T8" fmla="*/ 29 w 62"/>
                <a:gd name="T9" fmla="*/ 113 h 157"/>
                <a:gd name="T10" fmla="*/ 34 w 62"/>
                <a:gd name="T11" fmla="*/ 86 h 157"/>
                <a:gd name="T12" fmla="*/ 27 w 62"/>
                <a:gd name="T13" fmla="*/ 79 h 157"/>
                <a:gd name="T14" fmla="*/ 33 w 62"/>
                <a:gd name="T15" fmla="*/ 67 h 157"/>
                <a:gd name="T16" fmla="*/ 34 w 62"/>
                <a:gd name="T17" fmla="*/ 45 h 157"/>
                <a:gd name="T18" fmla="*/ 35 w 62"/>
                <a:gd name="T19" fmla="*/ 37 h 157"/>
                <a:gd name="T20" fmla="*/ 26 w 62"/>
                <a:gd name="T21" fmla="*/ 10 h 157"/>
                <a:gd name="T22" fmla="*/ 36 w 62"/>
                <a:gd name="T23" fmla="*/ 0 h 157"/>
                <a:gd name="T24" fmla="*/ 9 w 62"/>
                <a:gd name="T25" fmla="*/ 121 h 157"/>
                <a:gd name="T26" fmla="*/ 9 w 62"/>
                <a:gd name="T27" fmla="*/ 121 h 157"/>
                <a:gd name="T28" fmla="*/ 34 w 62"/>
                <a:gd name="T29" fmla="*/ 86 h 157"/>
                <a:gd name="T30" fmla="*/ 34 w 62"/>
                <a:gd name="T31" fmla="*/ 86 h 157"/>
                <a:gd name="T32" fmla="*/ 29 w 62"/>
                <a:gd name="T33" fmla="*/ 71 h 157"/>
                <a:gd name="T34" fmla="*/ 38 w 62"/>
                <a:gd name="T35" fmla="*/ 70 h 157"/>
                <a:gd name="T36" fmla="*/ 29 w 62"/>
                <a:gd name="T37" fmla="*/ 71 h 157"/>
                <a:gd name="T38" fmla="*/ 29 w 62"/>
                <a:gd name="T39" fmla="*/ 71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2" h="157">
                  <a:moveTo>
                    <a:pt x="9" y="121"/>
                  </a:moveTo>
                  <a:cubicBezTo>
                    <a:pt x="9" y="129"/>
                    <a:pt x="12" y="137"/>
                    <a:pt x="16" y="145"/>
                  </a:cubicBezTo>
                  <a:cubicBezTo>
                    <a:pt x="22" y="142"/>
                    <a:pt x="21" y="142"/>
                    <a:pt x="13" y="145"/>
                  </a:cubicBezTo>
                  <a:cubicBezTo>
                    <a:pt x="16" y="157"/>
                    <a:pt x="43" y="152"/>
                    <a:pt x="51" y="150"/>
                  </a:cubicBezTo>
                  <a:cubicBezTo>
                    <a:pt x="19" y="153"/>
                    <a:pt x="48" y="116"/>
                    <a:pt x="29" y="113"/>
                  </a:cubicBezTo>
                  <a:cubicBezTo>
                    <a:pt x="35" y="110"/>
                    <a:pt x="44" y="83"/>
                    <a:pt x="34" y="86"/>
                  </a:cubicBezTo>
                  <a:cubicBezTo>
                    <a:pt x="62" y="78"/>
                    <a:pt x="32" y="80"/>
                    <a:pt x="27" y="79"/>
                  </a:cubicBezTo>
                  <a:cubicBezTo>
                    <a:pt x="49" y="75"/>
                    <a:pt x="51" y="71"/>
                    <a:pt x="33" y="67"/>
                  </a:cubicBezTo>
                  <a:cubicBezTo>
                    <a:pt x="55" y="67"/>
                    <a:pt x="34" y="45"/>
                    <a:pt x="34" y="45"/>
                  </a:cubicBezTo>
                  <a:cubicBezTo>
                    <a:pt x="34" y="37"/>
                    <a:pt x="35" y="33"/>
                    <a:pt x="35" y="37"/>
                  </a:cubicBezTo>
                  <a:cubicBezTo>
                    <a:pt x="36" y="19"/>
                    <a:pt x="41" y="17"/>
                    <a:pt x="26" y="10"/>
                  </a:cubicBezTo>
                  <a:cubicBezTo>
                    <a:pt x="54" y="8"/>
                    <a:pt x="19" y="8"/>
                    <a:pt x="36" y="0"/>
                  </a:cubicBezTo>
                  <a:cubicBezTo>
                    <a:pt x="18" y="0"/>
                    <a:pt x="0" y="112"/>
                    <a:pt x="9" y="121"/>
                  </a:cubicBezTo>
                  <a:cubicBezTo>
                    <a:pt x="11" y="122"/>
                    <a:pt x="9" y="122"/>
                    <a:pt x="9" y="121"/>
                  </a:cubicBezTo>
                  <a:close/>
                  <a:moveTo>
                    <a:pt x="34" y="86"/>
                  </a:moveTo>
                  <a:cubicBezTo>
                    <a:pt x="38" y="87"/>
                    <a:pt x="35" y="86"/>
                    <a:pt x="34" y="86"/>
                  </a:cubicBezTo>
                  <a:close/>
                  <a:moveTo>
                    <a:pt x="29" y="71"/>
                  </a:moveTo>
                  <a:cubicBezTo>
                    <a:pt x="32" y="72"/>
                    <a:pt x="35" y="71"/>
                    <a:pt x="38" y="70"/>
                  </a:cubicBezTo>
                  <a:cubicBezTo>
                    <a:pt x="34" y="68"/>
                    <a:pt x="31" y="69"/>
                    <a:pt x="29" y="71"/>
                  </a:cubicBezTo>
                  <a:cubicBezTo>
                    <a:pt x="32" y="72"/>
                    <a:pt x="31" y="71"/>
                    <a:pt x="29" y="7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95" name="Freeform 802">
              <a:extLst>
                <a:ext uri="{FF2B5EF4-FFF2-40B4-BE49-F238E27FC236}">
                  <a16:creationId xmlns:a16="http://schemas.microsoft.com/office/drawing/2014/main" id="{0A361964-234E-7366-3595-EABD54D8C06E}"/>
                </a:ext>
              </a:extLst>
            </p:cNvPr>
            <p:cNvSpPr>
              <a:spLocks/>
            </p:cNvSpPr>
            <p:nvPr userDrawn="1"/>
          </p:nvSpPr>
          <p:spPr bwMode="auto">
            <a:xfrm>
              <a:off x="1589" y="2850"/>
              <a:ext cx="8" cy="3"/>
            </a:xfrm>
            <a:custGeom>
              <a:avLst/>
              <a:gdLst>
                <a:gd name="T0" fmla="*/ 5 w 6"/>
                <a:gd name="T1" fmla="*/ 2 h 2"/>
                <a:gd name="T2" fmla="*/ 2 w 6"/>
                <a:gd name="T3" fmla="*/ 0 h 2"/>
                <a:gd name="T4" fmla="*/ 5 w 6"/>
                <a:gd name="T5" fmla="*/ 2 h 2"/>
              </a:gdLst>
              <a:ahLst/>
              <a:cxnLst>
                <a:cxn ang="0">
                  <a:pos x="T0" y="T1"/>
                </a:cxn>
                <a:cxn ang="0">
                  <a:pos x="T2" y="T3"/>
                </a:cxn>
                <a:cxn ang="0">
                  <a:pos x="T4" y="T5"/>
                </a:cxn>
              </a:cxnLst>
              <a:rect l="0" t="0" r="r" b="b"/>
              <a:pathLst>
                <a:path w="6" h="2">
                  <a:moveTo>
                    <a:pt x="5" y="2"/>
                  </a:moveTo>
                  <a:cubicBezTo>
                    <a:pt x="1" y="2"/>
                    <a:pt x="3" y="1"/>
                    <a:pt x="2" y="0"/>
                  </a:cubicBezTo>
                  <a:cubicBezTo>
                    <a:pt x="6" y="1"/>
                    <a:pt x="0" y="1"/>
                    <a:pt x="5" y="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96" name="Freeform 803">
              <a:extLst>
                <a:ext uri="{FF2B5EF4-FFF2-40B4-BE49-F238E27FC236}">
                  <a16:creationId xmlns:a16="http://schemas.microsoft.com/office/drawing/2014/main" id="{2481BE7A-8CCA-9E5B-079F-7C2101DD8D09}"/>
                </a:ext>
              </a:extLst>
            </p:cNvPr>
            <p:cNvSpPr>
              <a:spLocks/>
            </p:cNvSpPr>
            <p:nvPr userDrawn="1"/>
          </p:nvSpPr>
          <p:spPr bwMode="auto">
            <a:xfrm>
              <a:off x="2168" y="2637"/>
              <a:ext cx="0" cy="5"/>
            </a:xfrm>
            <a:custGeom>
              <a:avLst/>
              <a:gdLst>
                <a:gd name="T0" fmla="*/ 0 h 3"/>
                <a:gd name="T1" fmla="*/ 3 h 3"/>
                <a:gd name="T2" fmla="*/ 0 h 3"/>
              </a:gdLst>
              <a:ahLst/>
              <a:cxnLst>
                <a:cxn ang="0">
                  <a:pos x="0" y="T0"/>
                </a:cxn>
                <a:cxn ang="0">
                  <a:pos x="0" y="T1"/>
                </a:cxn>
                <a:cxn ang="0">
                  <a:pos x="0" y="T2"/>
                </a:cxn>
              </a:cxnLst>
              <a:rect l="0" t="0" r="r" b="b"/>
              <a:pathLst>
                <a:path h="3">
                  <a:moveTo>
                    <a:pt x="0" y="0"/>
                  </a:moveTo>
                  <a:cubicBezTo>
                    <a:pt x="0" y="1"/>
                    <a:pt x="0" y="2"/>
                    <a:pt x="0" y="3"/>
                  </a:cubicBezTo>
                  <a:cubicBezTo>
                    <a:pt x="0" y="2"/>
                    <a:pt x="0" y="1"/>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97" name="Freeform 804">
              <a:extLst>
                <a:ext uri="{FF2B5EF4-FFF2-40B4-BE49-F238E27FC236}">
                  <a16:creationId xmlns:a16="http://schemas.microsoft.com/office/drawing/2014/main" id="{00C218F5-9459-EC38-8782-EFEF09F89788}"/>
                </a:ext>
              </a:extLst>
            </p:cNvPr>
            <p:cNvSpPr>
              <a:spLocks/>
            </p:cNvSpPr>
            <p:nvPr userDrawn="1"/>
          </p:nvSpPr>
          <p:spPr bwMode="auto">
            <a:xfrm>
              <a:off x="2178" y="2609"/>
              <a:ext cx="0" cy="3"/>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2"/>
                    <a:pt x="0" y="2"/>
                    <a:pt x="0" y="2"/>
                  </a:cubicBezTo>
                  <a:cubicBezTo>
                    <a:pt x="0" y="1"/>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98" name="Freeform 805">
              <a:extLst>
                <a:ext uri="{FF2B5EF4-FFF2-40B4-BE49-F238E27FC236}">
                  <a16:creationId xmlns:a16="http://schemas.microsoft.com/office/drawing/2014/main" id="{35FFA4C6-EC09-B295-2454-653B85D747E5}"/>
                </a:ext>
              </a:extLst>
            </p:cNvPr>
            <p:cNvSpPr>
              <a:spLocks/>
            </p:cNvSpPr>
            <p:nvPr userDrawn="1"/>
          </p:nvSpPr>
          <p:spPr bwMode="auto">
            <a:xfrm>
              <a:off x="2168" y="264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99" name="Freeform 806">
              <a:extLst>
                <a:ext uri="{FF2B5EF4-FFF2-40B4-BE49-F238E27FC236}">
                  <a16:creationId xmlns:a16="http://schemas.microsoft.com/office/drawing/2014/main" id="{55E396B5-EFFF-9B32-DDC4-E470B552F14B}"/>
                </a:ext>
              </a:extLst>
            </p:cNvPr>
            <p:cNvSpPr>
              <a:spLocks/>
            </p:cNvSpPr>
            <p:nvPr userDrawn="1"/>
          </p:nvSpPr>
          <p:spPr bwMode="auto">
            <a:xfrm>
              <a:off x="2168" y="3113"/>
              <a:ext cx="0" cy="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00" name="Freeform 807">
              <a:extLst>
                <a:ext uri="{FF2B5EF4-FFF2-40B4-BE49-F238E27FC236}">
                  <a16:creationId xmlns:a16="http://schemas.microsoft.com/office/drawing/2014/main" id="{399D7433-E565-C6C7-004B-9E088C228047}"/>
                </a:ext>
              </a:extLst>
            </p:cNvPr>
            <p:cNvSpPr>
              <a:spLocks noEditPoints="1"/>
            </p:cNvSpPr>
            <p:nvPr userDrawn="1"/>
          </p:nvSpPr>
          <p:spPr bwMode="auto">
            <a:xfrm>
              <a:off x="2119" y="2268"/>
              <a:ext cx="88" cy="848"/>
            </a:xfrm>
            <a:custGeom>
              <a:avLst/>
              <a:gdLst>
                <a:gd name="T0" fmla="*/ 28 w 61"/>
                <a:gd name="T1" fmla="*/ 275 h 590"/>
                <a:gd name="T2" fmla="*/ 28 w 61"/>
                <a:gd name="T3" fmla="*/ 275 h 590"/>
                <a:gd name="T4" fmla="*/ 28 w 61"/>
                <a:gd name="T5" fmla="*/ 276 h 590"/>
                <a:gd name="T6" fmla="*/ 28 w 61"/>
                <a:gd name="T7" fmla="*/ 276 h 590"/>
                <a:gd name="T8" fmla="*/ 28 w 61"/>
                <a:gd name="T9" fmla="*/ 276 h 590"/>
                <a:gd name="T10" fmla="*/ 37 w 61"/>
                <a:gd name="T11" fmla="*/ 268 h 590"/>
                <a:gd name="T12" fmla="*/ 28 w 61"/>
                <a:gd name="T13" fmla="*/ 275 h 590"/>
                <a:gd name="T14" fmla="*/ 34 w 61"/>
                <a:gd name="T15" fmla="*/ 29 h 590"/>
                <a:gd name="T16" fmla="*/ 30 w 61"/>
                <a:gd name="T17" fmla="*/ 9 h 590"/>
                <a:gd name="T18" fmla="*/ 34 w 61"/>
                <a:gd name="T19" fmla="*/ 1 h 590"/>
                <a:gd name="T20" fmla="*/ 30 w 61"/>
                <a:gd name="T21" fmla="*/ 10 h 590"/>
                <a:gd name="T22" fmla="*/ 25 w 61"/>
                <a:gd name="T23" fmla="*/ 36 h 590"/>
                <a:gd name="T24" fmla="*/ 25 w 61"/>
                <a:gd name="T25" fmla="*/ 37 h 590"/>
                <a:gd name="T26" fmla="*/ 34 w 61"/>
                <a:gd name="T27" fmla="*/ 29 h 590"/>
                <a:gd name="T28" fmla="*/ 40 w 61"/>
                <a:gd name="T29" fmla="*/ 575 h 590"/>
                <a:gd name="T30" fmla="*/ 27 w 61"/>
                <a:gd name="T31" fmla="*/ 437 h 590"/>
                <a:gd name="T32" fmla="*/ 33 w 61"/>
                <a:gd name="T33" fmla="*/ 331 h 590"/>
                <a:gd name="T34" fmla="*/ 33 w 61"/>
                <a:gd name="T35" fmla="*/ 331 h 590"/>
                <a:gd name="T36" fmla="*/ 33 w 61"/>
                <a:gd name="T37" fmla="*/ 331 h 590"/>
                <a:gd name="T38" fmla="*/ 25 w 61"/>
                <a:gd name="T39" fmla="*/ 303 h 590"/>
                <a:gd name="T40" fmla="*/ 34 w 61"/>
                <a:gd name="T41" fmla="*/ 260 h 590"/>
                <a:gd name="T42" fmla="*/ 31 w 61"/>
                <a:gd name="T43" fmla="*/ 257 h 590"/>
                <a:gd name="T44" fmla="*/ 33 w 61"/>
                <a:gd name="T45" fmla="*/ 174 h 590"/>
                <a:gd name="T46" fmla="*/ 34 w 61"/>
                <a:gd name="T47" fmla="*/ 141 h 590"/>
                <a:gd name="T48" fmla="*/ 25 w 61"/>
                <a:gd name="T49" fmla="*/ 37 h 590"/>
                <a:gd name="T50" fmla="*/ 7 w 61"/>
                <a:gd name="T51" fmla="*/ 466 h 590"/>
                <a:gd name="T52" fmla="*/ 7 w 61"/>
                <a:gd name="T53" fmla="*/ 466 h 590"/>
                <a:gd name="T54" fmla="*/ 14 w 61"/>
                <a:gd name="T55" fmla="*/ 555 h 590"/>
                <a:gd name="T56" fmla="*/ 12 w 61"/>
                <a:gd name="T57" fmla="*/ 558 h 590"/>
                <a:gd name="T58" fmla="*/ 12 w 61"/>
                <a:gd name="T59" fmla="*/ 564 h 590"/>
                <a:gd name="T60" fmla="*/ 12 w 61"/>
                <a:gd name="T61" fmla="*/ 564 h 590"/>
                <a:gd name="T62" fmla="*/ 13 w 61"/>
                <a:gd name="T63" fmla="*/ 570 h 590"/>
                <a:gd name="T64" fmla="*/ 34 w 61"/>
                <a:gd name="T65" fmla="*/ 588 h 590"/>
                <a:gd name="T66" fmla="*/ 34 w 61"/>
                <a:gd name="T67" fmla="*/ 588 h 590"/>
                <a:gd name="T68" fmla="*/ 47 w 61"/>
                <a:gd name="T69" fmla="*/ 580 h 590"/>
                <a:gd name="T70" fmla="*/ 47 w 61"/>
                <a:gd name="T71" fmla="*/ 580 h 590"/>
                <a:gd name="T72" fmla="*/ 49 w 61"/>
                <a:gd name="T73" fmla="*/ 578 h 590"/>
                <a:gd name="T74" fmla="*/ 40 w 61"/>
                <a:gd name="T75" fmla="*/ 575 h 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1" h="590">
                  <a:moveTo>
                    <a:pt x="28" y="275"/>
                  </a:moveTo>
                  <a:cubicBezTo>
                    <a:pt x="28" y="275"/>
                    <a:pt x="28" y="275"/>
                    <a:pt x="28" y="275"/>
                  </a:cubicBezTo>
                  <a:cubicBezTo>
                    <a:pt x="28" y="275"/>
                    <a:pt x="28" y="276"/>
                    <a:pt x="28" y="276"/>
                  </a:cubicBezTo>
                  <a:cubicBezTo>
                    <a:pt x="28" y="276"/>
                    <a:pt x="28" y="276"/>
                    <a:pt x="28" y="276"/>
                  </a:cubicBezTo>
                  <a:cubicBezTo>
                    <a:pt x="28" y="276"/>
                    <a:pt x="28" y="276"/>
                    <a:pt x="28" y="276"/>
                  </a:cubicBezTo>
                  <a:cubicBezTo>
                    <a:pt x="31" y="277"/>
                    <a:pt x="34" y="274"/>
                    <a:pt x="37" y="268"/>
                  </a:cubicBezTo>
                  <a:cubicBezTo>
                    <a:pt x="33" y="263"/>
                    <a:pt x="30" y="265"/>
                    <a:pt x="28" y="275"/>
                  </a:cubicBezTo>
                  <a:close/>
                  <a:moveTo>
                    <a:pt x="34" y="29"/>
                  </a:moveTo>
                  <a:cubicBezTo>
                    <a:pt x="32" y="25"/>
                    <a:pt x="28" y="20"/>
                    <a:pt x="30" y="9"/>
                  </a:cubicBezTo>
                  <a:cubicBezTo>
                    <a:pt x="31" y="7"/>
                    <a:pt x="32" y="4"/>
                    <a:pt x="34" y="1"/>
                  </a:cubicBezTo>
                  <a:cubicBezTo>
                    <a:pt x="33" y="0"/>
                    <a:pt x="31" y="4"/>
                    <a:pt x="30" y="10"/>
                  </a:cubicBezTo>
                  <a:cubicBezTo>
                    <a:pt x="28" y="16"/>
                    <a:pt x="26" y="25"/>
                    <a:pt x="25" y="36"/>
                  </a:cubicBezTo>
                  <a:cubicBezTo>
                    <a:pt x="25" y="36"/>
                    <a:pt x="25" y="36"/>
                    <a:pt x="25" y="37"/>
                  </a:cubicBezTo>
                  <a:cubicBezTo>
                    <a:pt x="38" y="34"/>
                    <a:pt x="37" y="33"/>
                    <a:pt x="34" y="29"/>
                  </a:cubicBezTo>
                  <a:close/>
                  <a:moveTo>
                    <a:pt x="40" y="575"/>
                  </a:moveTo>
                  <a:cubicBezTo>
                    <a:pt x="25" y="555"/>
                    <a:pt x="44" y="447"/>
                    <a:pt x="27" y="437"/>
                  </a:cubicBezTo>
                  <a:cubicBezTo>
                    <a:pt x="33" y="425"/>
                    <a:pt x="42" y="325"/>
                    <a:pt x="33" y="331"/>
                  </a:cubicBezTo>
                  <a:cubicBezTo>
                    <a:pt x="33" y="331"/>
                    <a:pt x="33" y="331"/>
                    <a:pt x="33" y="331"/>
                  </a:cubicBezTo>
                  <a:cubicBezTo>
                    <a:pt x="33" y="331"/>
                    <a:pt x="33" y="331"/>
                    <a:pt x="33" y="331"/>
                  </a:cubicBezTo>
                  <a:cubicBezTo>
                    <a:pt x="61" y="302"/>
                    <a:pt x="31" y="310"/>
                    <a:pt x="25" y="303"/>
                  </a:cubicBezTo>
                  <a:cubicBezTo>
                    <a:pt x="46" y="289"/>
                    <a:pt x="49" y="275"/>
                    <a:pt x="34" y="260"/>
                  </a:cubicBezTo>
                  <a:cubicBezTo>
                    <a:pt x="33" y="259"/>
                    <a:pt x="32" y="258"/>
                    <a:pt x="31" y="257"/>
                  </a:cubicBezTo>
                  <a:cubicBezTo>
                    <a:pt x="53" y="256"/>
                    <a:pt x="34" y="174"/>
                    <a:pt x="33" y="174"/>
                  </a:cubicBezTo>
                  <a:cubicBezTo>
                    <a:pt x="33" y="144"/>
                    <a:pt x="34" y="126"/>
                    <a:pt x="34" y="141"/>
                  </a:cubicBezTo>
                  <a:cubicBezTo>
                    <a:pt x="34" y="73"/>
                    <a:pt x="40" y="67"/>
                    <a:pt x="25" y="37"/>
                  </a:cubicBezTo>
                  <a:cubicBezTo>
                    <a:pt x="11" y="141"/>
                    <a:pt x="0" y="436"/>
                    <a:pt x="7" y="466"/>
                  </a:cubicBezTo>
                  <a:cubicBezTo>
                    <a:pt x="9" y="471"/>
                    <a:pt x="8" y="469"/>
                    <a:pt x="7" y="466"/>
                  </a:cubicBezTo>
                  <a:cubicBezTo>
                    <a:pt x="8" y="497"/>
                    <a:pt x="10" y="527"/>
                    <a:pt x="14" y="555"/>
                  </a:cubicBezTo>
                  <a:cubicBezTo>
                    <a:pt x="14" y="556"/>
                    <a:pt x="13" y="557"/>
                    <a:pt x="12" y="558"/>
                  </a:cubicBezTo>
                  <a:cubicBezTo>
                    <a:pt x="12" y="560"/>
                    <a:pt x="12" y="562"/>
                    <a:pt x="12" y="564"/>
                  </a:cubicBezTo>
                  <a:cubicBezTo>
                    <a:pt x="12" y="564"/>
                    <a:pt x="12" y="564"/>
                    <a:pt x="12" y="564"/>
                  </a:cubicBezTo>
                  <a:cubicBezTo>
                    <a:pt x="13" y="566"/>
                    <a:pt x="13" y="568"/>
                    <a:pt x="13" y="570"/>
                  </a:cubicBezTo>
                  <a:cubicBezTo>
                    <a:pt x="17" y="587"/>
                    <a:pt x="26" y="590"/>
                    <a:pt x="34" y="588"/>
                  </a:cubicBezTo>
                  <a:cubicBezTo>
                    <a:pt x="34" y="588"/>
                    <a:pt x="34" y="588"/>
                    <a:pt x="34" y="588"/>
                  </a:cubicBezTo>
                  <a:cubicBezTo>
                    <a:pt x="39" y="587"/>
                    <a:pt x="44" y="583"/>
                    <a:pt x="47" y="580"/>
                  </a:cubicBezTo>
                  <a:cubicBezTo>
                    <a:pt x="47" y="580"/>
                    <a:pt x="47" y="580"/>
                    <a:pt x="47" y="580"/>
                  </a:cubicBezTo>
                  <a:cubicBezTo>
                    <a:pt x="48" y="579"/>
                    <a:pt x="49" y="578"/>
                    <a:pt x="49" y="578"/>
                  </a:cubicBezTo>
                  <a:cubicBezTo>
                    <a:pt x="45" y="579"/>
                    <a:pt x="42" y="578"/>
                    <a:pt x="40" y="57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FF0000"/>
                </a:solidFill>
              </a:endParaRPr>
            </a:p>
          </p:txBody>
        </p:sp>
        <p:sp>
          <p:nvSpPr>
            <p:cNvPr id="201" name="Freeform 808">
              <a:extLst>
                <a:ext uri="{FF2B5EF4-FFF2-40B4-BE49-F238E27FC236}">
                  <a16:creationId xmlns:a16="http://schemas.microsoft.com/office/drawing/2014/main" id="{8E1114A3-576E-A579-4141-93E05F67127E}"/>
                </a:ext>
              </a:extLst>
            </p:cNvPr>
            <p:cNvSpPr>
              <a:spLocks/>
            </p:cNvSpPr>
            <p:nvPr userDrawn="1"/>
          </p:nvSpPr>
          <p:spPr bwMode="auto">
            <a:xfrm>
              <a:off x="2164" y="2806"/>
              <a:ext cx="8" cy="13"/>
            </a:xfrm>
            <a:custGeom>
              <a:avLst/>
              <a:gdLst>
                <a:gd name="T0" fmla="*/ 4 w 6"/>
                <a:gd name="T1" fmla="*/ 9 h 9"/>
                <a:gd name="T2" fmla="*/ 1 w 6"/>
                <a:gd name="T3" fmla="*/ 0 h 9"/>
                <a:gd name="T4" fmla="*/ 4 w 6"/>
                <a:gd name="T5" fmla="*/ 9 h 9"/>
              </a:gdLst>
              <a:ahLst/>
              <a:cxnLst>
                <a:cxn ang="0">
                  <a:pos x="T0" y="T1"/>
                </a:cxn>
                <a:cxn ang="0">
                  <a:pos x="T2" y="T3"/>
                </a:cxn>
                <a:cxn ang="0">
                  <a:pos x="T4" y="T5"/>
                </a:cxn>
              </a:cxnLst>
              <a:rect l="0" t="0" r="r" b="b"/>
              <a:pathLst>
                <a:path w="6" h="9">
                  <a:moveTo>
                    <a:pt x="4" y="9"/>
                  </a:moveTo>
                  <a:cubicBezTo>
                    <a:pt x="1" y="9"/>
                    <a:pt x="2" y="2"/>
                    <a:pt x="1" y="0"/>
                  </a:cubicBezTo>
                  <a:cubicBezTo>
                    <a:pt x="6" y="2"/>
                    <a:pt x="0" y="5"/>
                    <a:pt x="4" y="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02" name="Freeform 809">
              <a:extLst>
                <a:ext uri="{FF2B5EF4-FFF2-40B4-BE49-F238E27FC236}">
                  <a16:creationId xmlns:a16="http://schemas.microsoft.com/office/drawing/2014/main" id="{322F0F4E-FA39-FCD2-1858-A2FE48AC692E}"/>
                </a:ext>
              </a:extLst>
            </p:cNvPr>
            <p:cNvSpPr>
              <a:spLocks/>
            </p:cNvSpPr>
            <p:nvPr userDrawn="1"/>
          </p:nvSpPr>
          <p:spPr bwMode="auto">
            <a:xfrm>
              <a:off x="2016" y="2692"/>
              <a:ext cx="1" cy="1"/>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0"/>
                    <a:pt x="1" y="1"/>
                    <a:pt x="1" y="1"/>
                  </a:cubicBezTo>
                  <a:cubicBezTo>
                    <a:pt x="0" y="1"/>
                    <a:pt x="1" y="0"/>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03" name="Freeform 810">
              <a:extLst>
                <a:ext uri="{FF2B5EF4-FFF2-40B4-BE49-F238E27FC236}">
                  <a16:creationId xmlns:a16="http://schemas.microsoft.com/office/drawing/2014/main" id="{C607523B-19B2-AAD3-6195-5DBAD675F88F}"/>
                </a:ext>
              </a:extLst>
            </p:cNvPr>
            <p:cNvSpPr>
              <a:spLocks/>
            </p:cNvSpPr>
            <p:nvPr userDrawn="1"/>
          </p:nvSpPr>
          <p:spPr bwMode="auto">
            <a:xfrm>
              <a:off x="2027" y="2668"/>
              <a:ext cx="0" cy="2"/>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2"/>
                    <a:pt x="0" y="2"/>
                    <a:pt x="0" y="2"/>
                  </a:cubicBezTo>
                  <a:cubicBezTo>
                    <a:pt x="0" y="1"/>
                    <a:pt x="0" y="1"/>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04" name="Freeform 811">
              <a:extLst>
                <a:ext uri="{FF2B5EF4-FFF2-40B4-BE49-F238E27FC236}">
                  <a16:creationId xmlns:a16="http://schemas.microsoft.com/office/drawing/2014/main" id="{1E619C42-AFFC-A213-BD24-6793B7190B86}"/>
                </a:ext>
              </a:extLst>
            </p:cNvPr>
            <p:cNvSpPr>
              <a:spLocks/>
            </p:cNvSpPr>
            <p:nvPr userDrawn="1"/>
          </p:nvSpPr>
          <p:spPr bwMode="auto">
            <a:xfrm>
              <a:off x="2016" y="2693"/>
              <a:ext cx="1" cy="2"/>
            </a:xfrm>
            <a:custGeom>
              <a:avLst/>
              <a:gdLst>
                <a:gd name="T0" fmla="*/ 1 w 1"/>
                <a:gd name="T1" fmla="*/ 1 h 1"/>
                <a:gd name="T2" fmla="*/ 1 w 1"/>
                <a:gd name="T3" fmla="*/ 1 h 1"/>
                <a:gd name="T4" fmla="*/ 1 w 1"/>
                <a:gd name="T5" fmla="*/ 1 h 1"/>
              </a:gdLst>
              <a:ahLst/>
              <a:cxnLst>
                <a:cxn ang="0">
                  <a:pos x="T0" y="T1"/>
                </a:cxn>
                <a:cxn ang="0">
                  <a:pos x="T2" y="T3"/>
                </a:cxn>
                <a:cxn ang="0">
                  <a:pos x="T4" y="T5"/>
                </a:cxn>
              </a:cxnLst>
              <a:rect l="0" t="0" r="r" b="b"/>
              <a:pathLst>
                <a:path w="1" h="1">
                  <a:moveTo>
                    <a:pt x="1" y="1"/>
                  </a:moveTo>
                  <a:cubicBezTo>
                    <a:pt x="1" y="1"/>
                    <a:pt x="0" y="0"/>
                    <a:pt x="1" y="1"/>
                  </a:cubicBezTo>
                  <a:cubicBezTo>
                    <a:pt x="1" y="1"/>
                    <a:pt x="1" y="1"/>
                    <a:pt x="1" y="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05" name="Freeform 812">
              <a:extLst>
                <a:ext uri="{FF2B5EF4-FFF2-40B4-BE49-F238E27FC236}">
                  <a16:creationId xmlns:a16="http://schemas.microsoft.com/office/drawing/2014/main" id="{01F85896-1869-FBFC-AC34-09D35F7BEF93}"/>
                </a:ext>
              </a:extLst>
            </p:cNvPr>
            <p:cNvSpPr>
              <a:spLocks/>
            </p:cNvSpPr>
            <p:nvPr userDrawn="1"/>
          </p:nvSpPr>
          <p:spPr bwMode="auto">
            <a:xfrm>
              <a:off x="2016" y="306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06" name="Freeform 813">
              <a:extLst>
                <a:ext uri="{FF2B5EF4-FFF2-40B4-BE49-F238E27FC236}">
                  <a16:creationId xmlns:a16="http://schemas.microsoft.com/office/drawing/2014/main" id="{BDA09310-D62A-A0DA-DA18-EB3F50A410BB}"/>
                </a:ext>
              </a:extLst>
            </p:cNvPr>
            <p:cNvSpPr>
              <a:spLocks noEditPoints="1"/>
            </p:cNvSpPr>
            <p:nvPr userDrawn="1"/>
          </p:nvSpPr>
          <p:spPr bwMode="auto">
            <a:xfrm>
              <a:off x="1965" y="2399"/>
              <a:ext cx="91" cy="686"/>
            </a:xfrm>
            <a:custGeom>
              <a:avLst/>
              <a:gdLst>
                <a:gd name="T0" fmla="*/ 9 w 63"/>
                <a:gd name="T1" fmla="*/ 368 h 477"/>
                <a:gd name="T2" fmla="*/ 16 w 63"/>
                <a:gd name="T3" fmla="*/ 440 h 477"/>
                <a:gd name="T4" fmla="*/ 14 w 63"/>
                <a:gd name="T5" fmla="*/ 441 h 477"/>
                <a:gd name="T6" fmla="*/ 51 w 63"/>
                <a:gd name="T7" fmla="*/ 456 h 477"/>
                <a:gd name="T8" fmla="*/ 29 w 63"/>
                <a:gd name="T9" fmla="*/ 346 h 477"/>
                <a:gd name="T10" fmla="*/ 35 w 63"/>
                <a:gd name="T11" fmla="*/ 262 h 477"/>
                <a:gd name="T12" fmla="*/ 27 w 63"/>
                <a:gd name="T13" fmla="*/ 240 h 477"/>
                <a:gd name="T14" fmla="*/ 33 w 63"/>
                <a:gd name="T15" fmla="*/ 204 h 477"/>
                <a:gd name="T16" fmla="*/ 35 w 63"/>
                <a:gd name="T17" fmla="*/ 138 h 477"/>
                <a:gd name="T18" fmla="*/ 36 w 63"/>
                <a:gd name="T19" fmla="*/ 112 h 477"/>
                <a:gd name="T20" fmla="*/ 27 w 63"/>
                <a:gd name="T21" fmla="*/ 30 h 477"/>
                <a:gd name="T22" fmla="*/ 36 w 63"/>
                <a:gd name="T23" fmla="*/ 1 h 477"/>
                <a:gd name="T24" fmla="*/ 9 w 63"/>
                <a:gd name="T25" fmla="*/ 368 h 477"/>
                <a:gd name="T26" fmla="*/ 9 w 63"/>
                <a:gd name="T27" fmla="*/ 368 h 477"/>
                <a:gd name="T28" fmla="*/ 34 w 63"/>
                <a:gd name="T29" fmla="*/ 261 h 477"/>
                <a:gd name="T30" fmla="*/ 34 w 63"/>
                <a:gd name="T31" fmla="*/ 261 h 477"/>
                <a:gd name="T32" fmla="*/ 29 w 63"/>
                <a:gd name="T33" fmla="*/ 218 h 477"/>
                <a:gd name="T34" fmla="*/ 38 w 63"/>
                <a:gd name="T35" fmla="*/ 212 h 477"/>
                <a:gd name="T36" fmla="*/ 29 w 63"/>
                <a:gd name="T37" fmla="*/ 218 h 477"/>
                <a:gd name="T38" fmla="*/ 29 w 63"/>
                <a:gd name="T39" fmla="*/ 218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3" h="477">
                  <a:moveTo>
                    <a:pt x="9" y="368"/>
                  </a:moveTo>
                  <a:cubicBezTo>
                    <a:pt x="10" y="394"/>
                    <a:pt x="12" y="418"/>
                    <a:pt x="16" y="440"/>
                  </a:cubicBezTo>
                  <a:cubicBezTo>
                    <a:pt x="22" y="432"/>
                    <a:pt x="21" y="433"/>
                    <a:pt x="14" y="441"/>
                  </a:cubicBezTo>
                  <a:cubicBezTo>
                    <a:pt x="16" y="477"/>
                    <a:pt x="44" y="464"/>
                    <a:pt x="51" y="456"/>
                  </a:cubicBezTo>
                  <a:cubicBezTo>
                    <a:pt x="20" y="465"/>
                    <a:pt x="49" y="354"/>
                    <a:pt x="29" y="346"/>
                  </a:cubicBezTo>
                  <a:cubicBezTo>
                    <a:pt x="35" y="336"/>
                    <a:pt x="44" y="254"/>
                    <a:pt x="35" y="262"/>
                  </a:cubicBezTo>
                  <a:cubicBezTo>
                    <a:pt x="63" y="239"/>
                    <a:pt x="32" y="245"/>
                    <a:pt x="27" y="240"/>
                  </a:cubicBezTo>
                  <a:cubicBezTo>
                    <a:pt x="49" y="228"/>
                    <a:pt x="51" y="216"/>
                    <a:pt x="33" y="204"/>
                  </a:cubicBezTo>
                  <a:cubicBezTo>
                    <a:pt x="55" y="203"/>
                    <a:pt x="35" y="136"/>
                    <a:pt x="35" y="138"/>
                  </a:cubicBezTo>
                  <a:cubicBezTo>
                    <a:pt x="35" y="114"/>
                    <a:pt x="36" y="99"/>
                    <a:pt x="36" y="112"/>
                  </a:cubicBezTo>
                  <a:cubicBezTo>
                    <a:pt x="36" y="58"/>
                    <a:pt x="41" y="53"/>
                    <a:pt x="27" y="30"/>
                  </a:cubicBezTo>
                  <a:cubicBezTo>
                    <a:pt x="54" y="25"/>
                    <a:pt x="19" y="25"/>
                    <a:pt x="36" y="1"/>
                  </a:cubicBezTo>
                  <a:cubicBezTo>
                    <a:pt x="18" y="0"/>
                    <a:pt x="0" y="340"/>
                    <a:pt x="9" y="368"/>
                  </a:cubicBezTo>
                  <a:cubicBezTo>
                    <a:pt x="11" y="372"/>
                    <a:pt x="10" y="370"/>
                    <a:pt x="9" y="368"/>
                  </a:cubicBezTo>
                  <a:close/>
                  <a:moveTo>
                    <a:pt x="34" y="261"/>
                  </a:moveTo>
                  <a:cubicBezTo>
                    <a:pt x="39" y="266"/>
                    <a:pt x="35" y="262"/>
                    <a:pt x="34" y="261"/>
                  </a:cubicBezTo>
                  <a:close/>
                  <a:moveTo>
                    <a:pt x="29" y="218"/>
                  </a:moveTo>
                  <a:cubicBezTo>
                    <a:pt x="33" y="219"/>
                    <a:pt x="36" y="217"/>
                    <a:pt x="38" y="212"/>
                  </a:cubicBezTo>
                  <a:cubicBezTo>
                    <a:pt x="34" y="208"/>
                    <a:pt x="31" y="210"/>
                    <a:pt x="29" y="218"/>
                  </a:cubicBezTo>
                  <a:cubicBezTo>
                    <a:pt x="33" y="219"/>
                    <a:pt x="31" y="216"/>
                    <a:pt x="29" y="21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07" name="Freeform 814">
              <a:extLst>
                <a:ext uri="{FF2B5EF4-FFF2-40B4-BE49-F238E27FC236}">
                  <a16:creationId xmlns:a16="http://schemas.microsoft.com/office/drawing/2014/main" id="{6C9C1DA8-86E2-939D-0589-D45778CC2804}"/>
                </a:ext>
              </a:extLst>
            </p:cNvPr>
            <p:cNvSpPr>
              <a:spLocks/>
            </p:cNvSpPr>
            <p:nvPr userDrawn="1"/>
          </p:nvSpPr>
          <p:spPr bwMode="auto">
            <a:xfrm>
              <a:off x="2011" y="2823"/>
              <a:ext cx="10" cy="10"/>
            </a:xfrm>
            <a:custGeom>
              <a:avLst/>
              <a:gdLst>
                <a:gd name="T0" fmla="*/ 5 w 7"/>
                <a:gd name="T1" fmla="*/ 7 h 7"/>
                <a:gd name="T2" fmla="*/ 2 w 7"/>
                <a:gd name="T3" fmla="*/ 0 h 7"/>
                <a:gd name="T4" fmla="*/ 5 w 7"/>
                <a:gd name="T5" fmla="*/ 7 h 7"/>
              </a:gdLst>
              <a:ahLst/>
              <a:cxnLst>
                <a:cxn ang="0">
                  <a:pos x="T0" y="T1"/>
                </a:cxn>
                <a:cxn ang="0">
                  <a:pos x="T2" y="T3"/>
                </a:cxn>
                <a:cxn ang="0">
                  <a:pos x="T4" y="T5"/>
                </a:cxn>
              </a:cxnLst>
              <a:rect l="0" t="0" r="r" b="b"/>
              <a:pathLst>
                <a:path w="7" h="7">
                  <a:moveTo>
                    <a:pt x="5" y="7"/>
                  </a:moveTo>
                  <a:cubicBezTo>
                    <a:pt x="1" y="7"/>
                    <a:pt x="3" y="2"/>
                    <a:pt x="2" y="0"/>
                  </a:cubicBezTo>
                  <a:cubicBezTo>
                    <a:pt x="7" y="2"/>
                    <a:pt x="0" y="5"/>
                    <a:pt x="5" y="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grpSp>
      <p:sp>
        <p:nvSpPr>
          <p:cNvPr id="208" name="Red text">
            <a:extLst>
              <a:ext uri="{FF2B5EF4-FFF2-40B4-BE49-F238E27FC236}">
                <a16:creationId xmlns:a16="http://schemas.microsoft.com/office/drawing/2014/main" id="{4419E5A0-9B36-C1BD-31B9-2FFD4472C024}"/>
              </a:ext>
            </a:extLst>
          </p:cNvPr>
          <p:cNvSpPr txBox="1"/>
          <p:nvPr/>
        </p:nvSpPr>
        <p:spPr>
          <a:xfrm>
            <a:off x="3563971" y="4057489"/>
            <a:ext cx="4715055" cy="707886"/>
          </a:xfrm>
          <a:prstGeom prst="rect">
            <a:avLst/>
          </a:prstGeom>
          <a:noFill/>
        </p:spPr>
        <p:txBody>
          <a:bodyPr wrap="square" rtlCol="0">
            <a:spAutoFit/>
          </a:bodyPr>
          <a:lstStyle/>
          <a:p>
            <a:r>
              <a:rPr lang="en-US" sz="2000" dirty="0">
                <a:solidFill>
                  <a:srgbClr val="FD7D00"/>
                </a:solidFill>
                <a:latin typeface="Segoe Print" panose="02000600000000000000" pitchFamily="2" charset="0"/>
              </a:rPr>
              <a:t>e.g. logging into</a:t>
            </a:r>
            <a:br>
              <a:rPr lang="en-US" sz="2000" dirty="0">
                <a:solidFill>
                  <a:srgbClr val="FD7D00"/>
                </a:solidFill>
                <a:latin typeface="Segoe Print" panose="02000600000000000000" pitchFamily="2" charset="0"/>
              </a:rPr>
            </a:br>
            <a:r>
              <a:rPr lang="en-US" sz="2000" dirty="0">
                <a:solidFill>
                  <a:srgbClr val="FD7D00"/>
                </a:solidFill>
                <a:latin typeface="Segoe Print" panose="02000600000000000000" pitchFamily="2" charset="0"/>
              </a:rPr>
              <a:t>ACME.com with Google account</a:t>
            </a:r>
          </a:p>
        </p:txBody>
      </p:sp>
    </p:spTree>
    <p:extLst>
      <p:ext uri="{BB962C8B-B14F-4D97-AF65-F5344CB8AC3E}">
        <p14:creationId xmlns:p14="http://schemas.microsoft.com/office/powerpoint/2010/main" val="33176712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250">
        <p159:morph option="byWord"/>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8"/>
                                        </p:tgtEl>
                                        <p:attrNameLst>
                                          <p:attrName>style.visibility</p:attrName>
                                        </p:attrNameLst>
                                      </p:cBhvr>
                                      <p:to>
                                        <p:strVal val="visible"/>
                                      </p:to>
                                    </p:set>
                                    <p:animEffect transition="in" filter="fade">
                                      <p:cBhvr>
                                        <p:cTn id="7" dur="500"/>
                                        <p:tgtEl>
                                          <p:spTgt spid="10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8"/>
                                        </p:tgtEl>
                                        <p:attrNameLst>
                                          <p:attrName>style.visibility</p:attrName>
                                        </p:attrNameLst>
                                      </p:cBhvr>
                                      <p:to>
                                        <p:strVal val="visible"/>
                                      </p:to>
                                    </p:set>
                                    <p:animEffect transition="in" filter="fade">
                                      <p:cBhvr>
                                        <p:cTn id="10" dur="500"/>
                                        <p:tgtEl>
                                          <p:spTgt spid="2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8" grpId="0"/>
    </p:bldLst>
  </p:timing>
</p:sld>
</file>

<file path=ppt/slides/slide9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545ABC-BF81-BB8E-BB1D-6367FC86EDFB}"/>
              </a:ext>
            </a:extLst>
          </p:cNvPr>
          <p:cNvSpPr txBox="1"/>
          <p:nvPr/>
        </p:nvSpPr>
        <p:spPr>
          <a:xfrm>
            <a:off x="6667500" y="686088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is like an enterprise-grade,</a:t>
            </a:r>
          </a:p>
          <a:p>
            <a:pPr algn="ctr"/>
            <a:r>
              <a:rPr lang="en-US" sz="3200" dirty="0">
                <a:solidFill>
                  <a:schemeClr val="bg1">
                    <a:lumMod val="95000"/>
                  </a:schemeClr>
                </a:solidFill>
                <a:latin typeface="Corbel" panose="020B0503020204020204" pitchFamily="34" charset="0"/>
              </a:rPr>
              <a:t>XML version of JSON Web Tokens</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4" name="Picture 3">
            <a:extLst>
              <a:ext uri="{FF2B5EF4-FFF2-40B4-BE49-F238E27FC236}">
                <a16:creationId xmlns:a16="http://schemas.microsoft.com/office/drawing/2014/main" id="{C219226A-E50A-D202-3431-BC64CFD43E60}"/>
              </a:ext>
            </a:extLst>
          </p:cNvPr>
          <p:cNvPicPr>
            <a:picLocks noChangeAspect="1"/>
          </p:cNvPicPr>
          <p:nvPr/>
        </p:nvPicPr>
        <p:blipFill>
          <a:blip r:embed="rId3"/>
          <a:stretch>
            <a:fillRect/>
          </a:stretch>
        </p:blipFill>
        <p:spPr>
          <a:xfrm>
            <a:off x="8810488" y="7938105"/>
            <a:ext cx="2991124" cy="2969344"/>
          </a:xfrm>
          <a:prstGeom prst="rect">
            <a:avLst/>
          </a:prstGeom>
        </p:spPr>
      </p:pic>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4"/>
          <a:stretch>
            <a:fillRect/>
          </a:stretch>
        </p:blipFill>
        <p:spPr>
          <a:xfrm>
            <a:off x="8262859" y="2076826"/>
            <a:ext cx="2391507" cy="1266688"/>
          </a:xfrm>
          <a:prstGeom prst="rect">
            <a:avLst/>
          </a:prstGeom>
        </p:spPr>
      </p:pic>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6"/>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1393882" y="3927252"/>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wants to </a:t>
            </a:r>
            <a:r>
              <a:rPr lang="en-US" sz="2000" b="1" dirty="0">
                <a:solidFill>
                  <a:schemeClr val="bg1"/>
                </a:solidFill>
                <a:latin typeface="Corbel" panose="020B0503020204020204" pitchFamily="34" charset="0"/>
              </a:rPr>
              <a:t>use</a:t>
            </a:r>
            <a:r>
              <a:rPr lang="en-US" sz="2000" dirty="0">
                <a:solidFill>
                  <a:schemeClr val="bg1"/>
                </a:solidFill>
                <a:latin typeface="Corbel" panose="020B0503020204020204" pitchFamily="34" charset="0"/>
              </a:rPr>
              <a:t> the</a:t>
            </a:r>
          </a:p>
          <a:p>
            <a:pPr algn="ctr"/>
            <a:r>
              <a:rPr lang="en-US" sz="2000" b="1" dirty="0">
                <a:solidFill>
                  <a:schemeClr val="bg1"/>
                </a:solidFill>
                <a:latin typeface="Corbel" panose="020B0503020204020204" pitchFamily="34" charset="0"/>
              </a:rPr>
              <a:t>service provider</a:t>
            </a: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sp>
        <p:nvSpPr>
          <p:cNvPr id="38" name="Txt4">
            <a:extLst>
              <a:ext uri="{FF2B5EF4-FFF2-40B4-BE49-F238E27FC236}">
                <a16:creationId xmlns:a16="http://schemas.microsoft.com/office/drawing/2014/main" id="{1ECF8551-B0B0-FD05-CB7D-A1E985983E5F}"/>
              </a:ext>
            </a:extLst>
          </p:cNvPr>
          <p:cNvSpPr txBox="1"/>
          <p:nvPr/>
        </p:nvSpPr>
        <p:spPr>
          <a:xfrm>
            <a:off x="6931653" y="3924869"/>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can </a:t>
            </a:r>
            <a:r>
              <a:rPr lang="en-US" sz="2000" b="1" dirty="0">
                <a:solidFill>
                  <a:schemeClr val="bg1"/>
                </a:solidFill>
                <a:latin typeface="Corbel" panose="020B0503020204020204" pitchFamily="34" charset="0"/>
              </a:rPr>
              <a:t>authenticate</a:t>
            </a:r>
            <a:r>
              <a:rPr lang="en-US" sz="2000" dirty="0">
                <a:solidFill>
                  <a:schemeClr val="bg1"/>
                </a:solidFill>
                <a:latin typeface="Corbel" panose="020B0503020204020204" pitchFamily="34" charset="0"/>
              </a:rPr>
              <a:t> to the</a:t>
            </a:r>
          </a:p>
          <a:p>
            <a:pPr algn="ctr"/>
            <a:r>
              <a:rPr lang="en-US" sz="2000" b="1" dirty="0">
                <a:solidFill>
                  <a:schemeClr val="bg1"/>
                </a:solidFill>
                <a:latin typeface="Corbel" panose="020B0503020204020204" pitchFamily="34" charset="0"/>
              </a:rPr>
              <a:t>identity provider</a:t>
            </a:r>
          </a:p>
        </p:txBody>
      </p:sp>
    </p:spTree>
    <p:extLst>
      <p:ext uri="{BB962C8B-B14F-4D97-AF65-F5344CB8AC3E}">
        <p14:creationId xmlns:p14="http://schemas.microsoft.com/office/powerpoint/2010/main" val="2444278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1"/>
                                        </p:tgtEl>
                                        <p:attrNameLst>
                                          <p:attrName>style.visibility</p:attrName>
                                        </p:attrNameLst>
                                      </p:cBhvr>
                                      <p:to>
                                        <p:strVal val="visible"/>
                                      </p:to>
                                    </p:set>
                                    <p:animEffect transition="in" filter="fade">
                                      <p:cBhvr>
                                        <p:cTn id="15" dur="500"/>
                                        <p:tgtEl>
                                          <p:spTgt spid="3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4"/>
                                        </p:tgtEl>
                                        <p:attrNameLst>
                                          <p:attrName>style.visibility</p:attrName>
                                        </p:attrNameLst>
                                      </p:cBhvr>
                                      <p:to>
                                        <p:strVal val="visible"/>
                                      </p:to>
                                    </p:set>
                                    <p:animEffect transition="in" filter="fade">
                                      <p:cBhvr>
                                        <p:cTn id="18" dur="500"/>
                                        <p:tgtEl>
                                          <p:spTgt spid="24"/>
                                        </p:tgtEl>
                                      </p:cBhvr>
                                    </p:animEffect>
                                  </p:childTnLst>
                                </p:cTn>
                              </p:par>
                              <p:par>
                                <p:cTn id="19" presetID="10" presetClass="entr" presetSubtype="0" fill="hold" nodeType="withEffect">
                                  <p:stCondLst>
                                    <p:cond delay="0"/>
                                  </p:stCondLst>
                                  <p:childTnLst>
                                    <p:set>
                                      <p:cBhvr>
                                        <p:cTn id="20" dur="1" fill="hold">
                                          <p:stCondLst>
                                            <p:cond delay="0"/>
                                          </p:stCondLst>
                                        </p:cTn>
                                        <p:tgtEl>
                                          <p:spTgt spid="21"/>
                                        </p:tgtEl>
                                        <p:attrNameLst>
                                          <p:attrName>style.visibility</p:attrName>
                                        </p:attrNameLst>
                                      </p:cBhvr>
                                      <p:to>
                                        <p:strVal val="visible"/>
                                      </p:to>
                                    </p:set>
                                    <p:animEffect transition="in" filter="fade">
                                      <p:cBhvr>
                                        <p:cTn id="21" dur="500"/>
                                        <p:tgtEl>
                                          <p:spTgt spid="21"/>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3"/>
                                        </p:tgtEl>
                                        <p:attrNameLst>
                                          <p:attrName>style.visibility</p:attrName>
                                        </p:attrNameLst>
                                      </p:cBhvr>
                                      <p:to>
                                        <p:strVal val="visible"/>
                                      </p:to>
                                    </p:set>
                                    <p:animEffect transition="in" filter="fade">
                                      <p:cBhvr>
                                        <p:cTn id="26" dur="500"/>
                                        <p:tgtEl>
                                          <p:spTgt spid="33"/>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8"/>
                                        </p:tgtEl>
                                        <p:attrNameLst>
                                          <p:attrName>style.visibility</p:attrName>
                                        </p:attrNameLst>
                                      </p:cBhvr>
                                      <p:to>
                                        <p:strVal val="visible"/>
                                      </p:to>
                                    </p:set>
                                    <p:animEffect transition="in" filter="fade">
                                      <p:cBhvr>
                                        <p:cTn id="29" dur="500"/>
                                        <p:tgtEl>
                                          <p:spTgt spid="38"/>
                                        </p:tgtEl>
                                      </p:cBhvr>
                                    </p:animEffect>
                                  </p:childTnLst>
                                </p:cTn>
                              </p:par>
                              <p:par>
                                <p:cTn id="30" presetID="10" presetClass="entr" presetSubtype="0" fill="hold" nodeType="with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31" grpId="0"/>
      <p:bldP spid="33" grpId="0"/>
      <p:bldP spid="38"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145663</TotalTime>
  <Words>14881</Words>
  <Application>Microsoft Office PowerPoint</Application>
  <PresentationFormat>Widescreen</PresentationFormat>
  <Paragraphs>2412</Paragraphs>
  <Slides>151</Slides>
  <Notes>151</Notes>
  <HiddenSlides>5</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151</vt:i4>
      </vt:variant>
    </vt:vector>
  </HeadingPairs>
  <TitlesOfParts>
    <vt:vector size="162" baseType="lpstr">
      <vt:lpstr>Arial</vt:lpstr>
      <vt:lpstr>Arial Black</vt:lpstr>
      <vt:lpstr>Calibri</vt:lpstr>
      <vt:lpstr>Calibri Light</vt:lpstr>
      <vt:lpstr>Cambria Math</vt:lpstr>
      <vt:lpstr>Consolas</vt:lpstr>
      <vt:lpstr>Corbel</vt:lpstr>
      <vt:lpstr>Courier New</vt:lpstr>
      <vt:lpstr>Roboto</vt:lpstr>
      <vt:lpstr>Segoe Print</vt:lpstr>
      <vt:lpstr>Office Theme</vt:lpstr>
      <vt:lpstr>Authentication Demystified Basic Auth to Web Tokens in 60 minutes</vt:lpstr>
      <vt:lpstr>My rookie mistake</vt:lpstr>
      <vt:lpstr>PowerPoint Presentation</vt:lpstr>
      <vt:lpstr>This is not an advanced security session!</vt:lpstr>
      <vt:lpstr>This is not “how to use &lt;foo&gt; in &lt;lang&gt;”</vt:lpstr>
      <vt:lpstr>This is “understanding the options”</vt:lpstr>
      <vt:lpstr>What’s on the agenda?</vt:lpstr>
      <vt:lpstr>What’s on the agenda?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Heuristic Solutions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Patterns of Effective Test Setup</dc:title>
  <dc:creator>Seth Petry-Johnson</dc:creator>
  <cp:lastModifiedBy>Seth Petry-Johnson</cp:lastModifiedBy>
  <cp:revision>1489</cp:revision>
  <dcterms:created xsi:type="dcterms:W3CDTF">2013-12-09T01:29:59Z</dcterms:created>
  <dcterms:modified xsi:type="dcterms:W3CDTF">2025-04-21T00:44:53Z</dcterms:modified>
</cp:coreProperties>
</file>